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ppt/tags/tag72.xml" ContentType="application/vnd.openxmlformats-officedocument.presentationml.tags+xml"/>
  <Override PartName="/ppt/notesSlides/notesSlide71.xml" ContentType="application/vnd.openxmlformats-officedocument.presentationml.notesSlide+xml"/>
  <Override PartName="/ppt/tags/tag73.xml" ContentType="application/vnd.openxmlformats-officedocument.presentationml.tags+xml"/>
  <Override PartName="/ppt/notesSlides/notesSlide72.xml" ContentType="application/vnd.openxmlformats-officedocument.presentationml.notesSlide+xml"/>
  <Override PartName="/ppt/tags/tag74.xml" ContentType="application/vnd.openxmlformats-officedocument.presentationml.tags+xml"/>
  <Override PartName="/ppt/notesSlides/notesSlide73.xml" ContentType="application/vnd.openxmlformats-officedocument.presentationml.notesSlide+xml"/>
  <Override PartName="/ppt/tags/tag75.xml" ContentType="application/vnd.openxmlformats-officedocument.presentationml.tags+xml"/>
  <Override PartName="/ppt/notesSlides/notesSlide74.xml" ContentType="application/vnd.openxmlformats-officedocument.presentationml.notesSlide+xml"/>
  <Override PartName="/ppt/tags/tag76.xml" ContentType="application/vnd.openxmlformats-officedocument.presentationml.tags+xml"/>
  <Override PartName="/ppt/notesSlides/notesSlide75.xml" ContentType="application/vnd.openxmlformats-officedocument.presentationml.notesSlide+xml"/>
  <Override PartName="/ppt/tags/tag77.xml" ContentType="application/vnd.openxmlformats-officedocument.presentationml.tags+xml"/>
  <Override PartName="/ppt/notesSlides/notesSlide76.xml" ContentType="application/vnd.openxmlformats-officedocument.presentationml.notesSlide+xml"/>
  <Override PartName="/ppt/tags/tag78.xml" ContentType="application/vnd.openxmlformats-officedocument.presentationml.tags+xml"/>
  <Override PartName="/ppt/notesSlides/notesSlide77.xml" ContentType="application/vnd.openxmlformats-officedocument.presentationml.notesSlide+xml"/>
  <Override PartName="/ppt/tags/tag79.xml" ContentType="application/vnd.openxmlformats-officedocument.presentationml.tags+xml"/>
  <Override PartName="/ppt/notesSlides/notesSlide78.xml" ContentType="application/vnd.openxmlformats-officedocument.presentationml.notesSlide+xml"/>
  <Override PartName="/ppt/tags/tag80.xml" ContentType="application/vnd.openxmlformats-officedocument.presentationml.tags+xml"/>
  <Override PartName="/ppt/notesSlides/notesSlide79.xml" ContentType="application/vnd.openxmlformats-officedocument.presentationml.notesSlide+xml"/>
  <Override PartName="/ppt/tags/tag81.xml" ContentType="application/vnd.openxmlformats-officedocument.presentationml.tags+xml"/>
  <Override PartName="/ppt/notesSlides/notesSlide80.xml" ContentType="application/vnd.openxmlformats-officedocument.presentationml.notesSlide+xml"/>
  <Override PartName="/ppt/tags/tag82.xml" ContentType="application/vnd.openxmlformats-officedocument.presentationml.tags+xml"/>
  <Override PartName="/ppt/notesSlides/notesSlide81.xml" ContentType="application/vnd.openxmlformats-officedocument.presentationml.notesSlide+xml"/>
  <Override PartName="/ppt/tags/tag83.xml" ContentType="application/vnd.openxmlformats-officedocument.presentationml.tags+xml"/>
  <Override PartName="/ppt/notesSlides/notesSlide82.xml" ContentType="application/vnd.openxmlformats-officedocument.presentationml.notesSlide+xml"/>
  <Override PartName="/ppt/tags/tag84.xml" ContentType="application/vnd.openxmlformats-officedocument.presentationml.tags+xml"/>
  <Override PartName="/ppt/notesSlides/notesSlide83.xml" ContentType="application/vnd.openxmlformats-officedocument.presentationml.notesSlide+xml"/>
  <Override PartName="/ppt/tags/tag85.xml" ContentType="application/vnd.openxmlformats-officedocument.presentationml.tags+xml"/>
  <Override PartName="/ppt/notesSlides/notesSlide84.xml" ContentType="application/vnd.openxmlformats-officedocument.presentationml.notesSlide+xml"/>
  <Override PartName="/ppt/tags/tag86.xml" ContentType="application/vnd.openxmlformats-officedocument.presentationml.tags+xml"/>
  <Override PartName="/ppt/notesSlides/notesSlide85.xml" ContentType="application/vnd.openxmlformats-officedocument.presentationml.notesSlide+xml"/>
  <Override PartName="/ppt/tags/tag87.xml" ContentType="application/vnd.openxmlformats-officedocument.presentationml.tags+xml"/>
  <Override PartName="/ppt/notesSlides/notesSlide86.xml" ContentType="application/vnd.openxmlformats-officedocument.presentationml.notesSlide+xml"/>
  <Override PartName="/ppt/tags/tag88.xml" ContentType="application/vnd.openxmlformats-officedocument.presentationml.tags+xml"/>
  <Override PartName="/ppt/notesSlides/notesSlide87.xml" ContentType="application/vnd.openxmlformats-officedocument.presentationml.notesSlide+xml"/>
  <Override PartName="/ppt/tags/tag89.xml" ContentType="application/vnd.openxmlformats-officedocument.presentationml.tags+xml"/>
  <Override PartName="/ppt/notesSlides/notesSlide88.xml" ContentType="application/vnd.openxmlformats-officedocument.presentationml.notesSlide+xml"/>
  <Override PartName="/ppt/tags/tag90.xml" ContentType="application/vnd.openxmlformats-officedocument.presentationml.tags+xml"/>
  <Override PartName="/ppt/notesSlides/notesSlide89.xml" ContentType="application/vnd.openxmlformats-officedocument.presentationml.notesSlide+xml"/>
  <Override PartName="/ppt/tags/tag91.xml" ContentType="application/vnd.openxmlformats-officedocument.presentationml.tags+xml"/>
  <Override PartName="/ppt/notesSlides/notesSlide90.xml" ContentType="application/vnd.openxmlformats-officedocument.presentationml.notesSlide+xml"/>
  <Override PartName="/ppt/tags/tag92.xml" ContentType="application/vnd.openxmlformats-officedocument.presentationml.tags+xml"/>
  <Override PartName="/ppt/notesSlides/notesSlide91.xml" ContentType="application/vnd.openxmlformats-officedocument.presentationml.notesSlide+xml"/>
  <Override PartName="/ppt/tags/tag93.xml" ContentType="application/vnd.openxmlformats-officedocument.presentationml.tags+xml"/>
  <Override PartName="/ppt/notesSlides/notesSlide92.xml" ContentType="application/vnd.openxmlformats-officedocument.presentationml.notesSlide+xml"/>
  <Override PartName="/ppt/tags/tag94.xml" ContentType="application/vnd.openxmlformats-officedocument.presentationml.tags+xml"/>
  <Override PartName="/ppt/notesSlides/notesSlide93.xml" ContentType="application/vnd.openxmlformats-officedocument.presentationml.notesSlide+xml"/>
  <Override PartName="/ppt/tags/tag95.xml" ContentType="application/vnd.openxmlformats-officedocument.presentationml.tags+xml"/>
  <Override PartName="/ppt/notesSlides/notesSlide94.xml" ContentType="application/vnd.openxmlformats-officedocument.presentationml.notesSlide+xml"/>
  <Override PartName="/ppt/tags/tag96.xml" ContentType="application/vnd.openxmlformats-officedocument.presentationml.tags+xml"/>
  <Override PartName="/ppt/notesSlides/notesSlide95.xml" ContentType="application/vnd.openxmlformats-officedocument.presentationml.notesSlide+xml"/>
  <Override PartName="/ppt/tags/tag97.xml" ContentType="application/vnd.openxmlformats-officedocument.presentationml.tags+xml"/>
  <Override PartName="/ppt/notesSlides/notesSlide96.xml" ContentType="application/vnd.openxmlformats-officedocument.presentationml.notesSlide+xml"/>
  <Override PartName="/ppt/tags/tag98.xml" ContentType="application/vnd.openxmlformats-officedocument.presentationml.tags+xml"/>
  <Override PartName="/ppt/notesSlides/notesSlide97.xml" ContentType="application/vnd.openxmlformats-officedocument.presentationml.notesSlide+xml"/>
  <Override PartName="/ppt/tags/tag99.xml" ContentType="application/vnd.openxmlformats-officedocument.presentationml.tags+xml"/>
  <Override PartName="/ppt/notesSlides/notesSlide98.xml" ContentType="application/vnd.openxmlformats-officedocument.presentationml.notesSlide+xml"/>
  <Override PartName="/ppt/tags/tag100.xml" ContentType="application/vnd.openxmlformats-officedocument.presentationml.tags+xml"/>
  <Override PartName="/ppt/notesSlides/notesSlide99.xml" ContentType="application/vnd.openxmlformats-officedocument.presentationml.notesSlide+xml"/>
  <Override PartName="/ppt/tags/tag101.xml" ContentType="application/vnd.openxmlformats-officedocument.presentationml.tags+xml"/>
  <Override PartName="/ppt/notesSlides/notesSlide100.xml" ContentType="application/vnd.openxmlformats-officedocument.presentationml.notesSlide+xml"/>
  <Override PartName="/ppt/tags/tag102.xml" ContentType="application/vnd.openxmlformats-officedocument.presentationml.tags+xml"/>
  <Override PartName="/ppt/notesSlides/notesSlide101.xml" ContentType="application/vnd.openxmlformats-officedocument.presentationml.notesSlide+xml"/>
  <Override PartName="/ppt/tags/tag103.xml" ContentType="application/vnd.openxmlformats-officedocument.presentationml.tags+xml"/>
  <Override PartName="/ppt/notesSlides/notesSlide102.xml" ContentType="application/vnd.openxmlformats-officedocument.presentationml.notesSlide+xml"/>
  <Override PartName="/ppt/tags/tag104.xml" ContentType="application/vnd.openxmlformats-officedocument.presentationml.tags+xml"/>
  <Override PartName="/ppt/notesSlides/notesSlide103.xml" ContentType="application/vnd.openxmlformats-officedocument.presentationml.notesSlide+xml"/>
  <Override PartName="/ppt/tags/tag105.xml" ContentType="application/vnd.openxmlformats-officedocument.presentationml.tags+xml"/>
  <Override PartName="/ppt/notesSlides/notesSlide104.xml" ContentType="application/vnd.openxmlformats-officedocument.presentationml.notesSlide+xml"/>
  <Override PartName="/ppt/tags/tag106.xml" ContentType="application/vnd.openxmlformats-officedocument.presentationml.tags+xml"/>
  <Override PartName="/ppt/notesSlides/notesSlide105.xml" ContentType="application/vnd.openxmlformats-officedocument.presentationml.notesSlide+xml"/>
  <Override PartName="/ppt/tags/tag107.xml" ContentType="application/vnd.openxmlformats-officedocument.presentationml.tags+xml"/>
  <Override PartName="/ppt/notesSlides/notesSlide106.xml" ContentType="application/vnd.openxmlformats-officedocument.presentationml.notesSlide+xml"/>
  <Override PartName="/ppt/tags/tag108.xml" ContentType="application/vnd.openxmlformats-officedocument.presentationml.tags+xml"/>
  <Override PartName="/ppt/notesSlides/notesSlide107.xml" ContentType="application/vnd.openxmlformats-officedocument.presentationml.notesSlide+xml"/>
  <Override PartName="/ppt/tags/tag109.xml" ContentType="application/vnd.openxmlformats-officedocument.presentationml.tags+xml"/>
  <Override PartName="/ppt/notesSlides/notesSlide108.xml" ContentType="application/vnd.openxmlformats-officedocument.presentationml.notesSlide+xml"/>
  <Override PartName="/ppt/tags/tag110.xml" ContentType="application/vnd.openxmlformats-officedocument.presentationml.tags+xml"/>
  <Override PartName="/ppt/notesSlides/notesSlide109.xml" ContentType="application/vnd.openxmlformats-officedocument.presentationml.notesSlide+xml"/>
  <Override PartName="/ppt/tags/tag111.xml" ContentType="application/vnd.openxmlformats-officedocument.presentationml.tags+xml"/>
  <Override PartName="/ppt/notesSlides/notesSlide110.xml" ContentType="application/vnd.openxmlformats-officedocument.presentationml.notesSlide+xml"/>
  <Override PartName="/ppt/tags/tag112.xml" ContentType="application/vnd.openxmlformats-officedocument.presentationml.tags+xml"/>
  <Override PartName="/ppt/notesSlides/notesSlide111.xml" ContentType="application/vnd.openxmlformats-officedocument.presentationml.notesSlide+xml"/>
  <Override PartName="/ppt/tags/tag113.xml" ContentType="application/vnd.openxmlformats-officedocument.presentationml.tags+xml"/>
  <Override PartName="/ppt/notesSlides/notesSlide112.xml" ContentType="application/vnd.openxmlformats-officedocument.presentationml.notesSlide+xml"/>
  <Override PartName="/ppt/tags/tag114.xml" ContentType="application/vnd.openxmlformats-officedocument.presentationml.tags+xml"/>
  <Override PartName="/ppt/notesSlides/notesSlide113.xml" ContentType="application/vnd.openxmlformats-officedocument.presentationml.notesSlide+xml"/>
  <Override PartName="/ppt/tags/tag115.xml" ContentType="application/vnd.openxmlformats-officedocument.presentationml.tags+xml"/>
  <Override PartName="/ppt/notesSlides/notesSlide114.xml" ContentType="application/vnd.openxmlformats-officedocument.presentationml.notesSlide+xml"/>
  <Override PartName="/ppt/tags/tag116.xml" ContentType="application/vnd.openxmlformats-officedocument.presentationml.tags+xml"/>
  <Override PartName="/ppt/notesSlides/notesSlide115.xml" ContentType="application/vnd.openxmlformats-officedocument.presentationml.notesSlide+xml"/>
  <Override PartName="/ppt/tags/tag117.xml" ContentType="application/vnd.openxmlformats-officedocument.presentationml.tags+xml"/>
  <Override PartName="/ppt/notesSlides/notesSlide116.xml" ContentType="application/vnd.openxmlformats-officedocument.presentationml.notesSlide+xml"/>
  <Override PartName="/ppt/tags/tag118.xml" ContentType="application/vnd.openxmlformats-officedocument.presentationml.tags+xml"/>
  <Override PartName="/ppt/notesSlides/notesSlide117.xml" ContentType="application/vnd.openxmlformats-officedocument.presentationml.notesSlide+xml"/>
  <Override PartName="/ppt/tags/tag119.xml" ContentType="application/vnd.openxmlformats-officedocument.presentationml.tags+xml"/>
  <Override PartName="/ppt/notesSlides/notesSlide118.xml" ContentType="application/vnd.openxmlformats-officedocument.presentationml.notesSlide+xml"/>
  <Override PartName="/ppt/tags/tag120.xml" ContentType="application/vnd.openxmlformats-officedocument.presentationml.tags+xml"/>
  <Override PartName="/ppt/notesSlides/notesSlide119.xml" ContentType="application/vnd.openxmlformats-officedocument.presentationml.notesSlide+xml"/>
  <Override PartName="/ppt/tags/tag121.xml" ContentType="application/vnd.openxmlformats-officedocument.presentationml.tags+xml"/>
  <Override PartName="/ppt/notesSlides/notesSlide120.xml" ContentType="application/vnd.openxmlformats-officedocument.presentationml.notesSlide+xml"/>
  <Override PartName="/ppt/tags/tag122.xml" ContentType="application/vnd.openxmlformats-officedocument.presentationml.tags+xml"/>
  <Override PartName="/ppt/notesSlides/notesSlide121.xml" ContentType="application/vnd.openxmlformats-officedocument.presentationml.notesSlide+xml"/>
  <Override PartName="/ppt/tags/tag123.xml" ContentType="application/vnd.openxmlformats-officedocument.presentationml.tags+xml"/>
  <Override PartName="/ppt/notesSlides/notesSlide122.xml" ContentType="application/vnd.openxmlformats-officedocument.presentationml.notesSlide+xml"/>
  <Override PartName="/ppt/tags/tag124.xml" ContentType="application/vnd.openxmlformats-officedocument.presentationml.tags+xml"/>
  <Override PartName="/ppt/notesSlides/notesSlide123.xml" ContentType="application/vnd.openxmlformats-officedocument.presentationml.notesSlide+xml"/>
  <Override PartName="/ppt/tags/tag125.xml" ContentType="application/vnd.openxmlformats-officedocument.presentationml.tags+xml"/>
  <Override PartName="/ppt/notesSlides/notesSlide124.xml" ContentType="application/vnd.openxmlformats-officedocument.presentationml.notesSlide+xml"/>
  <Override PartName="/ppt/tags/tag126.xml" ContentType="application/vnd.openxmlformats-officedocument.presentationml.tags+xml"/>
  <Override PartName="/ppt/notesSlides/notesSlide125.xml" ContentType="application/vnd.openxmlformats-officedocument.presentationml.notesSlide+xml"/>
  <Override PartName="/ppt/tags/tag127.xml" ContentType="application/vnd.openxmlformats-officedocument.presentationml.tags+xml"/>
  <Override PartName="/ppt/notesSlides/notesSlide126.xml" ContentType="application/vnd.openxmlformats-officedocument.presentationml.notesSlide+xml"/>
  <Override PartName="/ppt/tags/tag128.xml" ContentType="application/vnd.openxmlformats-officedocument.presentationml.tags+xml"/>
  <Override PartName="/ppt/notesSlides/notesSlide127.xml" ContentType="application/vnd.openxmlformats-officedocument.presentationml.notesSlide+xml"/>
  <Override PartName="/ppt/tags/tag129.xml" ContentType="application/vnd.openxmlformats-officedocument.presentationml.tags+xml"/>
  <Override PartName="/ppt/notesSlides/notesSlide128.xml" ContentType="application/vnd.openxmlformats-officedocument.presentationml.notesSlide+xml"/>
  <Override PartName="/ppt/tags/tag130.xml" ContentType="application/vnd.openxmlformats-officedocument.presentationml.tags+xml"/>
  <Override PartName="/ppt/notesSlides/notesSlide129.xml" ContentType="application/vnd.openxmlformats-officedocument.presentationml.notesSlide+xml"/>
  <Override PartName="/ppt/tags/tag131.xml" ContentType="application/vnd.openxmlformats-officedocument.presentationml.tags+xml"/>
  <Override PartName="/ppt/notesSlides/notesSlide130.xml" ContentType="application/vnd.openxmlformats-officedocument.presentationml.notesSlide+xml"/>
  <Override PartName="/ppt/tags/tag132.xml" ContentType="application/vnd.openxmlformats-officedocument.presentationml.tags+xml"/>
  <Override PartName="/ppt/notesSlides/notesSlide131.xml" ContentType="application/vnd.openxmlformats-officedocument.presentationml.notesSlide+xml"/>
  <Override PartName="/ppt/tags/tag133.xml" ContentType="application/vnd.openxmlformats-officedocument.presentationml.tags+xml"/>
  <Override PartName="/ppt/notesSlides/notesSlide132.xml" ContentType="application/vnd.openxmlformats-officedocument.presentationml.notesSlide+xml"/>
  <Override PartName="/ppt/tags/tag134.xml" ContentType="application/vnd.openxmlformats-officedocument.presentationml.tags+xml"/>
  <Override PartName="/ppt/notesSlides/notesSlide133.xml" ContentType="application/vnd.openxmlformats-officedocument.presentationml.notesSlide+xml"/>
  <Override PartName="/ppt/tags/tag135.xml" ContentType="application/vnd.openxmlformats-officedocument.presentationml.tags+xml"/>
  <Override PartName="/ppt/notesSlides/notesSlide134.xml" ContentType="application/vnd.openxmlformats-officedocument.presentationml.notesSlide+xml"/>
  <Override PartName="/ppt/tags/tag136.xml" ContentType="application/vnd.openxmlformats-officedocument.presentationml.tags+xml"/>
  <Override PartName="/ppt/notesSlides/notesSlide135.xml" ContentType="application/vnd.openxmlformats-officedocument.presentationml.notesSlide+xml"/>
  <Override PartName="/ppt/tags/tag137.xml" ContentType="application/vnd.openxmlformats-officedocument.presentationml.tags+xml"/>
  <Override PartName="/ppt/notesSlides/notesSlide136.xml" ContentType="application/vnd.openxmlformats-officedocument.presentationml.notesSlide+xml"/>
  <Override PartName="/ppt/tags/tag138.xml" ContentType="application/vnd.openxmlformats-officedocument.presentationml.tags+xml"/>
  <Override PartName="/ppt/notesSlides/notesSlide137.xml" ContentType="application/vnd.openxmlformats-officedocument.presentationml.notesSlide+xml"/>
  <Override PartName="/ppt/tags/tag139.xml" ContentType="application/vnd.openxmlformats-officedocument.presentationml.tags+xml"/>
  <Override PartName="/ppt/notesSlides/notesSlide138.xml" ContentType="application/vnd.openxmlformats-officedocument.presentationml.notesSlide+xml"/>
  <Override PartName="/ppt/tags/tag140.xml" ContentType="application/vnd.openxmlformats-officedocument.presentationml.tags+xml"/>
  <Override PartName="/ppt/notesSlides/notesSlide139.xml" ContentType="application/vnd.openxmlformats-officedocument.presentationml.notesSlide+xml"/>
  <Override PartName="/ppt/tags/tag141.xml" ContentType="application/vnd.openxmlformats-officedocument.presentationml.tags+xml"/>
  <Override PartName="/ppt/notesSlides/notesSlide140.xml" ContentType="application/vnd.openxmlformats-officedocument.presentationml.notesSlide+xml"/>
  <Override PartName="/ppt/tags/tag142.xml" ContentType="application/vnd.openxmlformats-officedocument.presentationml.tags+xml"/>
  <Override PartName="/ppt/notesSlides/notesSlide141.xml" ContentType="application/vnd.openxmlformats-officedocument.presentationml.notesSlide+xml"/>
  <Override PartName="/ppt/tags/tag143.xml" ContentType="application/vnd.openxmlformats-officedocument.presentationml.tags+xml"/>
  <Override PartName="/ppt/notesSlides/notesSlide142.xml" ContentType="application/vnd.openxmlformats-officedocument.presentationml.notesSlide+xml"/>
  <Override PartName="/ppt/tags/tag144.xml" ContentType="application/vnd.openxmlformats-officedocument.presentationml.tags+xml"/>
  <Override PartName="/ppt/notesSlides/notesSlide143.xml" ContentType="application/vnd.openxmlformats-officedocument.presentationml.notesSlide+xml"/>
  <Override PartName="/ppt/tags/tag145.xml" ContentType="application/vnd.openxmlformats-officedocument.presentationml.tags+xml"/>
  <Override PartName="/ppt/notesSlides/notesSlide144.xml" ContentType="application/vnd.openxmlformats-officedocument.presentationml.notesSlide+xml"/>
  <Override PartName="/ppt/tags/tag146.xml" ContentType="application/vnd.openxmlformats-officedocument.presentationml.tags+xml"/>
  <Override PartName="/ppt/notesSlides/notesSlide145.xml" ContentType="application/vnd.openxmlformats-officedocument.presentationml.notesSlide+xml"/>
  <Override PartName="/ppt/tags/tag147.xml" ContentType="application/vnd.openxmlformats-officedocument.presentationml.tags+xml"/>
  <Override PartName="/ppt/notesSlides/notesSlide146.xml" ContentType="application/vnd.openxmlformats-officedocument.presentationml.notesSlide+xml"/>
  <Override PartName="/ppt/tags/tag148.xml" ContentType="application/vnd.openxmlformats-officedocument.presentationml.tags+xml"/>
  <Override PartName="/ppt/notesSlides/notesSlide147.xml" ContentType="application/vnd.openxmlformats-officedocument.presentationml.notesSlide+xml"/>
  <Override PartName="/ppt/tags/tag149.xml" ContentType="application/vnd.openxmlformats-officedocument.presentationml.tags+xml"/>
  <Override PartName="/ppt/notesSlides/notesSlide148.xml" ContentType="application/vnd.openxmlformats-officedocument.presentationml.notesSlide+xml"/>
  <Override PartName="/ppt/tags/tag150.xml" ContentType="application/vnd.openxmlformats-officedocument.presentationml.tags+xml"/>
  <Override PartName="/ppt/notesSlides/notesSlide149.xml" ContentType="application/vnd.openxmlformats-officedocument.presentationml.notesSlide+xml"/>
  <Override PartName="/ppt/tags/tag151.xml" ContentType="application/vnd.openxmlformats-officedocument.presentationml.tags+xml"/>
  <Override PartName="/ppt/notesSlides/notesSlide150.xml" ContentType="application/vnd.openxmlformats-officedocument.presentationml.notesSlide+xml"/>
  <Override PartName="/ppt/tags/tag152.xml" ContentType="application/vnd.openxmlformats-officedocument.presentationml.tags+xml"/>
  <Override PartName="/ppt/notesSlides/notesSlide151.xml" ContentType="application/vnd.openxmlformats-officedocument.presentationml.notesSlide+xml"/>
  <Override PartName="/ppt/tags/tag153.xml" ContentType="application/vnd.openxmlformats-officedocument.presentationml.tags+xml"/>
  <Override PartName="/ppt/notesSlides/notesSlide152.xml" ContentType="application/vnd.openxmlformats-officedocument.presentationml.notesSlide+xml"/>
  <Override PartName="/ppt/tags/tag154.xml" ContentType="application/vnd.openxmlformats-officedocument.presentationml.tags+xml"/>
  <Override PartName="/ppt/notesSlides/notesSlide153.xml" ContentType="application/vnd.openxmlformats-officedocument.presentationml.notesSlide+xml"/>
  <Override PartName="/ppt/tags/tag155.xml" ContentType="application/vnd.openxmlformats-officedocument.presentationml.tags+xml"/>
  <Override PartName="/ppt/notesSlides/notesSlide154.xml" ContentType="application/vnd.openxmlformats-officedocument.presentationml.notesSlide+xml"/>
  <Override PartName="/ppt/tags/tag156.xml" ContentType="application/vnd.openxmlformats-officedocument.presentationml.tags+xml"/>
  <Override PartName="/ppt/notesSlides/notesSlide155.xml" ContentType="application/vnd.openxmlformats-officedocument.presentationml.notesSlide+xml"/>
  <Override PartName="/ppt/tags/tag157.xml" ContentType="application/vnd.openxmlformats-officedocument.presentationml.tags+xml"/>
  <Override PartName="/ppt/notesSlides/notesSlide1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687" r:id="rId2"/>
  </p:sldMasterIdLst>
  <p:notesMasterIdLst>
    <p:notesMasterId r:id="rId159"/>
  </p:notesMasterIdLst>
  <p:handoutMasterIdLst>
    <p:handoutMasterId r:id="rId160"/>
  </p:handoutMasterIdLst>
  <p:sldIdLst>
    <p:sldId id="378" r:id="rId3"/>
    <p:sldId id="510" r:id="rId4"/>
    <p:sldId id="537" r:id="rId5"/>
    <p:sldId id="538" r:id="rId6"/>
    <p:sldId id="544" r:id="rId7"/>
    <p:sldId id="526" r:id="rId8"/>
    <p:sldId id="529" r:id="rId9"/>
    <p:sldId id="539" r:id="rId10"/>
    <p:sldId id="540" r:id="rId11"/>
    <p:sldId id="542" r:id="rId12"/>
    <p:sldId id="545" r:id="rId13"/>
    <p:sldId id="402" r:id="rId14"/>
    <p:sldId id="258" r:id="rId15"/>
    <p:sldId id="285" r:id="rId16"/>
    <p:sldId id="531" r:id="rId17"/>
    <p:sldId id="530" r:id="rId18"/>
    <p:sldId id="546" r:id="rId19"/>
    <p:sldId id="543" r:id="rId20"/>
    <p:sldId id="541" r:id="rId21"/>
    <p:sldId id="547" r:id="rId22"/>
    <p:sldId id="271" r:id="rId23"/>
    <p:sldId id="550" r:id="rId24"/>
    <p:sldId id="273" r:id="rId25"/>
    <p:sldId id="549" r:id="rId26"/>
    <p:sldId id="601" r:id="rId27"/>
    <p:sldId id="551" r:id="rId28"/>
    <p:sldId id="548" r:id="rId29"/>
    <p:sldId id="553" r:id="rId30"/>
    <p:sldId id="554" r:id="rId31"/>
    <p:sldId id="555" r:id="rId32"/>
    <p:sldId id="556" r:id="rId33"/>
    <p:sldId id="557" r:id="rId34"/>
    <p:sldId id="558" r:id="rId35"/>
    <p:sldId id="559" r:id="rId36"/>
    <p:sldId id="560" r:id="rId37"/>
    <p:sldId id="561" r:id="rId38"/>
    <p:sldId id="564" r:id="rId39"/>
    <p:sldId id="565" r:id="rId40"/>
    <p:sldId id="552" r:id="rId41"/>
    <p:sldId id="267" r:id="rId42"/>
    <p:sldId id="278" r:id="rId43"/>
    <p:sldId id="562" r:id="rId44"/>
    <p:sldId id="563" r:id="rId45"/>
    <p:sldId id="566" r:id="rId46"/>
    <p:sldId id="300" r:id="rId47"/>
    <p:sldId id="304" r:id="rId48"/>
    <p:sldId id="461" r:id="rId49"/>
    <p:sldId id="405" r:id="rId50"/>
    <p:sldId id="567" r:id="rId51"/>
    <p:sldId id="568" r:id="rId52"/>
    <p:sldId id="458" r:id="rId53"/>
    <p:sldId id="307" r:id="rId54"/>
    <p:sldId id="463" r:id="rId55"/>
    <p:sldId id="459" r:id="rId56"/>
    <p:sldId id="569" r:id="rId57"/>
    <p:sldId id="570" r:id="rId58"/>
    <p:sldId id="406" r:id="rId59"/>
    <p:sldId id="465" r:id="rId60"/>
    <p:sldId id="316" r:id="rId61"/>
    <p:sldId id="466" r:id="rId62"/>
    <p:sldId id="306" r:id="rId63"/>
    <p:sldId id="314" r:id="rId64"/>
    <p:sldId id="571" r:id="rId65"/>
    <p:sldId id="468" r:id="rId66"/>
    <p:sldId id="578" r:id="rId67"/>
    <p:sldId id="318" r:id="rId68"/>
    <p:sldId id="408" r:id="rId69"/>
    <p:sldId id="409" r:id="rId70"/>
    <p:sldId id="335" r:id="rId71"/>
    <p:sldId id="473" r:id="rId72"/>
    <p:sldId id="337" r:id="rId73"/>
    <p:sldId id="572" r:id="rId74"/>
    <p:sldId id="474" r:id="rId75"/>
    <p:sldId id="574" r:id="rId76"/>
    <p:sldId id="476" r:id="rId77"/>
    <p:sldId id="342" r:id="rId78"/>
    <p:sldId id="575" r:id="rId79"/>
    <p:sldId id="573" r:id="rId80"/>
    <p:sldId id="576" r:id="rId81"/>
    <p:sldId id="577" r:id="rId82"/>
    <p:sldId id="579" r:id="rId83"/>
    <p:sldId id="322" r:id="rId84"/>
    <p:sldId id="469" r:id="rId85"/>
    <p:sldId id="512" r:id="rId86"/>
    <p:sldId id="511" r:id="rId87"/>
    <p:sldId id="581" r:id="rId88"/>
    <p:sldId id="326" r:id="rId89"/>
    <p:sldId id="513" r:id="rId90"/>
    <p:sldId id="580" r:id="rId91"/>
    <p:sldId id="470" r:id="rId92"/>
    <p:sldId id="582" r:id="rId93"/>
    <p:sldId id="332" r:id="rId94"/>
    <p:sldId id="471" r:id="rId95"/>
    <p:sldId id="381" r:id="rId96"/>
    <p:sldId id="472" r:id="rId97"/>
    <p:sldId id="583" r:id="rId98"/>
    <p:sldId id="584" r:id="rId99"/>
    <p:sldId id="514" r:id="rId100"/>
    <p:sldId id="516" r:id="rId101"/>
    <p:sldId id="518" r:id="rId102"/>
    <p:sldId id="520" r:id="rId103"/>
    <p:sldId id="521" r:id="rId104"/>
    <p:sldId id="522" r:id="rId105"/>
    <p:sldId id="523" r:id="rId106"/>
    <p:sldId id="524" r:id="rId107"/>
    <p:sldId id="585" r:id="rId108"/>
    <p:sldId id="439" r:id="rId109"/>
    <p:sldId id="586" r:id="rId110"/>
    <p:sldId id="454" r:id="rId111"/>
    <p:sldId id="602" r:id="rId112"/>
    <p:sldId id="603" r:id="rId113"/>
    <p:sldId id="587" r:id="rId114"/>
    <p:sldId id="588" r:id="rId115"/>
    <p:sldId id="346" r:id="rId116"/>
    <p:sldId id="594" r:id="rId117"/>
    <p:sldId id="589" r:id="rId118"/>
    <p:sldId id="349" r:id="rId119"/>
    <p:sldId id="590" r:id="rId120"/>
    <p:sldId id="338" r:id="rId121"/>
    <p:sldId id="591" r:id="rId122"/>
    <p:sldId id="303" r:id="rId123"/>
    <p:sldId id="357" r:id="rId124"/>
    <p:sldId id="592" r:id="rId125"/>
    <p:sldId id="593" r:id="rId126"/>
    <p:sldId id="449" r:id="rId127"/>
    <p:sldId id="359" r:id="rId128"/>
    <p:sldId id="467" r:id="rId129"/>
    <p:sldId id="595" r:id="rId130"/>
    <p:sldId id="533" r:id="rId131"/>
    <p:sldId id="596" r:id="rId132"/>
    <p:sldId id="597" r:id="rId133"/>
    <p:sldId id="478" r:id="rId134"/>
    <p:sldId id="599" r:id="rId135"/>
    <p:sldId id="361" r:id="rId136"/>
    <p:sldId id="479" r:id="rId137"/>
    <p:sldId id="598" r:id="rId138"/>
    <p:sldId id="418" r:id="rId139"/>
    <p:sldId id="480" r:id="rId140"/>
    <p:sldId id="363" r:id="rId141"/>
    <p:sldId id="482" r:id="rId142"/>
    <p:sldId id="366" r:id="rId143"/>
    <p:sldId id="367" r:id="rId144"/>
    <p:sldId id="484" r:id="rId145"/>
    <p:sldId id="369" r:id="rId146"/>
    <p:sldId id="384" r:id="rId147"/>
    <p:sldId id="486" r:id="rId148"/>
    <p:sldId id="600" r:id="rId149"/>
    <p:sldId id="487" r:id="rId150"/>
    <p:sldId id="488" r:id="rId151"/>
    <p:sldId id="435" r:id="rId152"/>
    <p:sldId id="375" r:id="rId153"/>
    <p:sldId id="489" r:id="rId154"/>
    <p:sldId id="438" r:id="rId155"/>
    <p:sldId id="604" r:id="rId156"/>
    <p:sldId id="605" r:id="rId157"/>
    <p:sldId id="491" r:id="rId158"/>
  </p:sldIdLst>
  <p:sldSz cx="9144000" cy="6858000" type="screen4x3"/>
  <p:notesSz cx="6815138" cy="9942513"/>
  <p:custDataLst>
    <p:tags r:id="rId161"/>
  </p:custDataLst>
  <p:defaultTextStyle>
    <a:defPPr>
      <a:defRPr lang="zh-CN"/>
    </a:defPPr>
    <a:lvl1pPr algn="ctr" rtl="0" fontAlgn="base">
      <a:spcBef>
        <a:spcPct val="0"/>
      </a:spcBef>
      <a:spcAft>
        <a:spcPct val="0"/>
      </a:spcAft>
      <a:defRPr sz="2800" kern="1200">
        <a:solidFill>
          <a:schemeClr val="tx1"/>
        </a:solidFill>
        <a:latin typeface="Times New Roman" panose="02020603050405020304" pitchFamily="18" charset="0"/>
        <a:ea typeface="黑体" panose="02010609060101010101" pitchFamily="49" charset="-122"/>
        <a:cs typeface="+mn-cs"/>
      </a:defRPr>
    </a:lvl1pPr>
    <a:lvl2pPr marL="457200" algn="ctr" rtl="0" fontAlgn="base">
      <a:spcBef>
        <a:spcPct val="0"/>
      </a:spcBef>
      <a:spcAft>
        <a:spcPct val="0"/>
      </a:spcAft>
      <a:defRPr sz="2800" kern="1200">
        <a:solidFill>
          <a:schemeClr val="tx1"/>
        </a:solidFill>
        <a:latin typeface="Times New Roman" panose="02020603050405020304" pitchFamily="18" charset="0"/>
        <a:ea typeface="黑体" panose="02010609060101010101" pitchFamily="49" charset="-122"/>
        <a:cs typeface="+mn-cs"/>
      </a:defRPr>
    </a:lvl2pPr>
    <a:lvl3pPr marL="914400" algn="ctr" rtl="0" fontAlgn="base">
      <a:spcBef>
        <a:spcPct val="0"/>
      </a:spcBef>
      <a:spcAft>
        <a:spcPct val="0"/>
      </a:spcAft>
      <a:defRPr sz="2800" kern="1200">
        <a:solidFill>
          <a:schemeClr val="tx1"/>
        </a:solidFill>
        <a:latin typeface="Times New Roman" panose="02020603050405020304" pitchFamily="18" charset="0"/>
        <a:ea typeface="黑体" panose="02010609060101010101" pitchFamily="49" charset="-122"/>
        <a:cs typeface="+mn-cs"/>
      </a:defRPr>
    </a:lvl3pPr>
    <a:lvl4pPr marL="1371600" algn="ctr" rtl="0" fontAlgn="base">
      <a:spcBef>
        <a:spcPct val="0"/>
      </a:spcBef>
      <a:spcAft>
        <a:spcPct val="0"/>
      </a:spcAft>
      <a:defRPr sz="2800" kern="1200">
        <a:solidFill>
          <a:schemeClr val="tx1"/>
        </a:solidFill>
        <a:latin typeface="Times New Roman" panose="02020603050405020304" pitchFamily="18" charset="0"/>
        <a:ea typeface="黑体" panose="02010609060101010101" pitchFamily="49" charset="-122"/>
        <a:cs typeface="+mn-cs"/>
      </a:defRPr>
    </a:lvl4pPr>
    <a:lvl5pPr marL="1828800" algn="ctr" rtl="0" fontAlgn="base">
      <a:spcBef>
        <a:spcPct val="0"/>
      </a:spcBef>
      <a:spcAft>
        <a:spcPct val="0"/>
      </a:spcAft>
      <a:defRPr sz="2800" kern="1200">
        <a:solidFill>
          <a:schemeClr val="tx1"/>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2800" kern="1200">
        <a:solidFill>
          <a:schemeClr val="tx1"/>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2800" kern="1200">
        <a:solidFill>
          <a:schemeClr val="tx1"/>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2800" kern="1200">
        <a:solidFill>
          <a:schemeClr val="tx1"/>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2800" kern="1200">
        <a:solidFill>
          <a:schemeClr val="tx1"/>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DD"/>
    <a:srgbClr val="DDFFDD"/>
    <a:srgbClr val="CC00FF"/>
    <a:srgbClr val="FF6600"/>
    <a:srgbClr val="33CC33"/>
    <a:srgbClr val="FFCCFF"/>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7" autoAdjust="0"/>
  </p:normalViewPr>
  <p:slideViewPr>
    <p:cSldViewPr>
      <p:cViewPr>
        <p:scale>
          <a:sx n="80" d="100"/>
          <a:sy n="80" d="100"/>
        </p:scale>
        <p:origin x="1411" y="192"/>
      </p:cViewPr>
      <p:guideLst>
        <p:guide orient="horz" pos="2160"/>
        <p:guide pos="2880"/>
      </p:guideLst>
    </p:cSldViewPr>
  </p:slideViewPr>
  <p:outlineViewPr>
    <p:cViewPr>
      <p:scale>
        <a:sx n="33" d="100"/>
        <a:sy n="33" d="100"/>
      </p:scale>
      <p:origin x="0" y="-7157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Lst>
  </p:outlineViewPr>
  <p:notesTextViewPr>
    <p:cViewPr>
      <p:scale>
        <a:sx n="100" d="100"/>
        <a:sy n="100" d="100"/>
      </p:scale>
      <p:origin x="0" y="0"/>
    </p:cViewPr>
  </p:notesTextViewPr>
  <p:sorterViewPr>
    <p:cViewPr>
      <p:scale>
        <a:sx n="66" d="100"/>
        <a:sy n="66" d="100"/>
      </p:scale>
      <p:origin x="0" y="9630"/>
    </p:cViewPr>
  </p:sorterViewPr>
  <p:notesViewPr>
    <p:cSldViewPr>
      <p:cViewPr varScale="1">
        <p:scale>
          <a:sx n="79" d="100"/>
          <a:sy n="79" d="100"/>
        </p:scale>
        <p:origin x="-1836" y="-84"/>
      </p:cViewPr>
      <p:guideLst>
        <p:guide orient="horz" pos="3131"/>
        <p:guide pos="214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handoutMaster" Target="handoutMasters/handoutMaster1.xml"/><Relationship Id="rId16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_rels/viewProps.xml.rels><?xml version="1.0" encoding="UTF-8" standalone="yes"?>
<Relationships xmlns="http://schemas.openxmlformats.org/package/2006/relationships"><Relationship Id="rId13" Type="http://schemas.openxmlformats.org/officeDocument/2006/relationships/slide" Target="slides/slide45.xml"/><Relationship Id="rId18" Type="http://schemas.openxmlformats.org/officeDocument/2006/relationships/slide" Target="slides/slide52.xml"/><Relationship Id="rId26" Type="http://schemas.openxmlformats.org/officeDocument/2006/relationships/slide" Target="slides/slide66.xml"/><Relationship Id="rId39" Type="http://schemas.openxmlformats.org/officeDocument/2006/relationships/slide" Target="slides/slide93.xml"/><Relationship Id="rId21" Type="http://schemas.openxmlformats.org/officeDocument/2006/relationships/slide" Target="slides/slide58.xml"/><Relationship Id="rId34" Type="http://schemas.openxmlformats.org/officeDocument/2006/relationships/slide" Target="slides/slide81.xml"/><Relationship Id="rId42" Type="http://schemas.openxmlformats.org/officeDocument/2006/relationships/slide" Target="slides/slide107.xml"/><Relationship Id="rId47" Type="http://schemas.openxmlformats.org/officeDocument/2006/relationships/slide" Target="slides/slide119.xml"/><Relationship Id="rId50" Type="http://schemas.openxmlformats.org/officeDocument/2006/relationships/slide" Target="slides/slide126.xml"/><Relationship Id="rId55" Type="http://schemas.openxmlformats.org/officeDocument/2006/relationships/slide" Target="slides/slide137.xml"/><Relationship Id="rId63" Type="http://schemas.openxmlformats.org/officeDocument/2006/relationships/slide" Target="slides/slide145.xml"/><Relationship Id="rId68" Type="http://schemas.openxmlformats.org/officeDocument/2006/relationships/slide" Target="slides/slide151.xml"/><Relationship Id="rId7" Type="http://schemas.openxmlformats.org/officeDocument/2006/relationships/slide" Target="slides/slide21.xml"/><Relationship Id="rId71" Type="http://schemas.openxmlformats.org/officeDocument/2006/relationships/slide" Target="slides/slide154.xml"/><Relationship Id="rId2" Type="http://schemas.openxmlformats.org/officeDocument/2006/relationships/slide" Target="slides/slide2.xml"/><Relationship Id="rId16" Type="http://schemas.openxmlformats.org/officeDocument/2006/relationships/slide" Target="slides/slide48.xml"/><Relationship Id="rId29" Type="http://schemas.openxmlformats.org/officeDocument/2006/relationships/slide" Target="slides/slide69.xml"/><Relationship Id="rId1" Type="http://schemas.openxmlformats.org/officeDocument/2006/relationships/slide" Target="slides/slide1.xml"/><Relationship Id="rId6" Type="http://schemas.openxmlformats.org/officeDocument/2006/relationships/slide" Target="slides/slide19.xml"/><Relationship Id="rId11" Type="http://schemas.openxmlformats.org/officeDocument/2006/relationships/slide" Target="slides/slide37.xml"/><Relationship Id="rId24" Type="http://schemas.openxmlformats.org/officeDocument/2006/relationships/slide" Target="slides/slide61.xml"/><Relationship Id="rId32" Type="http://schemas.openxmlformats.org/officeDocument/2006/relationships/slide" Target="slides/slide73.xml"/><Relationship Id="rId37" Type="http://schemas.openxmlformats.org/officeDocument/2006/relationships/slide" Target="slides/slide90.xml"/><Relationship Id="rId40" Type="http://schemas.openxmlformats.org/officeDocument/2006/relationships/slide" Target="slides/slide94.xml"/><Relationship Id="rId45" Type="http://schemas.openxmlformats.org/officeDocument/2006/relationships/slide" Target="slides/slide114.xml"/><Relationship Id="rId53" Type="http://schemas.openxmlformats.org/officeDocument/2006/relationships/slide" Target="slides/slide134.xml"/><Relationship Id="rId58" Type="http://schemas.openxmlformats.org/officeDocument/2006/relationships/slide" Target="slides/slide140.xml"/><Relationship Id="rId66" Type="http://schemas.openxmlformats.org/officeDocument/2006/relationships/slide" Target="slides/slide149.xml"/><Relationship Id="rId5" Type="http://schemas.openxmlformats.org/officeDocument/2006/relationships/slide" Target="slides/slide14.xml"/><Relationship Id="rId15" Type="http://schemas.openxmlformats.org/officeDocument/2006/relationships/slide" Target="slides/slide47.xml"/><Relationship Id="rId23" Type="http://schemas.openxmlformats.org/officeDocument/2006/relationships/slide" Target="slides/slide60.xml"/><Relationship Id="rId28" Type="http://schemas.openxmlformats.org/officeDocument/2006/relationships/slide" Target="slides/slide68.xml"/><Relationship Id="rId36" Type="http://schemas.openxmlformats.org/officeDocument/2006/relationships/slide" Target="slides/slide87.xml"/><Relationship Id="rId49" Type="http://schemas.openxmlformats.org/officeDocument/2006/relationships/slide" Target="slides/slide125.xml"/><Relationship Id="rId57" Type="http://schemas.openxmlformats.org/officeDocument/2006/relationships/slide" Target="slides/slide139.xml"/><Relationship Id="rId61" Type="http://schemas.openxmlformats.org/officeDocument/2006/relationships/slide" Target="slides/slide143.xml"/><Relationship Id="rId10" Type="http://schemas.openxmlformats.org/officeDocument/2006/relationships/slide" Target="slides/slide24.xml"/><Relationship Id="rId19" Type="http://schemas.openxmlformats.org/officeDocument/2006/relationships/slide" Target="slides/slide54.xml"/><Relationship Id="rId31" Type="http://schemas.openxmlformats.org/officeDocument/2006/relationships/slide" Target="slides/slide71.xml"/><Relationship Id="rId44" Type="http://schemas.openxmlformats.org/officeDocument/2006/relationships/slide" Target="slides/slide109.xml"/><Relationship Id="rId52" Type="http://schemas.openxmlformats.org/officeDocument/2006/relationships/slide" Target="slides/slide132.xml"/><Relationship Id="rId60" Type="http://schemas.openxmlformats.org/officeDocument/2006/relationships/slide" Target="slides/slide142.xml"/><Relationship Id="rId65" Type="http://schemas.openxmlformats.org/officeDocument/2006/relationships/slide" Target="slides/slide148.xml"/><Relationship Id="rId4" Type="http://schemas.openxmlformats.org/officeDocument/2006/relationships/slide" Target="slides/slide13.xml"/><Relationship Id="rId9" Type="http://schemas.openxmlformats.org/officeDocument/2006/relationships/slide" Target="slides/slide23.xml"/><Relationship Id="rId14" Type="http://schemas.openxmlformats.org/officeDocument/2006/relationships/slide" Target="slides/slide46.xml"/><Relationship Id="rId22" Type="http://schemas.openxmlformats.org/officeDocument/2006/relationships/slide" Target="slides/slide59.xml"/><Relationship Id="rId27" Type="http://schemas.openxmlformats.org/officeDocument/2006/relationships/slide" Target="slides/slide67.xml"/><Relationship Id="rId30" Type="http://schemas.openxmlformats.org/officeDocument/2006/relationships/slide" Target="slides/slide70.xml"/><Relationship Id="rId35" Type="http://schemas.openxmlformats.org/officeDocument/2006/relationships/slide" Target="slides/slide82.xml"/><Relationship Id="rId43" Type="http://schemas.openxmlformats.org/officeDocument/2006/relationships/slide" Target="slides/slide108.xml"/><Relationship Id="rId48" Type="http://schemas.openxmlformats.org/officeDocument/2006/relationships/slide" Target="slides/slide122.xml"/><Relationship Id="rId56" Type="http://schemas.openxmlformats.org/officeDocument/2006/relationships/slide" Target="slides/slide138.xml"/><Relationship Id="rId64" Type="http://schemas.openxmlformats.org/officeDocument/2006/relationships/slide" Target="slides/slide146.xml"/><Relationship Id="rId69" Type="http://schemas.openxmlformats.org/officeDocument/2006/relationships/slide" Target="slides/slide152.xml"/><Relationship Id="rId8" Type="http://schemas.openxmlformats.org/officeDocument/2006/relationships/slide" Target="slides/slide22.xml"/><Relationship Id="rId51" Type="http://schemas.openxmlformats.org/officeDocument/2006/relationships/slide" Target="slides/slide127.xml"/><Relationship Id="rId72" Type="http://schemas.openxmlformats.org/officeDocument/2006/relationships/slide" Target="slides/slide156.xml"/><Relationship Id="rId3" Type="http://schemas.openxmlformats.org/officeDocument/2006/relationships/slide" Target="slides/slide12.xml"/><Relationship Id="rId12" Type="http://schemas.openxmlformats.org/officeDocument/2006/relationships/slide" Target="slides/slide41.xml"/><Relationship Id="rId17" Type="http://schemas.openxmlformats.org/officeDocument/2006/relationships/slide" Target="slides/slide51.xml"/><Relationship Id="rId25" Type="http://schemas.openxmlformats.org/officeDocument/2006/relationships/slide" Target="slides/slide62.xml"/><Relationship Id="rId33" Type="http://schemas.openxmlformats.org/officeDocument/2006/relationships/slide" Target="slides/slide74.xml"/><Relationship Id="rId38" Type="http://schemas.openxmlformats.org/officeDocument/2006/relationships/slide" Target="slides/slide92.xml"/><Relationship Id="rId46" Type="http://schemas.openxmlformats.org/officeDocument/2006/relationships/slide" Target="slides/slide117.xml"/><Relationship Id="rId59" Type="http://schemas.openxmlformats.org/officeDocument/2006/relationships/slide" Target="slides/slide141.xml"/><Relationship Id="rId67" Type="http://schemas.openxmlformats.org/officeDocument/2006/relationships/slide" Target="slides/slide150.xml"/><Relationship Id="rId20" Type="http://schemas.openxmlformats.org/officeDocument/2006/relationships/slide" Target="slides/slide57.xml"/><Relationship Id="rId41" Type="http://schemas.openxmlformats.org/officeDocument/2006/relationships/slide" Target="slides/slide95.xml"/><Relationship Id="rId54" Type="http://schemas.openxmlformats.org/officeDocument/2006/relationships/slide" Target="slides/slide136.xml"/><Relationship Id="rId62" Type="http://schemas.openxmlformats.org/officeDocument/2006/relationships/slide" Target="slides/slide144.xml"/><Relationship Id="rId70" Type="http://schemas.openxmlformats.org/officeDocument/2006/relationships/slide" Target="slides/slide1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02" name="Rectangle 2"/>
          <p:cNvSpPr>
            <a:spLocks noGrp="1" noChangeArrowheads="1"/>
          </p:cNvSpPr>
          <p:nvPr>
            <p:ph type="hdr" sz="quarter"/>
          </p:nvPr>
        </p:nvSpPr>
        <p:spPr bwMode="auto">
          <a:xfrm>
            <a:off x="0" y="0"/>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1" sz="1200">
                <a:ea typeface="宋体" panose="02010600030101010101" pitchFamily="2" charset="-122"/>
              </a:defRPr>
            </a:lvl1pPr>
          </a:lstStyle>
          <a:p>
            <a:endParaRPr lang="en-US" altLang="zh-CN"/>
          </a:p>
        </p:txBody>
      </p:sp>
      <p:sp>
        <p:nvSpPr>
          <p:cNvPr id="563203" name="Rectangle 3"/>
          <p:cNvSpPr>
            <a:spLocks noGrp="1" noChangeArrowheads="1"/>
          </p:cNvSpPr>
          <p:nvPr>
            <p:ph type="dt" sz="quarter" idx="1"/>
          </p:nvPr>
        </p:nvSpPr>
        <p:spPr bwMode="auto">
          <a:xfrm>
            <a:off x="3860800" y="0"/>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ea typeface="宋体" panose="02010600030101010101" pitchFamily="2" charset="-122"/>
              </a:defRPr>
            </a:lvl1pPr>
          </a:lstStyle>
          <a:p>
            <a:endParaRPr lang="en-US" altLang="zh-CN"/>
          </a:p>
        </p:txBody>
      </p:sp>
      <p:sp>
        <p:nvSpPr>
          <p:cNvPr id="563204" name="Rectangle 4"/>
          <p:cNvSpPr>
            <a:spLocks noGrp="1" noChangeArrowheads="1"/>
          </p:cNvSpPr>
          <p:nvPr>
            <p:ph type="ftr" sz="quarter" idx="2"/>
          </p:nvPr>
        </p:nvSpPr>
        <p:spPr bwMode="auto">
          <a:xfrm>
            <a:off x="0" y="9444038"/>
            <a:ext cx="29527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1" sz="1200">
                <a:ea typeface="宋体" panose="02010600030101010101" pitchFamily="2" charset="-122"/>
              </a:defRPr>
            </a:lvl1pPr>
          </a:lstStyle>
          <a:p>
            <a:endParaRPr lang="en-US" altLang="zh-CN"/>
          </a:p>
        </p:txBody>
      </p:sp>
      <p:sp>
        <p:nvSpPr>
          <p:cNvPr id="563205" name="Rectangle 5"/>
          <p:cNvSpPr>
            <a:spLocks noGrp="1" noChangeArrowheads="1"/>
          </p:cNvSpPr>
          <p:nvPr>
            <p:ph type="sldNum" sz="quarter" idx="3"/>
          </p:nvPr>
        </p:nvSpPr>
        <p:spPr bwMode="auto">
          <a:xfrm>
            <a:off x="3860800" y="9444038"/>
            <a:ext cx="29527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ea typeface="宋体" panose="02010600030101010101" pitchFamily="2" charset="-122"/>
              </a:defRPr>
            </a:lvl1pPr>
          </a:lstStyle>
          <a:p>
            <a:fld id="{ED9FED7C-5BA4-46AD-A401-DD64D49EF215}" type="slidenum">
              <a:rPr lang="en-US" altLang="zh-CN"/>
              <a:pPr/>
              <a:t>‹#›</a:t>
            </a:fld>
            <a:endParaRPr lang="en-US" altLang="zh-CN"/>
          </a:p>
        </p:txBody>
      </p:sp>
    </p:spTree>
    <p:extLst>
      <p:ext uri="{BB962C8B-B14F-4D97-AF65-F5344CB8AC3E}">
        <p14:creationId xmlns:p14="http://schemas.microsoft.com/office/powerpoint/2010/main" val="231685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1" sz="1200">
                <a:ea typeface="宋体" panose="02010600030101010101" pitchFamily="2" charset="-122"/>
              </a:defRPr>
            </a:lvl1pPr>
          </a:lstStyle>
          <a:p>
            <a:endParaRPr lang="en-US" altLang="zh-CN"/>
          </a:p>
        </p:txBody>
      </p:sp>
      <p:sp>
        <p:nvSpPr>
          <p:cNvPr id="89091" name="Rectangle 3"/>
          <p:cNvSpPr>
            <a:spLocks noGrp="1" noChangeArrowheads="1"/>
          </p:cNvSpPr>
          <p:nvPr>
            <p:ph type="dt" idx="1"/>
          </p:nvPr>
        </p:nvSpPr>
        <p:spPr bwMode="auto">
          <a:xfrm>
            <a:off x="3862388" y="0"/>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ea typeface="宋体" panose="02010600030101010101" pitchFamily="2" charset="-122"/>
              </a:defRPr>
            </a:lvl1pPr>
          </a:lstStyle>
          <a:p>
            <a:endParaRPr lang="en-US" altLang="zh-CN"/>
          </a:p>
        </p:txBody>
      </p:sp>
      <p:sp>
        <p:nvSpPr>
          <p:cNvPr id="89092" name="Rectangle 4"/>
          <p:cNvSpPr>
            <a:spLocks noGrp="1" noRot="1" noChangeAspect="1" noChangeArrowheads="1" noTextEdit="1"/>
          </p:cNvSpPr>
          <p:nvPr>
            <p:ph type="sldImg" idx="2"/>
          </p:nvPr>
        </p:nvSpPr>
        <p:spPr bwMode="auto">
          <a:xfrm>
            <a:off x="923925" y="746125"/>
            <a:ext cx="4970463"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3" name="Rectangle 5"/>
          <p:cNvSpPr>
            <a:spLocks noGrp="1" noChangeArrowheads="1"/>
          </p:cNvSpPr>
          <p:nvPr>
            <p:ph type="body" sz="quarter" idx="3"/>
          </p:nvPr>
        </p:nvSpPr>
        <p:spPr bwMode="auto">
          <a:xfrm>
            <a:off x="908050" y="4722813"/>
            <a:ext cx="4999038"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9094" name="Rectangle 6"/>
          <p:cNvSpPr>
            <a:spLocks noGrp="1" noChangeArrowheads="1"/>
          </p:cNvSpPr>
          <p:nvPr>
            <p:ph type="ftr" sz="quarter" idx="4"/>
          </p:nvPr>
        </p:nvSpPr>
        <p:spPr bwMode="auto">
          <a:xfrm>
            <a:off x="0" y="9445625"/>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1" sz="1200">
                <a:ea typeface="宋体" panose="02010600030101010101" pitchFamily="2" charset="-122"/>
              </a:defRPr>
            </a:lvl1pPr>
          </a:lstStyle>
          <a:p>
            <a:endParaRPr lang="en-US" altLang="zh-CN"/>
          </a:p>
        </p:txBody>
      </p:sp>
      <p:sp>
        <p:nvSpPr>
          <p:cNvPr id="89095" name="Rectangle 7"/>
          <p:cNvSpPr>
            <a:spLocks noGrp="1" noChangeArrowheads="1"/>
          </p:cNvSpPr>
          <p:nvPr>
            <p:ph type="sldNum" sz="quarter" idx="5"/>
          </p:nvPr>
        </p:nvSpPr>
        <p:spPr bwMode="auto">
          <a:xfrm>
            <a:off x="3862388" y="9445625"/>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ea typeface="宋体" panose="02010600030101010101" pitchFamily="2" charset="-122"/>
              </a:defRPr>
            </a:lvl1pPr>
          </a:lstStyle>
          <a:p>
            <a:fld id="{B48C6A16-99A1-4A78-B14B-F888A07E700C}" type="slidenum">
              <a:rPr lang="en-US" altLang="zh-CN"/>
              <a:pPr/>
              <a:t>‹#›</a:t>
            </a:fld>
            <a:endParaRPr lang="en-US" altLang="zh-CN"/>
          </a:p>
        </p:txBody>
      </p:sp>
    </p:spTree>
    <p:extLst>
      <p:ext uri="{BB962C8B-B14F-4D97-AF65-F5344CB8AC3E}">
        <p14:creationId xmlns:p14="http://schemas.microsoft.com/office/powerpoint/2010/main" val="7362925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a:t>
            </a:fld>
            <a:endParaRPr lang="en-US" altLang="zh-CN"/>
          </a:p>
        </p:txBody>
      </p:sp>
    </p:spTree>
    <p:extLst>
      <p:ext uri="{BB962C8B-B14F-4D97-AF65-F5344CB8AC3E}">
        <p14:creationId xmlns:p14="http://schemas.microsoft.com/office/powerpoint/2010/main" val="144543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10</a:t>
            </a:fld>
            <a:endParaRPr lang="en-US" altLang="zh-CN"/>
          </a:p>
        </p:txBody>
      </p:sp>
    </p:spTree>
    <p:extLst>
      <p:ext uri="{BB962C8B-B14F-4D97-AF65-F5344CB8AC3E}">
        <p14:creationId xmlns:p14="http://schemas.microsoft.com/office/powerpoint/2010/main" val="24970136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CFB9D-BAAE-4FBE-A209-8C2B09C24EDD}" type="slidenum">
              <a:rPr lang="en-US" altLang="zh-CN"/>
              <a:pPr/>
              <a:t>100</a:t>
            </a:fld>
            <a:endParaRPr lang="en-US" altLang="zh-CN"/>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a:xfrm>
            <a:off x="681038" y="4722813"/>
            <a:ext cx="5453062" cy="4473575"/>
          </a:xfrm>
        </p:spPr>
        <p:txBody>
          <a:bodyPr lIns="91431" tIns="45716" rIns="91431" bIns="45716"/>
          <a:lstStyle/>
          <a:p>
            <a:r>
              <a:rPr lang="en-US" altLang="zh-CN"/>
              <a:t>34</a:t>
            </a:r>
          </a:p>
        </p:txBody>
      </p:sp>
    </p:spTree>
    <p:extLst>
      <p:ext uri="{BB962C8B-B14F-4D97-AF65-F5344CB8AC3E}">
        <p14:creationId xmlns:p14="http://schemas.microsoft.com/office/powerpoint/2010/main" val="18542314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101</a:t>
            </a:fld>
            <a:endParaRPr lang="en-US" altLang="zh-CN"/>
          </a:p>
        </p:txBody>
      </p:sp>
    </p:spTree>
    <p:extLst>
      <p:ext uri="{BB962C8B-B14F-4D97-AF65-F5344CB8AC3E}">
        <p14:creationId xmlns:p14="http://schemas.microsoft.com/office/powerpoint/2010/main" val="361515153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102</a:t>
            </a:fld>
            <a:endParaRPr lang="en-US" altLang="zh-CN"/>
          </a:p>
        </p:txBody>
      </p:sp>
    </p:spTree>
    <p:extLst>
      <p:ext uri="{BB962C8B-B14F-4D97-AF65-F5344CB8AC3E}">
        <p14:creationId xmlns:p14="http://schemas.microsoft.com/office/powerpoint/2010/main" val="3424907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103</a:t>
            </a:fld>
            <a:endParaRPr lang="en-US" altLang="zh-CN"/>
          </a:p>
        </p:txBody>
      </p:sp>
    </p:spTree>
    <p:extLst>
      <p:ext uri="{BB962C8B-B14F-4D97-AF65-F5344CB8AC3E}">
        <p14:creationId xmlns:p14="http://schemas.microsoft.com/office/powerpoint/2010/main" val="23859825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104</a:t>
            </a:fld>
            <a:endParaRPr lang="en-US" altLang="zh-CN"/>
          </a:p>
        </p:txBody>
      </p:sp>
    </p:spTree>
    <p:extLst>
      <p:ext uri="{BB962C8B-B14F-4D97-AF65-F5344CB8AC3E}">
        <p14:creationId xmlns:p14="http://schemas.microsoft.com/office/powerpoint/2010/main" val="185638552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105</a:t>
            </a:fld>
            <a:endParaRPr lang="en-US" altLang="zh-CN"/>
          </a:p>
        </p:txBody>
      </p:sp>
    </p:spTree>
    <p:extLst>
      <p:ext uri="{BB962C8B-B14F-4D97-AF65-F5344CB8AC3E}">
        <p14:creationId xmlns:p14="http://schemas.microsoft.com/office/powerpoint/2010/main" val="24623858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106</a:t>
            </a:fld>
            <a:endParaRPr lang="en-US" altLang="zh-CN"/>
          </a:p>
        </p:txBody>
      </p:sp>
    </p:spTree>
    <p:extLst>
      <p:ext uri="{BB962C8B-B14F-4D97-AF65-F5344CB8AC3E}">
        <p14:creationId xmlns:p14="http://schemas.microsoft.com/office/powerpoint/2010/main" val="618663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107</a:t>
            </a:fld>
            <a:endParaRPr lang="en-US" altLang="zh-CN"/>
          </a:p>
        </p:txBody>
      </p:sp>
    </p:spTree>
    <p:extLst>
      <p:ext uri="{BB962C8B-B14F-4D97-AF65-F5344CB8AC3E}">
        <p14:creationId xmlns:p14="http://schemas.microsoft.com/office/powerpoint/2010/main" val="238168591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108</a:t>
            </a:fld>
            <a:endParaRPr lang="en-US" altLang="zh-CN"/>
          </a:p>
        </p:txBody>
      </p:sp>
    </p:spTree>
    <p:extLst>
      <p:ext uri="{BB962C8B-B14F-4D97-AF65-F5344CB8AC3E}">
        <p14:creationId xmlns:p14="http://schemas.microsoft.com/office/powerpoint/2010/main" val="232416919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109</a:t>
            </a:fld>
            <a:endParaRPr lang="en-US" altLang="zh-CN"/>
          </a:p>
        </p:txBody>
      </p:sp>
    </p:spTree>
    <p:extLst>
      <p:ext uri="{BB962C8B-B14F-4D97-AF65-F5344CB8AC3E}">
        <p14:creationId xmlns:p14="http://schemas.microsoft.com/office/powerpoint/2010/main" val="422074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11</a:t>
            </a:fld>
            <a:endParaRPr lang="en-US" altLang="zh-CN"/>
          </a:p>
        </p:txBody>
      </p:sp>
    </p:spTree>
    <p:extLst>
      <p:ext uri="{BB962C8B-B14F-4D97-AF65-F5344CB8AC3E}">
        <p14:creationId xmlns:p14="http://schemas.microsoft.com/office/powerpoint/2010/main" val="263584317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110</a:t>
            </a:fld>
            <a:endParaRPr lang="en-US" altLang="zh-CN"/>
          </a:p>
        </p:txBody>
      </p:sp>
    </p:spTree>
    <p:extLst>
      <p:ext uri="{BB962C8B-B14F-4D97-AF65-F5344CB8AC3E}">
        <p14:creationId xmlns:p14="http://schemas.microsoft.com/office/powerpoint/2010/main" val="421276373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111</a:t>
            </a:fld>
            <a:endParaRPr lang="en-US" altLang="zh-CN"/>
          </a:p>
        </p:txBody>
      </p:sp>
    </p:spTree>
    <p:extLst>
      <p:ext uri="{BB962C8B-B14F-4D97-AF65-F5344CB8AC3E}">
        <p14:creationId xmlns:p14="http://schemas.microsoft.com/office/powerpoint/2010/main" val="70288835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112</a:t>
            </a:fld>
            <a:endParaRPr lang="en-US" altLang="zh-CN"/>
          </a:p>
        </p:txBody>
      </p:sp>
    </p:spTree>
    <p:extLst>
      <p:ext uri="{BB962C8B-B14F-4D97-AF65-F5344CB8AC3E}">
        <p14:creationId xmlns:p14="http://schemas.microsoft.com/office/powerpoint/2010/main" val="122271430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113</a:t>
            </a:fld>
            <a:endParaRPr lang="en-US" altLang="zh-CN"/>
          </a:p>
        </p:txBody>
      </p:sp>
    </p:spTree>
    <p:extLst>
      <p:ext uri="{BB962C8B-B14F-4D97-AF65-F5344CB8AC3E}">
        <p14:creationId xmlns:p14="http://schemas.microsoft.com/office/powerpoint/2010/main" val="35708000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114</a:t>
            </a:fld>
            <a:endParaRPr lang="en-US" altLang="zh-CN"/>
          </a:p>
        </p:txBody>
      </p:sp>
    </p:spTree>
    <p:extLst>
      <p:ext uri="{BB962C8B-B14F-4D97-AF65-F5344CB8AC3E}">
        <p14:creationId xmlns:p14="http://schemas.microsoft.com/office/powerpoint/2010/main" val="179515648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115</a:t>
            </a:fld>
            <a:endParaRPr lang="en-US" altLang="zh-CN"/>
          </a:p>
        </p:txBody>
      </p:sp>
    </p:spTree>
    <p:extLst>
      <p:ext uri="{BB962C8B-B14F-4D97-AF65-F5344CB8AC3E}">
        <p14:creationId xmlns:p14="http://schemas.microsoft.com/office/powerpoint/2010/main" val="66463464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116</a:t>
            </a:fld>
            <a:endParaRPr lang="en-US" altLang="zh-CN"/>
          </a:p>
        </p:txBody>
      </p:sp>
    </p:spTree>
    <p:extLst>
      <p:ext uri="{BB962C8B-B14F-4D97-AF65-F5344CB8AC3E}">
        <p14:creationId xmlns:p14="http://schemas.microsoft.com/office/powerpoint/2010/main" val="256080713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117</a:t>
            </a:fld>
            <a:endParaRPr lang="en-US" altLang="zh-CN"/>
          </a:p>
        </p:txBody>
      </p:sp>
    </p:spTree>
    <p:extLst>
      <p:ext uri="{BB962C8B-B14F-4D97-AF65-F5344CB8AC3E}">
        <p14:creationId xmlns:p14="http://schemas.microsoft.com/office/powerpoint/2010/main" val="217605749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118</a:t>
            </a:fld>
            <a:endParaRPr lang="en-US" altLang="zh-CN"/>
          </a:p>
        </p:txBody>
      </p:sp>
    </p:spTree>
    <p:extLst>
      <p:ext uri="{BB962C8B-B14F-4D97-AF65-F5344CB8AC3E}">
        <p14:creationId xmlns:p14="http://schemas.microsoft.com/office/powerpoint/2010/main" val="421196388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119</a:t>
            </a:fld>
            <a:endParaRPr lang="en-US" altLang="zh-CN"/>
          </a:p>
        </p:txBody>
      </p:sp>
    </p:spTree>
    <p:extLst>
      <p:ext uri="{BB962C8B-B14F-4D97-AF65-F5344CB8AC3E}">
        <p14:creationId xmlns:p14="http://schemas.microsoft.com/office/powerpoint/2010/main" val="158818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12</a:t>
            </a:fld>
            <a:endParaRPr lang="en-US" altLang="zh-CN"/>
          </a:p>
        </p:txBody>
      </p:sp>
    </p:spTree>
    <p:extLst>
      <p:ext uri="{BB962C8B-B14F-4D97-AF65-F5344CB8AC3E}">
        <p14:creationId xmlns:p14="http://schemas.microsoft.com/office/powerpoint/2010/main" val="70883186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120</a:t>
            </a:fld>
            <a:endParaRPr lang="en-US" altLang="zh-CN"/>
          </a:p>
        </p:txBody>
      </p:sp>
    </p:spTree>
    <p:extLst>
      <p:ext uri="{BB962C8B-B14F-4D97-AF65-F5344CB8AC3E}">
        <p14:creationId xmlns:p14="http://schemas.microsoft.com/office/powerpoint/2010/main" val="17736233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121</a:t>
            </a:fld>
            <a:endParaRPr lang="en-US" altLang="zh-CN"/>
          </a:p>
        </p:txBody>
      </p:sp>
    </p:spTree>
    <p:extLst>
      <p:ext uri="{BB962C8B-B14F-4D97-AF65-F5344CB8AC3E}">
        <p14:creationId xmlns:p14="http://schemas.microsoft.com/office/powerpoint/2010/main" val="91870103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122</a:t>
            </a:fld>
            <a:endParaRPr lang="en-US" altLang="zh-CN"/>
          </a:p>
        </p:txBody>
      </p:sp>
    </p:spTree>
    <p:extLst>
      <p:ext uri="{BB962C8B-B14F-4D97-AF65-F5344CB8AC3E}">
        <p14:creationId xmlns:p14="http://schemas.microsoft.com/office/powerpoint/2010/main" val="36975571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123</a:t>
            </a:fld>
            <a:endParaRPr lang="en-US" altLang="zh-CN"/>
          </a:p>
        </p:txBody>
      </p:sp>
    </p:spTree>
    <p:extLst>
      <p:ext uri="{BB962C8B-B14F-4D97-AF65-F5344CB8AC3E}">
        <p14:creationId xmlns:p14="http://schemas.microsoft.com/office/powerpoint/2010/main" val="32799527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124</a:t>
            </a:fld>
            <a:endParaRPr lang="en-US" altLang="zh-CN"/>
          </a:p>
        </p:txBody>
      </p:sp>
    </p:spTree>
    <p:extLst>
      <p:ext uri="{BB962C8B-B14F-4D97-AF65-F5344CB8AC3E}">
        <p14:creationId xmlns:p14="http://schemas.microsoft.com/office/powerpoint/2010/main" val="898316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125</a:t>
            </a:fld>
            <a:endParaRPr lang="en-US" altLang="zh-CN"/>
          </a:p>
        </p:txBody>
      </p:sp>
    </p:spTree>
    <p:extLst>
      <p:ext uri="{BB962C8B-B14F-4D97-AF65-F5344CB8AC3E}">
        <p14:creationId xmlns:p14="http://schemas.microsoft.com/office/powerpoint/2010/main" val="20007331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126</a:t>
            </a:fld>
            <a:endParaRPr lang="en-US" altLang="zh-CN"/>
          </a:p>
        </p:txBody>
      </p:sp>
    </p:spTree>
    <p:extLst>
      <p:ext uri="{BB962C8B-B14F-4D97-AF65-F5344CB8AC3E}">
        <p14:creationId xmlns:p14="http://schemas.microsoft.com/office/powerpoint/2010/main" val="141186224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127</a:t>
            </a:fld>
            <a:endParaRPr lang="en-US" altLang="zh-CN"/>
          </a:p>
        </p:txBody>
      </p:sp>
    </p:spTree>
    <p:extLst>
      <p:ext uri="{BB962C8B-B14F-4D97-AF65-F5344CB8AC3E}">
        <p14:creationId xmlns:p14="http://schemas.microsoft.com/office/powerpoint/2010/main" val="15198724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128</a:t>
            </a:fld>
            <a:endParaRPr lang="en-US" altLang="zh-CN"/>
          </a:p>
        </p:txBody>
      </p:sp>
    </p:spTree>
    <p:extLst>
      <p:ext uri="{BB962C8B-B14F-4D97-AF65-F5344CB8AC3E}">
        <p14:creationId xmlns:p14="http://schemas.microsoft.com/office/powerpoint/2010/main" val="314693129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129</a:t>
            </a:fld>
            <a:endParaRPr lang="en-US" altLang="zh-CN"/>
          </a:p>
        </p:txBody>
      </p:sp>
    </p:spTree>
    <p:extLst>
      <p:ext uri="{BB962C8B-B14F-4D97-AF65-F5344CB8AC3E}">
        <p14:creationId xmlns:p14="http://schemas.microsoft.com/office/powerpoint/2010/main" val="323791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13</a:t>
            </a:fld>
            <a:endParaRPr lang="en-US" altLang="zh-CN"/>
          </a:p>
        </p:txBody>
      </p:sp>
    </p:spTree>
    <p:extLst>
      <p:ext uri="{BB962C8B-B14F-4D97-AF65-F5344CB8AC3E}">
        <p14:creationId xmlns:p14="http://schemas.microsoft.com/office/powerpoint/2010/main" val="281699835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130</a:t>
            </a:fld>
            <a:endParaRPr lang="en-US" altLang="zh-CN"/>
          </a:p>
        </p:txBody>
      </p:sp>
    </p:spTree>
    <p:extLst>
      <p:ext uri="{BB962C8B-B14F-4D97-AF65-F5344CB8AC3E}">
        <p14:creationId xmlns:p14="http://schemas.microsoft.com/office/powerpoint/2010/main" val="194639250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131</a:t>
            </a:fld>
            <a:endParaRPr lang="en-US" altLang="zh-CN"/>
          </a:p>
        </p:txBody>
      </p:sp>
    </p:spTree>
    <p:extLst>
      <p:ext uri="{BB962C8B-B14F-4D97-AF65-F5344CB8AC3E}">
        <p14:creationId xmlns:p14="http://schemas.microsoft.com/office/powerpoint/2010/main" val="358536262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132</a:t>
            </a:fld>
            <a:endParaRPr lang="en-US" altLang="zh-CN"/>
          </a:p>
        </p:txBody>
      </p:sp>
    </p:spTree>
    <p:extLst>
      <p:ext uri="{BB962C8B-B14F-4D97-AF65-F5344CB8AC3E}">
        <p14:creationId xmlns:p14="http://schemas.microsoft.com/office/powerpoint/2010/main" val="309369493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133</a:t>
            </a:fld>
            <a:endParaRPr lang="en-US" altLang="zh-CN"/>
          </a:p>
        </p:txBody>
      </p:sp>
    </p:spTree>
    <p:extLst>
      <p:ext uri="{BB962C8B-B14F-4D97-AF65-F5344CB8AC3E}">
        <p14:creationId xmlns:p14="http://schemas.microsoft.com/office/powerpoint/2010/main" val="384776233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134</a:t>
            </a:fld>
            <a:endParaRPr lang="en-US" altLang="zh-CN"/>
          </a:p>
        </p:txBody>
      </p:sp>
    </p:spTree>
    <p:extLst>
      <p:ext uri="{BB962C8B-B14F-4D97-AF65-F5344CB8AC3E}">
        <p14:creationId xmlns:p14="http://schemas.microsoft.com/office/powerpoint/2010/main" val="340829697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135</a:t>
            </a:fld>
            <a:endParaRPr lang="en-US" altLang="zh-CN"/>
          </a:p>
        </p:txBody>
      </p:sp>
    </p:spTree>
    <p:extLst>
      <p:ext uri="{BB962C8B-B14F-4D97-AF65-F5344CB8AC3E}">
        <p14:creationId xmlns:p14="http://schemas.microsoft.com/office/powerpoint/2010/main" val="208755128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136</a:t>
            </a:fld>
            <a:endParaRPr lang="en-US" altLang="zh-CN"/>
          </a:p>
        </p:txBody>
      </p:sp>
    </p:spTree>
    <p:extLst>
      <p:ext uri="{BB962C8B-B14F-4D97-AF65-F5344CB8AC3E}">
        <p14:creationId xmlns:p14="http://schemas.microsoft.com/office/powerpoint/2010/main" val="182488475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137</a:t>
            </a:fld>
            <a:endParaRPr lang="en-US" altLang="zh-CN"/>
          </a:p>
        </p:txBody>
      </p:sp>
    </p:spTree>
    <p:extLst>
      <p:ext uri="{BB962C8B-B14F-4D97-AF65-F5344CB8AC3E}">
        <p14:creationId xmlns:p14="http://schemas.microsoft.com/office/powerpoint/2010/main" val="131401918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138</a:t>
            </a:fld>
            <a:endParaRPr lang="en-US" altLang="zh-CN"/>
          </a:p>
        </p:txBody>
      </p:sp>
    </p:spTree>
    <p:extLst>
      <p:ext uri="{BB962C8B-B14F-4D97-AF65-F5344CB8AC3E}">
        <p14:creationId xmlns:p14="http://schemas.microsoft.com/office/powerpoint/2010/main" val="384619067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139</a:t>
            </a:fld>
            <a:endParaRPr lang="en-US" altLang="zh-CN"/>
          </a:p>
        </p:txBody>
      </p:sp>
    </p:spTree>
    <p:extLst>
      <p:ext uri="{BB962C8B-B14F-4D97-AF65-F5344CB8AC3E}">
        <p14:creationId xmlns:p14="http://schemas.microsoft.com/office/powerpoint/2010/main" val="1748914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14</a:t>
            </a:fld>
            <a:endParaRPr lang="en-US" altLang="zh-CN"/>
          </a:p>
        </p:txBody>
      </p:sp>
    </p:spTree>
    <p:extLst>
      <p:ext uri="{BB962C8B-B14F-4D97-AF65-F5344CB8AC3E}">
        <p14:creationId xmlns:p14="http://schemas.microsoft.com/office/powerpoint/2010/main" val="146879992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140</a:t>
            </a:fld>
            <a:endParaRPr lang="en-US" altLang="zh-CN"/>
          </a:p>
        </p:txBody>
      </p:sp>
    </p:spTree>
    <p:extLst>
      <p:ext uri="{BB962C8B-B14F-4D97-AF65-F5344CB8AC3E}">
        <p14:creationId xmlns:p14="http://schemas.microsoft.com/office/powerpoint/2010/main" val="313222508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141</a:t>
            </a:fld>
            <a:endParaRPr lang="en-US" altLang="zh-CN"/>
          </a:p>
        </p:txBody>
      </p:sp>
    </p:spTree>
    <p:extLst>
      <p:ext uri="{BB962C8B-B14F-4D97-AF65-F5344CB8AC3E}">
        <p14:creationId xmlns:p14="http://schemas.microsoft.com/office/powerpoint/2010/main" val="282516831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142</a:t>
            </a:fld>
            <a:endParaRPr lang="en-US" altLang="zh-CN"/>
          </a:p>
        </p:txBody>
      </p:sp>
    </p:spTree>
    <p:extLst>
      <p:ext uri="{BB962C8B-B14F-4D97-AF65-F5344CB8AC3E}">
        <p14:creationId xmlns:p14="http://schemas.microsoft.com/office/powerpoint/2010/main" val="330850916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143</a:t>
            </a:fld>
            <a:endParaRPr lang="en-US" altLang="zh-CN"/>
          </a:p>
        </p:txBody>
      </p:sp>
    </p:spTree>
    <p:extLst>
      <p:ext uri="{BB962C8B-B14F-4D97-AF65-F5344CB8AC3E}">
        <p14:creationId xmlns:p14="http://schemas.microsoft.com/office/powerpoint/2010/main" val="87840878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144</a:t>
            </a:fld>
            <a:endParaRPr lang="en-US" altLang="zh-CN"/>
          </a:p>
        </p:txBody>
      </p:sp>
    </p:spTree>
    <p:extLst>
      <p:ext uri="{BB962C8B-B14F-4D97-AF65-F5344CB8AC3E}">
        <p14:creationId xmlns:p14="http://schemas.microsoft.com/office/powerpoint/2010/main" val="7076683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145</a:t>
            </a:fld>
            <a:endParaRPr lang="en-US" altLang="zh-CN"/>
          </a:p>
        </p:txBody>
      </p:sp>
    </p:spTree>
    <p:extLst>
      <p:ext uri="{BB962C8B-B14F-4D97-AF65-F5344CB8AC3E}">
        <p14:creationId xmlns:p14="http://schemas.microsoft.com/office/powerpoint/2010/main" val="162923099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146</a:t>
            </a:fld>
            <a:endParaRPr lang="en-US" altLang="zh-CN"/>
          </a:p>
        </p:txBody>
      </p:sp>
    </p:spTree>
    <p:extLst>
      <p:ext uri="{BB962C8B-B14F-4D97-AF65-F5344CB8AC3E}">
        <p14:creationId xmlns:p14="http://schemas.microsoft.com/office/powerpoint/2010/main" val="236201336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147</a:t>
            </a:fld>
            <a:endParaRPr lang="en-US" altLang="zh-CN"/>
          </a:p>
        </p:txBody>
      </p:sp>
    </p:spTree>
    <p:extLst>
      <p:ext uri="{BB962C8B-B14F-4D97-AF65-F5344CB8AC3E}">
        <p14:creationId xmlns:p14="http://schemas.microsoft.com/office/powerpoint/2010/main" val="276277925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148</a:t>
            </a:fld>
            <a:endParaRPr lang="en-US" altLang="zh-CN"/>
          </a:p>
        </p:txBody>
      </p:sp>
    </p:spTree>
    <p:extLst>
      <p:ext uri="{BB962C8B-B14F-4D97-AF65-F5344CB8AC3E}">
        <p14:creationId xmlns:p14="http://schemas.microsoft.com/office/powerpoint/2010/main" val="226532894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149</a:t>
            </a:fld>
            <a:endParaRPr lang="en-US" altLang="zh-CN"/>
          </a:p>
        </p:txBody>
      </p:sp>
    </p:spTree>
    <p:extLst>
      <p:ext uri="{BB962C8B-B14F-4D97-AF65-F5344CB8AC3E}">
        <p14:creationId xmlns:p14="http://schemas.microsoft.com/office/powerpoint/2010/main" val="332824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15</a:t>
            </a:fld>
            <a:endParaRPr lang="en-US" altLang="zh-CN"/>
          </a:p>
        </p:txBody>
      </p:sp>
    </p:spTree>
    <p:extLst>
      <p:ext uri="{BB962C8B-B14F-4D97-AF65-F5344CB8AC3E}">
        <p14:creationId xmlns:p14="http://schemas.microsoft.com/office/powerpoint/2010/main" val="71835101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150</a:t>
            </a:fld>
            <a:endParaRPr lang="en-US" altLang="zh-CN"/>
          </a:p>
        </p:txBody>
      </p:sp>
    </p:spTree>
    <p:extLst>
      <p:ext uri="{BB962C8B-B14F-4D97-AF65-F5344CB8AC3E}">
        <p14:creationId xmlns:p14="http://schemas.microsoft.com/office/powerpoint/2010/main" val="131589038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151</a:t>
            </a:fld>
            <a:endParaRPr lang="en-US" altLang="zh-CN"/>
          </a:p>
        </p:txBody>
      </p:sp>
    </p:spTree>
    <p:extLst>
      <p:ext uri="{BB962C8B-B14F-4D97-AF65-F5344CB8AC3E}">
        <p14:creationId xmlns:p14="http://schemas.microsoft.com/office/powerpoint/2010/main" val="136328950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152</a:t>
            </a:fld>
            <a:endParaRPr lang="en-US" altLang="zh-CN"/>
          </a:p>
        </p:txBody>
      </p:sp>
    </p:spTree>
    <p:extLst>
      <p:ext uri="{BB962C8B-B14F-4D97-AF65-F5344CB8AC3E}">
        <p14:creationId xmlns:p14="http://schemas.microsoft.com/office/powerpoint/2010/main" val="29051631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153</a:t>
            </a:fld>
            <a:endParaRPr lang="en-US" altLang="zh-CN"/>
          </a:p>
        </p:txBody>
      </p:sp>
    </p:spTree>
    <p:extLst>
      <p:ext uri="{BB962C8B-B14F-4D97-AF65-F5344CB8AC3E}">
        <p14:creationId xmlns:p14="http://schemas.microsoft.com/office/powerpoint/2010/main" val="76174049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154</a:t>
            </a:fld>
            <a:endParaRPr lang="en-US" altLang="zh-CN"/>
          </a:p>
        </p:txBody>
      </p:sp>
    </p:spTree>
    <p:extLst>
      <p:ext uri="{BB962C8B-B14F-4D97-AF65-F5344CB8AC3E}">
        <p14:creationId xmlns:p14="http://schemas.microsoft.com/office/powerpoint/2010/main" val="119381674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155</a:t>
            </a:fld>
            <a:endParaRPr lang="en-US" altLang="zh-CN"/>
          </a:p>
        </p:txBody>
      </p:sp>
    </p:spTree>
    <p:extLst>
      <p:ext uri="{BB962C8B-B14F-4D97-AF65-F5344CB8AC3E}">
        <p14:creationId xmlns:p14="http://schemas.microsoft.com/office/powerpoint/2010/main" val="100315762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156</a:t>
            </a:fld>
            <a:endParaRPr lang="en-US" altLang="zh-CN"/>
          </a:p>
        </p:txBody>
      </p:sp>
    </p:spTree>
    <p:extLst>
      <p:ext uri="{BB962C8B-B14F-4D97-AF65-F5344CB8AC3E}">
        <p14:creationId xmlns:p14="http://schemas.microsoft.com/office/powerpoint/2010/main" val="3428910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16</a:t>
            </a:fld>
            <a:endParaRPr lang="en-US" altLang="zh-CN"/>
          </a:p>
        </p:txBody>
      </p:sp>
    </p:spTree>
    <p:extLst>
      <p:ext uri="{BB962C8B-B14F-4D97-AF65-F5344CB8AC3E}">
        <p14:creationId xmlns:p14="http://schemas.microsoft.com/office/powerpoint/2010/main" val="312316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17</a:t>
            </a:fld>
            <a:endParaRPr lang="en-US" altLang="zh-CN"/>
          </a:p>
        </p:txBody>
      </p:sp>
    </p:spTree>
    <p:extLst>
      <p:ext uri="{BB962C8B-B14F-4D97-AF65-F5344CB8AC3E}">
        <p14:creationId xmlns:p14="http://schemas.microsoft.com/office/powerpoint/2010/main" val="3206432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18</a:t>
            </a:fld>
            <a:endParaRPr lang="en-US" altLang="zh-CN"/>
          </a:p>
        </p:txBody>
      </p:sp>
    </p:spTree>
    <p:extLst>
      <p:ext uri="{BB962C8B-B14F-4D97-AF65-F5344CB8AC3E}">
        <p14:creationId xmlns:p14="http://schemas.microsoft.com/office/powerpoint/2010/main" val="2683484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19</a:t>
            </a:fld>
            <a:endParaRPr lang="en-US" altLang="zh-CN"/>
          </a:p>
        </p:txBody>
      </p:sp>
    </p:spTree>
    <p:extLst>
      <p:ext uri="{BB962C8B-B14F-4D97-AF65-F5344CB8AC3E}">
        <p14:creationId xmlns:p14="http://schemas.microsoft.com/office/powerpoint/2010/main" val="73903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2</a:t>
            </a:fld>
            <a:endParaRPr lang="en-US" altLang="zh-CN"/>
          </a:p>
        </p:txBody>
      </p:sp>
    </p:spTree>
    <p:extLst>
      <p:ext uri="{BB962C8B-B14F-4D97-AF65-F5344CB8AC3E}">
        <p14:creationId xmlns:p14="http://schemas.microsoft.com/office/powerpoint/2010/main" val="415929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20</a:t>
            </a:fld>
            <a:endParaRPr lang="en-US" altLang="zh-CN"/>
          </a:p>
        </p:txBody>
      </p:sp>
    </p:spTree>
    <p:extLst>
      <p:ext uri="{BB962C8B-B14F-4D97-AF65-F5344CB8AC3E}">
        <p14:creationId xmlns:p14="http://schemas.microsoft.com/office/powerpoint/2010/main" val="930176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21</a:t>
            </a:fld>
            <a:endParaRPr lang="en-US" altLang="zh-CN"/>
          </a:p>
        </p:txBody>
      </p:sp>
    </p:spTree>
    <p:extLst>
      <p:ext uri="{BB962C8B-B14F-4D97-AF65-F5344CB8AC3E}">
        <p14:creationId xmlns:p14="http://schemas.microsoft.com/office/powerpoint/2010/main" val="1200432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22</a:t>
            </a:fld>
            <a:endParaRPr lang="en-US" altLang="zh-CN"/>
          </a:p>
        </p:txBody>
      </p:sp>
    </p:spTree>
    <p:extLst>
      <p:ext uri="{BB962C8B-B14F-4D97-AF65-F5344CB8AC3E}">
        <p14:creationId xmlns:p14="http://schemas.microsoft.com/office/powerpoint/2010/main" val="418228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23</a:t>
            </a:fld>
            <a:endParaRPr lang="en-US" altLang="zh-CN"/>
          </a:p>
        </p:txBody>
      </p:sp>
    </p:spTree>
    <p:extLst>
      <p:ext uri="{BB962C8B-B14F-4D97-AF65-F5344CB8AC3E}">
        <p14:creationId xmlns:p14="http://schemas.microsoft.com/office/powerpoint/2010/main" val="2612035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24</a:t>
            </a:fld>
            <a:endParaRPr lang="en-US" altLang="zh-CN"/>
          </a:p>
        </p:txBody>
      </p:sp>
    </p:spTree>
    <p:extLst>
      <p:ext uri="{BB962C8B-B14F-4D97-AF65-F5344CB8AC3E}">
        <p14:creationId xmlns:p14="http://schemas.microsoft.com/office/powerpoint/2010/main" val="981213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25</a:t>
            </a:fld>
            <a:endParaRPr lang="en-US" altLang="zh-CN"/>
          </a:p>
        </p:txBody>
      </p:sp>
    </p:spTree>
    <p:extLst>
      <p:ext uri="{BB962C8B-B14F-4D97-AF65-F5344CB8AC3E}">
        <p14:creationId xmlns:p14="http://schemas.microsoft.com/office/powerpoint/2010/main" val="4037380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26</a:t>
            </a:fld>
            <a:endParaRPr lang="en-US" altLang="zh-CN"/>
          </a:p>
        </p:txBody>
      </p:sp>
    </p:spTree>
    <p:extLst>
      <p:ext uri="{BB962C8B-B14F-4D97-AF65-F5344CB8AC3E}">
        <p14:creationId xmlns:p14="http://schemas.microsoft.com/office/powerpoint/2010/main" val="1582629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27</a:t>
            </a:fld>
            <a:endParaRPr lang="en-US" altLang="zh-CN"/>
          </a:p>
        </p:txBody>
      </p:sp>
    </p:spTree>
    <p:extLst>
      <p:ext uri="{BB962C8B-B14F-4D97-AF65-F5344CB8AC3E}">
        <p14:creationId xmlns:p14="http://schemas.microsoft.com/office/powerpoint/2010/main" val="3941025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28</a:t>
            </a:fld>
            <a:endParaRPr lang="en-US" altLang="zh-CN"/>
          </a:p>
        </p:txBody>
      </p:sp>
    </p:spTree>
    <p:extLst>
      <p:ext uri="{BB962C8B-B14F-4D97-AF65-F5344CB8AC3E}">
        <p14:creationId xmlns:p14="http://schemas.microsoft.com/office/powerpoint/2010/main" val="2379851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29</a:t>
            </a:fld>
            <a:endParaRPr lang="en-US" altLang="zh-CN"/>
          </a:p>
        </p:txBody>
      </p:sp>
    </p:spTree>
    <p:extLst>
      <p:ext uri="{BB962C8B-B14F-4D97-AF65-F5344CB8AC3E}">
        <p14:creationId xmlns:p14="http://schemas.microsoft.com/office/powerpoint/2010/main" val="102334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3</a:t>
            </a:fld>
            <a:endParaRPr lang="en-US" altLang="zh-CN"/>
          </a:p>
        </p:txBody>
      </p:sp>
    </p:spTree>
    <p:extLst>
      <p:ext uri="{BB962C8B-B14F-4D97-AF65-F5344CB8AC3E}">
        <p14:creationId xmlns:p14="http://schemas.microsoft.com/office/powerpoint/2010/main" val="119697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30</a:t>
            </a:fld>
            <a:endParaRPr lang="en-US" altLang="zh-CN"/>
          </a:p>
        </p:txBody>
      </p:sp>
    </p:spTree>
    <p:extLst>
      <p:ext uri="{BB962C8B-B14F-4D97-AF65-F5344CB8AC3E}">
        <p14:creationId xmlns:p14="http://schemas.microsoft.com/office/powerpoint/2010/main" val="909029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31</a:t>
            </a:fld>
            <a:endParaRPr lang="en-US" altLang="zh-CN"/>
          </a:p>
        </p:txBody>
      </p:sp>
    </p:spTree>
    <p:extLst>
      <p:ext uri="{BB962C8B-B14F-4D97-AF65-F5344CB8AC3E}">
        <p14:creationId xmlns:p14="http://schemas.microsoft.com/office/powerpoint/2010/main" val="3678491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32</a:t>
            </a:fld>
            <a:endParaRPr lang="en-US" altLang="zh-CN"/>
          </a:p>
        </p:txBody>
      </p:sp>
    </p:spTree>
    <p:extLst>
      <p:ext uri="{BB962C8B-B14F-4D97-AF65-F5344CB8AC3E}">
        <p14:creationId xmlns:p14="http://schemas.microsoft.com/office/powerpoint/2010/main" val="1395771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33</a:t>
            </a:fld>
            <a:endParaRPr lang="en-US" altLang="zh-CN"/>
          </a:p>
        </p:txBody>
      </p:sp>
    </p:spTree>
    <p:extLst>
      <p:ext uri="{BB962C8B-B14F-4D97-AF65-F5344CB8AC3E}">
        <p14:creationId xmlns:p14="http://schemas.microsoft.com/office/powerpoint/2010/main" val="1346414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34</a:t>
            </a:fld>
            <a:endParaRPr lang="en-US" altLang="zh-CN"/>
          </a:p>
        </p:txBody>
      </p:sp>
    </p:spTree>
    <p:extLst>
      <p:ext uri="{BB962C8B-B14F-4D97-AF65-F5344CB8AC3E}">
        <p14:creationId xmlns:p14="http://schemas.microsoft.com/office/powerpoint/2010/main" val="1554550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35</a:t>
            </a:fld>
            <a:endParaRPr lang="en-US" altLang="zh-CN"/>
          </a:p>
        </p:txBody>
      </p:sp>
    </p:spTree>
    <p:extLst>
      <p:ext uri="{BB962C8B-B14F-4D97-AF65-F5344CB8AC3E}">
        <p14:creationId xmlns:p14="http://schemas.microsoft.com/office/powerpoint/2010/main" val="3563303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36</a:t>
            </a:fld>
            <a:endParaRPr lang="en-US" altLang="zh-CN"/>
          </a:p>
        </p:txBody>
      </p:sp>
    </p:spTree>
    <p:extLst>
      <p:ext uri="{BB962C8B-B14F-4D97-AF65-F5344CB8AC3E}">
        <p14:creationId xmlns:p14="http://schemas.microsoft.com/office/powerpoint/2010/main" val="3417170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37</a:t>
            </a:fld>
            <a:endParaRPr lang="en-US" altLang="zh-CN"/>
          </a:p>
        </p:txBody>
      </p:sp>
    </p:spTree>
    <p:extLst>
      <p:ext uri="{BB962C8B-B14F-4D97-AF65-F5344CB8AC3E}">
        <p14:creationId xmlns:p14="http://schemas.microsoft.com/office/powerpoint/2010/main" val="1333349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38</a:t>
            </a:fld>
            <a:endParaRPr lang="en-US" altLang="zh-CN"/>
          </a:p>
        </p:txBody>
      </p:sp>
    </p:spTree>
    <p:extLst>
      <p:ext uri="{BB962C8B-B14F-4D97-AF65-F5344CB8AC3E}">
        <p14:creationId xmlns:p14="http://schemas.microsoft.com/office/powerpoint/2010/main" val="828876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39</a:t>
            </a:fld>
            <a:endParaRPr lang="en-US" altLang="zh-CN"/>
          </a:p>
        </p:txBody>
      </p:sp>
    </p:spTree>
    <p:extLst>
      <p:ext uri="{BB962C8B-B14F-4D97-AF65-F5344CB8AC3E}">
        <p14:creationId xmlns:p14="http://schemas.microsoft.com/office/powerpoint/2010/main" val="346576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4</a:t>
            </a:fld>
            <a:endParaRPr lang="en-US" altLang="zh-CN"/>
          </a:p>
        </p:txBody>
      </p:sp>
    </p:spTree>
    <p:extLst>
      <p:ext uri="{BB962C8B-B14F-4D97-AF65-F5344CB8AC3E}">
        <p14:creationId xmlns:p14="http://schemas.microsoft.com/office/powerpoint/2010/main" val="3355803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40</a:t>
            </a:fld>
            <a:endParaRPr lang="en-US" altLang="zh-CN"/>
          </a:p>
        </p:txBody>
      </p:sp>
    </p:spTree>
    <p:extLst>
      <p:ext uri="{BB962C8B-B14F-4D97-AF65-F5344CB8AC3E}">
        <p14:creationId xmlns:p14="http://schemas.microsoft.com/office/powerpoint/2010/main" val="463301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41</a:t>
            </a:fld>
            <a:endParaRPr lang="en-US" altLang="zh-CN"/>
          </a:p>
        </p:txBody>
      </p:sp>
    </p:spTree>
    <p:extLst>
      <p:ext uri="{BB962C8B-B14F-4D97-AF65-F5344CB8AC3E}">
        <p14:creationId xmlns:p14="http://schemas.microsoft.com/office/powerpoint/2010/main" val="20950466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42</a:t>
            </a:fld>
            <a:endParaRPr lang="en-US" altLang="zh-CN"/>
          </a:p>
        </p:txBody>
      </p:sp>
    </p:spTree>
    <p:extLst>
      <p:ext uri="{BB962C8B-B14F-4D97-AF65-F5344CB8AC3E}">
        <p14:creationId xmlns:p14="http://schemas.microsoft.com/office/powerpoint/2010/main" val="748577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43</a:t>
            </a:fld>
            <a:endParaRPr lang="en-US" altLang="zh-CN"/>
          </a:p>
        </p:txBody>
      </p:sp>
    </p:spTree>
    <p:extLst>
      <p:ext uri="{BB962C8B-B14F-4D97-AF65-F5344CB8AC3E}">
        <p14:creationId xmlns:p14="http://schemas.microsoft.com/office/powerpoint/2010/main" val="1639543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44</a:t>
            </a:fld>
            <a:endParaRPr lang="en-US" altLang="zh-CN"/>
          </a:p>
        </p:txBody>
      </p:sp>
    </p:spTree>
    <p:extLst>
      <p:ext uri="{BB962C8B-B14F-4D97-AF65-F5344CB8AC3E}">
        <p14:creationId xmlns:p14="http://schemas.microsoft.com/office/powerpoint/2010/main" val="3177517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45</a:t>
            </a:fld>
            <a:endParaRPr lang="en-US" altLang="zh-CN"/>
          </a:p>
        </p:txBody>
      </p:sp>
    </p:spTree>
    <p:extLst>
      <p:ext uri="{BB962C8B-B14F-4D97-AF65-F5344CB8AC3E}">
        <p14:creationId xmlns:p14="http://schemas.microsoft.com/office/powerpoint/2010/main" val="200234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46</a:t>
            </a:fld>
            <a:endParaRPr lang="en-US" altLang="zh-CN"/>
          </a:p>
        </p:txBody>
      </p:sp>
    </p:spTree>
    <p:extLst>
      <p:ext uri="{BB962C8B-B14F-4D97-AF65-F5344CB8AC3E}">
        <p14:creationId xmlns:p14="http://schemas.microsoft.com/office/powerpoint/2010/main" val="1167679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47</a:t>
            </a:fld>
            <a:endParaRPr lang="en-US" altLang="zh-CN"/>
          </a:p>
        </p:txBody>
      </p:sp>
    </p:spTree>
    <p:extLst>
      <p:ext uri="{BB962C8B-B14F-4D97-AF65-F5344CB8AC3E}">
        <p14:creationId xmlns:p14="http://schemas.microsoft.com/office/powerpoint/2010/main" val="6331002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48</a:t>
            </a:fld>
            <a:endParaRPr lang="en-US" altLang="zh-CN"/>
          </a:p>
        </p:txBody>
      </p:sp>
    </p:spTree>
    <p:extLst>
      <p:ext uri="{BB962C8B-B14F-4D97-AF65-F5344CB8AC3E}">
        <p14:creationId xmlns:p14="http://schemas.microsoft.com/office/powerpoint/2010/main" val="3796605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49</a:t>
            </a:fld>
            <a:endParaRPr lang="en-US" altLang="zh-CN"/>
          </a:p>
        </p:txBody>
      </p:sp>
    </p:spTree>
    <p:extLst>
      <p:ext uri="{BB962C8B-B14F-4D97-AF65-F5344CB8AC3E}">
        <p14:creationId xmlns:p14="http://schemas.microsoft.com/office/powerpoint/2010/main" val="222991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5</a:t>
            </a:fld>
            <a:endParaRPr lang="en-US" altLang="zh-CN"/>
          </a:p>
        </p:txBody>
      </p:sp>
    </p:spTree>
    <p:extLst>
      <p:ext uri="{BB962C8B-B14F-4D97-AF65-F5344CB8AC3E}">
        <p14:creationId xmlns:p14="http://schemas.microsoft.com/office/powerpoint/2010/main" val="1215071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50</a:t>
            </a:fld>
            <a:endParaRPr lang="en-US" altLang="zh-CN"/>
          </a:p>
        </p:txBody>
      </p:sp>
    </p:spTree>
    <p:extLst>
      <p:ext uri="{BB962C8B-B14F-4D97-AF65-F5344CB8AC3E}">
        <p14:creationId xmlns:p14="http://schemas.microsoft.com/office/powerpoint/2010/main" val="4093964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51</a:t>
            </a:fld>
            <a:endParaRPr lang="en-US" altLang="zh-CN"/>
          </a:p>
        </p:txBody>
      </p:sp>
    </p:spTree>
    <p:extLst>
      <p:ext uri="{BB962C8B-B14F-4D97-AF65-F5344CB8AC3E}">
        <p14:creationId xmlns:p14="http://schemas.microsoft.com/office/powerpoint/2010/main" val="3836166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52</a:t>
            </a:fld>
            <a:endParaRPr lang="en-US" altLang="zh-CN"/>
          </a:p>
        </p:txBody>
      </p:sp>
    </p:spTree>
    <p:extLst>
      <p:ext uri="{BB962C8B-B14F-4D97-AF65-F5344CB8AC3E}">
        <p14:creationId xmlns:p14="http://schemas.microsoft.com/office/powerpoint/2010/main" val="3474213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53</a:t>
            </a:fld>
            <a:endParaRPr lang="en-US" altLang="zh-CN"/>
          </a:p>
        </p:txBody>
      </p:sp>
    </p:spTree>
    <p:extLst>
      <p:ext uri="{BB962C8B-B14F-4D97-AF65-F5344CB8AC3E}">
        <p14:creationId xmlns:p14="http://schemas.microsoft.com/office/powerpoint/2010/main" val="30326296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54</a:t>
            </a:fld>
            <a:endParaRPr lang="en-US" altLang="zh-CN"/>
          </a:p>
        </p:txBody>
      </p:sp>
    </p:spTree>
    <p:extLst>
      <p:ext uri="{BB962C8B-B14F-4D97-AF65-F5344CB8AC3E}">
        <p14:creationId xmlns:p14="http://schemas.microsoft.com/office/powerpoint/2010/main" val="4225424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55</a:t>
            </a:fld>
            <a:endParaRPr lang="en-US" altLang="zh-CN"/>
          </a:p>
        </p:txBody>
      </p:sp>
    </p:spTree>
    <p:extLst>
      <p:ext uri="{BB962C8B-B14F-4D97-AF65-F5344CB8AC3E}">
        <p14:creationId xmlns:p14="http://schemas.microsoft.com/office/powerpoint/2010/main" val="22653233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56</a:t>
            </a:fld>
            <a:endParaRPr lang="en-US" altLang="zh-CN"/>
          </a:p>
        </p:txBody>
      </p:sp>
    </p:spTree>
    <p:extLst>
      <p:ext uri="{BB962C8B-B14F-4D97-AF65-F5344CB8AC3E}">
        <p14:creationId xmlns:p14="http://schemas.microsoft.com/office/powerpoint/2010/main" val="34340178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57</a:t>
            </a:fld>
            <a:endParaRPr lang="en-US" altLang="zh-CN"/>
          </a:p>
        </p:txBody>
      </p:sp>
    </p:spTree>
    <p:extLst>
      <p:ext uri="{BB962C8B-B14F-4D97-AF65-F5344CB8AC3E}">
        <p14:creationId xmlns:p14="http://schemas.microsoft.com/office/powerpoint/2010/main" val="3076640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58</a:t>
            </a:fld>
            <a:endParaRPr lang="en-US" altLang="zh-CN"/>
          </a:p>
        </p:txBody>
      </p:sp>
    </p:spTree>
    <p:extLst>
      <p:ext uri="{BB962C8B-B14F-4D97-AF65-F5344CB8AC3E}">
        <p14:creationId xmlns:p14="http://schemas.microsoft.com/office/powerpoint/2010/main" val="13402473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59</a:t>
            </a:fld>
            <a:endParaRPr lang="en-US" altLang="zh-CN"/>
          </a:p>
        </p:txBody>
      </p:sp>
    </p:spTree>
    <p:extLst>
      <p:ext uri="{BB962C8B-B14F-4D97-AF65-F5344CB8AC3E}">
        <p14:creationId xmlns:p14="http://schemas.microsoft.com/office/powerpoint/2010/main" val="251809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6</a:t>
            </a:fld>
            <a:endParaRPr lang="en-US" altLang="zh-CN"/>
          </a:p>
        </p:txBody>
      </p:sp>
    </p:spTree>
    <p:extLst>
      <p:ext uri="{BB962C8B-B14F-4D97-AF65-F5344CB8AC3E}">
        <p14:creationId xmlns:p14="http://schemas.microsoft.com/office/powerpoint/2010/main" val="41127664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60</a:t>
            </a:fld>
            <a:endParaRPr lang="en-US" altLang="zh-CN"/>
          </a:p>
        </p:txBody>
      </p:sp>
    </p:spTree>
    <p:extLst>
      <p:ext uri="{BB962C8B-B14F-4D97-AF65-F5344CB8AC3E}">
        <p14:creationId xmlns:p14="http://schemas.microsoft.com/office/powerpoint/2010/main" val="11271202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61</a:t>
            </a:fld>
            <a:endParaRPr lang="en-US" altLang="zh-CN"/>
          </a:p>
        </p:txBody>
      </p:sp>
    </p:spTree>
    <p:extLst>
      <p:ext uri="{BB962C8B-B14F-4D97-AF65-F5344CB8AC3E}">
        <p14:creationId xmlns:p14="http://schemas.microsoft.com/office/powerpoint/2010/main" val="29442170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62</a:t>
            </a:fld>
            <a:endParaRPr lang="en-US" altLang="zh-CN"/>
          </a:p>
        </p:txBody>
      </p:sp>
    </p:spTree>
    <p:extLst>
      <p:ext uri="{BB962C8B-B14F-4D97-AF65-F5344CB8AC3E}">
        <p14:creationId xmlns:p14="http://schemas.microsoft.com/office/powerpoint/2010/main" val="3426684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63</a:t>
            </a:fld>
            <a:endParaRPr lang="en-US" altLang="zh-CN"/>
          </a:p>
        </p:txBody>
      </p:sp>
    </p:spTree>
    <p:extLst>
      <p:ext uri="{BB962C8B-B14F-4D97-AF65-F5344CB8AC3E}">
        <p14:creationId xmlns:p14="http://schemas.microsoft.com/office/powerpoint/2010/main" val="17870274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64</a:t>
            </a:fld>
            <a:endParaRPr lang="en-US" altLang="zh-CN"/>
          </a:p>
        </p:txBody>
      </p:sp>
    </p:spTree>
    <p:extLst>
      <p:ext uri="{BB962C8B-B14F-4D97-AF65-F5344CB8AC3E}">
        <p14:creationId xmlns:p14="http://schemas.microsoft.com/office/powerpoint/2010/main" val="30632758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65</a:t>
            </a:fld>
            <a:endParaRPr lang="en-US" altLang="zh-CN"/>
          </a:p>
        </p:txBody>
      </p:sp>
    </p:spTree>
    <p:extLst>
      <p:ext uri="{BB962C8B-B14F-4D97-AF65-F5344CB8AC3E}">
        <p14:creationId xmlns:p14="http://schemas.microsoft.com/office/powerpoint/2010/main" val="17367084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66</a:t>
            </a:fld>
            <a:endParaRPr lang="en-US" altLang="zh-CN"/>
          </a:p>
        </p:txBody>
      </p:sp>
    </p:spTree>
    <p:extLst>
      <p:ext uri="{BB962C8B-B14F-4D97-AF65-F5344CB8AC3E}">
        <p14:creationId xmlns:p14="http://schemas.microsoft.com/office/powerpoint/2010/main" val="4412166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67</a:t>
            </a:fld>
            <a:endParaRPr lang="en-US" altLang="zh-CN"/>
          </a:p>
        </p:txBody>
      </p:sp>
    </p:spTree>
    <p:extLst>
      <p:ext uri="{BB962C8B-B14F-4D97-AF65-F5344CB8AC3E}">
        <p14:creationId xmlns:p14="http://schemas.microsoft.com/office/powerpoint/2010/main" val="4539132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8D17A-E4CA-4CAF-B0BA-8A2B3875FAF1}" type="slidenum">
              <a:rPr lang="en-US" altLang="zh-CN"/>
              <a:pPr/>
              <a:t>68</a:t>
            </a:fld>
            <a:endParaRPr lang="en-US" altLang="zh-CN"/>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44335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69</a:t>
            </a:fld>
            <a:endParaRPr lang="en-US" altLang="zh-CN"/>
          </a:p>
        </p:txBody>
      </p:sp>
    </p:spTree>
    <p:extLst>
      <p:ext uri="{BB962C8B-B14F-4D97-AF65-F5344CB8AC3E}">
        <p14:creationId xmlns:p14="http://schemas.microsoft.com/office/powerpoint/2010/main" val="11778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7</a:t>
            </a:fld>
            <a:endParaRPr lang="en-US" altLang="zh-CN"/>
          </a:p>
        </p:txBody>
      </p:sp>
    </p:spTree>
    <p:extLst>
      <p:ext uri="{BB962C8B-B14F-4D97-AF65-F5344CB8AC3E}">
        <p14:creationId xmlns:p14="http://schemas.microsoft.com/office/powerpoint/2010/main" val="26263852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70</a:t>
            </a:fld>
            <a:endParaRPr lang="en-US" altLang="zh-CN"/>
          </a:p>
        </p:txBody>
      </p:sp>
    </p:spTree>
    <p:extLst>
      <p:ext uri="{BB962C8B-B14F-4D97-AF65-F5344CB8AC3E}">
        <p14:creationId xmlns:p14="http://schemas.microsoft.com/office/powerpoint/2010/main" val="28911850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71</a:t>
            </a:fld>
            <a:endParaRPr lang="en-US" altLang="zh-CN"/>
          </a:p>
        </p:txBody>
      </p:sp>
    </p:spTree>
    <p:extLst>
      <p:ext uri="{BB962C8B-B14F-4D97-AF65-F5344CB8AC3E}">
        <p14:creationId xmlns:p14="http://schemas.microsoft.com/office/powerpoint/2010/main" val="12579925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72</a:t>
            </a:fld>
            <a:endParaRPr lang="en-US" altLang="zh-CN"/>
          </a:p>
        </p:txBody>
      </p:sp>
    </p:spTree>
    <p:extLst>
      <p:ext uri="{BB962C8B-B14F-4D97-AF65-F5344CB8AC3E}">
        <p14:creationId xmlns:p14="http://schemas.microsoft.com/office/powerpoint/2010/main" val="6003326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73</a:t>
            </a:fld>
            <a:endParaRPr lang="en-US" altLang="zh-CN"/>
          </a:p>
        </p:txBody>
      </p:sp>
    </p:spTree>
    <p:extLst>
      <p:ext uri="{BB962C8B-B14F-4D97-AF65-F5344CB8AC3E}">
        <p14:creationId xmlns:p14="http://schemas.microsoft.com/office/powerpoint/2010/main" val="6476711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74</a:t>
            </a:fld>
            <a:endParaRPr lang="en-US" altLang="zh-CN"/>
          </a:p>
        </p:txBody>
      </p:sp>
    </p:spTree>
    <p:extLst>
      <p:ext uri="{BB962C8B-B14F-4D97-AF65-F5344CB8AC3E}">
        <p14:creationId xmlns:p14="http://schemas.microsoft.com/office/powerpoint/2010/main" val="11441850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75</a:t>
            </a:fld>
            <a:endParaRPr lang="en-US" altLang="zh-CN"/>
          </a:p>
        </p:txBody>
      </p:sp>
    </p:spTree>
    <p:extLst>
      <p:ext uri="{BB962C8B-B14F-4D97-AF65-F5344CB8AC3E}">
        <p14:creationId xmlns:p14="http://schemas.microsoft.com/office/powerpoint/2010/main" val="7872394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76</a:t>
            </a:fld>
            <a:endParaRPr lang="en-US" altLang="zh-CN"/>
          </a:p>
        </p:txBody>
      </p:sp>
    </p:spTree>
    <p:extLst>
      <p:ext uri="{BB962C8B-B14F-4D97-AF65-F5344CB8AC3E}">
        <p14:creationId xmlns:p14="http://schemas.microsoft.com/office/powerpoint/2010/main" val="12034148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77</a:t>
            </a:fld>
            <a:endParaRPr lang="en-US" altLang="zh-CN"/>
          </a:p>
        </p:txBody>
      </p:sp>
    </p:spTree>
    <p:extLst>
      <p:ext uri="{BB962C8B-B14F-4D97-AF65-F5344CB8AC3E}">
        <p14:creationId xmlns:p14="http://schemas.microsoft.com/office/powerpoint/2010/main" val="3048632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78</a:t>
            </a:fld>
            <a:endParaRPr lang="en-US" altLang="zh-CN"/>
          </a:p>
        </p:txBody>
      </p:sp>
    </p:spTree>
    <p:extLst>
      <p:ext uri="{BB962C8B-B14F-4D97-AF65-F5344CB8AC3E}">
        <p14:creationId xmlns:p14="http://schemas.microsoft.com/office/powerpoint/2010/main" val="32448074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79</a:t>
            </a:fld>
            <a:endParaRPr lang="en-US" altLang="zh-CN"/>
          </a:p>
        </p:txBody>
      </p:sp>
    </p:spTree>
    <p:extLst>
      <p:ext uri="{BB962C8B-B14F-4D97-AF65-F5344CB8AC3E}">
        <p14:creationId xmlns:p14="http://schemas.microsoft.com/office/powerpoint/2010/main" val="2925327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8</a:t>
            </a:fld>
            <a:endParaRPr lang="en-US" altLang="zh-CN"/>
          </a:p>
        </p:txBody>
      </p:sp>
    </p:spTree>
    <p:extLst>
      <p:ext uri="{BB962C8B-B14F-4D97-AF65-F5344CB8AC3E}">
        <p14:creationId xmlns:p14="http://schemas.microsoft.com/office/powerpoint/2010/main" val="35690841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80</a:t>
            </a:fld>
            <a:endParaRPr lang="en-US" altLang="zh-CN"/>
          </a:p>
        </p:txBody>
      </p:sp>
    </p:spTree>
    <p:extLst>
      <p:ext uri="{BB962C8B-B14F-4D97-AF65-F5344CB8AC3E}">
        <p14:creationId xmlns:p14="http://schemas.microsoft.com/office/powerpoint/2010/main" val="13684483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81</a:t>
            </a:fld>
            <a:endParaRPr lang="en-US" altLang="zh-CN"/>
          </a:p>
        </p:txBody>
      </p:sp>
    </p:spTree>
    <p:extLst>
      <p:ext uri="{BB962C8B-B14F-4D97-AF65-F5344CB8AC3E}">
        <p14:creationId xmlns:p14="http://schemas.microsoft.com/office/powerpoint/2010/main" val="19941254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DFE78-F278-4362-A00D-741E4FC43D9A}" type="slidenum">
              <a:rPr lang="en-US" altLang="zh-CN"/>
              <a:pPr/>
              <a:t>82</a:t>
            </a:fld>
            <a:endParaRPr lang="en-US" altLang="zh-CN"/>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829412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83</a:t>
            </a:fld>
            <a:endParaRPr lang="en-US" altLang="zh-CN"/>
          </a:p>
        </p:txBody>
      </p:sp>
    </p:spTree>
    <p:extLst>
      <p:ext uri="{BB962C8B-B14F-4D97-AF65-F5344CB8AC3E}">
        <p14:creationId xmlns:p14="http://schemas.microsoft.com/office/powerpoint/2010/main" val="4634247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8AD4E-9428-4FB7-A3D1-E95A54230516}" type="slidenum">
              <a:rPr lang="en-US" altLang="zh-CN"/>
              <a:pPr/>
              <a:t>84</a:t>
            </a:fld>
            <a:endParaRPr lang="en-US" altLang="zh-CN"/>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a:xfrm>
            <a:off x="681038" y="4722813"/>
            <a:ext cx="5453062" cy="4473575"/>
          </a:xfrm>
        </p:spPr>
        <p:txBody>
          <a:bodyPr lIns="91431" tIns="45716" rIns="91431" bIns="45716"/>
          <a:lstStyle/>
          <a:p>
            <a:r>
              <a:rPr lang="en-US" altLang="zh-CN"/>
              <a:t>30</a:t>
            </a:r>
          </a:p>
        </p:txBody>
      </p:sp>
    </p:spTree>
    <p:extLst>
      <p:ext uri="{BB962C8B-B14F-4D97-AF65-F5344CB8AC3E}">
        <p14:creationId xmlns:p14="http://schemas.microsoft.com/office/powerpoint/2010/main" val="10319858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85</a:t>
            </a:fld>
            <a:endParaRPr lang="en-US" altLang="zh-CN"/>
          </a:p>
        </p:txBody>
      </p:sp>
    </p:spTree>
    <p:extLst>
      <p:ext uri="{BB962C8B-B14F-4D97-AF65-F5344CB8AC3E}">
        <p14:creationId xmlns:p14="http://schemas.microsoft.com/office/powerpoint/2010/main" val="42254737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86</a:t>
            </a:fld>
            <a:endParaRPr lang="en-US" altLang="zh-CN"/>
          </a:p>
        </p:txBody>
      </p:sp>
    </p:spTree>
    <p:extLst>
      <p:ext uri="{BB962C8B-B14F-4D97-AF65-F5344CB8AC3E}">
        <p14:creationId xmlns:p14="http://schemas.microsoft.com/office/powerpoint/2010/main" val="26113432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87</a:t>
            </a:fld>
            <a:endParaRPr lang="en-US" altLang="zh-CN"/>
          </a:p>
        </p:txBody>
      </p:sp>
    </p:spTree>
    <p:extLst>
      <p:ext uri="{BB962C8B-B14F-4D97-AF65-F5344CB8AC3E}">
        <p14:creationId xmlns:p14="http://schemas.microsoft.com/office/powerpoint/2010/main" val="38098767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E24E0-A294-4140-BD0B-0219C674A6D3}" type="slidenum">
              <a:rPr lang="en-US" altLang="zh-CN"/>
              <a:pPr/>
              <a:t>88</a:t>
            </a:fld>
            <a:endParaRPr lang="en-US" altLang="zh-CN"/>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a:xfrm>
            <a:off x="681038" y="4722813"/>
            <a:ext cx="5453062" cy="4473575"/>
          </a:xfrm>
        </p:spPr>
        <p:txBody>
          <a:bodyPr lIns="91431" tIns="45716" rIns="91431" bIns="45716"/>
          <a:lstStyle/>
          <a:p>
            <a:r>
              <a:rPr lang="en-US" altLang="zh-CN"/>
              <a:t>30</a:t>
            </a:r>
          </a:p>
        </p:txBody>
      </p:sp>
    </p:spTree>
    <p:extLst>
      <p:ext uri="{BB962C8B-B14F-4D97-AF65-F5344CB8AC3E}">
        <p14:creationId xmlns:p14="http://schemas.microsoft.com/office/powerpoint/2010/main" val="34490980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89</a:t>
            </a:fld>
            <a:endParaRPr lang="en-US" altLang="zh-CN"/>
          </a:p>
        </p:txBody>
      </p:sp>
    </p:spTree>
    <p:extLst>
      <p:ext uri="{BB962C8B-B14F-4D97-AF65-F5344CB8AC3E}">
        <p14:creationId xmlns:p14="http://schemas.microsoft.com/office/powerpoint/2010/main" val="3721918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9</a:t>
            </a:fld>
            <a:endParaRPr lang="en-US" altLang="zh-CN"/>
          </a:p>
        </p:txBody>
      </p:sp>
    </p:spTree>
    <p:extLst>
      <p:ext uri="{BB962C8B-B14F-4D97-AF65-F5344CB8AC3E}">
        <p14:creationId xmlns:p14="http://schemas.microsoft.com/office/powerpoint/2010/main" val="23732686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90</a:t>
            </a:fld>
            <a:endParaRPr lang="en-US" altLang="zh-CN"/>
          </a:p>
        </p:txBody>
      </p:sp>
    </p:spTree>
    <p:extLst>
      <p:ext uri="{BB962C8B-B14F-4D97-AF65-F5344CB8AC3E}">
        <p14:creationId xmlns:p14="http://schemas.microsoft.com/office/powerpoint/2010/main" val="27354096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91</a:t>
            </a:fld>
            <a:endParaRPr lang="en-US" altLang="zh-CN"/>
          </a:p>
        </p:txBody>
      </p:sp>
    </p:spTree>
    <p:extLst>
      <p:ext uri="{BB962C8B-B14F-4D97-AF65-F5344CB8AC3E}">
        <p14:creationId xmlns:p14="http://schemas.microsoft.com/office/powerpoint/2010/main" val="36387215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92</a:t>
            </a:fld>
            <a:endParaRPr lang="en-US" altLang="zh-CN"/>
          </a:p>
        </p:txBody>
      </p:sp>
    </p:spTree>
    <p:extLst>
      <p:ext uri="{BB962C8B-B14F-4D97-AF65-F5344CB8AC3E}">
        <p14:creationId xmlns:p14="http://schemas.microsoft.com/office/powerpoint/2010/main" val="34724604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93</a:t>
            </a:fld>
            <a:endParaRPr lang="en-US" altLang="zh-CN"/>
          </a:p>
        </p:txBody>
      </p:sp>
    </p:spTree>
    <p:extLst>
      <p:ext uri="{BB962C8B-B14F-4D97-AF65-F5344CB8AC3E}">
        <p14:creationId xmlns:p14="http://schemas.microsoft.com/office/powerpoint/2010/main" val="23364856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94</a:t>
            </a:fld>
            <a:endParaRPr lang="en-US" altLang="zh-CN"/>
          </a:p>
        </p:txBody>
      </p:sp>
    </p:spTree>
    <p:extLst>
      <p:ext uri="{BB962C8B-B14F-4D97-AF65-F5344CB8AC3E}">
        <p14:creationId xmlns:p14="http://schemas.microsoft.com/office/powerpoint/2010/main" val="40417956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95</a:t>
            </a:fld>
            <a:endParaRPr lang="en-US" altLang="zh-CN"/>
          </a:p>
        </p:txBody>
      </p:sp>
    </p:spTree>
    <p:extLst>
      <p:ext uri="{BB962C8B-B14F-4D97-AF65-F5344CB8AC3E}">
        <p14:creationId xmlns:p14="http://schemas.microsoft.com/office/powerpoint/2010/main" val="16925230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96</a:t>
            </a:fld>
            <a:endParaRPr lang="en-US" altLang="zh-CN"/>
          </a:p>
        </p:txBody>
      </p:sp>
    </p:spTree>
    <p:extLst>
      <p:ext uri="{BB962C8B-B14F-4D97-AF65-F5344CB8AC3E}">
        <p14:creationId xmlns:p14="http://schemas.microsoft.com/office/powerpoint/2010/main" val="37887566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8C6A16-99A1-4A78-B14B-F888A07E700C}" type="slidenum">
              <a:rPr lang="en-US" altLang="zh-CN" smtClean="0"/>
              <a:pPr/>
              <a:t>97</a:t>
            </a:fld>
            <a:endParaRPr lang="en-US" altLang="zh-CN"/>
          </a:p>
        </p:txBody>
      </p:sp>
    </p:spTree>
    <p:extLst>
      <p:ext uri="{BB962C8B-B14F-4D97-AF65-F5344CB8AC3E}">
        <p14:creationId xmlns:p14="http://schemas.microsoft.com/office/powerpoint/2010/main" val="23485634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8C049-C579-4E82-8754-C071D8CFC143}" type="slidenum">
              <a:rPr lang="en-US" altLang="zh-CN"/>
              <a:pPr/>
              <a:t>98</a:t>
            </a:fld>
            <a:endParaRPr lang="en-US" altLang="zh-CN"/>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a:xfrm>
            <a:off x="681038" y="4722813"/>
            <a:ext cx="5453062" cy="4473575"/>
          </a:xfrm>
        </p:spPr>
        <p:txBody>
          <a:bodyPr lIns="91431" tIns="45716" rIns="91431" bIns="45716"/>
          <a:lstStyle/>
          <a:p>
            <a:r>
              <a:rPr lang="en-US" altLang="zh-CN"/>
              <a:t>31</a:t>
            </a:r>
          </a:p>
        </p:txBody>
      </p:sp>
    </p:spTree>
    <p:extLst>
      <p:ext uri="{BB962C8B-B14F-4D97-AF65-F5344CB8AC3E}">
        <p14:creationId xmlns:p14="http://schemas.microsoft.com/office/powerpoint/2010/main" val="35315044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FF688-0A8C-47B2-9DA8-DE97FE765A42}" type="slidenum">
              <a:rPr lang="en-US" altLang="zh-CN"/>
              <a:pPr/>
              <a:t>99</a:t>
            </a:fld>
            <a:endParaRPr lang="en-US" altLang="zh-CN"/>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a:xfrm>
            <a:off x="681038" y="4722813"/>
            <a:ext cx="5453062" cy="4473575"/>
          </a:xfrm>
        </p:spPr>
        <p:txBody>
          <a:bodyPr lIns="91431" tIns="45716" rIns="91431" bIns="45716"/>
          <a:lstStyle/>
          <a:p>
            <a:r>
              <a:rPr lang="en-US" altLang="zh-CN"/>
              <a:t>31</a:t>
            </a:r>
          </a:p>
        </p:txBody>
      </p:sp>
    </p:spTree>
    <p:extLst>
      <p:ext uri="{BB962C8B-B14F-4D97-AF65-F5344CB8AC3E}">
        <p14:creationId xmlns:p14="http://schemas.microsoft.com/office/powerpoint/2010/main" val="527207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ctrTitle"/>
          </p:nvPr>
        </p:nvSpPr>
        <p:spPr>
          <a:xfrm>
            <a:off x="611188" y="1125538"/>
            <a:ext cx="6553100" cy="1470025"/>
          </a:xfrm>
        </p:spPr>
        <p:txBody>
          <a:bodyPr/>
          <a:lstStyle>
            <a:lvl1pPr>
              <a:defRPr sz="4800" b="1">
                <a:solidFill>
                  <a:srgbClr val="FF0000"/>
                </a:solidFill>
              </a:defRPr>
            </a:lvl1pPr>
          </a:lstStyle>
          <a:p>
            <a:pPr lvl="0"/>
            <a:r>
              <a:rPr lang="zh-CN" altLang="en-US" noProof="0"/>
              <a:t>单击此处编辑母版标题样式</a:t>
            </a:r>
          </a:p>
        </p:txBody>
      </p:sp>
      <p:sp>
        <p:nvSpPr>
          <p:cNvPr id="349187" name="Rectangle 3"/>
          <p:cNvSpPr>
            <a:spLocks noGrp="1" noChangeArrowheads="1"/>
          </p:cNvSpPr>
          <p:nvPr>
            <p:ph type="subTitle" idx="1"/>
          </p:nvPr>
        </p:nvSpPr>
        <p:spPr>
          <a:xfrm>
            <a:off x="395536" y="3068638"/>
            <a:ext cx="8352928" cy="1752600"/>
          </a:xfrm>
        </p:spPr>
        <p:txBody>
          <a:bodyPr/>
          <a:lstStyle>
            <a:lvl1pPr marL="0" indent="0" algn="ctr">
              <a:buFontTx/>
              <a:buNone/>
              <a:defRPr sz="4000" b="1">
                <a:solidFill>
                  <a:srgbClr val="3333FF"/>
                </a:solidFill>
              </a:defRPr>
            </a:lvl1pPr>
          </a:lstStyle>
          <a:p>
            <a:pPr lvl="0"/>
            <a:r>
              <a:rPr lang="zh-CN" altLang="en-US" noProof="0"/>
              <a:t>单击此处编辑母版副标题样式</a:t>
            </a:r>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162137D-B20C-49E7-AA20-29CB0CF438F4}" type="datetime1">
              <a:rPr lang="zh-CN" altLang="en-US"/>
              <a:pPr/>
              <a:t>2021/4/16</a:t>
            </a:fld>
            <a:endParaRPr lang="en-US" altLang="zh-CN"/>
          </a:p>
        </p:txBody>
      </p:sp>
      <p:sp>
        <p:nvSpPr>
          <p:cNvPr id="5" name="页脚占位符 4"/>
          <p:cNvSpPr>
            <a:spLocks noGrp="1"/>
          </p:cNvSpPr>
          <p:nvPr>
            <p:ph type="ftr" sz="quarter" idx="11"/>
          </p:nvPr>
        </p:nvSpPr>
        <p:spPr/>
        <p:txBody>
          <a:bodyPr/>
          <a:lstStyle>
            <a:lvl1pPr>
              <a:defRPr b="1">
                <a:solidFill>
                  <a:srgbClr val="3333FF"/>
                </a:solidFill>
              </a:defRPr>
            </a:lvl1pPr>
          </a:lstStyle>
          <a:p>
            <a:r>
              <a:rPr lang="en-US" altLang="zh-CN"/>
              <a:t>《分析化学》 第五章   配位滴定法</a:t>
            </a:r>
          </a:p>
        </p:txBody>
      </p:sp>
      <p:sp>
        <p:nvSpPr>
          <p:cNvPr id="6" name="灯片编号占位符 5"/>
          <p:cNvSpPr>
            <a:spLocks noGrp="1"/>
          </p:cNvSpPr>
          <p:nvPr>
            <p:ph type="sldNum" sz="quarter" idx="12"/>
          </p:nvPr>
        </p:nvSpPr>
        <p:spPr/>
        <p:txBody>
          <a:bodyPr/>
          <a:lstStyle>
            <a:lvl1pPr>
              <a:defRPr/>
            </a:lvl1pPr>
          </a:lstStyle>
          <a:p>
            <a:fld id="{80ECFD39-464D-4789-944F-A1604370C12F}" type="slidenum">
              <a:rPr lang="en-US" altLang="zh-CN"/>
              <a:pPr/>
              <a:t>‹#›</a:t>
            </a:fld>
            <a:endParaRPr lang="en-US" altLang="zh-CN"/>
          </a:p>
        </p:txBody>
      </p:sp>
    </p:spTree>
    <p:extLst>
      <p:ext uri="{BB962C8B-B14F-4D97-AF65-F5344CB8AC3E}">
        <p14:creationId xmlns:p14="http://schemas.microsoft.com/office/powerpoint/2010/main" val="551852396"/>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9413" y="188913"/>
            <a:ext cx="2090737" cy="60372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88913"/>
            <a:ext cx="6119813" cy="60372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124B952-5DFF-43AE-B94C-386104D56796}" type="datetime1">
              <a:rPr lang="zh-CN" altLang="en-US"/>
              <a:pPr/>
              <a:t>2021/4/16</a:t>
            </a:fld>
            <a:endParaRPr lang="en-US" altLang="zh-CN"/>
          </a:p>
        </p:txBody>
      </p:sp>
      <p:sp>
        <p:nvSpPr>
          <p:cNvPr id="5" name="页脚占位符 4"/>
          <p:cNvSpPr>
            <a:spLocks noGrp="1"/>
          </p:cNvSpPr>
          <p:nvPr>
            <p:ph type="ftr" sz="quarter" idx="11"/>
          </p:nvPr>
        </p:nvSpPr>
        <p:spPr/>
        <p:txBody>
          <a:bodyPr/>
          <a:lstStyle>
            <a:lvl1pPr>
              <a:defRPr b="1">
                <a:solidFill>
                  <a:srgbClr val="3333FF"/>
                </a:solidFill>
              </a:defRPr>
            </a:lvl1pPr>
          </a:lstStyle>
          <a:p>
            <a:r>
              <a:rPr lang="en-US" altLang="zh-CN"/>
              <a:t>《分析化学》 第五章   配位滴定法</a:t>
            </a:r>
          </a:p>
        </p:txBody>
      </p:sp>
      <p:sp>
        <p:nvSpPr>
          <p:cNvPr id="6" name="灯片编号占位符 5"/>
          <p:cNvSpPr>
            <a:spLocks noGrp="1"/>
          </p:cNvSpPr>
          <p:nvPr>
            <p:ph type="sldNum" sz="quarter" idx="12"/>
          </p:nvPr>
        </p:nvSpPr>
        <p:spPr/>
        <p:txBody>
          <a:bodyPr/>
          <a:lstStyle>
            <a:lvl1pPr>
              <a:defRPr/>
            </a:lvl1pPr>
          </a:lstStyle>
          <a:p>
            <a:fld id="{4D5E0CAB-833C-48EA-87E3-4532AB6CC1F8}" type="slidenum">
              <a:rPr lang="en-US" altLang="zh-CN"/>
              <a:pPr/>
              <a:t>‹#›</a:t>
            </a:fld>
            <a:endParaRPr lang="en-US" altLang="zh-CN"/>
          </a:p>
        </p:txBody>
      </p:sp>
    </p:spTree>
    <p:extLst>
      <p:ext uri="{BB962C8B-B14F-4D97-AF65-F5344CB8AC3E}">
        <p14:creationId xmlns:p14="http://schemas.microsoft.com/office/powerpoint/2010/main" val="926882852"/>
      </p:ext>
    </p:extLst>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913"/>
            <a:ext cx="8229600" cy="863600"/>
          </a:xfrm>
        </p:spPr>
        <p:txBody>
          <a:bodyPr/>
          <a:lstStyle>
            <a:lvl1pPr>
              <a:defRPr>
                <a:solidFill>
                  <a:srgbClr val="FF0000"/>
                </a:solidFill>
              </a:defRPr>
            </a:lvl1pPr>
          </a:lstStyle>
          <a:p>
            <a:r>
              <a:rPr lang="zh-CN" altLang="en-US" dirty="0"/>
              <a:t>单击此处编辑母版标题样式</a:t>
            </a:r>
          </a:p>
        </p:txBody>
      </p:sp>
      <p:sp>
        <p:nvSpPr>
          <p:cNvPr id="3" name="文本占位符 2"/>
          <p:cNvSpPr>
            <a:spLocks noGrp="1"/>
          </p:cNvSpPr>
          <p:nvPr>
            <p:ph type="body" sz="half" idx="1"/>
          </p:nvPr>
        </p:nvSpPr>
        <p:spPr>
          <a:xfrm>
            <a:off x="468313" y="1371600"/>
            <a:ext cx="4098925" cy="4854575"/>
          </a:xfrm>
        </p:spPr>
        <p:txBody>
          <a:bodyPr/>
          <a:lstStyle>
            <a:lvl1pPr>
              <a:defRPr sz="3200"/>
            </a:lvl1pPr>
            <a:lvl2pPr>
              <a:defRPr sz="2800"/>
            </a:lvl2pPr>
            <a:lvl3pPr>
              <a:defRPr sz="2400"/>
            </a:lvl3pPr>
            <a:lvl4pPr>
              <a:defRPr sz="20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719638" y="1371600"/>
            <a:ext cx="4100512" cy="4854575"/>
          </a:xfrm>
        </p:spPr>
        <p:txBody>
          <a:bodyPr/>
          <a:lstStyle>
            <a:lvl1pPr>
              <a:defRPr sz="3200"/>
            </a:lvl1pPr>
            <a:lvl2pPr>
              <a:defRPr sz="2800"/>
            </a:lvl2pPr>
            <a:lvl3pPr>
              <a:defRPr sz="2400"/>
            </a:lvl3pPr>
            <a:lvl4pPr>
              <a:defRPr sz="20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fld id="{C88EEB7E-09F4-4996-8B91-06661E15D505}" type="datetime1">
              <a:rPr lang="zh-CN" altLang="en-US"/>
              <a:pPr/>
              <a:t>2021/4/16</a:t>
            </a:fld>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b="1">
                <a:solidFill>
                  <a:srgbClr val="3333FF"/>
                </a:solidFill>
              </a:defRPr>
            </a:lvl1pPr>
          </a:lstStyle>
          <a:p>
            <a:r>
              <a:rPr lang="en-US" altLang="zh-CN"/>
              <a:t>《分析化学》 第五章   配位滴定法</a:t>
            </a:r>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503CA0C9-FCDE-4922-8738-161A5C2A612C}" type="slidenum">
              <a:rPr lang="en-US" altLang="zh-CN"/>
              <a:pPr/>
              <a:t>‹#›</a:t>
            </a:fld>
            <a:endParaRPr lang="en-US" altLang="zh-CN"/>
          </a:p>
        </p:txBody>
      </p:sp>
    </p:spTree>
    <p:extLst>
      <p:ext uri="{BB962C8B-B14F-4D97-AF65-F5344CB8AC3E}">
        <p14:creationId xmlns:p14="http://schemas.microsoft.com/office/powerpoint/2010/main" val="333397697"/>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913"/>
            <a:ext cx="8229600" cy="863600"/>
          </a:xfrm>
        </p:spPr>
        <p:txBody>
          <a:bodyPr/>
          <a:lstStyle>
            <a:lvl1pPr>
              <a:defRPr>
                <a:solidFill>
                  <a:srgbClr val="FF0000"/>
                </a:solidFill>
              </a:defRPr>
            </a:lvl1pPr>
          </a:lstStyle>
          <a:p>
            <a:r>
              <a:rPr lang="zh-CN" altLang="en-US" dirty="0"/>
              <a:t>单击此处编辑母版标题样式</a:t>
            </a:r>
          </a:p>
        </p:txBody>
      </p:sp>
      <p:sp>
        <p:nvSpPr>
          <p:cNvPr id="3" name="表格占位符 2"/>
          <p:cNvSpPr>
            <a:spLocks noGrp="1"/>
          </p:cNvSpPr>
          <p:nvPr>
            <p:ph type="tbl" idx="1"/>
          </p:nvPr>
        </p:nvSpPr>
        <p:spPr>
          <a:xfrm>
            <a:off x="468313" y="1371600"/>
            <a:ext cx="8351837" cy="4854575"/>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fld id="{8BA327C1-848D-4F2E-9F69-93A2C971CC5C}" type="datetime1">
              <a:rPr lang="zh-CN" altLang="en-US"/>
              <a:pPr/>
              <a:t>2021/4/16</a:t>
            </a:fld>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b="1">
                <a:solidFill>
                  <a:srgbClr val="3333FF"/>
                </a:solidFill>
              </a:defRPr>
            </a:lvl1pPr>
          </a:lstStyle>
          <a:p>
            <a:r>
              <a:rPr lang="en-US" altLang="zh-CN"/>
              <a:t>《分析化学》 第五章   配位滴定法</a:t>
            </a:r>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1A9B5EE4-CE69-4DAE-98E3-27861E21E94D}" type="slidenum">
              <a:rPr lang="en-US" altLang="zh-CN"/>
              <a:pPr/>
              <a:t>‹#›</a:t>
            </a:fld>
            <a:endParaRPr lang="en-US" altLang="zh-CN"/>
          </a:p>
        </p:txBody>
      </p:sp>
    </p:spTree>
    <p:extLst>
      <p:ext uri="{BB962C8B-B14F-4D97-AF65-F5344CB8AC3E}">
        <p14:creationId xmlns:p14="http://schemas.microsoft.com/office/powerpoint/2010/main" val="924515067"/>
      </p:ext>
    </p:extLst>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DCD0BF6-902D-40E4-A122-E6B34039E0C7}" type="datetime1">
              <a:rPr lang="zh-CN" altLang="en-US"/>
              <a:pPr/>
              <a:t>2021/4/16</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《分析化学》 第五章   配位滴定法</a:t>
            </a:r>
          </a:p>
        </p:txBody>
      </p:sp>
      <p:sp>
        <p:nvSpPr>
          <p:cNvPr id="6" name="灯片编号占位符 5"/>
          <p:cNvSpPr>
            <a:spLocks noGrp="1"/>
          </p:cNvSpPr>
          <p:nvPr>
            <p:ph type="sldNum" sz="quarter" idx="12"/>
          </p:nvPr>
        </p:nvSpPr>
        <p:spPr/>
        <p:txBody>
          <a:bodyPr/>
          <a:lstStyle>
            <a:lvl1pPr>
              <a:defRPr/>
            </a:lvl1pPr>
          </a:lstStyle>
          <a:p>
            <a:fld id="{19DBB395-5E79-4706-A373-CA13EB436F5A}" type="slidenum">
              <a:rPr lang="en-US" altLang="zh-CN"/>
              <a:pPr/>
              <a:t>‹#›</a:t>
            </a:fld>
            <a:endParaRPr lang="en-US" altLang="zh-CN"/>
          </a:p>
        </p:txBody>
      </p:sp>
    </p:spTree>
    <p:extLst>
      <p:ext uri="{BB962C8B-B14F-4D97-AF65-F5344CB8AC3E}">
        <p14:creationId xmlns:p14="http://schemas.microsoft.com/office/powerpoint/2010/main" val="3835976377"/>
      </p:ext>
    </p:extLst>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F1A7733E-5734-4E3D-863C-7AC5ABEC3CB4}" type="datetime1">
              <a:rPr lang="zh-CN" altLang="en-US"/>
              <a:pPr/>
              <a:t>2021/4/16</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《分析化学》 第五章   配位滴定法</a:t>
            </a:r>
          </a:p>
        </p:txBody>
      </p:sp>
      <p:sp>
        <p:nvSpPr>
          <p:cNvPr id="6" name="灯片编号占位符 5"/>
          <p:cNvSpPr>
            <a:spLocks noGrp="1"/>
          </p:cNvSpPr>
          <p:nvPr>
            <p:ph type="sldNum" sz="quarter" idx="12"/>
          </p:nvPr>
        </p:nvSpPr>
        <p:spPr/>
        <p:txBody>
          <a:bodyPr/>
          <a:lstStyle>
            <a:lvl1pPr>
              <a:defRPr/>
            </a:lvl1pPr>
          </a:lstStyle>
          <a:p>
            <a:fld id="{2BC089A1-4370-4F09-9BFE-CFBED24558C9}" type="slidenum">
              <a:rPr lang="en-US" altLang="zh-CN"/>
              <a:pPr/>
              <a:t>‹#›</a:t>
            </a:fld>
            <a:endParaRPr lang="en-US" altLang="zh-CN"/>
          </a:p>
        </p:txBody>
      </p:sp>
    </p:spTree>
    <p:extLst>
      <p:ext uri="{BB962C8B-B14F-4D97-AF65-F5344CB8AC3E}">
        <p14:creationId xmlns:p14="http://schemas.microsoft.com/office/powerpoint/2010/main" val="1028139625"/>
      </p:ext>
    </p:extLst>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FAC6EF1E-9ADD-46F1-830A-5D89794C788E}" type="datetime1">
              <a:rPr lang="zh-CN" altLang="en-US"/>
              <a:pPr/>
              <a:t>2021/4/16</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《分析化学》 第五章   配位滴定法</a:t>
            </a:r>
          </a:p>
        </p:txBody>
      </p:sp>
      <p:sp>
        <p:nvSpPr>
          <p:cNvPr id="6" name="灯片编号占位符 5"/>
          <p:cNvSpPr>
            <a:spLocks noGrp="1"/>
          </p:cNvSpPr>
          <p:nvPr>
            <p:ph type="sldNum" sz="quarter" idx="12"/>
          </p:nvPr>
        </p:nvSpPr>
        <p:spPr/>
        <p:txBody>
          <a:bodyPr/>
          <a:lstStyle>
            <a:lvl1pPr>
              <a:defRPr/>
            </a:lvl1pPr>
          </a:lstStyle>
          <a:p>
            <a:fld id="{0EA38AB5-7654-4C64-A9D5-7BA9DA7DF6A6}" type="slidenum">
              <a:rPr lang="en-US" altLang="zh-CN"/>
              <a:pPr/>
              <a:t>‹#›</a:t>
            </a:fld>
            <a:endParaRPr lang="en-US" altLang="zh-CN"/>
          </a:p>
        </p:txBody>
      </p:sp>
    </p:spTree>
    <p:extLst>
      <p:ext uri="{BB962C8B-B14F-4D97-AF65-F5344CB8AC3E}">
        <p14:creationId xmlns:p14="http://schemas.microsoft.com/office/powerpoint/2010/main" val="371124863"/>
      </p:ext>
    </p:extLst>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00050" y="1371600"/>
            <a:ext cx="4133850" cy="485457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86300" y="1371600"/>
            <a:ext cx="4133850" cy="4854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F98D224E-3561-4D86-BE63-1FD74DC6308B}" type="datetime1">
              <a:rPr lang="zh-CN" altLang="en-US"/>
              <a:pPr/>
              <a:t>2021/4/16</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《分析化学》 第五章   配位滴定法</a:t>
            </a:r>
          </a:p>
        </p:txBody>
      </p:sp>
      <p:sp>
        <p:nvSpPr>
          <p:cNvPr id="7" name="灯片编号占位符 6"/>
          <p:cNvSpPr>
            <a:spLocks noGrp="1"/>
          </p:cNvSpPr>
          <p:nvPr>
            <p:ph type="sldNum" sz="quarter" idx="12"/>
          </p:nvPr>
        </p:nvSpPr>
        <p:spPr/>
        <p:txBody>
          <a:bodyPr/>
          <a:lstStyle>
            <a:lvl1pPr>
              <a:defRPr/>
            </a:lvl1pPr>
          </a:lstStyle>
          <a:p>
            <a:fld id="{A3ED4A6D-48BD-4163-9CF1-A601C4FC2B8C}" type="slidenum">
              <a:rPr lang="en-US" altLang="zh-CN"/>
              <a:pPr/>
              <a:t>‹#›</a:t>
            </a:fld>
            <a:endParaRPr lang="en-US" altLang="zh-CN"/>
          </a:p>
        </p:txBody>
      </p:sp>
    </p:spTree>
    <p:extLst>
      <p:ext uri="{BB962C8B-B14F-4D97-AF65-F5344CB8AC3E}">
        <p14:creationId xmlns:p14="http://schemas.microsoft.com/office/powerpoint/2010/main" val="3946521983"/>
      </p:ext>
    </p:extLst>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1F4D0554-3F2D-45D1-A3D6-89595142B0F6}" type="datetime1">
              <a:rPr lang="zh-CN" altLang="en-US"/>
              <a:pPr/>
              <a:t>2021/4/16</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《分析化学》 第五章   配位滴定法</a:t>
            </a:r>
          </a:p>
        </p:txBody>
      </p:sp>
      <p:sp>
        <p:nvSpPr>
          <p:cNvPr id="9" name="灯片编号占位符 8"/>
          <p:cNvSpPr>
            <a:spLocks noGrp="1"/>
          </p:cNvSpPr>
          <p:nvPr>
            <p:ph type="sldNum" sz="quarter" idx="12"/>
          </p:nvPr>
        </p:nvSpPr>
        <p:spPr/>
        <p:txBody>
          <a:bodyPr/>
          <a:lstStyle>
            <a:lvl1pPr>
              <a:defRPr/>
            </a:lvl1pPr>
          </a:lstStyle>
          <a:p>
            <a:fld id="{C3E9C3BA-24A7-40FF-99A6-1204A4E4154A}" type="slidenum">
              <a:rPr lang="en-US" altLang="zh-CN"/>
              <a:pPr/>
              <a:t>‹#›</a:t>
            </a:fld>
            <a:endParaRPr lang="en-US" altLang="zh-CN"/>
          </a:p>
        </p:txBody>
      </p:sp>
    </p:spTree>
    <p:extLst>
      <p:ext uri="{BB962C8B-B14F-4D97-AF65-F5344CB8AC3E}">
        <p14:creationId xmlns:p14="http://schemas.microsoft.com/office/powerpoint/2010/main" val="1259880782"/>
      </p:ext>
    </p:extLst>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15316798-5C88-4D55-A4BD-81CC31BCB930}" type="datetime1">
              <a:rPr lang="zh-CN" altLang="en-US"/>
              <a:pPr/>
              <a:t>2021/4/16</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《分析化学》 第五章   配位滴定法</a:t>
            </a:r>
          </a:p>
        </p:txBody>
      </p:sp>
      <p:sp>
        <p:nvSpPr>
          <p:cNvPr id="5" name="灯片编号占位符 4"/>
          <p:cNvSpPr>
            <a:spLocks noGrp="1"/>
          </p:cNvSpPr>
          <p:nvPr>
            <p:ph type="sldNum" sz="quarter" idx="12"/>
          </p:nvPr>
        </p:nvSpPr>
        <p:spPr/>
        <p:txBody>
          <a:bodyPr/>
          <a:lstStyle>
            <a:lvl1pPr>
              <a:defRPr/>
            </a:lvl1pPr>
          </a:lstStyle>
          <a:p>
            <a:fld id="{30656B2A-8FE7-4924-9847-1128EF9CE505}" type="slidenum">
              <a:rPr lang="en-US" altLang="zh-CN"/>
              <a:pPr/>
              <a:t>‹#›</a:t>
            </a:fld>
            <a:endParaRPr lang="en-US" altLang="zh-CN"/>
          </a:p>
        </p:txBody>
      </p:sp>
    </p:spTree>
    <p:extLst>
      <p:ext uri="{BB962C8B-B14F-4D97-AF65-F5344CB8AC3E}">
        <p14:creationId xmlns:p14="http://schemas.microsoft.com/office/powerpoint/2010/main" val="2885164523"/>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矩形 7"/>
          <p:cNvSpPr/>
          <p:nvPr userDrawn="1"/>
        </p:nvSpPr>
        <p:spPr bwMode="auto">
          <a:xfrm>
            <a:off x="6084168" y="44624"/>
            <a:ext cx="2952328" cy="1008112"/>
          </a:xfrm>
          <a:prstGeom prst="rect">
            <a:avLst/>
          </a:prstGeom>
          <a:solidFill>
            <a:schemeClr val="bg1"/>
          </a:solidFill>
          <a:ln w="9525" cap="flat" cmpd="sng" algn="ctr">
            <a:noFill/>
            <a:prstDash val="solid"/>
            <a:miter lim="800000"/>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
        <p:nvSpPr>
          <p:cNvPr id="2" name="标题 1"/>
          <p:cNvSpPr>
            <a:spLocks noGrp="1"/>
          </p:cNvSpPr>
          <p:nvPr>
            <p:ph type="title"/>
          </p:nvPr>
        </p:nvSpPr>
        <p:spPr>
          <a:xfrm>
            <a:off x="457200" y="210412"/>
            <a:ext cx="8229600" cy="863600"/>
          </a:xfrm>
        </p:spPr>
        <p:txBody>
          <a:bodyPr/>
          <a:lstStyle>
            <a:lvl1pPr>
              <a:defRPr>
                <a:solidFill>
                  <a:srgbClr val="FF0000"/>
                </a:solidFill>
              </a:defRPr>
            </a:lvl1pPr>
          </a:lstStyle>
          <a:p>
            <a:r>
              <a:rPr lang="zh-CN" altLang="en-US" dirty="0"/>
              <a:t>单击此处编辑母版标题样式</a:t>
            </a:r>
          </a:p>
        </p:txBody>
      </p:sp>
      <p:sp>
        <p:nvSpPr>
          <p:cNvPr id="3" name="内容占位符 2"/>
          <p:cNvSpPr>
            <a:spLocks noGrp="1"/>
          </p:cNvSpPr>
          <p:nvPr>
            <p:ph idx="1"/>
          </p:nvPr>
        </p:nvSpPr>
        <p:spPr>
          <a:xfrm>
            <a:off x="323528" y="1268760"/>
            <a:ext cx="8496944" cy="4854575"/>
          </a:xfrm>
        </p:spPr>
        <p:txBody>
          <a:bodyPr/>
          <a:lstStyle>
            <a:lvl1pPr>
              <a:defRPr sz="3200"/>
            </a:lvl1pPr>
            <a:lvl2pPr>
              <a:defRPr sz="2800"/>
            </a:lvl2pPr>
            <a:lvl3pPr>
              <a:defRPr sz="2400"/>
            </a:lvl3pPr>
            <a:lvl4pPr>
              <a:defRPr sz="20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6337126"/>
            <a:ext cx="2133600" cy="476250"/>
          </a:xfrm>
        </p:spPr>
        <p:txBody>
          <a:bodyPr/>
          <a:lstStyle>
            <a:lvl1pPr>
              <a:defRPr/>
            </a:lvl1pPr>
          </a:lstStyle>
          <a:p>
            <a:fld id="{30AC2192-0E10-4609-B17E-E4D80C696B40}" type="datetime1">
              <a:rPr lang="zh-CN" altLang="en-US"/>
              <a:pPr/>
              <a:t>2021/4/16</a:t>
            </a:fld>
            <a:endParaRPr lang="en-US" altLang="zh-CN"/>
          </a:p>
        </p:txBody>
      </p:sp>
      <p:sp>
        <p:nvSpPr>
          <p:cNvPr id="5" name="页脚占位符 4"/>
          <p:cNvSpPr>
            <a:spLocks noGrp="1"/>
          </p:cNvSpPr>
          <p:nvPr>
            <p:ph type="ftr" sz="quarter" idx="11"/>
          </p:nvPr>
        </p:nvSpPr>
        <p:spPr>
          <a:xfrm>
            <a:off x="3124200" y="6337126"/>
            <a:ext cx="2895600" cy="476250"/>
          </a:xfrm>
        </p:spPr>
        <p:txBody>
          <a:bodyPr/>
          <a:lstStyle>
            <a:lvl1pPr>
              <a:defRPr b="1">
                <a:solidFill>
                  <a:srgbClr val="3333FF"/>
                </a:solidFill>
              </a:defRPr>
            </a:lvl1pPr>
          </a:lstStyle>
          <a:p>
            <a:r>
              <a:rPr lang="en-US" altLang="zh-CN" dirty="0"/>
              <a:t>《</a:t>
            </a:r>
            <a:r>
              <a:rPr lang="en-US" altLang="zh-CN" dirty="0" err="1"/>
              <a:t>分析化学</a:t>
            </a:r>
            <a:r>
              <a:rPr lang="en-US" altLang="zh-CN" dirty="0"/>
              <a:t>》 </a:t>
            </a:r>
            <a:r>
              <a:rPr lang="en-US" altLang="zh-CN" dirty="0" err="1"/>
              <a:t>第五章</a:t>
            </a:r>
            <a:r>
              <a:rPr lang="en-US" altLang="zh-CN" dirty="0"/>
              <a:t>   </a:t>
            </a:r>
            <a:r>
              <a:rPr lang="en-US" altLang="zh-CN" dirty="0" err="1"/>
              <a:t>配位滴定法</a:t>
            </a:r>
            <a:endParaRPr lang="en-US" altLang="zh-CN" dirty="0"/>
          </a:p>
        </p:txBody>
      </p:sp>
      <p:sp>
        <p:nvSpPr>
          <p:cNvPr id="6" name="灯片编号占位符 5"/>
          <p:cNvSpPr>
            <a:spLocks noGrp="1"/>
          </p:cNvSpPr>
          <p:nvPr>
            <p:ph type="sldNum" sz="quarter" idx="12"/>
          </p:nvPr>
        </p:nvSpPr>
        <p:spPr>
          <a:xfrm>
            <a:off x="6686872" y="6337126"/>
            <a:ext cx="2133600" cy="476250"/>
          </a:xfrm>
        </p:spPr>
        <p:txBody>
          <a:bodyPr/>
          <a:lstStyle>
            <a:lvl1pPr>
              <a:defRPr/>
            </a:lvl1pPr>
          </a:lstStyle>
          <a:p>
            <a:fld id="{5AFBF0AD-4095-4CA5-B662-0EE5BE9E4DDC}" type="slidenum">
              <a:rPr lang="en-US" altLang="zh-CN"/>
              <a:pPr/>
              <a:t>‹#›</a:t>
            </a:fld>
            <a:endParaRPr lang="en-US" altLang="zh-CN"/>
          </a:p>
        </p:txBody>
      </p:sp>
      <p:sp>
        <p:nvSpPr>
          <p:cNvPr id="7" name="矩形 6"/>
          <p:cNvSpPr/>
          <p:nvPr userDrawn="1"/>
        </p:nvSpPr>
        <p:spPr bwMode="auto">
          <a:xfrm>
            <a:off x="0" y="1124744"/>
            <a:ext cx="9144000" cy="72008"/>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Tree>
    <p:extLst>
      <p:ext uri="{BB962C8B-B14F-4D97-AF65-F5344CB8AC3E}">
        <p14:creationId xmlns:p14="http://schemas.microsoft.com/office/powerpoint/2010/main" val="3374838149"/>
      </p:ext>
    </p:extLst>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C449D7A-D720-4FFC-9B58-95EC4B679781}" type="datetime1">
              <a:rPr lang="zh-CN" altLang="en-US"/>
              <a:pPr/>
              <a:t>2021/4/16</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《分析化学》 第五章   配位滴定法</a:t>
            </a:r>
          </a:p>
        </p:txBody>
      </p:sp>
      <p:sp>
        <p:nvSpPr>
          <p:cNvPr id="4" name="灯片编号占位符 3"/>
          <p:cNvSpPr>
            <a:spLocks noGrp="1"/>
          </p:cNvSpPr>
          <p:nvPr>
            <p:ph type="sldNum" sz="quarter" idx="12"/>
          </p:nvPr>
        </p:nvSpPr>
        <p:spPr/>
        <p:txBody>
          <a:bodyPr/>
          <a:lstStyle>
            <a:lvl1pPr>
              <a:defRPr/>
            </a:lvl1pPr>
          </a:lstStyle>
          <a:p>
            <a:fld id="{56AA0B54-A91C-467D-AF2A-6BBE6B0DA569}" type="slidenum">
              <a:rPr lang="en-US" altLang="zh-CN"/>
              <a:pPr/>
              <a:t>‹#›</a:t>
            </a:fld>
            <a:endParaRPr lang="en-US" altLang="zh-CN"/>
          </a:p>
        </p:txBody>
      </p:sp>
    </p:spTree>
    <p:extLst>
      <p:ext uri="{BB962C8B-B14F-4D97-AF65-F5344CB8AC3E}">
        <p14:creationId xmlns:p14="http://schemas.microsoft.com/office/powerpoint/2010/main" val="486104328"/>
      </p:ext>
    </p:extLst>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3DB95662-3B00-486B-A8A1-BFBC9E6D6D42}" type="datetime1">
              <a:rPr lang="zh-CN" altLang="en-US"/>
              <a:pPr/>
              <a:t>2021/4/16</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《分析化学》 第五章   配位滴定法</a:t>
            </a:r>
          </a:p>
        </p:txBody>
      </p:sp>
      <p:sp>
        <p:nvSpPr>
          <p:cNvPr id="7" name="灯片编号占位符 6"/>
          <p:cNvSpPr>
            <a:spLocks noGrp="1"/>
          </p:cNvSpPr>
          <p:nvPr>
            <p:ph type="sldNum" sz="quarter" idx="12"/>
          </p:nvPr>
        </p:nvSpPr>
        <p:spPr/>
        <p:txBody>
          <a:bodyPr/>
          <a:lstStyle>
            <a:lvl1pPr>
              <a:defRPr/>
            </a:lvl1pPr>
          </a:lstStyle>
          <a:p>
            <a:fld id="{526D440D-A702-4F2B-9955-4DFD8144A6C4}" type="slidenum">
              <a:rPr lang="en-US" altLang="zh-CN"/>
              <a:pPr/>
              <a:t>‹#›</a:t>
            </a:fld>
            <a:endParaRPr lang="en-US" altLang="zh-CN"/>
          </a:p>
        </p:txBody>
      </p:sp>
    </p:spTree>
    <p:extLst>
      <p:ext uri="{BB962C8B-B14F-4D97-AF65-F5344CB8AC3E}">
        <p14:creationId xmlns:p14="http://schemas.microsoft.com/office/powerpoint/2010/main" val="2727987154"/>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8C917D1D-9D65-4B06-A47E-36C6F22CE34D}" type="datetime1">
              <a:rPr lang="zh-CN" altLang="en-US"/>
              <a:pPr/>
              <a:t>2021/4/16</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《分析化学》 第五章   配位滴定法</a:t>
            </a:r>
          </a:p>
        </p:txBody>
      </p:sp>
      <p:sp>
        <p:nvSpPr>
          <p:cNvPr id="7" name="灯片编号占位符 6"/>
          <p:cNvSpPr>
            <a:spLocks noGrp="1"/>
          </p:cNvSpPr>
          <p:nvPr>
            <p:ph type="sldNum" sz="quarter" idx="12"/>
          </p:nvPr>
        </p:nvSpPr>
        <p:spPr/>
        <p:txBody>
          <a:bodyPr/>
          <a:lstStyle>
            <a:lvl1pPr>
              <a:defRPr/>
            </a:lvl1pPr>
          </a:lstStyle>
          <a:p>
            <a:fld id="{19551077-D0DA-4A21-A72D-311C79CA0CC3}" type="slidenum">
              <a:rPr lang="en-US" altLang="zh-CN"/>
              <a:pPr/>
              <a:t>‹#›</a:t>
            </a:fld>
            <a:endParaRPr lang="en-US" altLang="zh-CN"/>
          </a:p>
        </p:txBody>
      </p:sp>
    </p:spTree>
    <p:extLst>
      <p:ext uri="{BB962C8B-B14F-4D97-AF65-F5344CB8AC3E}">
        <p14:creationId xmlns:p14="http://schemas.microsoft.com/office/powerpoint/2010/main" val="3976552741"/>
      </p:ext>
    </p:extLst>
  </p:cSld>
  <p:clrMapOvr>
    <a:masterClrMapping/>
  </p:clrMapOvr>
  <p:transition spd="med">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9D012FB8-C84D-40FF-A1F9-7754A1E260C5}" type="datetime1">
              <a:rPr lang="zh-CN" altLang="en-US"/>
              <a:pPr/>
              <a:t>2021/4/16</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《分析化学》 第五章   配位滴定法</a:t>
            </a:r>
          </a:p>
        </p:txBody>
      </p:sp>
      <p:sp>
        <p:nvSpPr>
          <p:cNvPr id="6" name="灯片编号占位符 5"/>
          <p:cNvSpPr>
            <a:spLocks noGrp="1"/>
          </p:cNvSpPr>
          <p:nvPr>
            <p:ph type="sldNum" sz="quarter" idx="12"/>
          </p:nvPr>
        </p:nvSpPr>
        <p:spPr/>
        <p:txBody>
          <a:bodyPr/>
          <a:lstStyle>
            <a:lvl1pPr>
              <a:defRPr/>
            </a:lvl1pPr>
          </a:lstStyle>
          <a:p>
            <a:fld id="{05279970-8FC3-449D-A17F-5F3434215CEA}" type="slidenum">
              <a:rPr lang="en-US" altLang="zh-CN"/>
              <a:pPr/>
              <a:t>‹#›</a:t>
            </a:fld>
            <a:endParaRPr lang="en-US" altLang="zh-CN"/>
          </a:p>
        </p:txBody>
      </p:sp>
    </p:spTree>
    <p:extLst>
      <p:ext uri="{BB962C8B-B14F-4D97-AF65-F5344CB8AC3E}">
        <p14:creationId xmlns:p14="http://schemas.microsoft.com/office/powerpoint/2010/main" val="4288737074"/>
      </p:ext>
    </p:extLst>
  </p:cSld>
  <p:clrMapOvr>
    <a:masterClrMapping/>
  </p:clrMapOvr>
  <p:transition spd="med">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188913"/>
            <a:ext cx="2105025" cy="60372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00050" y="188913"/>
            <a:ext cx="6162675" cy="60372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E33B6D8-2384-457A-94D0-BC593E1A2AC5}" type="datetime1">
              <a:rPr lang="zh-CN" altLang="en-US"/>
              <a:pPr/>
              <a:t>2021/4/16</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《分析化学》 第五章   配位滴定法</a:t>
            </a:r>
          </a:p>
        </p:txBody>
      </p:sp>
      <p:sp>
        <p:nvSpPr>
          <p:cNvPr id="6" name="灯片编号占位符 5"/>
          <p:cNvSpPr>
            <a:spLocks noGrp="1"/>
          </p:cNvSpPr>
          <p:nvPr>
            <p:ph type="sldNum" sz="quarter" idx="12"/>
          </p:nvPr>
        </p:nvSpPr>
        <p:spPr/>
        <p:txBody>
          <a:bodyPr/>
          <a:lstStyle>
            <a:lvl1pPr>
              <a:defRPr/>
            </a:lvl1pPr>
          </a:lstStyle>
          <a:p>
            <a:fld id="{9D826369-D64A-4EE9-A81E-F655C81F1F1F}" type="slidenum">
              <a:rPr lang="en-US" altLang="zh-CN"/>
              <a:pPr/>
              <a:t>‹#›</a:t>
            </a:fld>
            <a:endParaRPr lang="en-US" altLang="zh-CN"/>
          </a:p>
        </p:txBody>
      </p:sp>
    </p:spTree>
    <p:extLst>
      <p:ext uri="{BB962C8B-B14F-4D97-AF65-F5344CB8AC3E}">
        <p14:creationId xmlns:p14="http://schemas.microsoft.com/office/powerpoint/2010/main" val="3924192007"/>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solidFill>
                  <a:srgbClr val="FF6600"/>
                </a:solidFill>
              </a:defRPr>
            </a:lvl1pPr>
          </a:lstStyle>
          <a:p>
            <a:r>
              <a:rPr lang="zh-CN" altLang="en-US" dirty="0"/>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F2696106-A21B-4F08-A80B-EC4CC4310205}" type="datetime1">
              <a:rPr lang="zh-CN" altLang="en-US"/>
              <a:pPr/>
              <a:t>2021/4/16</a:t>
            </a:fld>
            <a:endParaRPr lang="en-US" altLang="zh-CN"/>
          </a:p>
        </p:txBody>
      </p:sp>
      <p:sp>
        <p:nvSpPr>
          <p:cNvPr id="5" name="页脚占位符 4"/>
          <p:cNvSpPr>
            <a:spLocks noGrp="1"/>
          </p:cNvSpPr>
          <p:nvPr>
            <p:ph type="ftr" sz="quarter" idx="11"/>
          </p:nvPr>
        </p:nvSpPr>
        <p:spPr/>
        <p:txBody>
          <a:bodyPr/>
          <a:lstStyle>
            <a:lvl1pPr>
              <a:defRPr b="1">
                <a:solidFill>
                  <a:srgbClr val="3333FF"/>
                </a:solidFill>
              </a:defRPr>
            </a:lvl1pPr>
          </a:lstStyle>
          <a:p>
            <a:r>
              <a:rPr lang="en-US" altLang="zh-CN"/>
              <a:t>《分析化学》 第五章   配位滴定法</a:t>
            </a:r>
          </a:p>
        </p:txBody>
      </p:sp>
      <p:sp>
        <p:nvSpPr>
          <p:cNvPr id="6" name="灯片编号占位符 5"/>
          <p:cNvSpPr>
            <a:spLocks noGrp="1"/>
          </p:cNvSpPr>
          <p:nvPr>
            <p:ph type="sldNum" sz="quarter" idx="12"/>
          </p:nvPr>
        </p:nvSpPr>
        <p:spPr/>
        <p:txBody>
          <a:bodyPr/>
          <a:lstStyle>
            <a:lvl1pPr>
              <a:defRPr/>
            </a:lvl1pPr>
          </a:lstStyle>
          <a:p>
            <a:fld id="{CB2CFF18-6D80-4900-988B-D24401AC1A53}" type="slidenum">
              <a:rPr lang="en-US" altLang="zh-CN"/>
              <a:pPr/>
              <a:t>‹#›</a:t>
            </a:fld>
            <a:endParaRPr lang="en-US" altLang="zh-CN"/>
          </a:p>
        </p:txBody>
      </p:sp>
    </p:spTree>
    <p:extLst>
      <p:ext uri="{BB962C8B-B14F-4D97-AF65-F5344CB8AC3E}">
        <p14:creationId xmlns:p14="http://schemas.microsoft.com/office/powerpoint/2010/main" val="2276420658"/>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8313" y="1371600"/>
            <a:ext cx="4098925" cy="4854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19638" y="1371600"/>
            <a:ext cx="4100512" cy="4854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DDAD4F6C-A0D9-4A77-83D3-B75B2B026B4A}" type="datetime1">
              <a:rPr lang="zh-CN" altLang="en-US"/>
              <a:pPr/>
              <a:t>2021/4/16</a:t>
            </a:fld>
            <a:endParaRPr lang="en-US" altLang="zh-CN"/>
          </a:p>
        </p:txBody>
      </p:sp>
      <p:sp>
        <p:nvSpPr>
          <p:cNvPr id="6" name="页脚占位符 5"/>
          <p:cNvSpPr>
            <a:spLocks noGrp="1"/>
          </p:cNvSpPr>
          <p:nvPr>
            <p:ph type="ftr" sz="quarter" idx="11"/>
          </p:nvPr>
        </p:nvSpPr>
        <p:spPr/>
        <p:txBody>
          <a:bodyPr/>
          <a:lstStyle>
            <a:lvl1pPr>
              <a:defRPr b="1">
                <a:solidFill>
                  <a:srgbClr val="3333FF"/>
                </a:solidFill>
              </a:defRPr>
            </a:lvl1pPr>
          </a:lstStyle>
          <a:p>
            <a:r>
              <a:rPr lang="en-US" altLang="zh-CN"/>
              <a:t>《分析化学》 第五章   配位滴定法</a:t>
            </a:r>
          </a:p>
        </p:txBody>
      </p:sp>
      <p:sp>
        <p:nvSpPr>
          <p:cNvPr id="7" name="灯片编号占位符 6"/>
          <p:cNvSpPr>
            <a:spLocks noGrp="1"/>
          </p:cNvSpPr>
          <p:nvPr>
            <p:ph type="sldNum" sz="quarter" idx="12"/>
          </p:nvPr>
        </p:nvSpPr>
        <p:spPr/>
        <p:txBody>
          <a:bodyPr/>
          <a:lstStyle>
            <a:lvl1pPr>
              <a:defRPr/>
            </a:lvl1pPr>
          </a:lstStyle>
          <a:p>
            <a:fld id="{637B6FED-DDE1-4A58-A608-AE476FF584DF}" type="slidenum">
              <a:rPr lang="en-US" altLang="zh-CN"/>
              <a:pPr/>
              <a:t>‹#›</a:t>
            </a:fld>
            <a:endParaRPr lang="en-US" altLang="zh-CN"/>
          </a:p>
        </p:txBody>
      </p:sp>
    </p:spTree>
    <p:extLst>
      <p:ext uri="{BB962C8B-B14F-4D97-AF65-F5344CB8AC3E}">
        <p14:creationId xmlns:p14="http://schemas.microsoft.com/office/powerpoint/2010/main" val="2898838252"/>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6E567F30-7B17-4C46-A9A3-D6CA2D5287F0}" type="datetime1">
              <a:rPr lang="zh-CN" altLang="en-US"/>
              <a:pPr/>
              <a:t>2021/4/16</a:t>
            </a:fld>
            <a:endParaRPr lang="en-US" altLang="zh-CN"/>
          </a:p>
        </p:txBody>
      </p:sp>
      <p:sp>
        <p:nvSpPr>
          <p:cNvPr id="8" name="页脚占位符 7"/>
          <p:cNvSpPr>
            <a:spLocks noGrp="1"/>
          </p:cNvSpPr>
          <p:nvPr>
            <p:ph type="ftr" sz="quarter" idx="11"/>
          </p:nvPr>
        </p:nvSpPr>
        <p:spPr/>
        <p:txBody>
          <a:bodyPr/>
          <a:lstStyle>
            <a:lvl1pPr>
              <a:defRPr b="1">
                <a:solidFill>
                  <a:srgbClr val="3333FF"/>
                </a:solidFill>
              </a:defRPr>
            </a:lvl1pPr>
          </a:lstStyle>
          <a:p>
            <a:r>
              <a:rPr lang="en-US" altLang="zh-CN"/>
              <a:t>《分析化学》 第五章   配位滴定法</a:t>
            </a:r>
          </a:p>
        </p:txBody>
      </p:sp>
      <p:sp>
        <p:nvSpPr>
          <p:cNvPr id="9" name="灯片编号占位符 8"/>
          <p:cNvSpPr>
            <a:spLocks noGrp="1"/>
          </p:cNvSpPr>
          <p:nvPr>
            <p:ph type="sldNum" sz="quarter" idx="12"/>
          </p:nvPr>
        </p:nvSpPr>
        <p:spPr/>
        <p:txBody>
          <a:bodyPr/>
          <a:lstStyle>
            <a:lvl1pPr>
              <a:defRPr/>
            </a:lvl1pPr>
          </a:lstStyle>
          <a:p>
            <a:fld id="{9A038918-C1E6-4458-91C4-77FF79E10536}" type="slidenum">
              <a:rPr lang="en-US" altLang="zh-CN"/>
              <a:pPr/>
              <a:t>‹#›</a:t>
            </a:fld>
            <a:endParaRPr lang="en-US" altLang="zh-CN"/>
          </a:p>
        </p:txBody>
      </p:sp>
    </p:spTree>
    <p:extLst>
      <p:ext uri="{BB962C8B-B14F-4D97-AF65-F5344CB8AC3E}">
        <p14:creationId xmlns:p14="http://schemas.microsoft.com/office/powerpoint/2010/main" val="2682559597"/>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84C1B722-F556-482F-9425-1BC903BD02FF}" type="datetime1">
              <a:rPr lang="zh-CN" altLang="en-US"/>
              <a:pPr/>
              <a:t>2021/4/16</a:t>
            </a:fld>
            <a:endParaRPr lang="en-US" altLang="zh-CN"/>
          </a:p>
        </p:txBody>
      </p:sp>
      <p:sp>
        <p:nvSpPr>
          <p:cNvPr id="4" name="页脚占位符 3"/>
          <p:cNvSpPr>
            <a:spLocks noGrp="1"/>
          </p:cNvSpPr>
          <p:nvPr>
            <p:ph type="ftr" sz="quarter" idx="11"/>
          </p:nvPr>
        </p:nvSpPr>
        <p:spPr/>
        <p:txBody>
          <a:bodyPr/>
          <a:lstStyle>
            <a:lvl1pPr>
              <a:defRPr b="1">
                <a:solidFill>
                  <a:srgbClr val="3333FF"/>
                </a:solidFill>
              </a:defRPr>
            </a:lvl1pPr>
          </a:lstStyle>
          <a:p>
            <a:r>
              <a:rPr lang="en-US" altLang="zh-CN"/>
              <a:t>《分析化学》 第五章   配位滴定法</a:t>
            </a:r>
          </a:p>
        </p:txBody>
      </p:sp>
      <p:sp>
        <p:nvSpPr>
          <p:cNvPr id="5" name="灯片编号占位符 4"/>
          <p:cNvSpPr>
            <a:spLocks noGrp="1"/>
          </p:cNvSpPr>
          <p:nvPr>
            <p:ph type="sldNum" sz="quarter" idx="12"/>
          </p:nvPr>
        </p:nvSpPr>
        <p:spPr/>
        <p:txBody>
          <a:bodyPr/>
          <a:lstStyle>
            <a:lvl1pPr>
              <a:defRPr/>
            </a:lvl1pPr>
          </a:lstStyle>
          <a:p>
            <a:fld id="{9150D797-5800-445C-AF5C-81C709988879}" type="slidenum">
              <a:rPr lang="en-US" altLang="zh-CN"/>
              <a:pPr/>
              <a:t>‹#›</a:t>
            </a:fld>
            <a:endParaRPr lang="en-US" altLang="zh-CN"/>
          </a:p>
        </p:txBody>
      </p:sp>
    </p:spTree>
    <p:extLst>
      <p:ext uri="{BB962C8B-B14F-4D97-AF65-F5344CB8AC3E}">
        <p14:creationId xmlns:p14="http://schemas.microsoft.com/office/powerpoint/2010/main" val="3418424067"/>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C9450B52-1818-4ADA-B4C6-8C6B269E74F1}" type="datetime1">
              <a:rPr lang="zh-CN" altLang="en-US"/>
              <a:pPr/>
              <a:t>2021/4/16</a:t>
            </a:fld>
            <a:endParaRPr lang="en-US" altLang="zh-CN"/>
          </a:p>
        </p:txBody>
      </p:sp>
      <p:sp>
        <p:nvSpPr>
          <p:cNvPr id="3" name="页脚占位符 2"/>
          <p:cNvSpPr>
            <a:spLocks noGrp="1"/>
          </p:cNvSpPr>
          <p:nvPr>
            <p:ph type="ftr" sz="quarter" idx="11"/>
          </p:nvPr>
        </p:nvSpPr>
        <p:spPr/>
        <p:txBody>
          <a:bodyPr/>
          <a:lstStyle>
            <a:lvl1pPr>
              <a:defRPr b="1">
                <a:solidFill>
                  <a:srgbClr val="3333FF"/>
                </a:solidFill>
              </a:defRPr>
            </a:lvl1pPr>
          </a:lstStyle>
          <a:p>
            <a:r>
              <a:rPr lang="en-US" altLang="zh-CN"/>
              <a:t>《分析化学》 第五章   配位滴定法</a:t>
            </a:r>
          </a:p>
        </p:txBody>
      </p:sp>
      <p:sp>
        <p:nvSpPr>
          <p:cNvPr id="4" name="灯片编号占位符 3"/>
          <p:cNvSpPr>
            <a:spLocks noGrp="1"/>
          </p:cNvSpPr>
          <p:nvPr>
            <p:ph type="sldNum" sz="quarter" idx="12"/>
          </p:nvPr>
        </p:nvSpPr>
        <p:spPr/>
        <p:txBody>
          <a:bodyPr/>
          <a:lstStyle>
            <a:lvl1pPr>
              <a:defRPr/>
            </a:lvl1pPr>
          </a:lstStyle>
          <a:p>
            <a:fld id="{BF8E3AF1-D420-4785-A2B6-3B8EFEF5D169}" type="slidenum">
              <a:rPr lang="en-US" altLang="zh-CN"/>
              <a:pPr/>
              <a:t>‹#›</a:t>
            </a:fld>
            <a:endParaRPr lang="en-US" altLang="zh-CN"/>
          </a:p>
        </p:txBody>
      </p:sp>
    </p:spTree>
    <p:extLst>
      <p:ext uri="{BB962C8B-B14F-4D97-AF65-F5344CB8AC3E}">
        <p14:creationId xmlns:p14="http://schemas.microsoft.com/office/powerpoint/2010/main" val="1319121201"/>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9FC08FC9-069E-4D0C-88FE-EB31B8D42B4B}" type="datetime1">
              <a:rPr lang="zh-CN" altLang="en-US"/>
              <a:pPr/>
              <a:t>2021/4/16</a:t>
            </a:fld>
            <a:endParaRPr lang="en-US" altLang="zh-CN"/>
          </a:p>
        </p:txBody>
      </p:sp>
      <p:sp>
        <p:nvSpPr>
          <p:cNvPr id="6" name="页脚占位符 5"/>
          <p:cNvSpPr>
            <a:spLocks noGrp="1"/>
          </p:cNvSpPr>
          <p:nvPr>
            <p:ph type="ftr" sz="quarter" idx="11"/>
          </p:nvPr>
        </p:nvSpPr>
        <p:spPr/>
        <p:txBody>
          <a:bodyPr/>
          <a:lstStyle>
            <a:lvl1pPr>
              <a:defRPr b="1">
                <a:solidFill>
                  <a:srgbClr val="3333FF"/>
                </a:solidFill>
              </a:defRPr>
            </a:lvl1pPr>
          </a:lstStyle>
          <a:p>
            <a:r>
              <a:rPr lang="en-US" altLang="zh-CN"/>
              <a:t>《分析化学》 第五章   配位滴定法</a:t>
            </a:r>
          </a:p>
        </p:txBody>
      </p:sp>
      <p:sp>
        <p:nvSpPr>
          <p:cNvPr id="7" name="灯片编号占位符 6"/>
          <p:cNvSpPr>
            <a:spLocks noGrp="1"/>
          </p:cNvSpPr>
          <p:nvPr>
            <p:ph type="sldNum" sz="quarter" idx="12"/>
          </p:nvPr>
        </p:nvSpPr>
        <p:spPr/>
        <p:txBody>
          <a:bodyPr/>
          <a:lstStyle>
            <a:lvl1pPr>
              <a:defRPr/>
            </a:lvl1pPr>
          </a:lstStyle>
          <a:p>
            <a:fld id="{0495BE69-4B19-4E92-9396-B1070C068FD3}" type="slidenum">
              <a:rPr lang="en-US" altLang="zh-CN"/>
              <a:pPr/>
              <a:t>‹#›</a:t>
            </a:fld>
            <a:endParaRPr lang="en-US" altLang="zh-CN"/>
          </a:p>
        </p:txBody>
      </p:sp>
    </p:spTree>
    <p:extLst>
      <p:ext uri="{BB962C8B-B14F-4D97-AF65-F5344CB8AC3E}">
        <p14:creationId xmlns:p14="http://schemas.microsoft.com/office/powerpoint/2010/main" val="68546264"/>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9399AA71-7D83-49EB-A34E-924EE88142E8}" type="datetime1">
              <a:rPr lang="zh-CN" altLang="en-US"/>
              <a:pPr/>
              <a:t>2021/4/16</a:t>
            </a:fld>
            <a:endParaRPr lang="en-US" altLang="zh-CN"/>
          </a:p>
        </p:txBody>
      </p:sp>
      <p:sp>
        <p:nvSpPr>
          <p:cNvPr id="6" name="页脚占位符 5"/>
          <p:cNvSpPr>
            <a:spLocks noGrp="1"/>
          </p:cNvSpPr>
          <p:nvPr>
            <p:ph type="ftr" sz="quarter" idx="11"/>
          </p:nvPr>
        </p:nvSpPr>
        <p:spPr/>
        <p:txBody>
          <a:bodyPr/>
          <a:lstStyle>
            <a:lvl1pPr>
              <a:defRPr b="1">
                <a:solidFill>
                  <a:srgbClr val="3333FF"/>
                </a:solidFill>
              </a:defRPr>
            </a:lvl1pPr>
          </a:lstStyle>
          <a:p>
            <a:r>
              <a:rPr lang="en-US" altLang="zh-CN"/>
              <a:t>《分析化学》 第五章   配位滴定法</a:t>
            </a:r>
          </a:p>
        </p:txBody>
      </p:sp>
      <p:sp>
        <p:nvSpPr>
          <p:cNvPr id="7" name="灯片编号占位符 6"/>
          <p:cNvSpPr>
            <a:spLocks noGrp="1"/>
          </p:cNvSpPr>
          <p:nvPr>
            <p:ph type="sldNum" sz="quarter" idx="12"/>
          </p:nvPr>
        </p:nvSpPr>
        <p:spPr/>
        <p:txBody>
          <a:bodyPr/>
          <a:lstStyle>
            <a:lvl1pPr>
              <a:defRPr/>
            </a:lvl1pPr>
          </a:lstStyle>
          <a:p>
            <a:fld id="{06053270-2664-4F63-AD03-3BC09AEFBFAE}" type="slidenum">
              <a:rPr lang="en-US" altLang="zh-CN"/>
              <a:pPr/>
              <a:t>‹#›</a:t>
            </a:fld>
            <a:endParaRPr lang="en-US" altLang="zh-CN"/>
          </a:p>
        </p:txBody>
      </p:sp>
    </p:spTree>
    <p:extLst>
      <p:ext uri="{BB962C8B-B14F-4D97-AF65-F5344CB8AC3E}">
        <p14:creationId xmlns:p14="http://schemas.microsoft.com/office/powerpoint/2010/main" val="3635117611"/>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bwMode="auto">
          <a:xfrm>
            <a:off x="457200" y="188913"/>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47139" name="Rectangle 3"/>
          <p:cNvSpPr>
            <a:spLocks noGrp="1" noChangeArrowheads="1"/>
          </p:cNvSpPr>
          <p:nvPr>
            <p:ph type="body" idx="1"/>
          </p:nvPr>
        </p:nvSpPr>
        <p:spPr bwMode="auto">
          <a:xfrm>
            <a:off x="468313" y="1371600"/>
            <a:ext cx="8351837"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47143" name="Rectangle 7"/>
          <p:cNvSpPr>
            <a:spLocks noChangeArrowheads="1"/>
          </p:cNvSpPr>
          <p:nvPr/>
        </p:nvSpPr>
        <p:spPr bwMode="gray">
          <a:xfrm>
            <a:off x="11113" y="1125538"/>
            <a:ext cx="8748712" cy="71437"/>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347144" name="Rectangle 8"/>
          <p:cNvSpPr>
            <a:spLocks noChangeArrowheads="1"/>
          </p:cNvSpPr>
          <p:nvPr/>
        </p:nvSpPr>
        <p:spPr bwMode="gray">
          <a:xfrm>
            <a:off x="395288" y="622300"/>
            <a:ext cx="96837" cy="1366838"/>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347154" name="Oval 18"/>
          <p:cNvSpPr>
            <a:spLocks noChangeArrowheads="1"/>
          </p:cNvSpPr>
          <p:nvPr/>
        </p:nvSpPr>
        <p:spPr bwMode="hidden">
          <a:xfrm flipH="1">
            <a:off x="7740650" y="188913"/>
            <a:ext cx="690563" cy="690562"/>
          </a:xfrm>
          <a:prstGeom prst="ellipse">
            <a:avLst/>
          </a:prstGeom>
          <a:noFill/>
          <a:ln w="38100">
            <a:solidFill>
              <a:schemeClr val="accent1"/>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2400">
              <a:ea typeface="宋体" panose="02010600030101010101" pitchFamily="2" charset="-122"/>
            </a:endParaRPr>
          </a:p>
        </p:txBody>
      </p:sp>
      <p:sp>
        <p:nvSpPr>
          <p:cNvPr id="347155" name="Oval 19"/>
          <p:cNvSpPr>
            <a:spLocks noChangeArrowheads="1"/>
          </p:cNvSpPr>
          <p:nvPr/>
        </p:nvSpPr>
        <p:spPr bwMode="hidden">
          <a:xfrm flipH="1">
            <a:off x="8243888" y="260350"/>
            <a:ext cx="690562" cy="690563"/>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2400">
              <a:ea typeface="宋体" panose="02010600030101010101" pitchFamily="2" charset="-122"/>
            </a:endParaRPr>
          </a:p>
        </p:txBody>
      </p:sp>
      <p:sp>
        <p:nvSpPr>
          <p:cNvPr id="347156" name="Oval 20"/>
          <p:cNvSpPr>
            <a:spLocks noChangeArrowheads="1"/>
          </p:cNvSpPr>
          <p:nvPr/>
        </p:nvSpPr>
        <p:spPr bwMode="hidden">
          <a:xfrm flipH="1">
            <a:off x="7235825" y="333375"/>
            <a:ext cx="690563" cy="690563"/>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2400">
              <a:ea typeface="宋体" panose="02010600030101010101" pitchFamily="2" charset="-122"/>
            </a:endParaRPr>
          </a:p>
        </p:txBody>
      </p:sp>
      <p:sp>
        <p:nvSpPr>
          <p:cNvPr id="347157" name="Oval 21"/>
          <p:cNvSpPr>
            <a:spLocks noChangeArrowheads="1"/>
          </p:cNvSpPr>
          <p:nvPr/>
        </p:nvSpPr>
        <p:spPr bwMode="hidden">
          <a:xfrm flipH="1">
            <a:off x="6732588" y="188913"/>
            <a:ext cx="690562" cy="69056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2400">
              <a:ea typeface="宋体" panose="02010600030101010101" pitchFamily="2" charset="-122"/>
            </a:endParaRPr>
          </a:p>
        </p:txBody>
      </p:sp>
      <p:sp>
        <p:nvSpPr>
          <p:cNvPr id="347158" name="Oval 22"/>
          <p:cNvSpPr>
            <a:spLocks noChangeArrowheads="1"/>
          </p:cNvSpPr>
          <p:nvPr/>
        </p:nvSpPr>
        <p:spPr bwMode="hidden">
          <a:xfrm flipH="1">
            <a:off x="6283325" y="336550"/>
            <a:ext cx="690563" cy="690563"/>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2400">
              <a:ea typeface="宋体" panose="02010600030101010101" pitchFamily="2" charset="-122"/>
            </a:endParaRPr>
          </a:p>
        </p:txBody>
      </p:sp>
      <p:sp>
        <p:nvSpPr>
          <p:cNvPr id="347159" name="Text Box 23"/>
          <p:cNvSpPr txBox="1">
            <a:spLocks noChangeArrowheads="1"/>
          </p:cNvSpPr>
          <p:nvPr userDrawn="1"/>
        </p:nvSpPr>
        <p:spPr bwMode="auto">
          <a:xfrm>
            <a:off x="468313" y="6381750"/>
            <a:ext cx="1150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endParaRPr lang="zh-CN" altLang="zh-CN"/>
          </a:p>
        </p:txBody>
      </p:sp>
      <p:sp>
        <p:nvSpPr>
          <p:cNvPr id="347160" name="Rectangle 2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1" sz="1400">
                <a:ea typeface="宋体" panose="02010600030101010101" pitchFamily="2" charset="-122"/>
              </a:defRPr>
            </a:lvl1pPr>
          </a:lstStyle>
          <a:p>
            <a:fld id="{EF8C9802-67EF-41CC-91CE-21791D8C9E9D}" type="datetime1">
              <a:rPr lang="zh-CN" altLang="en-US"/>
              <a:pPr/>
              <a:t>2021/4/16</a:t>
            </a:fld>
            <a:endParaRPr lang="en-US" altLang="zh-CN"/>
          </a:p>
        </p:txBody>
      </p:sp>
      <p:sp>
        <p:nvSpPr>
          <p:cNvPr id="347161" name="Rectangle 2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ea typeface="宋体" panose="02010600030101010101" pitchFamily="2" charset="-122"/>
              </a:defRPr>
            </a:lvl1pPr>
          </a:lstStyle>
          <a:p>
            <a:r>
              <a:rPr lang="en-US" altLang="zh-CN"/>
              <a:t>《分析化学》 第五章   配位滴定法</a:t>
            </a:r>
          </a:p>
        </p:txBody>
      </p:sp>
      <p:sp>
        <p:nvSpPr>
          <p:cNvPr id="347162" name="Rectangle 2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ea typeface="宋体" panose="02010600030101010101" pitchFamily="2" charset="-122"/>
              </a:defRPr>
            </a:lvl1pPr>
          </a:lstStyle>
          <a:p>
            <a:fld id="{DE841540-5488-4759-B51D-753579107BAC}" type="slidenum">
              <a:rPr lang="en-US" altLang="zh-CN"/>
              <a:pPr/>
              <a:t>‹#›</a:t>
            </a:fld>
            <a:endParaRPr lang="en-US" altLang="zh-CN"/>
          </a:p>
        </p:txBody>
      </p:sp>
      <p:sp>
        <p:nvSpPr>
          <p:cNvPr id="347163" name="Line 27"/>
          <p:cNvSpPr>
            <a:spLocks noChangeShapeType="1"/>
          </p:cNvSpPr>
          <p:nvPr userDrawn="1"/>
        </p:nvSpPr>
        <p:spPr bwMode="auto">
          <a:xfrm>
            <a:off x="250825" y="6237288"/>
            <a:ext cx="8642350" cy="0"/>
          </a:xfrm>
          <a:prstGeom prst="line">
            <a:avLst/>
          </a:prstGeom>
          <a:noFill/>
          <a:ln w="28575">
            <a:solidFill>
              <a:srgbClr val="FF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09" r:id="rId12"/>
    <p:sldLayoutId id="2147483710" r:id="rId13"/>
  </p:sldLayoutIdLst>
  <p:transition spd="med">
    <p:split orient="vert"/>
  </p:transition>
  <p:hf hdr="0" dt="0"/>
  <p:txStyles>
    <p:titleStyle>
      <a:lvl1pPr algn="ctr" rtl="0" fontAlgn="base">
        <a:spcBef>
          <a:spcPct val="0"/>
        </a:spcBef>
        <a:spcAft>
          <a:spcPct val="0"/>
        </a:spcAft>
        <a:defRPr sz="4000" b="1" kern="1200">
          <a:solidFill>
            <a:srgbClr val="3333FF"/>
          </a:solidFill>
          <a:latin typeface="+mj-lt"/>
          <a:ea typeface="+mj-ea"/>
          <a:cs typeface="+mj-cs"/>
        </a:defRPr>
      </a:lvl1pPr>
      <a:lvl2pPr algn="ctr" rtl="0" fontAlgn="base">
        <a:spcBef>
          <a:spcPct val="0"/>
        </a:spcBef>
        <a:spcAft>
          <a:spcPct val="0"/>
        </a:spcAft>
        <a:defRPr sz="4000" b="1">
          <a:solidFill>
            <a:srgbClr val="3333FF"/>
          </a:solidFill>
          <a:latin typeface="Arial" panose="020B0604020202020204" pitchFamily="34" charset="0"/>
          <a:ea typeface="黑体" panose="02010609060101010101" pitchFamily="49" charset="-122"/>
        </a:defRPr>
      </a:lvl2pPr>
      <a:lvl3pPr algn="ctr" rtl="0" fontAlgn="base">
        <a:spcBef>
          <a:spcPct val="0"/>
        </a:spcBef>
        <a:spcAft>
          <a:spcPct val="0"/>
        </a:spcAft>
        <a:defRPr sz="4000" b="1">
          <a:solidFill>
            <a:srgbClr val="3333FF"/>
          </a:solidFill>
          <a:latin typeface="Arial" panose="020B0604020202020204" pitchFamily="34" charset="0"/>
          <a:ea typeface="黑体" panose="02010609060101010101" pitchFamily="49" charset="-122"/>
        </a:defRPr>
      </a:lvl3pPr>
      <a:lvl4pPr algn="ctr" rtl="0" fontAlgn="base">
        <a:spcBef>
          <a:spcPct val="0"/>
        </a:spcBef>
        <a:spcAft>
          <a:spcPct val="0"/>
        </a:spcAft>
        <a:defRPr sz="4000" b="1">
          <a:solidFill>
            <a:srgbClr val="3333FF"/>
          </a:solidFill>
          <a:latin typeface="Arial" panose="020B0604020202020204" pitchFamily="34" charset="0"/>
          <a:ea typeface="黑体" panose="02010609060101010101" pitchFamily="49" charset="-122"/>
        </a:defRPr>
      </a:lvl4pPr>
      <a:lvl5pPr algn="ctr" rtl="0" fontAlgn="base">
        <a:spcBef>
          <a:spcPct val="0"/>
        </a:spcBef>
        <a:spcAft>
          <a:spcPct val="0"/>
        </a:spcAft>
        <a:defRPr sz="4000" b="1">
          <a:solidFill>
            <a:srgbClr val="3333FF"/>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000" b="1">
          <a:solidFill>
            <a:srgbClr val="3333FF"/>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4000" b="1">
          <a:solidFill>
            <a:srgbClr val="3333FF"/>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4000" b="1">
          <a:solidFill>
            <a:srgbClr val="3333FF"/>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4000" b="1">
          <a:solidFill>
            <a:srgbClr val="3333FF"/>
          </a:solidFill>
          <a:latin typeface="Arial" panose="020B0604020202020204" pitchFamily="34" charset="0"/>
          <a:ea typeface="黑体" panose="02010609060101010101" pitchFamily="49" charset="-122"/>
        </a:defRPr>
      </a:lvl9pPr>
    </p:titleStyle>
    <p:bodyStyle>
      <a:lvl1pPr marL="442913" indent="-442913" algn="l" rtl="0" fontAlgn="base">
        <a:spcBef>
          <a:spcPct val="20000"/>
        </a:spcBef>
        <a:spcAft>
          <a:spcPct val="0"/>
        </a:spcAft>
        <a:buBlip>
          <a:blip r:embed="rId15"/>
        </a:buBlip>
        <a:defRPr sz="3600" b="1" kern="1200">
          <a:solidFill>
            <a:schemeClr val="tx1"/>
          </a:solidFill>
          <a:latin typeface="+mn-lt"/>
          <a:ea typeface="+mn-ea"/>
          <a:cs typeface="+mn-cs"/>
        </a:defRPr>
      </a:lvl1pPr>
      <a:lvl2pPr marL="900113" indent="-442913" algn="l" rtl="0" fontAlgn="base">
        <a:spcBef>
          <a:spcPct val="20000"/>
        </a:spcBef>
        <a:spcAft>
          <a:spcPct val="0"/>
        </a:spcAft>
        <a:buSzPct val="80000"/>
        <a:buBlip>
          <a:blip r:embed="rId16"/>
        </a:buBlip>
        <a:defRPr sz="3200" b="1" kern="1200">
          <a:solidFill>
            <a:schemeClr val="tx1"/>
          </a:solidFill>
          <a:latin typeface="+mn-lt"/>
          <a:ea typeface="+mn-ea"/>
          <a:cs typeface="+mn-cs"/>
        </a:defRPr>
      </a:lvl2pPr>
      <a:lvl3pPr marL="1414463" indent="-500063" algn="l" rtl="0" fontAlgn="base">
        <a:spcBef>
          <a:spcPct val="20000"/>
        </a:spcBef>
        <a:spcAft>
          <a:spcPct val="0"/>
        </a:spcAft>
        <a:buSzPct val="90000"/>
        <a:buBlip>
          <a:blip r:embed="rId17"/>
        </a:buBlip>
        <a:defRPr sz="2800" b="1" kern="1200">
          <a:solidFill>
            <a:schemeClr val="tx1"/>
          </a:solidFill>
          <a:latin typeface="+mn-lt"/>
          <a:ea typeface="+mn-ea"/>
          <a:cs typeface="+mn-cs"/>
        </a:defRPr>
      </a:lvl3pPr>
      <a:lvl4pPr marL="1828800" indent="-412750" algn="l" rtl="0" fontAlgn="base">
        <a:spcBef>
          <a:spcPct val="20000"/>
        </a:spcBef>
        <a:spcAft>
          <a:spcPct val="0"/>
        </a:spcAft>
        <a:buSzPct val="60000"/>
        <a:buBlip>
          <a:blip r:embed="rId18"/>
        </a:buBlip>
        <a:defRPr sz="2800" b="1" kern="1200">
          <a:solidFill>
            <a:schemeClr val="tx1"/>
          </a:solidFill>
          <a:latin typeface="+mn-lt"/>
          <a:ea typeface="+mn-ea"/>
          <a:cs typeface="+mn-cs"/>
        </a:defRPr>
      </a:lvl4pPr>
      <a:lvl5pPr marL="2058988" indent="-228600" algn="l" rtl="0" fontAlgn="base">
        <a:spcBef>
          <a:spcPct val="20000"/>
        </a:spcBef>
        <a:spcAft>
          <a:spcPct val="0"/>
        </a:spcAft>
        <a:buClr>
          <a:srgbClr val="FF0000"/>
        </a:buClr>
        <a:buFont typeface="Arial" panose="020B0604020202020204" pitchFamily="34" charset="0"/>
        <a:buChar char="»"/>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bwMode="auto">
          <a:xfrm>
            <a:off x="457200" y="188913"/>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507907" name="Rectangle 3"/>
          <p:cNvSpPr>
            <a:spLocks noGrp="1" noChangeArrowheads="1"/>
          </p:cNvSpPr>
          <p:nvPr>
            <p:ph type="body" idx="1"/>
          </p:nvPr>
        </p:nvSpPr>
        <p:spPr bwMode="auto">
          <a:xfrm>
            <a:off x="400050" y="1371600"/>
            <a:ext cx="84201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07908" name="Rectangle 4"/>
          <p:cNvSpPr>
            <a:spLocks noChangeArrowheads="1"/>
          </p:cNvSpPr>
          <p:nvPr/>
        </p:nvSpPr>
        <p:spPr bwMode="gray">
          <a:xfrm>
            <a:off x="11113" y="1125538"/>
            <a:ext cx="8748712" cy="71437"/>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507909" name="Rectangle 5"/>
          <p:cNvSpPr>
            <a:spLocks noChangeArrowheads="1"/>
          </p:cNvSpPr>
          <p:nvPr/>
        </p:nvSpPr>
        <p:spPr bwMode="gray">
          <a:xfrm>
            <a:off x="395288" y="622300"/>
            <a:ext cx="96837" cy="1366838"/>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507914" name="Oval 10"/>
          <p:cNvSpPr>
            <a:spLocks noChangeArrowheads="1"/>
          </p:cNvSpPr>
          <p:nvPr/>
        </p:nvSpPr>
        <p:spPr bwMode="hidden">
          <a:xfrm flipH="1">
            <a:off x="7740650" y="188913"/>
            <a:ext cx="690563" cy="690562"/>
          </a:xfrm>
          <a:prstGeom prst="ellipse">
            <a:avLst/>
          </a:prstGeom>
          <a:noFill/>
          <a:ln w="38100">
            <a:solidFill>
              <a:schemeClr val="accent1"/>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2400">
              <a:ea typeface="宋体" panose="02010600030101010101" pitchFamily="2" charset="-122"/>
            </a:endParaRPr>
          </a:p>
        </p:txBody>
      </p:sp>
      <p:sp>
        <p:nvSpPr>
          <p:cNvPr id="507915" name="Oval 11"/>
          <p:cNvSpPr>
            <a:spLocks noChangeArrowheads="1"/>
          </p:cNvSpPr>
          <p:nvPr/>
        </p:nvSpPr>
        <p:spPr bwMode="hidden">
          <a:xfrm flipH="1">
            <a:off x="8243888" y="260350"/>
            <a:ext cx="690562" cy="690563"/>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2400">
              <a:ea typeface="宋体" panose="02010600030101010101" pitchFamily="2" charset="-122"/>
            </a:endParaRPr>
          </a:p>
        </p:txBody>
      </p:sp>
      <p:sp>
        <p:nvSpPr>
          <p:cNvPr id="507916" name="Oval 12"/>
          <p:cNvSpPr>
            <a:spLocks noChangeArrowheads="1"/>
          </p:cNvSpPr>
          <p:nvPr/>
        </p:nvSpPr>
        <p:spPr bwMode="hidden">
          <a:xfrm flipH="1">
            <a:off x="7235825" y="333375"/>
            <a:ext cx="690563" cy="690563"/>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2400">
              <a:ea typeface="宋体" panose="02010600030101010101" pitchFamily="2" charset="-122"/>
            </a:endParaRPr>
          </a:p>
        </p:txBody>
      </p:sp>
      <p:sp>
        <p:nvSpPr>
          <p:cNvPr id="507917" name="Oval 13"/>
          <p:cNvSpPr>
            <a:spLocks noChangeArrowheads="1"/>
          </p:cNvSpPr>
          <p:nvPr/>
        </p:nvSpPr>
        <p:spPr bwMode="hidden">
          <a:xfrm flipH="1">
            <a:off x="6732588" y="188913"/>
            <a:ext cx="690562" cy="69056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2400">
              <a:ea typeface="宋体" panose="02010600030101010101" pitchFamily="2" charset="-122"/>
            </a:endParaRPr>
          </a:p>
        </p:txBody>
      </p:sp>
      <p:sp>
        <p:nvSpPr>
          <p:cNvPr id="507918" name="Oval 14"/>
          <p:cNvSpPr>
            <a:spLocks noChangeArrowheads="1"/>
          </p:cNvSpPr>
          <p:nvPr/>
        </p:nvSpPr>
        <p:spPr bwMode="hidden">
          <a:xfrm flipH="1">
            <a:off x="6283325" y="336550"/>
            <a:ext cx="690563" cy="690563"/>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2400">
              <a:ea typeface="宋体" panose="02010600030101010101" pitchFamily="2" charset="-122"/>
            </a:endParaRPr>
          </a:p>
        </p:txBody>
      </p:sp>
      <p:sp>
        <p:nvSpPr>
          <p:cNvPr id="507919" name="Rectangle 1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1" sz="1400">
                <a:ea typeface="宋体" panose="02010600030101010101" pitchFamily="2" charset="-122"/>
              </a:defRPr>
            </a:lvl1pPr>
          </a:lstStyle>
          <a:p>
            <a:fld id="{0AF15609-233A-4F3B-94BF-2D78F0989704}" type="datetime1">
              <a:rPr lang="zh-CN" altLang="en-US"/>
              <a:pPr/>
              <a:t>2021/4/16</a:t>
            </a:fld>
            <a:endParaRPr lang="en-US" altLang="zh-CN"/>
          </a:p>
        </p:txBody>
      </p:sp>
      <p:sp>
        <p:nvSpPr>
          <p:cNvPr id="507920" name="Rectangle 1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b="1">
                <a:solidFill>
                  <a:srgbClr val="3333FF"/>
                </a:solidFill>
                <a:ea typeface="宋体" panose="02010600030101010101" pitchFamily="2" charset="-122"/>
              </a:defRPr>
            </a:lvl1pPr>
          </a:lstStyle>
          <a:p>
            <a:r>
              <a:rPr lang="en-US" altLang="zh-CN"/>
              <a:t>《分析化学》 第五章   配位滴定法</a:t>
            </a:r>
          </a:p>
        </p:txBody>
      </p:sp>
      <p:sp>
        <p:nvSpPr>
          <p:cNvPr id="507921" name="Rectangle 1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ea typeface="宋体" panose="02010600030101010101" pitchFamily="2" charset="-122"/>
              </a:defRPr>
            </a:lvl1pPr>
          </a:lstStyle>
          <a:p>
            <a:fld id="{E547B5B3-2EAE-49F5-8D9B-DEBADADDD939}"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split orient="vert"/>
  </p:transition>
  <p:hf hdr="0" dt="0"/>
  <p:txStyles>
    <p:titleStyle>
      <a:lvl1pPr algn="ctr" rtl="0" fontAlgn="base">
        <a:spcBef>
          <a:spcPct val="0"/>
        </a:spcBef>
        <a:spcAft>
          <a:spcPct val="0"/>
        </a:spcAft>
        <a:defRPr sz="4000" kern="1200">
          <a:solidFill>
            <a:srgbClr val="FF0000"/>
          </a:solidFill>
          <a:latin typeface="+mj-lt"/>
          <a:ea typeface="+mj-ea"/>
          <a:cs typeface="+mj-cs"/>
        </a:defRPr>
      </a:lvl1pPr>
      <a:lvl2pPr algn="ctr" rtl="0" fontAlgn="base">
        <a:spcBef>
          <a:spcPct val="0"/>
        </a:spcBef>
        <a:spcAft>
          <a:spcPct val="0"/>
        </a:spcAft>
        <a:defRPr sz="4000">
          <a:solidFill>
            <a:srgbClr val="3333FF"/>
          </a:solidFill>
          <a:latin typeface="Arial" panose="020B0604020202020204" pitchFamily="34" charset="0"/>
          <a:ea typeface="黑体" panose="02010609060101010101" pitchFamily="49" charset="-122"/>
        </a:defRPr>
      </a:lvl2pPr>
      <a:lvl3pPr algn="ctr" rtl="0" fontAlgn="base">
        <a:spcBef>
          <a:spcPct val="0"/>
        </a:spcBef>
        <a:spcAft>
          <a:spcPct val="0"/>
        </a:spcAft>
        <a:defRPr sz="4000">
          <a:solidFill>
            <a:srgbClr val="3333FF"/>
          </a:solidFill>
          <a:latin typeface="Arial" panose="020B0604020202020204" pitchFamily="34" charset="0"/>
          <a:ea typeface="黑体" panose="02010609060101010101" pitchFamily="49" charset="-122"/>
        </a:defRPr>
      </a:lvl3pPr>
      <a:lvl4pPr algn="ctr" rtl="0" fontAlgn="base">
        <a:spcBef>
          <a:spcPct val="0"/>
        </a:spcBef>
        <a:spcAft>
          <a:spcPct val="0"/>
        </a:spcAft>
        <a:defRPr sz="4000">
          <a:solidFill>
            <a:srgbClr val="3333FF"/>
          </a:solidFill>
          <a:latin typeface="Arial" panose="020B0604020202020204" pitchFamily="34" charset="0"/>
          <a:ea typeface="黑体" panose="02010609060101010101" pitchFamily="49" charset="-122"/>
        </a:defRPr>
      </a:lvl4pPr>
      <a:lvl5pPr algn="ctr" rtl="0" fontAlgn="base">
        <a:spcBef>
          <a:spcPct val="0"/>
        </a:spcBef>
        <a:spcAft>
          <a:spcPct val="0"/>
        </a:spcAft>
        <a:defRPr sz="4000">
          <a:solidFill>
            <a:srgbClr val="3333FF"/>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000">
          <a:solidFill>
            <a:srgbClr val="3333FF"/>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4000">
          <a:solidFill>
            <a:srgbClr val="3333FF"/>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4000">
          <a:solidFill>
            <a:srgbClr val="3333FF"/>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4000">
          <a:solidFill>
            <a:srgbClr val="3333FF"/>
          </a:solidFill>
          <a:latin typeface="Arial" panose="020B0604020202020204" pitchFamily="34" charset="0"/>
          <a:ea typeface="黑体" panose="02010609060101010101" pitchFamily="49" charset="-122"/>
        </a:defRPr>
      </a:lvl9pPr>
    </p:titleStyle>
    <p:bodyStyle>
      <a:lvl1pPr marL="442913" indent="-442913" algn="l" rtl="0" fontAlgn="base">
        <a:spcBef>
          <a:spcPct val="20000"/>
        </a:spcBef>
        <a:spcAft>
          <a:spcPct val="0"/>
        </a:spcAft>
        <a:buBlip>
          <a:blip r:embed="rId13"/>
        </a:buBlip>
        <a:defRPr sz="3200" kern="1200">
          <a:solidFill>
            <a:schemeClr val="tx1"/>
          </a:solidFill>
          <a:latin typeface="+mn-lt"/>
          <a:ea typeface="+mn-ea"/>
          <a:cs typeface="+mn-cs"/>
        </a:defRPr>
      </a:lvl1pPr>
      <a:lvl2pPr marL="900113" indent="-442913" algn="l" rtl="0" fontAlgn="base">
        <a:spcBef>
          <a:spcPct val="20000"/>
        </a:spcBef>
        <a:spcAft>
          <a:spcPct val="0"/>
        </a:spcAft>
        <a:buSzPct val="80000"/>
        <a:buBlip>
          <a:blip r:embed="rId14"/>
        </a:buBlip>
        <a:defRPr sz="2800" kern="1200">
          <a:solidFill>
            <a:schemeClr val="tx1"/>
          </a:solidFill>
          <a:latin typeface="+mn-lt"/>
          <a:ea typeface="+mn-ea"/>
          <a:cs typeface="+mn-cs"/>
        </a:defRPr>
      </a:lvl2pPr>
      <a:lvl3pPr marL="1414463" indent="-500063" algn="l" rtl="0" fontAlgn="base">
        <a:spcBef>
          <a:spcPct val="20000"/>
        </a:spcBef>
        <a:spcAft>
          <a:spcPct val="0"/>
        </a:spcAft>
        <a:buSzPct val="90000"/>
        <a:buBlip>
          <a:blip r:embed="rId15"/>
        </a:buBlip>
        <a:defRPr sz="2400" kern="1200">
          <a:solidFill>
            <a:schemeClr val="tx1"/>
          </a:solidFill>
          <a:latin typeface="+mn-lt"/>
          <a:ea typeface="+mn-ea"/>
          <a:cs typeface="+mn-cs"/>
        </a:defRPr>
      </a:lvl3pPr>
      <a:lvl4pPr marL="1828800" indent="-412750" algn="l" rtl="0" fontAlgn="base">
        <a:spcBef>
          <a:spcPct val="20000"/>
        </a:spcBef>
        <a:spcAft>
          <a:spcPct val="0"/>
        </a:spcAft>
        <a:buSzPct val="60000"/>
        <a:buBlip>
          <a:blip r:embed="rId16"/>
        </a:buBlip>
        <a:defRPr sz="2000" kern="1200">
          <a:solidFill>
            <a:schemeClr val="tx1"/>
          </a:solidFill>
          <a:latin typeface="+mn-lt"/>
          <a:ea typeface="+mn-ea"/>
          <a:cs typeface="+mn-cs"/>
        </a:defRPr>
      </a:lvl4pPr>
      <a:lvl5pPr marL="2058988" indent="-228600" algn="l" rtl="0" fontAlgn="base">
        <a:spcBef>
          <a:spcPct val="20000"/>
        </a:spcBef>
        <a:spcAft>
          <a:spcPct val="0"/>
        </a:spcAft>
        <a:buClr>
          <a:srgbClr val="FF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vmlDrawing" Target="../drawings/vmlDrawing17.vml"/><Relationship Id="rId6" Type="http://schemas.openxmlformats.org/officeDocument/2006/relationships/image" Target="../media/image33.emf"/><Relationship Id="rId5" Type="http://schemas.openxmlformats.org/officeDocument/2006/relationships/oleObject" Target="../embeddings/oleObject27.bin"/><Relationship Id="rId4"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vmlDrawing" Target="../drawings/vmlDrawing18.vml"/><Relationship Id="rId6" Type="http://schemas.openxmlformats.org/officeDocument/2006/relationships/image" Target="../media/image34.emf"/><Relationship Id="rId5" Type="http://schemas.openxmlformats.org/officeDocument/2006/relationships/oleObject" Target="../embeddings/oleObject28.bin"/><Relationship Id="rId4"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vmlDrawing" Target="../drawings/vmlDrawing19.vml"/><Relationship Id="rId6" Type="http://schemas.openxmlformats.org/officeDocument/2006/relationships/image" Target="../media/image35.emf"/><Relationship Id="rId5" Type="http://schemas.openxmlformats.org/officeDocument/2006/relationships/oleObject" Target="../embeddings/oleObject29.bin"/><Relationship Id="rId4"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vmlDrawing" Target="../drawings/vmlDrawing20.vml"/><Relationship Id="rId6" Type="http://schemas.openxmlformats.org/officeDocument/2006/relationships/image" Target="../media/image36.emf"/><Relationship Id="rId5" Type="http://schemas.openxmlformats.org/officeDocument/2006/relationships/oleObject" Target="../embeddings/oleObject30.bin"/><Relationship Id="rId4"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vmlDrawing" Target="../drawings/vmlDrawing21.vml"/><Relationship Id="rId6" Type="http://schemas.openxmlformats.org/officeDocument/2006/relationships/image" Target="../media/image24.wmf"/><Relationship Id="rId5" Type="http://schemas.openxmlformats.org/officeDocument/2006/relationships/oleObject" Target="../embeddings/oleObject31.bin"/><Relationship Id="rId4"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vmlDrawing" Target="../drawings/vmlDrawing22.vml"/><Relationship Id="rId6" Type="http://schemas.openxmlformats.org/officeDocument/2006/relationships/image" Target="../media/image24.wmf"/><Relationship Id="rId5" Type="http://schemas.openxmlformats.org/officeDocument/2006/relationships/oleObject" Target="../embeddings/oleObject32.bin"/><Relationship Id="rId4"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14.xml"/><Relationship Id="rId4" Type="http://schemas.openxmlformats.org/officeDocument/2006/relationships/image" Target="../media/image45.png"/></Relationships>
</file>

<file path=ppt/slides/_rels/slide11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slideLayout" Target="../slideLayouts/slideLayout2.xml"/><Relationship Id="rId7" Type="http://schemas.openxmlformats.org/officeDocument/2006/relationships/oleObject" Target="../embeddings/oleObject34.bin"/><Relationship Id="rId2" Type="http://schemas.openxmlformats.org/officeDocument/2006/relationships/tags" Target="../tags/tag115.xml"/><Relationship Id="rId1" Type="http://schemas.openxmlformats.org/officeDocument/2006/relationships/vmlDrawing" Target="../drawings/vmlDrawing23.vml"/><Relationship Id="rId6" Type="http://schemas.openxmlformats.org/officeDocument/2006/relationships/image" Target="../media/image37.wmf"/><Relationship Id="rId5" Type="http://schemas.openxmlformats.org/officeDocument/2006/relationships/oleObject" Target="../embeddings/oleObject33.bin"/><Relationship Id="rId4"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16.xml"/><Relationship Id="rId4" Type="http://schemas.openxmlformats.org/officeDocument/2006/relationships/image" Target="../media/image50.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17.xml"/><Relationship Id="rId4" Type="http://schemas.openxmlformats.org/officeDocument/2006/relationships/image" Target="../media/image54.pn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vmlDrawing" Target="../drawings/vmlDrawing24.vml"/><Relationship Id="rId6" Type="http://schemas.openxmlformats.org/officeDocument/2006/relationships/image" Target="../media/image39.wmf"/><Relationship Id="rId5" Type="http://schemas.openxmlformats.org/officeDocument/2006/relationships/oleObject" Target="../embeddings/oleObject35.bin"/><Relationship Id="rId4"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vmlDrawing" Target="../drawings/vmlDrawing25.vml"/><Relationship Id="rId6" Type="http://schemas.openxmlformats.org/officeDocument/2006/relationships/image" Target="../media/image40.wmf"/><Relationship Id="rId5" Type="http://schemas.openxmlformats.org/officeDocument/2006/relationships/oleObject" Target="../embeddings/oleObject36.bin"/><Relationship Id="rId4"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1.emf"/><Relationship Id="rId2" Type="http://schemas.openxmlformats.org/officeDocument/2006/relationships/tags" Target="../tags/tag122.xml"/><Relationship Id="rId1" Type="http://schemas.openxmlformats.org/officeDocument/2006/relationships/vmlDrawing" Target="../drawings/vmlDrawing26.vml"/><Relationship Id="rId6" Type="http://schemas.openxmlformats.org/officeDocument/2006/relationships/oleObject" Target="../embeddings/oleObject37.bin"/><Relationship Id="rId5" Type="http://schemas.openxmlformats.org/officeDocument/2006/relationships/image" Target="../media/image42.jpeg"/><Relationship Id="rId4"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vmlDrawing" Target="../drawings/vmlDrawing27.vml"/><Relationship Id="rId6" Type="http://schemas.openxmlformats.org/officeDocument/2006/relationships/image" Target="../media/image43.wmf"/><Relationship Id="rId5" Type="http://schemas.openxmlformats.org/officeDocument/2006/relationships/oleObject" Target="../embeddings/oleObject38.bin"/><Relationship Id="rId4"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24.xml"/><Relationship Id="rId4" Type="http://schemas.openxmlformats.org/officeDocument/2006/relationships/image" Target="../media/image59.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25.xml"/><Relationship Id="rId4" Type="http://schemas.openxmlformats.org/officeDocument/2006/relationships/image" Target="../media/image56.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26.xml"/><Relationship Id="rId4" Type="http://schemas.openxmlformats.org/officeDocument/2006/relationships/image" Target="../media/image51.png"/></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vmlDrawing" Target="../drawings/vmlDrawing28.vml"/><Relationship Id="rId6" Type="http://schemas.openxmlformats.org/officeDocument/2006/relationships/image" Target="../media/image44.wmf"/><Relationship Id="rId5" Type="http://schemas.openxmlformats.org/officeDocument/2006/relationships/oleObject" Target="../embeddings/oleObject39.bin"/><Relationship Id="rId4"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vmlDrawing" Target="../drawings/vmlDrawing29.vml"/><Relationship Id="rId6" Type="http://schemas.openxmlformats.org/officeDocument/2006/relationships/image" Target="../media/image45.wmf"/><Relationship Id="rId5" Type="http://schemas.openxmlformats.org/officeDocument/2006/relationships/oleObject" Target="../embeddings/oleObject40.bin"/><Relationship Id="rId4"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oleObject" Target="../embeddings/oleObject43.bin"/><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47.wmf"/><Relationship Id="rId2" Type="http://schemas.openxmlformats.org/officeDocument/2006/relationships/tags" Target="../tags/tag129.xml"/><Relationship Id="rId16" Type="http://schemas.openxmlformats.org/officeDocument/2006/relationships/image" Target="../media/image49.wmf"/><Relationship Id="rId1" Type="http://schemas.openxmlformats.org/officeDocument/2006/relationships/vmlDrawing" Target="../drawings/vmlDrawing30.vml"/><Relationship Id="rId6" Type="http://schemas.openxmlformats.org/officeDocument/2006/relationships/image" Target="../media/image2.png"/><Relationship Id="rId11" Type="http://schemas.openxmlformats.org/officeDocument/2006/relationships/oleObject" Target="../embeddings/oleObject42.bin"/><Relationship Id="rId5" Type="http://schemas.openxmlformats.org/officeDocument/2006/relationships/image" Target="../media/image1.png"/><Relationship Id="rId15" Type="http://schemas.openxmlformats.org/officeDocument/2006/relationships/oleObject" Target="../embeddings/oleObject44.bin"/><Relationship Id="rId10" Type="http://schemas.openxmlformats.org/officeDocument/2006/relationships/image" Target="../media/image46.wmf"/><Relationship Id="rId4" Type="http://schemas.openxmlformats.org/officeDocument/2006/relationships/notesSlide" Target="../notesSlides/notesSlide128.xml"/><Relationship Id="rId9" Type="http://schemas.openxmlformats.org/officeDocument/2006/relationships/oleObject" Target="../embeddings/oleObject41.bin"/><Relationship Id="rId14" Type="http://schemas.openxmlformats.org/officeDocument/2006/relationships/image" Target="../media/image48.wmf"/></Relationships>
</file>

<file path=ppt/slides/_rels/slide12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49.bin"/><Relationship Id="rId3" Type="http://schemas.openxmlformats.org/officeDocument/2006/relationships/slideLayout" Target="../slideLayouts/slideLayout2.xml"/><Relationship Id="rId7" Type="http://schemas.openxmlformats.org/officeDocument/2006/relationships/oleObject" Target="../embeddings/oleObject46.bin"/><Relationship Id="rId12" Type="http://schemas.openxmlformats.org/officeDocument/2006/relationships/image" Target="../media/image53.wmf"/><Relationship Id="rId2" Type="http://schemas.openxmlformats.org/officeDocument/2006/relationships/tags" Target="../tags/tag130.xml"/><Relationship Id="rId1" Type="http://schemas.openxmlformats.org/officeDocument/2006/relationships/vmlDrawing" Target="../drawings/vmlDrawing31.vml"/><Relationship Id="rId6" Type="http://schemas.openxmlformats.org/officeDocument/2006/relationships/image" Target="../media/image50.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52.emf"/><Relationship Id="rId4" Type="http://schemas.openxmlformats.org/officeDocument/2006/relationships/notesSlide" Target="../notesSlides/notesSlide129.xml"/><Relationship Id="rId9" Type="http://schemas.openxmlformats.org/officeDocument/2006/relationships/oleObject" Target="../embeddings/oleObject47.bin"/><Relationship Id="rId14" Type="http://schemas.openxmlformats.org/officeDocument/2006/relationships/image" Target="../media/image54.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31.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slideLayout" Target="../slideLayouts/slideLayout2.xml"/><Relationship Id="rId7" Type="http://schemas.openxmlformats.org/officeDocument/2006/relationships/image" Target="../media/image55.wmf"/><Relationship Id="rId2" Type="http://schemas.openxmlformats.org/officeDocument/2006/relationships/tags" Target="../tags/tag132.xml"/><Relationship Id="rId1" Type="http://schemas.openxmlformats.org/officeDocument/2006/relationships/vmlDrawing" Target="../drawings/vmlDrawing32.vml"/><Relationship Id="rId6" Type="http://schemas.openxmlformats.org/officeDocument/2006/relationships/oleObject" Target="../embeddings/oleObject50.bin"/><Relationship Id="rId11" Type="http://schemas.openxmlformats.org/officeDocument/2006/relationships/image" Target="../media/image57.wmf"/><Relationship Id="rId5" Type="http://schemas.openxmlformats.org/officeDocument/2006/relationships/image" Target="../media/image58.jpg"/><Relationship Id="rId10" Type="http://schemas.openxmlformats.org/officeDocument/2006/relationships/oleObject" Target="../embeddings/oleObject52.bin"/><Relationship Id="rId4" Type="http://schemas.openxmlformats.org/officeDocument/2006/relationships/notesSlide" Target="../notesSlides/notesSlide131.xml"/><Relationship Id="rId9" Type="http://schemas.openxmlformats.org/officeDocument/2006/relationships/image" Target="../media/image56.wmf"/></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vmlDrawing" Target="../drawings/vmlDrawing33.vml"/><Relationship Id="rId6" Type="http://schemas.openxmlformats.org/officeDocument/2006/relationships/image" Target="../media/image59.wmf"/><Relationship Id="rId5" Type="http://schemas.openxmlformats.org/officeDocument/2006/relationships/oleObject" Target="../embeddings/oleObject53.bin"/><Relationship Id="rId4"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vmlDrawing" Target="../drawings/vmlDrawing34.vml"/><Relationship Id="rId6" Type="http://schemas.openxmlformats.org/officeDocument/2006/relationships/image" Target="../media/image60.wmf"/><Relationship Id="rId5" Type="http://schemas.openxmlformats.org/officeDocument/2006/relationships/oleObject" Target="../embeddings/oleObject54.bin"/><Relationship Id="rId4"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vmlDrawing" Target="../drawings/vmlDrawing35.vml"/><Relationship Id="rId6" Type="http://schemas.openxmlformats.org/officeDocument/2006/relationships/image" Target="../media/image61.wmf"/><Relationship Id="rId5" Type="http://schemas.openxmlformats.org/officeDocument/2006/relationships/oleObject" Target="../embeddings/oleObject55.bin"/><Relationship Id="rId4"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10" Type="http://schemas.openxmlformats.org/officeDocument/2006/relationships/image" Target="../media/image12.png"/><Relationship Id="rId4" Type="http://schemas.openxmlformats.org/officeDocument/2006/relationships/notesSlide" Target="../notesSlides/notesSlide14.xml"/><Relationship Id="rId9" Type="http://schemas.openxmlformats.org/officeDocument/2006/relationships/image" Target="../media/image9.png"/></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xml"/><Relationship Id="rId7" Type="http://schemas.openxmlformats.org/officeDocument/2006/relationships/image" Target="../media/image8.emf"/><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2.xml"/><Relationship Id="rId7" Type="http://schemas.openxmlformats.org/officeDocument/2006/relationships/image" Target="../media/image8.emf"/><Relationship Id="rId2" Type="http://schemas.openxmlformats.org/officeDocument/2006/relationships/tags" Target="../tags/tag30.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notesSlide" Target="../notesSlides/notesSlide29.xml"/><Relationship Id="rId9"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7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11.bin"/><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slideLayout" Target="../slideLayouts/slideLayout2.xml"/><Relationship Id="rId7" Type="http://schemas.openxmlformats.org/officeDocument/2006/relationships/oleObject" Target="../embeddings/oleObject13.bin"/><Relationship Id="rId2" Type="http://schemas.openxmlformats.org/officeDocument/2006/relationships/tags" Target="../tags/tag41.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oleObject" Target="../embeddings/oleObject14.bin"/><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46.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5.bin"/><Relationship Id="rId4" Type="http://schemas.openxmlformats.org/officeDocument/2006/relationships/notesSlide" Target="../notesSlides/notesSlide45.xml"/><Relationship Id="rId9" Type="http://schemas.openxmlformats.org/officeDocument/2006/relationships/image" Target="../media/image8.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vmlDrawing" Target="../drawings/vmlDrawing10.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wmf"/><Relationship Id="rId2" Type="http://schemas.openxmlformats.org/officeDocument/2006/relationships/tags" Target="../tags/tag49.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2.pn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slideLayout" Target="../slideLayouts/slideLayout2.xml"/><Relationship Id="rId7" Type="http://schemas.openxmlformats.org/officeDocument/2006/relationships/oleObject" Target="../embeddings/oleObject20.bin"/><Relationship Id="rId2" Type="http://schemas.openxmlformats.org/officeDocument/2006/relationships/tags" Target="../tags/tag53.xml"/><Relationship Id="rId1" Type="http://schemas.openxmlformats.org/officeDocument/2006/relationships/vmlDrawing" Target="../drawings/vmlDrawing12.vml"/><Relationship Id="rId6" Type="http://schemas.openxmlformats.org/officeDocument/2006/relationships/image" Target="../media/image24.wmf"/><Relationship Id="rId5" Type="http://schemas.openxmlformats.org/officeDocument/2006/relationships/oleObject" Target="../embeddings/oleObject19.bin"/><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30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slideLayout" Target="../slideLayouts/slideLayout2.xml"/><Relationship Id="rId7" Type="http://schemas.openxmlformats.org/officeDocument/2006/relationships/oleObject" Target="../embeddings/oleObject22.bin"/><Relationship Id="rId2" Type="http://schemas.openxmlformats.org/officeDocument/2006/relationships/tags" Target="../tags/tag62.xml"/><Relationship Id="rId1" Type="http://schemas.openxmlformats.org/officeDocument/2006/relationships/vmlDrawing" Target="../drawings/vmlDrawing13.vml"/><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vmlDrawing" Target="../drawings/vmlDrawing14.vml"/><Relationship Id="rId6" Type="http://schemas.openxmlformats.org/officeDocument/2006/relationships/image" Target="../media/image2.png"/><Relationship Id="rId11" Type="http://schemas.openxmlformats.org/officeDocument/2006/relationships/image" Target="../media/image28.wmf"/><Relationship Id="rId5" Type="http://schemas.openxmlformats.org/officeDocument/2006/relationships/image" Target="../media/image1.png"/><Relationship Id="rId10" Type="http://schemas.openxmlformats.org/officeDocument/2006/relationships/oleObject" Target="../embeddings/oleObject23.bin"/><Relationship Id="rId4" Type="http://schemas.openxmlformats.org/officeDocument/2006/relationships/notesSlide" Target="../notesSlides/notesSlide64.xml"/><Relationship Id="rId9"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slideLayout" Target="../slideLayouts/slideLayout2.xml"/><Relationship Id="rId7" Type="http://schemas.openxmlformats.org/officeDocument/2006/relationships/oleObject" Target="../embeddings/oleObject25.bin"/><Relationship Id="rId2" Type="http://schemas.openxmlformats.org/officeDocument/2006/relationships/tags" Target="../tags/tag72.xml"/><Relationship Id="rId1" Type="http://schemas.openxmlformats.org/officeDocument/2006/relationships/vmlDrawing" Target="../drawings/vmlDrawing15.vml"/><Relationship Id="rId6" Type="http://schemas.openxmlformats.org/officeDocument/2006/relationships/image" Target="../media/image29.wmf"/><Relationship Id="rId5" Type="http://schemas.openxmlformats.org/officeDocument/2006/relationships/oleObject" Target="../embeddings/oleObject24.bin"/><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330.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31.jp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371.png"/><Relationship Id="rId4" Type="http://schemas.openxmlformats.org/officeDocument/2006/relationships/image" Target="../media/image37.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42.png"/><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vmlDrawing" Target="../drawings/vmlDrawing16.vml"/><Relationship Id="rId6" Type="http://schemas.openxmlformats.org/officeDocument/2006/relationships/image" Target="../media/image32.wmf"/><Relationship Id="rId5" Type="http://schemas.openxmlformats.org/officeDocument/2006/relationships/oleObject" Target="../embeddings/oleObject26.bin"/><Relationship Id="rId4"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98.xml"/><Relationship Id="rId4" Type="http://schemas.openxmlformats.org/officeDocument/2006/relationships/image" Target="../media/image370.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4" name="Rectangle 10"/>
          <p:cNvSpPr>
            <a:spLocks noGrp="1" noChangeArrowheads="1"/>
          </p:cNvSpPr>
          <p:nvPr>
            <p:ph type="subTitle" idx="1"/>
          </p:nvPr>
        </p:nvSpPr>
        <p:spPr>
          <a:xfrm>
            <a:off x="539552" y="1773610"/>
            <a:ext cx="7848872" cy="2015430"/>
          </a:xfrm>
        </p:spPr>
        <p:txBody>
          <a:bodyPr/>
          <a:lstStyle/>
          <a:p>
            <a:pPr>
              <a:lnSpc>
                <a:spcPct val="120000"/>
              </a:lnSpc>
            </a:pPr>
            <a:r>
              <a:rPr lang="zh-CN" altLang="en-US" sz="4800" b="1" dirty="0">
                <a:solidFill>
                  <a:srgbClr val="FF0000"/>
                </a:solidFill>
                <a:latin typeface="Times New Roman" panose="02020603050405020304" pitchFamily="18" charset="0"/>
              </a:rPr>
              <a:t>第</a:t>
            </a:r>
            <a:r>
              <a:rPr lang="en-US" altLang="zh-CN" sz="4800" b="1" dirty="0">
                <a:solidFill>
                  <a:srgbClr val="FF0000"/>
                </a:solidFill>
                <a:latin typeface="Times New Roman" panose="02020603050405020304" pitchFamily="18" charset="0"/>
              </a:rPr>
              <a:t>5</a:t>
            </a:r>
            <a:r>
              <a:rPr lang="zh-CN" altLang="en-US" sz="4800" b="1" dirty="0">
                <a:solidFill>
                  <a:srgbClr val="FF0000"/>
                </a:solidFill>
                <a:latin typeface="Times New Roman" panose="02020603050405020304" pitchFamily="18" charset="0"/>
              </a:rPr>
              <a:t>章  配位滴定法</a:t>
            </a:r>
          </a:p>
          <a:p>
            <a:pPr>
              <a:lnSpc>
                <a:spcPct val="120000"/>
              </a:lnSpc>
            </a:pPr>
            <a:r>
              <a:rPr lang="en-US" altLang="zh-CN" sz="4800" b="1" dirty="0">
                <a:solidFill>
                  <a:srgbClr val="3333FF"/>
                </a:solidFill>
                <a:latin typeface="Times New Roman" panose="02020603050405020304" pitchFamily="18" charset="0"/>
              </a:rPr>
              <a:t>Complex formation Titration</a:t>
            </a:r>
          </a:p>
        </p:txBody>
      </p:sp>
    </p:spTree>
    <p:custDataLst>
      <p:tags r:id="rId1"/>
    </p:custData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配位化合物</a:t>
            </a:r>
          </a:p>
        </p:txBody>
      </p:sp>
      <p:sp>
        <p:nvSpPr>
          <p:cNvPr id="3" name="内容占位符 2"/>
          <p:cNvSpPr>
            <a:spLocks noGrp="1"/>
          </p:cNvSpPr>
          <p:nvPr>
            <p:ph idx="1"/>
          </p:nvPr>
        </p:nvSpPr>
        <p:spPr>
          <a:xfrm>
            <a:off x="323528" y="1412776"/>
            <a:ext cx="8496944" cy="3744416"/>
          </a:xfrm>
        </p:spPr>
        <p:txBody>
          <a:bodyPr/>
          <a:lstStyle/>
          <a:p>
            <a:pPr>
              <a:lnSpc>
                <a:spcPct val="120000"/>
              </a:lnSpc>
              <a:spcBef>
                <a:spcPts val="600"/>
              </a:spcBef>
            </a:pPr>
            <a:r>
              <a:rPr lang="zh-CN" altLang="en-US" dirty="0"/>
              <a:t>像五水硫酸铜晶体这样，物质结构中含有</a:t>
            </a:r>
            <a:r>
              <a:rPr lang="en-US" altLang="zh-CN" dirty="0"/>
              <a:t>(</a:t>
            </a:r>
            <a:r>
              <a:rPr lang="zh-CN" altLang="en-US" dirty="0"/>
              <a:t>中心原子</a:t>
            </a:r>
            <a:r>
              <a:rPr lang="en-US" altLang="zh-CN" dirty="0"/>
              <a:t>-</a:t>
            </a:r>
            <a:r>
              <a:rPr lang="zh-CN" altLang="en-US" dirty="0"/>
              <a:t>配体通过配位键结合的</a:t>
            </a:r>
            <a:r>
              <a:rPr lang="en-US" altLang="zh-CN" dirty="0"/>
              <a:t>)</a:t>
            </a:r>
            <a:r>
              <a:rPr lang="zh-CN" altLang="en-US" dirty="0"/>
              <a:t>复杂单元的化合物，称为配位化合物，简称</a:t>
            </a:r>
            <a:r>
              <a:rPr lang="zh-CN" altLang="en-US" i="1" dirty="0">
                <a:solidFill>
                  <a:srgbClr val="FF0000"/>
                </a:solidFill>
              </a:rPr>
              <a:t>配合物</a:t>
            </a:r>
            <a:r>
              <a:rPr lang="zh-CN" altLang="en-US" dirty="0"/>
              <a:t>。</a:t>
            </a:r>
            <a:endParaRPr lang="en-US" altLang="zh-CN" dirty="0"/>
          </a:p>
          <a:p>
            <a:pPr>
              <a:lnSpc>
                <a:spcPct val="120000"/>
              </a:lnSpc>
              <a:spcBef>
                <a:spcPts val="600"/>
              </a:spcBef>
            </a:pPr>
            <a:r>
              <a:rPr lang="zh-CN" altLang="en-US" dirty="0"/>
              <a:t>五水硫酸铜晶体晶体中的复杂单元是配离子</a:t>
            </a:r>
            <a:r>
              <a:rPr lang="en-US" altLang="zh-CN" dirty="0">
                <a:solidFill>
                  <a:srgbClr val="3333FF"/>
                </a:solidFill>
              </a:rPr>
              <a:t>[Cu(H</a:t>
            </a:r>
            <a:r>
              <a:rPr lang="en-US" altLang="zh-CN" baseline="-25000" dirty="0">
                <a:solidFill>
                  <a:srgbClr val="3333FF"/>
                </a:solidFill>
              </a:rPr>
              <a:t>2</a:t>
            </a:r>
            <a:r>
              <a:rPr lang="en-US" altLang="zh-CN" dirty="0">
                <a:solidFill>
                  <a:srgbClr val="3333FF"/>
                </a:solidFill>
              </a:rPr>
              <a:t>O)</a:t>
            </a:r>
            <a:r>
              <a:rPr lang="en-US" altLang="zh-CN" baseline="-25000" dirty="0">
                <a:solidFill>
                  <a:srgbClr val="3333FF"/>
                </a:solidFill>
              </a:rPr>
              <a:t>4</a:t>
            </a:r>
            <a:r>
              <a:rPr lang="en-US" altLang="zh-CN" dirty="0">
                <a:solidFill>
                  <a:srgbClr val="3333FF"/>
                </a:solidFill>
              </a:rPr>
              <a:t>]</a:t>
            </a:r>
            <a:r>
              <a:rPr lang="en-US" altLang="zh-CN" baseline="30000" dirty="0">
                <a:solidFill>
                  <a:srgbClr val="3333FF"/>
                </a:solidFill>
              </a:rPr>
              <a:t>2+</a:t>
            </a:r>
            <a:r>
              <a:rPr lang="zh-CN" altLang="en-US" dirty="0"/>
              <a:t>。</a:t>
            </a:r>
            <a:endParaRPr lang="en-US" altLang="zh-CN" dirty="0"/>
          </a:p>
          <a:p>
            <a:pPr>
              <a:lnSpc>
                <a:spcPct val="120000"/>
              </a:lnSpc>
              <a:spcBef>
                <a:spcPts val="600"/>
              </a:spcBef>
            </a:pPr>
            <a:endParaRPr lang="zh-CN" altLang="en-US" dirty="0"/>
          </a:p>
        </p:txBody>
      </p:sp>
      <p:sp>
        <p:nvSpPr>
          <p:cNvPr id="4" name="页脚占位符 3"/>
          <p:cNvSpPr>
            <a:spLocks noGrp="1"/>
          </p:cNvSpPr>
          <p:nvPr>
            <p:ph type="ftr" sz="quarter" idx="11"/>
          </p:nvPr>
        </p:nvSpPr>
        <p:spPr/>
        <p:txBody>
          <a:bodyPr/>
          <a:lstStyle/>
          <a:p>
            <a:r>
              <a:rPr lang="en-US" altLang="zh-CN"/>
              <a:t>《分析化学》 第五章   配位滴定法</a:t>
            </a:r>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10</a:t>
            </a:fld>
            <a:endParaRPr lang="en-US" altLang="zh-CN"/>
          </a:p>
        </p:txBody>
      </p:sp>
    </p:spTree>
    <p:custDataLst>
      <p:tags r:id="rId1"/>
    </p:custDataLst>
    <p:extLst>
      <p:ext uri="{BB962C8B-B14F-4D97-AF65-F5344CB8AC3E}">
        <p14:creationId xmlns:p14="http://schemas.microsoft.com/office/powerpoint/2010/main" val="14284973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Lst>
        </p:spPr>
        <p:txBody>
          <a:bodyPr/>
          <a:lstStyle/>
          <a:p>
            <a:r>
              <a:rPr lang="zh-CN" altLang="en-US" sz="4400" dirty="0"/>
              <a:t>常用金属指示剂</a:t>
            </a:r>
          </a:p>
        </p:txBody>
      </p:sp>
      <p:graphicFrame>
        <p:nvGraphicFramePr>
          <p:cNvPr id="547888" name="Group 48"/>
          <p:cNvGraphicFramePr>
            <a:graphicFrameLocks noGrp="1"/>
          </p:cNvGraphicFramePr>
          <p:nvPr>
            <p:ph idx="1"/>
            <p:extLst>
              <p:ext uri="{D42A27DB-BD31-4B8C-83A1-F6EECF244321}">
                <p14:modId xmlns:p14="http://schemas.microsoft.com/office/powerpoint/2010/main" val="1308589713"/>
              </p:ext>
            </p:extLst>
          </p:nvPr>
        </p:nvGraphicFramePr>
        <p:xfrm>
          <a:off x="323528" y="1464278"/>
          <a:ext cx="8496298" cy="4268978"/>
        </p:xfrm>
        <a:graphic>
          <a:graphicData uri="http://schemas.openxmlformats.org/drawingml/2006/table">
            <a:tbl>
              <a:tblPr/>
              <a:tblGrid>
                <a:gridCol w="2780607">
                  <a:extLst>
                    <a:ext uri="{9D8B030D-6E8A-4147-A177-3AD203B41FA5}">
                      <a16:colId xmlns:a16="http://schemas.microsoft.com/office/drawing/2014/main" val="20000"/>
                    </a:ext>
                  </a:extLst>
                </a:gridCol>
                <a:gridCol w="1544781">
                  <a:extLst>
                    <a:ext uri="{9D8B030D-6E8A-4147-A177-3AD203B41FA5}">
                      <a16:colId xmlns:a16="http://schemas.microsoft.com/office/drawing/2014/main" val="20001"/>
                    </a:ext>
                  </a:extLst>
                </a:gridCol>
                <a:gridCol w="1118358">
                  <a:extLst>
                    <a:ext uri="{9D8B030D-6E8A-4147-A177-3AD203B41FA5}">
                      <a16:colId xmlns:a16="http://schemas.microsoft.com/office/drawing/2014/main" val="20002"/>
                    </a:ext>
                  </a:extLst>
                </a:gridCol>
                <a:gridCol w="889858">
                  <a:extLst>
                    <a:ext uri="{9D8B030D-6E8A-4147-A177-3AD203B41FA5}">
                      <a16:colId xmlns:a16="http://schemas.microsoft.com/office/drawing/2014/main" val="20003"/>
                    </a:ext>
                  </a:extLst>
                </a:gridCol>
                <a:gridCol w="2162694">
                  <a:extLst>
                    <a:ext uri="{9D8B030D-6E8A-4147-A177-3AD203B41FA5}">
                      <a16:colId xmlns:a16="http://schemas.microsoft.com/office/drawing/2014/main" val="20004"/>
                    </a:ext>
                  </a:extLst>
                </a:gridCol>
              </a:tblGrid>
              <a:tr h="685800">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rgbClr val="000099"/>
                          </a:solidFill>
                          <a:effectLst/>
                          <a:latin typeface="Arial" panose="020B0604020202020204" pitchFamily="34" charset="0"/>
                          <a:ea typeface="黑体" panose="02010609060101010101" pitchFamily="49" charset="-122"/>
                        </a:rPr>
                        <a:t>指示剂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t" latinLnBrk="0" hangingPunct="1">
                        <a:lnSpc>
                          <a:spcPct val="120000"/>
                        </a:lnSpc>
                        <a:spcBef>
                          <a:spcPct val="20000"/>
                        </a:spcBef>
                        <a:spcAft>
                          <a:spcPct val="0"/>
                        </a:spcAft>
                        <a:buClrTx/>
                        <a:buSzTx/>
                        <a:buFontTx/>
                        <a:buNone/>
                        <a:tabLst/>
                      </a:pPr>
                      <a:r>
                        <a:rPr kumimoji="0" lang="zh-CN" altLang="en-US" sz="2400" b="1" i="0" u="none" strike="noStrike" cap="none" normalizeH="0" baseline="0" dirty="0">
                          <a:ln>
                            <a:noFill/>
                          </a:ln>
                          <a:solidFill>
                            <a:srgbClr val="000099"/>
                          </a:solidFill>
                          <a:effectLst/>
                          <a:latin typeface="Arial" panose="020B0604020202020204" pitchFamily="34" charset="0"/>
                          <a:ea typeface="黑体" panose="02010609060101010101" pitchFamily="49" charset="-122"/>
                        </a:rPr>
                        <a:t>使用</a:t>
                      </a:r>
                      <a:r>
                        <a:rPr kumimoji="0" lang="en-US" altLang="zh-CN" sz="2400" b="1" i="0" u="none" strike="noStrike" cap="none" normalizeH="0" baseline="0" dirty="0">
                          <a:ln>
                            <a:noFill/>
                          </a:ln>
                          <a:solidFill>
                            <a:srgbClr val="000099"/>
                          </a:solidFill>
                          <a:effectLst/>
                          <a:latin typeface="Arial" panose="020B0604020202020204" pitchFamily="34" charset="0"/>
                          <a:ea typeface="黑体" panose="02010609060101010101" pitchFamily="49" charset="-122"/>
                        </a:rPr>
                        <a:t>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rgbClr val="000099"/>
                          </a:solidFill>
                          <a:effectLst/>
                          <a:latin typeface="Arial" panose="020B0604020202020204" pitchFamily="34" charset="0"/>
                          <a:ea typeface="黑体" panose="02010609060101010101" pitchFamily="49" charset="-122"/>
                        </a:rPr>
                        <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altLang="zh-CN" sz="2400" b="1" i="0" u="none" strike="noStrike" cap="none" normalizeH="0" baseline="0" dirty="0" err="1">
                          <a:ln>
                            <a:noFill/>
                          </a:ln>
                          <a:solidFill>
                            <a:srgbClr val="000099"/>
                          </a:solidFill>
                          <a:effectLst/>
                          <a:latin typeface="Arial" panose="020B0604020202020204" pitchFamily="34" charset="0"/>
                          <a:ea typeface="黑体" panose="02010609060101010101" pitchFamily="49" charset="-122"/>
                        </a:rPr>
                        <a:t>MIn</a:t>
                      </a:r>
                      <a:endParaRPr kumimoji="0" lang="en-US" altLang="zh-CN" sz="2400" b="1" i="0" u="none" strike="noStrike" cap="none" normalizeH="0" baseline="0" dirty="0">
                        <a:ln>
                          <a:noFill/>
                        </a:ln>
                        <a:solidFill>
                          <a:srgbClr val="000099"/>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rgbClr val="000099"/>
                          </a:solidFill>
                          <a:effectLst/>
                          <a:latin typeface="Arial" panose="020B0604020202020204" pitchFamily="34" charset="0"/>
                          <a:ea typeface="黑体" panose="02010609060101010101" pitchFamily="49" charset="-122"/>
                        </a:rPr>
                        <a:t> </a:t>
                      </a:r>
                      <a:r>
                        <a:rPr kumimoji="0" lang="zh-CN" altLang="en-US" sz="2400" b="1" i="0" u="none" strike="noStrike" cap="none" normalizeH="0" baseline="0" dirty="0">
                          <a:ln>
                            <a:noFill/>
                          </a:ln>
                          <a:solidFill>
                            <a:srgbClr val="000099"/>
                          </a:solidFill>
                          <a:effectLst/>
                          <a:latin typeface="Arial" panose="020B0604020202020204" pitchFamily="34" charset="0"/>
                          <a:ea typeface="黑体" panose="02010609060101010101" pitchFamily="49" charset="-122"/>
                        </a:rPr>
                        <a:t>直接滴定</a:t>
                      </a:r>
                      <a:r>
                        <a:rPr kumimoji="0" lang="en-US" altLang="zh-CN" sz="2400" b="1" i="0" u="none" strike="noStrike" cap="none" normalizeH="0" baseline="0" dirty="0">
                          <a:ln>
                            <a:noFill/>
                          </a:ln>
                          <a:solidFill>
                            <a:srgbClr val="000099"/>
                          </a:solidFill>
                          <a:effectLst/>
                          <a:latin typeface="Arial" panose="020B0604020202020204" pitchFamily="34" charset="0"/>
                          <a:ea typeface="黑体" panose="02010609060101010101" pitchFamily="49" charset="-122"/>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1650">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铬黑</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T (</a:t>
                      </a:r>
                      <a:r>
                        <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rPr>
                        <a:t>EBT</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7</a:t>
                      </a:r>
                      <a:r>
                        <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10</a:t>
                      </a:r>
                      <a:endParaRPr kumimoji="0" lang="en-US" altLang="zh-CN" sz="2400" b="1" i="0" u="none" strike="noStrike" cap="none" normalizeH="0" baseline="3000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bg1"/>
                          </a:solidFill>
                          <a:effectLst/>
                          <a:latin typeface="Arial" panose="020B0604020202020204" pitchFamily="34" charset="0"/>
                          <a:ea typeface="黑体" panose="02010609060101010101" pitchFamily="49" charset="-122"/>
                        </a:rPr>
                        <a:t>   </a:t>
                      </a:r>
                      <a:r>
                        <a:rPr kumimoji="0" lang="zh-CN" altLang="en-US" sz="2400" b="1" i="0" u="none" strike="noStrike" cap="none" normalizeH="0" baseline="0">
                          <a:ln>
                            <a:noFill/>
                          </a:ln>
                          <a:solidFill>
                            <a:srgbClr val="0000CC"/>
                          </a:solidFill>
                          <a:effectLst/>
                          <a:latin typeface="Arial" panose="020B0604020202020204" pitchFamily="34" charset="0"/>
                          <a:ea typeface="黑体" panose="02010609060101010101" pitchFamily="49" charset="-122"/>
                        </a:rPr>
                        <a:t>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FF3300"/>
                          </a:solidFill>
                          <a:effectLst/>
                          <a:latin typeface="Arial" panose="020B0604020202020204" pitchFamily="34" charset="0"/>
                          <a:ea typeface="黑体" panose="02010609060101010101" pitchFamily="49" charset="-122"/>
                        </a:rPr>
                        <a:t>红</a:t>
                      </a:r>
                      <a:endPar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Mg</a:t>
                      </a:r>
                      <a:r>
                        <a:rPr kumimoji="0" lang="en-US" altLang="zh-CN" sz="2400" b="1" i="0" u="none" strike="noStrike" cap="none" normalizeH="0" baseline="30000">
                          <a:ln>
                            <a:noFill/>
                          </a:ln>
                          <a:solidFill>
                            <a:schemeClr val="tx1"/>
                          </a:solidFill>
                          <a:effectLst/>
                          <a:latin typeface="Arial" panose="020B0604020202020204" pitchFamily="34" charset="0"/>
                          <a:ea typeface="黑体" panose="02010609060101010101" pitchFamily="49" charset="-122"/>
                        </a:rPr>
                        <a:t>2+</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   Zn</a:t>
                      </a:r>
                      <a:r>
                        <a:rPr kumimoji="0" lang="en-US" altLang="zh-CN" sz="2400" b="1" i="0" u="none" strike="noStrike" cap="none" normalizeH="0" baseline="30000">
                          <a:ln>
                            <a:noFill/>
                          </a:ln>
                          <a:solidFill>
                            <a:schemeClr val="tx1"/>
                          </a:solidFill>
                          <a:effectLst/>
                          <a:latin typeface="Arial" panose="020B0604020202020204" pitchFamily="34" charset="0"/>
                          <a:ea typeface="黑体" panose="02010609060101010101" pitchFamily="49" charset="-122"/>
                        </a:rPr>
                        <a:t>2+</a:t>
                      </a:r>
                      <a:endPar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2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二甲酚橙 </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a:t>
                      </a:r>
                      <a:r>
                        <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rPr>
                        <a:t>XO</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2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&lt;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20000"/>
                        </a:lnSpc>
                        <a:spcBef>
                          <a:spcPct val="20000"/>
                        </a:spcBef>
                        <a:spcAft>
                          <a:spcPct val="0"/>
                        </a:spcAft>
                        <a:buClrTx/>
                        <a:buSzTx/>
                        <a:buFontTx/>
                        <a:buNone/>
                        <a:tabLst/>
                      </a:pPr>
                      <a:r>
                        <a:rPr kumimoji="0" lang="en-US" altLang="zh-CN" sz="2400" b="1" i="0" u="none" strike="noStrike" cap="none" normalizeH="0" baseline="0">
                          <a:ln>
                            <a:noFill/>
                          </a:ln>
                          <a:solidFill>
                            <a:srgbClr val="FF9900"/>
                          </a:solidFill>
                          <a:effectLst/>
                          <a:latin typeface="Arial" panose="020B0604020202020204" pitchFamily="34" charset="0"/>
                          <a:ea typeface="黑体" panose="02010609060101010101" pitchFamily="49" charset="-122"/>
                        </a:rPr>
                        <a:t>   </a:t>
                      </a:r>
                      <a:r>
                        <a:rPr kumimoji="0" lang="zh-CN" altLang="en-US" sz="2400" b="1" i="0" u="none" strike="noStrike" cap="none" normalizeH="0" baseline="0">
                          <a:ln>
                            <a:noFill/>
                          </a:ln>
                          <a:solidFill>
                            <a:srgbClr val="FF9900"/>
                          </a:solidFill>
                          <a:effectLst/>
                          <a:latin typeface="Arial" panose="020B0604020202020204" pitchFamily="34" charset="0"/>
                          <a:ea typeface="黑体" panose="02010609060101010101" pitchFamily="49" charset="-122"/>
                        </a:rPr>
                        <a:t>黄</a:t>
                      </a:r>
                      <a:endPar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20000"/>
                        </a:lnSpc>
                        <a:spcBef>
                          <a:spcPct val="20000"/>
                        </a:spcBef>
                        <a:spcAft>
                          <a:spcPct val="0"/>
                        </a:spcAft>
                        <a:buClrTx/>
                        <a:buSzTx/>
                        <a:buFontTx/>
                        <a:buNone/>
                        <a:tabLst/>
                      </a:pPr>
                      <a:r>
                        <a:rPr kumimoji="0" lang="zh-CN" altLang="en-US" sz="2400" b="1" i="0" u="none" strike="noStrike" cap="none" normalizeH="0" baseline="0">
                          <a:ln>
                            <a:noFill/>
                          </a:ln>
                          <a:solidFill>
                            <a:srgbClr val="FF3300"/>
                          </a:solidFill>
                          <a:effectLst/>
                          <a:latin typeface="Arial" panose="020B0604020202020204" pitchFamily="34" charset="0"/>
                          <a:ea typeface="黑体" panose="02010609060101010101" pitchFamily="49" charset="-122"/>
                        </a:rPr>
                        <a:t>红</a:t>
                      </a:r>
                      <a:endPar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2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Bi</a:t>
                      </a:r>
                      <a:r>
                        <a:rPr kumimoji="0" lang="en-US" altLang="zh-CN" sz="2400" b="1" i="0" u="none" strike="noStrike" cap="none" normalizeH="0" baseline="30000">
                          <a:ln>
                            <a:noFill/>
                          </a:ln>
                          <a:solidFill>
                            <a:schemeClr val="tx1"/>
                          </a:solidFill>
                          <a:effectLst/>
                          <a:latin typeface="Arial" panose="020B0604020202020204" pitchFamily="34" charset="0"/>
                          <a:ea typeface="黑体" panose="02010609060101010101" pitchFamily="49" charset="-122"/>
                        </a:rPr>
                        <a:t>3+</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 Pb</a:t>
                      </a:r>
                      <a:r>
                        <a:rPr kumimoji="0" lang="en-US" altLang="zh-CN" sz="2400" b="1" i="0" u="none" strike="noStrike" cap="none" normalizeH="0" baseline="30000">
                          <a:ln>
                            <a:noFill/>
                          </a:ln>
                          <a:solidFill>
                            <a:schemeClr val="tx1"/>
                          </a:solidFill>
                          <a:effectLst/>
                          <a:latin typeface="Arial" panose="020B0604020202020204" pitchFamily="34" charset="0"/>
                          <a:ea typeface="黑体" panose="02010609060101010101" pitchFamily="49" charset="-122"/>
                        </a:rPr>
                        <a:t>2+</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 Zn</a:t>
                      </a:r>
                      <a:r>
                        <a:rPr kumimoji="0" lang="en-US" altLang="zh-CN" sz="2400" b="1" i="0" u="none" strike="noStrike" cap="none" normalizeH="0" baseline="30000">
                          <a:ln>
                            <a:noFill/>
                          </a:ln>
                          <a:solidFill>
                            <a:schemeClr val="tx1"/>
                          </a:solidFill>
                          <a:effectLst/>
                          <a:latin typeface="Arial" panose="020B0604020202020204" pitchFamily="34" charset="0"/>
                          <a:ea typeface="黑体" panose="02010609060101010101" pitchFamily="49" charset="-122"/>
                        </a:rPr>
                        <a:t>2+</a:t>
                      </a:r>
                      <a:endPar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2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磺基水杨酸</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a:t>
                      </a:r>
                      <a:r>
                        <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rPr>
                        <a:t>SSal</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2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1.5</a:t>
                      </a:r>
                      <a:r>
                        <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2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   </a:t>
                      </a:r>
                      <a:r>
                        <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D60093"/>
                          </a:solidFill>
                          <a:effectLst/>
                          <a:latin typeface="Arial" panose="020B0604020202020204" pitchFamily="34" charset="0"/>
                          <a:ea typeface="黑体" panose="02010609060101010101" pitchFamily="49" charset="-122"/>
                        </a:rPr>
                        <a:t>紫红</a:t>
                      </a:r>
                      <a:endParaRPr kumimoji="0" lang="zh-CN" altLang="en-US" sz="2400" b="1" i="0" u="none" strike="noStrike" cap="none" normalizeH="0" baseline="30000">
                        <a:ln>
                          <a:noFill/>
                        </a:ln>
                        <a:solidFill>
                          <a:srgbClr val="D60093"/>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rPr>
                        <a:t>Fe</a:t>
                      </a:r>
                      <a:r>
                        <a:rPr kumimoji="0" lang="en-US" altLang="zh-CN" sz="2400" b="1" i="0" u="none" strike="noStrike" cap="none" normalizeH="0" baseline="30000">
                          <a:ln>
                            <a:noFill/>
                          </a:ln>
                          <a:solidFill>
                            <a:srgbClr val="FF0000"/>
                          </a:solidFill>
                          <a:effectLst/>
                          <a:latin typeface="Arial" panose="020B0604020202020204" pitchFamily="34" charset="0"/>
                          <a:ea typeface="黑体" panose="02010609060101010101" pitchFamily="49" charset="-122"/>
                        </a:rPr>
                        <a:t>3+</a:t>
                      </a:r>
                      <a:endPar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00">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2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钙指示剂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10</a:t>
                      </a:r>
                      <a:r>
                        <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13</a:t>
                      </a:r>
                      <a:endParaRPr kumimoji="0" lang="en-US" altLang="zh-CN" sz="2400" b="1" i="0" u="none" strike="noStrike" cap="none" normalizeH="0" baseline="3000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altLang="zh-CN" sz="2400" b="1" i="0" u="none" strike="noStrike" cap="none" normalizeH="0" baseline="0">
                          <a:ln>
                            <a:noFill/>
                          </a:ln>
                          <a:solidFill>
                            <a:srgbClr val="0000CC"/>
                          </a:solidFill>
                          <a:effectLst/>
                          <a:latin typeface="Arial" panose="020B0604020202020204" pitchFamily="34" charset="0"/>
                          <a:ea typeface="黑体" panose="02010609060101010101" pitchFamily="49" charset="-122"/>
                        </a:rPr>
                        <a:t>   </a:t>
                      </a:r>
                      <a:r>
                        <a:rPr kumimoji="0" lang="zh-CN" altLang="en-US" sz="2400" b="1" i="0" u="none" strike="noStrike" cap="none" normalizeH="0" baseline="0">
                          <a:ln>
                            <a:noFill/>
                          </a:ln>
                          <a:solidFill>
                            <a:srgbClr val="0000CC"/>
                          </a:solidFill>
                          <a:effectLst/>
                          <a:latin typeface="Arial" panose="020B0604020202020204" pitchFamily="34" charset="0"/>
                          <a:ea typeface="黑体" panose="02010609060101010101" pitchFamily="49" charset="-122"/>
                        </a:rPr>
                        <a:t>蓝</a:t>
                      </a:r>
                      <a:endParaRPr kumimoji="0" lang="zh-CN" altLang="en-US" sz="2400" b="1" i="0" u="none" strike="noStrike" cap="none" normalizeH="0" baseline="30000">
                        <a:ln>
                          <a:noFill/>
                        </a:ln>
                        <a:solidFill>
                          <a:srgbClr val="0000CC"/>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FF3300"/>
                          </a:solidFill>
                          <a:effectLst/>
                          <a:latin typeface="Arial" panose="020B0604020202020204" pitchFamily="34" charset="0"/>
                          <a:ea typeface="黑体" panose="02010609060101010101" pitchFamily="49" charset="-122"/>
                        </a:rPr>
                        <a:t>红</a:t>
                      </a:r>
                      <a:endPar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Ca</a:t>
                      </a:r>
                      <a:r>
                        <a:rPr kumimoji="0" lang="en-US" altLang="zh-CN" sz="2400" b="1" i="0" u="none" strike="noStrike" cap="none" normalizeH="0" baseline="30000">
                          <a:ln>
                            <a:noFill/>
                          </a:ln>
                          <a:solidFill>
                            <a:schemeClr val="tx1"/>
                          </a:solidFill>
                          <a:effectLst/>
                          <a:latin typeface="Arial" panose="020B0604020202020204" pitchFamily="34" charset="0"/>
                          <a:ea typeface="黑体" panose="02010609060101010101" pitchFamily="49" charset="-122"/>
                        </a:rPr>
                        <a:t>2+</a:t>
                      </a:r>
                      <a:endPar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347788">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ctr" latinLnBrk="0" hangingPunct="1">
                        <a:lnSpc>
                          <a:spcPct val="12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a:t>
                      </a: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吡啶偶氮</a:t>
                      </a:r>
                      <a:r>
                        <a:rPr kumimoji="0" lang="en-US" altLang="zh-CN"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a:t>
                      </a: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萘酚</a:t>
                      </a:r>
                      <a:r>
                        <a:rPr kumimoji="0" lang="en-US" altLang="zh-CN"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en-US" altLang="zh-CN" sz="2400" b="1" i="0" u="none" strike="noStrike" cap="none" normalizeH="0" baseline="0">
                          <a:ln>
                            <a:noFill/>
                          </a:ln>
                          <a:solidFill>
                            <a:srgbClr val="FFCC00"/>
                          </a:solidFill>
                          <a:effectLst/>
                          <a:latin typeface="黑体" panose="02010609060101010101" pitchFamily="49" charset="-122"/>
                          <a:ea typeface="黑体" panose="02010609060101010101" pitchFamily="49" charset="-122"/>
                        </a:rPr>
                        <a:t>(</a:t>
                      </a:r>
                      <a:r>
                        <a:rPr kumimoji="0" lang="en-US" altLang="zh-CN" sz="2400" b="1" i="0" u="none" strike="noStrike" cap="none" normalizeH="0" baseline="0">
                          <a:ln>
                            <a:noFill/>
                          </a:ln>
                          <a:solidFill>
                            <a:srgbClr val="FFCC00"/>
                          </a:solidFill>
                          <a:effectLst/>
                          <a:latin typeface="Arial" panose="020B0604020202020204" pitchFamily="34" charset="0"/>
                          <a:ea typeface="黑体" panose="02010609060101010101" pitchFamily="49" charset="-122"/>
                        </a:rPr>
                        <a:t>PAN) </a:t>
                      </a:r>
                    </a:p>
                    <a:p>
                      <a:pPr marL="0" marR="0" lvl="0" indent="0" algn="l" defTabSz="914400" rtl="0" eaLnBrk="1" fontAlgn="ctr" latinLnBrk="0" hangingPunct="1">
                        <a:lnSpc>
                          <a:spcPct val="120000"/>
                        </a:lnSpc>
                        <a:spcBef>
                          <a:spcPct val="20000"/>
                        </a:spcBef>
                        <a:spcAft>
                          <a:spcPct val="0"/>
                        </a:spcAft>
                        <a:buClrTx/>
                        <a:buSzTx/>
                        <a:buFontTx/>
                        <a:buNone/>
                        <a:tabLst/>
                      </a:pPr>
                      <a:r>
                        <a:rPr kumimoji="0" lang="en-US" altLang="zh-CN" sz="2400" b="1" i="0" u="none" strike="noStrike" cap="none" normalizeH="0" baseline="0">
                          <a:ln>
                            <a:noFill/>
                          </a:ln>
                          <a:solidFill>
                            <a:srgbClr val="FFCC00"/>
                          </a:solidFill>
                          <a:effectLst/>
                          <a:latin typeface="Arial" panose="020B0604020202020204" pitchFamily="34" charset="0"/>
                          <a:ea typeface="黑体" panose="02010609060101010101" pitchFamily="49" charset="-122"/>
                        </a:rPr>
                        <a:t>  </a:t>
                      </a:r>
                      <a:r>
                        <a:rPr kumimoji="0" lang="en-US" altLang="zh-CN" sz="2400" b="1" i="0" u="none" strike="noStrike" cap="none" normalizeH="0" baseline="0">
                          <a:ln>
                            <a:noFill/>
                          </a:ln>
                          <a:solidFill>
                            <a:srgbClr val="33CC33"/>
                          </a:solidFill>
                          <a:effectLst/>
                          <a:latin typeface="Arial" panose="020B0604020202020204" pitchFamily="34" charset="0"/>
                          <a:ea typeface="黑体" panose="02010609060101010101" pitchFamily="49" charset="-122"/>
                        </a:rPr>
                        <a:t>(</a:t>
                      </a:r>
                      <a:r>
                        <a:rPr kumimoji="0" lang="en-US" altLang="zh-CN" sz="2400" b="1" i="0" u="none" strike="noStrike" cap="none" normalizeH="0" baseline="0">
                          <a:ln>
                            <a:noFill/>
                          </a:ln>
                          <a:solidFill>
                            <a:schemeClr val="tx2"/>
                          </a:solidFill>
                          <a:effectLst/>
                          <a:latin typeface="Arial" panose="020B0604020202020204" pitchFamily="34" charset="0"/>
                          <a:ea typeface="黑体" panose="02010609060101010101" pitchFamily="49" charset="-122"/>
                        </a:rPr>
                        <a:t>CuY</a:t>
                      </a:r>
                      <a:r>
                        <a:rPr kumimoji="0" lang="en-US" altLang="zh-CN" sz="2400" b="1" i="0" u="none" strike="noStrike" cap="none" normalizeH="0" baseline="0">
                          <a:ln>
                            <a:noFill/>
                          </a:ln>
                          <a:solidFill>
                            <a:srgbClr val="33CC33"/>
                          </a:solidFill>
                          <a:effectLst/>
                          <a:latin typeface="Arial" panose="020B0604020202020204" pitchFamily="34" charset="0"/>
                          <a:ea typeface="黑体" panose="02010609060101010101" pitchFamily="49" charset="-122"/>
                        </a:rPr>
                        <a:t>-</a:t>
                      </a:r>
                      <a:r>
                        <a:rPr kumimoji="0" lang="en-US" altLang="zh-CN" sz="2400" b="1" i="0" u="none" strike="noStrike" cap="none" normalizeH="0" baseline="0">
                          <a:ln>
                            <a:noFill/>
                          </a:ln>
                          <a:solidFill>
                            <a:srgbClr val="FFCC00"/>
                          </a:solidFill>
                          <a:effectLst/>
                          <a:latin typeface="Arial" panose="020B0604020202020204" pitchFamily="34" charset="0"/>
                          <a:ea typeface="黑体" panose="02010609060101010101" pitchFamily="49" charset="-122"/>
                        </a:rPr>
                        <a:t>PAN</a:t>
                      </a:r>
                      <a:r>
                        <a:rPr kumimoji="0" lang="en-US" altLang="zh-CN" sz="2400" b="1" i="0" u="none" strike="noStrike" cap="none" normalizeH="0" baseline="0">
                          <a:ln>
                            <a:noFill/>
                          </a:ln>
                          <a:solidFill>
                            <a:srgbClr val="33CC33"/>
                          </a:solidFill>
                          <a:effectLst/>
                          <a:latin typeface="Arial" panose="020B0604020202020204" pitchFamily="34" charset="0"/>
                          <a:ea typeface="黑体" panose="02010609060101010101" pitchFamily="49"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2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2</a:t>
                      </a:r>
                      <a:r>
                        <a:rPr kumimoji="0" lang="zh-CN" altLang="en-US"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a:t>
                      </a:r>
                      <a:r>
                        <a:rPr kumimoji="0" lang="en-US" altLang="zh-CN" sz="2400" b="1" i="0" u="none" strike="noStrike" cap="none" normalizeH="0" baseline="0">
                          <a:ln>
                            <a:noFill/>
                          </a:ln>
                          <a:solidFill>
                            <a:schemeClr val="tx1"/>
                          </a:solidFill>
                          <a:effectLst/>
                          <a:latin typeface="Arial" panose="020B0604020202020204" pitchFamily="34" charset="0"/>
                          <a:ea typeface="黑体" panose="02010609060101010101" pitchFamily="49" charset="-122"/>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en-US" altLang="zh-CN" sz="2400" b="1" i="0" u="none" strike="noStrike" cap="none" normalizeH="0" baseline="0">
                          <a:ln>
                            <a:noFill/>
                          </a:ln>
                          <a:solidFill>
                            <a:srgbClr val="FF9900"/>
                          </a:solidFill>
                          <a:effectLst/>
                          <a:latin typeface="Arial" panose="020B0604020202020204" pitchFamily="34" charset="0"/>
                          <a:ea typeface="黑体" panose="02010609060101010101" pitchFamily="49" charset="-122"/>
                        </a:rPr>
                        <a:t>   </a:t>
                      </a:r>
                      <a:r>
                        <a:rPr kumimoji="0" lang="zh-CN" altLang="en-US" sz="2400" b="1" i="0" u="none" strike="noStrike" cap="none" normalizeH="0" baseline="0">
                          <a:ln>
                            <a:noFill/>
                          </a:ln>
                          <a:solidFill>
                            <a:srgbClr val="FF9900"/>
                          </a:solidFill>
                          <a:effectLst/>
                          <a:latin typeface="Arial" panose="020B0604020202020204" pitchFamily="34" charset="0"/>
                          <a:ea typeface="黑体" panose="02010609060101010101" pitchFamily="49" charset="-122"/>
                        </a:rPr>
                        <a:t>黄</a:t>
                      </a:r>
                    </a:p>
                    <a:p>
                      <a:pPr marL="0" marR="0" lvl="0" indent="0" algn="ctr" defTabSz="914400" rtl="0" eaLnBrk="1" fontAlgn="ctr" latinLnBrk="0" hangingPunct="1">
                        <a:lnSpc>
                          <a:spcPct val="120000"/>
                        </a:lnSpc>
                        <a:spcBef>
                          <a:spcPct val="90000"/>
                        </a:spcBef>
                        <a:spcAft>
                          <a:spcPct val="0"/>
                        </a:spcAft>
                        <a:buClrTx/>
                        <a:buSzTx/>
                        <a:buFontTx/>
                        <a:buNone/>
                        <a:tabLst/>
                      </a:pPr>
                      <a:r>
                        <a:rPr kumimoji="0" lang="zh-CN" altLang="en-US" sz="2400" b="1" i="0" u="none" strike="noStrike" cap="none" normalizeH="0" baseline="0">
                          <a:ln>
                            <a:noFill/>
                          </a:ln>
                          <a:solidFill>
                            <a:srgbClr val="33CC33"/>
                          </a:solidFill>
                          <a:effectLst/>
                          <a:latin typeface="Arial" panose="020B0604020202020204" pitchFamily="34" charset="0"/>
                          <a:ea typeface="黑体" panose="02010609060101010101" pitchFamily="49" charset="-122"/>
                        </a:rPr>
                        <a:t>  </a:t>
                      </a:r>
                      <a:r>
                        <a:rPr kumimoji="0" lang="zh-CN" altLang="en-US" sz="2400" b="1" i="0" u="none" strike="noStrike" cap="none" normalizeH="0" baseline="0">
                          <a:ln>
                            <a:noFill/>
                          </a:ln>
                          <a:solidFill>
                            <a:srgbClr val="66FF66"/>
                          </a:solidFill>
                          <a:effectLst/>
                          <a:latin typeface="Arial" panose="020B0604020202020204" pitchFamily="34" charset="0"/>
                          <a:ea typeface="黑体" panose="02010609060101010101" pitchFamily="49" charset="-122"/>
                        </a:rPr>
                        <a:t>黄绿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20000"/>
                        </a:lnSpc>
                        <a:spcBef>
                          <a:spcPct val="20000"/>
                        </a:spcBef>
                        <a:spcAft>
                          <a:spcPct val="0"/>
                        </a:spcAft>
                        <a:buClrTx/>
                        <a:buSzTx/>
                        <a:buFontTx/>
                        <a:buNone/>
                        <a:tabLst/>
                      </a:pPr>
                      <a:r>
                        <a:rPr kumimoji="0" lang="zh-CN" altLang="en-US" sz="2400" b="1" i="0" u="none" strike="noStrike" cap="none" normalizeH="0" baseline="0">
                          <a:ln>
                            <a:noFill/>
                          </a:ln>
                          <a:solidFill>
                            <a:srgbClr val="D60093"/>
                          </a:solidFill>
                          <a:effectLst/>
                          <a:latin typeface="Arial" panose="020B0604020202020204" pitchFamily="34" charset="0"/>
                          <a:ea typeface="黑体" panose="02010609060101010101" pitchFamily="49" charset="-122"/>
                        </a:rPr>
                        <a:t>紫红</a:t>
                      </a:r>
                      <a:endParaRPr kumimoji="0" lang="zh-CN" altLang="en-US" sz="2400" b="1" i="0" u="none" strike="noStrike" cap="none" normalizeH="0" baseline="0">
                        <a:ln>
                          <a:noFill/>
                        </a:ln>
                        <a:solidFill>
                          <a:srgbClr val="FF3300"/>
                        </a:solidFill>
                        <a:effectLst/>
                        <a:latin typeface="Arial" panose="020B0604020202020204" pitchFamily="34" charset="0"/>
                        <a:ea typeface="黑体" panose="02010609060101010101" pitchFamily="49" charset="-122"/>
                      </a:endParaRPr>
                    </a:p>
                    <a:p>
                      <a:pPr marL="0" marR="0" lvl="0" indent="0" algn="ctr" defTabSz="914400" rtl="0" eaLnBrk="1" fontAlgn="ctr" latinLnBrk="0" hangingPunct="1">
                        <a:lnSpc>
                          <a:spcPct val="120000"/>
                        </a:lnSpc>
                        <a:spcBef>
                          <a:spcPct val="20000"/>
                        </a:spcBef>
                        <a:spcAft>
                          <a:spcPct val="0"/>
                        </a:spcAft>
                        <a:buClrTx/>
                        <a:buSzTx/>
                        <a:buFontTx/>
                        <a:buNone/>
                        <a:tabLst/>
                      </a:pPr>
                      <a:endParaRPr kumimoji="0" lang="zh-CN" altLang="en-US" sz="2400" b="1" i="0" u="none" strike="noStrike" cap="none" normalizeH="0" baseline="0">
                        <a:ln>
                          <a:noFill/>
                        </a:ln>
                        <a:solidFill>
                          <a:srgbClr val="FF3300"/>
                        </a:solidFill>
                        <a:effectLst/>
                        <a:latin typeface="Arial" panose="020B0604020202020204" pitchFamily="34" charset="0"/>
                        <a:ea typeface="黑体" panose="02010609060101010101" pitchFamily="49" charset="-122"/>
                      </a:endParaRP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2400" b="1" i="0" u="none" strike="noStrike" cap="none" normalizeH="0" baseline="0">
                          <a:ln>
                            <a:noFill/>
                          </a:ln>
                          <a:solidFill>
                            <a:srgbClr val="D60093"/>
                          </a:solidFill>
                          <a:effectLst/>
                          <a:latin typeface="Arial" panose="020B0604020202020204" pitchFamily="34" charset="0"/>
                          <a:ea typeface="黑体" panose="02010609060101010101" pitchFamily="49" charset="-122"/>
                        </a:rPr>
                        <a:t>紫红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ctr" latinLnBrk="0" hangingPunct="1">
                        <a:lnSpc>
                          <a:spcPct val="120000"/>
                        </a:lnSpc>
                        <a:spcBef>
                          <a:spcPct val="2000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Cu</a:t>
                      </a:r>
                      <a:r>
                        <a:rPr kumimoji="0" lang="en-US" altLang="zh-CN" sz="2400" b="1" i="0" u="none" strike="noStrike" cap="none" normalizeH="0" baseline="30000" dirty="0">
                          <a:ln>
                            <a:noFill/>
                          </a:ln>
                          <a:solidFill>
                            <a:schemeClr val="tx1"/>
                          </a:solidFill>
                          <a:effectLst/>
                          <a:latin typeface="Arial" panose="020B0604020202020204" pitchFamily="34" charset="0"/>
                          <a:ea typeface="黑体" panose="02010609060101010101" pitchFamily="49" charset="-122"/>
                        </a:rPr>
                        <a:t>2+</a:t>
                      </a:r>
                      <a:endParaRPr kumimoji="0" lang="en-US" altLang="zh-CN" sz="2400" b="1"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p>
                      <a:pPr marL="0" marR="0" lvl="0" indent="0" algn="ctr" defTabSz="914400" rtl="0" eaLnBrk="1" fontAlgn="ctr" latinLnBrk="0" hangingPunct="1">
                        <a:lnSpc>
                          <a:spcPct val="12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Co</a:t>
                      </a:r>
                      <a:r>
                        <a:rPr kumimoji="0" lang="en-US" altLang="zh-CN" sz="2400" b="1" i="0" u="none" strike="noStrike" cap="none" normalizeH="0" baseline="30000" dirty="0">
                          <a:ln>
                            <a:noFill/>
                          </a:ln>
                          <a:solidFill>
                            <a:schemeClr val="tx1"/>
                          </a:solidFill>
                          <a:effectLst/>
                          <a:latin typeface="Arial" panose="020B0604020202020204" pitchFamily="34" charset="0"/>
                          <a:ea typeface="黑体" panose="02010609060101010101" pitchFamily="49" charset="-122"/>
                        </a:rPr>
                        <a:t>2+   </a:t>
                      </a:r>
                      <a:r>
                        <a:rPr kumimoji="0" lang="en-US" altLang="zh-CN" sz="24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 Ni</a:t>
                      </a:r>
                      <a:r>
                        <a:rPr kumimoji="0" lang="en-US" altLang="zh-CN" sz="2400" b="1" i="0" u="none" strike="noStrike" cap="none" normalizeH="0" baseline="30000" dirty="0">
                          <a:ln>
                            <a:noFill/>
                          </a:ln>
                          <a:solidFill>
                            <a:schemeClr val="tx1"/>
                          </a:solidFill>
                          <a:effectLst/>
                          <a:latin typeface="Arial" panose="020B0604020202020204" pitchFamily="34" charset="0"/>
                          <a:ea typeface="黑体" panose="02010609060101010101" pitchFamily="49" charset="-122"/>
                        </a:rPr>
                        <a:t>2+</a:t>
                      </a:r>
                      <a:endParaRPr kumimoji="0" lang="en-US" altLang="zh-CN" sz="2400" b="1"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7" name="页脚占位符 4"/>
          <p:cNvSpPr>
            <a:spLocks noGrp="1"/>
          </p:cNvSpPr>
          <p:nvPr>
            <p:ph type="ftr" sz="quarter" idx="11"/>
          </p:nvPr>
        </p:nvSpPr>
        <p:spPr/>
        <p:txBody>
          <a:bodyPr/>
          <a:lstStyle/>
          <a:p>
            <a:r>
              <a:rPr lang="en-US" altLang="zh-CN"/>
              <a:t>《分析化学》 第五章   配位滴定法</a:t>
            </a:r>
          </a:p>
        </p:txBody>
      </p:sp>
      <p:sp>
        <p:nvSpPr>
          <p:cNvPr id="48" name="灯片编号占位符 5"/>
          <p:cNvSpPr>
            <a:spLocks noGrp="1"/>
          </p:cNvSpPr>
          <p:nvPr>
            <p:ph type="sldNum" sz="quarter" idx="12"/>
          </p:nvPr>
        </p:nvSpPr>
        <p:spPr/>
        <p:txBody>
          <a:bodyPr/>
          <a:lstStyle/>
          <a:p>
            <a:fld id="{AD265B6F-D8D1-44AE-A39F-868A0550842F}" type="slidenum">
              <a:rPr lang="en-US" altLang="zh-CN"/>
              <a:pPr/>
              <a:t>100</a:t>
            </a:fld>
            <a:endParaRPr lang="en-US" altLang="zh-CN"/>
          </a:p>
        </p:txBody>
      </p:sp>
    </p:spTree>
    <p:custDataLst>
      <p:tags r:id="rId1"/>
    </p:custDataLst>
    <p:extLst>
      <p:ext uri="{BB962C8B-B14F-4D97-AF65-F5344CB8AC3E}">
        <p14:creationId xmlns:p14="http://schemas.microsoft.com/office/powerpoint/2010/main" val="6926265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7888"/>
                                        </p:tgtEl>
                                        <p:attrNameLst>
                                          <p:attrName>style.visibility</p:attrName>
                                        </p:attrNameLst>
                                      </p:cBhvr>
                                      <p:to>
                                        <p:strVal val="visible"/>
                                      </p:to>
                                    </p:set>
                                    <p:animEffect transition="in" filter="barn(inVertical)">
                                      <p:cBhvr>
                                        <p:cTn id="7" dur="500"/>
                                        <p:tgtEl>
                                          <p:spTgt spid="547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1AE3720A-2570-463F-BDAB-C3E2466DC421}" type="slidenum">
              <a:rPr lang="en-US" altLang="zh-CN"/>
              <a:pPr/>
              <a:t>101</a:t>
            </a:fld>
            <a:endParaRPr lang="en-US" altLang="zh-CN"/>
          </a:p>
        </p:txBody>
      </p:sp>
      <p:sp>
        <p:nvSpPr>
          <p:cNvPr id="550914" name="Rectangle 2"/>
          <p:cNvSpPr>
            <a:spLocks noGrp="1" noChangeArrowheads="1"/>
          </p:cNvSpPr>
          <p:nvPr>
            <p:ph type="title"/>
          </p:nvPr>
        </p:nvSpPr>
        <p:spPr>
          <a:xfrm>
            <a:off x="1506538" y="280988"/>
            <a:ext cx="5646737" cy="460375"/>
          </a:xfrm>
          <a:noFill/>
          <a:extLst>
            <a:ext uri="{909E8E84-426E-40DD-AFC4-6F175D3DCCD1}">
              <a14:hiddenFill xmlns:a14="http://schemas.microsoft.com/office/drawing/2010/main">
                <a:solidFill>
                  <a:srgbClr val="000099"/>
                </a:solidFill>
              </a14:hiddenFill>
            </a:ext>
          </a:extLst>
        </p:spPr>
        <p:txBody>
          <a:bodyPr/>
          <a:lstStyle/>
          <a:p>
            <a:r>
              <a:rPr lang="zh-CN" altLang="en-US" b="0">
                <a:solidFill>
                  <a:srgbClr val="000099"/>
                </a:solidFill>
              </a:rPr>
              <a:t>二甲酚橙 </a:t>
            </a:r>
            <a:r>
              <a:rPr lang="en-US" altLang="zh-CN" b="0">
                <a:solidFill>
                  <a:srgbClr val="000099"/>
                </a:solidFill>
              </a:rPr>
              <a:t>(XO)</a:t>
            </a:r>
          </a:p>
        </p:txBody>
      </p:sp>
      <p:graphicFrame>
        <p:nvGraphicFramePr>
          <p:cNvPr id="550915" name="Object 3"/>
          <p:cNvGraphicFramePr>
            <a:graphicFrameLocks noGrp="1" noChangeAspect="1"/>
          </p:cNvGraphicFramePr>
          <p:nvPr>
            <p:ph idx="1"/>
            <p:extLst>
              <p:ext uri="{D42A27DB-BD31-4B8C-83A1-F6EECF244321}">
                <p14:modId xmlns:p14="http://schemas.microsoft.com/office/powerpoint/2010/main" val="1001596483"/>
              </p:ext>
            </p:extLst>
          </p:nvPr>
        </p:nvGraphicFramePr>
        <p:xfrm>
          <a:off x="1547664" y="1484784"/>
          <a:ext cx="6172200" cy="4448175"/>
        </p:xfrm>
        <a:graphic>
          <a:graphicData uri="http://schemas.openxmlformats.org/presentationml/2006/ole">
            <mc:AlternateContent xmlns:mc="http://schemas.openxmlformats.org/markup-compatibility/2006">
              <mc:Choice xmlns:v="urn:schemas-microsoft-com:vml" Requires="v">
                <p:oleObj spid="_x0000_s17412" name="CS ChemDraw Drawing" r:id="rId5" imgW="3553200" imgH="2560320" progId="ChemDraw.Document.5.0">
                  <p:embed/>
                </p:oleObj>
              </mc:Choice>
              <mc:Fallback>
                <p:oleObj name="CS ChemDraw Drawing" r:id="rId5" imgW="3553200" imgH="2560320" progId="ChemDraw.Document.5.0">
                  <p:embed/>
                  <p:pic>
                    <p:nvPicPr>
                      <p:cNvPr id="55091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1484784"/>
                        <a:ext cx="6172200" cy="4448175"/>
                      </a:xfrm>
                      <a:prstGeom prst="rect">
                        <a:avLst/>
                      </a:prstGeom>
                      <a:noFill/>
                      <a:ln>
                        <a:noFill/>
                      </a:ln>
                      <a:effectLst/>
                      <a:extLst>
                        <a:ext uri="{909E8E84-426E-40DD-AFC4-6F175D3DCCD1}">
                          <a14:hiddenFill xmlns:a14="http://schemas.microsoft.com/office/drawing/2010/main">
                            <a:solidFill>
                              <a:srgbClr val="E1FFE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9049091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0915"/>
                                        </p:tgtEl>
                                        <p:attrNameLst>
                                          <p:attrName>style.visibility</p:attrName>
                                        </p:attrNameLst>
                                      </p:cBhvr>
                                      <p:to>
                                        <p:strVal val="visible"/>
                                      </p:to>
                                    </p:set>
                                    <p:animEffect transition="in" filter="barn(inVertical)">
                                      <p:cBhvr>
                                        <p:cTn id="7" dur="500"/>
                                        <p:tgtEl>
                                          <p:spTgt spid="550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151E1C-88E2-4D71-B3A6-78887B6A9A31}"/>
              </a:ext>
            </a:extLst>
          </p:cNvPr>
          <p:cNvSpPr>
            <a:spLocks noGrp="1"/>
          </p:cNvSpPr>
          <p:nvPr>
            <p:ph type="title"/>
          </p:nvPr>
        </p:nvSpPr>
        <p:spPr/>
        <p:txBody>
          <a:bodyPr/>
          <a:lstStyle/>
          <a:p>
            <a:r>
              <a:rPr lang="zh-CN" altLang="en-US" dirty="0"/>
              <a:t>金属指示剂二甲酚橙</a:t>
            </a:r>
          </a:p>
        </p:txBody>
      </p:sp>
      <p:sp>
        <p:nvSpPr>
          <p:cNvPr id="551938" name="Rectangle 2"/>
          <p:cNvSpPr>
            <a:spLocks noGrp="1" noChangeArrowheads="1"/>
          </p:cNvSpPr>
          <p:nvPr>
            <p:ph idx="1"/>
          </p:nvPr>
        </p:nvSpPr>
        <p:spPr>
          <a:xfrm>
            <a:off x="683568" y="1428576"/>
            <a:ext cx="7830816" cy="2648496"/>
          </a:xfrm>
          <a:ln w="38100">
            <a:solidFill>
              <a:schemeClr val="accent5">
                <a:lumMod val="75000"/>
              </a:schemeClr>
            </a:solidFill>
          </a:ln>
        </p:spPr>
        <p:txBody>
          <a:bodyPr/>
          <a:lstStyle/>
          <a:p>
            <a:pPr marL="342900" indent="-342900">
              <a:lnSpc>
                <a:spcPct val="120000"/>
              </a:lnSpc>
              <a:buFontTx/>
              <a:buNone/>
            </a:pPr>
            <a:r>
              <a:rPr lang="en-US" altLang="zh-CN" sz="3200" dirty="0"/>
              <a:t>	</a:t>
            </a:r>
            <a:r>
              <a:rPr lang="zh-CN" altLang="en-US" dirty="0">
                <a:solidFill>
                  <a:schemeClr val="accent2"/>
                </a:solidFill>
              </a:rPr>
              <a:t>二甲酚橙</a:t>
            </a:r>
            <a:r>
              <a:rPr lang="en-US" altLang="zh-CN" dirty="0">
                <a:solidFill>
                  <a:schemeClr val="accent2"/>
                </a:solidFill>
              </a:rPr>
              <a:t>(XO)</a:t>
            </a:r>
            <a:r>
              <a:rPr lang="zh-CN" altLang="en-US" dirty="0"/>
              <a:t>可作滴定</a:t>
            </a:r>
            <a:r>
              <a:rPr lang="en-US" altLang="zh-CN" dirty="0"/>
              <a:t>ZrO</a:t>
            </a:r>
            <a:r>
              <a:rPr lang="en-US" altLang="zh-CN" baseline="30000" dirty="0"/>
              <a:t>2+</a:t>
            </a:r>
            <a:r>
              <a:rPr lang="en-US" altLang="zh-CN" dirty="0"/>
              <a:t>, Bi</a:t>
            </a:r>
            <a:r>
              <a:rPr lang="en-US" altLang="zh-CN" baseline="30000" dirty="0"/>
              <a:t>3+</a:t>
            </a:r>
            <a:r>
              <a:rPr lang="en-US" altLang="zh-CN" dirty="0"/>
              <a:t>, Th</a:t>
            </a:r>
            <a:r>
              <a:rPr lang="en-US" altLang="zh-CN" baseline="30000" dirty="0"/>
              <a:t>4+</a:t>
            </a:r>
            <a:r>
              <a:rPr lang="en-US" altLang="zh-CN" dirty="0"/>
              <a:t>, Zn</a:t>
            </a:r>
            <a:r>
              <a:rPr lang="en-US" altLang="zh-CN" baseline="30000" dirty="0"/>
              <a:t>2+</a:t>
            </a:r>
            <a:r>
              <a:rPr lang="en-US" altLang="zh-CN" dirty="0"/>
              <a:t>, Pb</a:t>
            </a:r>
            <a:r>
              <a:rPr lang="en-US" altLang="zh-CN" baseline="30000" dirty="0"/>
              <a:t>2+</a:t>
            </a:r>
            <a:r>
              <a:rPr lang="en-US" altLang="zh-CN" dirty="0"/>
              <a:t>, Cd</a:t>
            </a:r>
            <a:r>
              <a:rPr lang="en-US" altLang="zh-CN" baseline="30000" dirty="0"/>
              <a:t>2+</a:t>
            </a:r>
            <a:r>
              <a:rPr lang="en-US" altLang="zh-CN" dirty="0"/>
              <a:t>, Hg</a:t>
            </a:r>
            <a:r>
              <a:rPr lang="en-US" altLang="zh-CN" baseline="30000" dirty="0"/>
              <a:t>2+</a:t>
            </a:r>
            <a:r>
              <a:rPr lang="en-US" altLang="zh-CN" dirty="0"/>
              <a:t>, </a:t>
            </a:r>
            <a:r>
              <a:rPr lang="zh-CN" altLang="en-US" dirty="0"/>
              <a:t>稀土等金属离子时的指示剂</a:t>
            </a:r>
            <a:r>
              <a:rPr lang="en-US" altLang="zh-CN" dirty="0"/>
              <a:t>, </a:t>
            </a:r>
            <a:r>
              <a:rPr lang="zh-CN" altLang="en-US" dirty="0"/>
              <a:t>在</a:t>
            </a:r>
            <a:r>
              <a:rPr lang="en-US" altLang="zh-CN" sz="4000" dirty="0">
                <a:solidFill>
                  <a:srgbClr val="FF0000"/>
                </a:solidFill>
              </a:rPr>
              <a:t>pH&lt;6</a:t>
            </a:r>
            <a:r>
              <a:rPr lang="zh-CN" altLang="en-US" dirty="0"/>
              <a:t>时使用，配合物颜色为红色。</a:t>
            </a:r>
          </a:p>
        </p:txBody>
      </p:sp>
      <p:sp>
        <p:nvSpPr>
          <p:cNvPr id="31" name="页脚占位符 4"/>
          <p:cNvSpPr>
            <a:spLocks noGrp="1"/>
          </p:cNvSpPr>
          <p:nvPr>
            <p:ph type="ftr" sz="quarter" idx="11"/>
          </p:nvPr>
        </p:nvSpPr>
        <p:spPr/>
        <p:txBody>
          <a:bodyPr/>
          <a:lstStyle/>
          <a:p>
            <a:r>
              <a:rPr lang="en-US" altLang="zh-CN"/>
              <a:t>《分析化学》 第五章   配位滴定法</a:t>
            </a:r>
          </a:p>
        </p:txBody>
      </p:sp>
      <p:sp>
        <p:nvSpPr>
          <p:cNvPr id="32" name="灯片编号占位符 5"/>
          <p:cNvSpPr>
            <a:spLocks noGrp="1"/>
          </p:cNvSpPr>
          <p:nvPr>
            <p:ph type="sldNum" sz="quarter" idx="12"/>
          </p:nvPr>
        </p:nvSpPr>
        <p:spPr/>
        <p:txBody>
          <a:bodyPr/>
          <a:lstStyle/>
          <a:p>
            <a:fld id="{C45A0A7D-AEDC-490D-9ABA-AF56B7E0FB96}" type="slidenum">
              <a:rPr lang="en-US" altLang="zh-CN"/>
              <a:pPr/>
              <a:t>102</a:t>
            </a:fld>
            <a:endParaRPr lang="en-US" altLang="zh-CN"/>
          </a:p>
        </p:txBody>
      </p:sp>
      <p:grpSp>
        <p:nvGrpSpPr>
          <p:cNvPr id="551939" name="Group 3"/>
          <p:cNvGrpSpPr>
            <a:grpSpLocks/>
          </p:cNvGrpSpPr>
          <p:nvPr/>
        </p:nvGrpSpPr>
        <p:grpSpPr bwMode="auto">
          <a:xfrm>
            <a:off x="838200" y="4437856"/>
            <a:ext cx="7772400" cy="1295400"/>
            <a:chOff x="528" y="2592"/>
            <a:chExt cx="4896" cy="816"/>
          </a:xfrm>
        </p:grpSpPr>
        <p:sp>
          <p:nvSpPr>
            <p:cNvPr id="551940" name="Line 4"/>
            <p:cNvSpPr>
              <a:spLocks noChangeShapeType="1"/>
            </p:cNvSpPr>
            <p:nvPr/>
          </p:nvSpPr>
          <p:spPr bwMode="auto">
            <a:xfrm>
              <a:off x="576" y="2928"/>
              <a:ext cx="48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1941" name="Line 5"/>
            <p:cNvSpPr>
              <a:spLocks noChangeShapeType="1"/>
            </p:cNvSpPr>
            <p:nvPr/>
          </p:nvSpPr>
          <p:spPr bwMode="auto">
            <a:xfrm>
              <a:off x="982" y="2816"/>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1942" name="Line 6"/>
            <p:cNvSpPr>
              <a:spLocks noChangeShapeType="1"/>
            </p:cNvSpPr>
            <p:nvPr/>
          </p:nvSpPr>
          <p:spPr bwMode="auto">
            <a:xfrm>
              <a:off x="2297" y="2816"/>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1943" name="Line 7"/>
            <p:cNvSpPr>
              <a:spLocks noChangeShapeType="1"/>
            </p:cNvSpPr>
            <p:nvPr/>
          </p:nvSpPr>
          <p:spPr bwMode="auto">
            <a:xfrm>
              <a:off x="1979" y="283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1944" name="Line 8"/>
            <p:cNvSpPr>
              <a:spLocks noChangeShapeType="1"/>
            </p:cNvSpPr>
            <p:nvPr/>
          </p:nvSpPr>
          <p:spPr bwMode="auto">
            <a:xfrm>
              <a:off x="3159" y="2816"/>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1945" name="Line 9"/>
            <p:cNvSpPr>
              <a:spLocks noChangeShapeType="1"/>
            </p:cNvSpPr>
            <p:nvPr/>
          </p:nvSpPr>
          <p:spPr bwMode="auto">
            <a:xfrm>
              <a:off x="4293" y="283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1946" name="Line 10"/>
            <p:cNvSpPr>
              <a:spLocks noChangeShapeType="1"/>
            </p:cNvSpPr>
            <p:nvPr/>
          </p:nvSpPr>
          <p:spPr bwMode="auto">
            <a:xfrm>
              <a:off x="4746" y="2816"/>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1947" name="Text Box 11"/>
            <p:cNvSpPr txBox="1">
              <a:spLocks noChangeArrowheads="1"/>
            </p:cNvSpPr>
            <p:nvPr/>
          </p:nvSpPr>
          <p:spPr bwMode="auto">
            <a:xfrm>
              <a:off x="528" y="2592"/>
              <a:ext cx="6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H</a:t>
              </a:r>
              <a:r>
                <a:rPr lang="en-US" altLang="zh-CN" b="1" baseline="-25000">
                  <a:latin typeface="Arial" panose="020B0604020202020204" pitchFamily="34" charset="0"/>
                </a:rPr>
                <a:t>6</a:t>
              </a:r>
              <a:r>
                <a:rPr lang="en-US" altLang="zh-CN" b="1">
                  <a:latin typeface="Arial" panose="020B0604020202020204" pitchFamily="34" charset="0"/>
                </a:rPr>
                <a:t>In</a:t>
              </a:r>
            </a:p>
          </p:txBody>
        </p:sp>
        <p:sp>
          <p:nvSpPr>
            <p:cNvPr id="551948" name="Text Box 12"/>
            <p:cNvSpPr txBox="1">
              <a:spLocks noChangeArrowheads="1"/>
            </p:cNvSpPr>
            <p:nvPr/>
          </p:nvSpPr>
          <p:spPr bwMode="auto">
            <a:xfrm>
              <a:off x="3456" y="2592"/>
              <a:ext cx="6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H</a:t>
              </a:r>
              <a:r>
                <a:rPr lang="en-US" altLang="zh-CN" b="1" baseline="-25000">
                  <a:latin typeface="Arial" panose="020B0604020202020204" pitchFamily="34" charset="0"/>
                </a:rPr>
                <a:t>2</a:t>
              </a:r>
              <a:r>
                <a:rPr lang="en-US" altLang="zh-CN" b="1">
                  <a:latin typeface="Arial" panose="020B0604020202020204" pitchFamily="34" charset="0"/>
                </a:rPr>
                <a:t>In</a:t>
              </a:r>
            </a:p>
          </p:txBody>
        </p:sp>
        <p:sp>
          <p:nvSpPr>
            <p:cNvPr id="551949" name="Text Box 13"/>
            <p:cNvSpPr txBox="1">
              <a:spLocks noChangeArrowheads="1"/>
            </p:cNvSpPr>
            <p:nvPr/>
          </p:nvSpPr>
          <p:spPr bwMode="auto">
            <a:xfrm>
              <a:off x="4896" y="2592"/>
              <a:ext cx="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In</a:t>
              </a:r>
            </a:p>
          </p:txBody>
        </p:sp>
        <p:sp>
          <p:nvSpPr>
            <p:cNvPr id="551950" name="Text Box 14"/>
            <p:cNvSpPr txBox="1">
              <a:spLocks noChangeArrowheads="1"/>
            </p:cNvSpPr>
            <p:nvPr/>
          </p:nvSpPr>
          <p:spPr bwMode="auto">
            <a:xfrm>
              <a:off x="4272" y="2592"/>
              <a:ext cx="6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HIn</a:t>
              </a:r>
            </a:p>
          </p:txBody>
        </p:sp>
        <p:sp>
          <p:nvSpPr>
            <p:cNvPr id="551951" name="Text Box 15"/>
            <p:cNvSpPr txBox="1">
              <a:spLocks noChangeArrowheads="1"/>
            </p:cNvSpPr>
            <p:nvPr/>
          </p:nvSpPr>
          <p:spPr bwMode="auto">
            <a:xfrm>
              <a:off x="2496" y="2592"/>
              <a:ext cx="6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H</a:t>
              </a:r>
              <a:r>
                <a:rPr lang="en-US" altLang="zh-CN" b="1" baseline="-25000">
                  <a:latin typeface="Arial" panose="020B0604020202020204" pitchFamily="34" charset="0"/>
                </a:rPr>
                <a:t>3</a:t>
              </a:r>
              <a:r>
                <a:rPr lang="en-US" altLang="zh-CN" b="1">
                  <a:latin typeface="Arial" panose="020B0604020202020204" pitchFamily="34" charset="0"/>
                </a:rPr>
                <a:t>In</a:t>
              </a:r>
            </a:p>
          </p:txBody>
        </p:sp>
        <p:sp>
          <p:nvSpPr>
            <p:cNvPr id="551952" name="Text Box 16"/>
            <p:cNvSpPr txBox="1">
              <a:spLocks noChangeArrowheads="1"/>
            </p:cNvSpPr>
            <p:nvPr/>
          </p:nvSpPr>
          <p:spPr bwMode="auto">
            <a:xfrm>
              <a:off x="1200" y="2592"/>
              <a:ext cx="6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H</a:t>
              </a:r>
              <a:r>
                <a:rPr lang="en-US" altLang="zh-CN" b="1" baseline="-25000">
                  <a:latin typeface="Arial" panose="020B0604020202020204" pitchFamily="34" charset="0"/>
                </a:rPr>
                <a:t>5</a:t>
              </a:r>
              <a:r>
                <a:rPr lang="en-US" altLang="zh-CN" b="1">
                  <a:latin typeface="Arial" panose="020B0604020202020204" pitchFamily="34" charset="0"/>
                </a:rPr>
                <a:t>In</a:t>
              </a:r>
            </a:p>
          </p:txBody>
        </p:sp>
        <p:sp>
          <p:nvSpPr>
            <p:cNvPr id="551953" name="Text Box 17"/>
            <p:cNvSpPr txBox="1">
              <a:spLocks noChangeArrowheads="1"/>
            </p:cNvSpPr>
            <p:nvPr/>
          </p:nvSpPr>
          <p:spPr bwMode="auto">
            <a:xfrm>
              <a:off x="1872" y="2592"/>
              <a:ext cx="6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H</a:t>
              </a:r>
              <a:r>
                <a:rPr lang="en-US" altLang="zh-CN" b="1" baseline="-25000">
                  <a:latin typeface="Arial" panose="020B0604020202020204" pitchFamily="34" charset="0"/>
                </a:rPr>
                <a:t>4</a:t>
              </a:r>
              <a:r>
                <a:rPr lang="en-US" altLang="zh-CN" b="1">
                  <a:latin typeface="Arial" panose="020B0604020202020204" pitchFamily="34" charset="0"/>
                </a:rPr>
                <a:t>In</a:t>
              </a:r>
            </a:p>
          </p:txBody>
        </p:sp>
        <p:sp>
          <p:nvSpPr>
            <p:cNvPr id="551954" name="Text Box 18"/>
            <p:cNvSpPr txBox="1">
              <a:spLocks noChangeArrowheads="1"/>
            </p:cNvSpPr>
            <p:nvPr/>
          </p:nvSpPr>
          <p:spPr bwMode="auto">
            <a:xfrm>
              <a:off x="574" y="2923"/>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zh-CN" altLang="en-US" sz="2800" b="1">
                  <a:solidFill>
                    <a:srgbClr val="FFFF00"/>
                  </a:solidFill>
                  <a:latin typeface="Arial" panose="020B0604020202020204" pitchFamily="34" charset="0"/>
                  <a:ea typeface="黑体" panose="02010609060101010101" pitchFamily="49" charset="-122"/>
                </a:rPr>
                <a:t>黄</a:t>
              </a:r>
            </a:p>
          </p:txBody>
        </p:sp>
        <p:sp>
          <p:nvSpPr>
            <p:cNvPr id="551955" name="Text Box 19"/>
            <p:cNvSpPr txBox="1">
              <a:spLocks noChangeArrowheads="1"/>
            </p:cNvSpPr>
            <p:nvPr/>
          </p:nvSpPr>
          <p:spPr bwMode="auto">
            <a:xfrm>
              <a:off x="1254" y="2923"/>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zh-CN" altLang="en-US" sz="2800" b="1">
                  <a:solidFill>
                    <a:srgbClr val="FFFF00"/>
                  </a:solidFill>
                  <a:latin typeface="Arial" panose="020B0604020202020204" pitchFamily="34" charset="0"/>
                  <a:ea typeface="黑体" panose="02010609060101010101" pitchFamily="49" charset="-122"/>
                </a:rPr>
                <a:t>黄</a:t>
              </a:r>
            </a:p>
          </p:txBody>
        </p:sp>
        <p:sp>
          <p:nvSpPr>
            <p:cNvPr id="551956" name="Text Box 20"/>
            <p:cNvSpPr txBox="1">
              <a:spLocks noChangeArrowheads="1"/>
            </p:cNvSpPr>
            <p:nvPr/>
          </p:nvSpPr>
          <p:spPr bwMode="auto">
            <a:xfrm>
              <a:off x="1980" y="2923"/>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zh-CN" altLang="en-US" sz="2800" b="1">
                  <a:solidFill>
                    <a:srgbClr val="FFFF00"/>
                  </a:solidFill>
                  <a:latin typeface="Arial" panose="020B0604020202020204" pitchFamily="34" charset="0"/>
                  <a:ea typeface="黑体" panose="02010609060101010101" pitchFamily="49" charset="-122"/>
                </a:rPr>
                <a:t>黄</a:t>
              </a:r>
            </a:p>
          </p:txBody>
        </p:sp>
        <p:sp>
          <p:nvSpPr>
            <p:cNvPr id="551957" name="Text Box 21"/>
            <p:cNvSpPr txBox="1">
              <a:spLocks noChangeArrowheads="1"/>
            </p:cNvSpPr>
            <p:nvPr/>
          </p:nvSpPr>
          <p:spPr bwMode="auto">
            <a:xfrm>
              <a:off x="2569" y="2923"/>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zh-CN" altLang="en-US" sz="2800" b="1">
                  <a:solidFill>
                    <a:srgbClr val="FFFF00"/>
                  </a:solidFill>
                  <a:latin typeface="Arial" panose="020B0604020202020204" pitchFamily="34" charset="0"/>
                  <a:ea typeface="黑体" panose="02010609060101010101" pitchFamily="49" charset="-122"/>
                </a:rPr>
                <a:t>黄</a:t>
              </a:r>
            </a:p>
          </p:txBody>
        </p:sp>
        <p:sp>
          <p:nvSpPr>
            <p:cNvPr id="551958" name="Text Box 22"/>
            <p:cNvSpPr txBox="1">
              <a:spLocks noChangeArrowheads="1"/>
            </p:cNvSpPr>
            <p:nvPr/>
          </p:nvSpPr>
          <p:spPr bwMode="auto">
            <a:xfrm>
              <a:off x="3522" y="2923"/>
              <a:ext cx="36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zh-CN" altLang="en-US" sz="2800" b="1">
                  <a:solidFill>
                    <a:srgbClr val="FF3300"/>
                  </a:solidFill>
                  <a:latin typeface="Arial" panose="020B0604020202020204" pitchFamily="34" charset="0"/>
                  <a:ea typeface="黑体" panose="02010609060101010101" pitchFamily="49" charset="-122"/>
                </a:rPr>
                <a:t>红</a:t>
              </a:r>
            </a:p>
          </p:txBody>
        </p:sp>
        <p:sp>
          <p:nvSpPr>
            <p:cNvPr id="551959" name="Text Box 23"/>
            <p:cNvSpPr txBox="1">
              <a:spLocks noChangeArrowheads="1"/>
            </p:cNvSpPr>
            <p:nvPr/>
          </p:nvSpPr>
          <p:spPr bwMode="auto">
            <a:xfrm>
              <a:off x="4338" y="2923"/>
              <a:ext cx="36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zh-CN" altLang="en-US" sz="2800" b="1">
                  <a:solidFill>
                    <a:srgbClr val="FF3300"/>
                  </a:solidFill>
                  <a:latin typeface="Arial" panose="020B0604020202020204" pitchFamily="34" charset="0"/>
                  <a:ea typeface="黑体" panose="02010609060101010101" pitchFamily="49" charset="-122"/>
                </a:rPr>
                <a:t>红</a:t>
              </a:r>
            </a:p>
          </p:txBody>
        </p:sp>
        <p:sp>
          <p:nvSpPr>
            <p:cNvPr id="551960" name="Text Box 24"/>
            <p:cNvSpPr txBox="1">
              <a:spLocks noChangeArrowheads="1"/>
            </p:cNvSpPr>
            <p:nvPr/>
          </p:nvSpPr>
          <p:spPr bwMode="auto">
            <a:xfrm>
              <a:off x="4882" y="2923"/>
              <a:ext cx="36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zh-CN" altLang="en-US" sz="2800" b="1">
                  <a:solidFill>
                    <a:srgbClr val="FF3300"/>
                  </a:solidFill>
                  <a:latin typeface="Arial" panose="020B0604020202020204" pitchFamily="34" charset="0"/>
                  <a:ea typeface="黑体" panose="02010609060101010101" pitchFamily="49" charset="-122"/>
                </a:rPr>
                <a:t>红</a:t>
              </a:r>
            </a:p>
          </p:txBody>
        </p:sp>
        <p:sp>
          <p:nvSpPr>
            <p:cNvPr id="551961" name="Text Box 25"/>
            <p:cNvSpPr txBox="1">
              <a:spLocks noChangeArrowheads="1"/>
            </p:cNvSpPr>
            <p:nvPr/>
          </p:nvSpPr>
          <p:spPr bwMode="auto">
            <a:xfrm>
              <a:off x="800" y="3104"/>
              <a:ext cx="7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-1.2</a:t>
              </a:r>
            </a:p>
          </p:txBody>
        </p:sp>
        <p:sp>
          <p:nvSpPr>
            <p:cNvPr id="551962" name="Text Box 26"/>
            <p:cNvSpPr txBox="1">
              <a:spLocks noChangeArrowheads="1"/>
            </p:cNvSpPr>
            <p:nvPr/>
          </p:nvSpPr>
          <p:spPr bwMode="auto">
            <a:xfrm>
              <a:off x="1776" y="3120"/>
              <a:ext cx="7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2.6</a:t>
              </a:r>
            </a:p>
          </p:txBody>
        </p:sp>
        <p:sp>
          <p:nvSpPr>
            <p:cNvPr id="551963" name="Text Box 27"/>
            <p:cNvSpPr txBox="1">
              <a:spLocks noChangeArrowheads="1"/>
            </p:cNvSpPr>
            <p:nvPr/>
          </p:nvSpPr>
          <p:spPr bwMode="auto">
            <a:xfrm>
              <a:off x="2208" y="3120"/>
              <a:ext cx="7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3.2</a:t>
              </a:r>
            </a:p>
          </p:txBody>
        </p:sp>
        <p:sp>
          <p:nvSpPr>
            <p:cNvPr id="551964" name="Text Box 28"/>
            <p:cNvSpPr txBox="1">
              <a:spLocks noChangeArrowheads="1"/>
            </p:cNvSpPr>
            <p:nvPr/>
          </p:nvSpPr>
          <p:spPr bwMode="auto">
            <a:xfrm>
              <a:off x="2976" y="3120"/>
              <a:ext cx="7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6.4</a:t>
              </a:r>
            </a:p>
          </p:txBody>
        </p:sp>
        <p:sp>
          <p:nvSpPr>
            <p:cNvPr id="551965" name="Text Box 29"/>
            <p:cNvSpPr txBox="1">
              <a:spLocks noChangeArrowheads="1"/>
            </p:cNvSpPr>
            <p:nvPr/>
          </p:nvSpPr>
          <p:spPr bwMode="auto">
            <a:xfrm>
              <a:off x="4032" y="3120"/>
              <a:ext cx="7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10.4</a:t>
              </a:r>
            </a:p>
          </p:txBody>
        </p:sp>
        <p:sp>
          <p:nvSpPr>
            <p:cNvPr id="551966" name="Text Box 30"/>
            <p:cNvSpPr txBox="1">
              <a:spLocks noChangeArrowheads="1"/>
            </p:cNvSpPr>
            <p:nvPr/>
          </p:nvSpPr>
          <p:spPr bwMode="auto">
            <a:xfrm>
              <a:off x="4512" y="3120"/>
              <a:ext cx="7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latin typeface="Arial" panose="020B0604020202020204" pitchFamily="34" charset="0"/>
                </a:rPr>
                <a:t>12.3</a:t>
              </a:r>
            </a:p>
          </p:txBody>
        </p:sp>
      </p:grpSp>
    </p:spTree>
    <p:custDataLst>
      <p:tags r:id="rId1"/>
    </p:custDataLst>
    <p:extLst>
      <p:ext uri="{BB962C8B-B14F-4D97-AF65-F5344CB8AC3E}">
        <p14:creationId xmlns:p14="http://schemas.microsoft.com/office/powerpoint/2010/main" val="40533896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1938">
                                            <p:bg/>
                                          </p:spTgt>
                                        </p:tgtEl>
                                        <p:attrNameLst>
                                          <p:attrName>style.visibility</p:attrName>
                                        </p:attrNameLst>
                                      </p:cBhvr>
                                      <p:to>
                                        <p:strVal val="visible"/>
                                      </p:to>
                                    </p:set>
                                    <p:animEffect transition="in" filter="barn(inVertical)">
                                      <p:cBhvr>
                                        <p:cTn id="7" dur="500"/>
                                        <p:tgtEl>
                                          <p:spTgt spid="551938">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1938">
                                            <p:txEl>
                                              <p:pRg st="0" end="0"/>
                                            </p:txEl>
                                          </p:spTgt>
                                        </p:tgtEl>
                                        <p:attrNameLst>
                                          <p:attrName>style.visibility</p:attrName>
                                        </p:attrNameLst>
                                      </p:cBhvr>
                                      <p:to>
                                        <p:strVal val="visible"/>
                                      </p:to>
                                    </p:set>
                                    <p:animEffect transition="in" filter="barn(inVertical)">
                                      <p:cBhvr>
                                        <p:cTn id="12" dur="500"/>
                                        <p:tgtEl>
                                          <p:spTgt spid="5519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1939"/>
                                        </p:tgtEl>
                                        <p:attrNameLst>
                                          <p:attrName>style.visibility</p:attrName>
                                        </p:attrNameLst>
                                      </p:cBhvr>
                                      <p:to>
                                        <p:strVal val="visible"/>
                                      </p:to>
                                    </p:set>
                                    <p:animEffect transition="in" filter="barn(inVertical)">
                                      <p:cBhvr>
                                        <p:cTn id="17" dur="500"/>
                                        <p:tgtEl>
                                          <p:spTgt spid="551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8" grpId="0" build="p"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Lst>
        </p:spPr>
        <p:txBody>
          <a:bodyPr/>
          <a:lstStyle/>
          <a:p>
            <a:r>
              <a:rPr lang="zh-CN" altLang="en-US" sz="4400" dirty="0">
                <a:latin typeface="黑体" panose="02010609060101010101" pitchFamily="49" charset="-122"/>
              </a:rPr>
              <a:t>磺基水杨酸 </a:t>
            </a:r>
            <a:r>
              <a:rPr lang="en-US" altLang="zh-CN" sz="4400" dirty="0"/>
              <a:t>(</a:t>
            </a:r>
            <a:r>
              <a:rPr lang="en-US" altLang="zh-CN" sz="4400" dirty="0" err="1"/>
              <a:t>SSal</a:t>
            </a:r>
            <a:r>
              <a:rPr lang="en-US" altLang="zh-CN" sz="4400" dirty="0"/>
              <a:t>)</a:t>
            </a:r>
          </a:p>
        </p:txBody>
      </p:sp>
      <p:graphicFrame>
        <p:nvGraphicFramePr>
          <p:cNvPr id="552963" name="Object 3"/>
          <p:cNvGraphicFramePr>
            <a:graphicFrameLocks noGrp="1" noChangeAspect="1"/>
          </p:cNvGraphicFramePr>
          <p:nvPr>
            <p:ph idx="1"/>
            <p:extLst>
              <p:ext uri="{D42A27DB-BD31-4B8C-83A1-F6EECF244321}">
                <p14:modId xmlns:p14="http://schemas.microsoft.com/office/powerpoint/2010/main" val="4150032220"/>
              </p:ext>
            </p:extLst>
          </p:nvPr>
        </p:nvGraphicFramePr>
        <p:xfrm>
          <a:off x="971600" y="1844824"/>
          <a:ext cx="2115726" cy="2286284"/>
        </p:xfrm>
        <a:graphic>
          <a:graphicData uri="http://schemas.openxmlformats.org/presentationml/2006/ole">
            <mc:AlternateContent xmlns:mc="http://schemas.openxmlformats.org/markup-compatibility/2006">
              <mc:Choice xmlns:v="urn:schemas-microsoft-com:vml" Requires="v">
                <p:oleObj spid="_x0000_s18436" name="CS ChemDraw Drawing" r:id="rId5" imgW="1653480" imgH="1788120" progId="ChemDraw.Document.5.0">
                  <p:embed/>
                </p:oleObj>
              </mc:Choice>
              <mc:Fallback>
                <p:oleObj name="CS ChemDraw Drawing" r:id="rId5" imgW="1653480" imgH="1788120" progId="ChemDraw.Document.5.0">
                  <p:embed/>
                  <p:pic>
                    <p:nvPicPr>
                      <p:cNvPr id="5529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1844824"/>
                        <a:ext cx="2115726" cy="2286284"/>
                      </a:xfrm>
                      <a:prstGeom prst="rect">
                        <a:avLst/>
                      </a:prstGeom>
                      <a:noFill/>
                      <a:ln>
                        <a:noFill/>
                      </a:ln>
                      <a:effectLst/>
                    </p:spPr>
                  </p:pic>
                </p:oleObj>
              </mc:Fallback>
            </mc:AlternateContent>
          </a:graphicData>
        </a:graphic>
      </p:graphicFrame>
      <p:sp>
        <p:nvSpPr>
          <p:cNvPr id="13" name="页脚占位符 4"/>
          <p:cNvSpPr>
            <a:spLocks noGrp="1"/>
          </p:cNvSpPr>
          <p:nvPr>
            <p:ph type="ftr" sz="quarter" idx="11"/>
          </p:nvPr>
        </p:nvSpPr>
        <p:spPr/>
        <p:txBody>
          <a:bodyPr/>
          <a:lstStyle/>
          <a:p>
            <a:r>
              <a:rPr lang="en-US" altLang="zh-CN"/>
              <a:t>《分析化学》 第五章   配位滴定法</a:t>
            </a:r>
          </a:p>
        </p:txBody>
      </p:sp>
      <p:sp>
        <p:nvSpPr>
          <p:cNvPr id="14" name="灯片编号占位符 5"/>
          <p:cNvSpPr>
            <a:spLocks noGrp="1"/>
          </p:cNvSpPr>
          <p:nvPr>
            <p:ph type="sldNum" sz="quarter" idx="12"/>
          </p:nvPr>
        </p:nvSpPr>
        <p:spPr/>
        <p:txBody>
          <a:bodyPr/>
          <a:lstStyle/>
          <a:p>
            <a:fld id="{2ECF64E0-3C38-4BC3-A71F-F2EED4123FE5}" type="slidenum">
              <a:rPr lang="en-US" altLang="zh-CN"/>
              <a:pPr/>
              <a:t>103</a:t>
            </a:fld>
            <a:endParaRPr lang="en-US" altLang="zh-CN"/>
          </a:p>
        </p:txBody>
      </p:sp>
      <p:sp>
        <p:nvSpPr>
          <p:cNvPr id="552964" name="Text Box 4"/>
          <p:cNvSpPr txBox="1">
            <a:spLocks noChangeArrowheads="1"/>
          </p:cNvSpPr>
          <p:nvPr/>
        </p:nvSpPr>
        <p:spPr bwMode="auto">
          <a:xfrm>
            <a:off x="3656806" y="1542256"/>
            <a:ext cx="3887788"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zh-CN" altLang="en-US" sz="3200" b="1" dirty="0">
                <a:solidFill>
                  <a:schemeClr val="accent2"/>
                </a:solidFill>
                <a:latin typeface="Arial" panose="020B0604020202020204" pitchFamily="34" charset="0"/>
              </a:rPr>
              <a:t>测</a:t>
            </a:r>
            <a:r>
              <a:rPr lang="en-US" altLang="zh-CN" sz="3200" b="1" dirty="0">
                <a:solidFill>
                  <a:schemeClr val="accent2"/>
                </a:solidFill>
                <a:latin typeface="Arial" panose="020B0604020202020204" pitchFamily="34" charset="0"/>
              </a:rPr>
              <a:t>Fe</a:t>
            </a:r>
            <a:r>
              <a:rPr lang="en-US" altLang="zh-CN" sz="3200" b="1" baseline="30000" dirty="0">
                <a:solidFill>
                  <a:schemeClr val="accent2"/>
                </a:solidFill>
                <a:latin typeface="Arial" panose="020B0604020202020204" pitchFamily="34" charset="0"/>
              </a:rPr>
              <a:t>3+</a:t>
            </a:r>
          </a:p>
          <a:p>
            <a:pPr fontAlgn="ctr">
              <a:spcBef>
                <a:spcPct val="50000"/>
              </a:spcBef>
              <a:buClr>
                <a:schemeClr val="tx1"/>
              </a:buClr>
              <a:buSzPct val="75000"/>
              <a:buFont typeface="Wingdings" panose="05000000000000000000" pitchFamily="2" charset="2"/>
              <a:buNone/>
            </a:pPr>
            <a:r>
              <a:rPr lang="en-US" altLang="zh-CN" sz="3200" b="1" dirty="0">
                <a:latin typeface="Arial" panose="020B0604020202020204" pitchFamily="34" charset="0"/>
              </a:rPr>
              <a:t>(</a:t>
            </a:r>
            <a:r>
              <a:rPr lang="en-US" altLang="zh-CN" sz="3200" b="1" dirty="0" err="1"/>
              <a:t>FeIn</a:t>
            </a:r>
            <a:r>
              <a:rPr lang="en-US" altLang="zh-CN" sz="3200" b="1" dirty="0">
                <a:latin typeface="Arial" panose="020B0604020202020204" pitchFamily="34" charset="0"/>
              </a:rPr>
              <a:t> </a:t>
            </a:r>
            <a:r>
              <a:rPr lang="zh-CN" altLang="en-US" sz="3200" b="1" dirty="0">
                <a:solidFill>
                  <a:srgbClr val="990033"/>
                </a:solidFill>
                <a:latin typeface="Arial" panose="020B0604020202020204" pitchFamily="34" charset="0"/>
                <a:ea typeface="黑体" panose="02010609060101010101" pitchFamily="49" charset="-122"/>
              </a:rPr>
              <a:t>紫红</a:t>
            </a:r>
            <a:r>
              <a:rPr lang="en-US" altLang="zh-CN" sz="3200" b="1" dirty="0">
                <a:latin typeface="Arial" panose="020B0604020202020204" pitchFamily="34" charset="0"/>
              </a:rPr>
              <a:t>)</a:t>
            </a:r>
          </a:p>
          <a:p>
            <a:pPr fontAlgn="ctr">
              <a:spcBef>
                <a:spcPct val="50000"/>
              </a:spcBef>
              <a:buClr>
                <a:schemeClr val="tx1"/>
              </a:buClr>
              <a:buSzPct val="75000"/>
              <a:buFont typeface="Wingdings" panose="05000000000000000000" pitchFamily="2" charset="2"/>
              <a:buNone/>
            </a:pPr>
            <a:r>
              <a:rPr lang="en-US" altLang="zh-CN" sz="3200" b="1" dirty="0"/>
              <a:t>pH 1.5~3</a:t>
            </a:r>
            <a:r>
              <a:rPr lang="en-US" altLang="zh-CN" sz="3200" b="1" dirty="0">
                <a:latin typeface="Arial" panose="020B0604020202020204" pitchFamily="34" charset="0"/>
              </a:rPr>
              <a:t> </a:t>
            </a:r>
            <a:r>
              <a:rPr lang="zh-CN" altLang="en-US" sz="3200" b="1" dirty="0">
                <a:latin typeface="Arial" panose="020B0604020202020204" pitchFamily="34" charset="0"/>
              </a:rPr>
              <a:t>使用</a:t>
            </a:r>
          </a:p>
        </p:txBody>
      </p:sp>
      <p:grpSp>
        <p:nvGrpSpPr>
          <p:cNvPr id="552965" name="Group 5"/>
          <p:cNvGrpSpPr>
            <a:grpSpLocks/>
          </p:cNvGrpSpPr>
          <p:nvPr/>
        </p:nvGrpSpPr>
        <p:grpSpPr bwMode="auto">
          <a:xfrm>
            <a:off x="2372409" y="4002880"/>
            <a:ext cx="6324600" cy="1455738"/>
            <a:chOff x="1776" y="3158"/>
            <a:chExt cx="3984" cy="917"/>
          </a:xfrm>
        </p:grpSpPr>
        <p:sp>
          <p:nvSpPr>
            <p:cNvPr id="552966" name="Line 6"/>
            <p:cNvSpPr>
              <a:spLocks noChangeShapeType="1"/>
            </p:cNvSpPr>
            <p:nvPr/>
          </p:nvSpPr>
          <p:spPr bwMode="auto">
            <a:xfrm>
              <a:off x="2064" y="3552"/>
              <a:ext cx="3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2967" name="Line 7"/>
            <p:cNvSpPr>
              <a:spLocks noChangeShapeType="1"/>
            </p:cNvSpPr>
            <p:nvPr/>
          </p:nvSpPr>
          <p:spPr bwMode="auto">
            <a:xfrm>
              <a:off x="2928" y="3456"/>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2968" name="Line 8"/>
            <p:cNvSpPr>
              <a:spLocks noChangeShapeType="1"/>
            </p:cNvSpPr>
            <p:nvPr/>
          </p:nvSpPr>
          <p:spPr bwMode="auto">
            <a:xfrm>
              <a:off x="4608" y="3408"/>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2969" name="Text Box 9"/>
            <p:cNvSpPr txBox="1">
              <a:spLocks noChangeArrowheads="1"/>
            </p:cNvSpPr>
            <p:nvPr/>
          </p:nvSpPr>
          <p:spPr bwMode="auto">
            <a:xfrm>
              <a:off x="2304" y="3158"/>
              <a:ext cx="7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sz="2800" b="1" dirty="0"/>
                <a:t>H</a:t>
              </a:r>
              <a:r>
                <a:rPr lang="en-US" altLang="zh-CN" sz="2800" b="1" baseline="-25000" dirty="0"/>
                <a:t>2</a:t>
              </a:r>
              <a:r>
                <a:rPr lang="en-US" altLang="zh-CN" sz="2800" b="1" dirty="0"/>
                <a:t>In</a:t>
              </a:r>
            </a:p>
          </p:txBody>
        </p:sp>
        <p:sp>
          <p:nvSpPr>
            <p:cNvPr id="552970" name="Text Box 10"/>
            <p:cNvSpPr txBox="1">
              <a:spLocks noChangeArrowheads="1"/>
            </p:cNvSpPr>
            <p:nvPr/>
          </p:nvSpPr>
          <p:spPr bwMode="auto">
            <a:xfrm>
              <a:off x="4876" y="3158"/>
              <a:ext cx="40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sz="2800" b="1"/>
                <a:t>In</a:t>
              </a:r>
            </a:p>
          </p:txBody>
        </p:sp>
        <p:sp>
          <p:nvSpPr>
            <p:cNvPr id="552971" name="Text Box 11"/>
            <p:cNvSpPr txBox="1">
              <a:spLocks noChangeArrowheads="1"/>
            </p:cNvSpPr>
            <p:nvPr/>
          </p:nvSpPr>
          <p:spPr bwMode="auto">
            <a:xfrm>
              <a:off x="3606" y="3168"/>
              <a:ext cx="63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sz="2800" b="1"/>
                <a:t>HIn</a:t>
              </a:r>
            </a:p>
          </p:txBody>
        </p:sp>
        <p:sp>
          <p:nvSpPr>
            <p:cNvPr id="552972" name="Text Box 12"/>
            <p:cNvSpPr txBox="1">
              <a:spLocks noChangeArrowheads="1"/>
            </p:cNvSpPr>
            <p:nvPr/>
          </p:nvSpPr>
          <p:spPr bwMode="auto">
            <a:xfrm>
              <a:off x="1776" y="3748"/>
              <a:ext cx="39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dirty="0"/>
                <a:t>     </a:t>
              </a:r>
              <a:r>
                <a:rPr lang="zh-CN" altLang="en-US" sz="2800" b="1" dirty="0">
                  <a:latin typeface="黑体" panose="02010609060101010101" pitchFamily="49" charset="-122"/>
                  <a:ea typeface="黑体" panose="02010609060101010101" pitchFamily="49" charset="-122"/>
                </a:rPr>
                <a:t>无色  </a:t>
              </a:r>
              <a:r>
                <a:rPr lang="en-US" altLang="zh-CN" sz="2800" b="1" dirty="0">
                  <a:latin typeface="黑体" panose="02010609060101010101" pitchFamily="49" charset="-122"/>
                  <a:ea typeface="黑体" panose="02010609060101010101" pitchFamily="49" charset="-122"/>
                </a:rPr>
                <a:t>2.6   </a:t>
              </a:r>
              <a:r>
                <a:rPr lang="zh-CN" altLang="en-US" sz="2800" b="1" dirty="0">
                  <a:latin typeface="黑体" panose="02010609060101010101" pitchFamily="49" charset="-122"/>
                  <a:ea typeface="黑体" panose="02010609060101010101" pitchFamily="49" charset="-122"/>
                </a:rPr>
                <a:t>无色    </a:t>
              </a:r>
              <a:r>
                <a:rPr lang="en-US" altLang="zh-CN" sz="2800" b="1" dirty="0">
                  <a:latin typeface="黑体" panose="02010609060101010101" pitchFamily="49" charset="-122"/>
                  <a:ea typeface="黑体" panose="02010609060101010101" pitchFamily="49" charset="-122"/>
                </a:rPr>
                <a:t>11.7  </a:t>
              </a:r>
              <a:r>
                <a:rPr lang="zh-CN" altLang="en-US" sz="2800" b="1" dirty="0">
                  <a:latin typeface="黑体" panose="02010609060101010101" pitchFamily="49" charset="-122"/>
                  <a:ea typeface="黑体" panose="02010609060101010101" pitchFamily="49" charset="-122"/>
                </a:rPr>
                <a:t>无色</a:t>
              </a:r>
            </a:p>
          </p:txBody>
        </p:sp>
      </p:grpSp>
    </p:spTree>
    <p:custDataLst>
      <p:tags r:id="rId2"/>
    </p:custDataLst>
    <p:extLst>
      <p:ext uri="{BB962C8B-B14F-4D97-AF65-F5344CB8AC3E}">
        <p14:creationId xmlns:p14="http://schemas.microsoft.com/office/powerpoint/2010/main" val="238528290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2963"/>
                                        </p:tgtEl>
                                        <p:attrNameLst>
                                          <p:attrName>style.visibility</p:attrName>
                                        </p:attrNameLst>
                                      </p:cBhvr>
                                      <p:to>
                                        <p:strVal val="visible"/>
                                      </p:to>
                                    </p:set>
                                    <p:animEffect transition="in" filter="barn(inVertical)">
                                      <p:cBhvr>
                                        <p:cTn id="7" dur="500"/>
                                        <p:tgtEl>
                                          <p:spTgt spid="5529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2964"/>
                                        </p:tgtEl>
                                        <p:attrNameLst>
                                          <p:attrName>style.visibility</p:attrName>
                                        </p:attrNameLst>
                                      </p:cBhvr>
                                      <p:to>
                                        <p:strVal val="visible"/>
                                      </p:to>
                                    </p:set>
                                    <p:animEffect transition="in" filter="barn(inVertical)">
                                      <p:cBhvr>
                                        <p:cTn id="12" dur="500"/>
                                        <p:tgtEl>
                                          <p:spTgt spid="55296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2965"/>
                                        </p:tgtEl>
                                        <p:attrNameLst>
                                          <p:attrName>style.visibility</p:attrName>
                                        </p:attrNameLst>
                                      </p:cBhvr>
                                      <p:to>
                                        <p:strVal val="visible"/>
                                      </p:to>
                                    </p:set>
                                    <p:animEffect transition="in" filter="barn(inVertical)">
                                      <p:cBhvr>
                                        <p:cTn id="17" dur="500"/>
                                        <p:tgtEl>
                                          <p:spTgt spid="552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4"/>
          <p:cNvSpPr>
            <a:spLocks noGrp="1"/>
          </p:cNvSpPr>
          <p:nvPr>
            <p:ph type="ftr" sz="quarter" idx="11"/>
          </p:nvPr>
        </p:nvSpPr>
        <p:spPr/>
        <p:txBody>
          <a:bodyPr/>
          <a:lstStyle/>
          <a:p>
            <a:r>
              <a:rPr lang="en-US" altLang="zh-CN"/>
              <a:t>《分析化学》 第五章   配位滴定法</a:t>
            </a:r>
          </a:p>
        </p:txBody>
      </p:sp>
      <p:sp>
        <p:nvSpPr>
          <p:cNvPr id="14" name="灯片编号占位符 5"/>
          <p:cNvSpPr>
            <a:spLocks noGrp="1"/>
          </p:cNvSpPr>
          <p:nvPr>
            <p:ph type="sldNum" sz="quarter" idx="12"/>
          </p:nvPr>
        </p:nvSpPr>
        <p:spPr/>
        <p:txBody>
          <a:bodyPr/>
          <a:lstStyle/>
          <a:p>
            <a:fld id="{6F94C20C-A3B2-452A-B93E-BBCFD39FCE1D}" type="slidenum">
              <a:rPr lang="en-US" altLang="zh-CN"/>
              <a:pPr/>
              <a:t>104</a:t>
            </a:fld>
            <a:endParaRPr lang="en-US" altLang="zh-CN"/>
          </a:p>
        </p:txBody>
      </p:sp>
      <p:sp>
        <p:nvSpPr>
          <p:cNvPr id="553986" name="Rectangle 2"/>
          <p:cNvSpPr>
            <a:spLocks noGrp="1" noChangeArrowheads="1"/>
          </p:cNvSpPr>
          <p:nvPr>
            <p:ph type="title"/>
          </p:nvPr>
        </p:nvSpPr>
        <p:spPr>
          <a:xfrm>
            <a:off x="1692424" y="295275"/>
            <a:ext cx="4247728" cy="701675"/>
          </a:xfrm>
          <a:noFill/>
          <a:extLst>
            <a:ext uri="{909E8E84-426E-40DD-AFC4-6F175D3DCCD1}">
              <a14:hiddenFill xmlns:a14="http://schemas.microsoft.com/office/drawing/2010/main">
                <a:solidFill>
                  <a:srgbClr val="000099"/>
                </a:solidFill>
              </a14:hiddenFill>
            </a:ext>
          </a:extLst>
        </p:spPr>
        <p:txBody>
          <a:bodyPr/>
          <a:lstStyle/>
          <a:p>
            <a:r>
              <a:rPr lang="zh-CN" altLang="en-US" sz="4400" dirty="0"/>
              <a:t>钙指示剂</a:t>
            </a:r>
            <a:r>
              <a:rPr lang="en-US" altLang="zh-CN" sz="4400" dirty="0"/>
              <a:t>(NN)</a:t>
            </a:r>
            <a:endParaRPr lang="zh-CN" altLang="en-US" sz="4400" dirty="0"/>
          </a:p>
        </p:txBody>
      </p:sp>
      <p:graphicFrame>
        <p:nvGraphicFramePr>
          <p:cNvPr id="553987" name="Object 3"/>
          <p:cNvGraphicFramePr>
            <a:graphicFrameLocks noGrp="1" noChangeAspect="1"/>
          </p:cNvGraphicFramePr>
          <p:nvPr>
            <p:ph idx="1"/>
            <p:extLst>
              <p:ext uri="{D42A27DB-BD31-4B8C-83A1-F6EECF244321}">
                <p14:modId xmlns:p14="http://schemas.microsoft.com/office/powerpoint/2010/main" val="1943017217"/>
              </p:ext>
            </p:extLst>
          </p:nvPr>
        </p:nvGraphicFramePr>
        <p:xfrm>
          <a:off x="1259632" y="1354298"/>
          <a:ext cx="5792688" cy="2685889"/>
        </p:xfrm>
        <a:graphic>
          <a:graphicData uri="http://schemas.openxmlformats.org/presentationml/2006/ole">
            <mc:AlternateContent xmlns:mc="http://schemas.openxmlformats.org/markup-compatibility/2006">
              <mc:Choice xmlns:v="urn:schemas-microsoft-com:vml" Requires="v">
                <p:oleObj spid="_x0000_s19460" name="CS ChemDraw Drawing" r:id="rId5" imgW="3964680" imgH="1716840" progId="ChemDraw.Document.5.0">
                  <p:embed/>
                </p:oleObj>
              </mc:Choice>
              <mc:Fallback>
                <p:oleObj name="CS ChemDraw Drawing" r:id="rId5" imgW="3964680" imgH="1716840" progId="ChemDraw.Document.5.0">
                  <p:embed/>
                  <p:pic>
                    <p:nvPicPr>
                      <p:cNvPr id="55398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1354298"/>
                        <a:ext cx="5792688" cy="2685889"/>
                      </a:xfrm>
                      <a:prstGeom prst="rect">
                        <a:avLst/>
                      </a:prstGeom>
                      <a:noFill/>
                      <a:ln>
                        <a:noFill/>
                      </a:ln>
                      <a:effectLst/>
                    </p:spPr>
                  </p:pic>
                </p:oleObj>
              </mc:Fallback>
            </mc:AlternateContent>
          </a:graphicData>
        </a:graphic>
      </p:graphicFrame>
      <p:sp>
        <p:nvSpPr>
          <p:cNvPr id="553988" name="Text Box 4"/>
          <p:cNvSpPr txBox="1">
            <a:spLocks noChangeArrowheads="1"/>
          </p:cNvSpPr>
          <p:nvPr/>
        </p:nvSpPr>
        <p:spPr bwMode="auto">
          <a:xfrm>
            <a:off x="827584" y="4191000"/>
            <a:ext cx="7086600" cy="5794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sz="3200" b="1" dirty="0">
                <a:ea typeface="黑体" panose="02010609060101010101" pitchFamily="49" charset="-122"/>
              </a:rPr>
              <a:t>  </a:t>
            </a:r>
            <a:r>
              <a:rPr lang="zh-CN" altLang="en-US" sz="3200" b="1" dirty="0">
                <a:solidFill>
                  <a:srgbClr val="0000FF"/>
                </a:solidFill>
                <a:ea typeface="黑体" panose="02010609060101010101" pitchFamily="49" charset="-122"/>
              </a:rPr>
              <a:t>测</a:t>
            </a:r>
            <a:r>
              <a:rPr lang="en-US" altLang="zh-CN" sz="3200" b="1" dirty="0">
                <a:solidFill>
                  <a:srgbClr val="0000FF"/>
                </a:solidFill>
                <a:ea typeface="黑体" panose="02010609060101010101" pitchFamily="49" charset="-122"/>
              </a:rPr>
              <a:t>Ca</a:t>
            </a:r>
            <a:r>
              <a:rPr lang="en-US" altLang="zh-CN" sz="3200" b="1" baseline="30000" dirty="0">
                <a:solidFill>
                  <a:srgbClr val="0000FF"/>
                </a:solidFill>
                <a:ea typeface="黑体" panose="02010609060101010101" pitchFamily="49" charset="-122"/>
              </a:rPr>
              <a:t>2+</a:t>
            </a:r>
            <a:r>
              <a:rPr lang="zh-CN" altLang="en-US" sz="3200" b="1" dirty="0">
                <a:solidFill>
                  <a:srgbClr val="0000FF"/>
                </a:solidFill>
                <a:ea typeface="黑体" panose="02010609060101010101" pitchFamily="49" charset="-122"/>
              </a:rPr>
              <a:t>，</a:t>
            </a:r>
            <a:r>
              <a:rPr lang="en-US" altLang="zh-CN" sz="3200" b="1" dirty="0" err="1">
                <a:solidFill>
                  <a:srgbClr val="FF0000"/>
                </a:solidFill>
                <a:ea typeface="黑体" panose="02010609060101010101" pitchFamily="49" charset="-122"/>
              </a:rPr>
              <a:t>CaIn</a:t>
            </a:r>
            <a:r>
              <a:rPr lang="en-US" altLang="zh-CN" sz="3200" b="1" dirty="0">
                <a:solidFill>
                  <a:srgbClr val="FF0000"/>
                </a:solidFill>
                <a:ea typeface="黑体" panose="02010609060101010101" pitchFamily="49" charset="-122"/>
              </a:rPr>
              <a:t> </a:t>
            </a:r>
            <a:r>
              <a:rPr lang="zh-CN" altLang="en-US" sz="3200" b="1" dirty="0">
                <a:solidFill>
                  <a:srgbClr val="FF0000"/>
                </a:solidFill>
                <a:ea typeface="黑体" panose="02010609060101010101" pitchFamily="49" charset="-122"/>
              </a:rPr>
              <a:t>红色</a:t>
            </a:r>
            <a:r>
              <a:rPr lang="zh-CN" altLang="en-US" sz="3200" b="1" dirty="0">
                <a:solidFill>
                  <a:srgbClr val="0000CC"/>
                </a:solidFill>
                <a:ea typeface="黑体" panose="02010609060101010101" pitchFamily="49" charset="-122"/>
              </a:rPr>
              <a:t>，</a:t>
            </a:r>
            <a:r>
              <a:rPr lang="en-US" altLang="zh-CN" sz="3200" b="1" dirty="0">
                <a:solidFill>
                  <a:srgbClr val="0000FF"/>
                </a:solidFill>
                <a:ea typeface="黑体" panose="02010609060101010101" pitchFamily="49" charset="-122"/>
              </a:rPr>
              <a:t>pH10</a:t>
            </a:r>
            <a:r>
              <a:rPr lang="zh-CN" altLang="en-US" sz="3200" b="1" dirty="0">
                <a:solidFill>
                  <a:srgbClr val="0000FF"/>
                </a:solidFill>
                <a:ea typeface="黑体" panose="02010609060101010101" pitchFamily="49" charset="-122"/>
              </a:rPr>
              <a:t>～</a:t>
            </a:r>
            <a:r>
              <a:rPr lang="en-US" altLang="zh-CN" sz="3200" b="1" dirty="0">
                <a:solidFill>
                  <a:srgbClr val="0000FF"/>
                </a:solidFill>
                <a:ea typeface="黑体" panose="02010609060101010101" pitchFamily="49" charset="-122"/>
              </a:rPr>
              <a:t>12.5</a:t>
            </a:r>
            <a:r>
              <a:rPr lang="zh-CN" altLang="en-US" sz="3200" b="1" dirty="0">
                <a:solidFill>
                  <a:srgbClr val="0000FF"/>
                </a:solidFill>
                <a:ea typeface="黑体" panose="02010609060101010101" pitchFamily="49" charset="-122"/>
              </a:rPr>
              <a:t>使用</a:t>
            </a:r>
          </a:p>
        </p:txBody>
      </p:sp>
      <p:grpSp>
        <p:nvGrpSpPr>
          <p:cNvPr id="553989" name="Group 5"/>
          <p:cNvGrpSpPr>
            <a:grpSpLocks/>
          </p:cNvGrpSpPr>
          <p:nvPr/>
        </p:nvGrpSpPr>
        <p:grpSpPr bwMode="auto">
          <a:xfrm>
            <a:off x="395536" y="4797152"/>
            <a:ext cx="8210550" cy="1295400"/>
            <a:chOff x="384" y="3168"/>
            <a:chExt cx="5172" cy="816"/>
          </a:xfrm>
        </p:grpSpPr>
        <p:sp>
          <p:nvSpPr>
            <p:cNvPr id="553990" name="Line 6"/>
            <p:cNvSpPr>
              <a:spLocks noChangeShapeType="1"/>
            </p:cNvSpPr>
            <p:nvPr/>
          </p:nvSpPr>
          <p:spPr bwMode="auto">
            <a:xfrm>
              <a:off x="703" y="3566"/>
              <a:ext cx="480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3991" name="Line 7"/>
            <p:cNvSpPr>
              <a:spLocks noChangeShapeType="1"/>
            </p:cNvSpPr>
            <p:nvPr/>
          </p:nvSpPr>
          <p:spPr bwMode="auto">
            <a:xfrm>
              <a:off x="3515" y="3430"/>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3992" name="Line 8"/>
            <p:cNvSpPr>
              <a:spLocks noChangeShapeType="1"/>
            </p:cNvSpPr>
            <p:nvPr/>
          </p:nvSpPr>
          <p:spPr bwMode="auto">
            <a:xfrm>
              <a:off x="4830" y="3430"/>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3993" name="Line 9"/>
            <p:cNvSpPr>
              <a:spLocks noChangeShapeType="1"/>
            </p:cNvSpPr>
            <p:nvPr/>
          </p:nvSpPr>
          <p:spPr bwMode="auto">
            <a:xfrm>
              <a:off x="1791" y="3430"/>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3994" name="Line 10"/>
            <p:cNvSpPr>
              <a:spLocks noChangeShapeType="1"/>
            </p:cNvSpPr>
            <p:nvPr/>
          </p:nvSpPr>
          <p:spPr bwMode="auto">
            <a:xfrm>
              <a:off x="1247" y="3430"/>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3995" name="Text Box 11"/>
            <p:cNvSpPr txBox="1">
              <a:spLocks noChangeArrowheads="1"/>
            </p:cNvSpPr>
            <p:nvPr/>
          </p:nvSpPr>
          <p:spPr bwMode="auto">
            <a:xfrm>
              <a:off x="480" y="3168"/>
              <a:ext cx="498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sz="2800" b="1" dirty="0"/>
                <a:t>  </a:t>
              </a:r>
              <a:r>
                <a:rPr lang="en-US" altLang="zh-CN" sz="2800" b="1" dirty="0">
                  <a:solidFill>
                    <a:srgbClr val="FF0000"/>
                  </a:solidFill>
                </a:rPr>
                <a:t>H</a:t>
              </a:r>
              <a:r>
                <a:rPr lang="en-US" altLang="zh-CN" sz="2800" b="1" baseline="-25000" dirty="0">
                  <a:solidFill>
                    <a:srgbClr val="FF0000"/>
                  </a:solidFill>
                </a:rPr>
                <a:t>4</a:t>
              </a:r>
              <a:r>
                <a:rPr lang="en-US" altLang="zh-CN" sz="2800" b="1" dirty="0">
                  <a:solidFill>
                    <a:srgbClr val="FF0000"/>
                  </a:solidFill>
                </a:rPr>
                <a:t>In   H</a:t>
              </a:r>
              <a:r>
                <a:rPr lang="en-US" altLang="zh-CN" sz="2800" b="1" baseline="-25000" dirty="0">
                  <a:solidFill>
                    <a:srgbClr val="FF0000"/>
                  </a:solidFill>
                </a:rPr>
                <a:t>3</a:t>
              </a:r>
              <a:r>
                <a:rPr lang="en-US" altLang="zh-CN" sz="2800" b="1" dirty="0">
                  <a:solidFill>
                    <a:srgbClr val="FF0000"/>
                  </a:solidFill>
                </a:rPr>
                <a:t>In 	H</a:t>
              </a:r>
              <a:r>
                <a:rPr lang="en-US" altLang="zh-CN" sz="2800" b="1" baseline="-25000" dirty="0">
                  <a:solidFill>
                    <a:srgbClr val="FF0000"/>
                  </a:solidFill>
                </a:rPr>
                <a:t>2</a:t>
              </a:r>
              <a:r>
                <a:rPr lang="en-US" altLang="zh-CN" sz="2800" b="1" dirty="0">
                  <a:solidFill>
                    <a:srgbClr val="FF0000"/>
                  </a:solidFill>
                </a:rPr>
                <a:t>In</a:t>
              </a:r>
              <a:r>
                <a:rPr lang="en-US" altLang="zh-CN" sz="2800" b="1" dirty="0"/>
                <a:t> 		           </a:t>
              </a:r>
              <a:r>
                <a:rPr lang="en-US" altLang="zh-CN" sz="2800" b="1" dirty="0" err="1">
                  <a:solidFill>
                    <a:srgbClr val="0000CC"/>
                  </a:solidFill>
                </a:rPr>
                <a:t>HIn</a:t>
              </a:r>
              <a:r>
                <a:rPr lang="en-US" altLang="zh-CN" sz="2800" b="1" dirty="0"/>
                <a:t> 	       </a:t>
              </a:r>
              <a:r>
                <a:rPr lang="en-US" altLang="zh-CN" sz="2800" b="1" dirty="0">
                  <a:solidFill>
                    <a:srgbClr val="FF66CC"/>
                  </a:solidFill>
                </a:rPr>
                <a:t>In</a:t>
              </a:r>
            </a:p>
          </p:txBody>
        </p:sp>
        <p:sp>
          <p:nvSpPr>
            <p:cNvPr id="553996" name="Text Box 12"/>
            <p:cNvSpPr txBox="1">
              <a:spLocks noChangeArrowheads="1"/>
            </p:cNvSpPr>
            <p:nvPr/>
          </p:nvSpPr>
          <p:spPr bwMode="auto">
            <a:xfrm>
              <a:off x="384" y="3657"/>
              <a:ext cx="51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b="1"/>
                <a:t>      </a:t>
              </a:r>
              <a:r>
                <a:rPr lang="zh-CN" altLang="en-US" sz="2800" b="1">
                  <a:solidFill>
                    <a:srgbClr val="FF0000"/>
                  </a:solidFill>
                  <a:latin typeface="黑体" panose="02010609060101010101" pitchFamily="49" charset="-122"/>
                  <a:ea typeface="黑体" panose="02010609060101010101" pitchFamily="49" charset="-122"/>
                </a:rPr>
                <a:t>红  </a:t>
              </a:r>
              <a:r>
                <a:rPr lang="en-US" altLang="zh-CN" sz="2800" b="1">
                  <a:solidFill>
                    <a:srgbClr val="FF0000"/>
                  </a:solidFill>
                  <a:latin typeface="黑体" panose="02010609060101010101" pitchFamily="49" charset="-122"/>
                  <a:ea typeface="黑体" panose="02010609060101010101" pitchFamily="49" charset="-122"/>
                </a:rPr>
                <a:t>2 </a:t>
              </a:r>
              <a:r>
                <a:rPr lang="zh-CN" altLang="en-US" sz="2800" b="1">
                  <a:solidFill>
                    <a:srgbClr val="FF0000"/>
                  </a:solidFill>
                  <a:latin typeface="黑体" panose="02010609060101010101" pitchFamily="49" charset="-122"/>
                  <a:ea typeface="黑体" panose="02010609060101010101" pitchFamily="49" charset="-122"/>
                </a:rPr>
                <a:t>红 </a:t>
              </a:r>
              <a:r>
                <a:rPr lang="en-US" altLang="zh-CN" sz="2800" b="1">
                  <a:solidFill>
                    <a:srgbClr val="FF0000"/>
                  </a:solidFill>
                  <a:latin typeface="黑体" panose="02010609060101010101" pitchFamily="49" charset="-122"/>
                  <a:ea typeface="黑体" panose="02010609060101010101" pitchFamily="49" charset="-122"/>
                </a:rPr>
                <a:t>3.8   </a:t>
              </a:r>
              <a:r>
                <a:rPr lang="zh-CN" altLang="en-US" sz="2800" b="1">
                  <a:solidFill>
                    <a:srgbClr val="FF0000"/>
                  </a:solidFill>
                  <a:latin typeface="黑体" panose="02010609060101010101" pitchFamily="49" charset="-122"/>
                  <a:ea typeface="黑体" panose="02010609060101010101" pitchFamily="49" charset="-122"/>
                </a:rPr>
                <a:t>红</a:t>
              </a:r>
              <a:r>
                <a:rPr lang="zh-CN" altLang="en-US" sz="2800" b="1">
                  <a:latin typeface="黑体" panose="02010609060101010101" pitchFamily="49" charset="-122"/>
                  <a:ea typeface="黑体" panose="02010609060101010101" pitchFamily="49" charset="-122"/>
                </a:rPr>
                <a:t>      </a:t>
              </a:r>
              <a:r>
                <a:rPr lang="en-US" altLang="zh-CN" sz="2800" b="1">
                  <a:latin typeface="黑体" panose="02010609060101010101" pitchFamily="49" charset="-122"/>
                  <a:ea typeface="黑体" panose="02010609060101010101" pitchFamily="49" charset="-122"/>
                </a:rPr>
                <a:t>9.4 	  </a:t>
              </a:r>
              <a:r>
                <a:rPr lang="zh-CN" altLang="en-US" sz="2800" b="1">
                  <a:solidFill>
                    <a:srgbClr val="0000CC"/>
                  </a:solidFill>
                  <a:latin typeface="黑体" panose="02010609060101010101" pitchFamily="49" charset="-122"/>
                  <a:ea typeface="黑体" panose="02010609060101010101" pitchFamily="49" charset="-122"/>
                </a:rPr>
                <a:t>蓝</a:t>
              </a:r>
              <a:r>
                <a:rPr lang="zh-CN" altLang="en-US" sz="2800" b="1">
                  <a:latin typeface="黑体" panose="02010609060101010101" pitchFamily="49" charset="-122"/>
                  <a:ea typeface="黑体" panose="02010609060101010101" pitchFamily="49" charset="-122"/>
                </a:rPr>
                <a:t>   </a:t>
              </a:r>
              <a:r>
                <a:rPr lang="en-US" altLang="zh-CN" sz="2800" b="1">
                  <a:latin typeface="黑体" panose="02010609060101010101" pitchFamily="49" charset="-122"/>
                  <a:ea typeface="黑体" panose="02010609060101010101" pitchFamily="49" charset="-122"/>
                </a:rPr>
                <a:t>13 </a:t>
              </a:r>
              <a:r>
                <a:rPr lang="zh-CN" altLang="en-US" sz="2800" b="1">
                  <a:solidFill>
                    <a:srgbClr val="FF33CC"/>
                  </a:solidFill>
                  <a:latin typeface="黑体" panose="02010609060101010101" pitchFamily="49" charset="-122"/>
                  <a:ea typeface="黑体" panose="02010609060101010101" pitchFamily="49" charset="-122"/>
                </a:rPr>
                <a:t>粉红</a:t>
              </a:r>
            </a:p>
          </p:txBody>
        </p:sp>
      </p:grpSp>
    </p:spTree>
    <p:custDataLst>
      <p:tags r:id="rId2"/>
    </p:custDataLst>
    <p:extLst>
      <p:ext uri="{BB962C8B-B14F-4D97-AF65-F5344CB8AC3E}">
        <p14:creationId xmlns:p14="http://schemas.microsoft.com/office/powerpoint/2010/main" val="39618249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3987"/>
                                        </p:tgtEl>
                                        <p:attrNameLst>
                                          <p:attrName>style.visibility</p:attrName>
                                        </p:attrNameLst>
                                      </p:cBhvr>
                                      <p:to>
                                        <p:strVal val="visible"/>
                                      </p:to>
                                    </p:set>
                                    <p:animEffect transition="in" filter="barn(inVertical)">
                                      <p:cBhvr>
                                        <p:cTn id="7" dur="500"/>
                                        <p:tgtEl>
                                          <p:spTgt spid="5539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3988"/>
                                        </p:tgtEl>
                                        <p:attrNameLst>
                                          <p:attrName>style.visibility</p:attrName>
                                        </p:attrNameLst>
                                      </p:cBhvr>
                                      <p:to>
                                        <p:strVal val="visible"/>
                                      </p:to>
                                    </p:set>
                                    <p:animEffect transition="in" filter="barn(inVertical)">
                                      <p:cBhvr>
                                        <p:cTn id="12" dur="500"/>
                                        <p:tgtEl>
                                          <p:spTgt spid="5539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3989"/>
                                        </p:tgtEl>
                                        <p:attrNameLst>
                                          <p:attrName>style.visibility</p:attrName>
                                        </p:attrNameLst>
                                      </p:cBhvr>
                                      <p:to>
                                        <p:strVal val="visible"/>
                                      </p:to>
                                    </p:set>
                                    <p:animEffect transition="in" filter="barn(inVertical)">
                                      <p:cBhvr>
                                        <p:cTn id="17" dur="500"/>
                                        <p:tgtEl>
                                          <p:spTgt spid="553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Lst>
        </p:spPr>
        <p:txBody>
          <a:bodyPr/>
          <a:lstStyle/>
          <a:p>
            <a:r>
              <a:rPr lang="en-US" altLang="zh-CN" sz="4400" dirty="0">
                <a:latin typeface="黑体" panose="02010609060101010101" pitchFamily="49" charset="-122"/>
              </a:rPr>
              <a:t>1-(2-</a:t>
            </a:r>
            <a:r>
              <a:rPr lang="zh-CN" altLang="en-US" sz="4400" dirty="0">
                <a:latin typeface="黑体" panose="02010609060101010101" pitchFamily="49" charset="-122"/>
              </a:rPr>
              <a:t>吡啶偶氮</a:t>
            </a:r>
            <a:r>
              <a:rPr lang="en-US" altLang="zh-CN" sz="4400" dirty="0">
                <a:latin typeface="黑体" panose="02010609060101010101" pitchFamily="49" charset="-122"/>
              </a:rPr>
              <a:t>)-2-</a:t>
            </a:r>
            <a:r>
              <a:rPr lang="zh-CN" altLang="en-US" sz="4400" dirty="0">
                <a:latin typeface="黑体" panose="02010609060101010101" pitchFamily="49" charset="-122"/>
              </a:rPr>
              <a:t>萘酚 </a:t>
            </a:r>
            <a:r>
              <a:rPr lang="en-US" altLang="zh-CN" sz="4400" dirty="0"/>
              <a:t>(PAN)</a:t>
            </a:r>
          </a:p>
        </p:txBody>
      </p:sp>
      <p:graphicFrame>
        <p:nvGraphicFramePr>
          <p:cNvPr id="555011" name="Object 3"/>
          <p:cNvGraphicFramePr>
            <a:graphicFrameLocks noGrp="1" noChangeAspect="1"/>
          </p:cNvGraphicFramePr>
          <p:nvPr>
            <p:ph idx="1"/>
            <p:extLst>
              <p:ext uri="{D42A27DB-BD31-4B8C-83A1-F6EECF244321}">
                <p14:modId xmlns:p14="http://schemas.microsoft.com/office/powerpoint/2010/main" val="1961308852"/>
              </p:ext>
            </p:extLst>
          </p:nvPr>
        </p:nvGraphicFramePr>
        <p:xfrm>
          <a:off x="467544" y="1412776"/>
          <a:ext cx="3918611" cy="2635816"/>
        </p:xfrm>
        <a:graphic>
          <a:graphicData uri="http://schemas.openxmlformats.org/presentationml/2006/ole">
            <mc:AlternateContent xmlns:mc="http://schemas.openxmlformats.org/markup-compatibility/2006">
              <mc:Choice xmlns:v="urn:schemas-microsoft-com:vml" Requires="v">
                <p:oleObj spid="_x0000_s20484" name="CS ChemDraw Drawing" r:id="rId5" imgW="2656800" imgH="1788120" progId="ChemDraw.Document.5.0">
                  <p:embed/>
                </p:oleObj>
              </mc:Choice>
              <mc:Fallback>
                <p:oleObj name="CS ChemDraw Drawing" r:id="rId5" imgW="2656800" imgH="1788120" progId="ChemDraw.Document.5.0">
                  <p:embed/>
                  <p:pic>
                    <p:nvPicPr>
                      <p:cNvPr id="55501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412776"/>
                        <a:ext cx="3918611" cy="2635816"/>
                      </a:xfrm>
                      <a:prstGeom prst="rect">
                        <a:avLst/>
                      </a:prstGeom>
                      <a:noFill/>
                      <a:ln>
                        <a:noFill/>
                      </a:ln>
                      <a:effectLst/>
                    </p:spPr>
                  </p:pic>
                </p:oleObj>
              </mc:Fallback>
            </mc:AlternateContent>
          </a:graphicData>
        </a:graphic>
      </p:graphicFrame>
      <p:sp>
        <p:nvSpPr>
          <p:cNvPr id="13" name="页脚占位符 4"/>
          <p:cNvSpPr>
            <a:spLocks noGrp="1"/>
          </p:cNvSpPr>
          <p:nvPr>
            <p:ph type="ftr" sz="quarter" idx="11"/>
          </p:nvPr>
        </p:nvSpPr>
        <p:spPr/>
        <p:txBody>
          <a:bodyPr/>
          <a:lstStyle/>
          <a:p>
            <a:r>
              <a:rPr lang="en-US" altLang="zh-CN"/>
              <a:t>《分析化学》 第五章   配位滴定法</a:t>
            </a:r>
          </a:p>
        </p:txBody>
      </p:sp>
      <p:sp>
        <p:nvSpPr>
          <p:cNvPr id="14" name="灯片编号占位符 5"/>
          <p:cNvSpPr>
            <a:spLocks noGrp="1"/>
          </p:cNvSpPr>
          <p:nvPr>
            <p:ph type="sldNum" sz="quarter" idx="12"/>
          </p:nvPr>
        </p:nvSpPr>
        <p:spPr/>
        <p:txBody>
          <a:bodyPr/>
          <a:lstStyle/>
          <a:p>
            <a:fld id="{60080036-FD04-4500-A721-F1D13F11594A}" type="slidenum">
              <a:rPr lang="en-US" altLang="zh-CN"/>
              <a:pPr/>
              <a:t>105</a:t>
            </a:fld>
            <a:endParaRPr lang="en-US" altLang="zh-CN"/>
          </a:p>
        </p:txBody>
      </p:sp>
      <p:sp>
        <p:nvSpPr>
          <p:cNvPr id="555012" name="Text Box 4"/>
          <p:cNvSpPr txBox="1">
            <a:spLocks noChangeArrowheads="1"/>
          </p:cNvSpPr>
          <p:nvPr/>
        </p:nvSpPr>
        <p:spPr bwMode="auto">
          <a:xfrm>
            <a:off x="4572000" y="1844824"/>
            <a:ext cx="3962400" cy="1538883"/>
          </a:xfrm>
          <a:prstGeom prst="rect">
            <a:avLst/>
          </a:prstGeom>
          <a:noFill/>
          <a:ln w="25400" algn="ctr">
            <a:solidFill>
              <a:schemeClr val="accent5">
                <a:lumMod val="75000"/>
              </a:schemeClr>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ts val="600"/>
              </a:spcBef>
              <a:buClr>
                <a:schemeClr val="tx1"/>
              </a:buClr>
              <a:buSzPct val="75000"/>
              <a:buFont typeface="Wingdings" panose="05000000000000000000" pitchFamily="2" charset="2"/>
              <a:buNone/>
            </a:pPr>
            <a:r>
              <a:rPr lang="zh-CN" altLang="en-US" sz="2800" b="1" dirty="0"/>
              <a:t>适合测定：</a:t>
            </a:r>
            <a:endParaRPr lang="en-US" altLang="zh-CN" sz="2800" b="1" dirty="0"/>
          </a:p>
          <a:p>
            <a:pPr fontAlgn="ctr">
              <a:spcBef>
                <a:spcPts val="600"/>
              </a:spcBef>
              <a:buClr>
                <a:schemeClr val="tx1"/>
              </a:buClr>
              <a:buSzPct val="75000"/>
              <a:buFont typeface="Wingdings" panose="05000000000000000000" pitchFamily="2" charset="2"/>
              <a:buNone/>
            </a:pPr>
            <a:r>
              <a:rPr lang="en-US" altLang="zh-CN" sz="2800" b="1" dirty="0"/>
              <a:t>Cu</a:t>
            </a:r>
            <a:r>
              <a:rPr lang="en-US" altLang="zh-CN" sz="2800" b="1" baseline="30000" dirty="0"/>
              <a:t>2+</a:t>
            </a:r>
            <a:r>
              <a:rPr lang="en-US" altLang="zh-CN" sz="2800" b="1" dirty="0"/>
              <a:t>, Ni</a:t>
            </a:r>
            <a:r>
              <a:rPr lang="en-US" altLang="zh-CN" sz="2800" b="1" baseline="30000" dirty="0"/>
              <a:t>2+</a:t>
            </a:r>
            <a:r>
              <a:rPr lang="en-US" altLang="zh-CN" sz="2800" b="1" dirty="0"/>
              <a:t>, Bi</a:t>
            </a:r>
            <a:r>
              <a:rPr lang="en-US" altLang="zh-CN" sz="2800" b="1" baseline="30000" dirty="0"/>
              <a:t>3+</a:t>
            </a:r>
            <a:r>
              <a:rPr lang="en-US" altLang="zh-CN" sz="2800" b="1" dirty="0"/>
              <a:t>, Th</a:t>
            </a:r>
            <a:r>
              <a:rPr lang="en-US" altLang="zh-CN" sz="2800" b="1" baseline="30000" dirty="0"/>
              <a:t>4+</a:t>
            </a:r>
            <a:r>
              <a:rPr lang="en-US" altLang="zh-CN" sz="2800" b="1" dirty="0"/>
              <a:t> </a:t>
            </a:r>
          </a:p>
          <a:p>
            <a:pPr fontAlgn="ctr">
              <a:spcBef>
                <a:spcPts val="600"/>
              </a:spcBef>
              <a:buClr>
                <a:schemeClr val="tx1"/>
              </a:buClr>
              <a:buSzPct val="75000"/>
              <a:buFont typeface="Wingdings" panose="05000000000000000000" pitchFamily="2" charset="2"/>
              <a:buNone/>
            </a:pPr>
            <a:r>
              <a:rPr lang="en-US" altLang="zh-CN" sz="2800" b="1" dirty="0"/>
              <a:t>(</a:t>
            </a:r>
            <a:r>
              <a:rPr lang="en-US" altLang="zh-CN" sz="2800" b="1" dirty="0" err="1">
                <a:solidFill>
                  <a:srgbClr val="FF0000"/>
                </a:solidFill>
              </a:rPr>
              <a:t>MIn</a:t>
            </a:r>
            <a:r>
              <a:rPr lang="en-US" altLang="zh-CN" sz="2800" b="1" dirty="0">
                <a:solidFill>
                  <a:srgbClr val="FF0000"/>
                </a:solidFill>
              </a:rPr>
              <a:t> </a:t>
            </a:r>
            <a:r>
              <a:rPr lang="zh-CN" altLang="en-US" sz="2800" b="1" dirty="0">
                <a:solidFill>
                  <a:srgbClr val="FF0000"/>
                </a:solidFill>
                <a:ea typeface="黑体" panose="02010609060101010101" pitchFamily="49" charset="-122"/>
              </a:rPr>
              <a:t>红</a:t>
            </a:r>
            <a:r>
              <a:rPr lang="en-US" altLang="zh-CN" sz="2800" b="1" dirty="0"/>
              <a:t>)</a:t>
            </a:r>
            <a:r>
              <a:rPr lang="zh-CN" altLang="en-US" sz="2800" b="1" dirty="0"/>
              <a:t>，</a:t>
            </a:r>
            <a:r>
              <a:rPr lang="en-US" altLang="zh-CN" sz="2800" b="1" dirty="0"/>
              <a:t>pH 2~12</a:t>
            </a:r>
            <a:r>
              <a:rPr lang="zh-CN" altLang="en-US" sz="2800" b="1" dirty="0"/>
              <a:t>使用。</a:t>
            </a:r>
          </a:p>
        </p:txBody>
      </p:sp>
      <p:grpSp>
        <p:nvGrpSpPr>
          <p:cNvPr id="555013" name="Group 5"/>
          <p:cNvGrpSpPr>
            <a:grpSpLocks/>
          </p:cNvGrpSpPr>
          <p:nvPr/>
        </p:nvGrpSpPr>
        <p:grpSpPr bwMode="auto">
          <a:xfrm>
            <a:off x="1691680" y="4276948"/>
            <a:ext cx="5651500" cy="1384300"/>
            <a:chOff x="2200" y="3203"/>
            <a:chExt cx="3560" cy="872"/>
          </a:xfrm>
        </p:grpSpPr>
        <p:sp>
          <p:nvSpPr>
            <p:cNvPr id="555014" name="Line 6"/>
            <p:cNvSpPr>
              <a:spLocks noChangeShapeType="1"/>
            </p:cNvSpPr>
            <p:nvPr/>
          </p:nvSpPr>
          <p:spPr bwMode="auto">
            <a:xfrm>
              <a:off x="2290" y="3566"/>
              <a:ext cx="3220"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5015" name="Line 7"/>
            <p:cNvSpPr>
              <a:spLocks noChangeShapeType="1"/>
            </p:cNvSpPr>
            <p:nvPr/>
          </p:nvSpPr>
          <p:spPr bwMode="auto">
            <a:xfrm>
              <a:off x="3016" y="3430"/>
              <a:ext cx="1"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5016" name="Line 8"/>
            <p:cNvSpPr>
              <a:spLocks noChangeShapeType="1"/>
            </p:cNvSpPr>
            <p:nvPr/>
          </p:nvSpPr>
          <p:spPr bwMode="auto">
            <a:xfrm>
              <a:off x="4694" y="3430"/>
              <a:ext cx="1"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55017" name="Text Box 9"/>
            <p:cNvSpPr txBox="1">
              <a:spLocks noChangeArrowheads="1"/>
            </p:cNvSpPr>
            <p:nvPr/>
          </p:nvSpPr>
          <p:spPr bwMode="auto">
            <a:xfrm>
              <a:off x="2381" y="3233"/>
              <a:ext cx="63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sz="2800" b="1" dirty="0">
                  <a:solidFill>
                    <a:srgbClr val="990033"/>
                  </a:solidFill>
                </a:rPr>
                <a:t>H</a:t>
              </a:r>
              <a:r>
                <a:rPr lang="en-US" altLang="zh-CN" sz="2800" b="1" baseline="-25000" dirty="0">
                  <a:solidFill>
                    <a:srgbClr val="990033"/>
                  </a:solidFill>
                </a:rPr>
                <a:t>2</a:t>
              </a:r>
              <a:r>
                <a:rPr lang="en-US" altLang="zh-CN" sz="2800" b="1" dirty="0">
                  <a:solidFill>
                    <a:srgbClr val="990033"/>
                  </a:solidFill>
                </a:rPr>
                <a:t>In</a:t>
              </a:r>
            </a:p>
          </p:txBody>
        </p:sp>
        <p:sp>
          <p:nvSpPr>
            <p:cNvPr id="555018" name="Text Box 10"/>
            <p:cNvSpPr txBox="1">
              <a:spLocks noChangeArrowheads="1"/>
            </p:cNvSpPr>
            <p:nvPr/>
          </p:nvSpPr>
          <p:spPr bwMode="auto">
            <a:xfrm>
              <a:off x="4876" y="3233"/>
              <a:ext cx="40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sz="2800" b="1" dirty="0">
                  <a:solidFill>
                    <a:srgbClr val="FF66CC"/>
                  </a:solidFill>
                </a:rPr>
                <a:t>In</a:t>
              </a:r>
            </a:p>
          </p:txBody>
        </p:sp>
        <p:sp>
          <p:nvSpPr>
            <p:cNvPr id="555019" name="Text Box 11"/>
            <p:cNvSpPr txBox="1">
              <a:spLocks noChangeArrowheads="1"/>
            </p:cNvSpPr>
            <p:nvPr/>
          </p:nvSpPr>
          <p:spPr bwMode="auto">
            <a:xfrm>
              <a:off x="3606" y="3203"/>
              <a:ext cx="63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sz="2800" b="1" dirty="0" err="1">
                  <a:solidFill>
                    <a:srgbClr val="FFFF00"/>
                  </a:solidFill>
                </a:rPr>
                <a:t>HIn</a:t>
              </a:r>
              <a:endParaRPr lang="en-US" altLang="zh-CN" sz="2800" b="1" dirty="0">
                <a:solidFill>
                  <a:srgbClr val="FFFF00"/>
                </a:solidFill>
              </a:endParaRPr>
            </a:p>
          </p:txBody>
        </p:sp>
        <p:sp>
          <p:nvSpPr>
            <p:cNvPr id="555020" name="Text Box 12"/>
            <p:cNvSpPr txBox="1">
              <a:spLocks noChangeArrowheads="1"/>
            </p:cNvSpPr>
            <p:nvPr/>
          </p:nvSpPr>
          <p:spPr bwMode="auto">
            <a:xfrm>
              <a:off x="2200" y="3748"/>
              <a:ext cx="35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zh-CN" altLang="en-US" sz="2800" b="1" dirty="0">
                  <a:solidFill>
                    <a:srgbClr val="990033"/>
                  </a:solidFill>
                  <a:latin typeface="黑体" panose="02010609060101010101" pitchFamily="49" charset="-122"/>
                  <a:ea typeface="黑体" panose="02010609060101010101" pitchFamily="49" charset="-122"/>
                </a:rPr>
                <a:t>紫色</a:t>
              </a:r>
              <a:r>
                <a:rPr lang="zh-CN" altLang="en-US" sz="2800" b="1" dirty="0">
                  <a:latin typeface="黑体" panose="02010609060101010101" pitchFamily="49" charset="-122"/>
                  <a:ea typeface="黑体" panose="02010609060101010101" pitchFamily="49" charset="-122"/>
                </a:rPr>
                <a:t> </a:t>
              </a:r>
              <a:r>
                <a:rPr lang="zh-CN" altLang="en-US" sz="2800" b="1" dirty="0">
                  <a:latin typeface="Arial" panose="020B0604020202020204" pitchFamily="34" charset="0"/>
                </a:rPr>
                <a:t>  </a:t>
              </a:r>
              <a:r>
                <a:rPr lang="en-US" altLang="zh-CN" sz="2800" b="1" dirty="0">
                  <a:latin typeface="Arial" panose="020B0604020202020204" pitchFamily="34" charset="0"/>
                </a:rPr>
                <a:t>1.9     </a:t>
              </a:r>
              <a:r>
                <a:rPr lang="zh-CN" altLang="en-US" sz="2800" b="1" dirty="0">
                  <a:solidFill>
                    <a:srgbClr val="FFFF00"/>
                  </a:solidFill>
                  <a:latin typeface="Arial" panose="020B0604020202020204" pitchFamily="34" charset="0"/>
                  <a:ea typeface="黑体" panose="02010609060101010101" pitchFamily="49" charset="-122"/>
                </a:rPr>
                <a:t>黄色</a:t>
              </a:r>
              <a:r>
                <a:rPr lang="zh-CN" altLang="en-US" sz="2800" b="1" dirty="0">
                  <a:solidFill>
                    <a:srgbClr val="FFFF00"/>
                  </a:solidFill>
                  <a:latin typeface="Arial" panose="020B0604020202020204" pitchFamily="34" charset="0"/>
                </a:rPr>
                <a:t> </a:t>
              </a:r>
              <a:r>
                <a:rPr lang="zh-CN" altLang="en-US" sz="2800" b="1" dirty="0">
                  <a:latin typeface="Arial" panose="020B0604020202020204" pitchFamily="34" charset="0"/>
                </a:rPr>
                <a:t>       </a:t>
              </a:r>
              <a:r>
                <a:rPr lang="en-US" altLang="zh-CN" sz="2800" b="1" dirty="0">
                  <a:latin typeface="Arial" panose="020B0604020202020204" pitchFamily="34" charset="0"/>
                </a:rPr>
                <a:t>12.2   </a:t>
              </a:r>
              <a:r>
                <a:rPr lang="zh-CN" altLang="en-US" sz="2800" b="1" dirty="0">
                  <a:solidFill>
                    <a:srgbClr val="FF33CC"/>
                  </a:solidFill>
                  <a:latin typeface="Arial" panose="020B0604020202020204" pitchFamily="34" charset="0"/>
                  <a:ea typeface="黑体" panose="02010609060101010101" pitchFamily="49" charset="-122"/>
                </a:rPr>
                <a:t>粉红</a:t>
              </a:r>
            </a:p>
          </p:txBody>
        </p:sp>
      </p:grpSp>
    </p:spTree>
    <p:custDataLst>
      <p:tags r:id="rId2"/>
    </p:custDataLst>
    <p:extLst>
      <p:ext uri="{BB962C8B-B14F-4D97-AF65-F5344CB8AC3E}">
        <p14:creationId xmlns:p14="http://schemas.microsoft.com/office/powerpoint/2010/main" val="2252563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5011"/>
                                        </p:tgtEl>
                                        <p:attrNameLst>
                                          <p:attrName>style.visibility</p:attrName>
                                        </p:attrNameLst>
                                      </p:cBhvr>
                                      <p:to>
                                        <p:strVal val="visible"/>
                                      </p:to>
                                    </p:set>
                                    <p:animEffect transition="in" filter="barn(inVertical)">
                                      <p:cBhvr>
                                        <p:cTn id="7" dur="500"/>
                                        <p:tgtEl>
                                          <p:spTgt spid="5550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5012"/>
                                        </p:tgtEl>
                                        <p:attrNameLst>
                                          <p:attrName>style.visibility</p:attrName>
                                        </p:attrNameLst>
                                      </p:cBhvr>
                                      <p:to>
                                        <p:strVal val="visible"/>
                                      </p:to>
                                    </p:set>
                                    <p:animEffect transition="in" filter="barn(inVertical)">
                                      <p:cBhvr>
                                        <p:cTn id="12" dur="500"/>
                                        <p:tgtEl>
                                          <p:spTgt spid="5550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5013"/>
                                        </p:tgtEl>
                                        <p:attrNameLst>
                                          <p:attrName>style.visibility</p:attrName>
                                        </p:attrNameLst>
                                      </p:cBhvr>
                                      <p:to>
                                        <p:strVal val="visible"/>
                                      </p:to>
                                    </p:set>
                                    <p:animEffect transition="in" filter="barn(inVertical)">
                                      <p:cBhvr>
                                        <p:cTn id="17" dur="500"/>
                                        <p:tgtEl>
                                          <p:spTgt spid="555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1F1D9071-74B8-4393-9F1A-CAE29241D75A}"/>
              </a:ext>
            </a:extLst>
          </p:cNvPr>
          <p:cNvSpPr>
            <a:spLocks noGrp="1"/>
          </p:cNvSpPr>
          <p:nvPr>
            <p:ph type="ctrTitle"/>
          </p:nvPr>
        </p:nvSpPr>
        <p:spPr>
          <a:xfrm>
            <a:off x="611188" y="1125538"/>
            <a:ext cx="7921252" cy="1470025"/>
          </a:xfrm>
        </p:spPr>
        <p:txBody>
          <a:bodyPr/>
          <a:lstStyle/>
          <a:p>
            <a:r>
              <a:rPr lang="zh-CN" altLang="en-US" sz="4400" dirty="0"/>
              <a:t>第二节  配位滴定法的基本原理</a:t>
            </a:r>
          </a:p>
        </p:txBody>
      </p:sp>
      <p:sp>
        <p:nvSpPr>
          <p:cNvPr id="7" name="副标题 6">
            <a:extLst>
              <a:ext uri="{FF2B5EF4-FFF2-40B4-BE49-F238E27FC236}">
                <a16:creationId xmlns:a16="http://schemas.microsoft.com/office/drawing/2014/main" id="{A7831925-6A01-4193-8AEF-C7C3F993512D}"/>
              </a:ext>
            </a:extLst>
          </p:cNvPr>
          <p:cNvSpPr>
            <a:spLocks noGrp="1"/>
          </p:cNvSpPr>
          <p:nvPr>
            <p:ph type="subTitle" idx="1"/>
          </p:nvPr>
        </p:nvSpPr>
        <p:spPr/>
        <p:txBody>
          <a:bodyPr/>
          <a:lstStyle/>
          <a:p>
            <a:r>
              <a:rPr lang="zh-CN" altLang="en-US" dirty="0"/>
              <a:t>四、标准溶液的配制和标定</a:t>
            </a:r>
          </a:p>
        </p:txBody>
      </p:sp>
      <p:sp>
        <p:nvSpPr>
          <p:cNvPr id="5" name="灯片编号占位符 4">
            <a:extLst>
              <a:ext uri="{FF2B5EF4-FFF2-40B4-BE49-F238E27FC236}">
                <a16:creationId xmlns:a16="http://schemas.microsoft.com/office/drawing/2014/main" id="{B07DFB93-46F9-4A42-9926-1B35A90BE2F5}"/>
              </a:ext>
            </a:extLst>
          </p:cNvPr>
          <p:cNvSpPr>
            <a:spLocks noGrp="1"/>
          </p:cNvSpPr>
          <p:nvPr>
            <p:ph type="sldNum" sz="quarter" idx="4294967295"/>
          </p:nvPr>
        </p:nvSpPr>
        <p:spPr>
          <a:xfrm>
            <a:off x="6876256" y="6337300"/>
            <a:ext cx="2133600" cy="476250"/>
          </a:xfrm>
        </p:spPr>
        <p:txBody>
          <a:bodyPr/>
          <a:lstStyle/>
          <a:p>
            <a:fld id="{5AFBF0AD-4095-4CA5-B662-0EE5BE9E4DDC}" type="slidenum">
              <a:rPr lang="en-US" altLang="zh-CN" smtClean="0"/>
              <a:pPr/>
              <a:t>106</a:t>
            </a:fld>
            <a:endParaRPr lang="en-US" altLang="zh-CN" dirty="0"/>
          </a:p>
        </p:txBody>
      </p:sp>
    </p:spTree>
    <p:custDataLst>
      <p:tags r:id="rId1"/>
    </p:custDataLst>
    <p:extLst>
      <p:ext uri="{BB962C8B-B14F-4D97-AF65-F5344CB8AC3E}">
        <p14:creationId xmlns:p14="http://schemas.microsoft.com/office/powerpoint/2010/main" val="3471752196"/>
      </p:ext>
    </p:extLst>
  </p:cSld>
  <p:clrMapOvr>
    <a:masterClrMapping/>
  </p:clrMapOvr>
  <p:transition spd="med">
    <p:split orient="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EA127D57-B5FA-4724-8F5F-71D76DE4C578}" type="slidenum">
              <a:rPr lang="en-US" altLang="zh-CN"/>
              <a:pPr/>
              <a:t>107</a:t>
            </a:fld>
            <a:endParaRPr lang="en-US" altLang="zh-CN"/>
          </a:p>
        </p:txBody>
      </p:sp>
      <p:sp>
        <p:nvSpPr>
          <p:cNvPr id="301058" name="Rectangle 2"/>
          <p:cNvSpPr>
            <a:spLocks noGrp="1" noChangeArrowheads="1"/>
          </p:cNvSpPr>
          <p:nvPr>
            <p:ph type="title"/>
          </p:nvPr>
        </p:nvSpPr>
        <p:spPr/>
        <p:txBody>
          <a:bodyPr/>
          <a:lstStyle/>
          <a:p>
            <a:r>
              <a:rPr lang="en-US" altLang="zh-CN" dirty="0">
                <a:latin typeface="Times New Roman" panose="02020603050405020304" pitchFamily="18" charset="0"/>
              </a:rPr>
              <a:t>1. EDTA</a:t>
            </a:r>
            <a:r>
              <a:rPr lang="zh-CN" altLang="en-US" dirty="0">
                <a:latin typeface="Times New Roman" panose="02020603050405020304" pitchFamily="18" charset="0"/>
              </a:rPr>
              <a:t>标准溶液的配制和标定</a:t>
            </a:r>
          </a:p>
        </p:txBody>
      </p:sp>
      <p:sp>
        <p:nvSpPr>
          <p:cNvPr id="301059" name="Rectangle 3"/>
          <p:cNvSpPr>
            <a:spLocks noGrp="1" noChangeArrowheads="1"/>
          </p:cNvSpPr>
          <p:nvPr>
            <p:ph type="body" idx="1"/>
          </p:nvPr>
        </p:nvSpPr>
        <p:spPr>
          <a:xfrm>
            <a:off x="395288" y="1196975"/>
            <a:ext cx="8497887" cy="5184775"/>
          </a:xfrm>
        </p:spPr>
        <p:txBody>
          <a:bodyPr/>
          <a:lstStyle/>
          <a:p>
            <a:pPr>
              <a:lnSpc>
                <a:spcPct val="120000"/>
              </a:lnSpc>
              <a:spcBef>
                <a:spcPts val="0"/>
              </a:spcBef>
            </a:pPr>
            <a:r>
              <a:rPr lang="en-US" altLang="zh-CN" sz="2800" dirty="0">
                <a:latin typeface="Times New Roman" panose="02020603050405020304" pitchFamily="18" charset="0"/>
              </a:rPr>
              <a:t>EDTA</a:t>
            </a:r>
            <a:r>
              <a:rPr lang="zh-CN" altLang="en-US" sz="2800" dirty="0">
                <a:latin typeface="Times New Roman" panose="02020603050405020304" pitchFamily="18" charset="0"/>
              </a:rPr>
              <a:t>酸本身溶解度小</a:t>
            </a:r>
            <a:r>
              <a:rPr lang="en-US" altLang="zh-CN" sz="2800" dirty="0">
                <a:latin typeface="Times New Roman" panose="02020603050405020304" pitchFamily="18" charset="0"/>
              </a:rPr>
              <a:t>(22</a:t>
            </a:r>
            <a:r>
              <a:rPr lang="en-US" altLang="zh-CN" sz="2800" dirty="0">
                <a:latin typeface="Times New Roman" panose="02020603050405020304" pitchFamily="18" charset="0"/>
                <a:cs typeface="Times New Roman" panose="02020603050405020304" pitchFamily="18" charset="0"/>
              </a:rPr>
              <a:t>ºC</a:t>
            </a:r>
            <a:r>
              <a:rPr lang="zh-CN" altLang="en-US" sz="2800" dirty="0">
                <a:latin typeface="Times New Roman" panose="02020603050405020304" pitchFamily="18" charset="0"/>
              </a:rPr>
              <a:t>时</a:t>
            </a:r>
            <a:r>
              <a:rPr lang="en-US" altLang="zh-CN" sz="2800" dirty="0">
                <a:latin typeface="Times New Roman" panose="02020603050405020304" pitchFamily="18" charset="0"/>
              </a:rPr>
              <a:t>100ml</a:t>
            </a:r>
            <a:r>
              <a:rPr lang="zh-CN" altLang="en-US" sz="2800" dirty="0">
                <a:latin typeface="Times New Roman" panose="02020603050405020304" pitchFamily="18" charset="0"/>
              </a:rPr>
              <a:t>水中溶解</a:t>
            </a:r>
            <a:r>
              <a:rPr lang="en-US" altLang="zh-CN" sz="2800" dirty="0">
                <a:latin typeface="Times New Roman" panose="02020603050405020304" pitchFamily="18" charset="0"/>
              </a:rPr>
              <a:t>0.02g)</a:t>
            </a:r>
            <a:r>
              <a:rPr lang="zh-CN" altLang="en-US" sz="2800" dirty="0">
                <a:latin typeface="Times New Roman" panose="02020603050405020304" pitchFamily="18" charset="0"/>
              </a:rPr>
              <a:t>，其二钠盐溶解度较大</a:t>
            </a:r>
            <a:r>
              <a:rPr lang="en-US" altLang="zh-CN" sz="2800" dirty="0">
                <a:latin typeface="Times New Roman" panose="02020603050405020304" pitchFamily="18" charset="0"/>
              </a:rPr>
              <a:t>(22ºC</a:t>
            </a:r>
            <a:r>
              <a:rPr lang="zh-CN" altLang="en-US" sz="2800" dirty="0">
                <a:latin typeface="Times New Roman" panose="02020603050405020304" pitchFamily="18" charset="0"/>
              </a:rPr>
              <a:t>时</a:t>
            </a:r>
            <a:r>
              <a:rPr lang="en-US" altLang="zh-CN" sz="2800" dirty="0">
                <a:latin typeface="Times New Roman" panose="02020603050405020304" pitchFamily="18" charset="0"/>
              </a:rPr>
              <a:t>100ml</a:t>
            </a:r>
            <a:r>
              <a:rPr lang="zh-CN" altLang="en-US" sz="2800" dirty="0">
                <a:latin typeface="Times New Roman" panose="02020603050405020304" pitchFamily="18" charset="0"/>
              </a:rPr>
              <a:t>水中溶解</a:t>
            </a:r>
            <a:r>
              <a:rPr lang="en-US" altLang="zh-CN" sz="2800" dirty="0">
                <a:latin typeface="Times New Roman" panose="02020603050405020304" pitchFamily="18" charset="0"/>
              </a:rPr>
              <a:t>11.1 g)</a:t>
            </a:r>
            <a:r>
              <a:rPr lang="zh-CN" altLang="en-US" sz="2800" dirty="0">
                <a:latin typeface="Times New Roman" panose="02020603050405020304" pitchFamily="18" charset="0"/>
              </a:rPr>
              <a:t>，饱和溶液浓度约为</a:t>
            </a:r>
            <a:r>
              <a:rPr lang="en-US" altLang="zh-CN" sz="2800" dirty="0">
                <a:latin typeface="Times New Roman" panose="02020603050405020304" pitchFamily="18" charset="0"/>
              </a:rPr>
              <a:t>0.3mol·L</a:t>
            </a:r>
            <a:r>
              <a:rPr lang="en-US" altLang="zh-CN" sz="2800" baseline="30000" dirty="0">
                <a:latin typeface="Times New Roman" panose="02020603050405020304" pitchFamily="18" charset="0"/>
              </a:rPr>
              <a:t>-1</a:t>
            </a:r>
            <a:r>
              <a:rPr lang="zh-CN" altLang="en-US" sz="2800" dirty="0">
                <a:latin typeface="Times New Roman" panose="02020603050405020304" pitchFamily="18" charset="0"/>
              </a:rPr>
              <a:t>，</a:t>
            </a:r>
            <a:r>
              <a:rPr lang="en-US" altLang="zh-CN" sz="2800" dirty="0">
                <a:latin typeface="Times New Roman" panose="02020603050405020304" pitchFamily="18" charset="0"/>
              </a:rPr>
              <a:t>pH</a:t>
            </a:r>
            <a:r>
              <a:rPr lang="zh-CN" altLang="en-US" sz="2800" dirty="0">
                <a:latin typeface="Times New Roman" panose="02020603050405020304" pitchFamily="18" charset="0"/>
              </a:rPr>
              <a:t>约为</a:t>
            </a:r>
            <a:r>
              <a:rPr lang="en-US" altLang="zh-CN" sz="2800" dirty="0">
                <a:latin typeface="Times New Roman" panose="02020603050405020304" pitchFamily="18" charset="0"/>
              </a:rPr>
              <a:t>4.4</a:t>
            </a:r>
            <a:r>
              <a:rPr lang="zh-CN" altLang="en-US" sz="2800" dirty="0">
                <a:latin typeface="Times New Roman" panose="02020603050405020304" pitchFamily="18" charset="0"/>
              </a:rPr>
              <a:t>。因此常用的</a:t>
            </a:r>
            <a:r>
              <a:rPr lang="en-US" altLang="zh-CN" sz="2800" dirty="0">
                <a:latin typeface="Times New Roman" panose="02020603050405020304" pitchFamily="18" charset="0"/>
              </a:rPr>
              <a:t>EDTA</a:t>
            </a:r>
            <a:r>
              <a:rPr lang="zh-CN" altLang="en-US" sz="2800" dirty="0">
                <a:latin typeface="Times New Roman" panose="02020603050405020304" pitchFamily="18" charset="0"/>
              </a:rPr>
              <a:t>标准液用其二钠盐配制，称</a:t>
            </a:r>
            <a:r>
              <a:rPr lang="en-US" altLang="zh-CN" sz="2800" dirty="0">
                <a:latin typeface="Times New Roman" panose="02020603050405020304" pitchFamily="18" charset="0"/>
              </a:rPr>
              <a:t>EDTA</a:t>
            </a:r>
            <a:r>
              <a:rPr lang="zh-CN" altLang="en-US" sz="2800" dirty="0">
                <a:latin typeface="Times New Roman" panose="02020603050405020304" pitchFamily="18" charset="0"/>
              </a:rPr>
              <a:t>二钠盐，带</a:t>
            </a:r>
            <a:r>
              <a:rPr lang="en-US" altLang="zh-CN" sz="2800" dirty="0">
                <a:latin typeface="Times New Roman" panose="02020603050405020304" pitchFamily="18" charset="0"/>
              </a:rPr>
              <a:t>2</a:t>
            </a:r>
            <a:r>
              <a:rPr lang="zh-CN" altLang="en-US" sz="2800" dirty="0">
                <a:latin typeface="Times New Roman" panose="02020603050405020304" pitchFamily="18" charset="0"/>
              </a:rPr>
              <a:t>分子结晶水，化学式可以写作</a:t>
            </a:r>
            <a:r>
              <a:rPr lang="en-US" altLang="zh-CN" sz="2800" dirty="0">
                <a:latin typeface="Times New Roman" panose="02020603050405020304" pitchFamily="18" charset="0"/>
              </a:rPr>
              <a:t>Na</a:t>
            </a:r>
            <a:r>
              <a:rPr lang="en-US" altLang="zh-CN" sz="2800" baseline="-25000" dirty="0">
                <a:latin typeface="Times New Roman" panose="02020603050405020304" pitchFamily="18" charset="0"/>
              </a:rPr>
              <a:t>2</a:t>
            </a:r>
            <a:r>
              <a:rPr lang="en-US" altLang="zh-CN" sz="2800" dirty="0">
                <a:latin typeface="Times New Roman" panose="02020603050405020304" pitchFamily="18" charset="0"/>
              </a:rPr>
              <a:t>H</a:t>
            </a:r>
            <a:r>
              <a:rPr lang="en-US" altLang="zh-CN" sz="2800" baseline="-25000" dirty="0">
                <a:latin typeface="Times New Roman" panose="02020603050405020304" pitchFamily="18" charset="0"/>
              </a:rPr>
              <a:t>2</a:t>
            </a:r>
            <a:r>
              <a:rPr lang="en-US" altLang="zh-CN" sz="2800" dirty="0">
                <a:latin typeface="Times New Roman" panose="02020603050405020304" pitchFamily="18" charset="0"/>
              </a:rPr>
              <a:t>Y•2H</a:t>
            </a:r>
            <a:r>
              <a:rPr lang="en-US" altLang="zh-CN" sz="2800" baseline="-25000" dirty="0">
                <a:latin typeface="Times New Roman" panose="02020603050405020304" pitchFamily="18" charset="0"/>
              </a:rPr>
              <a:t>2</a:t>
            </a:r>
            <a:r>
              <a:rPr lang="en-US" altLang="zh-CN" sz="2800" dirty="0">
                <a:latin typeface="Times New Roman" panose="02020603050405020304" pitchFamily="18" charset="0"/>
              </a:rPr>
              <a:t>O</a:t>
            </a:r>
            <a:r>
              <a:rPr lang="zh-CN" altLang="en-US" sz="2800" dirty="0">
                <a:latin typeface="Times New Roman" panose="02020603050405020304" pitchFamily="18" charset="0"/>
              </a:rPr>
              <a:t>，通常也可称为</a:t>
            </a:r>
            <a:r>
              <a:rPr lang="en-US" altLang="zh-CN" sz="2800" dirty="0">
                <a:latin typeface="Times New Roman" panose="02020603050405020304" pitchFamily="18" charset="0"/>
              </a:rPr>
              <a:t>EDTA</a:t>
            </a:r>
            <a:r>
              <a:rPr lang="zh-CN" altLang="en-US" sz="2800" dirty="0">
                <a:latin typeface="Times New Roman" panose="02020603050405020304" pitchFamily="18" charset="0"/>
              </a:rPr>
              <a:t>。</a:t>
            </a:r>
            <a:endParaRPr lang="en-US" altLang="zh-CN" sz="2800" dirty="0">
              <a:latin typeface="Times New Roman" panose="02020603050405020304" pitchFamily="18" charset="0"/>
            </a:endParaRPr>
          </a:p>
          <a:p>
            <a:pPr>
              <a:lnSpc>
                <a:spcPct val="120000"/>
              </a:lnSpc>
              <a:spcBef>
                <a:spcPts val="0"/>
              </a:spcBef>
            </a:pPr>
            <a:r>
              <a:rPr lang="zh-CN" altLang="en-US" sz="2800" dirty="0">
                <a:latin typeface="Times New Roman" panose="02020603050405020304" pitchFamily="18" charset="0"/>
              </a:rPr>
              <a:t>常用浓度为约</a:t>
            </a:r>
            <a:r>
              <a:rPr lang="en-US" altLang="zh-CN" sz="2800" dirty="0">
                <a:latin typeface="Times New Roman" panose="02020603050405020304" pitchFamily="18" charset="0"/>
              </a:rPr>
              <a:t>0.02~0.05mol/L</a:t>
            </a:r>
            <a:r>
              <a:rPr lang="zh-CN" altLang="en-US" sz="2800" dirty="0">
                <a:latin typeface="Times New Roman" panose="02020603050405020304" pitchFamily="18" charset="0"/>
              </a:rPr>
              <a:t>。</a:t>
            </a:r>
            <a:endParaRPr lang="en-US" altLang="zh-CN" sz="2800" dirty="0">
              <a:latin typeface="Times New Roman" panose="02020603050405020304" pitchFamily="18" charset="0"/>
            </a:endParaRPr>
          </a:p>
          <a:p>
            <a:pPr>
              <a:lnSpc>
                <a:spcPct val="120000"/>
              </a:lnSpc>
              <a:spcBef>
                <a:spcPts val="0"/>
              </a:spcBef>
            </a:pPr>
            <a:r>
              <a:rPr lang="en-US" altLang="zh-CN" sz="2800" dirty="0">
                <a:latin typeface="Times New Roman" panose="02020603050405020304" pitchFamily="18" charset="0"/>
              </a:rPr>
              <a:t>EDTA</a:t>
            </a:r>
            <a:r>
              <a:rPr lang="zh-CN" altLang="en-US" sz="2800" dirty="0">
                <a:latin typeface="Times New Roman" panose="02020603050405020304" pitchFamily="18" charset="0"/>
              </a:rPr>
              <a:t>常因吸附约</a:t>
            </a:r>
            <a:r>
              <a:rPr lang="en-US" altLang="zh-CN" sz="2800" dirty="0">
                <a:latin typeface="Times New Roman" panose="02020603050405020304" pitchFamily="18" charset="0"/>
              </a:rPr>
              <a:t>0.3</a:t>
            </a:r>
            <a:r>
              <a:rPr lang="zh-CN" altLang="en-US" sz="2800" dirty="0">
                <a:latin typeface="Times New Roman" panose="02020603050405020304" pitchFamily="18" charset="0"/>
              </a:rPr>
              <a:t>％的水分和含少量杂质，故一般用</a:t>
            </a:r>
            <a:r>
              <a:rPr lang="zh-CN" altLang="en-US" sz="2800" i="1" dirty="0">
                <a:solidFill>
                  <a:srgbClr val="FF00FF"/>
                </a:solidFill>
                <a:latin typeface="Times New Roman" panose="02020603050405020304" pitchFamily="18" charset="0"/>
              </a:rPr>
              <a:t>间接法</a:t>
            </a:r>
            <a:r>
              <a:rPr lang="zh-CN" altLang="en-US" sz="2800" dirty="0">
                <a:latin typeface="Times New Roman" panose="02020603050405020304" pitchFamily="18" charset="0"/>
              </a:rPr>
              <a:t>配制，配制后待标定。</a:t>
            </a:r>
          </a:p>
        </p:txBody>
      </p:sp>
      <p:graphicFrame>
        <p:nvGraphicFramePr>
          <p:cNvPr id="30106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508" name="公式" r:id="rId5" imgW="114120" imgH="215640" progId="Equation.3">
                  <p:embed/>
                </p:oleObj>
              </mc:Choice>
              <mc:Fallback>
                <p:oleObj name="公式" r:id="rId5" imgW="114120" imgH="215640" progId="Equation.3">
                  <p:embed/>
                  <p:pic>
                    <p:nvPicPr>
                      <p:cNvPr id="30106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30208598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barn(inVertical)">
                                      <p:cBhvr>
                                        <p:cTn id="7" dur="500"/>
                                        <p:tgtEl>
                                          <p:spTgt spid="30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barn(inVertical)">
                                      <p:cBhvr>
                                        <p:cTn id="12" dur="500"/>
                                        <p:tgtEl>
                                          <p:spTgt spid="301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barn(inVertical)">
                                      <p:cBhvr>
                                        <p:cTn id="17" dur="500"/>
                                        <p:tgtEl>
                                          <p:spTgt spid="301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EA127D57-B5FA-4724-8F5F-71D76DE4C578}" type="slidenum">
              <a:rPr lang="en-US" altLang="zh-CN"/>
              <a:pPr/>
              <a:t>108</a:t>
            </a:fld>
            <a:endParaRPr lang="en-US" altLang="zh-CN"/>
          </a:p>
        </p:txBody>
      </p:sp>
      <p:sp>
        <p:nvSpPr>
          <p:cNvPr id="301058" name="Rectangle 2"/>
          <p:cNvSpPr>
            <a:spLocks noGrp="1" noChangeArrowheads="1"/>
          </p:cNvSpPr>
          <p:nvPr>
            <p:ph type="title"/>
          </p:nvPr>
        </p:nvSpPr>
        <p:spPr/>
        <p:txBody>
          <a:bodyPr/>
          <a:lstStyle/>
          <a:p>
            <a:r>
              <a:rPr lang="en-US" altLang="zh-CN" dirty="0">
                <a:latin typeface="Times New Roman" panose="02020603050405020304" pitchFamily="18" charset="0"/>
              </a:rPr>
              <a:t>2. </a:t>
            </a:r>
            <a:r>
              <a:rPr lang="zh-CN" altLang="en-US" dirty="0">
                <a:latin typeface="Times New Roman" panose="02020603050405020304" pitchFamily="18" charset="0"/>
              </a:rPr>
              <a:t>锌标准溶液的配制和标定</a:t>
            </a:r>
          </a:p>
        </p:txBody>
      </p:sp>
      <p:sp>
        <p:nvSpPr>
          <p:cNvPr id="301059" name="Rectangle 3"/>
          <p:cNvSpPr>
            <a:spLocks noGrp="1" noChangeArrowheads="1"/>
          </p:cNvSpPr>
          <p:nvPr>
            <p:ph type="body" idx="1"/>
          </p:nvPr>
        </p:nvSpPr>
        <p:spPr>
          <a:xfrm>
            <a:off x="755328" y="1412999"/>
            <a:ext cx="7489080" cy="4176241"/>
          </a:xfrm>
        </p:spPr>
        <p:txBody>
          <a:bodyPr/>
          <a:lstStyle/>
          <a:p>
            <a:pPr>
              <a:lnSpc>
                <a:spcPct val="120000"/>
              </a:lnSpc>
              <a:spcBef>
                <a:spcPts val="0"/>
              </a:spcBef>
            </a:pPr>
            <a:r>
              <a:rPr lang="zh-CN" altLang="en-US" dirty="0">
                <a:latin typeface="Times New Roman" panose="02020603050405020304" pitchFamily="18" charset="0"/>
              </a:rPr>
              <a:t>某些金属离子测定需要使用返滴定，则此时可能需要标准金属离子溶液返滴定剩余</a:t>
            </a:r>
            <a:r>
              <a:rPr lang="en-US" altLang="zh-CN" dirty="0">
                <a:latin typeface="Times New Roman" panose="02020603050405020304" pitchFamily="18" charset="0"/>
              </a:rPr>
              <a:t>EDTA</a:t>
            </a:r>
            <a:r>
              <a:rPr lang="zh-CN" altLang="en-US" dirty="0">
                <a:latin typeface="Times New Roman" panose="02020603050405020304" pitchFamily="18" charset="0"/>
              </a:rPr>
              <a:t>。</a:t>
            </a:r>
            <a:endParaRPr lang="en-US" altLang="zh-CN" dirty="0">
              <a:latin typeface="Times New Roman" panose="02020603050405020304" pitchFamily="18" charset="0"/>
            </a:endParaRPr>
          </a:p>
          <a:p>
            <a:pPr>
              <a:lnSpc>
                <a:spcPct val="120000"/>
              </a:lnSpc>
              <a:spcBef>
                <a:spcPts val="0"/>
              </a:spcBef>
            </a:pPr>
            <a:r>
              <a:rPr lang="zh-CN" altLang="en-US" dirty="0">
                <a:latin typeface="Times New Roman" panose="02020603050405020304" pitchFamily="18" charset="0"/>
              </a:rPr>
              <a:t>常用标准金属离子溶液为锌标准液。</a:t>
            </a:r>
            <a:endParaRPr lang="en-US" altLang="zh-CN" dirty="0">
              <a:latin typeface="Times New Roman" panose="02020603050405020304" pitchFamily="18" charset="0"/>
            </a:endParaRPr>
          </a:p>
          <a:p>
            <a:pPr>
              <a:lnSpc>
                <a:spcPct val="120000"/>
              </a:lnSpc>
              <a:spcBef>
                <a:spcPts val="0"/>
              </a:spcBef>
            </a:pPr>
            <a:r>
              <a:rPr lang="zh-CN" altLang="en-US" dirty="0">
                <a:latin typeface="Times New Roman" panose="02020603050405020304" pitchFamily="18" charset="0"/>
              </a:rPr>
              <a:t>配制和标定介绍：略，详见教材。</a:t>
            </a:r>
            <a:endParaRPr lang="en-US" altLang="zh-CN" dirty="0">
              <a:latin typeface="Times New Roman" panose="02020603050405020304" pitchFamily="18" charset="0"/>
            </a:endParaRPr>
          </a:p>
        </p:txBody>
      </p:sp>
      <p:graphicFrame>
        <p:nvGraphicFramePr>
          <p:cNvPr id="30106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532" name="公式" r:id="rId5" imgW="114120" imgH="215640" progId="Equation.3">
                  <p:embed/>
                </p:oleObj>
              </mc:Choice>
              <mc:Fallback>
                <p:oleObj name="公式" r:id="rId5" imgW="114120" imgH="215640" progId="Equation.3">
                  <p:embed/>
                  <p:pic>
                    <p:nvPicPr>
                      <p:cNvPr id="30106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3094064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barn(inVertical)">
                                      <p:cBhvr>
                                        <p:cTn id="7" dur="500"/>
                                        <p:tgtEl>
                                          <p:spTgt spid="30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barn(inVertical)">
                                      <p:cBhvr>
                                        <p:cTn id="12" dur="500"/>
                                        <p:tgtEl>
                                          <p:spTgt spid="301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barn(inVertical)">
                                      <p:cBhvr>
                                        <p:cTn id="17" dur="500"/>
                                        <p:tgtEl>
                                          <p:spTgt spid="301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7E8193F-2722-4A23-9D27-2C5112BDA093}"/>
              </a:ext>
            </a:extLst>
          </p:cNvPr>
          <p:cNvSpPr/>
          <p:nvPr/>
        </p:nvSpPr>
        <p:spPr bwMode="auto">
          <a:xfrm>
            <a:off x="3347864" y="5085680"/>
            <a:ext cx="2952328" cy="647576"/>
          </a:xfrm>
          <a:prstGeom prst="rect">
            <a:avLst/>
          </a:prstGeom>
          <a:solidFill>
            <a:schemeClr val="accent5">
              <a:lumMod val="90000"/>
              <a:alpha val="37000"/>
            </a:schemeClr>
          </a:solidFill>
          <a:ln w="9525" cap="flat" cmpd="sng" algn="ctr">
            <a:solidFill>
              <a:schemeClr val="tx1"/>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
        <p:nvSpPr>
          <p:cNvPr id="6" name="页脚占位符 4"/>
          <p:cNvSpPr>
            <a:spLocks noGrp="1"/>
          </p:cNvSpPr>
          <p:nvPr>
            <p:ph type="ftr" sz="quarter" idx="11"/>
          </p:nvPr>
        </p:nvSpPr>
        <p:spPr/>
        <p:txBody>
          <a:bodyPr/>
          <a:lstStyle/>
          <a:p>
            <a:r>
              <a:rPr lang="en-US" altLang="zh-CN"/>
              <a:t>《分析化学》 第五章   配位滴定法</a:t>
            </a:r>
          </a:p>
        </p:txBody>
      </p:sp>
      <p:sp>
        <p:nvSpPr>
          <p:cNvPr id="7" name="灯片编号占位符 5"/>
          <p:cNvSpPr>
            <a:spLocks noGrp="1"/>
          </p:cNvSpPr>
          <p:nvPr>
            <p:ph type="sldNum" sz="quarter" idx="12"/>
          </p:nvPr>
        </p:nvSpPr>
        <p:spPr/>
        <p:txBody>
          <a:bodyPr/>
          <a:lstStyle/>
          <a:p>
            <a:fld id="{3D882F3C-08B8-405D-B65F-3E4552099586}" type="slidenum">
              <a:rPr lang="en-US" altLang="zh-CN"/>
              <a:pPr/>
              <a:t>109</a:t>
            </a:fld>
            <a:endParaRPr lang="en-US" altLang="zh-CN"/>
          </a:p>
        </p:txBody>
      </p:sp>
      <p:sp>
        <p:nvSpPr>
          <p:cNvPr id="460802" name="Rectangle 2"/>
          <p:cNvSpPr>
            <a:spLocks noGrp="1" noChangeArrowheads="1"/>
          </p:cNvSpPr>
          <p:nvPr>
            <p:ph type="title"/>
          </p:nvPr>
        </p:nvSpPr>
        <p:spPr>
          <a:xfrm>
            <a:off x="590872" y="188640"/>
            <a:ext cx="8229600" cy="863600"/>
          </a:xfrm>
        </p:spPr>
        <p:txBody>
          <a:bodyPr/>
          <a:lstStyle/>
          <a:p>
            <a:r>
              <a:rPr lang="zh-CN" altLang="en-US" dirty="0">
                <a:latin typeface="Times New Roman" panose="02020603050405020304" pitchFamily="18" charset="0"/>
              </a:rPr>
              <a:t>配位滴定反应式的正确书写</a:t>
            </a:r>
            <a:r>
              <a:rPr lang="en-US" altLang="zh-CN" dirty="0">
                <a:latin typeface="Times New Roman" panose="02020603050405020304" pitchFamily="18" charset="0"/>
              </a:rPr>
              <a:t>(</a:t>
            </a:r>
            <a:r>
              <a:rPr lang="zh-CN" altLang="en-US" dirty="0">
                <a:latin typeface="Times New Roman" panose="02020603050405020304" pitchFamily="18" charset="0"/>
              </a:rPr>
              <a:t>不要求</a:t>
            </a:r>
            <a:r>
              <a:rPr lang="en-US" altLang="zh-CN" dirty="0">
                <a:latin typeface="Times New Roman" panose="02020603050405020304" pitchFamily="18" charset="0"/>
              </a:rPr>
              <a:t>)</a:t>
            </a:r>
            <a:endParaRPr lang="zh-CN" altLang="en-US" dirty="0">
              <a:latin typeface="Times New Roman" panose="02020603050405020304" pitchFamily="18" charset="0"/>
            </a:endParaRPr>
          </a:p>
        </p:txBody>
      </p:sp>
      <p:sp>
        <p:nvSpPr>
          <p:cNvPr id="460803" name="Rectangle 3"/>
          <p:cNvSpPr>
            <a:spLocks noGrp="1" noChangeArrowheads="1"/>
          </p:cNvSpPr>
          <p:nvPr>
            <p:ph type="body" idx="1"/>
          </p:nvPr>
        </p:nvSpPr>
        <p:spPr>
          <a:xfrm>
            <a:off x="400211" y="1371600"/>
            <a:ext cx="8420100" cy="4577680"/>
          </a:xfrm>
        </p:spPr>
        <p:txBody>
          <a:bodyPr/>
          <a:lstStyle/>
          <a:p>
            <a:pPr>
              <a:lnSpc>
                <a:spcPct val="120000"/>
              </a:lnSpc>
              <a:spcBef>
                <a:spcPts val="0"/>
              </a:spcBef>
            </a:pPr>
            <a:r>
              <a:rPr lang="zh-CN" altLang="en-US" sz="2800" dirty="0">
                <a:latin typeface="Times New Roman" panose="02020603050405020304" pitchFamily="18" charset="0"/>
              </a:rPr>
              <a:t>严格书写时应根据</a:t>
            </a:r>
            <a:r>
              <a:rPr lang="en-US" altLang="zh-CN" sz="2800" dirty="0">
                <a:latin typeface="Times New Roman" panose="02020603050405020304" pitchFamily="18" charset="0"/>
              </a:rPr>
              <a:t>pH</a:t>
            </a:r>
            <a:r>
              <a:rPr lang="zh-CN" altLang="en-US" sz="2800" dirty="0">
                <a:latin typeface="Times New Roman" panose="02020603050405020304" pitchFamily="18" charset="0"/>
              </a:rPr>
              <a:t>写出主要存在形式：</a:t>
            </a:r>
            <a:endParaRPr lang="en-US" altLang="zh-CN" sz="2800" dirty="0">
              <a:latin typeface="Times New Roman" panose="02020603050405020304" pitchFamily="18" charset="0"/>
            </a:endParaRPr>
          </a:p>
          <a:p>
            <a:pPr marL="0" indent="0">
              <a:lnSpc>
                <a:spcPct val="120000"/>
              </a:lnSpc>
              <a:spcBef>
                <a:spcPts val="0"/>
              </a:spcBef>
              <a:buNone/>
            </a:pPr>
            <a:r>
              <a:rPr lang="en-US" altLang="zh-CN" sz="2800" dirty="0">
                <a:latin typeface="Times New Roman" panose="02020603050405020304" pitchFamily="18" charset="0"/>
              </a:rPr>
              <a:t>    </a:t>
            </a:r>
            <a:r>
              <a:rPr lang="zh-CN" altLang="en-US" sz="2800" dirty="0">
                <a:latin typeface="Times New Roman" panose="02020603050405020304" pitchFamily="18" charset="0"/>
              </a:rPr>
              <a:t>如：</a:t>
            </a:r>
            <a:r>
              <a:rPr lang="en-US" altLang="zh-CN" sz="2800" dirty="0">
                <a:latin typeface="Times New Roman" panose="02020603050405020304" pitchFamily="18" charset="0"/>
              </a:rPr>
              <a:t> Mg</a:t>
            </a:r>
            <a:r>
              <a:rPr lang="en-US" altLang="zh-CN" sz="2800" baseline="30000" dirty="0">
                <a:latin typeface="Times New Roman" panose="02020603050405020304" pitchFamily="18" charset="0"/>
              </a:rPr>
              <a:t>2+</a:t>
            </a:r>
            <a:r>
              <a:rPr lang="en-US" altLang="zh-CN" sz="2800" dirty="0">
                <a:latin typeface="Times New Roman" panose="02020603050405020304" pitchFamily="18" charset="0"/>
              </a:rPr>
              <a:t> + HY</a:t>
            </a:r>
            <a:r>
              <a:rPr lang="en-US" altLang="zh-CN" sz="2800" baseline="30000" dirty="0">
                <a:latin typeface="Times New Roman" panose="02020603050405020304" pitchFamily="18" charset="0"/>
              </a:rPr>
              <a:t>3-</a:t>
            </a:r>
            <a:r>
              <a:rPr lang="en-US" altLang="zh-CN" sz="2800" dirty="0">
                <a:latin typeface="Times New Roman" panose="02020603050405020304" pitchFamily="18" charset="0"/>
              </a:rPr>
              <a:t> ⇌ MgY</a:t>
            </a:r>
            <a:r>
              <a:rPr lang="en-US" altLang="zh-CN" sz="2800" baseline="30000" dirty="0">
                <a:latin typeface="Times New Roman" panose="02020603050405020304" pitchFamily="18" charset="0"/>
              </a:rPr>
              <a:t>2-</a:t>
            </a:r>
            <a:r>
              <a:rPr lang="en-US" altLang="zh-CN" sz="2800" dirty="0">
                <a:latin typeface="Times New Roman" panose="02020603050405020304" pitchFamily="18" charset="0"/>
              </a:rPr>
              <a:t> + H</a:t>
            </a:r>
            <a:r>
              <a:rPr lang="en-US" altLang="zh-CN" sz="2800" baseline="30000" dirty="0">
                <a:latin typeface="Times New Roman" panose="02020603050405020304" pitchFamily="18" charset="0"/>
              </a:rPr>
              <a:t>+</a:t>
            </a:r>
            <a:r>
              <a:rPr lang="en-US" altLang="zh-CN" sz="2800" dirty="0">
                <a:latin typeface="Times New Roman" panose="02020603050405020304" pitchFamily="18" charset="0"/>
              </a:rPr>
              <a:t>        pH 9~10</a:t>
            </a:r>
          </a:p>
          <a:p>
            <a:pPr lvl="1">
              <a:lnSpc>
                <a:spcPct val="120000"/>
              </a:lnSpc>
              <a:spcBef>
                <a:spcPts val="0"/>
              </a:spcBef>
              <a:buFontTx/>
              <a:buNone/>
            </a:pPr>
            <a:r>
              <a:rPr lang="en-US" altLang="zh-CN" dirty="0">
                <a:latin typeface="Times New Roman" panose="02020603050405020304" pitchFamily="18" charset="0"/>
              </a:rPr>
              <a:t>         Al</a:t>
            </a:r>
            <a:r>
              <a:rPr lang="en-US" altLang="zh-CN" baseline="30000" dirty="0">
                <a:latin typeface="Times New Roman" panose="02020603050405020304" pitchFamily="18" charset="0"/>
              </a:rPr>
              <a:t>3+</a:t>
            </a:r>
            <a:r>
              <a:rPr lang="en-US" altLang="zh-CN" dirty="0">
                <a:latin typeface="Times New Roman" panose="02020603050405020304" pitchFamily="18" charset="0"/>
              </a:rPr>
              <a:t> + H</a:t>
            </a:r>
            <a:r>
              <a:rPr lang="en-US" altLang="zh-CN" baseline="-25000" dirty="0">
                <a:latin typeface="Times New Roman" panose="02020603050405020304" pitchFamily="18" charset="0"/>
              </a:rPr>
              <a:t>2</a:t>
            </a:r>
            <a:r>
              <a:rPr lang="en-US" altLang="zh-CN" dirty="0">
                <a:latin typeface="Times New Roman" panose="02020603050405020304" pitchFamily="18" charset="0"/>
              </a:rPr>
              <a:t>Y</a:t>
            </a:r>
            <a:r>
              <a:rPr lang="en-US" altLang="zh-CN" baseline="30000" dirty="0">
                <a:latin typeface="Times New Roman" panose="02020603050405020304" pitchFamily="18" charset="0"/>
              </a:rPr>
              <a:t>2-</a:t>
            </a:r>
            <a:r>
              <a:rPr lang="en-US" altLang="zh-CN" dirty="0">
                <a:latin typeface="Times New Roman" panose="02020603050405020304" pitchFamily="18" charset="0"/>
              </a:rPr>
              <a:t> ⇌ </a:t>
            </a:r>
            <a:r>
              <a:rPr lang="en-US" altLang="zh-CN" dirty="0" err="1">
                <a:latin typeface="Times New Roman" panose="02020603050405020304" pitchFamily="18" charset="0"/>
              </a:rPr>
              <a:t>AlY</a:t>
            </a:r>
            <a:r>
              <a:rPr lang="en-US" altLang="zh-CN" baseline="30000" dirty="0">
                <a:latin typeface="Times New Roman" panose="02020603050405020304" pitchFamily="18" charset="0"/>
              </a:rPr>
              <a:t>-</a:t>
            </a:r>
            <a:r>
              <a:rPr lang="en-US" altLang="zh-CN" dirty="0">
                <a:latin typeface="Times New Roman" panose="02020603050405020304" pitchFamily="18" charset="0"/>
              </a:rPr>
              <a:t> + 2H</a:t>
            </a:r>
            <a:r>
              <a:rPr lang="en-US" altLang="zh-CN" baseline="30000" dirty="0">
                <a:latin typeface="Times New Roman" panose="02020603050405020304" pitchFamily="18" charset="0"/>
              </a:rPr>
              <a:t>+</a:t>
            </a:r>
            <a:r>
              <a:rPr lang="en-US" altLang="zh-CN" dirty="0">
                <a:latin typeface="Times New Roman" panose="02020603050405020304" pitchFamily="18" charset="0"/>
              </a:rPr>
              <a:t>          pH 4~6</a:t>
            </a:r>
          </a:p>
          <a:p>
            <a:pPr>
              <a:lnSpc>
                <a:spcPct val="120000"/>
              </a:lnSpc>
              <a:spcBef>
                <a:spcPts val="0"/>
              </a:spcBef>
            </a:pPr>
            <a:r>
              <a:rPr lang="zh-CN" altLang="en-US" sz="2800" dirty="0">
                <a:latin typeface="Times New Roman" panose="02020603050405020304" pitchFamily="18" charset="0"/>
              </a:rPr>
              <a:t>不标明</a:t>
            </a:r>
            <a:r>
              <a:rPr lang="en-US" altLang="zh-CN" sz="2800" dirty="0">
                <a:latin typeface="Times New Roman" panose="02020603050405020304" pitchFamily="18" charset="0"/>
              </a:rPr>
              <a:t>pH</a:t>
            </a:r>
            <a:r>
              <a:rPr lang="zh-CN" altLang="en-US" sz="2800" dirty="0">
                <a:latin typeface="Times New Roman" panose="02020603050405020304" pitchFamily="18" charset="0"/>
              </a:rPr>
              <a:t>时，一般通式为：</a:t>
            </a:r>
          </a:p>
          <a:p>
            <a:pPr lvl="1">
              <a:lnSpc>
                <a:spcPct val="120000"/>
              </a:lnSpc>
              <a:spcBef>
                <a:spcPts val="0"/>
              </a:spcBef>
              <a:buFontTx/>
              <a:buNone/>
            </a:pPr>
            <a:r>
              <a:rPr lang="en-US" altLang="zh-CN" dirty="0">
                <a:latin typeface="Times New Roman" panose="02020603050405020304" pitchFamily="18" charset="0"/>
              </a:rPr>
              <a:t>   M</a:t>
            </a:r>
            <a:r>
              <a:rPr lang="en-US" altLang="zh-CN" baseline="30000" dirty="0">
                <a:latin typeface="Times New Roman" panose="02020603050405020304" pitchFamily="18" charset="0"/>
              </a:rPr>
              <a:t>n+</a:t>
            </a:r>
            <a:r>
              <a:rPr lang="en-US" altLang="zh-CN" dirty="0">
                <a:latin typeface="Times New Roman" panose="02020603050405020304" pitchFamily="18" charset="0"/>
              </a:rPr>
              <a:t> + H</a:t>
            </a:r>
            <a:r>
              <a:rPr lang="en-US" altLang="zh-CN" baseline="-25000" dirty="0">
                <a:latin typeface="Times New Roman" panose="02020603050405020304" pitchFamily="18" charset="0"/>
              </a:rPr>
              <a:t>2</a:t>
            </a:r>
            <a:r>
              <a:rPr lang="en-US" altLang="zh-CN" dirty="0">
                <a:latin typeface="Times New Roman" panose="02020603050405020304" pitchFamily="18" charset="0"/>
              </a:rPr>
              <a:t>Y</a:t>
            </a:r>
            <a:r>
              <a:rPr lang="en-US" altLang="zh-CN" baseline="30000" dirty="0">
                <a:latin typeface="Times New Roman" panose="02020603050405020304" pitchFamily="18" charset="0"/>
              </a:rPr>
              <a:t>2-</a:t>
            </a:r>
            <a:r>
              <a:rPr lang="en-US" altLang="zh-CN" dirty="0">
                <a:latin typeface="Times New Roman" panose="02020603050405020304" pitchFamily="18" charset="0"/>
              </a:rPr>
              <a:t> ⇌ MY</a:t>
            </a:r>
            <a:r>
              <a:rPr lang="en-US" altLang="zh-CN" baseline="30000" dirty="0">
                <a:latin typeface="Times New Roman" panose="02020603050405020304" pitchFamily="18" charset="0"/>
              </a:rPr>
              <a:t>n-4</a:t>
            </a:r>
            <a:r>
              <a:rPr lang="en-US" altLang="zh-CN" dirty="0">
                <a:latin typeface="Times New Roman" panose="02020603050405020304" pitchFamily="18" charset="0"/>
              </a:rPr>
              <a:t> + 2H</a:t>
            </a:r>
            <a:r>
              <a:rPr lang="en-US" altLang="zh-CN" baseline="30000" dirty="0">
                <a:latin typeface="Times New Roman" panose="02020603050405020304" pitchFamily="18" charset="0"/>
              </a:rPr>
              <a:t>+</a:t>
            </a:r>
            <a:endParaRPr lang="en-US" altLang="zh-CN" dirty="0">
              <a:latin typeface="Times New Roman" panose="02020603050405020304" pitchFamily="18" charset="0"/>
            </a:endParaRPr>
          </a:p>
          <a:p>
            <a:pPr lvl="1">
              <a:lnSpc>
                <a:spcPct val="120000"/>
              </a:lnSpc>
              <a:spcBef>
                <a:spcPts val="0"/>
              </a:spcBef>
              <a:buFontTx/>
              <a:buNone/>
            </a:pPr>
            <a:r>
              <a:rPr lang="zh-CN" altLang="en-US" dirty="0">
                <a:latin typeface="Times New Roman" panose="02020603050405020304" pitchFamily="18" charset="0"/>
              </a:rPr>
              <a:t>或    </a:t>
            </a:r>
            <a:r>
              <a:rPr lang="en-US" altLang="zh-CN" dirty="0">
                <a:latin typeface="Times New Roman" panose="02020603050405020304" pitchFamily="18" charset="0"/>
              </a:rPr>
              <a:t>M</a:t>
            </a:r>
            <a:r>
              <a:rPr lang="en-US" altLang="zh-CN" baseline="30000" dirty="0">
                <a:latin typeface="Times New Roman" panose="02020603050405020304" pitchFamily="18" charset="0"/>
              </a:rPr>
              <a:t>n+</a:t>
            </a:r>
            <a:r>
              <a:rPr lang="en-US" altLang="zh-CN" dirty="0">
                <a:latin typeface="Times New Roman" panose="02020603050405020304" pitchFamily="18" charset="0"/>
              </a:rPr>
              <a:t> + Y</a:t>
            </a:r>
            <a:r>
              <a:rPr lang="en-US" altLang="zh-CN" baseline="30000" dirty="0">
                <a:latin typeface="Times New Roman" panose="02020603050405020304" pitchFamily="18" charset="0"/>
              </a:rPr>
              <a:t>4-</a:t>
            </a:r>
            <a:r>
              <a:rPr lang="en-US" altLang="zh-CN" dirty="0">
                <a:latin typeface="Times New Roman" panose="02020603050405020304" pitchFamily="18" charset="0"/>
              </a:rPr>
              <a:t> ⇌ MY</a:t>
            </a:r>
            <a:r>
              <a:rPr lang="en-US" altLang="zh-CN" baseline="30000" dirty="0">
                <a:latin typeface="Times New Roman" panose="02020603050405020304" pitchFamily="18" charset="0"/>
              </a:rPr>
              <a:t>n-4</a:t>
            </a:r>
            <a:endParaRPr lang="en-US" altLang="zh-CN" dirty="0">
              <a:latin typeface="Times New Roman" panose="02020603050405020304" pitchFamily="18" charset="0"/>
            </a:endParaRPr>
          </a:p>
          <a:p>
            <a:pPr lvl="1">
              <a:lnSpc>
                <a:spcPct val="120000"/>
              </a:lnSpc>
              <a:spcBef>
                <a:spcPts val="0"/>
              </a:spcBef>
              <a:buFontTx/>
              <a:buNone/>
            </a:pPr>
            <a:r>
              <a:rPr lang="zh-CN" altLang="en-US" dirty="0">
                <a:latin typeface="Times New Roman" panose="02020603050405020304" pitchFamily="18" charset="0"/>
              </a:rPr>
              <a:t>省略电荷后最简式：</a:t>
            </a:r>
            <a:endParaRPr lang="en-US" altLang="zh-CN" dirty="0">
              <a:latin typeface="Times New Roman" panose="02020603050405020304" pitchFamily="18" charset="0"/>
            </a:endParaRPr>
          </a:p>
          <a:p>
            <a:pPr lvl="1" algn="ctr">
              <a:lnSpc>
                <a:spcPct val="140000"/>
              </a:lnSpc>
              <a:spcBef>
                <a:spcPts val="0"/>
              </a:spcBef>
              <a:buFontTx/>
              <a:buNone/>
            </a:pPr>
            <a:r>
              <a:rPr lang="en-US" altLang="zh-CN" sz="3600" dirty="0">
                <a:solidFill>
                  <a:srgbClr val="3333FF"/>
                </a:solidFill>
                <a:latin typeface="Times New Roman" panose="02020603050405020304" pitchFamily="18" charset="0"/>
              </a:rPr>
              <a:t>M + Y ⇌ MY</a:t>
            </a:r>
          </a:p>
        </p:txBody>
      </p:sp>
    </p:spTree>
    <p:custDataLst>
      <p:tags r:id="rId1"/>
    </p:custDataLst>
    <p:extLst>
      <p:ext uri="{BB962C8B-B14F-4D97-AF65-F5344CB8AC3E}">
        <p14:creationId xmlns:p14="http://schemas.microsoft.com/office/powerpoint/2010/main" val="10343616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barn(inVertical)">
                                      <p:cBhvr>
                                        <p:cTn id="7" dur="500"/>
                                        <p:tgtEl>
                                          <p:spTgt spid="460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0803">
                                            <p:txEl>
                                              <p:pRg st="1" end="1"/>
                                            </p:txEl>
                                          </p:spTgt>
                                        </p:tgtEl>
                                        <p:attrNameLst>
                                          <p:attrName>style.visibility</p:attrName>
                                        </p:attrNameLst>
                                      </p:cBhvr>
                                      <p:to>
                                        <p:strVal val="visible"/>
                                      </p:to>
                                    </p:set>
                                    <p:animEffect transition="in" filter="barn(inVertical)">
                                      <p:cBhvr>
                                        <p:cTn id="12" dur="500"/>
                                        <p:tgtEl>
                                          <p:spTgt spid="460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0803">
                                            <p:txEl>
                                              <p:pRg st="2" end="2"/>
                                            </p:txEl>
                                          </p:spTgt>
                                        </p:tgtEl>
                                        <p:attrNameLst>
                                          <p:attrName>style.visibility</p:attrName>
                                        </p:attrNameLst>
                                      </p:cBhvr>
                                      <p:to>
                                        <p:strVal val="visible"/>
                                      </p:to>
                                    </p:set>
                                    <p:animEffect transition="in" filter="barn(inVertical)">
                                      <p:cBhvr>
                                        <p:cTn id="17" dur="500"/>
                                        <p:tgtEl>
                                          <p:spTgt spid="460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60803">
                                            <p:txEl>
                                              <p:pRg st="3" end="3"/>
                                            </p:txEl>
                                          </p:spTgt>
                                        </p:tgtEl>
                                        <p:attrNameLst>
                                          <p:attrName>style.visibility</p:attrName>
                                        </p:attrNameLst>
                                      </p:cBhvr>
                                      <p:to>
                                        <p:strVal val="visible"/>
                                      </p:to>
                                    </p:set>
                                    <p:animEffect transition="in" filter="barn(inVertical)">
                                      <p:cBhvr>
                                        <p:cTn id="22" dur="500"/>
                                        <p:tgtEl>
                                          <p:spTgt spid="4608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60803">
                                            <p:txEl>
                                              <p:pRg st="4" end="4"/>
                                            </p:txEl>
                                          </p:spTgt>
                                        </p:tgtEl>
                                        <p:attrNameLst>
                                          <p:attrName>style.visibility</p:attrName>
                                        </p:attrNameLst>
                                      </p:cBhvr>
                                      <p:to>
                                        <p:strVal val="visible"/>
                                      </p:to>
                                    </p:set>
                                    <p:animEffect transition="in" filter="barn(inVertical)">
                                      <p:cBhvr>
                                        <p:cTn id="27" dur="500"/>
                                        <p:tgtEl>
                                          <p:spTgt spid="4608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0803">
                                            <p:txEl>
                                              <p:pRg st="5" end="5"/>
                                            </p:txEl>
                                          </p:spTgt>
                                        </p:tgtEl>
                                        <p:attrNameLst>
                                          <p:attrName>style.visibility</p:attrName>
                                        </p:attrNameLst>
                                      </p:cBhvr>
                                      <p:to>
                                        <p:strVal val="visible"/>
                                      </p:to>
                                    </p:set>
                                    <p:animEffect transition="in" filter="barn(inVertical)">
                                      <p:cBhvr>
                                        <p:cTn id="32" dur="500"/>
                                        <p:tgtEl>
                                          <p:spTgt spid="4608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60803">
                                            <p:txEl>
                                              <p:pRg st="6" end="6"/>
                                            </p:txEl>
                                          </p:spTgt>
                                        </p:tgtEl>
                                        <p:attrNameLst>
                                          <p:attrName>style.visibility</p:attrName>
                                        </p:attrNameLst>
                                      </p:cBhvr>
                                      <p:to>
                                        <p:strVal val="visible"/>
                                      </p:to>
                                    </p:set>
                                    <p:animEffect transition="in" filter="barn(inVertical)">
                                      <p:cBhvr>
                                        <p:cTn id="37" dur="500"/>
                                        <p:tgtEl>
                                          <p:spTgt spid="4608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0803">
                                            <p:txEl>
                                              <p:pRg st="7" end="7"/>
                                            </p:txEl>
                                          </p:spTgt>
                                        </p:tgtEl>
                                        <p:attrNameLst>
                                          <p:attrName>style.visibility</p:attrName>
                                        </p:attrNameLst>
                                      </p:cBhvr>
                                      <p:to>
                                        <p:strVal val="visible"/>
                                      </p:to>
                                    </p:set>
                                    <p:animEffect transition="in" filter="barn(inVertical)">
                                      <p:cBhvr>
                                        <p:cTn id="42" dur="500"/>
                                        <p:tgtEl>
                                          <p:spTgt spid="4608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080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6000" b="1" dirty="0"/>
              <a:t>第一节  概述</a:t>
            </a:r>
          </a:p>
        </p:txBody>
      </p:sp>
      <p:sp>
        <p:nvSpPr>
          <p:cNvPr id="3" name="副标题 2"/>
          <p:cNvSpPr>
            <a:spLocks noGrp="1"/>
          </p:cNvSpPr>
          <p:nvPr>
            <p:ph type="subTitle" idx="1"/>
          </p:nvPr>
        </p:nvSpPr>
        <p:spPr>
          <a:xfrm>
            <a:off x="899592" y="2852936"/>
            <a:ext cx="7088832" cy="1752600"/>
          </a:xfrm>
        </p:spPr>
        <p:txBody>
          <a:bodyPr/>
          <a:lstStyle/>
          <a:p>
            <a:r>
              <a:rPr lang="zh-CN" altLang="en-US" sz="4800" b="1" dirty="0"/>
              <a:t>二、简单配合物和螯合物</a:t>
            </a:r>
          </a:p>
        </p:txBody>
      </p:sp>
    </p:spTree>
    <p:custDataLst>
      <p:tags r:id="rId1"/>
    </p:custDataLst>
    <p:extLst>
      <p:ext uri="{BB962C8B-B14F-4D97-AF65-F5344CB8AC3E}">
        <p14:creationId xmlns:p14="http://schemas.microsoft.com/office/powerpoint/2010/main" val="2185115322"/>
      </p:ext>
    </p:extLst>
  </p:cSld>
  <p:clrMapOvr>
    <a:masterClrMapping/>
  </p:clrMapOvr>
  <p:transition spd="med">
    <p:split orient="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D21E18-AAE9-4601-BEA4-C7018ED54775}"/>
              </a:ext>
            </a:extLst>
          </p:cNvPr>
          <p:cNvSpPr>
            <a:spLocks noGrp="1"/>
          </p:cNvSpPr>
          <p:nvPr>
            <p:ph type="title"/>
          </p:nvPr>
        </p:nvSpPr>
        <p:spPr/>
        <p:txBody>
          <a:bodyPr/>
          <a:lstStyle/>
          <a:p>
            <a:r>
              <a:rPr lang="zh-CN" altLang="en-US" dirty="0"/>
              <a:t>本节内容小结（</a:t>
            </a:r>
            <a:r>
              <a:rPr lang="en-US" altLang="zh-CN" dirty="0"/>
              <a:t>1</a:t>
            </a:r>
            <a:r>
              <a:rPr lang="zh-CN" altLang="en-US" dirty="0"/>
              <a:t>）</a:t>
            </a:r>
          </a:p>
        </p:txBody>
      </p:sp>
      <p:sp>
        <p:nvSpPr>
          <p:cNvPr id="3" name="内容占位符 2">
            <a:extLst>
              <a:ext uri="{FF2B5EF4-FFF2-40B4-BE49-F238E27FC236}">
                <a16:creationId xmlns:a16="http://schemas.microsoft.com/office/drawing/2014/main" id="{8318C5CC-99DE-41F9-939A-2F1EA94918D0}"/>
              </a:ext>
            </a:extLst>
          </p:cNvPr>
          <p:cNvSpPr>
            <a:spLocks noGrp="1"/>
          </p:cNvSpPr>
          <p:nvPr>
            <p:ph idx="1"/>
          </p:nvPr>
        </p:nvSpPr>
        <p:spPr>
          <a:xfrm>
            <a:off x="539552" y="1238721"/>
            <a:ext cx="8496944" cy="4854575"/>
          </a:xfrm>
        </p:spPr>
        <p:txBody>
          <a:bodyPr/>
          <a:lstStyle/>
          <a:p>
            <a:pPr>
              <a:lnSpc>
                <a:spcPct val="130000"/>
              </a:lnSpc>
              <a:spcBef>
                <a:spcPts val="0"/>
              </a:spcBef>
            </a:pPr>
            <a:r>
              <a:rPr lang="zh-CN" altLang="en-US" dirty="0"/>
              <a:t>金属离子配合物溶液各型体的分布系数</a:t>
            </a:r>
            <a:endParaRPr lang="en-US" altLang="zh-CN" dirty="0"/>
          </a:p>
          <a:p>
            <a:pPr>
              <a:lnSpc>
                <a:spcPct val="130000"/>
              </a:lnSpc>
              <a:spcBef>
                <a:spcPts val="0"/>
              </a:spcBef>
            </a:pPr>
            <a:r>
              <a:rPr lang="zh-CN" altLang="en-US" dirty="0"/>
              <a:t>主反应和副反应的概念</a:t>
            </a:r>
            <a:endParaRPr lang="en-US" altLang="zh-CN" dirty="0"/>
          </a:p>
          <a:p>
            <a:pPr>
              <a:lnSpc>
                <a:spcPct val="130000"/>
              </a:lnSpc>
              <a:spcBef>
                <a:spcPts val="0"/>
              </a:spcBef>
            </a:pPr>
            <a:r>
              <a:rPr lang="zh-CN" altLang="en-US" dirty="0"/>
              <a:t>副反应系数的概念</a:t>
            </a:r>
            <a:endParaRPr lang="en-US" altLang="zh-CN" dirty="0"/>
          </a:p>
          <a:p>
            <a:pPr>
              <a:lnSpc>
                <a:spcPct val="130000"/>
              </a:lnSpc>
              <a:spcBef>
                <a:spcPts val="0"/>
              </a:spcBef>
            </a:pPr>
            <a:r>
              <a:rPr lang="en-US" altLang="zh-CN" dirty="0"/>
              <a:t>EDTA</a:t>
            </a:r>
            <a:r>
              <a:rPr lang="zh-CN" altLang="en-US" dirty="0"/>
              <a:t>的副反应</a:t>
            </a:r>
            <a:r>
              <a:rPr lang="en-US" altLang="zh-CN" dirty="0"/>
              <a:t>——</a:t>
            </a:r>
            <a:r>
              <a:rPr lang="zh-CN" altLang="en-US" dirty="0"/>
              <a:t>酸效应和共存离子效应</a:t>
            </a:r>
            <a:endParaRPr lang="en-US" altLang="zh-CN" dirty="0"/>
          </a:p>
          <a:p>
            <a:pPr>
              <a:lnSpc>
                <a:spcPct val="130000"/>
              </a:lnSpc>
              <a:spcBef>
                <a:spcPts val="0"/>
              </a:spcBef>
            </a:pPr>
            <a:r>
              <a:rPr lang="en-US" altLang="zh-CN" dirty="0"/>
              <a:t>M</a:t>
            </a:r>
            <a:r>
              <a:rPr lang="zh-CN" altLang="en-US" dirty="0"/>
              <a:t>的副反应</a:t>
            </a:r>
            <a:r>
              <a:rPr lang="en-US" altLang="zh-CN" dirty="0"/>
              <a:t>——</a:t>
            </a:r>
            <a:r>
              <a:rPr lang="zh-CN" altLang="en-US" dirty="0"/>
              <a:t>辅助配位效应和水解效应</a:t>
            </a:r>
            <a:endParaRPr lang="en-US" altLang="zh-CN" dirty="0"/>
          </a:p>
          <a:p>
            <a:pPr>
              <a:lnSpc>
                <a:spcPct val="130000"/>
              </a:lnSpc>
              <a:spcBef>
                <a:spcPts val="0"/>
              </a:spcBef>
            </a:pPr>
            <a:r>
              <a:rPr lang="zh-CN" altLang="en-US" dirty="0"/>
              <a:t>条件稳定常数的概念</a:t>
            </a:r>
            <a:endParaRPr lang="en-US" altLang="zh-CN" dirty="0"/>
          </a:p>
          <a:p>
            <a:pPr>
              <a:lnSpc>
                <a:spcPct val="130000"/>
              </a:lnSpc>
              <a:spcBef>
                <a:spcPts val="0"/>
              </a:spcBef>
            </a:pPr>
            <a:r>
              <a:rPr lang="zh-CN" altLang="en-US" dirty="0"/>
              <a:t>条件稳定常数的计算</a:t>
            </a:r>
            <a:endParaRPr lang="en-US" altLang="zh-CN" dirty="0"/>
          </a:p>
        </p:txBody>
      </p:sp>
      <p:sp>
        <p:nvSpPr>
          <p:cNvPr id="4" name="页脚占位符 3">
            <a:extLst>
              <a:ext uri="{FF2B5EF4-FFF2-40B4-BE49-F238E27FC236}">
                <a16:creationId xmlns:a16="http://schemas.microsoft.com/office/drawing/2014/main" id="{CB4617B0-714D-4804-9DAF-7A3C75BC3C70}"/>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DDCC9E36-780F-495A-9308-D9108D48FC38}"/>
              </a:ext>
            </a:extLst>
          </p:cNvPr>
          <p:cNvSpPr>
            <a:spLocks noGrp="1"/>
          </p:cNvSpPr>
          <p:nvPr>
            <p:ph type="sldNum" sz="quarter" idx="12"/>
          </p:nvPr>
        </p:nvSpPr>
        <p:spPr/>
        <p:txBody>
          <a:bodyPr/>
          <a:lstStyle/>
          <a:p>
            <a:fld id="{5AFBF0AD-4095-4CA5-B662-0EE5BE9E4DDC}" type="slidenum">
              <a:rPr lang="en-US" altLang="zh-CN" smtClean="0"/>
              <a:pPr/>
              <a:t>110</a:t>
            </a:fld>
            <a:endParaRPr lang="en-US" altLang="zh-CN"/>
          </a:p>
        </p:txBody>
      </p:sp>
    </p:spTree>
    <p:custDataLst>
      <p:tags r:id="rId1"/>
    </p:custDataLst>
    <p:extLst>
      <p:ext uri="{BB962C8B-B14F-4D97-AF65-F5344CB8AC3E}">
        <p14:creationId xmlns:p14="http://schemas.microsoft.com/office/powerpoint/2010/main" val="407733238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D21E18-AAE9-4601-BEA4-C7018ED54775}"/>
              </a:ext>
            </a:extLst>
          </p:cNvPr>
          <p:cNvSpPr>
            <a:spLocks noGrp="1"/>
          </p:cNvSpPr>
          <p:nvPr>
            <p:ph type="title"/>
          </p:nvPr>
        </p:nvSpPr>
        <p:spPr/>
        <p:txBody>
          <a:bodyPr/>
          <a:lstStyle/>
          <a:p>
            <a:r>
              <a:rPr lang="zh-CN" altLang="en-US" dirty="0"/>
              <a:t>本节内容小结（</a:t>
            </a:r>
            <a:r>
              <a:rPr lang="en-US" altLang="zh-CN" dirty="0"/>
              <a:t>2</a:t>
            </a:r>
            <a:r>
              <a:rPr lang="zh-CN" altLang="en-US" dirty="0"/>
              <a:t>）</a:t>
            </a:r>
          </a:p>
        </p:txBody>
      </p:sp>
      <p:sp>
        <p:nvSpPr>
          <p:cNvPr id="3" name="内容占位符 2">
            <a:extLst>
              <a:ext uri="{FF2B5EF4-FFF2-40B4-BE49-F238E27FC236}">
                <a16:creationId xmlns:a16="http://schemas.microsoft.com/office/drawing/2014/main" id="{8318C5CC-99DE-41F9-939A-2F1EA94918D0}"/>
              </a:ext>
            </a:extLst>
          </p:cNvPr>
          <p:cNvSpPr>
            <a:spLocks noGrp="1"/>
          </p:cNvSpPr>
          <p:nvPr>
            <p:ph idx="1"/>
          </p:nvPr>
        </p:nvSpPr>
        <p:spPr>
          <a:xfrm>
            <a:off x="539552" y="1556792"/>
            <a:ext cx="8229600" cy="3600400"/>
          </a:xfrm>
        </p:spPr>
        <p:txBody>
          <a:bodyPr/>
          <a:lstStyle/>
          <a:p>
            <a:pPr>
              <a:lnSpc>
                <a:spcPct val="150000"/>
              </a:lnSpc>
              <a:spcBef>
                <a:spcPts val="0"/>
              </a:spcBef>
            </a:pPr>
            <a:r>
              <a:rPr lang="zh-CN" altLang="en-US" dirty="0"/>
              <a:t>配位滴定曲线及突跃大小的影响因素</a:t>
            </a:r>
          </a:p>
          <a:p>
            <a:pPr>
              <a:lnSpc>
                <a:spcPct val="150000"/>
              </a:lnSpc>
              <a:spcBef>
                <a:spcPts val="0"/>
              </a:spcBef>
            </a:pPr>
            <a:r>
              <a:rPr lang="zh-CN" altLang="en-US" dirty="0"/>
              <a:t>配位滴定化学计量点</a:t>
            </a:r>
            <a:r>
              <a:rPr lang="en-US" altLang="zh-CN" dirty="0" err="1"/>
              <a:t>pM’</a:t>
            </a:r>
            <a:r>
              <a:rPr lang="en-US" altLang="zh-CN" baseline="-25000" dirty="0" err="1"/>
              <a:t>sp</a:t>
            </a:r>
            <a:r>
              <a:rPr lang="zh-CN" altLang="en-US" dirty="0"/>
              <a:t>的计算</a:t>
            </a:r>
            <a:endParaRPr lang="en-US" altLang="zh-CN" dirty="0"/>
          </a:p>
          <a:p>
            <a:pPr>
              <a:lnSpc>
                <a:spcPct val="150000"/>
              </a:lnSpc>
              <a:spcBef>
                <a:spcPts val="0"/>
              </a:spcBef>
            </a:pPr>
            <a:r>
              <a:rPr lang="zh-CN" altLang="en-US" dirty="0"/>
              <a:t>金属指示剂的作用原理、指示剂须具备的条件、指示剂的酸效应、常用指示剂</a:t>
            </a:r>
            <a:endParaRPr lang="en-US" altLang="zh-CN" dirty="0"/>
          </a:p>
          <a:p>
            <a:pPr>
              <a:lnSpc>
                <a:spcPct val="150000"/>
              </a:lnSpc>
              <a:spcBef>
                <a:spcPts val="0"/>
              </a:spcBef>
            </a:pPr>
            <a:r>
              <a:rPr lang="zh-CN" altLang="en-US" dirty="0"/>
              <a:t>配位滴定标准液的配制和标定</a:t>
            </a:r>
            <a:endParaRPr lang="en-US" altLang="zh-CN" dirty="0"/>
          </a:p>
          <a:p>
            <a:pPr>
              <a:lnSpc>
                <a:spcPct val="150000"/>
              </a:lnSpc>
              <a:spcBef>
                <a:spcPts val="0"/>
              </a:spcBef>
            </a:pPr>
            <a:endParaRPr lang="zh-CN" altLang="en-US" dirty="0"/>
          </a:p>
        </p:txBody>
      </p:sp>
      <p:sp>
        <p:nvSpPr>
          <p:cNvPr id="4" name="页脚占位符 3">
            <a:extLst>
              <a:ext uri="{FF2B5EF4-FFF2-40B4-BE49-F238E27FC236}">
                <a16:creationId xmlns:a16="http://schemas.microsoft.com/office/drawing/2014/main" id="{CB4617B0-714D-4804-9DAF-7A3C75BC3C70}"/>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DDCC9E36-780F-495A-9308-D9108D48FC38}"/>
              </a:ext>
            </a:extLst>
          </p:cNvPr>
          <p:cNvSpPr>
            <a:spLocks noGrp="1"/>
          </p:cNvSpPr>
          <p:nvPr>
            <p:ph type="sldNum" sz="quarter" idx="12"/>
          </p:nvPr>
        </p:nvSpPr>
        <p:spPr/>
        <p:txBody>
          <a:bodyPr/>
          <a:lstStyle/>
          <a:p>
            <a:fld id="{5AFBF0AD-4095-4CA5-B662-0EE5BE9E4DDC}" type="slidenum">
              <a:rPr lang="en-US" altLang="zh-CN" smtClean="0"/>
              <a:pPr/>
              <a:t>111</a:t>
            </a:fld>
            <a:endParaRPr lang="en-US" altLang="zh-CN"/>
          </a:p>
        </p:txBody>
      </p:sp>
    </p:spTree>
    <p:custDataLst>
      <p:tags r:id="rId1"/>
    </p:custDataLst>
    <p:extLst>
      <p:ext uri="{BB962C8B-B14F-4D97-AF65-F5344CB8AC3E}">
        <p14:creationId xmlns:p14="http://schemas.microsoft.com/office/powerpoint/2010/main" val="377101160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AF82AE-54A7-4A10-8086-5556F1359999}"/>
              </a:ext>
            </a:extLst>
          </p:cNvPr>
          <p:cNvSpPr>
            <a:spLocks noGrp="1"/>
          </p:cNvSpPr>
          <p:nvPr>
            <p:ph type="ctrTitle"/>
          </p:nvPr>
        </p:nvSpPr>
        <p:spPr>
          <a:xfrm>
            <a:off x="611188" y="1125538"/>
            <a:ext cx="8137276" cy="1470025"/>
          </a:xfrm>
        </p:spPr>
        <p:txBody>
          <a:bodyPr/>
          <a:lstStyle/>
          <a:p>
            <a:r>
              <a:rPr lang="zh-CN" altLang="en-US" dirty="0"/>
              <a:t>第三节   配位滴定条件的选择</a:t>
            </a:r>
          </a:p>
        </p:txBody>
      </p:sp>
      <p:sp>
        <p:nvSpPr>
          <p:cNvPr id="3" name="副标题 2">
            <a:extLst>
              <a:ext uri="{FF2B5EF4-FFF2-40B4-BE49-F238E27FC236}">
                <a16:creationId xmlns:a16="http://schemas.microsoft.com/office/drawing/2014/main" id="{08F8E142-467B-4CB0-A192-0AAF1E0D892F}"/>
              </a:ext>
            </a:extLst>
          </p:cNvPr>
          <p:cNvSpPr>
            <a:spLocks noGrp="1"/>
          </p:cNvSpPr>
          <p:nvPr>
            <p:ph type="subTitle" idx="1"/>
          </p:nvPr>
        </p:nvSpPr>
        <p:spPr/>
        <p:txBody>
          <a:bodyPr/>
          <a:lstStyle/>
          <a:p>
            <a:r>
              <a:rPr lang="zh-CN" altLang="en-US" dirty="0"/>
              <a:t>一、配位滴定的终点误差</a:t>
            </a:r>
          </a:p>
        </p:txBody>
      </p:sp>
    </p:spTree>
    <p:custDataLst>
      <p:tags r:id="rId1"/>
    </p:custDataLst>
    <p:extLst>
      <p:ext uri="{BB962C8B-B14F-4D97-AF65-F5344CB8AC3E}">
        <p14:creationId xmlns:p14="http://schemas.microsoft.com/office/powerpoint/2010/main" val="2159008348"/>
      </p:ext>
    </p:extLst>
  </p:cSld>
  <p:clrMapOvr>
    <a:masterClrMapping/>
  </p:clrMapOvr>
  <p:transition spd="med">
    <p:split orient="ver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1CE4D4-B587-46B7-AE95-7A0B3C419E20}"/>
              </a:ext>
            </a:extLst>
          </p:cNvPr>
          <p:cNvSpPr>
            <a:spLocks noGrp="1"/>
          </p:cNvSpPr>
          <p:nvPr>
            <p:ph type="title"/>
          </p:nvPr>
        </p:nvSpPr>
        <p:spPr/>
        <p:txBody>
          <a:bodyPr/>
          <a:lstStyle/>
          <a:p>
            <a:r>
              <a:rPr lang="zh-CN" altLang="en-US" dirty="0"/>
              <a:t>林邦误差公式</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568FDA4-E10C-417D-86DC-344C9DED0927}"/>
                  </a:ext>
                </a:extLst>
              </p:cNvPr>
              <p:cNvSpPr>
                <a:spLocks noGrp="1"/>
              </p:cNvSpPr>
              <p:nvPr>
                <p:ph idx="1"/>
              </p:nvPr>
            </p:nvSpPr>
            <p:spPr/>
            <p:txBody>
              <a:bodyPr/>
              <a:lstStyle/>
              <a:p>
                <a:pPr>
                  <a:lnSpc>
                    <a:spcPct val="120000"/>
                  </a:lnSpc>
                  <a:spcBef>
                    <a:spcPts val="0"/>
                  </a:spcBef>
                </a:pPr>
                <a:r>
                  <a:rPr lang="zh-CN" altLang="en-US" dirty="0"/>
                  <a:t>滴定终点误差可用林邦误差公式（教材</a:t>
                </a:r>
                <a:r>
                  <a:rPr lang="en-US" altLang="zh-CN" dirty="0"/>
                  <a:t>P.28</a:t>
                </a:r>
                <a:r>
                  <a:rPr lang="zh-CN" altLang="en-US" dirty="0"/>
                  <a:t>公式</a:t>
                </a:r>
                <a:r>
                  <a:rPr lang="en-US" altLang="zh-CN" dirty="0"/>
                  <a:t>3-1</a:t>
                </a:r>
                <a:r>
                  <a:rPr lang="zh-CN" altLang="en-US" dirty="0"/>
                  <a:t>）计算：</a:t>
                </a:r>
                <a:endParaRPr lang="en-US" altLang="zh-CN" dirty="0"/>
              </a:p>
              <a:p>
                <a:pPr marL="0" indent="0" algn="ctr">
                  <a:lnSpc>
                    <a:spcPct val="120000"/>
                  </a:lnSpc>
                  <a:spcBef>
                    <a:spcPts val="0"/>
                  </a:spcBef>
                  <a:buNone/>
                </a:pPr>
                <a14:m>
                  <m:oMathPara xmlns:m="http://schemas.openxmlformats.org/officeDocument/2006/math">
                    <m:oMathParaPr>
                      <m:jc m:val="centerGroup"/>
                    </m:oMathParaPr>
                    <m:oMath xmlns:m="http://schemas.openxmlformats.org/officeDocument/2006/math">
                      <m:r>
                        <a:rPr lang="en-US" altLang="zh-CN" b="1" i="1" smtClean="0">
                          <a:solidFill>
                            <a:srgbClr val="3333FF"/>
                          </a:solidFill>
                          <a:latin typeface="Cambria Math" panose="02040503050406030204" pitchFamily="18" charset="0"/>
                        </a:rPr>
                        <m:t>𝑻𝑬</m:t>
                      </m:r>
                      <m:r>
                        <a:rPr lang="en-US" altLang="zh-CN" b="1" i="1" smtClean="0">
                          <a:solidFill>
                            <a:srgbClr val="3333FF"/>
                          </a:solidFill>
                          <a:latin typeface="Cambria Math" panose="02040503050406030204" pitchFamily="18" charset="0"/>
                        </a:rPr>
                        <m:t>=</m:t>
                      </m:r>
                      <m:f>
                        <m:fPr>
                          <m:ctrlPr>
                            <a:rPr lang="en-US" altLang="zh-CN" b="1" i="1" smtClean="0">
                              <a:solidFill>
                                <a:srgbClr val="3333FF"/>
                              </a:solidFill>
                              <a:latin typeface="Cambria Math" panose="02040503050406030204" pitchFamily="18" charset="0"/>
                            </a:rPr>
                          </m:ctrlPr>
                        </m:fPr>
                        <m:num>
                          <m:sSup>
                            <m:sSupPr>
                              <m:ctrlPr>
                                <a:rPr lang="en-US" altLang="zh-CN" b="1" i="1" smtClean="0">
                                  <a:solidFill>
                                    <a:srgbClr val="3333FF"/>
                                  </a:solidFill>
                                  <a:latin typeface="Cambria Math" panose="02040503050406030204" pitchFamily="18" charset="0"/>
                                </a:rPr>
                              </m:ctrlPr>
                            </m:sSupPr>
                            <m:e>
                              <m:r>
                                <a:rPr lang="en-US" altLang="zh-CN" i="1">
                                  <a:solidFill>
                                    <a:srgbClr val="3333FF"/>
                                  </a:solidFill>
                                  <a:latin typeface="Cambria Math" panose="02040503050406030204" pitchFamily="18" charset="0"/>
                                </a:rPr>
                                <m:t>10</m:t>
                              </m:r>
                            </m:e>
                            <m:sup>
                              <m:r>
                                <a:rPr lang="en-US" altLang="zh-CN" i="1">
                                  <a:solidFill>
                                    <a:srgbClr val="3333FF"/>
                                  </a:solidFill>
                                  <a:latin typeface="Cambria Math" panose="02040503050406030204" pitchFamily="18" charset="0"/>
                                  <a:ea typeface="Cambria Math" panose="02040503050406030204" pitchFamily="18" charset="0"/>
                                </a:rPr>
                                <m:t>∆</m:t>
                              </m:r>
                              <m:r>
                                <m:rPr>
                                  <m:sty m:val="p"/>
                                </m:rPr>
                                <a:rPr lang="en-US" altLang="zh-CN" i="1">
                                  <a:solidFill>
                                    <a:srgbClr val="3333FF"/>
                                  </a:solidFill>
                                  <a:latin typeface="Cambria Math" panose="02040503050406030204" pitchFamily="18" charset="0"/>
                                  <a:ea typeface="Cambria Math" panose="02040503050406030204" pitchFamily="18" charset="0"/>
                                </a:rPr>
                                <m:t>p</m:t>
                              </m:r>
                              <m:r>
                                <a:rPr lang="en-US" altLang="zh-CN" b="1" i="0" smtClean="0">
                                  <a:solidFill>
                                    <a:srgbClr val="3333FF"/>
                                  </a:solidFill>
                                  <a:latin typeface="Cambria Math" panose="02040503050406030204" pitchFamily="18" charset="0"/>
                                  <a:ea typeface="Cambria Math" panose="02040503050406030204" pitchFamily="18" charset="0"/>
                                </a:rPr>
                                <m:t>𝐗</m:t>
                              </m:r>
                            </m:sup>
                          </m:sSup>
                          <m:r>
                            <a:rPr lang="en-US" altLang="zh-CN" b="1" i="1" smtClean="0">
                              <a:solidFill>
                                <a:srgbClr val="3333FF"/>
                              </a:solidFill>
                              <a:latin typeface="Cambria Math" panose="02040503050406030204" pitchFamily="18" charset="0"/>
                              <a:ea typeface="Cambria Math" panose="02040503050406030204" pitchFamily="18" charset="0"/>
                            </a:rPr>
                            <m:t>−</m:t>
                          </m:r>
                          <m:sSup>
                            <m:sSupPr>
                              <m:ctrlPr>
                                <a:rPr lang="en-US" altLang="zh-CN" b="1" i="1" smtClean="0">
                                  <a:solidFill>
                                    <a:srgbClr val="3333FF"/>
                                  </a:solidFill>
                                  <a:latin typeface="Cambria Math" panose="02040503050406030204" pitchFamily="18" charset="0"/>
                                  <a:ea typeface="Cambria Math" panose="02040503050406030204" pitchFamily="18" charset="0"/>
                                </a:rPr>
                              </m:ctrlPr>
                            </m:sSupPr>
                            <m:e>
                              <m:r>
                                <a:rPr lang="en-US" altLang="zh-CN" i="1">
                                  <a:solidFill>
                                    <a:srgbClr val="3333FF"/>
                                  </a:solidFill>
                                  <a:latin typeface="Cambria Math" panose="02040503050406030204" pitchFamily="18" charset="0"/>
                                </a:rPr>
                                <m:t>10</m:t>
                              </m:r>
                            </m:e>
                            <m:sup>
                              <m:r>
                                <a:rPr lang="en-US" altLang="zh-CN" i="1">
                                  <a:solidFill>
                                    <a:srgbClr val="3333FF"/>
                                  </a:solidFill>
                                  <a:latin typeface="Cambria Math" panose="02040503050406030204" pitchFamily="18" charset="0"/>
                                </a:rPr>
                                <m:t>−</m:t>
                              </m:r>
                              <m:r>
                                <a:rPr lang="en-US" altLang="zh-CN" i="1">
                                  <a:solidFill>
                                    <a:srgbClr val="3333FF"/>
                                  </a:solidFill>
                                  <a:latin typeface="Cambria Math" panose="02040503050406030204" pitchFamily="18" charset="0"/>
                                  <a:ea typeface="Cambria Math" panose="02040503050406030204" pitchFamily="18" charset="0"/>
                                </a:rPr>
                                <m:t>∆</m:t>
                              </m:r>
                              <m:r>
                                <m:rPr>
                                  <m:sty m:val="p"/>
                                </m:rPr>
                                <a:rPr lang="en-US" altLang="zh-CN" i="1">
                                  <a:solidFill>
                                    <a:srgbClr val="3333FF"/>
                                  </a:solidFill>
                                  <a:latin typeface="Cambria Math" panose="02040503050406030204" pitchFamily="18" charset="0"/>
                                  <a:ea typeface="Cambria Math" panose="02040503050406030204" pitchFamily="18" charset="0"/>
                                </a:rPr>
                                <m:t>p</m:t>
                              </m:r>
                              <m:r>
                                <a:rPr lang="en-US" altLang="zh-CN" b="1" i="0" smtClean="0">
                                  <a:solidFill>
                                    <a:srgbClr val="3333FF"/>
                                  </a:solidFill>
                                  <a:latin typeface="Cambria Math" panose="02040503050406030204" pitchFamily="18" charset="0"/>
                                  <a:ea typeface="Cambria Math" panose="02040503050406030204" pitchFamily="18" charset="0"/>
                                </a:rPr>
                                <m:t>𝐗</m:t>
                              </m:r>
                            </m:sup>
                          </m:sSup>
                        </m:num>
                        <m:den>
                          <m:rad>
                            <m:radPr>
                              <m:degHide m:val="on"/>
                              <m:ctrlPr>
                                <a:rPr lang="en-US" altLang="zh-CN" b="1" i="1" smtClean="0">
                                  <a:solidFill>
                                    <a:srgbClr val="3333FF"/>
                                  </a:solidFill>
                                  <a:latin typeface="Cambria Math" panose="02040503050406030204" pitchFamily="18" charset="0"/>
                                </a:rPr>
                              </m:ctrlPr>
                            </m:radPr>
                            <m:deg/>
                            <m:e>
                              <m:r>
                                <a:rPr lang="en-US" altLang="zh-CN" b="1" i="1" smtClean="0">
                                  <a:solidFill>
                                    <a:srgbClr val="3333FF"/>
                                  </a:solidFill>
                                  <a:latin typeface="Cambria Math" panose="02040503050406030204" pitchFamily="18" charset="0"/>
                                </a:rPr>
                                <m:t>𝒄</m:t>
                              </m:r>
                              <m:r>
                                <a:rPr lang="en-US" altLang="zh-CN" b="1" i="0" baseline="-25000" smtClean="0">
                                  <a:solidFill>
                                    <a:srgbClr val="3333FF"/>
                                  </a:solidFill>
                                  <a:latin typeface="Cambria Math" panose="02040503050406030204" pitchFamily="18" charset="0"/>
                                </a:rPr>
                                <m:t>𝐬𝐩</m:t>
                              </m:r>
                              <m:sSub>
                                <m:sSubPr>
                                  <m:ctrlPr>
                                    <a:rPr lang="en-US" altLang="zh-CN" b="1" i="1" smtClean="0">
                                      <a:solidFill>
                                        <a:srgbClr val="3333FF"/>
                                      </a:solidFill>
                                      <a:latin typeface="Cambria Math" panose="02040503050406030204" pitchFamily="18" charset="0"/>
                                    </a:rPr>
                                  </m:ctrlPr>
                                </m:sSubPr>
                                <m:e>
                                  <m:r>
                                    <a:rPr lang="en-US" altLang="zh-CN" i="1">
                                      <a:solidFill>
                                        <a:srgbClr val="3333FF"/>
                                      </a:solidFill>
                                      <a:latin typeface="Cambria Math" panose="02040503050406030204" pitchFamily="18" charset="0"/>
                                    </a:rPr>
                                    <m:t>𝑲</m:t>
                                  </m:r>
                                </m:e>
                                <m:sub>
                                  <m:r>
                                    <a:rPr lang="en-US" altLang="zh-CN" b="1" i="0" smtClean="0">
                                      <a:solidFill>
                                        <a:srgbClr val="3333FF"/>
                                      </a:solidFill>
                                      <a:latin typeface="Cambria Math" panose="02040503050406030204" pitchFamily="18" charset="0"/>
                                    </a:rPr>
                                    <m:t>𝐭</m:t>
                                  </m:r>
                                </m:sub>
                              </m:sSub>
                            </m:e>
                          </m:rad>
                        </m:den>
                      </m:f>
                    </m:oMath>
                  </m:oMathPara>
                </a14:m>
                <a:endParaRPr lang="en-US" altLang="zh-CN" dirty="0"/>
              </a:p>
              <a:p>
                <a:pPr marL="0" indent="0">
                  <a:lnSpc>
                    <a:spcPct val="120000"/>
                  </a:lnSpc>
                  <a:spcBef>
                    <a:spcPts val="1200"/>
                  </a:spcBef>
                  <a:buNone/>
                </a:pPr>
                <a:r>
                  <a:rPr lang="zh-CN" altLang="en-US" dirty="0">
                    <a:latin typeface="Times New Roman" panose="02020603050405020304" pitchFamily="18" charset="0"/>
                    <a:cs typeface="Times New Roman" panose="02020603050405020304" pitchFamily="18" charset="0"/>
                  </a:rPr>
                  <a:t>    式中：</a:t>
                </a:r>
                <a:r>
                  <a:rPr lang="en-US" altLang="zh-CN" i="1" dirty="0">
                    <a:latin typeface="Times New Roman" panose="02020603050405020304" pitchFamily="18" charset="0"/>
                    <a:cs typeface="Times New Roman" panose="02020603050405020304" pitchFamily="18" charset="0"/>
                  </a:rPr>
                  <a:t>K</a:t>
                </a:r>
                <a:r>
                  <a:rPr lang="en-US" altLang="zh-CN" baseline="-25000"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为滴定反应常数，配位滴定中</a:t>
                </a:r>
                <a14:m>
                  <m:oMath xmlns:m="http://schemas.openxmlformats.org/officeDocument/2006/math">
                    <m:r>
                      <a:rPr lang="zh-CN" altLang="en-US" i="1" dirty="0">
                        <a:latin typeface="Cambria Math" panose="02040503050406030204" pitchFamily="18" charset="0"/>
                        <a:cs typeface="Times New Roman" panose="02020603050405020304" pitchFamily="18" charset="0"/>
                      </a:rPr>
                      <m:t>为</m:t>
                    </m:r>
                    <m:r>
                      <m:rPr>
                        <m:nor/>
                      </m:rPr>
                      <a:rPr lang="en-US" altLang="zh-CN" i="1" dirty="0">
                        <a:latin typeface="Times New Roman" panose="02020603050405020304" pitchFamily="18" charset="0"/>
                        <a:cs typeface="Times New Roman" panose="02020603050405020304" pitchFamily="18" charset="0"/>
                      </a:rPr>
                      <m:t>K</m:t>
                    </m:r>
                    <m:r>
                      <a:rPr lang="zh-CN" altLang="en-US" i="1" dirty="0" smtClean="0">
                        <a:latin typeface="Cambria Math" panose="02040503050406030204" pitchFamily="18" charset="0"/>
                        <a:cs typeface="Times New Roman" panose="02020603050405020304" pitchFamily="18" charset="0"/>
                      </a:rPr>
                      <m:t>’</m:t>
                    </m:r>
                    <m:r>
                      <m:rPr>
                        <m:nor/>
                      </m:rPr>
                      <a:rPr lang="en-US" altLang="zh-CN" b="1" i="0" baseline="-25000" dirty="0" smtClean="0">
                        <a:latin typeface="Times New Roman" panose="02020603050405020304" pitchFamily="18" charset="0"/>
                        <a:cs typeface="Times New Roman" panose="02020603050405020304" pitchFamily="18" charset="0"/>
                      </a:rPr>
                      <m:t>MY</m:t>
                    </m:r>
                    <m:r>
                      <m:rPr>
                        <m:nor/>
                      </m:rPr>
                      <a:rPr lang="zh-CN" altLang="en-US" dirty="0">
                        <a:latin typeface="Times New Roman" panose="020206030504050203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p</m:t>
                    </m:r>
                  </m:oMath>
                </a14:m>
                <a:r>
                  <a:rPr lang="en-US" altLang="zh-CN" dirty="0">
                    <a:latin typeface="Times New Roman" panose="02020603050405020304" pitchFamily="18" charset="0"/>
                    <a:cs typeface="Times New Roman" panose="02020603050405020304" pitchFamily="18" charset="0"/>
                  </a:rPr>
                  <a:t>X</a:t>
                </a:r>
                <a:r>
                  <a:rPr lang="zh-CN" altLang="en-US" dirty="0">
                    <a:latin typeface="Times New Roman" panose="02020603050405020304" pitchFamily="18" charset="0"/>
                    <a:cs typeface="Times New Roman" panose="02020603050405020304" pitchFamily="18" charset="0"/>
                  </a:rPr>
                  <a:t>为</a:t>
                </a:r>
                <a:r>
                  <a:rPr lang="en-US" altLang="zh-CN" dirty="0">
                    <a:latin typeface="Times New Roman" panose="02020603050405020304" pitchFamily="18" charset="0"/>
                    <a:cs typeface="Times New Roman" panose="02020603050405020304" pitchFamily="18" charset="0"/>
                  </a:rPr>
                  <a:t>ep</a:t>
                </a:r>
                <a:r>
                  <a:rPr lang="zh-CN" altLang="en-US" dirty="0">
                    <a:latin typeface="Times New Roman" panose="02020603050405020304" pitchFamily="18" charset="0"/>
                    <a:cs typeface="Times New Roman" panose="02020603050405020304" pitchFamily="18" charset="0"/>
                  </a:rPr>
                  <a:t>时滴定参数负对数与</a:t>
                </a:r>
                <a:r>
                  <a:rPr lang="en-US" altLang="zh-CN" dirty="0" err="1">
                    <a:latin typeface="Times New Roman" panose="02020603050405020304" pitchFamily="18" charset="0"/>
                    <a:cs typeface="Times New Roman" panose="02020603050405020304" pitchFamily="18" charset="0"/>
                  </a:rPr>
                  <a:t>sp</a:t>
                </a:r>
                <a:r>
                  <a:rPr lang="zh-CN" altLang="en-US" dirty="0">
                    <a:latin typeface="Times New Roman" panose="02020603050405020304" pitchFamily="18" charset="0"/>
                    <a:cs typeface="Times New Roman" panose="02020603050405020304" pitchFamily="18" charset="0"/>
                  </a:rPr>
                  <a:t>时滴定参数负对数之差。</a:t>
                </a:r>
              </a:p>
            </p:txBody>
          </p:sp>
        </mc:Choice>
        <mc:Fallback xmlns="">
          <p:sp>
            <p:nvSpPr>
              <p:cNvPr id="3" name="内容占位符 2">
                <a:extLst>
                  <a:ext uri="{FF2B5EF4-FFF2-40B4-BE49-F238E27FC236}">
                    <a16:creationId xmlns:a16="http://schemas.microsoft.com/office/drawing/2014/main" xmlns:a14="http://schemas.microsoft.com/office/drawing/2010/main" xmlns="" id="{9568FDA4-E10C-417D-86DC-344C9DED0927}"/>
                  </a:ext>
                </a:extLst>
              </p:cNvPr>
              <p:cNvSpPr>
                <a:spLocks noGrp="1" noRot="1" noChangeAspect="1" noMove="1" noResize="1" noEditPoints="1" noAdjustHandles="1" noChangeArrowheads="1" noChangeShapeType="1" noTextEdit="1"/>
              </p:cNvSpPr>
              <p:nvPr>
                <p:ph idx="1"/>
              </p:nvPr>
            </p:nvSpPr>
            <p:spPr>
              <a:blipFill rotWithShape="0">
                <a:blip r:embed="rId4"/>
                <a:stretch>
                  <a:fillRect l="-1793" t="-1256" r="-287"/>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B76C7B0F-E4A6-49D9-A63F-4CB1C3A127F8}"/>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76A5AE98-F366-46B5-9794-BA9BFBCD826E}"/>
              </a:ext>
            </a:extLst>
          </p:cNvPr>
          <p:cNvSpPr>
            <a:spLocks noGrp="1"/>
          </p:cNvSpPr>
          <p:nvPr>
            <p:ph type="sldNum" sz="quarter" idx="12"/>
          </p:nvPr>
        </p:nvSpPr>
        <p:spPr/>
        <p:txBody>
          <a:bodyPr/>
          <a:lstStyle/>
          <a:p>
            <a:fld id="{5AFBF0AD-4095-4CA5-B662-0EE5BE9E4DDC}" type="slidenum">
              <a:rPr lang="en-US" altLang="zh-CN" smtClean="0"/>
              <a:pPr/>
              <a:t>113</a:t>
            </a:fld>
            <a:endParaRPr lang="en-US" altLang="zh-CN"/>
          </a:p>
        </p:txBody>
      </p:sp>
    </p:spTree>
    <p:custDataLst>
      <p:tags r:id="rId1"/>
    </p:custDataLst>
    <p:extLst>
      <p:ext uri="{BB962C8B-B14F-4D97-AF65-F5344CB8AC3E}">
        <p14:creationId xmlns:p14="http://schemas.microsoft.com/office/powerpoint/2010/main" val="151312152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r>
              <a:rPr lang="en-US" altLang="zh-CN"/>
              <a:t>《分析化学》 第五章   配位滴定法</a:t>
            </a:r>
          </a:p>
        </p:txBody>
      </p:sp>
      <p:sp>
        <p:nvSpPr>
          <p:cNvPr id="8" name="灯片编号占位符 5"/>
          <p:cNvSpPr>
            <a:spLocks noGrp="1"/>
          </p:cNvSpPr>
          <p:nvPr>
            <p:ph type="sldNum" sz="quarter" idx="12"/>
          </p:nvPr>
        </p:nvSpPr>
        <p:spPr/>
        <p:txBody>
          <a:bodyPr/>
          <a:lstStyle/>
          <a:p>
            <a:fld id="{FA6C89E1-E555-490C-93C8-54C70E5284E2}" type="slidenum">
              <a:rPr lang="en-US" altLang="zh-CN"/>
              <a:pPr/>
              <a:t>114</a:t>
            </a:fld>
            <a:endParaRPr lang="en-US" altLang="zh-CN"/>
          </a:p>
        </p:txBody>
      </p:sp>
      <p:sp>
        <p:nvSpPr>
          <p:cNvPr id="125954" name="Rectangle 2"/>
          <p:cNvSpPr>
            <a:spLocks noGrp="1" noChangeArrowheads="1"/>
          </p:cNvSpPr>
          <p:nvPr>
            <p:ph type="title"/>
          </p:nvPr>
        </p:nvSpPr>
        <p:spPr/>
        <p:txBody>
          <a:bodyPr/>
          <a:lstStyle/>
          <a:p>
            <a:r>
              <a:rPr lang="zh-CN" altLang="en-US" dirty="0">
                <a:latin typeface="Times New Roman" panose="02020603050405020304" pitchFamily="18" charset="0"/>
              </a:rPr>
              <a:t>配位滴定终点误差公式</a:t>
            </a:r>
          </a:p>
        </p:txBody>
      </p:sp>
      <p:sp>
        <p:nvSpPr>
          <p:cNvPr id="125955" name="Rectangle 3"/>
          <p:cNvSpPr>
            <a:spLocks noGrp="1" noChangeArrowheads="1"/>
          </p:cNvSpPr>
          <p:nvPr>
            <p:ph type="body" idx="1"/>
          </p:nvPr>
        </p:nvSpPr>
        <p:spPr>
          <a:xfrm>
            <a:off x="323528" y="1341264"/>
            <a:ext cx="8496944" cy="863600"/>
          </a:xfrm>
        </p:spPr>
        <p:txBody>
          <a:bodyPr/>
          <a:lstStyle/>
          <a:p>
            <a:r>
              <a:rPr lang="zh-CN" altLang="en-US" dirty="0">
                <a:latin typeface="Times New Roman" panose="02020603050405020304" pitchFamily="18" charset="0"/>
              </a:rPr>
              <a:t>林邦公式（</a:t>
            </a:r>
            <a:r>
              <a:rPr lang="en-US" altLang="zh-CN" dirty="0" err="1">
                <a:latin typeface="Times New Roman" panose="02020603050405020304" pitchFamily="18" charset="0"/>
              </a:rPr>
              <a:t>Ringbom</a:t>
            </a:r>
            <a:r>
              <a:rPr lang="en-US" altLang="zh-CN" dirty="0">
                <a:latin typeface="Times New Roman" panose="02020603050405020304" pitchFamily="18" charset="0"/>
              </a:rPr>
              <a:t> error formula</a:t>
            </a:r>
            <a:r>
              <a:rPr lang="zh-CN" altLang="en-US" dirty="0">
                <a:latin typeface="Times New Roman" panose="02020603050405020304" pitchFamily="18" charset="0"/>
              </a:rPr>
              <a:t>）：</a:t>
            </a:r>
          </a:p>
        </p:txBody>
      </p:sp>
      <p:graphicFrame>
        <p:nvGraphicFramePr>
          <p:cNvPr id="125957" name="Object 5"/>
          <p:cNvGraphicFramePr>
            <a:graphicFrameLocks noChangeAspect="1"/>
          </p:cNvGraphicFramePr>
          <p:nvPr>
            <p:extLst>
              <p:ext uri="{D42A27DB-BD31-4B8C-83A1-F6EECF244321}">
                <p14:modId xmlns:p14="http://schemas.microsoft.com/office/powerpoint/2010/main" val="2789450345"/>
              </p:ext>
            </p:extLst>
          </p:nvPr>
        </p:nvGraphicFramePr>
        <p:xfrm>
          <a:off x="1835696" y="1988840"/>
          <a:ext cx="5308600" cy="1398587"/>
        </p:xfrm>
        <a:graphic>
          <a:graphicData uri="http://schemas.openxmlformats.org/presentationml/2006/ole">
            <mc:AlternateContent xmlns:mc="http://schemas.openxmlformats.org/markup-compatibility/2006">
              <mc:Choice xmlns:v="urn:schemas-microsoft-com:vml" Requires="v">
                <p:oleObj spid="_x0000_s23558" name="公式" r:id="rId5" imgW="1879560" imgH="495000" progId="Equation.3">
                  <p:embed/>
                </p:oleObj>
              </mc:Choice>
              <mc:Fallback>
                <p:oleObj name="公式" r:id="rId5" imgW="1879560" imgH="4950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1988840"/>
                        <a:ext cx="5308600" cy="13985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5959" name="Object 7"/>
          <p:cNvGraphicFramePr>
            <a:graphicFrameLocks noChangeAspect="1"/>
          </p:cNvGraphicFramePr>
          <p:nvPr>
            <p:extLst>
              <p:ext uri="{D42A27DB-BD31-4B8C-83A1-F6EECF244321}">
                <p14:modId xmlns:p14="http://schemas.microsoft.com/office/powerpoint/2010/main" val="2892898853"/>
              </p:ext>
            </p:extLst>
          </p:nvPr>
        </p:nvGraphicFramePr>
        <p:xfrm>
          <a:off x="2084486" y="3573016"/>
          <a:ext cx="4503738" cy="701675"/>
        </p:xfrm>
        <a:graphic>
          <a:graphicData uri="http://schemas.openxmlformats.org/presentationml/2006/ole">
            <mc:AlternateContent xmlns:mc="http://schemas.openxmlformats.org/markup-compatibility/2006">
              <mc:Choice xmlns:v="urn:schemas-microsoft-com:vml" Requires="v">
                <p:oleObj spid="_x0000_s23559" name="公式" r:id="rId7" imgW="1549080" imgH="241200" progId="Equation.3">
                  <p:embed/>
                </p:oleObj>
              </mc:Choice>
              <mc:Fallback>
                <p:oleObj name="公式" r:id="rId7" imgW="1549080" imgH="241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4486" y="3573016"/>
                        <a:ext cx="45037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5972" name="AutoShape 20"/>
          <p:cNvSpPr>
            <a:spLocks noChangeArrowheads="1"/>
          </p:cNvSpPr>
          <p:nvPr/>
        </p:nvSpPr>
        <p:spPr bwMode="auto">
          <a:xfrm>
            <a:off x="529406" y="4365104"/>
            <a:ext cx="8147050" cy="1561976"/>
          </a:xfrm>
          <a:prstGeom prst="wave">
            <a:avLst>
              <a:gd name="adj1" fmla="val 16657"/>
              <a:gd name="adj2" fmla="val 1977"/>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spcBef>
                <a:spcPct val="50000"/>
              </a:spcBef>
            </a:pPr>
            <a:r>
              <a:rPr kumimoji="1" lang="en-US" altLang="zh-CN" b="1" dirty="0">
                <a:ea typeface="宋体" panose="02010600030101010101" pitchFamily="2" charset="-122"/>
              </a:rPr>
              <a:t>K</a:t>
            </a:r>
            <a:r>
              <a:rPr kumimoji="1" lang="en-US" altLang="zh-CN" b="1" dirty="0">
                <a:ea typeface="宋体" panose="02010600030101010101" pitchFamily="2" charset="-122"/>
                <a:cs typeface="Times New Roman" panose="02020603050405020304" pitchFamily="18" charset="0"/>
              </a:rPr>
              <a:t>´</a:t>
            </a:r>
            <a:r>
              <a:rPr kumimoji="1" lang="en-US" altLang="zh-CN" b="1" baseline="-25000" dirty="0">
                <a:ea typeface="宋体" panose="02010600030101010101" pitchFamily="2" charset="-122"/>
              </a:rPr>
              <a:t>MY</a:t>
            </a:r>
            <a:r>
              <a:rPr kumimoji="1" lang="zh-CN" altLang="en-US" b="1" dirty="0">
                <a:ea typeface="宋体" panose="02010600030101010101" pitchFamily="2" charset="-122"/>
              </a:rPr>
              <a:t>越大，</a:t>
            </a:r>
            <a:r>
              <a:rPr kumimoji="1" lang="en-US" altLang="zh-CN" b="1" dirty="0" err="1">
                <a:ea typeface="宋体" panose="02010600030101010101" pitchFamily="2" charset="-122"/>
              </a:rPr>
              <a:t>c</a:t>
            </a:r>
            <a:r>
              <a:rPr kumimoji="1" lang="en-US" altLang="zh-CN" b="1" baseline="-25000" dirty="0" err="1">
                <a:ea typeface="宋体" panose="02010600030101010101" pitchFamily="2" charset="-122"/>
              </a:rPr>
              <a:t>M</a:t>
            </a:r>
            <a:r>
              <a:rPr kumimoji="1" lang="zh-CN" altLang="en-US" b="1" dirty="0">
                <a:ea typeface="宋体" panose="02010600030101010101" pitchFamily="2" charset="-122"/>
              </a:rPr>
              <a:t>越大，</a:t>
            </a:r>
            <a:r>
              <a:rPr kumimoji="1" lang="zh-CN" altLang="en-US" b="1" dirty="0">
                <a:ea typeface="宋体" panose="02010600030101010101" pitchFamily="2" charset="-122"/>
                <a:sym typeface="Symbol" panose="05050102010706020507" pitchFamily="18" charset="2"/>
              </a:rPr>
              <a:t></a:t>
            </a:r>
            <a:r>
              <a:rPr kumimoji="1" lang="en-US" altLang="zh-CN" b="1" dirty="0" err="1">
                <a:ea typeface="宋体" panose="02010600030101010101" pitchFamily="2" charset="-122"/>
              </a:rPr>
              <a:t>pM</a:t>
            </a:r>
            <a:r>
              <a:rPr kumimoji="1" lang="en-US" altLang="zh-CN" b="1" dirty="0">
                <a:ea typeface="宋体" panose="02010600030101010101" pitchFamily="2" charset="-122"/>
              </a:rPr>
              <a:t>’</a:t>
            </a:r>
            <a:r>
              <a:rPr kumimoji="1" lang="zh-CN" altLang="en-US" b="1" dirty="0">
                <a:ea typeface="宋体" panose="02010600030101010101" pitchFamily="2" charset="-122"/>
              </a:rPr>
              <a:t>越小，</a:t>
            </a:r>
            <a:r>
              <a:rPr kumimoji="1" lang="en-US" altLang="zh-CN" b="1" i="1" dirty="0">
                <a:ea typeface="宋体" panose="02010600030101010101" pitchFamily="2" charset="-122"/>
              </a:rPr>
              <a:t>TE</a:t>
            </a:r>
            <a:r>
              <a:rPr kumimoji="1" lang="en-US" altLang="zh-CN" b="1" dirty="0">
                <a:ea typeface="宋体" panose="02010600030101010101" pitchFamily="2" charset="-122"/>
              </a:rPr>
              <a:t>(%)</a:t>
            </a:r>
            <a:r>
              <a:rPr kumimoji="1" lang="zh-CN" altLang="en-US" b="1" dirty="0">
                <a:ea typeface="宋体" panose="02010600030101010101" pitchFamily="2" charset="-122"/>
              </a:rPr>
              <a:t>越小。</a:t>
            </a:r>
            <a:endParaRPr lang="zh-CN" altLang="en-US" dirty="0"/>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barn(inVertical)">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5957"/>
                                        </p:tgtEl>
                                        <p:attrNameLst>
                                          <p:attrName>style.visibility</p:attrName>
                                        </p:attrNameLst>
                                      </p:cBhvr>
                                      <p:to>
                                        <p:strVal val="visible"/>
                                      </p:to>
                                    </p:set>
                                    <p:animEffect transition="in" filter="barn(inVertical)">
                                      <p:cBhvr>
                                        <p:cTn id="12" dur="500"/>
                                        <p:tgtEl>
                                          <p:spTgt spid="1259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5959"/>
                                        </p:tgtEl>
                                        <p:attrNameLst>
                                          <p:attrName>style.visibility</p:attrName>
                                        </p:attrNameLst>
                                      </p:cBhvr>
                                      <p:to>
                                        <p:strVal val="visible"/>
                                      </p:to>
                                    </p:set>
                                    <p:animEffect transition="in" filter="barn(inVertical)">
                                      <p:cBhvr>
                                        <p:cTn id="17" dur="500"/>
                                        <p:tgtEl>
                                          <p:spTgt spid="1259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5972"/>
                                        </p:tgtEl>
                                        <p:attrNameLst>
                                          <p:attrName>style.visibility</p:attrName>
                                        </p:attrNameLst>
                                      </p:cBhvr>
                                      <p:to>
                                        <p:strVal val="visible"/>
                                      </p:to>
                                    </p:set>
                                    <p:animEffect transition="in" filter="barn(inVertical)">
                                      <p:cBhvr>
                                        <p:cTn id="22" dur="500"/>
                                        <p:tgtEl>
                                          <p:spTgt spid="125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P spid="12597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配位滴定误差计算要点</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514350" indent="-514350">
                  <a:lnSpc>
                    <a:spcPct val="110000"/>
                  </a:lnSpc>
                  <a:spcBef>
                    <a:spcPts val="600"/>
                  </a:spcBef>
                  <a:buFont typeface="+mj-lt"/>
                  <a:buAutoNum type="arabicPeriod"/>
                </a:pPr>
                <a:r>
                  <a:rPr lang="zh-CN" altLang="en-US" sz="2800" dirty="0"/>
                  <a:t>若</a:t>
                </a:r>
                <a:r>
                  <a:rPr lang="en-US" altLang="zh-CN" sz="2800" dirty="0"/>
                  <a:t>M</a:t>
                </a:r>
                <a:r>
                  <a:rPr lang="zh-CN" altLang="en-US" sz="2800" dirty="0"/>
                  <a:t>有副反应，需要先计算，否则不用。</a:t>
                </a:r>
                <a:r>
                  <a:rPr lang="en-US" altLang="zh-CN" sz="2800" dirty="0"/>
                  <a:t>M</a:t>
                </a:r>
                <a:r>
                  <a:rPr lang="zh-CN" altLang="en-US" sz="2800" dirty="0"/>
                  <a:t>的副反应可能有辅助配位和水解。</a:t>
                </a:r>
                <a:endParaRPr lang="en-US" altLang="zh-CN" sz="2800" dirty="0"/>
              </a:p>
              <a:p>
                <a:pPr marL="514350" indent="-514350">
                  <a:lnSpc>
                    <a:spcPct val="110000"/>
                  </a:lnSpc>
                  <a:spcBef>
                    <a:spcPts val="600"/>
                  </a:spcBef>
                  <a:buFont typeface="+mj-lt"/>
                  <a:buAutoNum type="arabicPeriod"/>
                </a:pPr>
                <a:r>
                  <a:rPr lang="zh-CN" altLang="en-US" sz="2800" dirty="0"/>
                  <a:t>查表得</a:t>
                </a:r>
                <a:r>
                  <a:rPr lang="en-US" altLang="zh-CN" sz="2800" dirty="0"/>
                  <a:t>α</a:t>
                </a:r>
                <a:r>
                  <a:rPr lang="en-US" altLang="zh-CN" sz="2800" baseline="-25000" dirty="0"/>
                  <a:t>Y(H) </a:t>
                </a:r>
                <a:r>
                  <a:rPr lang="zh-CN" altLang="en-US" sz="2800" dirty="0"/>
                  <a:t>，若有干扰离子</a:t>
                </a:r>
                <a:r>
                  <a:rPr lang="en-US" altLang="zh-CN" sz="2800" dirty="0"/>
                  <a:t>N</a:t>
                </a:r>
                <a:r>
                  <a:rPr lang="zh-CN" altLang="en-US" sz="2800" dirty="0"/>
                  <a:t>，则需计算</a:t>
                </a:r>
                <a:r>
                  <a:rPr lang="en-US" altLang="zh-CN" sz="2800" dirty="0"/>
                  <a:t> α</a:t>
                </a:r>
                <a:r>
                  <a:rPr lang="en-US" altLang="zh-CN" sz="2800" baseline="-25000" dirty="0"/>
                  <a:t>Y(N)</a:t>
                </a:r>
                <a:r>
                  <a:rPr lang="zh-CN" altLang="en-US" sz="2800" dirty="0"/>
                  <a:t>，再计算</a:t>
                </a:r>
                <a:r>
                  <a:rPr lang="en-US" altLang="zh-CN" sz="2800" dirty="0"/>
                  <a:t>α</a:t>
                </a:r>
                <a:r>
                  <a:rPr lang="en-US" altLang="zh-CN" sz="2800" baseline="-25000" dirty="0"/>
                  <a:t>Y</a:t>
                </a:r>
                <a:r>
                  <a:rPr lang="zh-CN" altLang="en-US" sz="2800" dirty="0"/>
                  <a:t>。</a:t>
                </a:r>
                <a:endParaRPr lang="en-US" altLang="zh-CN" sz="2800" dirty="0"/>
              </a:p>
              <a:p>
                <a:pPr marL="514350" indent="-514350">
                  <a:lnSpc>
                    <a:spcPct val="110000"/>
                  </a:lnSpc>
                  <a:spcBef>
                    <a:spcPts val="600"/>
                  </a:spcBef>
                  <a:buFont typeface="+mj-lt"/>
                  <a:buAutoNum type="arabicPeriod"/>
                </a:pPr>
                <a:r>
                  <a:rPr lang="zh-CN" altLang="en-US" sz="2800" dirty="0"/>
                  <a:t>计算</a:t>
                </a:r>
                <a:r>
                  <a:rPr lang="en-US" altLang="zh-CN" sz="2800" i="1" dirty="0">
                    <a:latin typeface="Times New Roman" panose="02020603050405020304" pitchFamily="18" charset="0"/>
                  </a:rPr>
                  <a:t>K</a:t>
                </a:r>
                <a:r>
                  <a:rPr lang="en-US" altLang="zh-CN" sz="2800" dirty="0">
                    <a:latin typeface="Times New Roman" panose="02020603050405020304" pitchFamily="18" charset="0"/>
                    <a:cs typeface="Times New Roman" panose="02020603050405020304" pitchFamily="18" charset="0"/>
                  </a:rPr>
                  <a:t>´</a:t>
                </a:r>
                <a:r>
                  <a:rPr lang="en-US" altLang="zh-CN" sz="2800" baseline="-25000" dirty="0">
                    <a:latin typeface="Times New Roman" panose="02020603050405020304" pitchFamily="18" charset="0"/>
                  </a:rPr>
                  <a:t>MY </a:t>
                </a:r>
                <a:r>
                  <a:rPr lang="zh-CN" altLang="en-US" sz="2800" dirty="0">
                    <a:latin typeface="Times New Roman" panose="02020603050405020304" pitchFamily="18" charset="0"/>
                  </a:rPr>
                  <a:t>，然后根据公式</a:t>
                </a:r>
                <a:r>
                  <a:rPr lang="en-US" altLang="zh-CN" sz="2800" dirty="0">
                    <a:latin typeface="Times New Roman" panose="02020603050405020304" pitchFamily="18" charset="0"/>
                  </a:rPr>
                  <a:t>5-16</a:t>
                </a:r>
                <a:r>
                  <a:rPr lang="zh-CN" altLang="en-US" sz="2800" dirty="0">
                    <a:latin typeface="Times New Roman" panose="02020603050405020304" pitchFamily="18" charset="0"/>
                  </a:rPr>
                  <a:t>计算</a:t>
                </a:r>
                <a:r>
                  <a:rPr lang="en-US" altLang="zh-CN" sz="2800" dirty="0" err="1">
                    <a:latin typeface="Times New Roman" panose="02020603050405020304" pitchFamily="18" charset="0"/>
                  </a:rPr>
                  <a:t>pM’</a:t>
                </a:r>
                <a:r>
                  <a:rPr lang="en-US" altLang="zh-CN" sz="2800" baseline="-25000" dirty="0" err="1">
                    <a:latin typeface="Times New Roman" panose="02020603050405020304" pitchFamily="18" charset="0"/>
                  </a:rPr>
                  <a:t>sp</a:t>
                </a:r>
                <a:r>
                  <a:rPr lang="zh-CN" altLang="en-US" sz="2800" dirty="0">
                    <a:latin typeface="Times New Roman" panose="02020603050405020304" pitchFamily="18" charset="0"/>
                  </a:rPr>
                  <a:t>。</a:t>
                </a:r>
                <a:endParaRPr lang="en-US" altLang="zh-CN" sz="2800" dirty="0">
                  <a:latin typeface="Times New Roman" panose="02020603050405020304" pitchFamily="18" charset="0"/>
                </a:endParaRPr>
              </a:p>
              <a:p>
                <a:pPr marL="514350" indent="-514350">
                  <a:lnSpc>
                    <a:spcPct val="110000"/>
                  </a:lnSpc>
                  <a:spcBef>
                    <a:spcPts val="600"/>
                  </a:spcBef>
                  <a:buFont typeface="+mj-lt"/>
                  <a:buAutoNum type="arabicPeriod"/>
                </a:pPr>
                <a:r>
                  <a:rPr lang="zh-CN" altLang="en-US" sz="2800" dirty="0"/>
                  <a:t>查表得</a:t>
                </a:r>
                <a:r>
                  <a:rPr lang="en-US" altLang="zh-CN" sz="2800" dirty="0" err="1">
                    <a:latin typeface="Times New Roman" panose="02020603050405020304" pitchFamily="18" charset="0"/>
                  </a:rPr>
                  <a:t>pM</a:t>
                </a:r>
                <a:r>
                  <a:rPr lang="en-US" altLang="zh-CN" sz="2800" baseline="-25000" dirty="0" err="1">
                    <a:latin typeface="Times New Roman" panose="02020603050405020304" pitchFamily="18" charset="0"/>
                  </a:rPr>
                  <a:t>ep</a:t>
                </a:r>
                <a:r>
                  <a:rPr lang="en-US" altLang="zh-CN" sz="2800" baseline="-25000" dirty="0">
                    <a:latin typeface="Times New Roman" panose="02020603050405020304" pitchFamily="18" charset="0"/>
                  </a:rPr>
                  <a:t> </a:t>
                </a:r>
                <a:r>
                  <a:rPr lang="en-US" altLang="zh-CN" sz="2800" dirty="0">
                    <a:latin typeface="Times New Roman" panose="02020603050405020304" pitchFamily="18" charset="0"/>
                  </a:rPr>
                  <a:t>(</a:t>
                </a:r>
                <a:r>
                  <a:rPr lang="zh-CN" altLang="en-US" sz="2800" dirty="0">
                    <a:latin typeface="Times New Roman" panose="02020603050405020304" pitchFamily="18" charset="0"/>
                  </a:rPr>
                  <a:t>或作为已知条件给出</a:t>
                </a:r>
                <a:r>
                  <a:rPr lang="en-US" altLang="zh-CN" sz="2800" dirty="0">
                    <a:latin typeface="Times New Roman" panose="02020603050405020304" pitchFamily="18" charset="0"/>
                  </a:rPr>
                  <a:t>)</a:t>
                </a:r>
                <a:r>
                  <a:rPr lang="zh-CN" altLang="en-US" sz="2800" dirty="0">
                    <a:latin typeface="Times New Roman" panose="02020603050405020304" pitchFamily="18" charset="0"/>
                  </a:rPr>
                  <a:t>。若</a:t>
                </a:r>
                <a:r>
                  <a:rPr lang="en-US" altLang="zh-CN" sz="2800" dirty="0">
                    <a:latin typeface="Times New Roman" panose="02020603050405020304" pitchFamily="18" charset="0"/>
                  </a:rPr>
                  <a:t>M</a:t>
                </a:r>
                <a:r>
                  <a:rPr lang="zh-CN" altLang="en-US" sz="2800" dirty="0">
                    <a:latin typeface="Times New Roman" panose="02020603050405020304" pitchFamily="18" charset="0"/>
                  </a:rPr>
                  <a:t>无副反应，则</a:t>
                </a:r>
                <a:r>
                  <a:rPr lang="en-US" altLang="zh-CN" sz="2800" dirty="0" err="1">
                    <a:latin typeface="Times New Roman" panose="02020603050405020304" pitchFamily="18" charset="0"/>
                  </a:rPr>
                  <a:t>pM</a:t>
                </a:r>
                <a:r>
                  <a:rPr lang="en-US" altLang="zh-CN" sz="2800" baseline="-25000" dirty="0" err="1">
                    <a:latin typeface="Times New Roman" panose="02020603050405020304" pitchFamily="18" charset="0"/>
                  </a:rPr>
                  <a:t>ep</a:t>
                </a:r>
                <a:r>
                  <a:rPr lang="zh-CN" altLang="en-US" sz="2800" dirty="0">
                    <a:latin typeface="Times New Roman" panose="02020603050405020304" pitchFamily="18" charset="0"/>
                  </a:rPr>
                  <a:t>＝</a:t>
                </a:r>
                <a:r>
                  <a:rPr lang="en-US" altLang="zh-CN" sz="2800" dirty="0" err="1">
                    <a:latin typeface="Times New Roman" panose="02020603050405020304" pitchFamily="18" charset="0"/>
                  </a:rPr>
                  <a:t>pM’</a:t>
                </a:r>
                <a:r>
                  <a:rPr lang="en-US" altLang="zh-CN" sz="2800" baseline="-25000" dirty="0" err="1">
                    <a:latin typeface="Times New Roman" panose="02020603050405020304" pitchFamily="18" charset="0"/>
                  </a:rPr>
                  <a:t>ep</a:t>
                </a:r>
                <a:r>
                  <a:rPr lang="en-US" altLang="zh-CN" sz="2800" baseline="-25000" dirty="0">
                    <a:latin typeface="Times New Roman" panose="02020603050405020304" pitchFamily="18" charset="0"/>
                  </a:rPr>
                  <a:t> </a:t>
                </a:r>
                <a:r>
                  <a:rPr lang="zh-CN" altLang="en-US" sz="2800" dirty="0">
                    <a:latin typeface="Times New Roman" panose="02020603050405020304" pitchFamily="18" charset="0"/>
                  </a:rPr>
                  <a:t>；否则，需要根据</a:t>
                </a:r>
                <a:r>
                  <a:rPr lang="en-US" altLang="zh-CN" sz="2800" dirty="0"/>
                  <a:t>α</a:t>
                </a:r>
                <a:r>
                  <a:rPr lang="en-US" altLang="zh-CN" sz="2800" baseline="-25000" dirty="0"/>
                  <a:t>M</a:t>
                </a:r>
                <a:r>
                  <a:rPr lang="zh-CN" altLang="en-US" sz="2800" dirty="0"/>
                  <a:t>和</a:t>
                </a:r>
                <a:r>
                  <a:rPr lang="en-US" altLang="zh-CN" sz="2800" dirty="0" err="1">
                    <a:latin typeface="Times New Roman" panose="02020603050405020304" pitchFamily="18" charset="0"/>
                  </a:rPr>
                  <a:t>pM</a:t>
                </a:r>
                <a:r>
                  <a:rPr lang="en-US" altLang="zh-CN" sz="2800" baseline="-25000" dirty="0" err="1">
                    <a:latin typeface="Times New Roman" panose="02020603050405020304" pitchFamily="18" charset="0"/>
                  </a:rPr>
                  <a:t>ep</a:t>
                </a:r>
                <a:r>
                  <a:rPr lang="zh-CN" altLang="en-US" sz="2800" dirty="0">
                    <a:latin typeface="Times New Roman" panose="02020603050405020304" pitchFamily="18" charset="0"/>
                  </a:rPr>
                  <a:t>计算</a:t>
                </a:r>
                <a:r>
                  <a:rPr lang="en-US" altLang="zh-CN" sz="2800" dirty="0" err="1">
                    <a:latin typeface="Times New Roman" panose="02020603050405020304" pitchFamily="18" charset="0"/>
                  </a:rPr>
                  <a:t>pM’</a:t>
                </a:r>
                <a:r>
                  <a:rPr lang="en-US" altLang="zh-CN" sz="2800" baseline="-25000" dirty="0" err="1">
                    <a:latin typeface="Times New Roman" panose="02020603050405020304" pitchFamily="18" charset="0"/>
                  </a:rPr>
                  <a:t>ep</a:t>
                </a:r>
                <a:r>
                  <a:rPr lang="en-US" altLang="zh-CN" sz="2800" baseline="-25000" dirty="0">
                    <a:latin typeface="Times New Roman" panose="02020603050405020304" pitchFamily="18" charset="0"/>
                  </a:rPr>
                  <a:t> </a:t>
                </a:r>
                <a:r>
                  <a:rPr lang="en-US" altLang="zh-CN" sz="2800" dirty="0">
                    <a:latin typeface="Times New Roman" panose="02020603050405020304" pitchFamily="18" charset="0"/>
                  </a:rPr>
                  <a:t>(</a:t>
                </a:r>
                <a:r>
                  <a:rPr lang="zh-CN" altLang="en-US" sz="2800" dirty="0">
                    <a:latin typeface="Times New Roman" panose="02020603050405020304" pitchFamily="18" charset="0"/>
                  </a:rPr>
                  <a:t>注：</a:t>
                </a:r>
                <a:r>
                  <a:rPr lang="en-US" altLang="zh-CN" sz="2800" dirty="0" err="1">
                    <a:latin typeface="Times New Roman" panose="02020603050405020304" pitchFamily="18" charset="0"/>
                  </a:rPr>
                  <a:t>pM’</a:t>
                </a:r>
                <a:r>
                  <a:rPr lang="en-US" altLang="zh-CN" sz="2800" baseline="-25000" dirty="0" err="1">
                    <a:latin typeface="Times New Roman" panose="02020603050405020304" pitchFamily="18" charset="0"/>
                  </a:rPr>
                  <a:t>ep</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pM</a:t>
                </a:r>
                <a:r>
                  <a:rPr lang="en-US" altLang="zh-CN" sz="2800" baseline="-25000" dirty="0" err="1">
                    <a:latin typeface="Times New Roman" panose="02020603050405020304" pitchFamily="18" charset="0"/>
                  </a:rPr>
                  <a:t>ep</a:t>
                </a:r>
                <a:r>
                  <a:rPr lang="zh-CN" altLang="en-US" sz="2800" dirty="0">
                    <a:latin typeface="Times New Roman" panose="02020603050405020304" pitchFamily="18" charset="0"/>
                  </a:rPr>
                  <a:t>－</a:t>
                </a:r>
                <a:r>
                  <a:rPr lang="en-US" altLang="zh-CN" sz="2800" dirty="0" err="1">
                    <a:latin typeface="Times New Roman" panose="02020603050405020304" pitchFamily="18" charset="0"/>
                  </a:rPr>
                  <a:t>lg</a:t>
                </a:r>
                <a:r>
                  <a:rPr lang="en-US" altLang="zh-CN" sz="2800" dirty="0"/>
                  <a:t>α</a:t>
                </a:r>
                <a:r>
                  <a:rPr lang="en-US" altLang="zh-CN" sz="2800" baseline="-25000" dirty="0"/>
                  <a:t>M</a:t>
                </a:r>
                <a:r>
                  <a:rPr lang="en-US" altLang="zh-CN" sz="2800" dirty="0">
                    <a:latin typeface="Times New Roman" panose="02020603050405020304" pitchFamily="18" charset="0"/>
                  </a:rPr>
                  <a:t>)</a:t>
                </a:r>
                <a:r>
                  <a:rPr lang="zh-CN" altLang="en-US" sz="2800" dirty="0">
                    <a:latin typeface="Times New Roman" panose="02020603050405020304" pitchFamily="18" charset="0"/>
                  </a:rPr>
                  <a:t>。</a:t>
                </a:r>
                <a:endParaRPr lang="en-US" altLang="zh-CN" sz="2800" dirty="0">
                  <a:latin typeface="Times New Roman" panose="02020603050405020304" pitchFamily="18" charset="0"/>
                </a:endParaRPr>
              </a:p>
              <a:p>
                <a:pPr marL="514350" indent="-514350">
                  <a:lnSpc>
                    <a:spcPct val="110000"/>
                  </a:lnSpc>
                  <a:spcBef>
                    <a:spcPts val="600"/>
                  </a:spcBef>
                  <a:buFont typeface="+mj-lt"/>
                  <a:buAutoNum type="arabicPeriod"/>
                </a:pPr>
                <a14:m>
                  <m:oMath xmlns:m="http://schemas.openxmlformats.org/officeDocument/2006/math">
                    <m:r>
                      <a:rPr lang="zh-CN" altLang="en-US" sz="2800" i="1" dirty="0">
                        <a:latin typeface="Cambria Math" panose="02040503050406030204" pitchFamily="18" charset="0"/>
                        <a:ea typeface="Cambria Math" panose="02040503050406030204" pitchFamily="18" charset="0"/>
                      </a:rPr>
                      <m:t>算出</m:t>
                    </m:r>
                    <m:r>
                      <a:rPr lang="en-US" altLang="zh-CN" sz="2800" i="1">
                        <a:latin typeface="Cambria Math" panose="02040503050406030204" pitchFamily="18" charset="0"/>
                        <a:ea typeface="Cambria Math" panose="02040503050406030204" pitchFamily="18" charset="0"/>
                      </a:rPr>
                      <m:t>∆</m:t>
                    </m:r>
                    <m:r>
                      <m:rPr>
                        <m:sty m:val="p"/>
                      </m:rPr>
                      <a:rPr lang="en-US" altLang="zh-CN" sz="2800" i="1">
                        <a:latin typeface="Cambria Math" panose="02040503050406030204" pitchFamily="18" charset="0"/>
                        <a:ea typeface="Cambria Math" panose="02040503050406030204" pitchFamily="18" charset="0"/>
                      </a:rPr>
                      <m:t>p</m:t>
                    </m:r>
                  </m:oMath>
                </a14:m>
                <a:r>
                  <a:rPr lang="en-US" altLang="zh-CN" sz="2800" dirty="0">
                    <a:latin typeface="Times New Roman" panose="02020603050405020304" pitchFamily="18" charset="0"/>
                  </a:rPr>
                  <a:t>M’</a:t>
                </a:r>
                <a:r>
                  <a:rPr lang="en-US" altLang="zh-CN" sz="2800" baseline="-25000" dirty="0">
                    <a:latin typeface="Times New Roman" panose="02020603050405020304" pitchFamily="18" charset="0"/>
                  </a:rPr>
                  <a:t>SP</a:t>
                </a:r>
                <a:r>
                  <a:rPr lang="zh-CN" altLang="en-US" sz="2800" dirty="0">
                    <a:latin typeface="Times New Roman" panose="02020603050405020304" pitchFamily="18" charset="0"/>
                    <a:cs typeface="Times New Roman" panose="02020603050405020304" pitchFamily="18" charset="0"/>
                  </a:rPr>
                  <a:t>代入林邦误差公式计算误差。</a:t>
                </a:r>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4"/>
                <a:stretch>
                  <a:fillRect l="-1291" t="-1508" r="-93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115</a:t>
            </a:fld>
            <a:endParaRPr lang="en-US" altLang="zh-CN"/>
          </a:p>
        </p:txBody>
      </p:sp>
    </p:spTree>
    <p:custDataLst>
      <p:tags r:id="rId1"/>
    </p:custDataLst>
    <p:extLst>
      <p:ext uri="{BB962C8B-B14F-4D97-AF65-F5344CB8AC3E}">
        <p14:creationId xmlns:p14="http://schemas.microsoft.com/office/powerpoint/2010/main" val="24182380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BB0F918F-6427-4DBD-84C5-0DF660221F4A}"/>
              </a:ext>
            </a:extLst>
          </p:cNvPr>
          <p:cNvSpPr/>
          <p:nvPr/>
        </p:nvSpPr>
        <p:spPr bwMode="auto">
          <a:xfrm>
            <a:off x="827584" y="3933056"/>
            <a:ext cx="7632848" cy="1800200"/>
          </a:xfrm>
          <a:prstGeom prst="roundRect">
            <a:avLst/>
          </a:prstGeom>
          <a:solidFill>
            <a:schemeClr val="accent5">
              <a:alpha val="65000"/>
            </a:schemeClr>
          </a:solidFill>
          <a:ln w="38100"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EB03AA0-3573-4F1C-9098-B4D1524A826E}"/>
                  </a:ext>
                </a:extLst>
              </p:cNvPr>
              <p:cNvSpPr>
                <a:spLocks noGrp="1"/>
              </p:cNvSpPr>
              <p:nvPr>
                <p:ph idx="1"/>
              </p:nvPr>
            </p:nvSpPr>
            <p:spPr>
              <a:xfrm>
                <a:off x="467544" y="1268760"/>
                <a:ext cx="8229601" cy="4824536"/>
              </a:xfrm>
            </p:spPr>
            <p:txBody>
              <a:bodyPr/>
              <a:lstStyle/>
              <a:p>
                <a:pPr marL="0" indent="0">
                  <a:lnSpc>
                    <a:spcPct val="120000"/>
                  </a:lnSpc>
                  <a:spcBef>
                    <a:spcPts val="0"/>
                  </a:spcBef>
                  <a:spcAft>
                    <a:spcPts val="0"/>
                  </a:spcAft>
                  <a:buNone/>
                </a:pPr>
                <a:r>
                  <a:rPr lang="zh-CN" altLang="en-US" sz="2800" dirty="0">
                    <a:solidFill>
                      <a:schemeClr val="tx1"/>
                    </a:solidFill>
                  </a:rPr>
                  <a:t>       </a:t>
                </a:r>
                <a:r>
                  <a:rPr lang="zh-CN" altLang="en-US" sz="2800" dirty="0">
                    <a:solidFill>
                      <a:schemeClr val="tx2"/>
                    </a:solidFill>
                  </a:rPr>
                  <a:t>人眼能辨别的颜色变化最小</a:t>
                </a:r>
                <a14:m>
                  <m:oMath xmlns:m="http://schemas.openxmlformats.org/officeDocument/2006/math">
                    <m:r>
                      <a:rPr lang="en-US" altLang="zh-CN" sz="2800" i="1" smtClean="0">
                        <a:solidFill>
                          <a:schemeClr val="tx2"/>
                        </a:solidFill>
                        <a:latin typeface="Cambria Math" panose="02040503050406030204" pitchFamily="18" charset="0"/>
                        <a:ea typeface="Cambria Math" panose="02040503050406030204" pitchFamily="18" charset="0"/>
                      </a:rPr>
                      <m:t>∆</m:t>
                    </m:r>
                    <m:r>
                      <m:rPr>
                        <m:sty m:val="p"/>
                      </m:rPr>
                      <a:rPr lang="en-US" altLang="zh-CN" sz="2800" i="1">
                        <a:solidFill>
                          <a:schemeClr val="tx2"/>
                        </a:solidFill>
                        <a:latin typeface="Cambria Math" panose="02040503050406030204" pitchFamily="18" charset="0"/>
                        <a:ea typeface="Cambria Math" panose="02040503050406030204" pitchFamily="18" charset="0"/>
                      </a:rPr>
                      <m:t>p</m:t>
                    </m:r>
                    <m:r>
                      <a:rPr lang="en-US" altLang="zh-CN" sz="2800" b="1" i="0" smtClean="0">
                        <a:solidFill>
                          <a:schemeClr val="tx2"/>
                        </a:solidFill>
                        <a:latin typeface="Cambria Math" panose="02040503050406030204" pitchFamily="18" charset="0"/>
                        <a:ea typeface="Cambria Math" panose="02040503050406030204" pitchFamily="18" charset="0"/>
                      </a:rPr>
                      <m:t>𝐌</m:t>
                    </m:r>
                  </m:oMath>
                </a14:m>
                <a:r>
                  <a:rPr lang="en-US" altLang="zh-CN" sz="2800" dirty="0">
                    <a:solidFill>
                      <a:schemeClr val="tx2"/>
                    </a:solidFill>
                  </a:rPr>
                  <a:t>’=±0.2</a:t>
                </a:r>
                <a:r>
                  <a:rPr lang="zh-CN" altLang="en-US" sz="2800" dirty="0">
                    <a:solidFill>
                      <a:schemeClr val="tx2"/>
                    </a:solidFill>
                  </a:rPr>
                  <a:t>。前章讨论已知，</a:t>
                </a:r>
                <a:r>
                  <a:rPr lang="zh-CN" altLang="en-US" sz="2800" dirty="0">
                    <a:solidFill>
                      <a:schemeClr val="tx2"/>
                    </a:solidFill>
                    <a:latin typeface="+mj-ea"/>
                    <a:ea typeface="+mj-ea"/>
                  </a:rPr>
                  <a:t>要求</a:t>
                </a:r>
                <a14:m>
                  <m:oMath xmlns:m="http://schemas.openxmlformats.org/officeDocument/2006/math">
                    <m:r>
                      <a:rPr lang="zh-CN" altLang="en-US" sz="2800" i="1" dirty="0">
                        <a:solidFill>
                          <a:schemeClr val="tx2"/>
                        </a:solidFill>
                        <a:latin typeface="Cambria Math" panose="02040503050406030204" pitchFamily="18" charset="0"/>
                        <a:ea typeface="+mj-ea"/>
                      </a:rPr>
                      <m:t>误差</m:t>
                    </m:r>
                    <m:r>
                      <a:rPr lang="en-US" altLang="zh-CN" sz="2800" b="1" i="1" dirty="0" smtClean="0">
                        <a:solidFill>
                          <a:schemeClr val="tx2"/>
                        </a:solidFill>
                        <a:latin typeface="Cambria Math" panose="02040503050406030204" pitchFamily="18" charset="0"/>
                        <a:ea typeface="+mj-ea"/>
                      </a:rPr>
                      <m:t>𝑻𝑬</m:t>
                    </m:r>
                    <m:r>
                      <a:rPr lang="zh-CN" altLang="en-US" sz="2800" i="1" dirty="0">
                        <a:solidFill>
                          <a:schemeClr val="tx2"/>
                        </a:solidFill>
                        <a:latin typeface="Cambria Math" panose="02040503050406030204" pitchFamily="18" charset="0"/>
                        <a:ea typeface="+mj-ea"/>
                      </a:rPr>
                      <m:t>≤</m:t>
                    </m:r>
                    <m:r>
                      <a:rPr lang="en-US" altLang="zh-CN" sz="2800" i="1" dirty="0" smtClean="0">
                        <a:solidFill>
                          <a:schemeClr val="tx2"/>
                        </a:solidFill>
                        <a:latin typeface="Cambria Math" panose="02040503050406030204" pitchFamily="18" charset="0"/>
                        <a:ea typeface="+mj-ea"/>
                      </a:rPr>
                      <m:t>0</m:t>
                    </m:r>
                    <m:r>
                      <a:rPr lang="en-US" altLang="zh-CN" sz="2800" i="1" dirty="0">
                        <a:solidFill>
                          <a:schemeClr val="tx2"/>
                        </a:solidFill>
                        <a:latin typeface="Cambria Math" panose="02040503050406030204" pitchFamily="18" charset="0"/>
                        <a:ea typeface="+mj-ea"/>
                      </a:rPr>
                      <m:t>.</m:t>
                    </m:r>
                    <m:r>
                      <a:rPr lang="en-US" altLang="zh-CN" sz="2800" i="1" dirty="0" smtClean="0">
                        <a:solidFill>
                          <a:schemeClr val="tx2"/>
                        </a:solidFill>
                        <a:latin typeface="Cambria Math" panose="02040503050406030204" pitchFamily="18" charset="0"/>
                        <a:ea typeface="+mj-ea"/>
                      </a:rPr>
                      <m:t>1</m:t>
                    </m:r>
                    <m:r>
                      <a:rPr lang="en-US" altLang="zh-CN" sz="2800" i="1" dirty="0">
                        <a:solidFill>
                          <a:schemeClr val="tx2"/>
                        </a:solidFill>
                        <a:latin typeface="Cambria Math" panose="02040503050406030204" pitchFamily="18" charset="0"/>
                        <a:ea typeface="+mj-ea"/>
                      </a:rPr>
                      <m:t>%</m:t>
                    </m:r>
                    <m:r>
                      <a:rPr lang="zh-CN" altLang="en-US" sz="2800" i="1" dirty="0" smtClean="0">
                        <a:solidFill>
                          <a:schemeClr val="tx2"/>
                        </a:solidFill>
                        <a:latin typeface="Cambria Math" panose="02040503050406030204" pitchFamily="18" charset="0"/>
                        <a:ea typeface="+mj-ea"/>
                      </a:rPr>
                      <m:t>条件</m:t>
                    </m:r>
                    <m:r>
                      <a:rPr lang="zh-CN" altLang="en-US" sz="2800" i="1" dirty="0">
                        <a:solidFill>
                          <a:schemeClr val="tx2"/>
                        </a:solidFill>
                        <a:latin typeface="Cambria Math" panose="02040503050406030204" pitchFamily="18" charset="0"/>
                        <a:ea typeface="+mj-ea"/>
                      </a:rPr>
                      <m:t>下</m:t>
                    </m:r>
                    <m:r>
                      <a:rPr lang="zh-CN" altLang="en-US" sz="2800" i="1" dirty="0" smtClean="0">
                        <a:solidFill>
                          <a:schemeClr val="tx2"/>
                        </a:solidFill>
                        <a:latin typeface="Cambria Math" panose="02040503050406030204" pitchFamily="18" charset="0"/>
                        <a:ea typeface="+mj-ea"/>
                      </a:rPr>
                      <m:t>，</m:t>
                    </m:r>
                    <m:r>
                      <a:rPr lang="zh-CN" altLang="en-US" sz="2800" i="1" dirty="0">
                        <a:solidFill>
                          <a:schemeClr val="tx2"/>
                        </a:solidFill>
                        <a:latin typeface="Cambria Math" panose="02040503050406030204" pitchFamily="18" charset="0"/>
                        <a:ea typeface="+mj-ea"/>
                      </a:rPr>
                      <m:t>推</m:t>
                    </m:r>
                    <m:r>
                      <a:rPr lang="zh-CN" altLang="en-US" sz="2800" i="1" dirty="0" smtClean="0">
                        <a:solidFill>
                          <a:schemeClr val="tx2"/>
                        </a:solidFill>
                        <a:latin typeface="Cambria Math" panose="02040503050406030204" pitchFamily="18" charset="0"/>
                        <a:ea typeface="+mj-ea"/>
                      </a:rPr>
                      <m:t>知</m:t>
                    </m:r>
                    <m:r>
                      <a:rPr lang="zh-CN" altLang="en-US" sz="2800" i="1" dirty="0">
                        <a:solidFill>
                          <a:schemeClr val="tx2"/>
                        </a:solidFill>
                        <a:latin typeface="Cambria Math" panose="02040503050406030204" pitchFamily="18" charset="0"/>
                        <a:ea typeface="+mj-ea"/>
                      </a:rPr>
                      <m:t>：</m:t>
                    </m:r>
                  </m:oMath>
                </a14:m>
                <a:endParaRPr lang="en-US" altLang="zh-CN" sz="2800" i="1" dirty="0">
                  <a:solidFill>
                    <a:schemeClr val="tx2"/>
                  </a:solidFill>
                  <a:latin typeface="+mj-ea"/>
                  <a:ea typeface="+mj-ea"/>
                </a:endParaRPr>
              </a:p>
              <a:p>
                <a:pPr marL="0" indent="0" algn="ctr">
                  <a:lnSpc>
                    <a:spcPct val="120000"/>
                  </a:lnSpc>
                  <a:spcBef>
                    <a:spcPts val="0"/>
                  </a:spcBef>
                  <a:spcAft>
                    <a:spcPts val="0"/>
                  </a:spcAft>
                  <a:buNone/>
                </a:pPr>
                <a14:m>
                  <m:oMath xmlns:m="http://schemas.openxmlformats.org/officeDocument/2006/math">
                    <m:r>
                      <a:rPr lang="en-US" altLang="zh-CN" sz="2800" i="1" smtClean="0">
                        <a:solidFill>
                          <a:srgbClr val="2D1DFB"/>
                        </a:solidFill>
                        <a:latin typeface="Cambria Math" panose="02040503050406030204" pitchFamily="18" charset="0"/>
                      </a:rPr>
                      <m:t>𝒄</m:t>
                    </m:r>
                    <m:r>
                      <a:rPr lang="en-US" altLang="zh-CN" sz="2800" b="1" i="0" baseline="-25000" smtClean="0">
                        <a:solidFill>
                          <a:srgbClr val="2D1DFB"/>
                        </a:solidFill>
                        <a:latin typeface="Cambria Math" panose="02040503050406030204" pitchFamily="18" charset="0"/>
                      </a:rPr>
                      <m:t>𝐌</m:t>
                    </m:r>
                    <m:r>
                      <a:rPr lang="en-US" altLang="zh-CN" sz="2800" b="1" i="0" smtClean="0">
                        <a:solidFill>
                          <a:srgbClr val="2D1DFB"/>
                        </a:solidFill>
                        <a:latin typeface="Cambria Math" panose="02040503050406030204" pitchFamily="18" charset="0"/>
                      </a:rPr>
                      <m:t>,</m:t>
                    </m:r>
                    <m:r>
                      <a:rPr lang="en-US" altLang="zh-CN" sz="2800" baseline="-25000">
                        <a:solidFill>
                          <a:srgbClr val="2D1DFB"/>
                        </a:solidFill>
                        <a:latin typeface="Cambria Math" panose="02040503050406030204" pitchFamily="18" charset="0"/>
                      </a:rPr>
                      <m:t>𝐬𝐩</m:t>
                    </m:r>
                    <m:sSub>
                      <m:sSubPr>
                        <m:ctrlPr>
                          <a:rPr lang="en-US" altLang="zh-CN" sz="2800" i="1" smtClean="0">
                            <a:solidFill>
                              <a:srgbClr val="2D1DFB"/>
                            </a:solidFill>
                            <a:latin typeface="Cambria Math" panose="02040503050406030204" pitchFamily="18" charset="0"/>
                          </a:rPr>
                        </m:ctrlPr>
                      </m:sSubPr>
                      <m:e>
                        <m:r>
                          <a:rPr lang="en-US" altLang="zh-CN" sz="2800" i="1">
                            <a:solidFill>
                              <a:srgbClr val="2D1DFB"/>
                            </a:solidFill>
                            <a:latin typeface="Cambria Math" panose="02040503050406030204" pitchFamily="18" charset="0"/>
                          </a:rPr>
                          <m:t>𝑲</m:t>
                        </m:r>
                      </m:e>
                      <m:sub>
                        <m:r>
                          <a:rPr lang="en-US" altLang="zh-CN" sz="2800" b="1" i="0" smtClean="0">
                            <a:solidFill>
                              <a:srgbClr val="2D1DFB"/>
                            </a:solidFill>
                            <a:latin typeface="Cambria Math" panose="02040503050406030204" pitchFamily="18" charset="0"/>
                          </a:rPr>
                          <m:t>𝐭</m:t>
                        </m:r>
                      </m:sub>
                    </m:sSub>
                  </m:oMath>
                </a14:m>
                <a:r>
                  <a:rPr lang="zh-CN" altLang="en-US" sz="2800" dirty="0">
                    <a:solidFill>
                      <a:srgbClr val="2D1DFB"/>
                    </a:solidFill>
                  </a:rPr>
                  <a:t> ≥ </a:t>
                </a:r>
                <a:r>
                  <a:rPr lang="en-US" altLang="zh-CN" sz="2800" dirty="0">
                    <a:solidFill>
                      <a:srgbClr val="2D1DFB"/>
                    </a:solidFill>
                  </a:rPr>
                  <a:t>1.0×10</a:t>
                </a:r>
                <a:r>
                  <a:rPr lang="en-US" altLang="zh-CN" sz="2800" baseline="30000" dirty="0">
                    <a:solidFill>
                      <a:srgbClr val="2D1DFB"/>
                    </a:solidFill>
                  </a:rPr>
                  <a:t>6 </a:t>
                </a:r>
              </a:p>
              <a:p>
                <a:pPr marL="0" indent="0">
                  <a:lnSpc>
                    <a:spcPct val="120000"/>
                  </a:lnSpc>
                  <a:spcBef>
                    <a:spcPts val="0"/>
                  </a:spcBef>
                  <a:spcAft>
                    <a:spcPts val="0"/>
                  </a:spcAft>
                  <a:buNone/>
                </a:pPr>
                <a:r>
                  <a:rPr lang="zh-CN" altLang="en-US" sz="2800" dirty="0"/>
                  <a:t>      是滴定分析能否准确进行的判断条件。</a:t>
                </a:r>
                <a:endParaRPr lang="en-US" altLang="zh-CN" sz="2800" dirty="0"/>
              </a:p>
              <a:p>
                <a:pPr marL="0" indent="0">
                  <a:lnSpc>
                    <a:spcPct val="120000"/>
                  </a:lnSpc>
                  <a:spcBef>
                    <a:spcPts val="0"/>
                  </a:spcBef>
                  <a:spcAft>
                    <a:spcPts val="1200"/>
                  </a:spcAft>
                  <a:buNone/>
                </a:pPr>
                <a:r>
                  <a:rPr lang="zh-CN" altLang="en-US" sz="2800" dirty="0">
                    <a:solidFill>
                      <a:schemeClr val="tx1"/>
                    </a:solidFill>
                  </a:rPr>
                  <a:t>      ∴  单一离子准确滴定条件为：</a:t>
                </a:r>
                <a:endParaRPr lang="en-US" altLang="zh-CN" sz="2800" dirty="0">
                  <a:solidFill>
                    <a:schemeClr val="tx1"/>
                  </a:solidFill>
                </a:endParaRPr>
              </a:p>
              <a:p>
                <a:pPr marL="0" indent="0" algn="ctr">
                  <a:lnSpc>
                    <a:spcPct val="120000"/>
                  </a:lnSpc>
                  <a:spcBef>
                    <a:spcPts val="0"/>
                  </a:spcBef>
                  <a:spcAft>
                    <a:spcPts val="0"/>
                  </a:spcAft>
                  <a:buNone/>
                </a:pPr>
                <a14:m>
                  <m:oMath xmlns:m="http://schemas.openxmlformats.org/officeDocument/2006/math">
                    <m:r>
                      <a:rPr lang="en-US" altLang="zh-CN" sz="2800" i="1" smtClean="0">
                        <a:solidFill>
                          <a:srgbClr val="2D1DFB"/>
                        </a:solidFill>
                        <a:latin typeface="Cambria Math" panose="02040503050406030204" pitchFamily="18" charset="0"/>
                      </a:rPr>
                      <m:t>𝒄</m:t>
                    </m:r>
                    <m:r>
                      <a:rPr lang="en-US" altLang="zh-CN" sz="2800" b="1" i="0" baseline="-25000" smtClean="0">
                        <a:solidFill>
                          <a:srgbClr val="2D1DFB"/>
                        </a:solidFill>
                        <a:latin typeface="Cambria Math" panose="02040503050406030204" pitchFamily="18" charset="0"/>
                      </a:rPr>
                      <m:t>𝐌</m:t>
                    </m:r>
                    <m:r>
                      <a:rPr lang="en-US" altLang="zh-CN" sz="2800" b="1" i="0" baseline="-10000" smtClean="0">
                        <a:solidFill>
                          <a:srgbClr val="2D1DFB"/>
                        </a:solidFill>
                        <a:latin typeface="Cambria Math" panose="02040503050406030204" pitchFamily="18" charset="0"/>
                      </a:rPr>
                      <m:t>,</m:t>
                    </m:r>
                    <m:r>
                      <a:rPr lang="en-US" altLang="zh-CN" sz="2800" baseline="-25000">
                        <a:solidFill>
                          <a:srgbClr val="2D1DFB"/>
                        </a:solidFill>
                        <a:latin typeface="Cambria Math" panose="02040503050406030204" pitchFamily="18" charset="0"/>
                      </a:rPr>
                      <m:t>𝐬𝐩</m:t>
                    </m:r>
                    <m:sSub>
                      <m:sSubPr>
                        <m:ctrlPr>
                          <a:rPr lang="en-US" altLang="zh-CN" sz="2800" i="1" smtClean="0">
                            <a:solidFill>
                              <a:srgbClr val="2D1DFB"/>
                            </a:solidFill>
                            <a:latin typeface="Cambria Math" panose="02040503050406030204" pitchFamily="18" charset="0"/>
                          </a:rPr>
                        </m:ctrlPr>
                      </m:sSubPr>
                      <m:e>
                        <m:r>
                          <a:rPr lang="en-US" altLang="zh-CN" sz="2800" i="1">
                            <a:solidFill>
                              <a:srgbClr val="2D1DFB"/>
                            </a:solidFill>
                            <a:latin typeface="Cambria Math" panose="02040503050406030204" pitchFamily="18" charset="0"/>
                          </a:rPr>
                          <m:t>𝑲</m:t>
                        </m:r>
                        <m:r>
                          <a:rPr lang="en-US" altLang="zh-CN" sz="2800" b="1" i="0" smtClean="0">
                            <a:solidFill>
                              <a:srgbClr val="2D1DFB"/>
                            </a:solidFill>
                            <a:latin typeface="Cambria Math" panose="02040503050406030204" pitchFamily="18" charset="0"/>
                          </a:rPr>
                          <m:t>′</m:t>
                        </m:r>
                      </m:e>
                      <m:sub>
                        <m:r>
                          <a:rPr lang="en-US" altLang="zh-CN" sz="2800" b="1" i="0" smtClean="0">
                            <a:solidFill>
                              <a:srgbClr val="2D1DFB"/>
                            </a:solidFill>
                            <a:latin typeface="Cambria Math" panose="02040503050406030204" pitchFamily="18" charset="0"/>
                          </a:rPr>
                          <m:t>𝐌𝐘</m:t>
                        </m:r>
                      </m:sub>
                    </m:sSub>
                  </m:oMath>
                </a14:m>
                <a:r>
                  <a:rPr lang="zh-CN" altLang="en-US" sz="2800" dirty="0">
                    <a:solidFill>
                      <a:srgbClr val="2D1DFB"/>
                    </a:solidFill>
                  </a:rPr>
                  <a:t> ≥ </a:t>
                </a:r>
                <a:r>
                  <a:rPr lang="en-US" altLang="zh-CN" sz="2800" dirty="0">
                    <a:solidFill>
                      <a:srgbClr val="2D1DFB"/>
                    </a:solidFill>
                  </a:rPr>
                  <a:t>1.0×10</a:t>
                </a:r>
                <a:r>
                  <a:rPr lang="en-US" altLang="zh-CN" sz="2800" baseline="30000" dirty="0">
                    <a:solidFill>
                      <a:srgbClr val="2D1DFB"/>
                    </a:solidFill>
                  </a:rPr>
                  <a:t>6    </a:t>
                </a:r>
                <a:r>
                  <a:rPr lang="zh-CN" altLang="en-US" sz="2800" dirty="0">
                    <a:solidFill>
                      <a:srgbClr val="2D1DFB"/>
                    </a:solidFill>
                  </a:rPr>
                  <a:t>或   </a:t>
                </a:r>
                <a14:m>
                  <m:oMath xmlns:m="http://schemas.openxmlformats.org/officeDocument/2006/math">
                    <m:r>
                      <a:rPr lang="en-US" altLang="zh-CN" sz="2800">
                        <a:solidFill>
                          <a:srgbClr val="2D1DFB"/>
                        </a:solidFill>
                        <a:latin typeface="Cambria Math" panose="02040503050406030204" pitchFamily="18" charset="0"/>
                      </a:rPr>
                      <m:t>𝐥𝐠</m:t>
                    </m:r>
                    <m:r>
                      <a:rPr lang="en-US" altLang="zh-CN" sz="2800">
                        <a:solidFill>
                          <a:srgbClr val="2D1DFB"/>
                        </a:solidFill>
                        <a:latin typeface="Cambria Math" panose="02040503050406030204" pitchFamily="18" charset="0"/>
                      </a:rPr>
                      <m:t>(</m:t>
                    </m:r>
                    <m:r>
                      <a:rPr lang="en-US" altLang="zh-CN" sz="2800" i="1">
                        <a:solidFill>
                          <a:srgbClr val="2D1DFB"/>
                        </a:solidFill>
                        <a:latin typeface="Cambria Math" panose="02040503050406030204" pitchFamily="18" charset="0"/>
                      </a:rPr>
                      <m:t>𝒄</m:t>
                    </m:r>
                    <m:r>
                      <a:rPr lang="en-US" altLang="zh-CN" sz="2800" b="1" i="0" baseline="-25000" smtClean="0">
                        <a:solidFill>
                          <a:srgbClr val="2D1DFB"/>
                        </a:solidFill>
                        <a:latin typeface="Cambria Math" panose="02040503050406030204" pitchFamily="18" charset="0"/>
                      </a:rPr>
                      <m:t>𝐌</m:t>
                    </m:r>
                    <m:r>
                      <a:rPr lang="en-US" altLang="zh-CN" sz="2800" baseline="-10000">
                        <a:solidFill>
                          <a:srgbClr val="2D1DFB"/>
                        </a:solidFill>
                        <a:latin typeface="Cambria Math" panose="02040503050406030204" pitchFamily="18" charset="0"/>
                      </a:rPr>
                      <m:t>,</m:t>
                    </m:r>
                    <m:r>
                      <a:rPr lang="en-US" altLang="zh-CN" sz="2800" baseline="-25000">
                        <a:solidFill>
                          <a:srgbClr val="2D1DFB"/>
                        </a:solidFill>
                        <a:latin typeface="Cambria Math" panose="02040503050406030204" pitchFamily="18" charset="0"/>
                      </a:rPr>
                      <m:t>𝐬𝐩</m:t>
                    </m:r>
                    <m:sSub>
                      <m:sSubPr>
                        <m:ctrlPr>
                          <a:rPr lang="en-US" altLang="zh-CN" sz="2800" i="1">
                            <a:solidFill>
                              <a:srgbClr val="2D1DFB"/>
                            </a:solidFill>
                            <a:latin typeface="Cambria Math" panose="02040503050406030204" pitchFamily="18" charset="0"/>
                          </a:rPr>
                        </m:ctrlPr>
                      </m:sSubPr>
                      <m:e>
                        <m:r>
                          <a:rPr lang="en-US" altLang="zh-CN" sz="2800" i="1">
                            <a:solidFill>
                              <a:srgbClr val="2D1DFB"/>
                            </a:solidFill>
                            <a:latin typeface="Cambria Math" panose="02040503050406030204" pitchFamily="18" charset="0"/>
                          </a:rPr>
                          <m:t>𝑲</m:t>
                        </m:r>
                        <m:r>
                          <a:rPr lang="en-US" altLang="zh-CN" sz="2800">
                            <a:solidFill>
                              <a:srgbClr val="2D1DFB"/>
                            </a:solidFill>
                            <a:latin typeface="Cambria Math" panose="02040503050406030204" pitchFamily="18" charset="0"/>
                          </a:rPr>
                          <m:t>′</m:t>
                        </m:r>
                      </m:e>
                      <m:sub>
                        <m:r>
                          <a:rPr lang="en-US" altLang="zh-CN" sz="2800">
                            <a:solidFill>
                              <a:srgbClr val="2D1DFB"/>
                            </a:solidFill>
                            <a:latin typeface="Cambria Math" panose="02040503050406030204" pitchFamily="18" charset="0"/>
                          </a:rPr>
                          <m:t>𝐌𝐘</m:t>
                        </m:r>
                      </m:sub>
                    </m:sSub>
                  </m:oMath>
                </a14:m>
                <a:r>
                  <a:rPr lang="en-US" altLang="zh-CN" sz="2800" dirty="0">
                    <a:solidFill>
                      <a:srgbClr val="2D1DFB"/>
                    </a:solidFill>
                  </a:rPr>
                  <a:t>) </a:t>
                </a:r>
                <a:r>
                  <a:rPr lang="zh-CN" altLang="en-US" sz="2800" dirty="0">
                    <a:solidFill>
                      <a:srgbClr val="2D1DFB"/>
                    </a:solidFill>
                  </a:rPr>
                  <a:t>≥ </a:t>
                </a:r>
                <a:r>
                  <a:rPr lang="en-US" altLang="zh-CN" sz="2800" dirty="0">
                    <a:solidFill>
                      <a:srgbClr val="2D1DFB"/>
                    </a:solidFill>
                  </a:rPr>
                  <a:t>6</a:t>
                </a:r>
                <a:r>
                  <a:rPr lang="zh-CN" altLang="en-US" sz="2800" dirty="0">
                    <a:solidFill>
                      <a:srgbClr val="2D1DFB"/>
                    </a:solidFill>
                  </a:rPr>
                  <a:t> </a:t>
                </a:r>
                <a:endParaRPr lang="en-US" altLang="zh-CN" sz="2800" dirty="0"/>
              </a:p>
              <a:p>
                <a:pPr marL="0" indent="0" algn="ctr">
                  <a:lnSpc>
                    <a:spcPct val="120000"/>
                  </a:lnSpc>
                  <a:spcBef>
                    <a:spcPts val="0"/>
                  </a:spcBef>
                  <a:spcAft>
                    <a:spcPts val="0"/>
                  </a:spcAft>
                  <a:buNone/>
                </a:pPr>
                <a:r>
                  <a:rPr lang="en-US" altLang="zh-CN" sz="2800" baseline="30000" dirty="0">
                    <a:solidFill>
                      <a:srgbClr val="2D1DFB"/>
                    </a:solidFill>
                  </a:rPr>
                  <a:t>   </a:t>
                </a:r>
                <a:r>
                  <a:rPr lang="en-US" altLang="zh-CN" sz="2800" dirty="0">
                    <a:solidFill>
                      <a:srgbClr val="2D1DFB"/>
                    </a:solidFill>
                  </a:rPr>
                  <a:t> </a:t>
                </a:r>
                <a:r>
                  <a:rPr lang="zh-CN" altLang="en-US" sz="2800" dirty="0">
                    <a:solidFill>
                      <a:srgbClr val="2D1DFB"/>
                    </a:solidFill>
                  </a:rPr>
                  <a:t>若</a:t>
                </a:r>
                <a14:m>
                  <m:oMath xmlns:m="http://schemas.openxmlformats.org/officeDocument/2006/math">
                    <m:r>
                      <a:rPr lang="en-US" altLang="zh-CN" sz="2800" i="1">
                        <a:solidFill>
                          <a:srgbClr val="2D1DFB"/>
                        </a:solidFill>
                        <a:latin typeface="Cambria Math" panose="02040503050406030204" pitchFamily="18" charset="0"/>
                      </a:rPr>
                      <m:t>𝒄</m:t>
                    </m:r>
                    <m:r>
                      <a:rPr lang="en-US" altLang="zh-CN" sz="2800" baseline="-25000">
                        <a:solidFill>
                          <a:srgbClr val="2D1DFB"/>
                        </a:solidFill>
                        <a:latin typeface="Cambria Math" panose="02040503050406030204" pitchFamily="18" charset="0"/>
                      </a:rPr>
                      <m:t>𝐌</m:t>
                    </m:r>
                    <m:r>
                      <a:rPr lang="en-US" altLang="zh-CN" sz="2800" baseline="-10000">
                        <a:solidFill>
                          <a:srgbClr val="2D1DFB"/>
                        </a:solidFill>
                        <a:latin typeface="Cambria Math" panose="02040503050406030204" pitchFamily="18" charset="0"/>
                      </a:rPr>
                      <m:t>,</m:t>
                    </m:r>
                    <m:r>
                      <a:rPr lang="en-US" altLang="zh-CN" sz="2800" baseline="-25000">
                        <a:solidFill>
                          <a:srgbClr val="2D1DFB"/>
                        </a:solidFill>
                        <a:latin typeface="Cambria Math" panose="02040503050406030204" pitchFamily="18" charset="0"/>
                      </a:rPr>
                      <m:t>𝐬𝐩</m:t>
                    </m:r>
                    <m:r>
                      <a:rPr lang="en-US" altLang="zh-CN" sz="2800" i="1">
                        <a:solidFill>
                          <a:srgbClr val="2D1DFB"/>
                        </a:solidFill>
                        <a:latin typeface="Cambria Math" panose="02040503050406030204" pitchFamily="18" charset="0"/>
                      </a:rPr>
                      <m:t>=</m:t>
                    </m:r>
                  </m:oMath>
                </a14:m>
                <a:r>
                  <a:rPr lang="en-US" altLang="zh-CN" sz="2800" dirty="0">
                    <a:solidFill>
                      <a:srgbClr val="2D1DFB"/>
                    </a:solidFill>
                  </a:rPr>
                  <a:t>0.010mol/L        </a:t>
                </a:r>
                <a:r>
                  <a:rPr lang="zh-CN" altLang="en-US" sz="2800" dirty="0">
                    <a:solidFill>
                      <a:srgbClr val="2D1DFB"/>
                    </a:solidFill>
                  </a:rPr>
                  <a:t>则要求</a:t>
                </a:r>
                <a:endParaRPr lang="en-US" altLang="zh-CN" sz="2800" dirty="0">
                  <a:solidFill>
                    <a:srgbClr val="2D1DFB"/>
                  </a:solidFill>
                </a:endParaRPr>
              </a:p>
              <a:p>
                <a:pPr marL="0" indent="0" algn="ctr">
                  <a:lnSpc>
                    <a:spcPct val="120000"/>
                  </a:lnSpc>
                  <a:spcBef>
                    <a:spcPts val="0"/>
                  </a:spcBef>
                  <a:spcAft>
                    <a:spcPts val="0"/>
                  </a:spcAft>
                  <a:buNone/>
                </a:pPr>
                <a14:m>
                  <m:oMath xmlns:m="http://schemas.openxmlformats.org/officeDocument/2006/math">
                    <m:sSub>
                      <m:sSubPr>
                        <m:ctrlPr>
                          <a:rPr lang="en-US" altLang="zh-CN" sz="2800" i="1">
                            <a:solidFill>
                              <a:srgbClr val="2D1DFB"/>
                            </a:solidFill>
                            <a:latin typeface="Cambria Math" panose="02040503050406030204" pitchFamily="18" charset="0"/>
                          </a:rPr>
                        </m:ctrlPr>
                      </m:sSubPr>
                      <m:e>
                        <m:r>
                          <a:rPr lang="en-US" altLang="zh-CN" sz="2800" i="1">
                            <a:solidFill>
                              <a:srgbClr val="2D1DFB"/>
                            </a:solidFill>
                            <a:latin typeface="Cambria Math" panose="02040503050406030204" pitchFamily="18" charset="0"/>
                          </a:rPr>
                          <m:t>𝑲</m:t>
                        </m:r>
                        <m:r>
                          <a:rPr lang="en-US" altLang="zh-CN" sz="2800">
                            <a:solidFill>
                              <a:srgbClr val="2D1DFB"/>
                            </a:solidFill>
                            <a:latin typeface="Cambria Math" panose="02040503050406030204" pitchFamily="18" charset="0"/>
                          </a:rPr>
                          <m:t>′</m:t>
                        </m:r>
                      </m:e>
                      <m:sub>
                        <m:r>
                          <a:rPr lang="en-US" altLang="zh-CN" sz="2800">
                            <a:solidFill>
                              <a:srgbClr val="2D1DFB"/>
                            </a:solidFill>
                            <a:latin typeface="Cambria Math" panose="02040503050406030204" pitchFamily="18" charset="0"/>
                          </a:rPr>
                          <m:t>𝐌𝐘</m:t>
                        </m:r>
                      </m:sub>
                    </m:sSub>
                  </m:oMath>
                </a14:m>
                <a:r>
                  <a:rPr lang="zh-CN" altLang="en-US" sz="2800" dirty="0">
                    <a:solidFill>
                      <a:srgbClr val="2D1DFB"/>
                    </a:solidFill>
                  </a:rPr>
                  <a:t> ≥ </a:t>
                </a:r>
                <a:r>
                  <a:rPr lang="en-US" altLang="zh-CN" sz="2800" dirty="0">
                    <a:solidFill>
                      <a:srgbClr val="2D1DFB"/>
                    </a:solidFill>
                  </a:rPr>
                  <a:t>1.0×10</a:t>
                </a:r>
                <a:r>
                  <a:rPr lang="en-US" altLang="zh-CN" sz="2800" baseline="30000" dirty="0">
                    <a:solidFill>
                      <a:srgbClr val="2D1DFB"/>
                    </a:solidFill>
                  </a:rPr>
                  <a:t>8</a:t>
                </a:r>
                <a:r>
                  <a:rPr lang="zh-CN" altLang="en-US" sz="2800" dirty="0">
                    <a:solidFill>
                      <a:srgbClr val="2D1DFB"/>
                    </a:solidFill>
                  </a:rPr>
                  <a:t>或   </a:t>
                </a:r>
                <a14:m>
                  <m:oMath xmlns:m="http://schemas.openxmlformats.org/officeDocument/2006/math">
                    <m:r>
                      <a:rPr lang="en-US" altLang="zh-CN" sz="2800">
                        <a:solidFill>
                          <a:srgbClr val="2D1DFB"/>
                        </a:solidFill>
                        <a:latin typeface="Cambria Math" panose="02040503050406030204" pitchFamily="18" charset="0"/>
                      </a:rPr>
                      <m:t>𝐥𝐠</m:t>
                    </m:r>
                    <m:r>
                      <a:rPr lang="en-US" altLang="zh-CN" sz="2800">
                        <a:solidFill>
                          <a:srgbClr val="2D1DFB"/>
                        </a:solidFill>
                        <a:latin typeface="Cambria Math" panose="02040503050406030204" pitchFamily="18" charset="0"/>
                      </a:rPr>
                      <m:t>(</m:t>
                    </m:r>
                    <m:sSub>
                      <m:sSubPr>
                        <m:ctrlPr>
                          <a:rPr lang="en-US" altLang="zh-CN" sz="2800" i="1">
                            <a:solidFill>
                              <a:srgbClr val="2D1DFB"/>
                            </a:solidFill>
                            <a:latin typeface="Cambria Math" panose="02040503050406030204" pitchFamily="18" charset="0"/>
                          </a:rPr>
                        </m:ctrlPr>
                      </m:sSubPr>
                      <m:e>
                        <m:r>
                          <a:rPr lang="en-US" altLang="zh-CN" sz="2800" i="1">
                            <a:solidFill>
                              <a:srgbClr val="2D1DFB"/>
                            </a:solidFill>
                            <a:latin typeface="Cambria Math" panose="02040503050406030204" pitchFamily="18" charset="0"/>
                          </a:rPr>
                          <m:t>𝑲</m:t>
                        </m:r>
                        <m:r>
                          <a:rPr lang="en-US" altLang="zh-CN" sz="2800">
                            <a:solidFill>
                              <a:srgbClr val="2D1DFB"/>
                            </a:solidFill>
                            <a:latin typeface="Cambria Math" panose="02040503050406030204" pitchFamily="18" charset="0"/>
                          </a:rPr>
                          <m:t>′</m:t>
                        </m:r>
                      </m:e>
                      <m:sub>
                        <m:r>
                          <a:rPr lang="en-US" altLang="zh-CN" sz="2800">
                            <a:solidFill>
                              <a:srgbClr val="2D1DFB"/>
                            </a:solidFill>
                            <a:latin typeface="Cambria Math" panose="02040503050406030204" pitchFamily="18" charset="0"/>
                          </a:rPr>
                          <m:t>𝐌𝐘</m:t>
                        </m:r>
                      </m:sub>
                    </m:sSub>
                  </m:oMath>
                </a14:m>
                <a:r>
                  <a:rPr lang="en-US" altLang="zh-CN" sz="2800" dirty="0">
                    <a:solidFill>
                      <a:srgbClr val="2D1DFB"/>
                    </a:solidFill>
                  </a:rPr>
                  <a:t>) </a:t>
                </a:r>
                <a:r>
                  <a:rPr lang="zh-CN" altLang="en-US" sz="2800" dirty="0">
                    <a:solidFill>
                      <a:srgbClr val="2D1DFB"/>
                    </a:solidFill>
                  </a:rPr>
                  <a:t>≥ </a:t>
                </a:r>
                <a:r>
                  <a:rPr lang="en-US" altLang="zh-CN" sz="2800" dirty="0">
                    <a:solidFill>
                      <a:srgbClr val="2D1DFB"/>
                    </a:solidFill>
                  </a:rPr>
                  <a:t>8</a:t>
                </a:r>
                <a:r>
                  <a:rPr lang="zh-CN" altLang="en-US" sz="2800" dirty="0">
                    <a:solidFill>
                      <a:srgbClr val="2D1DFB"/>
                    </a:solidFill>
                  </a:rPr>
                  <a:t> </a:t>
                </a:r>
                <a:endParaRPr lang="en-US" altLang="zh-CN" sz="2800" dirty="0">
                  <a:solidFill>
                    <a:srgbClr val="2D1DFB"/>
                  </a:solidFill>
                </a:endParaRPr>
              </a:p>
            </p:txBody>
          </p:sp>
        </mc:Choice>
        <mc:Fallback xmlns="">
          <p:sp>
            <p:nvSpPr>
              <p:cNvPr id="3" name="内容占位符 2">
                <a:extLst>
                  <a:ext uri="{FF2B5EF4-FFF2-40B4-BE49-F238E27FC236}">
                    <a16:creationId xmlns:a16="http://schemas.microsoft.com/office/drawing/2014/main" id="{9EB03AA0-3573-4F1C-9098-B4D1524A826E}"/>
                  </a:ext>
                </a:extLst>
              </p:cNvPr>
              <p:cNvSpPr>
                <a:spLocks noGrp="1" noRot="1" noChangeAspect="1" noMove="1" noResize="1" noEditPoints="1" noAdjustHandles="1" noChangeArrowheads="1" noChangeShapeType="1" noTextEdit="1"/>
              </p:cNvSpPr>
              <p:nvPr>
                <p:ph idx="1"/>
              </p:nvPr>
            </p:nvSpPr>
            <p:spPr>
              <a:xfrm>
                <a:off x="467544" y="1268760"/>
                <a:ext cx="8229601" cy="4824536"/>
              </a:xfrm>
              <a:blipFill>
                <a:blip r:embed="rId4"/>
                <a:stretch>
                  <a:fillRect l="-1556" t="-884" r="-148"/>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7299C95A-A35C-410F-B0BA-DB1F92783285}"/>
              </a:ext>
            </a:extLst>
          </p:cNvPr>
          <p:cNvSpPr>
            <a:spLocks noGrp="1"/>
          </p:cNvSpPr>
          <p:nvPr>
            <p:ph type="title"/>
          </p:nvPr>
        </p:nvSpPr>
        <p:spPr/>
        <p:txBody>
          <a:bodyPr/>
          <a:lstStyle/>
          <a:p>
            <a:r>
              <a:rPr lang="zh-CN" altLang="en-US" dirty="0"/>
              <a:t>单一离子准确滴定的条件</a:t>
            </a:r>
          </a:p>
        </p:txBody>
      </p:sp>
      <p:sp>
        <p:nvSpPr>
          <p:cNvPr id="4" name="页脚占位符 3">
            <a:extLst>
              <a:ext uri="{FF2B5EF4-FFF2-40B4-BE49-F238E27FC236}">
                <a16:creationId xmlns:a16="http://schemas.microsoft.com/office/drawing/2014/main" id="{2C22C27D-AD88-4903-9A63-DD639DC7DA01}"/>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3BA43112-4B17-4C16-AAA4-73D32C320ECE}"/>
              </a:ext>
            </a:extLst>
          </p:cNvPr>
          <p:cNvSpPr>
            <a:spLocks noGrp="1"/>
          </p:cNvSpPr>
          <p:nvPr>
            <p:ph type="sldNum" sz="quarter" idx="12"/>
          </p:nvPr>
        </p:nvSpPr>
        <p:spPr/>
        <p:txBody>
          <a:bodyPr/>
          <a:lstStyle/>
          <a:p>
            <a:fld id="{5AFBF0AD-4095-4CA5-B662-0EE5BE9E4DDC}" type="slidenum">
              <a:rPr lang="en-US" altLang="zh-CN" smtClean="0"/>
              <a:pPr/>
              <a:t>116</a:t>
            </a:fld>
            <a:endParaRPr lang="en-US" altLang="zh-CN"/>
          </a:p>
        </p:txBody>
      </p:sp>
    </p:spTree>
    <p:custDataLst>
      <p:tags r:id="rId1"/>
    </p:custDataLst>
    <p:extLst>
      <p:ext uri="{BB962C8B-B14F-4D97-AF65-F5344CB8AC3E}">
        <p14:creationId xmlns:p14="http://schemas.microsoft.com/office/powerpoint/2010/main" val="17000091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bldLvl="2"/>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0A77B9E0-D39E-4AB1-A5FD-6E2E922120F3}"/>
              </a:ext>
            </a:extLst>
          </p:cNvPr>
          <p:cNvSpPr/>
          <p:nvPr/>
        </p:nvSpPr>
        <p:spPr bwMode="auto">
          <a:xfrm>
            <a:off x="817240" y="4077072"/>
            <a:ext cx="7859216" cy="1934032"/>
          </a:xfrm>
          <a:prstGeom prst="roundRect">
            <a:avLst/>
          </a:prstGeom>
          <a:solidFill>
            <a:srgbClr val="FFFFDD">
              <a:alpha val="54000"/>
            </a:srgbClr>
          </a:solidFill>
          <a:ln w="34925" cap="flat" cmpd="sng" algn="ctr">
            <a:solidFill>
              <a:schemeClr val="accent5">
                <a:lumMod val="50000"/>
              </a:schemeClr>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graphicFrame>
        <p:nvGraphicFramePr>
          <p:cNvPr id="129028" name="Object 4"/>
          <p:cNvGraphicFramePr>
            <a:graphicFrameLocks noChangeAspect="1"/>
          </p:cNvGraphicFramePr>
          <p:nvPr>
            <p:extLst>
              <p:ext uri="{D42A27DB-BD31-4B8C-83A1-F6EECF244321}">
                <p14:modId xmlns:p14="http://schemas.microsoft.com/office/powerpoint/2010/main" val="1629024694"/>
              </p:ext>
            </p:extLst>
          </p:nvPr>
        </p:nvGraphicFramePr>
        <p:xfrm>
          <a:off x="827584" y="2132856"/>
          <a:ext cx="7776864" cy="3767297"/>
        </p:xfrm>
        <a:graphic>
          <a:graphicData uri="http://schemas.openxmlformats.org/presentationml/2006/ole">
            <mc:AlternateContent xmlns:mc="http://schemas.openxmlformats.org/markup-compatibility/2006">
              <mc:Choice xmlns:v="urn:schemas-microsoft-com:vml" Requires="v">
                <p:oleObj spid="_x0000_s24580" name="公式" r:id="rId5" imgW="2984400" imgH="1447560" progId="Equation.3">
                  <p:embed/>
                </p:oleObj>
              </mc:Choice>
              <mc:Fallback>
                <p:oleObj name="公式" r:id="rId5" imgW="2984400" imgH="144756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2132856"/>
                        <a:ext cx="7776864" cy="3767297"/>
                      </a:xfrm>
                      <a:prstGeom prst="rect">
                        <a:avLst/>
                      </a:prstGeom>
                      <a:noFill/>
                      <a:ln>
                        <a:noFill/>
                      </a:ln>
                      <a:effectLst/>
                    </p:spPr>
                  </p:pic>
                </p:oleObj>
              </mc:Fallback>
            </mc:AlternateContent>
          </a:graphicData>
        </a:graphic>
      </p:graphicFrame>
      <p:sp>
        <p:nvSpPr>
          <p:cNvPr id="9" name="页脚占位符 4"/>
          <p:cNvSpPr>
            <a:spLocks noGrp="1"/>
          </p:cNvSpPr>
          <p:nvPr>
            <p:ph type="ftr" sz="quarter" idx="11"/>
          </p:nvPr>
        </p:nvSpPr>
        <p:spPr/>
        <p:txBody>
          <a:bodyPr/>
          <a:lstStyle/>
          <a:p>
            <a:r>
              <a:rPr lang="en-US" altLang="zh-CN"/>
              <a:t>《分析化学》 第五章   配位滴定法</a:t>
            </a:r>
          </a:p>
        </p:txBody>
      </p:sp>
      <p:sp>
        <p:nvSpPr>
          <p:cNvPr id="10" name="灯片编号占位符 5"/>
          <p:cNvSpPr>
            <a:spLocks noGrp="1"/>
          </p:cNvSpPr>
          <p:nvPr>
            <p:ph type="sldNum" sz="quarter" idx="12"/>
          </p:nvPr>
        </p:nvSpPr>
        <p:spPr/>
        <p:txBody>
          <a:bodyPr/>
          <a:lstStyle/>
          <a:p>
            <a:fld id="{8452BEED-F7A1-448F-B43B-C12BB6E58043}" type="slidenum">
              <a:rPr lang="en-US" altLang="zh-CN"/>
              <a:pPr/>
              <a:t>117</a:t>
            </a:fld>
            <a:endParaRPr lang="en-US" altLang="zh-CN"/>
          </a:p>
        </p:txBody>
      </p:sp>
      <p:sp>
        <p:nvSpPr>
          <p:cNvPr id="129026" name="Rectangle 2"/>
          <p:cNvSpPr>
            <a:spLocks noGrp="1" noChangeArrowheads="1"/>
          </p:cNvSpPr>
          <p:nvPr>
            <p:ph type="title"/>
          </p:nvPr>
        </p:nvSpPr>
        <p:spPr/>
        <p:txBody>
          <a:bodyPr/>
          <a:lstStyle/>
          <a:p>
            <a:r>
              <a:rPr lang="zh-CN" altLang="en-US" dirty="0"/>
              <a:t>单一离子准确滴定的条件</a:t>
            </a:r>
            <a:endParaRPr lang="zh-CN" altLang="en-US" dirty="0">
              <a:latin typeface="Times New Roman" panose="02020603050405020304" pitchFamily="18" charset="0"/>
            </a:endParaRPr>
          </a:p>
        </p:txBody>
      </p:sp>
      <p:sp>
        <p:nvSpPr>
          <p:cNvPr id="129027" name="Rectangle 3"/>
          <p:cNvSpPr>
            <a:spLocks noGrp="1" noChangeArrowheads="1"/>
          </p:cNvSpPr>
          <p:nvPr>
            <p:ph type="body" idx="1"/>
          </p:nvPr>
        </p:nvSpPr>
        <p:spPr>
          <a:xfrm>
            <a:off x="696913" y="1371601"/>
            <a:ext cx="8123237" cy="761256"/>
          </a:xfrm>
        </p:spPr>
        <p:txBody>
          <a:bodyPr/>
          <a:lstStyle/>
          <a:p>
            <a:r>
              <a:rPr lang="zh-CN" altLang="en-US" dirty="0">
                <a:latin typeface="Times New Roman" panose="02020603050405020304" pitchFamily="18" charset="0"/>
              </a:rPr>
              <a:t>由</a:t>
            </a:r>
            <a:r>
              <a:rPr lang="en-US" altLang="zh-CN" dirty="0" err="1">
                <a:latin typeface="Times New Roman" panose="02020603050405020304" pitchFamily="18" charset="0"/>
              </a:rPr>
              <a:t>Ringbom</a:t>
            </a:r>
            <a:r>
              <a:rPr lang="zh-CN" altLang="en-US" dirty="0">
                <a:latin typeface="Times New Roman" panose="02020603050405020304" pitchFamily="18" charset="0"/>
              </a:rPr>
              <a:t>公式推导可得：</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barn(inVertical)">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9028"/>
                                        </p:tgtEl>
                                        <p:attrNameLst>
                                          <p:attrName>style.visibility</p:attrName>
                                        </p:attrNameLst>
                                      </p:cBhvr>
                                      <p:to>
                                        <p:strVal val="visible"/>
                                      </p:to>
                                    </p:set>
                                    <p:animEffect transition="in" filter="barn(inVertical)">
                                      <p:cBhvr>
                                        <p:cTn id="12" dur="500"/>
                                        <p:tgtEl>
                                          <p:spTgt spid="129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9027"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AF82AE-54A7-4A10-8086-5556F1359999}"/>
              </a:ext>
            </a:extLst>
          </p:cNvPr>
          <p:cNvSpPr>
            <a:spLocks noGrp="1"/>
          </p:cNvSpPr>
          <p:nvPr>
            <p:ph type="ctrTitle"/>
          </p:nvPr>
        </p:nvSpPr>
        <p:spPr>
          <a:xfrm>
            <a:off x="611188" y="1125538"/>
            <a:ext cx="8137276" cy="1470025"/>
          </a:xfrm>
        </p:spPr>
        <p:txBody>
          <a:bodyPr/>
          <a:lstStyle/>
          <a:p>
            <a:r>
              <a:rPr lang="zh-CN" altLang="en-US" dirty="0"/>
              <a:t>第三节  配位滴定条件的选择</a:t>
            </a:r>
          </a:p>
        </p:txBody>
      </p:sp>
      <p:sp>
        <p:nvSpPr>
          <p:cNvPr id="3" name="副标题 2">
            <a:extLst>
              <a:ext uri="{FF2B5EF4-FFF2-40B4-BE49-F238E27FC236}">
                <a16:creationId xmlns:a16="http://schemas.microsoft.com/office/drawing/2014/main" id="{08F8E142-467B-4CB0-A192-0AAF1E0D892F}"/>
              </a:ext>
            </a:extLst>
          </p:cNvPr>
          <p:cNvSpPr>
            <a:spLocks noGrp="1"/>
          </p:cNvSpPr>
          <p:nvPr>
            <p:ph type="subTitle" idx="1"/>
          </p:nvPr>
        </p:nvSpPr>
        <p:spPr/>
        <p:txBody>
          <a:bodyPr/>
          <a:lstStyle/>
          <a:p>
            <a:r>
              <a:rPr lang="zh-CN" altLang="en-US" dirty="0"/>
              <a:t>二、配位滴定中酸度的控制和选择</a:t>
            </a:r>
          </a:p>
        </p:txBody>
      </p:sp>
    </p:spTree>
    <p:custDataLst>
      <p:tags r:id="rId1"/>
    </p:custDataLst>
    <p:extLst>
      <p:ext uri="{BB962C8B-B14F-4D97-AF65-F5344CB8AC3E}">
        <p14:creationId xmlns:p14="http://schemas.microsoft.com/office/powerpoint/2010/main" val="1063655766"/>
      </p:ext>
    </p:extLst>
  </p:cSld>
  <p:clrMapOvr>
    <a:masterClrMapping/>
  </p:clrMapOvr>
  <p:transition spd="med">
    <p:split orient="ver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D8450A7D-4673-45A7-98E4-12F444DC65ED}" type="slidenum">
              <a:rPr lang="en-US" altLang="zh-CN"/>
              <a:pPr/>
              <a:t>119</a:t>
            </a:fld>
            <a:endParaRPr lang="en-US" altLang="zh-CN"/>
          </a:p>
        </p:txBody>
      </p:sp>
      <p:sp>
        <p:nvSpPr>
          <p:cNvPr id="116738" name="Rectangle 2"/>
          <p:cNvSpPr>
            <a:spLocks noGrp="1" noChangeArrowheads="1"/>
          </p:cNvSpPr>
          <p:nvPr>
            <p:ph type="title"/>
          </p:nvPr>
        </p:nvSpPr>
        <p:spPr>
          <a:xfrm>
            <a:off x="0" y="188689"/>
            <a:ext cx="9144000" cy="1008063"/>
          </a:xfrm>
        </p:spPr>
        <p:txBody>
          <a:bodyPr/>
          <a:lstStyle/>
          <a:p>
            <a:r>
              <a:rPr lang="zh-CN" altLang="en-US" dirty="0">
                <a:latin typeface="Times New Roman" panose="02020603050405020304" pitchFamily="18" charset="0"/>
              </a:rPr>
              <a:t>配位滴定中的酸度控制和影响</a:t>
            </a:r>
            <a:endParaRPr lang="zh-CN" altLang="en-US" sz="3200" dirty="0">
              <a:solidFill>
                <a:schemeClr val="tx1"/>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6739" name="Rectangle 3"/>
              <p:cNvSpPr>
                <a:spLocks noGrp="1" noChangeArrowheads="1"/>
              </p:cNvSpPr>
              <p:nvPr>
                <p:ph type="body" idx="1"/>
              </p:nvPr>
            </p:nvSpPr>
            <p:spPr>
              <a:xfrm>
                <a:off x="467544" y="1268760"/>
                <a:ext cx="8352928" cy="4536503"/>
              </a:xfrm>
            </p:spPr>
            <p:txBody>
              <a:bodyPr/>
              <a:lstStyle/>
              <a:p>
                <a:pPr marL="514350" indent="-514350">
                  <a:lnSpc>
                    <a:spcPct val="120000"/>
                  </a:lnSpc>
                  <a:spcBef>
                    <a:spcPts val="600"/>
                  </a:spcBef>
                  <a:buFont typeface="+mj-lt"/>
                  <a:buAutoNum type="arabicPeriod"/>
                </a:pPr>
                <a:r>
                  <a:rPr lang="zh-CN" altLang="en-US" sz="2400" dirty="0">
                    <a:latin typeface="Times New Roman" panose="02020603050405020304" pitchFamily="18" charset="0"/>
                  </a:rPr>
                  <a:t>由于</a:t>
                </a:r>
                <a:r>
                  <a:rPr lang="en-US" altLang="zh-CN" sz="2400" dirty="0">
                    <a:latin typeface="Times New Roman" panose="02020603050405020304" pitchFamily="18" charset="0"/>
                  </a:rPr>
                  <a:t>EDTA</a:t>
                </a:r>
                <a:r>
                  <a:rPr lang="zh-CN" altLang="en-US" sz="2400" dirty="0">
                    <a:latin typeface="Times New Roman" panose="02020603050405020304" pitchFamily="18" charset="0"/>
                  </a:rPr>
                  <a:t>恒存在酸效应，因此酸度过高时可能导致</a:t>
                </a:r>
                <a14:m>
                  <m:oMath xmlns:m="http://schemas.openxmlformats.org/officeDocument/2006/math">
                    <m:sSub>
                      <m:sSubPr>
                        <m:ctrlPr>
                          <a:rPr lang="en-US" altLang="zh-CN" sz="2400" i="1">
                            <a:solidFill>
                              <a:srgbClr val="2D1DFB"/>
                            </a:solidFill>
                            <a:latin typeface="Cambria Math" panose="02040503050406030204" pitchFamily="18" charset="0"/>
                          </a:rPr>
                        </m:ctrlPr>
                      </m:sSubPr>
                      <m:e>
                        <m:r>
                          <a:rPr lang="en-US" altLang="zh-CN" sz="2400" i="1">
                            <a:solidFill>
                              <a:srgbClr val="2D1DFB"/>
                            </a:solidFill>
                            <a:latin typeface="Cambria Math" panose="02040503050406030204" pitchFamily="18" charset="0"/>
                          </a:rPr>
                          <m:t>𝑲</m:t>
                        </m:r>
                        <m:r>
                          <a:rPr lang="en-US" altLang="zh-CN" sz="2400">
                            <a:solidFill>
                              <a:srgbClr val="2D1DFB"/>
                            </a:solidFill>
                            <a:latin typeface="Cambria Math" panose="02040503050406030204" pitchFamily="18" charset="0"/>
                          </a:rPr>
                          <m:t>′</m:t>
                        </m:r>
                      </m:e>
                      <m:sub>
                        <m:r>
                          <a:rPr lang="en-US" altLang="zh-CN" sz="2400">
                            <a:solidFill>
                              <a:srgbClr val="2D1DFB"/>
                            </a:solidFill>
                            <a:latin typeface="Cambria Math" panose="02040503050406030204" pitchFamily="18" charset="0"/>
                          </a:rPr>
                          <m:t>𝐌𝐘</m:t>
                        </m:r>
                      </m:sub>
                    </m:sSub>
                  </m:oMath>
                </a14:m>
                <a:r>
                  <a:rPr lang="zh-CN" altLang="en-US" sz="2400" dirty="0">
                    <a:latin typeface="Times New Roman" panose="02020603050405020304" pitchFamily="18" charset="0"/>
                  </a:rPr>
                  <a:t>减小至无法准确滴定。</a:t>
                </a:r>
                <a:endParaRPr lang="en-US" altLang="zh-CN" sz="2400" dirty="0">
                  <a:latin typeface="Times New Roman" panose="02020603050405020304" pitchFamily="18" charset="0"/>
                </a:endParaRPr>
              </a:p>
              <a:p>
                <a:pPr marL="514350" indent="-514350">
                  <a:lnSpc>
                    <a:spcPct val="120000"/>
                  </a:lnSpc>
                  <a:spcBef>
                    <a:spcPts val="600"/>
                  </a:spcBef>
                  <a:buFont typeface="+mj-lt"/>
                  <a:buAutoNum type="arabicPeriod"/>
                </a:pPr>
                <a:r>
                  <a:rPr lang="zh-CN" altLang="en-US" sz="2400" dirty="0">
                    <a:latin typeface="Times New Roman" panose="02020603050405020304" pitchFamily="18" charset="0"/>
                  </a:rPr>
                  <a:t>由于</a:t>
                </a:r>
                <a:r>
                  <a:rPr lang="en-US" altLang="zh-CN" sz="2400" dirty="0">
                    <a:latin typeface="Times New Roman" panose="02020603050405020304" pitchFamily="18" charset="0"/>
                  </a:rPr>
                  <a:t>EDTA</a:t>
                </a:r>
                <a:r>
                  <a:rPr lang="zh-CN" altLang="en-US" sz="2400" dirty="0">
                    <a:latin typeface="Times New Roman" panose="02020603050405020304" pitchFamily="18" charset="0"/>
                  </a:rPr>
                  <a:t>能和绝大多数金属离子配位，可能导致样品中干扰离子影响令</a:t>
                </a:r>
                <a14:m>
                  <m:oMath xmlns:m="http://schemas.openxmlformats.org/officeDocument/2006/math">
                    <m:sSub>
                      <m:sSubPr>
                        <m:ctrlPr>
                          <a:rPr lang="en-US" altLang="zh-CN" sz="2400" i="1">
                            <a:solidFill>
                              <a:srgbClr val="2D1DFB"/>
                            </a:solidFill>
                            <a:latin typeface="Cambria Math" panose="02040503050406030204" pitchFamily="18" charset="0"/>
                          </a:rPr>
                        </m:ctrlPr>
                      </m:sSubPr>
                      <m:e>
                        <m:r>
                          <a:rPr lang="en-US" altLang="zh-CN" sz="2400" i="1">
                            <a:solidFill>
                              <a:srgbClr val="2D1DFB"/>
                            </a:solidFill>
                            <a:latin typeface="Cambria Math" panose="02040503050406030204" pitchFamily="18" charset="0"/>
                          </a:rPr>
                          <m:t>𝑲</m:t>
                        </m:r>
                        <m:r>
                          <a:rPr lang="en-US" altLang="zh-CN" sz="2400">
                            <a:solidFill>
                              <a:srgbClr val="2D1DFB"/>
                            </a:solidFill>
                            <a:latin typeface="Cambria Math" panose="02040503050406030204" pitchFamily="18" charset="0"/>
                          </a:rPr>
                          <m:t>′</m:t>
                        </m:r>
                      </m:e>
                      <m:sub>
                        <m:r>
                          <a:rPr lang="en-US" altLang="zh-CN" sz="2400">
                            <a:solidFill>
                              <a:srgbClr val="2D1DFB"/>
                            </a:solidFill>
                            <a:latin typeface="Cambria Math" panose="02040503050406030204" pitchFamily="18" charset="0"/>
                          </a:rPr>
                          <m:t>𝐌𝐘</m:t>
                        </m:r>
                      </m:sub>
                    </m:sSub>
                  </m:oMath>
                </a14:m>
                <a:r>
                  <a:rPr lang="zh-CN" altLang="en-US" sz="2400" dirty="0">
                    <a:latin typeface="Times New Roman" panose="02020603050405020304" pitchFamily="18" charset="0"/>
                  </a:rPr>
                  <a:t>减小至无法准确滴定。</a:t>
                </a:r>
                <a:endParaRPr lang="en-US" altLang="zh-CN" sz="2400" dirty="0">
                  <a:latin typeface="Times New Roman" panose="02020603050405020304" pitchFamily="18" charset="0"/>
                </a:endParaRPr>
              </a:p>
              <a:p>
                <a:pPr marL="514350" indent="-514350">
                  <a:lnSpc>
                    <a:spcPct val="120000"/>
                  </a:lnSpc>
                  <a:spcBef>
                    <a:spcPts val="600"/>
                  </a:spcBef>
                  <a:buFont typeface="+mj-lt"/>
                  <a:buAutoNum type="arabicPeriod"/>
                </a:pPr>
                <a:r>
                  <a:rPr lang="zh-CN" altLang="en-US" sz="2400" dirty="0">
                    <a:latin typeface="Times New Roman" panose="02020603050405020304" pitchFamily="18" charset="0"/>
                  </a:rPr>
                  <a:t>酸度过低时金属离子可能水解。</a:t>
                </a:r>
                <a:endParaRPr lang="en-US" altLang="zh-CN" sz="2400" dirty="0">
                  <a:latin typeface="Times New Roman" panose="02020603050405020304" pitchFamily="18" charset="0"/>
                </a:endParaRPr>
              </a:p>
              <a:p>
                <a:pPr marL="514350" indent="-514350">
                  <a:lnSpc>
                    <a:spcPct val="120000"/>
                  </a:lnSpc>
                  <a:spcBef>
                    <a:spcPts val="600"/>
                  </a:spcBef>
                  <a:buFont typeface="+mj-lt"/>
                  <a:buAutoNum type="arabicPeriod"/>
                </a:pPr>
                <a:r>
                  <a:rPr lang="zh-CN" altLang="en-US" sz="2400" dirty="0">
                    <a:latin typeface="Times New Roman" panose="02020603050405020304" pitchFamily="18" charset="0"/>
                  </a:rPr>
                  <a:t>配位滴定过程中有</a:t>
                </a:r>
                <a:r>
                  <a:rPr lang="en-US" altLang="zh-CN" sz="2400" dirty="0">
                    <a:latin typeface="Times New Roman" panose="02020603050405020304" pitchFamily="18" charset="0"/>
                  </a:rPr>
                  <a:t>H</a:t>
                </a:r>
                <a:r>
                  <a:rPr lang="en-US" altLang="zh-CN" sz="2400" baseline="30000" dirty="0">
                    <a:latin typeface="Times New Roman" panose="02020603050405020304" pitchFamily="18" charset="0"/>
                  </a:rPr>
                  <a:t>+</a:t>
                </a:r>
                <a:r>
                  <a:rPr lang="zh-CN" altLang="en-US" sz="2400" dirty="0">
                    <a:latin typeface="Times New Roman" panose="02020603050405020304" pitchFamily="18" charset="0"/>
                  </a:rPr>
                  <a:t>释放导致酸效应增大：</a:t>
                </a:r>
                <a:r>
                  <a:rPr lang="en-US" altLang="zh-CN" sz="2400" dirty="0">
                    <a:latin typeface="Times New Roman" panose="02020603050405020304" pitchFamily="18" charset="0"/>
                  </a:rPr>
                  <a:t> </a:t>
                </a:r>
              </a:p>
              <a:p>
                <a:pPr marL="0" indent="0" algn="ctr">
                  <a:lnSpc>
                    <a:spcPct val="120000"/>
                  </a:lnSpc>
                  <a:spcBef>
                    <a:spcPts val="600"/>
                  </a:spcBef>
                  <a:buNone/>
                </a:pPr>
                <a:r>
                  <a:rPr lang="en-US" altLang="zh-CN" sz="2400" dirty="0" err="1">
                    <a:latin typeface="Times New Roman" panose="02020603050405020304" pitchFamily="18" charset="0"/>
                  </a:rPr>
                  <a:t>M</a:t>
                </a:r>
                <a:r>
                  <a:rPr lang="en-US" altLang="zh-CN" sz="2400" baseline="30000" dirty="0" err="1">
                    <a:latin typeface="Times New Roman" panose="02020603050405020304" pitchFamily="18" charset="0"/>
                  </a:rPr>
                  <a:t>n</a:t>
                </a:r>
                <a:r>
                  <a:rPr lang="en-US" altLang="zh-CN" sz="2400" baseline="30000" dirty="0">
                    <a:latin typeface="Times New Roman" panose="02020603050405020304" pitchFamily="18" charset="0"/>
                  </a:rPr>
                  <a:t>+</a:t>
                </a:r>
                <a:r>
                  <a:rPr lang="en-US" altLang="zh-CN" sz="2400" dirty="0">
                    <a:latin typeface="Times New Roman" panose="02020603050405020304" pitchFamily="18" charset="0"/>
                  </a:rPr>
                  <a:t> + H</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Y</a:t>
                </a:r>
                <a:r>
                  <a:rPr lang="en-US" altLang="zh-CN" sz="2400" baseline="30000" dirty="0">
                    <a:latin typeface="Times New Roman" panose="02020603050405020304" pitchFamily="18" charset="0"/>
                  </a:rPr>
                  <a:t>2-</a:t>
                </a:r>
                <a:r>
                  <a:rPr lang="en-US" altLang="zh-CN" sz="2400" dirty="0">
                    <a:latin typeface="Times New Roman" panose="02020603050405020304" pitchFamily="18" charset="0"/>
                  </a:rPr>
                  <a:t> ⇌ MY</a:t>
                </a:r>
                <a:r>
                  <a:rPr lang="en-US" altLang="zh-CN" sz="2400" baseline="30000" dirty="0">
                    <a:latin typeface="Times New Roman" panose="02020603050405020304" pitchFamily="18" charset="0"/>
                  </a:rPr>
                  <a:t>n-4</a:t>
                </a:r>
                <a:r>
                  <a:rPr lang="en-US" altLang="zh-CN" sz="2400" dirty="0">
                    <a:latin typeface="Times New Roman" panose="02020603050405020304" pitchFamily="18" charset="0"/>
                  </a:rPr>
                  <a:t> + 2H</a:t>
                </a:r>
                <a:r>
                  <a:rPr lang="en-US" altLang="zh-CN" sz="2400" baseline="30000" dirty="0">
                    <a:latin typeface="Times New Roman" panose="02020603050405020304" pitchFamily="18" charset="0"/>
                  </a:rPr>
                  <a:t>+</a:t>
                </a:r>
                <a:endParaRPr lang="en-US" altLang="zh-CN" sz="2400" dirty="0">
                  <a:latin typeface="Times New Roman" panose="02020603050405020304" pitchFamily="18" charset="0"/>
                </a:endParaRPr>
              </a:p>
              <a:p>
                <a:pPr marL="457200" indent="-457200">
                  <a:lnSpc>
                    <a:spcPct val="120000"/>
                  </a:lnSpc>
                  <a:spcBef>
                    <a:spcPts val="600"/>
                  </a:spcBef>
                  <a:buFont typeface="+mj-lt"/>
                  <a:buAutoNum type="arabicPeriod" startAt="5"/>
                </a:pPr>
                <a:r>
                  <a:rPr lang="zh-CN" altLang="en-US" sz="2400" dirty="0">
                    <a:latin typeface="Times New Roman" panose="02020603050405020304" pitchFamily="18" charset="0"/>
                  </a:rPr>
                  <a:t>指示剂作用需要合适的</a:t>
                </a:r>
                <a:r>
                  <a:rPr lang="en-US" altLang="zh-CN" sz="2400" dirty="0">
                    <a:latin typeface="Times New Roman" panose="02020603050405020304" pitchFamily="18" charset="0"/>
                  </a:rPr>
                  <a:t>pH</a:t>
                </a:r>
                <a:r>
                  <a:rPr lang="zh-CN" altLang="en-US" sz="2400" dirty="0">
                    <a:latin typeface="Times New Roman" panose="02020603050405020304" pitchFamily="18" charset="0"/>
                  </a:rPr>
                  <a:t>范围。</a:t>
                </a:r>
                <a:endParaRPr lang="en-US" altLang="zh-CN" sz="2400" dirty="0">
                  <a:latin typeface="Times New Roman" panose="02020603050405020304" pitchFamily="18" charset="0"/>
                </a:endParaRPr>
              </a:p>
              <a:p>
                <a:pPr marL="0" indent="0">
                  <a:lnSpc>
                    <a:spcPct val="120000"/>
                  </a:lnSpc>
                  <a:spcBef>
                    <a:spcPts val="600"/>
                  </a:spcBef>
                  <a:buNone/>
                </a:pPr>
                <a:r>
                  <a:rPr lang="zh-CN" altLang="en-US" sz="2400" dirty="0">
                    <a:latin typeface="Times New Roman" panose="02020603050405020304" pitchFamily="18" charset="0"/>
                  </a:rPr>
                  <a:t>      综上所述：</a:t>
                </a:r>
                <a:r>
                  <a:rPr lang="zh-CN" altLang="en-US" sz="2400" dirty="0">
                    <a:solidFill>
                      <a:srgbClr val="FF0000"/>
                    </a:solidFill>
                    <a:latin typeface="Times New Roman" panose="02020603050405020304" pitchFamily="18" charset="0"/>
                  </a:rPr>
                  <a:t>配位滴定中必须控制和选择合适的酸度。</a:t>
                </a:r>
                <a:endParaRPr lang="en-US" altLang="zh-CN" sz="2400" dirty="0">
                  <a:solidFill>
                    <a:srgbClr val="FF0000"/>
                  </a:solidFill>
                  <a:latin typeface="Times New Roman" panose="02020603050405020304" pitchFamily="18" charset="0"/>
                </a:endParaRPr>
              </a:p>
            </p:txBody>
          </p:sp>
        </mc:Choice>
        <mc:Fallback xmlns="">
          <p:sp>
            <p:nvSpPr>
              <p:cNvPr id="116739" name="Rectangle 3"/>
              <p:cNvSpPr>
                <a:spLocks noGrp="1" noRot="1" noChangeAspect="1" noMove="1" noResize="1" noEditPoints="1" noAdjustHandles="1" noChangeArrowheads="1" noChangeShapeType="1" noTextEdit="1"/>
              </p:cNvSpPr>
              <p:nvPr>
                <p:ph type="body" idx="1"/>
              </p:nvPr>
            </p:nvSpPr>
            <p:spPr>
              <a:xfrm>
                <a:off x="467544" y="1268760"/>
                <a:ext cx="8352928" cy="4536503"/>
              </a:xfrm>
              <a:blipFill>
                <a:blip r:embed="rId4"/>
                <a:stretch>
                  <a:fillRect l="-1022" t="-806" r="-219" b="-941"/>
                </a:stretch>
              </a:blipFill>
            </p:spPr>
            <p:txBody>
              <a:bodyPr/>
              <a:lstStyle/>
              <a:p>
                <a:r>
                  <a:rPr lang="zh-CN" altLang="en-US">
                    <a:noFill/>
                  </a:rPr>
                  <a:t> </a:t>
                </a:r>
              </a:p>
            </p:txBody>
          </p:sp>
        </mc:Fallback>
      </mc:AlternateContent>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barn(inVertical)">
                                      <p:cBhvr>
                                        <p:cTn id="7" dur="500"/>
                                        <p:tgtEl>
                                          <p:spTgt spid="116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barn(inVertical)">
                                      <p:cBhvr>
                                        <p:cTn id="12" dur="500"/>
                                        <p:tgtEl>
                                          <p:spTgt spid="116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barn(inVertical)">
                                      <p:cBhvr>
                                        <p:cTn id="17" dur="500"/>
                                        <p:tgtEl>
                                          <p:spTgt spid="1167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barn(inVertical)">
                                      <p:cBhvr>
                                        <p:cTn id="22" dur="500"/>
                                        <p:tgtEl>
                                          <p:spTgt spid="1167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Effect transition="in" filter="barn(inVertical)">
                                      <p:cBhvr>
                                        <p:cTn id="27" dur="500"/>
                                        <p:tgtEl>
                                          <p:spTgt spid="1167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6739">
                                            <p:txEl>
                                              <p:pRg st="5" end="5"/>
                                            </p:txEl>
                                          </p:spTgt>
                                        </p:tgtEl>
                                        <p:attrNameLst>
                                          <p:attrName>style.visibility</p:attrName>
                                        </p:attrNameLst>
                                      </p:cBhvr>
                                      <p:to>
                                        <p:strVal val="visible"/>
                                      </p:to>
                                    </p:set>
                                    <p:animEffect transition="in" filter="barn(inVertical)">
                                      <p:cBhvr>
                                        <p:cTn id="32" dur="500"/>
                                        <p:tgtEl>
                                          <p:spTgt spid="1167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6739">
                                            <p:txEl>
                                              <p:pRg st="6" end="6"/>
                                            </p:txEl>
                                          </p:spTgt>
                                        </p:tgtEl>
                                        <p:attrNameLst>
                                          <p:attrName>style.visibility</p:attrName>
                                        </p:attrNameLst>
                                      </p:cBhvr>
                                      <p:to>
                                        <p:strVal val="visible"/>
                                      </p:to>
                                    </p:set>
                                    <p:animEffect transition="in" filter="barn(inVertical)">
                                      <p:cBhvr>
                                        <p:cTn id="37" dur="500"/>
                                        <p:tgtEl>
                                          <p:spTgt spid="1167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页脚占位符 4"/>
          <p:cNvSpPr>
            <a:spLocks noGrp="1"/>
          </p:cNvSpPr>
          <p:nvPr>
            <p:ph type="ftr" sz="quarter" idx="11"/>
          </p:nvPr>
        </p:nvSpPr>
        <p:spPr/>
        <p:txBody>
          <a:bodyPr/>
          <a:lstStyle/>
          <a:p>
            <a:r>
              <a:rPr lang="en-US" altLang="zh-CN"/>
              <a:t>《分析化学》 第五章   配位滴定法</a:t>
            </a:r>
          </a:p>
        </p:txBody>
      </p:sp>
      <p:sp>
        <p:nvSpPr>
          <p:cNvPr id="21" name="灯片编号占位符 5"/>
          <p:cNvSpPr>
            <a:spLocks noGrp="1"/>
          </p:cNvSpPr>
          <p:nvPr>
            <p:ph type="sldNum" sz="quarter" idx="12"/>
          </p:nvPr>
        </p:nvSpPr>
        <p:spPr/>
        <p:txBody>
          <a:bodyPr/>
          <a:lstStyle/>
          <a:p>
            <a:fld id="{A2D6036F-DADD-4742-BFF1-CBBB65C126CC}" type="slidenum">
              <a:rPr lang="en-US" altLang="zh-CN"/>
              <a:pPr/>
              <a:t>12</a:t>
            </a:fld>
            <a:endParaRPr lang="en-US" altLang="zh-CN"/>
          </a:p>
        </p:txBody>
      </p:sp>
      <p:sp>
        <p:nvSpPr>
          <p:cNvPr id="254978" name="Rectangle 2"/>
          <p:cNvSpPr>
            <a:spLocks noGrp="1" noChangeArrowheads="1"/>
          </p:cNvSpPr>
          <p:nvPr>
            <p:ph type="title"/>
          </p:nvPr>
        </p:nvSpPr>
        <p:spPr/>
        <p:txBody>
          <a:bodyPr/>
          <a:lstStyle/>
          <a:p>
            <a:r>
              <a:rPr lang="zh-CN" altLang="en-US" dirty="0">
                <a:latin typeface="Times New Roman" panose="02020603050405020304" pitchFamily="18" charset="0"/>
              </a:rPr>
              <a:t>简单配合物</a:t>
            </a:r>
          </a:p>
        </p:txBody>
      </p:sp>
      <p:sp>
        <p:nvSpPr>
          <p:cNvPr id="254979" name="Rectangle 3"/>
          <p:cNvSpPr>
            <a:spLocks noGrp="1" noChangeArrowheads="1"/>
          </p:cNvSpPr>
          <p:nvPr>
            <p:ph type="body" idx="1"/>
          </p:nvPr>
        </p:nvSpPr>
        <p:spPr>
          <a:xfrm>
            <a:off x="395536" y="1268760"/>
            <a:ext cx="4897437" cy="4854575"/>
          </a:xfrm>
          <a:noFill/>
          <a:ln>
            <a:solidFill>
              <a:schemeClr val="accent1"/>
            </a:solidFill>
            <a:miter lim="800000"/>
            <a:headEnd/>
            <a:tailEnd/>
          </a:ln>
          <a:extLst>
            <a:ext uri="{909E8E84-426E-40DD-AFC4-6F175D3DCCD1}">
              <a14:hiddenFill xmlns:a14="http://schemas.microsoft.com/office/drawing/2010/main">
                <a:solidFill>
                  <a:srgbClr val="CCECFF"/>
                </a:solidFill>
              </a14:hiddenFill>
            </a:ext>
          </a:extLst>
        </p:spPr>
        <p:txBody>
          <a:bodyPr/>
          <a:lstStyle/>
          <a:p>
            <a:pPr>
              <a:lnSpc>
                <a:spcPct val="140000"/>
              </a:lnSpc>
            </a:pPr>
            <a:r>
              <a:rPr lang="zh-CN" altLang="en-US" dirty="0">
                <a:latin typeface="Times New Roman" panose="02020603050405020304" pitchFamily="18" charset="0"/>
              </a:rPr>
              <a:t>由中心离子</a:t>
            </a:r>
            <a:r>
              <a:rPr lang="en-US" altLang="zh-CN" dirty="0">
                <a:latin typeface="Times New Roman" panose="02020603050405020304" pitchFamily="18" charset="0"/>
              </a:rPr>
              <a:t>(</a:t>
            </a:r>
            <a:r>
              <a:rPr lang="zh-CN" altLang="en-US" dirty="0">
                <a:latin typeface="Times New Roman" panose="02020603050405020304" pitchFamily="18" charset="0"/>
              </a:rPr>
              <a:t>提供若干空轨道</a:t>
            </a:r>
            <a:r>
              <a:rPr lang="en-US" altLang="zh-CN" dirty="0">
                <a:latin typeface="Times New Roman" panose="02020603050405020304" pitchFamily="18" charset="0"/>
              </a:rPr>
              <a:t>)</a:t>
            </a:r>
            <a:r>
              <a:rPr lang="zh-CN" altLang="en-US" dirty="0">
                <a:latin typeface="Times New Roman" panose="02020603050405020304" pitchFamily="18" charset="0"/>
              </a:rPr>
              <a:t>和单基配合体（</a:t>
            </a:r>
            <a:r>
              <a:rPr lang="en-US" altLang="zh-CN" dirty="0">
                <a:latin typeface="Times New Roman" panose="02020603050405020304" pitchFamily="18" charset="0"/>
              </a:rPr>
              <a:t>ligand</a:t>
            </a:r>
            <a:r>
              <a:rPr lang="zh-CN" altLang="en-US" dirty="0">
                <a:latin typeface="Times New Roman" panose="02020603050405020304" pitchFamily="18" charset="0"/>
              </a:rPr>
              <a:t>，提供孤对电子）形成</a:t>
            </a:r>
          </a:p>
          <a:p>
            <a:pPr>
              <a:lnSpc>
                <a:spcPct val="140000"/>
              </a:lnSpc>
            </a:pPr>
            <a:r>
              <a:rPr lang="zh-CN" altLang="en-US" dirty="0">
                <a:latin typeface="Times New Roman" panose="02020603050405020304" pitchFamily="18" charset="0"/>
              </a:rPr>
              <a:t>配合物的组成</a:t>
            </a:r>
          </a:p>
        </p:txBody>
      </p:sp>
      <p:sp>
        <p:nvSpPr>
          <p:cNvPr id="254980" name="Text Box 4"/>
          <p:cNvSpPr txBox="1">
            <a:spLocks noChangeArrowheads="1"/>
          </p:cNvSpPr>
          <p:nvPr/>
        </p:nvSpPr>
        <p:spPr bwMode="auto">
          <a:xfrm>
            <a:off x="5586824" y="2503514"/>
            <a:ext cx="3122230" cy="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spcBef>
                <a:spcPct val="50000"/>
              </a:spcBef>
            </a:pPr>
            <a:r>
              <a:rPr lang="en-US" altLang="zh-CN" sz="4400" b="1" dirty="0">
                <a:ea typeface="宋体" panose="02010600030101010101" pitchFamily="2" charset="-122"/>
              </a:rPr>
              <a:t>K</a:t>
            </a:r>
            <a:r>
              <a:rPr lang="en-US" altLang="zh-CN" sz="4400" b="1" baseline="-25000" dirty="0">
                <a:ea typeface="宋体" panose="02010600030101010101" pitchFamily="2" charset="-122"/>
              </a:rPr>
              <a:t>3</a:t>
            </a:r>
            <a:r>
              <a:rPr lang="en-US" altLang="zh-CN" sz="4400" b="1" dirty="0">
                <a:ea typeface="宋体" panose="02010600030101010101" pitchFamily="2" charset="-122"/>
              </a:rPr>
              <a:t>[Fe(CN)</a:t>
            </a:r>
            <a:r>
              <a:rPr lang="en-US" altLang="zh-CN" sz="4400" b="1" baseline="-25000" dirty="0">
                <a:ea typeface="宋体" panose="02010600030101010101" pitchFamily="2" charset="-122"/>
              </a:rPr>
              <a:t>6</a:t>
            </a:r>
            <a:r>
              <a:rPr lang="en-US" altLang="zh-CN" sz="4400" b="1" dirty="0">
                <a:ea typeface="宋体" panose="02010600030101010101" pitchFamily="2" charset="-122"/>
              </a:rPr>
              <a:t>]</a:t>
            </a:r>
          </a:p>
        </p:txBody>
      </p:sp>
      <p:sp>
        <p:nvSpPr>
          <p:cNvPr id="254981" name="AutoShape 5"/>
          <p:cNvSpPr>
            <a:spLocks/>
          </p:cNvSpPr>
          <p:nvPr/>
        </p:nvSpPr>
        <p:spPr bwMode="auto">
          <a:xfrm rot="5400000">
            <a:off x="5842821" y="2163686"/>
            <a:ext cx="236680" cy="599601"/>
          </a:xfrm>
          <a:prstGeom prst="leftBrace">
            <a:avLst>
              <a:gd name="adj1" fmla="val 22181"/>
              <a:gd name="adj2" fmla="val 52208"/>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a:p>
        </p:txBody>
      </p:sp>
      <p:sp>
        <p:nvSpPr>
          <p:cNvPr id="254982" name="AutoShape 6"/>
          <p:cNvSpPr>
            <a:spLocks/>
          </p:cNvSpPr>
          <p:nvPr/>
        </p:nvSpPr>
        <p:spPr bwMode="auto">
          <a:xfrm rot="5400000">
            <a:off x="7381110" y="1295249"/>
            <a:ext cx="393307" cy="2178108"/>
          </a:xfrm>
          <a:prstGeom prst="leftBrace">
            <a:avLst>
              <a:gd name="adj1" fmla="val 48488"/>
              <a:gd name="adj2" fmla="val 52366"/>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a:p>
        </p:txBody>
      </p:sp>
      <p:sp>
        <p:nvSpPr>
          <p:cNvPr id="254983" name="Text Box 7"/>
          <p:cNvSpPr txBox="1">
            <a:spLocks noChangeArrowheads="1"/>
          </p:cNvSpPr>
          <p:nvPr/>
        </p:nvSpPr>
        <p:spPr bwMode="auto">
          <a:xfrm>
            <a:off x="5436096" y="1635105"/>
            <a:ext cx="975593" cy="52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zh-CN" altLang="en-US" b="1" dirty="0">
                <a:solidFill>
                  <a:srgbClr val="3333FF"/>
                </a:solidFill>
                <a:latin typeface="Arial" panose="020B0604020202020204" pitchFamily="34" charset="0"/>
                <a:ea typeface="楷体_GB2312" pitchFamily="49" charset="-122"/>
              </a:rPr>
              <a:t>外界</a:t>
            </a:r>
          </a:p>
        </p:txBody>
      </p:sp>
      <p:sp>
        <p:nvSpPr>
          <p:cNvPr id="254984" name="Text Box 8"/>
          <p:cNvSpPr txBox="1">
            <a:spLocks noChangeArrowheads="1"/>
          </p:cNvSpPr>
          <p:nvPr/>
        </p:nvSpPr>
        <p:spPr bwMode="auto">
          <a:xfrm>
            <a:off x="7089139" y="1556792"/>
            <a:ext cx="975593" cy="52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zh-CN" altLang="en-US" b="1" dirty="0">
                <a:solidFill>
                  <a:srgbClr val="3333FF"/>
                </a:solidFill>
                <a:latin typeface="Arial" panose="020B0604020202020204" pitchFamily="34" charset="0"/>
                <a:ea typeface="楷体_GB2312" pitchFamily="49" charset="-122"/>
              </a:rPr>
              <a:t>内界</a:t>
            </a:r>
          </a:p>
        </p:txBody>
      </p:sp>
      <p:sp>
        <p:nvSpPr>
          <p:cNvPr id="254985" name="Line 9"/>
          <p:cNvSpPr>
            <a:spLocks noChangeShapeType="1"/>
          </p:cNvSpPr>
          <p:nvPr/>
        </p:nvSpPr>
        <p:spPr bwMode="auto">
          <a:xfrm flipV="1">
            <a:off x="6787682" y="3293608"/>
            <a:ext cx="0" cy="551674"/>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254986" name="Line 10"/>
          <p:cNvSpPr>
            <a:spLocks noChangeShapeType="1"/>
          </p:cNvSpPr>
          <p:nvPr/>
        </p:nvSpPr>
        <p:spPr bwMode="auto">
          <a:xfrm>
            <a:off x="7388939" y="3293608"/>
            <a:ext cx="301457" cy="0"/>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zh-CN" altLang="en-US"/>
          </a:p>
        </p:txBody>
      </p:sp>
      <p:sp>
        <p:nvSpPr>
          <p:cNvPr id="254987" name="Line 11"/>
          <p:cNvSpPr>
            <a:spLocks noChangeShapeType="1"/>
          </p:cNvSpPr>
          <p:nvPr/>
        </p:nvSpPr>
        <p:spPr bwMode="auto">
          <a:xfrm>
            <a:off x="7388939" y="3530289"/>
            <a:ext cx="751985" cy="0"/>
          </a:xfrm>
          <a:prstGeom prst="line">
            <a:avLst/>
          </a:prstGeom>
          <a:noFill/>
          <a:ln w="38100">
            <a:solidFill>
              <a:srgbClr val="3333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254988" name="Line 12"/>
          <p:cNvSpPr>
            <a:spLocks noChangeShapeType="1"/>
          </p:cNvSpPr>
          <p:nvPr/>
        </p:nvSpPr>
        <p:spPr bwMode="auto">
          <a:xfrm flipV="1">
            <a:off x="7539668" y="3293608"/>
            <a:ext cx="0" cy="551674"/>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254989" name="Line 13"/>
          <p:cNvSpPr>
            <a:spLocks noChangeShapeType="1"/>
          </p:cNvSpPr>
          <p:nvPr/>
        </p:nvSpPr>
        <p:spPr bwMode="auto">
          <a:xfrm flipV="1">
            <a:off x="7990196" y="3530289"/>
            <a:ext cx="0" cy="551674"/>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254990" name="Line 14"/>
          <p:cNvSpPr>
            <a:spLocks noChangeShapeType="1"/>
          </p:cNvSpPr>
          <p:nvPr/>
        </p:nvSpPr>
        <p:spPr bwMode="auto">
          <a:xfrm flipV="1">
            <a:off x="8392348" y="3212976"/>
            <a:ext cx="0" cy="551674"/>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254991" name="Text Box 15"/>
          <p:cNvSpPr txBox="1">
            <a:spLocks noChangeArrowheads="1"/>
          </p:cNvSpPr>
          <p:nvPr/>
        </p:nvSpPr>
        <p:spPr bwMode="auto">
          <a:xfrm>
            <a:off x="6514384" y="3845283"/>
            <a:ext cx="607883" cy="165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0000" tIns="46800" rIns="90000" bIns="46800">
            <a:spAutoFit/>
          </a:bodyPr>
          <a:lstStyle/>
          <a:p>
            <a:pPr algn="l">
              <a:spcBef>
                <a:spcPct val="50000"/>
              </a:spcBef>
            </a:pPr>
            <a:r>
              <a:rPr lang="zh-CN" altLang="en-US" b="1">
                <a:latin typeface="Arial" panose="020B0604020202020204" pitchFamily="34" charset="0"/>
                <a:ea typeface="楷体_GB2312" pitchFamily="49" charset="-122"/>
              </a:rPr>
              <a:t>中心离子</a:t>
            </a:r>
          </a:p>
        </p:txBody>
      </p:sp>
      <p:sp>
        <p:nvSpPr>
          <p:cNvPr id="254992" name="Text Box 16"/>
          <p:cNvSpPr txBox="1">
            <a:spLocks noChangeArrowheads="1"/>
          </p:cNvSpPr>
          <p:nvPr/>
        </p:nvSpPr>
        <p:spPr bwMode="auto">
          <a:xfrm>
            <a:off x="7269682" y="3845283"/>
            <a:ext cx="607883" cy="16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0000" tIns="46800" rIns="90000" bIns="46800">
            <a:spAutoFit/>
          </a:bodyPr>
          <a:lstStyle/>
          <a:p>
            <a:pPr algn="l">
              <a:spcBef>
                <a:spcPct val="50000"/>
              </a:spcBef>
            </a:pPr>
            <a:r>
              <a:rPr lang="zh-CN" altLang="en-US" b="1" dirty="0">
                <a:latin typeface="Arial" panose="020B0604020202020204" pitchFamily="34" charset="0"/>
                <a:ea typeface="楷体_GB2312" pitchFamily="49" charset="-122"/>
              </a:rPr>
              <a:t>配位原子</a:t>
            </a:r>
          </a:p>
        </p:txBody>
      </p:sp>
      <p:sp>
        <p:nvSpPr>
          <p:cNvPr id="254993" name="Text Box 17"/>
          <p:cNvSpPr txBox="1">
            <a:spLocks noChangeArrowheads="1"/>
          </p:cNvSpPr>
          <p:nvPr/>
        </p:nvSpPr>
        <p:spPr bwMode="auto">
          <a:xfrm>
            <a:off x="7716898" y="4075002"/>
            <a:ext cx="607883" cy="16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0000" tIns="46800" rIns="90000" bIns="46800">
            <a:spAutoFit/>
          </a:bodyPr>
          <a:lstStyle/>
          <a:p>
            <a:pPr algn="l">
              <a:spcBef>
                <a:spcPct val="50000"/>
              </a:spcBef>
            </a:pPr>
            <a:r>
              <a:rPr lang="zh-CN" altLang="en-US" b="1" dirty="0">
                <a:latin typeface="Arial" panose="020B0604020202020204" pitchFamily="34" charset="0"/>
                <a:ea typeface="楷体_GB2312" pitchFamily="49" charset="-122"/>
              </a:rPr>
              <a:t>配</a:t>
            </a:r>
            <a:r>
              <a:rPr lang="en-US" altLang="zh-CN" b="1" dirty="0">
                <a:latin typeface="Arial" panose="020B0604020202020204" pitchFamily="34" charset="0"/>
                <a:ea typeface="楷体_GB2312" pitchFamily="49" charset="-122"/>
              </a:rPr>
              <a:t>(</a:t>
            </a:r>
            <a:r>
              <a:rPr lang="zh-CN" altLang="en-US" b="1" dirty="0">
                <a:latin typeface="Arial" panose="020B0604020202020204" pitchFamily="34" charset="0"/>
                <a:ea typeface="楷体_GB2312" pitchFamily="49" charset="-122"/>
              </a:rPr>
              <a:t>位</a:t>
            </a:r>
            <a:r>
              <a:rPr lang="en-US" altLang="zh-CN" b="1" dirty="0">
                <a:latin typeface="Arial" panose="020B0604020202020204" pitchFamily="34" charset="0"/>
                <a:ea typeface="楷体_GB2312" pitchFamily="49" charset="-122"/>
              </a:rPr>
              <a:t>)</a:t>
            </a:r>
            <a:r>
              <a:rPr lang="zh-CN" altLang="en-US" b="1" dirty="0">
                <a:latin typeface="Arial" panose="020B0604020202020204" pitchFamily="34" charset="0"/>
                <a:ea typeface="楷体_GB2312" pitchFamily="49" charset="-122"/>
              </a:rPr>
              <a:t>体</a:t>
            </a:r>
          </a:p>
        </p:txBody>
      </p:sp>
      <p:sp>
        <p:nvSpPr>
          <p:cNvPr id="254994" name="Text Box 18"/>
          <p:cNvSpPr txBox="1">
            <a:spLocks noChangeArrowheads="1"/>
          </p:cNvSpPr>
          <p:nvPr/>
        </p:nvSpPr>
        <p:spPr bwMode="auto">
          <a:xfrm>
            <a:off x="8140581" y="3773352"/>
            <a:ext cx="607883" cy="16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0000" tIns="46800" rIns="90000" bIns="46800">
            <a:spAutoFit/>
          </a:bodyPr>
          <a:lstStyle/>
          <a:p>
            <a:pPr algn="l">
              <a:spcBef>
                <a:spcPct val="50000"/>
              </a:spcBef>
            </a:pPr>
            <a:r>
              <a:rPr lang="zh-CN" altLang="en-US" b="1" dirty="0">
                <a:latin typeface="Arial" panose="020B0604020202020204" pitchFamily="34" charset="0"/>
                <a:ea typeface="楷体_GB2312" pitchFamily="49" charset="-122"/>
              </a:rPr>
              <a:t>配位数</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4979">
                                            <p:bg/>
                                          </p:spTgt>
                                        </p:tgtEl>
                                        <p:attrNameLst>
                                          <p:attrName>style.visibility</p:attrName>
                                        </p:attrNameLst>
                                      </p:cBhvr>
                                      <p:to>
                                        <p:strVal val="visible"/>
                                      </p:to>
                                    </p:set>
                                    <p:animEffect transition="in" filter="barn(inVertical)">
                                      <p:cBhvr>
                                        <p:cTn id="7" dur="500"/>
                                        <p:tgtEl>
                                          <p:spTgt spid="25497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4979">
                                            <p:txEl>
                                              <p:pRg st="0" end="0"/>
                                            </p:txEl>
                                          </p:spTgt>
                                        </p:tgtEl>
                                        <p:attrNameLst>
                                          <p:attrName>style.visibility</p:attrName>
                                        </p:attrNameLst>
                                      </p:cBhvr>
                                      <p:to>
                                        <p:strVal val="visible"/>
                                      </p:to>
                                    </p:set>
                                    <p:animEffect transition="in" filter="barn(inVertical)">
                                      <p:cBhvr>
                                        <p:cTn id="12" dur="500"/>
                                        <p:tgtEl>
                                          <p:spTgt spid="2549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4979">
                                            <p:txEl>
                                              <p:pRg st="1" end="1"/>
                                            </p:txEl>
                                          </p:spTgt>
                                        </p:tgtEl>
                                        <p:attrNameLst>
                                          <p:attrName>style.visibility</p:attrName>
                                        </p:attrNameLst>
                                      </p:cBhvr>
                                      <p:to>
                                        <p:strVal val="visible"/>
                                      </p:to>
                                    </p:set>
                                    <p:animEffect transition="in" filter="barn(inVertical)">
                                      <p:cBhvr>
                                        <p:cTn id="17" dur="500"/>
                                        <p:tgtEl>
                                          <p:spTgt spid="2549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4980"/>
                                        </p:tgtEl>
                                        <p:attrNameLst>
                                          <p:attrName>style.visibility</p:attrName>
                                        </p:attrNameLst>
                                      </p:cBhvr>
                                      <p:to>
                                        <p:strVal val="visible"/>
                                      </p:to>
                                    </p:set>
                                    <p:animEffect transition="in" filter="barn(inVertical)">
                                      <p:cBhvr>
                                        <p:cTn id="22" dur="500"/>
                                        <p:tgtEl>
                                          <p:spTgt spid="25498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4981"/>
                                        </p:tgtEl>
                                        <p:attrNameLst>
                                          <p:attrName>style.visibility</p:attrName>
                                        </p:attrNameLst>
                                      </p:cBhvr>
                                      <p:to>
                                        <p:strVal val="visible"/>
                                      </p:to>
                                    </p:set>
                                    <p:animEffect transition="in" filter="barn(inVertical)">
                                      <p:cBhvr>
                                        <p:cTn id="27" dur="500"/>
                                        <p:tgtEl>
                                          <p:spTgt spid="25498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54983"/>
                                        </p:tgtEl>
                                        <p:attrNameLst>
                                          <p:attrName>style.visibility</p:attrName>
                                        </p:attrNameLst>
                                      </p:cBhvr>
                                      <p:to>
                                        <p:strVal val="visible"/>
                                      </p:to>
                                    </p:set>
                                    <p:animEffect transition="in" filter="barn(inVertical)">
                                      <p:cBhvr>
                                        <p:cTn id="30" dur="500"/>
                                        <p:tgtEl>
                                          <p:spTgt spid="25498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4982"/>
                                        </p:tgtEl>
                                        <p:attrNameLst>
                                          <p:attrName>style.visibility</p:attrName>
                                        </p:attrNameLst>
                                      </p:cBhvr>
                                      <p:to>
                                        <p:strVal val="visible"/>
                                      </p:to>
                                    </p:set>
                                    <p:animEffect transition="in" filter="barn(inVertical)">
                                      <p:cBhvr>
                                        <p:cTn id="35" dur="500"/>
                                        <p:tgtEl>
                                          <p:spTgt spid="25498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4984"/>
                                        </p:tgtEl>
                                        <p:attrNameLst>
                                          <p:attrName>style.visibility</p:attrName>
                                        </p:attrNameLst>
                                      </p:cBhvr>
                                      <p:to>
                                        <p:strVal val="visible"/>
                                      </p:to>
                                    </p:set>
                                    <p:animEffect transition="in" filter="barn(inVertical)">
                                      <p:cBhvr>
                                        <p:cTn id="38" dur="500"/>
                                        <p:tgtEl>
                                          <p:spTgt spid="25498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254985"/>
                                        </p:tgtEl>
                                        <p:attrNameLst>
                                          <p:attrName>style.visibility</p:attrName>
                                        </p:attrNameLst>
                                      </p:cBhvr>
                                      <p:to>
                                        <p:strVal val="visible"/>
                                      </p:to>
                                    </p:set>
                                    <p:animEffect transition="in" filter="barn(inHorizontal)">
                                      <p:cBhvr>
                                        <p:cTn id="43" dur="500"/>
                                        <p:tgtEl>
                                          <p:spTgt spid="254985"/>
                                        </p:tgtEl>
                                      </p:cBhvr>
                                    </p:animEffect>
                                  </p:childTnLst>
                                </p:cTn>
                              </p:par>
                              <p:par>
                                <p:cTn id="44" presetID="16" presetClass="entr" presetSubtype="26" fill="hold" grpId="0" nodeType="withEffect">
                                  <p:stCondLst>
                                    <p:cond delay="0"/>
                                  </p:stCondLst>
                                  <p:childTnLst>
                                    <p:set>
                                      <p:cBhvr>
                                        <p:cTn id="45" dur="1" fill="hold">
                                          <p:stCondLst>
                                            <p:cond delay="0"/>
                                          </p:stCondLst>
                                        </p:cTn>
                                        <p:tgtEl>
                                          <p:spTgt spid="254991"/>
                                        </p:tgtEl>
                                        <p:attrNameLst>
                                          <p:attrName>style.visibility</p:attrName>
                                        </p:attrNameLst>
                                      </p:cBhvr>
                                      <p:to>
                                        <p:strVal val="visible"/>
                                      </p:to>
                                    </p:set>
                                    <p:animEffect transition="in" filter="barn(inHorizontal)">
                                      <p:cBhvr>
                                        <p:cTn id="46" dur="500"/>
                                        <p:tgtEl>
                                          <p:spTgt spid="25499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54993"/>
                                        </p:tgtEl>
                                        <p:attrNameLst>
                                          <p:attrName>style.visibility</p:attrName>
                                        </p:attrNameLst>
                                      </p:cBhvr>
                                      <p:to>
                                        <p:strVal val="visible"/>
                                      </p:to>
                                    </p:set>
                                    <p:animEffect transition="in" filter="barn(inVertical)">
                                      <p:cBhvr>
                                        <p:cTn id="51" dur="500"/>
                                        <p:tgtEl>
                                          <p:spTgt spid="25499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54989"/>
                                        </p:tgtEl>
                                        <p:attrNameLst>
                                          <p:attrName>style.visibility</p:attrName>
                                        </p:attrNameLst>
                                      </p:cBhvr>
                                      <p:to>
                                        <p:strVal val="visible"/>
                                      </p:to>
                                    </p:set>
                                    <p:animEffect transition="in" filter="barn(inVertical)">
                                      <p:cBhvr>
                                        <p:cTn id="54" dur="500"/>
                                        <p:tgtEl>
                                          <p:spTgt spid="25498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54987"/>
                                        </p:tgtEl>
                                        <p:attrNameLst>
                                          <p:attrName>style.visibility</p:attrName>
                                        </p:attrNameLst>
                                      </p:cBhvr>
                                      <p:to>
                                        <p:strVal val="visible"/>
                                      </p:to>
                                    </p:set>
                                    <p:animEffect transition="in" filter="barn(inVertical)">
                                      <p:cBhvr>
                                        <p:cTn id="57" dur="500"/>
                                        <p:tgtEl>
                                          <p:spTgt spid="25498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54992"/>
                                        </p:tgtEl>
                                        <p:attrNameLst>
                                          <p:attrName>style.visibility</p:attrName>
                                        </p:attrNameLst>
                                      </p:cBhvr>
                                      <p:to>
                                        <p:strVal val="visible"/>
                                      </p:to>
                                    </p:set>
                                    <p:animEffect transition="in" filter="barn(inVertical)">
                                      <p:cBhvr>
                                        <p:cTn id="62" dur="500"/>
                                        <p:tgtEl>
                                          <p:spTgt spid="254992"/>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54986"/>
                                        </p:tgtEl>
                                        <p:attrNameLst>
                                          <p:attrName>style.visibility</p:attrName>
                                        </p:attrNameLst>
                                      </p:cBhvr>
                                      <p:to>
                                        <p:strVal val="visible"/>
                                      </p:to>
                                    </p:set>
                                    <p:animEffect transition="in" filter="barn(inVertical)">
                                      <p:cBhvr>
                                        <p:cTn id="65" dur="500"/>
                                        <p:tgtEl>
                                          <p:spTgt spid="25498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54988"/>
                                        </p:tgtEl>
                                        <p:attrNameLst>
                                          <p:attrName>style.visibility</p:attrName>
                                        </p:attrNameLst>
                                      </p:cBhvr>
                                      <p:to>
                                        <p:strVal val="visible"/>
                                      </p:to>
                                    </p:set>
                                    <p:animEffect transition="in" filter="barn(inVertical)">
                                      <p:cBhvr>
                                        <p:cTn id="68" dur="500"/>
                                        <p:tgtEl>
                                          <p:spTgt spid="25498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54994"/>
                                        </p:tgtEl>
                                        <p:attrNameLst>
                                          <p:attrName>style.visibility</p:attrName>
                                        </p:attrNameLst>
                                      </p:cBhvr>
                                      <p:to>
                                        <p:strVal val="visible"/>
                                      </p:to>
                                    </p:set>
                                    <p:animEffect transition="in" filter="barn(inVertical)">
                                      <p:cBhvr>
                                        <p:cTn id="73" dur="500"/>
                                        <p:tgtEl>
                                          <p:spTgt spid="25499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54990"/>
                                        </p:tgtEl>
                                        <p:attrNameLst>
                                          <p:attrName>style.visibility</p:attrName>
                                        </p:attrNameLst>
                                      </p:cBhvr>
                                      <p:to>
                                        <p:strVal val="visible"/>
                                      </p:to>
                                    </p:set>
                                    <p:animEffect transition="in" filter="barn(inVertical)">
                                      <p:cBhvr>
                                        <p:cTn id="76" dur="500"/>
                                        <p:tgtEl>
                                          <p:spTgt spid="254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animBg="1"/>
      <p:bldP spid="254980" grpId="0"/>
      <p:bldP spid="254981" grpId="0" animBg="1"/>
      <p:bldP spid="254982" grpId="0" animBg="1"/>
      <p:bldP spid="254983" grpId="0"/>
      <p:bldP spid="254984" grpId="0"/>
      <p:bldP spid="254985" grpId="0" animBg="1"/>
      <p:bldP spid="254986" grpId="0" animBg="1"/>
      <p:bldP spid="254987" grpId="0" animBg="1"/>
      <p:bldP spid="254988" grpId="0" animBg="1"/>
      <p:bldP spid="254989" grpId="0" animBg="1"/>
      <p:bldP spid="254990" grpId="0" animBg="1"/>
      <p:bldP spid="254991" grpId="0"/>
      <p:bldP spid="254992" grpId="0"/>
      <p:bldP spid="254993" grpId="0"/>
      <p:bldP spid="25499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187624" y="4437112"/>
            <a:ext cx="5544616" cy="1323950"/>
          </a:xfrm>
          <a:prstGeom prst="rect">
            <a:avLst/>
          </a:prstGeom>
          <a:solidFill>
            <a:srgbClr val="FFFFDD">
              <a:alpha val="80000"/>
            </a:srgbClr>
          </a:solidFill>
          <a:ln w="9525" cap="flat" cmpd="sng" algn="ctr">
            <a:solidFill>
              <a:schemeClr val="tx1">
                <a:alpha val="72000"/>
              </a:schemeClr>
            </a:solidFill>
            <a:prstDash val="solid"/>
            <a:miter lim="800000"/>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766720167"/>
              </p:ext>
            </p:extLst>
          </p:nvPr>
        </p:nvGraphicFramePr>
        <p:xfrm>
          <a:off x="1314450" y="1916113"/>
          <a:ext cx="6267450" cy="3600450"/>
        </p:xfrm>
        <a:graphic>
          <a:graphicData uri="http://schemas.openxmlformats.org/presentationml/2006/ole">
            <mc:AlternateContent xmlns:mc="http://schemas.openxmlformats.org/markup-compatibility/2006">
              <mc:Choice xmlns:v="urn:schemas-microsoft-com:vml" Requires="v">
                <p:oleObj spid="_x0000_s25604" name="Equation" r:id="rId5" imgW="2857320" imgH="1777680" progId="Equation.DSMT4">
                  <p:embed/>
                </p:oleObj>
              </mc:Choice>
              <mc:Fallback>
                <p:oleObj name="Equation" r:id="rId5" imgW="2857320" imgH="1777680" progId="Equation.DSMT4">
                  <p:embed/>
                  <p:pic>
                    <p:nvPicPr>
                      <p:cNvPr id="0" name=""/>
                      <p:cNvPicPr>
                        <a:picLocks noChangeAspect="1" noChangeArrowheads="1"/>
                      </p:cNvPicPr>
                      <p:nvPr/>
                    </p:nvPicPr>
                    <p:blipFill>
                      <a:blip r:embed="rId6"/>
                      <a:srcRect/>
                      <a:stretch>
                        <a:fillRect/>
                      </a:stretch>
                    </p:blipFill>
                    <p:spPr bwMode="auto">
                      <a:xfrm>
                        <a:off x="1314450" y="1916113"/>
                        <a:ext cx="6267450" cy="3600450"/>
                      </a:xfrm>
                      <a:prstGeom prst="rect">
                        <a:avLst/>
                      </a:prstGeom>
                      <a:noFill/>
                      <a:ln>
                        <a:noFill/>
                      </a:ln>
                      <a:effectLst/>
                    </p:spPr>
                  </p:pic>
                </p:oleObj>
              </mc:Fallback>
            </mc:AlternateContent>
          </a:graphicData>
        </a:graphic>
      </p:graphicFrame>
      <p:sp>
        <p:nvSpPr>
          <p:cNvPr id="2" name="标题 1"/>
          <p:cNvSpPr>
            <a:spLocks noGrp="1"/>
          </p:cNvSpPr>
          <p:nvPr>
            <p:ph type="title"/>
          </p:nvPr>
        </p:nvSpPr>
        <p:spPr>
          <a:xfrm>
            <a:off x="457200" y="261144"/>
            <a:ext cx="8229600" cy="863600"/>
          </a:xfrm>
        </p:spPr>
        <p:txBody>
          <a:bodyPr/>
          <a:lstStyle/>
          <a:p>
            <a:r>
              <a:rPr lang="zh-CN" altLang="en-US" sz="3600" dirty="0"/>
              <a:t>（一）单一离子滴定的最高和最低酸度</a:t>
            </a:r>
          </a:p>
        </p:txBody>
      </p:sp>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120</a:t>
            </a:fld>
            <a:endParaRPr lang="en-US" altLang="zh-CN"/>
          </a:p>
        </p:txBody>
      </p:sp>
      <p:sp>
        <p:nvSpPr>
          <p:cNvPr id="9" name="文本框 8"/>
          <p:cNvSpPr txBox="1"/>
          <p:nvPr/>
        </p:nvSpPr>
        <p:spPr>
          <a:xfrm>
            <a:off x="755576" y="1340768"/>
            <a:ext cx="4968552" cy="523220"/>
          </a:xfrm>
          <a:prstGeom prst="rect">
            <a:avLst/>
          </a:prstGeom>
          <a:noFill/>
        </p:spPr>
        <p:txBody>
          <a:bodyPr wrap="square" rtlCol="0">
            <a:spAutoFit/>
          </a:bodyPr>
          <a:lstStyle/>
          <a:p>
            <a:pPr algn="l"/>
            <a:r>
              <a:rPr lang="en-US" altLang="zh-CN" b="1" dirty="0">
                <a:solidFill>
                  <a:srgbClr val="3333FF"/>
                </a:solidFill>
              </a:rPr>
              <a:t>1. </a:t>
            </a:r>
            <a:r>
              <a:rPr lang="zh-CN" altLang="en-US" b="1" dirty="0">
                <a:solidFill>
                  <a:srgbClr val="3333FF"/>
                </a:solidFill>
              </a:rPr>
              <a:t>最高允许酸度</a:t>
            </a:r>
            <a:r>
              <a:rPr lang="en-US" altLang="zh-CN" b="1" dirty="0">
                <a:solidFill>
                  <a:srgbClr val="3333FF"/>
                </a:solidFill>
              </a:rPr>
              <a:t>(</a:t>
            </a:r>
            <a:r>
              <a:rPr lang="zh-CN" altLang="en-US" b="1" dirty="0">
                <a:solidFill>
                  <a:srgbClr val="3333FF"/>
                </a:solidFill>
              </a:rPr>
              <a:t>最低允许</a:t>
            </a:r>
            <a:r>
              <a:rPr lang="en-US" altLang="zh-CN" b="1" dirty="0">
                <a:solidFill>
                  <a:srgbClr val="3333FF"/>
                </a:solidFill>
              </a:rPr>
              <a:t>pH)</a:t>
            </a:r>
            <a:endParaRPr lang="zh-CN" altLang="en-US" b="1" dirty="0">
              <a:solidFill>
                <a:srgbClr val="3333FF"/>
              </a:solidFill>
            </a:endParaRPr>
          </a:p>
        </p:txBody>
      </p:sp>
    </p:spTree>
    <p:custDataLst>
      <p:tags r:id="rId2"/>
    </p:custDataLst>
    <p:extLst>
      <p:ext uri="{BB962C8B-B14F-4D97-AF65-F5344CB8AC3E}">
        <p14:creationId xmlns:p14="http://schemas.microsoft.com/office/powerpoint/2010/main" val="242885666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47" name="AutoShape 47"/>
          <p:cNvSpPr>
            <a:spLocks noChangeArrowheads="1"/>
          </p:cNvSpPr>
          <p:nvPr/>
        </p:nvSpPr>
        <p:spPr bwMode="auto">
          <a:xfrm>
            <a:off x="5462556" y="1196752"/>
            <a:ext cx="3529925" cy="4186207"/>
          </a:xfrm>
          <a:prstGeom prst="foldedCorner">
            <a:avLst>
              <a:gd name="adj" fmla="val 12500"/>
            </a:avLst>
          </a:prstGeom>
          <a:solidFill>
            <a:srgbClr val="FFFFE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marL="457200" indent="-457200" algn="l">
              <a:lnSpc>
                <a:spcPct val="110000"/>
              </a:lnSpc>
              <a:spcBef>
                <a:spcPts val="0"/>
              </a:spcBef>
              <a:buFont typeface="+mj-lt"/>
              <a:buAutoNum type="arabicPeriod"/>
            </a:pPr>
            <a:r>
              <a:rPr kumimoji="1" lang="en-US" altLang="zh-CN" sz="2400" b="1" dirty="0"/>
              <a:t>pH</a:t>
            </a:r>
            <a:r>
              <a:rPr kumimoji="1" lang="zh-CN" altLang="en-US" sz="2400" b="1" dirty="0"/>
              <a:t>越低， </a:t>
            </a:r>
            <a:r>
              <a:rPr kumimoji="1" lang="zh-CN" altLang="en-US" sz="2400" b="1" i="1" dirty="0">
                <a:sym typeface="Symbol" panose="05050102010706020507" pitchFamily="18" charset="2"/>
              </a:rPr>
              <a:t></a:t>
            </a:r>
            <a:r>
              <a:rPr kumimoji="1" lang="en-US" altLang="zh-CN" sz="2400" b="1" baseline="-25000" dirty="0">
                <a:sym typeface="Symbol" panose="05050102010706020507" pitchFamily="18" charset="2"/>
              </a:rPr>
              <a:t>Y(H)</a:t>
            </a:r>
            <a:r>
              <a:rPr kumimoji="1" lang="zh-CN" altLang="en-US" sz="2400" b="1" dirty="0"/>
              <a:t>越大，酸效应越厉害；</a:t>
            </a:r>
            <a:r>
              <a:rPr kumimoji="1" lang="en-US" altLang="zh-CN" sz="2400" b="1" dirty="0"/>
              <a:t>pH</a:t>
            </a:r>
            <a:r>
              <a:rPr kumimoji="1" lang="zh-CN" altLang="en-US" sz="2400" b="1" dirty="0"/>
              <a:t>越大， </a:t>
            </a:r>
            <a:r>
              <a:rPr kumimoji="1" lang="zh-CN" altLang="en-US" sz="2400" b="1" i="1" dirty="0">
                <a:sym typeface="Symbol" panose="05050102010706020507" pitchFamily="18" charset="2"/>
              </a:rPr>
              <a:t></a:t>
            </a:r>
            <a:r>
              <a:rPr kumimoji="1" lang="en-US" altLang="zh-CN" sz="2400" b="1" baseline="-25000" dirty="0">
                <a:sym typeface="Symbol" panose="05050102010706020507" pitchFamily="18" charset="2"/>
              </a:rPr>
              <a:t>Y(H)</a:t>
            </a:r>
            <a:r>
              <a:rPr kumimoji="1" lang="zh-CN" altLang="en-US" sz="2400" b="1" dirty="0">
                <a:sym typeface="Symbol" panose="05050102010706020507" pitchFamily="18" charset="2"/>
              </a:rPr>
              <a:t>越小，</a:t>
            </a:r>
            <a:r>
              <a:rPr kumimoji="1" lang="en-US" altLang="zh-CN" sz="2400" b="1" dirty="0">
                <a:sym typeface="Symbol" panose="05050102010706020507" pitchFamily="18" charset="2"/>
              </a:rPr>
              <a:t>pH&gt;11</a:t>
            </a:r>
            <a:r>
              <a:rPr kumimoji="1" lang="zh-CN" altLang="en-US" sz="2400" b="1" dirty="0">
                <a:sym typeface="Symbol" panose="05050102010706020507" pitchFamily="18" charset="2"/>
              </a:rPr>
              <a:t>， </a:t>
            </a:r>
            <a:r>
              <a:rPr kumimoji="1" lang="zh-CN" altLang="en-US" sz="2400" b="1" i="1" dirty="0">
                <a:sym typeface="Symbol" panose="05050102010706020507" pitchFamily="18" charset="2"/>
              </a:rPr>
              <a:t></a:t>
            </a:r>
            <a:r>
              <a:rPr kumimoji="1" lang="en-US" altLang="zh-CN" sz="2400" b="1" baseline="-25000" dirty="0">
                <a:sym typeface="Symbol" panose="05050102010706020507" pitchFamily="18" charset="2"/>
              </a:rPr>
              <a:t>Y(H)</a:t>
            </a:r>
            <a:r>
              <a:rPr kumimoji="1" lang="en-US" altLang="zh-CN" sz="2400" b="1" dirty="0">
                <a:sym typeface="Symbol" panose="05050102010706020507" pitchFamily="18" charset="2"/>
              </a:rPr>
              <a:t> 1</a:t>
            </a:r>
            <a:r>
              <a:rPr kumimoji="1" lang="zh-CN" altLang="en-US" sz="2400" b="1" dirty="0">
                <a:sym typeface="Symbol" panose="05050102010706020507" pitchFamily="18" charset="2"/>
              </a:rPr>
              <a:t>，</a:t>
            </a:r>
            <a:r>
              <a:rPr kumimoji="1" lang="en-US" altLang="zh-CN" sz="2400" b="1" dirty="0">
                <a:sym typeface="Symbol" panose="05050102010706020507" pitchFamily="18" charset="2"/>
              </a:rPr>
              <a:t>[Y´]=[Y]</a:t>
            </a:r>
            <a:r>
              <a:rPr kumimoji="1" lang="zh-CN" altLang="en-US" sz="2400" b="1" dirty="0">
                <a:sym typeface="Symbol" panose="05050102010706020507" pitchFamily="18" charset="2"/>
              </a:rPr>
              <a:t>。</a:t>
            </a:r>
            <a:endParaRPr kumimoji="1" lang="en-US" altLang="zh-CN" sz="2400" b="1" dirty="0">
              <a:sym typeface="Symbol" panose="05050102010706020507" pitchFamily="18" charset="2"/>
            </a:endParaRPr>
          </a:p>
          <a:p>
            <a:pPr marL="457200" indent="-457200" algn="l">
              <a:lnSpc>
                <a:spcPct val="110000"/>
              </a:lnSpc>
              <a:spcBef>
                <a:spcPts val="0"/>
              </a:spcBef>
              <a:buFont typeface="+mj-lt"/>
              <a:buAutoNum type="arabicPeriod"/>
            </a:pPr>
            <a:r>
              <a:rPr lang="zh-CN" altLang="en-US" sz="2400" dirty="0"/>
              <a:t>通过酸效应曲线可以直观快速的找到金属离子准确滴定的</a:t>
            </a:r>
            <a:r>
              <a:rPr lang="en-US" altLang="zh-CN" sz="2400" dirty="0"/>
              <a:t>pH</a:t>
            </a:r>
            <a:r>
              <a:rPr lang="zh-CN" altLang="en-US" sz="2400" dirty="0"/>
              <a:t>下限。</a:t>
            </a:r>
          </a:p>
        </p:txBody>
      </p:sp>
      <p:sp>
        <p:nvSpPr>
          <p:cNvPr id="29" name="页脚占位符 4"/>
          <p:cNvSpPr>
            <a:spLocks noGrp="1"/>
          </p:cNvSpPr>
          <p:nvPr>
            <p:ph type="ftr" sz="quarter" idx="11"/>
          </p:nvPr>
        </p:nvSpPr>
        <p:spPr/>
        <p:txBody>
          <a:bodyPr/>
          <a:lstStyle/>
          <a:p>
            <a:r>
              <a:rPr lang="en-US" altLang="zh-CN"/>
              <a:t>《分析化学》 第五章   配位滴定法</a:t>
            </a:r>
          </a:p>
        </p:txBody>
      </p:sp>
      <p:sp>
        <p:nvSpPr>
          <p:cNvPr id="30" name="灯片编号占位符 5"/>
          <p:cNvSpPr>
            <a:spLocks noGrp="1"/>
          </p:cNvSpPr>
          <p:nvPr>
            <p:ph type="sldNum" sz="quarter" idx="12"/>
          </p:nvPr>
        </p:nvSpPr>
        <p:spPr/>
        <p:txBody>
          <a:bodyPr/>
          <a:lstStyle/>
          <a:p>
            <a:fld id="{E8E9124E-63ED-4965-9CA2-8554D0326C14}" type="slidenum">
              <a:rPr lang="en-US" altLang="zh-CN"/>
              <a:pPr/>
              <a:t>121</a:t>
            </a:fld>
            <a:endParaRPr lang="en-US" altLang="zh-CN"/>
          </a:p>
        </p:txBody>
      </p:sp>
      <p:grpSp>
        <p:nvGrpSpPr>
          <p:cNvPr id="76842" name="Group 42"/>
          <p:cNvGrpSpPr>
            <a:grpSpLocks/>
          </p:cNvGrpSpPr>
          <p:nvPr/>
        </p:nvGrpSpPr>
        <p:grpSpPr bwMode="auto">
          <a:xfrm>
            <a:off x="179388" y="1196975"/>
            <a:ext cx="6305550" cy="4897438"/>
            <a:chOff x="-3" y="935"/>
            <a:chExt cx="3972" cy="3085"/>
          </a:xfrm>
        </p:grpSpPr>
        <p:sp>
          <p:nvSpPr>
            <p:cNvPr id="76841" name="Rectangle 41" descr="蓝色面巾纸"/>
            <p:cNvSpPr>
              <a:spLocks noChangeArrowheads="1"/>
            </p:cNvSpPr>
            <p:nvPr/>
          </p:nvSpPr>
          <p:spPr bwMode="auto">
            <a:xfrm>
              <a:off x="204" y="935"/>
              <a:ext cx="3674" cy="3085"/>
            </a:xfrm>
            <a:prstGeom prst="rect">
              <a:avLst/>
            </a:prstGeom>
            <a:noFill/>
            <a:ln>
              <a:noFill/>
            </a:ln>
            <a:effectLst/>
            <a:extLst>
              <a:ext uri="{909E8E84-426E-40DD-AFC4-6F175D3DCCD1}">
                <a14:hiddenFill xmlns:a14="http://schemas.microsoft.com/office/drawing/2010/main">
                  <a:blipFill dpi="0" rotWithShape="1">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zh-CN" altLang="en-US"/>
            </a:p>
          </p:txBody>
        </p:sp>
        <p:grpSp>
          <p:nvGrpSpPr>
            <p:cNvPr id="76832" name="Group 32"/>
            <p:cNvGrpSpPr>
              <a:grpSpLocks/>
            </p:cNvGrpSpPr>
            <p:nvPr/>
          </p:nvGrpSpPr>
          <p:grpSpPr bwMode="auto">
            <a:xfrm>
              <a:off x="-3" y="1026"/>
              <a:ext cx="3972" cy="2891"/>
              <a:chOff x="377" y="2112"/>
              <a:chExt cx="3645" cy="1878"/>
            </a:xfrm>
          </p:grpSpPr>
          <p:grpSp>
            <p:nvGrpSpPr>
              <p:cNvPr id="76815" name="Group 15"/>
              <p:cNvGrpSpPr>
                <a:grpSpLocks/>
              </p:cNvGrpSpPr>
              <p:nvPr/>
            </p:nvGrpSpPr>
            <p:grpSpPr bwMode="auto">
              <a:xfrm>
                <a:off x="377" y="2112"/>
                <a:ext cx="3645" cy="1878"/>
                <a:chOff x="377" y="2112"/>
                <a:chExt cx="3645" cy="1878"/>
              </a:xfrm>
            </p:grpSpPr>
            <p:grpSp>
              <p:nvGrpSpPr>
                <p:cNvPr id="76811" name="Group 11"/>
                <p:cNvGrpSpPr>
                  <a:grpSpLocks/>
                </p:cNvGrpSpPr>
                <p:nvPr/>
              </p:nvGrpSpPr>
              <p:grpSpPr bwMode="auto">
                <a:xfrm>
                  <a:off x="377" y="2112"/>
                  <a:ext cx="3569" cy="1826"/>
                  <a:chOff x="377" y="2112"/>
                  <a:chExt cx="3569" cy="1826"/>
                </a:xfrm>
              </p:grpSpPr>
              <p:graphicFrame>
                <p:nvGraphicFramePr>
                  <p:cNvPr id="76808" name="Object 8"/>
                  <p:cNvGraphicFramePr>
                    <a:graphicFrameLocks noChangeAspect="1"/>
                  </p:cNvGraphicFramePr>
                  <p:nvPr/>
                </p:nvGraphicFramePr>
                <p:xfrm>
                  <a:off x="528" y="2112"/>
                  <a:ext cx="2976" cy="1826"/>
                </p:xfrm>
                <a:graphic>
                  <a:graphicData uri="http://schemas.openxmlformats.org/presentationml/2006/ole">
                    <mc:AlternateContent xmlns:mc="http://schemas.openxmlformats.org/markup-compatibility/2006">
                      <mc:Choice xmlns:v="urn:schemas-microsoft-com:vml" Requires="v">
                        <p:oleObj spid="_x0000_s26628" name="Chart" r:id="rId6" imgW="6096000" imgH="4067251" progId="MSGraph.Chart.8">
                          <p:embed followColorScheme="full"/>
                        </p:oleObj>
                      </mc:Choice>
                      <mc:Fallback>
                        <p:oleObj name="Chart" r:id="rId6" imgW="6096000" imgH="4067251" progId="MSGraph.Chart.8">
                          <p:embed followColorScheme="full"/>
                          <p:pic>
                            <p:nvPicPr>
                              <p:cNvPr id="7680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 y="2112"/>
                                <a:ext cx="2976" cy="1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9" name="Rectangle 9"/>
                  <p:cNvSpPr>
                    <a:spLocks noChangeArrowheads="1"/>
                  </p:cNvSpPr>
                  <p:nvPr/>
                </p:nvSpPr>
                <p:spPr bwMode="auto">
                  <a:xfrm>
                    <a:off x="3431" y="3691"/>
                    <a:ext cx="515"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1" lang="en-US" altLang="zh-CN" sz="2000">
                        <a:ea typeface="宋体" panose="02010600030101010101" pitchFamily="2" charset="-122"/>
                      </a:rPr>
                      <a:t>lg</a:t>
                    </a:r>
                    <a:r>
                      <a:rPr kumimoji="1" lang="en-US" altLang="zh-CN" sz="2000">
                        <a:ea typeface="宋体" panose="02010600030101010101" pitchFamily="2" charset="-122"/>
                        <a:sym typeface="Symbol" panose="05050102010706020507" pitchFamily="18" charset="2"/>
                      </a:rPr>
                      <a:t></a:t>
                    </a:r>
                    <a:r>
                      <a:rPr kumimoji="1" lang="en-US" altLang="zh-CN" sz="2000" baseline="-25000">
                        <a:ea typeface="宋体" panose="02010600030101010101" pitchFamily="2" charset="-122"/>
                        <a:sym typeface="Symbol" panose="05050102010706020507" pitchFamily="18" charset="2"/>
                      </a:rPr>
                      <a:t>Y(H)</a:t>
                    </a:r>
                  </a:p>
                </p:txBody>
              </p:sp>
              <p:sp>
                <p:nvSpPr>
                  <p:cNvPr id="76810" name="Text Box 10"/>
                  <p:cNvSpPr txBox="1">
                    <a:spLocks noChangeArrowheads="1"/>
                  </p:cNvSpPr>
                  <p:nvPr/>
                </p:nvSpPr>
                <p:spPr bwMode="auto">
                  <a:xfrm rot="-5348708">
                    <a:off x="394" y="2876"/>
                    <a:ext cx="2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l">
                      <a:spcBef>
                        <a:spcPct val="50000"/>
                      </a:spcBef>
                    </a:pPr>
                    <a:r>
                      <a:rPr kumimoji="1" lang="en-US" altLang="zh-CN" sz="2000">
                        <a:ea typeface="宋体" panose="02010600030101010101" pitchFamily="2" charset="-122"/>
                      </a:rPr>
                      <a:t>pH</a:t>
                    </a:r>
                  </a:p>
                </p:txBody>
              </p:sp>
            </p:grpSp>
            <p:sp>
              <p:nvSpPr>
                <p:cNvPr id="76812" name="Text Box 12"/>
                <p:cNvSpPr txBox="1">
                  <a:spLocks noChangeArrowheads="1"/>
                </p:cNvSpPr>
                <p:nvPr/>
              </p:nvSpPr>
              <p:spPr bwMode="auto">
                <a:xfrm>
                  <a:off x="836" y="3840"/>
                  <a:ext cx="3186"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zh-CN" sz="1800" b="1" dirty="0">
                      <a:ea typeface="宋体" panose="02010600030101010101" pitchFamily="2" charset="-122"/>
                    </a:rPr>
                    <a:t>8   10  12  14  16   18  20  22  24  26  28  30  32  </a:t>
                  </a:r>
                  <a:r>
                    <a:rPr kumimoji="1" lang="en-US" altLang="zh-CN" sz="1800" b="1" dirty="0" err="1">
                      <a:ea typeface="宋体" panose="02010600030101010101" pitchFamily="2" charset="-122"/>
                    </a:rPr>
                    <a:t>lg</a:t>
                  </a:r>
                  <a:r>
                    <a:rPr kumimoji="1" lang="en-US" altLang="zh-CN" sz="1800" b="1" i="1" dirty="0" err="1">
                      <a:ea typeface="宋体" panose="02010600030101010101" pitchFamily="2" charset="-122"/>
                    </a:rPr>
                    <a:t>K</a:t>
                  </a:r>
                  <a:r>
                    <a:rPr kumimoji="1" lang="en-US" altLang="zh-CN" sz="1800" b="1" baseline="-25000" dirty="0" err="1">
                      <a:ea typeface="宋体" panose="02010600030101010101" pitchFamily="2" charset="-122"/>
                    </a:rPr>
                    <a:t>MY</a:t>
                  </a:r>
                  <a:r>
                    <a:rPr kumimoji="1" lang="en-US" altLang="zh-CN" sz="1800" b="1" dirty="0">
                      <a:ea typeface="宋体" panose="02010600030101010101" pitchFamily="2" charset="-122"/>
                    </a:rPr>
                    <a:t>  </a:t>
                  </a:r>
                </a:p>
              </p:txBody>
            </p:sp>
          </p:grpSp>
          <p:grpSp>
            <p:nvGrpSpPr>
              <p:cNvPr id="76818" name="Group 18"/>
              <p:cNvGrpSpPr>
                <a:grpSpLocks/>
              </p:cNvGrpSpPr>
              <p:nvPr/>
            </p:nvGrpSpPr>
            <p:grpSpPr bwMode="auto">
              <a:xfrm>
                <a:off x="1056" y="2256"/>
                <a:ext cx="390" cy="192"/>
                <a:chOff x="1056" y="2256"/>
                <a:chExt cx="390" cy="192"/>
              </a:xfrm>
            </p:grpSpPr>
            <p:sp>
              <p:nvSpPr>
                <p:cNvPr id="76814" name="Text Box 14"/>
                <p:cNvSpPr txBox="1">
                  <a:spLocks noChangeArrowheads="1"/>
                </p:cNvSpPr>
                <p:nvPr/>
              </p:nvSpPr>
              <p:spPr bwMode="auto">
                <a:xfrm>
                  <a:off x="1056" y="2256"/>
                  <a:ext cx="390"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spcBef>
                      <a:spcPct val="50000"/>
                    </a:spcBef>
                  </a:pPr>
                  <a:r>
                    <a:rPr kumimoji="1" lang="en-US" altLang="zh-CN" sz="1800" b="1">
                      <a:ea typeface="宋体" panose="02010600030101010101" pitchFamily="2" charset="-122"/>
                    </a:rPr>
                    <a:t>Mg</a:t>
                  </a:r>
                  <a:r>
                    <a:rPr kumimoji="1" lang="en-US" altLang="zh-CN" sz="1800" b="1" baseline="30000">
                      <a:ea typeface="宋体" panose="02010600030101010101" pitchFamily="2" charset="-122"/>
                    </a:rPr>
                    <a:t>2+</a:t>
                  </a:r>
                </a:p>
              </p:txBody>
            </p:sp>
            <p:sp>
              <p:nvSpPr>
                <p:cNvPr id="76817" name="Line 17"/>
                <p:cNvSpPr>
                  <a:spLocks noChangeShapeType="1"/>
                </p:cNvSpPr>
                <p:nvPr/>
              </p:nvSpPr>
              <p:spPr bwMode="auto">
                <a:xfrm flipV="1">
                  <a:off x="1056" y="2400"/>
                  <a:ext cx="48" cy="4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zh-CN" altLang="en-US"/>
                </a:p>
              </p:txBody>
            </p:sp>
          </p:grpSp>
          <p:grpSp>
            <p:nvGrpSpPr>
              <p:cNvPr id="76821" name="Group 21"/>
              <p:cNvGrpSpPr>
                <a:grpSpLocks/>
              </p:cNvGrpSpPr>
              <p:nvPr/>
            </p:nvGrpSpPr>
            <p:grpSpPr bwMode="auto">
              <a:xfrm>
                <a:off x="1250" y="2487"/>
                <a:ext cx="409" cy="192"/>
                <a:chOff x="1296" y="2544"/>
                <a:chExt cx="409" cy="192"/>
              </a:xfrm>
            </p:grpSpPr>
            <p:sp>
              <p:nvSpPr>
                <p:cNvPr id="76819" name="Text Box 19"/>
                <p:cNvSpPr txBox="1">
                  <a:spLocks noChangeArrowheads="1"/>
                </p:cNvSpPr>
                <p:nvPr/>
              </p:nvSpPr>
              <p:spPr bwMode="auto">
                <a:xfrm>
                  <a:off x="1344" y="2544"/>
                  <a:ext cx="361"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spcBef>
                      <a:spcPct val="50000"/>
                    </a:spcBef>
                  </a:pPr>
                  <a:r>
                    <a:rPr kumimoji="1" lang="en-US" altLang="zh-CN" sz="1800" b="1">
                      <a:ea typeface="宋体" panose="02010600030101010101" pitchFamily="2" charset="-122"/>
                    </a:rPr>
                    <a:t>Ca</a:t>
                  </a:r>
                  <a:r>
                    <a:rPr kumimoji="1" lang="en-US" altLang="zh-CN" sz="1800" b="1" baseline="30000">
                      <a:ea typeface="宋体" panose="02010600030101010101" pitchFamily="2" charset="-122"/>
                    </a:rPr>
                    <a:t>2+</a:t>
                  </a:r>
                </a:p>
              </p:txBody>
            </p:sp>
            <p:sp>
              <p:nvSpPr>
                <p:cNvPr id="76820" name="Line 20"/>
                <p:cNvSpPr>
                  <a:spLocks noChangeShapeType="1"/>
                </p:cNvSpPr>
                <p:nvPr/>
              </p:nvSpPr>
              <p:spPr bwMode="auto">
                <a:xfrm flipV="1">
                  <a:off x="1296" y="2688"/>
                  <a:ext cx="96" cy="4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zh-CN" altLang="en-US"/>
                </a:p>
              </p:txBody>
            </p:sp>
          </p:grpSp>
          <p:grpSp>
            <p:nvGrpSpPr>
              <p:cNvPr id="76825" name="Group 25"/>
              <p:cNvGrpSpPr>
                <a:grpSpLocks/>
              </p:cNvGrpSpPr>
              <p:nvPr/>
            </p:nvGrpSpPr>
            <p:grpSpPr bwMode="auto">
              <a:xfrm>
                <a:off x="2640" y="3264"/>
                <a:ext cx="386" cy="240"/>
                <a:chOff x="2640" y="3264"/>
                <a:chExt cx="386" cy="240"/>
              </a:xfrm>
            </p:grpSpPr>
            <p:sp>
              <p:nvSpPr>
                <p:cNvPr id="76823" name="Text Box 23"/>
                <p:cNvSpPr txBox="1">
                  <a:spLocks noChangeArrowheads="1"/>
                </p:cNvSpPr>
                <p:nvPr/>
              </p:nvSpPr>
              <p:spPr bwMode="auto">
                <a:xfrm>
                  <a:off x="2688" y="3264"/>
                  <a:ext cx="338"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spcBef>
                      <a:spcPct val="50000"/>
                    </a:spcBef>
                  </a:pPr>
                  <a:r>
                    <a:rPr kumimoji="1" lang="en-US" altLang="zh-CN" sz="1800" b="1">
                      <a:ea typeface="宋体" panose="02010600030101010101" pitchFamily="2" charset="-122"/>
                    </a:rPr>
                    <a:t>Fe</a:t>
                  </a:r>
                  <a:r>
                    <a:rPr kumimoji="1" lang="en-US" altLang="zh-CN" sz="1800" b="1" baseline="30000">
                      <a:ea typeface="宋体" panose="02010600030101010101" pitchFamily="2" charset="-122"/>
                    </a:rPr>
                    <a:t>3+</a:t>
                  </a:r>
                </a:p>
              </p:txBody>
            </p:sp>
            <p:sp>
              <p:nvSpPr>
                <p:cNvPr id="76824" name="Line 24"/>
                <p:cNvSpPr>
                  <a:spLocks noChangeShapeType="1"/>
                </p:cNvSpPr>
                <p:nvPr/>
              </p:nvSpPr>
              <p:spPr bwMode="auto">
                <a:xfrm flipV="1">
                  <a:off x="2640" y="3408"/>
                  <a:ext cx="96"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zh-CN" altLang="en-US"/>
                </a:p>
              </p:txBody>
            </p:sp>
          </p:grpSp>
          <p:grpSp>
            <p:nvGrpSpPr>
              <p:cNvPr id="76828" name="Group 28"/>
              <p:cNvGrpSpPr>
                <a:grpSpLocks/>
              </p:cNvGrpSpPr>
              <p:nvPr/>
            </p:nvGrpSpPr>
            <p:grpSpPr bwMode="auto">
              <a:xfrm>
                <a:off x="1537" y="2710"/>
                <a:ext cx="338" cy="240"/>
                <a:chOff x="1584" y="2784"/>
                <a:chExt cx="338" cy="240"/>
              </a:xfrm>
            </p:grpSpPr>
            <p:sp>
              <p:nvSpPr>
                <p:cNvPr id="76826" name="Text Box 26"/>
                <p:cNvSpPr txBox="1">
                  <a:spLocks noChangeArrowheads="1"/>
                </p:cNvSpPr>
                <p:nvPr/>
              </p:nvSpPr>
              <p:spPr bwMode="auto">
                <a:xfrm>
                  <a:off x="1584" y="2784"/>
                  <a:ext cx="338"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spcBef>
                      <a:spcPct val="50000"/>
                    </a:spcBef>
                  </a:pPr>
                  <a:r>
                    <a:rPr kumimoji="1" lang="en-US" altLang="zh-CN" sz="1800" b="1">
                      <a:ea typeface="宋体" panose="02010600030101010101" pitchFamily="2" charset="-122"/>
                    </a:rPr>
                    <a:t>Fe</a:t>
                  </a:r>
                  <a:r>
                    <a:rPr kumimoji="1" lang="en-US" altLang="zh-CN" sz="1800" b="1" baseline="30000">
                      <a:ea typeface="宋体" panose="02010600030101010101" pitchFamily="2" charset="-122"/>
                    </a:rPr>
                    <a:t>2+</a:t>
                  </a:r>
                </a:p>
              </p:txBody>
            </p:sp>
            <p:sp>
              <p:nvSpPr>
                <p:cNvPr id="76827" name="Line 27"/>
                <p:cNvSpPr>
                  <a:spLocks noChangeShapeType="1"/>
                </p:cNvSpPr>
                <p:nvPr/>
              </p:nvSpPr>
              <p:spPr bwMode="auto">
                <a:xfrm flipV="1">
                  <a:off x="1584" y="2928"/>
                  <a:ext cx="48"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zh-CN" altLang="en-US"/>
                </a:p>
              </p:txBody>
            </p:sp>
          </p:grpSp>
          <p:grpSp>
            <p:nvGrpSpPr>
              <p:cNvPr id="76831" name="Group 31"/>
              <p:cNvGrpSpPr>
                <a:grpSpLocks/>
              </p:cNvGrpSpPr>
              <p:nvPr/>
            </p:nvGrpSpPr>
            <p:grpSpPr bwMode="auto">
              <a:xfrm>
                <a:off x="1824" y="2976"/>
                <a:ext cx="331" cy="192"/>
                <a:chOff x="1824" y="2976"/>
                <a:chExt cx="331" cy="192"/>
              </a:xfrm>
            </p:grpSpPr>
            <p:sp>
              <p:nvSpPr>
                <p:cNvPr id="76829" name="Text Box 29"/>
                <p:cNvSpPr txBox="1">
                  <a:spLocks noChangeArrowheads="1"/>
                </p:cNvSpPr>
                <p:nvPr/>
              </p:nvSpPr>
              <p:spPr bwMode="auto">
                <a:xfrm>
                  <a:off x="1824" y="2976"/>
                  <a:ext cx="331"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spcBef>
                      <a:spcPct val="50000"/>
                    </a:spcBef>
                  </a:pPr>
                  <a:r>
                    <a:rPr kumimoji="1" lang="en-US" altLang="zh-CN" sz="1800" b="1">
                      <a:ea typeface="宋体" panose="02010600030101010101" pitchFamily="2" charset="-122"/>
                    </a:rPr>
                    <a:t>Al</a:t>
                  </a:r>
                  <a:r>
                    <a:rPr kumimoji="1" lang="en-US" altLang="zh-CN" sz="1800" b="1" baseline="30000">
                      <a:ea typeface="宋体" panose="02010600030101010101" pitchFamily="2" charset="-122"/>
                    </a:rPr>
                    <a:t>3+</a:t>
                  </a:r>
                </a:p>
              </p:txBody>
            </p:sp>
            <p:sp>
              <p:nvSpPr>
                <p:cNvPr id="76830" name="Line 30"/>
                <p:cNvSpPr>
                  <a:spLocks noChangeShapeType="1"/>
                </p:cNvSpPr>
                <p:nvPr/>
              </p:nvSpPr>
              <p:spPr bwMode="auto">
                <a:xfrm flipV="1">
                  <a:off x="1824" y="3120"/>
                  <a:ext cx="48" cy="4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zh-CN" altLang="en-US"/>
                </a:p>
              </p:txBody>
            </p:sp>
          </p:grpSp>
        </p:grpSp>
      </p:grpSp>
      <p:sp>
        <p:nvSpPr>
          <p:cNvPr id="76802" name="Rectangle 2"/>
          <p:cNvSpPr>
            <a:spLocks noGrp="1" noChangeArrowheads="1"/>
          </p:cNvSpPr>
          <p:nvPr>
            <p:ph type="title"/>
          </p:nvPr>
        </p:nvSpPr>
        <p:spPr>
          <a:xfrm>
            <a:off x="683071" y="205582"/>
            <a:ext cx="8353425" cy="919162"/>
          </a:xfrm>
        </p:spPr>
        <p:txBody>
          <a:bodyPr/>
          <a:lstStyle/>
          <a:p>
            <a:pPr algn="l"/>
            <a:r>
              <a:rPr lang="zh-CN" altLang="en-US" dirty="0">
                <a:latin typeface="Times New Roman" panose="02020603050405020304" pitchFamily="18" charset="0"/>
              </a:rPr>
              <a:t>酸效应曲线 </a:t>
            </a:r>
            <a:r>
              <a:rPr lang="en-US" altLang="zh-CN" dirty="0">
                <a:latin typeface="Times New Roman" panose="02020603050405020304" pitchFamily="18" charset="0"/>
              </a:rPr>
              <a:t>(acidic effective curve)</a:t>
            </a:r>
          </a:p>
        </p:txBody>
      </p:sp>
      <p:sp>
        <p:nvSpPr>
          <p:cNvPr id="76816" name="Line 16"/>
          <p:cNvSpPr>
            <a:spLocks noChangeShapeType="1"/>
          </p:cNvSpPr>
          <p:nvPr/>
        </p:nvSpPr>
        <p:spPr bwMode="auto">
          <a:xfrm flipV="1">
            <a:off x="1676400" y="3810000"/>
            <a:ext cx="15240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zh-CN" altLang="en-US"/>
          </a:p>
        </p:txBody>
      </p:sp>
    </p:spTree>
    <p:custDataLst>
      <p:tags r:id="rId2"/>
    </p:custDataLst>
    <p:extLst>
      <p:ext uri="{BB962C8B-B14F-4D97-AF65-F5344CB8AC3E}">
        <p14:creationId xmlns:p14="http://schemas.microsoft.com/office/powerpoint/2010/main" val="6628692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76842"/>
                                        </p:tgtEl>
                                        <p:attrNameLst>
                                          <p:attrName>style.visibility</p:attrName>
                                        </p:attrNameLst>
                                      </p:cBhvr>
                                      <p:to>
                                        <p:strVal val="visible"/>
                                      </p:to>
                                    </p:set>
                                    <p:animEffect transition="in" filter="wedge">
                                      <p:cBhvr>
                                        <p:cTn id="7" dur="2000"/>
                                        <p:tgtEl>
                                          <p:spTgt spid="76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6847"/>
                                        </p:tgtEl>
                                        <p:attrNameLst>
                                          <p:attrName>style.visibility</p:attrName>
                                        </p:attrNameLst>
                                      </p:cBhvr>
                                      <p:to>
                                        <p:strVal val="visible"/>
                                      </p:to>
                                    </p:set>
                                    <p:anim calcmode="lin" valueType="num">
                                      <p:cBhvr>
                                        <p:cTn id="12" dur="1000" fill="hold"/>
                                        <p:tgtEl>
                                          <p:spTgt spid="76847"/>
                                        </p:tgtEl>
                                        <p:attrNameLst>
                                          <p:attrName>ppt_w</p:attrName>
                                        </p:attrNameLst>
                                      </p:cBhvr>
                                      <p:tavLst>
                                        <p:tav tm="0">
                                          <p:val>
                                            <p:strVal val="#ppt_w*0.70"/>
                                          </p:val>
                                        </p:tav>
                                        <p:tav tm="100000">
                                          <p:val>
                                            <p:strVal val="#ppt_w"/>
                                          </p:val>
                                        </p:tav>
                                      </p:tavLst>
                                    </p:anim>
                                    <p:anim calcmode="lin" valueType="num">
                                      <p:cBhvr>
                                        <p:cTn id="13" dur="1000" fill="hold"/>
                                        <p:tgtEl>
                                          <p:spTgt spid="76847"/>
                                        </p:tgtEl>
                                        <p:attrNameLst>
                                          <p:attrName>ppt_h</p:attrName>
                                        </p:attrNameLst>
                                      </p:cBhvr>
                                      <p:tavLst>
                                        <p:tav tm="0">
                                          <p:val>
                                            <p:strVal val="#ppt_h"/>
                                          </p:val>
                                        </p:tav>
                                        <p:tav tm="100000">
                                          <p:val>
                                            <p:strVal val="#ppt_h"/>
                                          </p:val>
                                        </p:tav>
                                      </p:tavLst>
                                    </p:anim>
                                    <p:animEffect transition="in" filter="fade">
                                      <p:cBhvr>
                                        <p:cTn id="14" dur="1000"/>
                                        <p:tgtEl>
                                          <p:spTgt spid="76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4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7" name="Oval 7"/>
          <p:cNvSpPr>
            <a:spLocks noChangeArrowheads="1"/>
          </p:cNvSpPr>
          <p:nvPr/>
        </p:nvSpPr>
        <p:spPr bwMode="auto">
          <a:xfrm>
            <a:off x="1619672" y="4149080"/>
            <a:ext cx="5616575" cy="1439862"/>
          </a:xfrm>
          <a:prstGeom prst="ellipse">
            <a:avLst/>
          </a:prstGeom>
          <a:solidFill>
            <a:srgbClr val="FFFFDD">
              <a:alpha val="66000"/>
            </a:srgbClr>
          </a:solidFill>
          <a:ln>
            <a:noFill/>
          </a:ln>
          <a:effectLst/>
        </p:spPr>
        <p:txBody>
          <a:bodyPr lIns="90000" tIns="46800" rIns="90000" bIns="46800" anchor="ctr">
            <a:spAutoFit/>
          </a:bodyPr>
          <a:lstStyle/>
          <a:p>
            <a:endParaRPr lang="zh-CN" altLang="en-US"/>
          </a:p>
        </p:txBody>
      </p:sp>
      <p:sp>
        <p:nvSpPr>
          <p:cNvPr id="6" name="页脚占位符 4"/>
          <p:cNvSpPr>
            <a:spLocks noGrp="1"/>
          </p:cNvSpPr>
          <p:nvPr>
            <p:ph type="ftr" sz="quarter" idx="11"/>
          </p:nvPr>
        </p:nvSpPr>
        <p:spPr/>
        <p:txBody>
          <a:bodyPr/>
          <a:lstStyle/>
          <a:p>
            <a:r>
              <a:rPr lang="en-US" altLang="zh-CN"/>
              <a:t>《分析化学》 第五章   配位滴定法</a:t>
            </a:r>
          </a:p>
        </p:txBody>
      </p:sp>
      <p:sp>
        <p:nvSpPr>
          <p:cNvPr id="7" name="灯片编号占位符 5"/>
          <p:cNvSpPr>
            <a:spLocks noGrp="1"/>
          </p:cNvSpPr>
          <p:nvPr>
            <p:ph type="sldNum" sz="quarter" idx="12"/>
          </p:nvPr>
        </p:nvSpPr>
        <p:spPr/>
        <p:txBody>
          <a:bodyPr/>
          <a:lstStyle/>
          <a:p>
            <a:fld id="{4423C064-506E-4981-8AC5-08F6CF247AF6}" type="slidenum">
              <a:rPr lang="en-US" altLang="zh-CN"/>
              <a:pPr/>
              <a:t>122</a:t>
            </a:fld>
            <a:endParaRPr lang="en-US" altLang="zh-CN"/>
          </a:p>
        </p:txBody>
      </p:sp>
      <p:sp>
        <p:nvSpPr>
          <p:cNvPr id="143363" name="Rectangle 3"/>
          <p:cNvSpPr>
            <a:spLocks noGrp="1" noChangeArrowheads="1"/>
          </p:cNvSpPr>
          <p:nvPr>
            <p:ph type="body" idx="1"/>
          </p:nvPr>
        </p:nvSpPr>
        <p:spPr>
          <a:xfrm>
            <a:off x="323850" y="1196975"/>
            <a:ext cx="8569325" cy="5184775"/>
          </a:xfrm>
        </p:spPr>
        <p:txBody>
          <a:bodyPr/>
          <a:lstStyle/>
          <a:p>
            <a:pPr lvl="1">
              <a:lnSpc>
                <a:spcPct val="160000"/>
              </a:lnSpc>
            </a:pPr>
            <a:r>
              <a:rPr lang="zh-CN" altLang="en-US" dirty="0">
                <a:latin typeface="Times New Roman" panose="02020603050405020304" pitchFamily="18" charset="0"/>
              </a:rPr>
              <a:t>滴定时若酸度过低，金属离子将发生水解形成</a:t>
            </a:r>
            <a:r>
              <a:rPr lang="en-US" altLang="zh-CN" dirty="0">
                <a:latin typeface="Times New Roman" panose="02020603050405020304" pitchFamily="18" charset="0"/>
              </a:rPr>
              <a:t>M(OH)</a:t>
            </a:r>
            <a:r>
              <a:rPr lang="en-US" altLang="zh-CN" baseline="-25000" dirty="0">
                <a:latin typeface="Times New Roman" panose="02020603050405020304" pitchFamily="18" charset="0"/>
              </a:rPr>
              <a:t>n</a:t>
            </a:r>
            <a:r>
              <a:rPr lang="zh-CN" altLang="en-US" dirty="0">
                <a:latin typeface="Times New Roman" panose="02020603050405020304" pitchFamily="18" charset="0"/>
              </a:rPr>
              <a:t>沉淀，影响配位滴定的进行，水解时的酸度为最低允许酸度。</a:t>
            </a:r>
          </a:p>
          <a:p>
            <a:pPr lvl="1">
              <a:lnSpc>
                <a:spcPct val="160000"/>
              </a:lnSpc>
            </a:pPr>
            <a:r>
              <a:rPr lang="zh-CN" altLang="en-US" dirty="0">
                <a:latin typeface="Times New Roman" panose="02020603050405020304" pitchFamily="18" charset="0"/>
              </a:rPr>
              <a:t>可由氢氧化物的溶度积求出</a:t>
            </a:r>
          </a:p>
        </p:txBody>
      </p:sp>
      <p:graphicFrame>
        <p:nvGraphicFramePr>
          <p:cNvPr id="143364" name="Object 4"/>
          <p:cNvGraphicFramePr>
            <a:graphicFrameLocks noChangeAspect="1"/>
          </p:cNvGraphicFramePr>
          <p:nvPr>
            <p:extLst>
              <p:ext uri="{D42A27DB-BD31-4B8C-83A1-F6EECF244321}">
                <p14:modId xmlns:p14="http://schemas.microsoft.com/office/powerpoint/2010/main" val="927610719"/>
              </p:ext>
            </p:extLst>
          </p:nvPr>
        </p:nvGraphicFramePr>
        <p:xfrm>
          <a:off x="2355850" y="4270375"/>
          <a:ext cx="3857625" cy="1246188"/>
        </p:xfrm>
        <a:graphic>
          <a:graphicData uri="http://schemas.openxmlformats.org/presentationml/2006/ole">
            <mc:AlternateContent xmlns:mc="http://schemas.openxmlformats.org/markup-compatibility/2006">
              <mc:Choice xmlns:v="urn:schemas-microsoft-com:vml" Requires="v">
                <p:oleObj spid="_x0000_s27652" name="Equation" r:id="rId5" imgW="1612800" imgH="520560" progId="Equation.DSMT4">
                  <p:embed/>
                </p:oleObj>
              </mc:Choice>
              <mc:Fallback>
                <p:oleObj name="Equation" r:id="rId5" imgW="1612800" imgH="520560" progId="Equation.DSMT4">
                  <p:embed/>
                  <p:pic>
                    <p:nvPicPr>
                      <p:cNvPr id="0" name="Object 4"/>
                      <p:cNvPicPr>
                        <a:picLocks noChangeAspect="1" noChangeArrowheads="1"/>
                      </p:cNvPicPr>
                      <p:nvPr/>
                    </p:nvPicPr>
                    <p:blipFill>
                      <a:blip r:embed="rId6"/>
                      <a:srcRect/>
                      <a:stretch>
                        <a:fillRect/>
                      </a:stretch>
                    </p:blipFill>
                    <p:spPr bwMode="auto">
                      <a:xfrm>
                        <a:off x="2355850" y="4270375"/>
                        <a:ext cx="3857625" cy="12461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69" name="Rectangle 9"/>
          <p:cNvSpPr>
            <a:spLocks noGrp="1" noChangeArrowheads="1"/>
          </p:cNvSpPr>
          <p:nvPr>
            <p:ph type="title"/>
          </p:nvPr>
        </p:nvSpPr>
        <p:spPr/>
        <p:txBody>
          <a:bodyPr/>
          <a:lstStyle/>
          <a:p>
            <a:pPr algn="l"/>
            <a:r>
              <a:rPr lang="en-US" altLang="zh-CN" dirty="0">
                <a:latin typeface="Times New Roman" panose="02020603050405020304" pitchFamily="18" charset="0"/>
              </a:rPr>
              <a:t>2.  </a:t>
            </a:r>
            <a:r>
              <a:rPr lang="zh-CN" altLang="en-US" dirty="0">
                <a:latin typeface="Times New Roman" panose="02020603050405020304" pitchFamily="18" charset="0"/>
              </a:rPr>
              <a:t>最低允许酸度（最高允许</a:t>
            </a:r>
            <a:r>
              <a:rPr lang="en-US" altLang="zh-CN" dirty="0">
                <a:latin typeface="Times New Roman" panose="02020603050405020304" pitchFamily="18" charset="0"/>
              </a:rPr>
              <a:t>pH</a:t>
            </a:r>
            <a:r>
              <a:rPr lang="zh-CN" altLang="en-US" dirty="0">
                <a:latin typeface="Times New Roman" panose="02020603050405020304" pitchFamily="18" charset="0"/>
              </a:rPr>
              <a:t>）</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barn(inVertical)">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barn(inVertical)">
                                      <p:cBhvr>
                                        <p:cTn id="12" dur="500"/>
                                        <p:tgtEl>
                                          <p:spTgt spid="143363">
                                            <p:txEl>
                                              <p:pRg st="1" end="1"/>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43364"/>
                                        </p:tgtEl>
                                        <p:attrNameLst>
                                          <p:attrName>style.visibility</p:attrName>
                                        </p:attrNameLst>
                                      </p:cBhvr>
                                      <p:to>
                                        <p:strVal val="visible"/>
                                      </p:to>
                                    </p:set>
                                    <p:animEffect transition="in" filter="barn(inVertical)">
                                      <p:cBhvr>
                                        <p:cTn id="17" dur="500"/>
                                        <p:tgtEl>
                                          <p:spTgt spid="14336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3367"/>
                                        </p:tgtEl>
                                        <p:attrNameLst>
                                          <p:attrName>style.visibility</p:attrName>
                                        </p:attrNameLst>
                                      </p:cBhvr>
                                      <p:to>
                                        <p:strVal val="visible"/>
                                      </p:to>
                                    </p:set>
                                    <p:animEffect transition="in" filter="barn(inVertical)">
                                      <p:cBhvr>
                                        <p:cTn id="22" dur="500"/>
                                        <p:tgtEl>
                                          <p:spTgt spid="14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animBg="1"/>
      <p:bldP spid="143363" grpId="0" build="p" bldLvl="2"/>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关于最低允许酸度</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lnSpc>
                    <a:spcPct val="150000"/>
                  </a:lnSpc>
                  <a:spcBef>
                    <a:spcPts val="0"/>
                  </a:spcBef>
                </a:pPr>
                <a:r>
                  <a:rPr lang="zh-CN" altLang="en-US" dirty="0"/>
                  <a:t>滴定单一金属离子的最低允许酸度可由其溶度积求算。需要注意的是，应该用金属离子初始浓度代入计算，不能按</a:t>
                </a:r>
                <a14:m>
                  <m:oMath xmlns:m="http://schemas.openxmlformats.org/officeDocument/2006/math">
                    <m:r>
                      <a:rPr lang="en-US" altLang="zh-CN" i="1">
                        <a:solidFill>
                          <a:srgbClr val="2D1DFB"/>
                        </a:solidFill>
                        <a:latin typeface="Cambria Math" panose="02040503050406030204" pitchFamily="18" charset="0"/>
                      </a:rPr>
                      <m:t>𝒄</m:t>
                    </m:r>
                    <m:r>
                      <a:rPr lang="en-US" altLang="zh-CN" baseline="-25000">
                        <a:solidFill>
                          <a:srgbClr val="2D1DFB"/>
                        </a:solidFill>
                        <a:latin typeface="Cambria Math" panose="02040503050406030204" pitchFamily="18" charset="0"/>
                      </a:rPr>
                      <m:t>𝐌</m:t>
                    </m:r>
                    <m:r>
                      <a:rPr lang="en-US" altLang="zh-CN" baseline="-10000">
                        <a:solidFill>
                          <a:srgbClr val="2D1DFB"/>
                        </a:solidFill>
                        <a:latin typeface="Cambria Math" panose="02040503050406030204" pitchFamily="18" charset="0"/>
                      </a:rPr>
                      <m:t>,</m:t>
                    </m:r>
                    <m:r>
                      <a:rPr lang="en-US" altLang="zh-CN" baseline="-25000">
                        <a:solidFill>
                          <a:srgbClr val="2D1DFB"/>
                        </a:solidFill>
                        <a:latin typeface="Cambria Math" panose="02040503050406030204" pitchFamily="18" charset="0"/>
                      </a:rPr>
                      <m:t>𝐬𝐩</m:t>
                    </m:r>
                  </m:oMath>
                </a14:m>
                <a:r>
                  <a:rPr lang="zh-CN" altLang="en-US" dirty="0"/>
                  <a:t>计算。因该值是</a:t>
                </a:r>
                <a:r>
                  <a:rPr lang="en-US" altLang="zh-CN" dirty="0"/>
                  <a:t>M</a:t>
                </a:r>
                <a:r>
                  <a:rPr lang="zh-CN" altLang="en-US" dirty="0"/>
                  <a:t>不水解的最高允许</a:t>
                </a:r>
                <a:r>
                  <a:rPr lang="en-US" altLang="zh-CN" dirty="0"/>
                  <a:t>[OH</a:t>
                </a:r>
                <a:r>
                  <a:rPr lang="en-US" altLang="zh-CN" baseline="30000" dirty="0"/>
                  <a:t>-</a:t>
                </a:r>
                <a:r>
                  <a:rPr lang="en-US" altLang="zh-CN" dirty="0"/>
                  <a:t>]</a:t>
                </a:r>
                <a:r>
                  <a:rPr lang="zh-CN" altLang="en-US" dirty="0"/>
                  <a:t>，故应该按</a:t>
                </a:r>
                <a:r>
                  <a:rPr lang="en-US" altLang="zh-CN" i="1" dirty="0" err="1"/>
                  <a:t>c</a:t>
                </a:r>
                <a:r>
                  <a:rPr lang="en-US" altLang="zh-CN" baseline="-25000" dirty="0" err="1"/>
                  <a:t>M</a:t>
                </a:r>
                <a:r>
                  <a:rPr lang="zh-CN" altLang="en-US" dirty="0"/>
                  <a:t>最大时即初始浓度计算以保证</a:t>
                </a:r>
                <a:r>
                  <a:rPr lang="en-US" altLang="zh-CN" dirty="0"/>
                  <a:t>M</a:t>
                </a:r>
                <a:r>
                  <a:rPr lang="zh-CN" altLang="en-US" dirty="0"/>
                  <a:t>不水解。</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4"/>
                <a:stretch>
                  <a:fillRect r="-93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123</a:t>
            </a:fld>
            <a:endParaRPr lang="en-US" altLang="zh-CN"/>
          </a:p>
        </p:txBody>
      </p:sp>
    </p:spTree>
    <p:custDataLst>
      <p:tags r:id="rId1"/>
    </p:custDataLst>
    <p:extLst>
      <p:ext uri="{BB962C8B-B14F-4D97-AF65-F5344CB8AC3E}">
        <p14:creationId xmlns:p14="http://schemas.microsoft.com/office/powerpoint/2010/main" val="368111689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10412"/>
            <a:ext cx="8435280" cy="863600"/>
          </a:xfrm>
        </p:spPr>
        <p:txBody>
          <a:bodyPr/>
          <a:lstStyle/>
          <a:p>
            <a:r>
              <a:rPr lang="zh-CN" altLang="en-US" dirty="0"/>
              <a:t>（二）指示剂确定终点时的最佳酸度</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23528" y="1412776"/>
                <a:ext cx="8496944" cy="4392488"/>
              </a:xfrm>
            </p:spPr>
            <p:txBody>
              <a:bodyPr/>
              <a:lstStyle/>
              <a:p>
                <a:pPr marL="0" indent="0">
                  <a:buNone/>
                </a:pPr>
                <a:r>
                  <a:rPr lang="zh-CN" altLang="en-US" dirty="0">
                    <a:solidFill>
                      <a:srgbClr val="3333FF"/>
                    </a:solidFill>
                  </a:rPr>
                  <a:t>      </a:t>
                </a:r>
                <a:r>
                  <a:rPr lang="zh-CN" altLang="en-US" dirty="0">
                    <a:solidFill>
                      <a:schemeClr val="tx2"/>
                    </a:solidFill>
                  </a:rPr>
                  <a:t>终点时： </a:t>
                </a:r>
                <a:r>
                  <a:rPr lang="en-US" altLang="zh-CN" dirty="0" err="1">
                    <a:solidFill>
                      <a:srgbClr val="3333FF"/>
                    </a:solidFill>
                  </a:rPr>
                  <a:t>pM</a:t>
                </a:r>
                <a:r>
                  <a:rPr lang="en-US" altLang="zh-CN" baseline="-25000" dirty="0" err="1">
                    <a:solidFill>
                      <a:srgbClr val="3333FF"/>
                    </a:solidFill>
                  </a:rPr>
                  <a:t>ep</a:t>
                </a:r>
                <a:r>
                  <a:rPr lang="en-US" altLang="zh-CN" baseline="-25000" dirty="0">
                    <a:solidFill>
                      <a:srgbClr val="3333FF"/>
                    </a:solidFill>
                  </a:rPr>
                  <a:t> </a:t>
                </a:r>
                <a14:m>
                  <m:oMath xmlns:m="http://schemas.openxmlformats.org/officeDocument/2006/math">
                    <m:r>
                      <a:rPr kumimoji="1" lang="en-US" altLang="zh-CN" b="1" i="0" dirty="0" smtClean="0">
                        <a:solidFill>
                          <a:srgbClr val="3333FF"/>
                        </a:solidFill>
                        <a:latin typeface="Cambria Math" panose="02040503050406030204" pitchFamily="18" charset="0"/>
                        <a:ea typeface="宋体" panose="02010600030101010101" pitchFamily="2" charset="-122"/>
                        <a:cs typeface="Times New Roman" panose="02020603050405020304" pitchFamily="18" charset="0"/>
                      </a:rPr>
                      <m:t>=</m:t>
                    </m:r>
                    <m:r>
                      <m:rPr>
                        <m:nor/>
                      </m:rPr>
                      <a:rPr kumimoji="1" lang="en-US" altLang="zh-CN" dirty="0">
                        <a:solidFill>
                          <a:srgbClr val="3333FF"/>
                        </a:solidFill>
                        <a:ea typeface="宋体" panose="02010600030101010101" pitchFamily="2" charset="-122"/>
                        <a:cs typeface="Times New Roman" panose="02020603050405020304" pitchFamily="18" charset="0"/>
                      </a:rPr>
                      <m:t>pM</m:t>
                    </m:r>
                    <m:r>
                      <m:rPr>
                        <m:nor/>
                      </m:rPr>
                      <a:rPr kumimoji="1" lang="en-US" altLang="zh-CN" baseline="-25000" dirty="0">
                        <a:solidFill>
                          <a:srgbClr val="3333FF"/>
                        </a:solidFill>
                        <a:ea typeface="宋体" panose="02010600030101010101" pitchFamily="2" charset="-122"/>
                        <a:cs typeface="Times New Roman" panose="02020603050405020304" pitchFamily="18" charset="0"/>
                      </a:rPr>
                      <m:t>t</m:t>
                    </m:r>
                    <m:r>
                      <a:rPr kumimoji="1" lang="en-US" altLang="zh-CN" i="1">
                        <a:solidFill>
                          <a:srgbClr val="3333FF"/>
                        </a:solidFill>
                        <a:latin typeface="Cambria Math" panose="02040503050406030204" pitchFamily="18" charset="0"/>
                        <a:ea typeface="宋体" panose="02010600030101010101" pitchFamily="2" charset="-122"/>
                        <a:cs typeface="Times New Roman" panose="02020603050405020304" pitchFamily="18" charset="0"/>
                      </a:rPr>
                      <m:t>=</m:t>
                    </m:r>
                    <m:sSubSup>
                      <m:sSubSupPr>
                        <m:ctrlPr>
                          <a:rPr kumimoji="1" lang="en-US" altLang="zh-CN" i="1">
                            <a:solidFill>
                              <a:srgbClr val="3333FF"/>
                            </a:solidFill>
                            <a:latin typeface="Cambria Math" panose="02040503050406030204" pitchFamily="18" charset="0"/>
                            <a:ea typeface="宋体" panose="02010600030101010101" pitchFamily="2" charset="-122"/>
                            <a:cs typeface="Times New Roman" panose="02020603050405020304" pitchFamily="18" charset="0"/>
                          </a:rPr>
                        </m:ctrlPr>
                      </m:sSubSupPr>
                      <m:e>
                        <m:r>
                          <a:rPr kumimoji="1" lang="en-US" altLang="zh-CN" i="1">
                            <a:solidFill>
                              <a:srgbClr val="3333FF"/>
                            </a:solidFill>
                            <a:latin typeface="Cambria Math" panose="02040503050406030204" pitchFamily="18" charset="0"/>
                            <a:ea typeface="宋体" panose="02010600030101010101" pitchFamily="2" charset="-122"/>
                            <a:cs typeface="Times New Roman" panose="02020603050405020304" pitchFamily="18" charset="0"/>
                          </a:rPr>
                          <m:t>𝑲</m:t>
                        </m:r>
                      </m:e>
                      <m:sub>
                        <m:r>
                          <a:rPr kumimoji="1" lang="en-US" altLang="zh-CN">
                            <a:solidFill>
                              <a:srgbClr val="3333FF"/>
                            </a:solidFill>
                            <a:latin typeface="Cambria Math" panose="02040503050406030204" pitchFamily="18" charset="0"/>
                            <a:ea typeface="宋体" panose="02010600030101010101" pitchFamily="2" charset="-122"/>
                            <a:cs typeface="Times New Roman" panose="02020603050405020304" pitchFamily="18" charset="0"/>
                          </a:rPr>
                          <m:t>𝐌𝐈𝐧</m:t>
                        </m:r>
                      </m:sub>
                      <m:sup>
                        <m:r>
                          <a:rPr kumimoji="1" lang="en-US" altLang="zh-CN" i="1">
                            <a:solidFill>
                              <a:srgbClr val="3333FF"/>
                            </a:solidFill>
                            <a:latin typeface="Cambria Math" panose="02040503050406030204" pitchFamily="18" charset="0"/>
                            <a:ea typeface="宋体" panose="02010600030101010101" pitchFamily="2" charset="-122"/>
                            <a:cs typeface="Times New Roman" panose="02020603050405020304" pitchFamily="18" charset="0"/>
                          </a:rPr>
                          <m:t>′</m:t>
                        </m:r>
                      </m:sup>
                    </m:sSubSup>
                    <m:r>
                      <a:rPr kumimoji="1" lang="en-US" altLang="zh-CN" i="1">
                        <a:solidFill>
                          <a:srgbClr val="3333FF"/>
                        </a:solidFill>
                        <a:latin typeface="Cambria Math" panose="02040503050406030204" pitchFamily="18" charset="0"/>
                        <a:ea typeface="宋体" panose="02010600030101010101" pitchFamily="2" charset="-122"/>
                        <a:cs typeface="Times New Roman" panose="02020603050405020304" pitchFamily="18" charset="0"/>
                      </a:rPr>
                      <m:t>−</m:t>
                    </m:r>
                  </m:oMath>
                </a14:m>
                <a:r>
                  <a:rPr kumimoji="1" lang="en-US" altLang="zh-CN" dirty="0">
                    <a:solidFill>
                      <a:srgbClr val="3333FF"/>
                    </a:solidFill>
                    <a:ea typeface="宋体" panose="02010600030101010101" pitchFamily="2" charset="-122"/>
                    <a:cs typeface="Times New Roman" panose="02020603050405020304" pitchFamily="18" charset="0"/>
                  </a:rPr>
                  <a:t>lg </a:t>
                </a:r>
                <a14:m>
                  <m:oMath xmlns:m="http://schemas.openxmlformats.org/officeDocument/2006/math">
                    <m:sSub>
                      <m:sSubPr>
                        <m:ctrlPr>
                          <a:rPr kumimoji="1" lang="en-US" altLang="zh-CN" i="1">
                            <a:solidFill>
                              <a:srgbClr val="3333FF"/>
                            </a:solidFill>
                            <a:latin typeface="Cambria Math" panose="02040503050406030204" pitchFamily="18" charset="0"/>
                            <a:ea typeface="宋体" panose="02010600030101010101" pitchFamily="2" charset="-122"/>
                            <a:cs typeface="Times New Roman" panose="02020603050405020304" pitchFamily="18" charset="0"/>
                          </a:rPr>
                        </m:ctrlPr>
                      </m:sSubPr>
                      <m:e>
                        <m:r>
                          <a:rPr kumimoji="1" lang="zh-CN" altLang="en-US">
                            <a:solidFill>
                              <a:srgbClr val="3333FF"/>
                            </a:solidFill>
                            <a:latin typeface="Cambria Math" panose="02040503050406030204" pitchFamily="18" charset="0"/>
                            <a:ea typeface="宋体" panose="02010600030101010101" pitchFamily="2" charset="-122"/>
                            <a:cs typeface="Times New Roman" panose="02020603050405020304" pitchFamily="18" charset="0"/>
                          </a:rPr>
                          <m:t>𝛂</m:t>
                        </m:r>
                      </m:e>
                      <m:sub>
                        <m:r>
                          <a:rPr kumimoji="1" lang="en-US" altLang="zh-CN">
                            <a:solidFill>
                              <a:srgbClr val="3333FF"/>
                            </a:solidFill>
                            <a:latin typeface="Cambria Math" panose="02040503050406030204" pitchFamily="18" charset="0"/>
                            <a:ea typeface="宋体" panose="02010600030101010101" pitchFamily="2" charset="-122"/>
                            <a:cs typeface="Times New Roman" panose="02020603050405020304" pitchFamily="18" charset="0"/>
                          </a:rPr>
                          <m:t>𝐈𝐧</m:t>
                        </m:r>
                        <m:r>
                          <a:rPr kumimoji="1" lang="en-US" altLang="zh-CN">
                            <a:solidFill>
                              <a:srgbClr val="3333FF"/>
                            </a:solidFill>
                            <a:latin typeface="Cambria Math" panose="02040503050406030204" pitchFamily="18" charset="0"/>
                            <a:ea typeface="宋体" panose="02010600030101010101" pitchFamily="2" charset="-122"/>
                            <a:cs typeface="Times New Roman" panose="02020603050405020304" pitchFamily="18" charset="0"/>
                          </a:rPr>
                          <m:t>(</m:t>
                        </m:r>
                        <m:r>
                          <a:rPr kumimoji="1" lang="en-US" altLang="zh-CN">
                            <a:solidFill>
                              <a:srgbClr val="3333FF"/>
                            </a:solidFill>
                            <a:latin typeface="Cambria Math" panose="02040503050406030204" pitchFamily="18" charset="0"/>
                            <a:ea typeface="宋体" panose="02010600030101010101" pitchFamily="2" charset="-122"/>
                            <a:cs typeface="Times New Roman" panose="02020603050405020304" pitchFamily="18" charset="0"/>
                          </a:rPr>
                          <m:t>𝐇</m:t>
                        </m:r>
                        <m:r>
                          <a:rPr kumimoji="1" lang="en-US" altLang="zh-CN">
                            <a:solidFill>
                              <a:srgbClr val="3333FF"/>
                            </a:solidFill>
                            <a:latin typeface="Cambria Math" panose="02040503050406030204" pitchFamily="18" charset="0"/>
                            <a:ea typeface="宋体" panose="02010600030101010101" pitchFamily="2" charset="-122"/>
                            <a:cs typeface="Times New Roman" panose="02020603050405020304" pitchFamily="18" charset="0"/>
                          </a:rPr>
                          <m:t>)</m:t>
                        </m:r>
                      </m:sub>
                    </m:sSub>
                  </m:oMath>
                </a14:m>
                <a:endParaRPr lang="en-US" altLang="zh-CN" dirty="0"/>
              </a:p>
              <a:p>
                <a:pPr marL="0" indent="0">
                  <a:lnSpc>
                    <a:spcPct val="120000"/>
                  </a:lnSpc>
                  <a:spcBef>
                    <a:spcPts val="0"/>
                  </a:spcBef>
                  <a:buNone/>
                </a:pPr>
                <a:r>
                  <a:rPr lang="zh-CN" altLang="en-US" dirty="0"/>
                  <a:t>     如</a:t>
                </a:r>
                <a:r>
                  <a:rPr lang="en-US" altLang="zh-CN" dirty="0" err="1"/>
                  <a:t>pM</a:t>
                </a:r>
                <a:r>
                  <a:rPr lang="en-US" altLang="zh-CN" baseline="-25000" dirty="0" err="1"/>
                  <a:t>ep</a:t>
                </a:r>
                <a:r>
                  <a:rPr lang="zh-CN" altLang="en-US" dirty="0"/>
                  <a:t>与</a:t>
                </a:r>
                <a:r>
                  <a:rPr lang="en-US" altLang="zh-CN" dirty="0" err="1"/>
                  <a:t>pM</a:t>
                </a:r>
                <a:r>
                  <a:rPr lang="en-US" altLang="zh-CN" baseline="-25000" dirty="0" err="1"/>
                  <a:t>sp</a:t>
                </a:r>
                <a:r>
                  <a:rPr lang="zh-CN" altLang="en-US" dirty="0"/>
                  <a:t>基本一致，则此时酸度称最佳酸度。实际测定时，可在最高酸度和最低酸度之间每隔</a:t>
                </a:r>
                <a:r>
                  <a:rPr lang="en-US" altLang="zh-CN" dirty="0"/>
                  <a:t>0.1~0.2pH</a:t>
                </a:r>
                <a:r>
                  <a:rPr lang="zh-CN" altLang="en-US" dirty="0"/>
                  <a:t>单位根据林邦误差公式计算，算出误差最小值时</a:t>
                </a:r>
                <a:r>
                  <a:rPr lang="en-US" altLang="zh-CN" dirty="0"/>
                  <a:t>pH</a:t>
                </a:r>
                <a:r>
                  <a:rPr lang="zh-CN" altLang="en-US" dirty="0"/>
                  <a:t>即为最佳酸度。</a:t>
                </a:r>
                <a:endParaRPr lang="en-US" altLang="zh-CN" dirty="0"/>
              </a:p>
              <a:p>
                <a:pPr marL="0" indent="0" algn="ctr">
                  <a:buNone/>
                </a:pPr>
                <a14:m>
                  <m:oMathPara xmlns:m="http://schemas.openxmlformats.org/officeDocument/2006/math">
                    <m:oMathParaPr>
                      <m:jc m:val="centerGroup"/>
                    </m:oMathParaPr>
                    <m:oMath xmlns:m="http://schemas.openxmlformats.org/officeDocument/2006/math">
                      <m:r>
                        <a:rPr lang="en-US" altLang="zh-CN" i="1">
                          <a:solidFill>
                            <a:srgbClr val="3333FF"/>
                          </a:solidFill>
                          <a:latin typeface="Cambria Math" panose="02040503050406030204" pitchFamily="18" charset="0"/>
                        </a:rPr>
                        <m:t>𝑻𝑬</m:t>
                      </m:r>
                      <m:r>
                        <a:rPr lang="en-US" altLang="zh-CN" i="1">
                          <a:solidFill>
                            <a:srgbClr val="3333FF"/>
                          </a:solidFill>
                          <a:latin typeface="Cambria Math" panose="02040503050406030204" pitchFamily="18" charset="0"/>
                        </a:rPr>
                        <m:t>=</m:t>
                      </m:r>
                      <m:f>
                        <m:fPr>
                          <m:ctrlPr>
                            <a:rPr lang="en-US" altLang="zh-CN" i="1">
                              <a:solidFill>
                                <a:srgbClr val="3333FF"/>
                              </a:solidFill>
                              <a:latin typeface="Cambria Math" panose="02040503050406030204" pitchFamily="18" charset="0"/>
                            </a:rPr>
                          </m:ctrlPr>
                        </m:fPr>
                        <m:num>
                          <m:sSup>
                            <m:sSupPr>
                              <m:ctrlPr>
                                <a:rPr lang="en-US" altLang="zh-CN" i="1">
                                  <a:solidFill>
                                    <a:srgbClr val="3333FF"/>
                                  </a:solidFill>
                                  <a:latin typeface="Cambria Math" panose="02040503050406030204" pitchFamily="18" charset="0"/>
                                </a:rPr>
                              </m:ctrlPr>
                            </m:sSupPr>
                            <m:e>
                              <m:r>
                                <a:rPr lang="en-US" altLang="zh-CN" i="1">
                                  <a:solidFill>
                                    <a:srgbClr val="3333FF"/>
                                  </a:solidFill>
                                  <a:latin typeface="Cambria Math" panose="02040503050406030204" pitchFamily="18" charset="0"/>
                                </a:rPr>
                                <m:t>10</m:t>
                              </m:r>
                            </m:e>
                            <m:sup>
                              <m:r>
                                <a:rPr lang="en-US" altLang="zh-CN" i="1">
                                  <a:solidFill>
                                    <a:srgbClr val="3333FF"/>
                                  </a:solidFill>
                                  <a:latin typeface="Cambria Math" panose="02040503050406030204" pitchFamily="18" charset="0"/>
                                  <a:ea typeface="Cambria Math" panose="02040503050406030204" pitchFamily="18" charset="0"/>
                                </a:rPr>
                                <m:t>∆</m:t>
                              </m:r>
                              <m:r>
                                <m:rPr>
                                  <m:sty m:val="p"/>
                                </m:rPr>
                                <a:rPr lang="en-US" altLang="zh-CN" i="1">
                                  <a:solidFill>
                                    <a:srgbClr val="3333FF"/>
                                  </a:solidFill>
                                  <a:latin typeface="Cambria Math" panose="02040503050406030204" pitchFamily="18" charset="0"/>
                                  <a:ea typeface="Cambria Math" panose="02040503050406030204" pitchFamily="18" charset="0"/>
                                </a:rPr>
                                <m:t>p</m:t>
                              </m:r>
                              <m:r>
                                <a:rPr lang="en-US" altLang="zh-CN" b="1" i="0" smtClean="0">
                                  <a:solidFill>
                                    <a:srgbClr val="3333FF"/>
                                  </a:solidFill>
                                  <a:latin typeface="Cambria Math" panose="02040503050406030204" pitchFamily="18" charset="0"/>
                                  <a:ea typeface="Cambria Math" panose="02040503050406030204" pitchFamily="18" charset="0"/>
                                </a:rPr>
                                <m:t>𝐌</m:t>
                              </m:r>
                              <m:r>
                                <a:rPr lang="en-US" altLang="zh-CN" i="1" baseline="30000">
                                  <a:solidFill>
                                    <a:srgbClr val="3333FF"/>
                                  </a:solidFill>
                                  <a:latin typeface="Cambria Math" panose="02040503050406030204" pitchFamily="18" charset="0"/>
                                  <a:ea typeface="Cambria Math" panose="02040503050406030204" pitchFamily="18" charset="0"/>
                                </a:rPr>
                                <m:t>′</m:t>
                              </m:r>
                            </m:sup>
                          </m:sSup>
                          <m:r>
                            <a:rPr lang="en-US" altLang="zh-CN" i="1">
                              <a:solidFill>
                                <a:srgbClr val="3333FF"/>
                              </a:solidFill>
                              <a:latin typeface="Cambria Math" panose="02040503050406030204" pitchFamily="18" charset="0"/>
                              <a:ea typeface="Cambria Math" panose="02040503050406030204" pitchFamily="18" charset="0"/>
                            </a:rPr>
                            <m:t>−</m:t>
                          </m:r>
                          <m:sSup>
                            <m:sSupPr>
                              <m:ctrlPr>
                                <a:rPr lang="en-US" altLang="zh-CN" i="1">
                                  <a:solidFill>
                                    <a:srgbClr val="3333FF"/>
                                  </a:solidFill>
                                  <a:latin typeface="Cambria Math" panose="02040503050406030204" pitchFamily="18" charset="0"/>
                                  <a:ea typeface="Cambria Math" panose="02040503050406030204" pitchFamily="18" charset="0"/>
                                </a:rPr>
                              </m:ctrlPr>
                            </m:sSupPr>
                            <m:e>
                              <m:r>
                                <a:rPr lang="en-US" altLang="zh-CN" i="1">
                                  <a:solidFill>
                                    <a:srgbClr val="3333FF"/>
                                  </a:solidFill>
                                  <a:latin typeface="Cambria Math" panose="02040503050406030204" pitchFamily="18" charset="0"/>
                                </a:rPr>
                                <m:t>10</m:t>
                              </m:r>
                            </m:e>
                            <m:sup>
                              <m:r>
                                <a:rPr lang="en-US" altLang="zh-CN" i="1">
                                  <a:solidFill>
                                    <a:srgbClr val="3333FF"/>
                                  </a:solidFill>
                                  <a:latin typeface="Cambria Math" panose="02040503050406030204" pitchFamily="18" charset="0"/>
                                </a:rPr>
                                <m:t>−</m:t>
                              </m:r>
                              <m:r>
                                <a:rPr lang="en-US" altLang="zh-CN" i="1">
                                  <a:solidFill>
                                    <a:srgbClr val="3333FF"/>
                                  </a:solidFill>
                                  <a:latin typeface="Cambria Math" panose="02040503050406030204" pitchFamily="18" charset="0"/>
                                  <a:ea typeface="Cambria Math" panose="02040503050406030204" pitchFamily="18" charset="0"/>
                                </a:rPr>
                                <m:t>∆</m:t>
                              </m:r>
                              <m:r>
                                <m:rPr>
                                  <m:sty m:val="p"/>
                                </m:rPr>
                                <a:rPr lang="en-US" altLang="zh-CN" i="1">
                                  <a:solidFill>
                                    <a:srgbClr val="3333FF"/>
                                  </a:solidFill>
                                  <a:latin typeface="Cambria Math" panose="02040503050406030204" pitchFamily="18" charset="0"/>
                                  <a:ea typeface="Cambria Math" panose="02040503050406030204" pitchFamily="18" charset="0"/>
                                </a:rPr>
                                <m:t>p</m:t>
                              </m:r>
                              <m:r>
                                <a:rPr lang="en-US" altLang="zh-CN" b="1" i="0" smtClean="0">
                                  <a:solidFill>
                                    <a:srgbClr val="3333FF"/>
                                  </a:solidFill>
                                  <a:latin typeface="Cambria Math" panose="02040503050406030204" pitchFamily="18" charset="0"/>
                                  <a:ea typeface="Cambria Math" panose="02040503050406030204" pitchFamily="18" charset="0"/>
                                </a:rPr>
                                <m:t>𝐌</m:t>
                              </m:r>
                              <m:r>
                                <a:rPr lang="en-US" altLang="zh-CN" i="1" baseline="30000">
                                  <a:solidFill>
                                    <a:srgbClr val="3333FF"/>
                                  </a:solidFill>
                                  <a:latin typeface="Cambria Math" panose="02040503050406030204" pitchFamily="18" charset="0"/>
                                  <a:ea typeface="Cambria Math" panose="02040503050406030204" pitchFamily="18" charset="0"/>
                                </a:rPr>
                                <m:t>′</m:t>
                              </m:r>
                            </m:sup>
                          </m:sSup>
                        </m:num>
                        <m:den>
                          <m:rad>
                            <m:radPr>
                              <m:degHide m:val="on"/>
                              <m:ctrlPr>
                                <a:rPr lang="en-US" altLang="zh-CN" i="1">
                                  <a:solidFill>
                                    <a:srgbClr val="3333FF"/>
                                  </a:solidFill>
                                  <a:latin typeface="Cambria Math" panose="02040503050406030204" pitchFamily="18" charset="0"/>
                                </a:rPr>
                              </m:ctrlPr>
                            </m:radPr>
                            <m:deg/>
                            <m:e>
                              <m:r>
                                <a:rPr lang="en-US" altLang="zh-CN" i="1">
                                  <a:solidFill>
                                    <a:srgbClr val="3333FF"/>
                                  </a:solidFill>
                                  <a:latin typeface="Cambria Math" panose="02040503050406030204" pitchFamily="18" charset="0"/>
                                </a:rPr>
                                <m:t>𝒄</m:t>
                              </m:r>
                              <m:r>
                                <a:rPr lang="en-US" altLang="zh-CN" baseline="-25000">
                                  <a:solidFill>
                                    <a:srgbClr val="3333FF"/>
                                  </a:solidFill>
                                  <a:latin typeface="Cambria Math" panose="02040503050406030204" pitchFamily="18" charset="0"/>
                                </a:rPr>
                                <m:t>𝐬𝐩</m:t>
                              </m:r>
                              <m:sSub>
                                <m:sSubPr>
                                  <m:ctrlPr>
                                    <a:rPr lang="en-US" altLang="zh-CN" i="1">
                                      <a:solidFill>
                                        <a:srgbClr val="3333FF"/>
                                      </a:solidFill>
                                      <a:latin typeface="Cambria Math" panose="02040503050406030204" pitchFamily="18" charset="0"/>
                                    </a:rPr>
                                  </m:ctrlPr>
                                </m:sSubPr>
                                <m:e>
                                  <m:r>
                                    <a:rPr lang="en-US" altLang="zh-CN" i="1">
                                      <a:solidFill>
                                        <a:srgbClr val="3333FF"/>
                                      </a:solidFill>
                                      <a:latin typeface="Cambria Math" panose="02040503050406030204" pitchFamily="18" charset="0"/>
                                    </a:rPr>
                                    <m:t>𝑲</m:t>
                                  </m:r>
                                  <m:r>
                                    <a:rPr lang="en-US" altLang="zh-CN" i="1">
                                      <a:solidFill>
                                        <a:srgbClr val="3333FF"/>
                                      </a:solidFill>
                                      <a:latin typeface="Cambria Math" panose="02040503050406030204" pitchFamily="18" charset="0"/>
                                    </a:rPr>
                                    <m:t>′</m:t>
                                  </m:r>
                                </m:e>
                                <m:sub>
                                  <m:r>
                                    <a:rPr lang="en-US" altLang="zh-CN" b="1" i="0" smtClean="0">
                                      <a:solidFill>
                                        <a:srgbClr val="3333FF"/>
                                      </a:solidFill>
                                      <a:latin typeface="Cambria Math" panose="02040503050406030204" pitchFamily="18" charset="0"/>
                                    </a:rPr>
                                    <m:t>𝐌𝐘</m:t>
                                  </m:r>
                                </m:sub>
                              </m:sSub>
                            </m:e>
                          </m:rad>
                        </m:den>
                      </m:f>
                    </m:oMath>
                  </m:oMathPara>
                </a14:m>
                <a:endParaRPr lang="en-US" altLang="zh-CN" dirty="0"/>
              </a:p>
              <a:p>
                <a:pPr marL="0" indent="0" algn="ctr">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23528" y="1412776"/>
                <a:ext cx="8496944" cy="4392488"/>
              </a:xfrm>
              <a:blipFill>
                <a:blip r:embed="rId4"/>
                <a:stretch>
                  <a:fillRect l="-1793" t="-2361" r="-7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124</a:t>
            </a:fld>
            <a:endParaRPr lang="en-US" altLang="zh-CN"/>
          </a:p>
        </p:txBody>
      </p:sp>
    </p:spTree>
    <p:custDataLst>
      <p:tags r:id="rId1"/>
    </p:custDataLst>
    <p:extLst>
      <p:ext uri="{BB962C8B-B14F-4D97-AF65-F5344CB8AC3E}">
        <p14:creationId xmlns:p14="http://schemas.microsoft.com/office/powerpoint/2010/main" val="35617220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2819094E-318E-4BEE-B11E-0D88514A4DCB}" type="slidenum">
              <a:rPr lang="en-US" altLang="zh-CN"/>
              <a:pPr/>
              <a:t>125</a:t>
            </a:fld>
            <a:endParaRPr lang="en-US" altLang="zh-CN"/>
          </a:p>
        </p:txBody>
      </p:sp>
      <p:sp>
        <p:nvSpPr>
          <p:cNvPr id="317442" name="Rectangle 2"/>
          <p:cNvSpPr>
            <a:spLocks noGrp="1" noChangeArrowheads="1"/>
          </p:cNvSpPr>
          <p:nvPr>
            <p:ph type="title"/>
          </p:nvPr>
        </p:nvSpPr>
        <p:spPr>
          <a:xfrm>
            <a:off x="590872" y="261144"/>
            <a:ext cx="8229600" cy="863600"/>
          </a:xfrm>
        </p:spPr>
        <p:txBody>
          <a:bodyPr/>
          <a:lstStyle/>
          <a:p>
            <a:pPr algn="l"/>
            <a:r>
              <a:rPr lang="zh-CN" altLang="en-US" dirty="0">
                <a:latin typeface="Times New Roman" panose="02020603050405020304" pitchFamily="18" charset="0"/>
              </a:rPr>
              <a:t>（三）滴定过程中缓冲溶液的作用</a:t>
            </a:r>
          </a:p>
        </p:txBody>
      </p:sp>
      <mc:AlternateContent xmlns:mc="http://schemas.openxmlformats.org/markup-compatibility/2006" xmlns:a14="http://schemas.microsoft.com/office/drawing/2010/main">
        <mc:Choice Requires="a14">
          <p:sp>
            <p:nvSpPr>
              <p:cNvPr id="317443" name="Rectangle 3"/>
              <p:cNvSpPr>
                <a:spLocks noGrp="1" noChangeArrowheads="1"/>
              </p:cNvSpPr>
              <p:nvPr>
                <p:ph type="body" idx="1"/>
              </p:nvPr>
            </p:nvSpPr>
            <p:spPr>
              <a:xfrm>
                <a:off x="395288" y="1412875"/>
                <a:ext cx="8497887" cy="4968875"/>
              </a:xfrm>
            </p:spPr>
            <p:txBody>
              <a:bodyPr/>
              <a:lstStyle/>
              <a:p>
                <a:pPr marL="971550" lvl="1" indent="-514350">
                  <a:lnSpc>
                    <a:spcPct val="130000"/>
                  </a:lnSpc>
                  <a:buFont typeface="+mj-lt"/>
                  <a:buAutoNum type="arabicPeriod"/>
                </a:pPr>
                <a:r>
                  <a:rPr lang="zh-CN" altLang="en-US" dirty="0">
                    <a:latin typeface="Times New Roman" panose="02020603050405020304" pitchFamily="18" charset="0"/>
                  </a:rPr>
                  <a:t>维持</a:t>
                </a:r>
                <a:r>
                  <a:rPr lang="en-US" altLang="zh-CN" dirty="0">
                    <a:latin typeface="Times New Roman" panose="02020603050405020304" pitchFamily="18" charset="0"/>
                  </a:rPr>
                  <a:t>pH</a:t>
                </a:r>
                <a:r>
                  <a:rPr lang="zh-CN" altLang="en-US" dirty="0">
                    <a:latin typeface="Times New Roman" panose="02020603050405020304" pitchFamily="18" charset="0"/>
                  </a:rPr>
                  <a:t>，稳定酸效应，保证足够的</a:t>
                </a:r>
                <a14:m>
                  <m:oMath xmlns:m="http://schemas.openxmlformats.org/officeDocument/2006/math">
                    <m:sSub>
                      <m:sSubPr>
                        <m:ctrlPr>
                          <a:rPr lang="en-US" altLang="zh-CN" i="1">
                            <a:solidFill>
                              <a:srgbClr val="3333FF"/>
                            </a:solidFill>
                            <a:latin typeface="Cambria Math" panose="02040503050406030204" pitchFamily="18" charset="0"/>
                          </a:rPr>
                        </m:ctrlPr>
                      </m:sSubPr>
                      <m:e>
                        <m:r>
                          <a:rPr lang="en-US" altLang="zh-CN" i="1">
                            <a:solidFill>
                              <a:srgbClr val="3333FF"/>
                            </a:solidFill>
                            <a:latin typeface="Cambria Math" panose="02040503050406030204" pitchFamily="18" charset="0"/>
                          </a:rPr>
                          <m:t>𝑲</m:t>
                        </m:r>
                        <m:r>
                          <a:rPr lang="en-US" altLang="zh-CN" i="1">
                            <a:solidFill>
                              <a:srgbClr val="3333FF"/>
                            </a:solidFill>
                            <a:latin typeface="Cambria Math" panose="02040503050406030204" pitchFamily="18" charset="0"/>
                          </a:rPr>
                          <m:t>′</m:t>
                        </m:r>
                      </m:e>
                      <m:sub>
                        <m:r>
                          <a:rPr lang="en-US" altLang="zh-CN">
                            <a:solidFill>
                              <a:srgbClr val="3333FF"/>
                            </a:solidFill>
                            <a:latin typeface="Cambria Math" panose="02040503050406030204" pitchFamily="18" charset="0"/>
                          </a:rPr>
                          <m:t>𝐌𝐘</m:t>
                        </m:r>
                      </m:sub>
                    </m:sSub>
                  </m:oMath>
                </a14:m>
                <a:r>
                  <a:rPr lang="zh-CN" altLang="en-US" dirty="0">
                    <a:latin typeface="Times New Roman" panose="02020603050405020304" pitchFamily="18" charset="0"/>
                  </a:rPr>
                  <a:t>。</a:t>
                </a:r>
                <a:endParaRPr lang="en-US" altLang="zh-CN" dirty="0">
                  <a:latin typeface="Times New Roman" panose="02020603050405020304" pitchFamily="18" charset="0"/>
                </a:endParaRPr>
              </a:p>
              <a:p>
                <a:pPr marL="971550" lvl="1" indent="-514350">
                  <a:lnSpc>
                    <a:spcPct val="130000"/>
                  </a:lnSpc>
                  <a:buFont typeface="+mj-lt"/>
                  <a:buAutoNum type="arabicPeriod"/>
                </a:pPr>
                <a:r>
                  <a:rPr lang="zh-CN" altLang="en-US" dirty="0">
                    <a:latin typeface="Times New Roman" panose="02020603050405020304" pitchFamily="18" charset="0"/>
                  </a:rPr>
                  <a:t>使得指示剂能在合适</a:t>
                </a:r>
                <a:r>
                  <a:rPr lang="en-US" altLang="zh-CN" dirty="0">
                    <a:latin typeface="Times New Roman" panose="02020603050405020304" pitchFamily="18" charset="0"/>
                  </a:rPr>
                  <a:t>pH</a:t>
                </a:r>
                <a:r>
                  <a:rPr lang="zh-CN" altLang="en-US" dirty="0">
                    <a:latin typeface="Times New Roman" panose="02020603050405020304" pitchFamily="18" charset="0"/>
                  </a:rPr>
                  <a:t>范围内发挥作用。</a:t>
                </a:r>
                <a:endParaRPr lang="en-US" altLang="zh-CN" dirty="0">
                  <a:latin typeface="Times New Roman" panose="02020603050405020304" pitchFamily="18" charset="0"/>
                </a:endParaRPr>
              </a:p>
              <a:p>
                <a:pPr marL="971550" lvl="1" indent="-514350">
                  <a:lnSpc>
                    <a:spcPct val="130000"/>
                  </a:lnSpc>
                  <a:buFont typeface="+mj-lt"/>
                  <a:buAutoNum type="arabicPeriod"/>
                </a:pPr>
                <a:r>
                  <a:rPr lang="zh-CN" altLang="en-US" dirty="0">
                    <a:latin typeface="Times New Roman" panose="02020603050405020304" pitchFamily="18" charset="0"/>
                  </a:rPr>
                  <a:t>维持酸度可以实现混合离子选择性滴定。</a:t>
                </a:r>
                <a:endParaRPr lang="en-US" altLang="zh-CN" dirty="0">
                  <a:latin typeface="Times New Roman" panose="02020603050405020304" pitchFamily="18" charset="0"/>
                </a:endParaRPr>
              </a:p>
              <a:p>
                <a:pPr marL="971550" lvl="1" indent="-514350">
                  <a:lnSpc>
                    <a:spcPct val="130000"/>
                  </a:lnSpc>
                  <a:buFont typeface="+mj-lt"/>
                  <a:buAutoNum type="arabicPeriod"/>
                </a:pPr>
                <a:endParaRPr lang="zh-CN" altLang="en-US" dirty="0">
                  <a:latin typeface="Times New Roman" panose="02020603050405020304" pitchFamily="18" charset="0"/>
                </a:endParaRPr>
              </a:p>
            </p:txBody>
          </p:sp>
        </mc:Choice>
        <mc:Fallback xmlns="">
          <p:sp>
            <p:nvSpPr>
              <p:cNvPr id="317443" name="Rectangle 3"/>
              <p:cNvSpPr>
                <a:spLocks noGrp="1" noRot="1" noChangeAspect="1" noMove="1" noResize="1" noEditPoints="1" noAdjustHandles="1" noChangeArrowheads="1" noChangeShapeType="1" noTextEdit="1"/>
              </p:cNvSpPr>
              <p:nvPr>
                <p:ph type="body" idx="1"/>
              </p:nvPr>
            </p:nvSpPr>
            <p:spPr>
              <a:xfrm>
                <a:off x="395288" y="1412875"/>
                <a:ext cx="8497887" cy="4968875"/>
              </a:xfrm>
              <a:blipFill>
                <a:blip r:embed="rId4"/>
                <a:stretch>
                  <a:fillRect t="-368"/>
                </a:stretch>
              </a:blipFill>
            </p:spPr>
            <p:txBody>
              <a:bodyPr/>
              <a:lstStyle/>
              <a:p>
                <a:r>
                  <a:rPr lang="zh-CN" altLang="en-US">
                    <a:noFill/>
                  </a:rPr>
                  <a:t> </a:t>
                </a:r>
              </a:p>
            </p:txBody>
          </p:sp>
        </mc:Fallback>
      </mc:AlternateContent>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animEffect transition="in" filter="barn(inVertical)">
                                      <p:cBhvr>
                                        <p:cTn id="7" dur="500"/>
                                        <p:tgtEl>
                                          <p:spTgt spid="317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7443">
                                            <p:txEl>
                                              <p:pRg st="1" end="1"/>
                                            </p:txEl>
                                          </p:spTgt>
                                        </p:tgtEl>
                                        <p:attrNameLst>
                                          <p:attrName>style.visibility</p:attrName>
                                        </p:attrNameLst>
                                      </p:cBhvr>
                                      <p:to>
                                        <p:strVal val="visible"/>
                                      </p:to>
                                    </p:set>
                                    <p:animEffect transition="in" filter="barn(inVertical)">
                                      <p:cBhvr>
                                        <p:cTn id="12" dur="500"/>
                                        <p:tgtEl>
                                          <p:spTgt spid="317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7443">
                                            <p:txEl>
                                              <p:pRg st="2" end="2"/>
                                            </p:txEl>
                                          </p:spTgt>
                                        </p:tgtEl>
                                        <p:attrNameLst>
                                          <p:attrName>style.visibility</p:attrName>
                                        </p:attrNameLst>
                                      </p:cBhvr>
                                      <p:to>
                                        <p:strVal val="visible"/>
                                      </p:to>
                                    </p:set>
                                    <p:animEffect transition="in" filter="barn(inVertical)">
                                      <p:cBhvr>
                                        <p:cTn id="17" dur="500"/>
                                        <p:tgtEl>
                                          <p:spTgt spid="317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E935F079-0DF9-4434-ABD0-28F56C8275A0}" type="slidenum">
              <a:rPr lang="en-US" altLang="zh-CN"/>
              <a:pPr/>
              <a:t>126</a:t>
            </a:fld>
            <a:endParaRPr lang="en-US" altLang="zh-CN"/>
          </a:p>
        </p:txBody>
      </p:sp>
      <p:sp>
        <p:nvSpPr>
          <p:cNvPr id="147459" name="Rectangle 3"/>
          <p:cNvSpPr>
            <a:spLocks noGrp="1" noChangeArrowheads="1"/>
          </p:cNvSpPr>
          <p:nvPr>
            <p:ph type="body" idx="1"/>
          </p:nvPr>
        </p:nvSpPr>
        <p:spPr>
          <a:xfrm>
            <a:off x="395288" y="1268760"/>
            <a:ext cx="8494712" cy="5002212"/>
          </a:xfrm>
        </p:spPr>
        <p:txBody>
          <a:bodyPr/>
          <a:lstStyle/>
          <a:p>
            <a:pPr>
              <a:lnSpc>
                <a:spcPct val="120000"/>
              </a:lnSpc>
              <a:spcBef>
                <a:spcPts val="600"/>
              </a:spcBef>
            </a:pPr>
            <a:r>
              <a:rPr lang="zh-CN" altLang="en-US" dirty="0">
                <a:latin typeface="Times New Roman" panose="02020603050405020304" pitchFamily="18" charset="0"/>
              </a:rPr>
              <a:t>用</a:t>
            </a:r>
            <a:r>
              <a:rPr lang="en-US" altLang="zh-CN" dirty="0">
                <a:latin typeface="Times New Roman" panose="02020603050405020304" pitchFamily="18" charset="0"/>
              </a:rPr>
              <a:t>0.020mol·L</a:t>
            </a:r>
            <a:r>
              <a:rPr lang="en-US" altLang="zh-CN" baseline="30000" dirty="0">
                <a:latin typeface="Times New Roman" panose="02020603050405020304" pitchFamily="18" charset="0"/>
              </a:rPr>
              <a:t>-1</a:t>
            </a:r>
            <a:r>
              <a:rPr lang="en-US" altLang="zh-CN" dirty="0">
                <a:latin typeface="Times New Roman" panose="02020603050405020304" pitchFamily="18" charset="0"/>
              </a:rPr>
              <a:t>EDTA</a:t>
            </a:r>
            <a:r>
              <a:rPr lang="zh-CN" altLang="en-US" dirty="0">
                <a:latin typeface="Times New Roman" panose="02020603050405020304" pitchFamily="18" charset="0"/>
              </a:rPr>
              <a:t>滴定等浓度的</a:t>
            </a:r>
            <a:r>
              <a:rPr lang="en-US" altLang="zh-CN" dirty="0">
                <a:latin typeface="Times New Roman" panose="02020603050405020304" pitchFamily="18" charset="0"/>
              </a:rPr>
              <a:t>Pb</a:t>
            </a:r>
            <a:r>
              <a:rPr lang="en-US" altLang="zh-CN" baseline="30000" dirty="0">
                <a:latin typeface="Times New Roman" panose="02020603050405020304" pitchFamily="18" charset="0"/>
              </a:rPr>
              <a:t>2+</a:t>
            </a:r>
            <a:r>
              <a:rPr lang="zh-CN" altLang="en-US" dirty="0">
                <a:latin typeface="Times New Roman" panose="02020603050405020304" pitchFamily="18" charset="0"/>
              </a:rPr>
              <a:t>溶液，若要求</a:t>
            </a:r>
            <a:r>
              <a:rPr lang="zh-CN" altLang="en-US" dirty="0">
                <a:latin typeface="Times New Roman" panose="02020603050405020304" pitchFamily="18" charset="0"/>
                <a:sym typeface="Symbol" panose="05050102010706020507" pitchFamily="18" charset="2"/>
              </a:rPr>
              <a:t></a:t>
            </a:r>
            <a:r>
              <a:rPr lang="en-US" altLang="zh-CN" dirty="0" err="1">
                <a:latin typeface="Times New Roman" panose="02020603050405020304" pitchFamily="18" charset="0"/>
              </a:rPr>
              <a:t>pPb</a:t>
            </a:r>
            <a:r>
              <a:rPr lang="en-US"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rPr>
              <a:t>=0.2</a:t>
            </a:r>
            <a:r>
              <a:rPr lang="zh-CN" altLang="en-US" dirty="0">
                <a:latin typeface="Times New Roman" panose="02020603050405020304" pitchFamily="18" charset="0"/>
              </a:rPr>
              <a:t>，</a:t>
            </a:r>
            <a:r>
              <a:rPr lang="en-US" altLang="zh-CN" i="1" dirty="0">
                <a:latin typeface="Times New Roman" panose="02020603050405020304" pitchFamily="18" charset="0"/>
              </a:rPr>
              <a:t>TE</a:t>
            </a:r>
            <a:r>
              <a:rPr lang="en-US" altLang="zh-CN" dirty="0">
                <a:latin typeface="Times New Roman" panose="02020603050405020304" pitchFamily="18" charset="0"/>
              </a:rPr>
              <a:t>=0.1%</a:t>
            </a:r>
            <a:r>
              <a:rPr lang="zh-CN" altLang="en-US" dirty="0">
                <a:latin typeface="Times New Roman" panose="02020603050405020304" pitchFamily="18" charset="0"/>
              </a:rPr>
              <a:t>，计算可滴定的最高酸度？</a:t>
            </a:r>
          </a:p>
          <a:p>
            <a:pPr>
              <a:lnSpc>
                <a:spcPct val="120000"/>
              </a:lnSpc>
              <a:spcBef>
                <a:spcPts val="600"/>
              </a:spcBef>
              <a:buFontTx/>
              <a:buNone/>
            </a:pPr>
            <a:r>
              <a:rPr lang="zh-CN" altLang="en-US" dirty="0">
                <a:latin typeface="Times New Roman" panose="02020603050405020304" pitchFamily="18" charset="0"/>
              </a:rPr>
              <a:t>	解：查表得</a:t>
            </a:r>
            <a:r>
              <a:rPr lang="en-US" altLang="zh-CN" dirty="0" err="1">
                <a:latin typeface="Times New Roman" panose="02020603050405020304" pitchFamily="18" charset="0"/>
              </a:rPr>
              <a:t>lg</a:t>
            </a:r>
            <a:r>
              <a:rPr lang="en-US" altLang="zh-CN" i="1" dirty="0" err="1">
                <a:latin typeface="Times New Roman" panose="02020603050405020304" pitchFamily="18" charset="0"/>
              </a:rPr>
              <a:t>K</a:t>
            </a:r>
            <a:r>
              <a:rPr lang="en-US" altLang="zh-CN" baseline="-25000" dirty="0" err="1">
                <a:latin typeface="Times New Roman" panose="02020603050405020304" pitchFamily="18" charset="0"/>
              </a:rPr>
              <a:t>PbY</a:t>
            </a:r>
            <a:r>
              <a:rPr lang="en-US" altLang="zh-CN" dirty="0">
                <a:latin typeface="Times New Roman" panose="02020603050405020304" pitchFamily="18" charset="0"/>
              </a:rPr>
              <a:t>=18.04</a:t>
            </a:r>
            <a:r>
              <a:rPr lang="zh-CN" altLang="en-US" dirty="0">
                <a:latin typeface="Times New Roman" panose="02020603050405020304" pitchFamily="18" charset="0"/>
              </a:rPr>
              <a:t>，则：</a:t>
            </a:r>
          </a:p>
        </p:txBody>
      </p:sp>
      <p:graphicFrame>
        <p:nvGraphicFramePr>
          <p:cNvPr id="147460" name="Object 4"/>
          <p:cNvGraphicFramePr>
            <a:graphicFrameLocks noChangeAspect="1"/>
          </p:cNvGraphicFramePr>
          <p:nvPr>
            <p:extLst>
              <p:ext uri="{D42A27DB-BD31-4B8C-83A1-F6EECF244321}">
                <p14:modId xmlns:p14="http://schemas.microsoft.com/office/powerpoint/2010/main" val="3198200722"/>
              </p:ext>
            </p:extLst>
          </p:nvPr>
        </p:nvGraphicFramePr>
        <p:xfrm>
          <a:off x="2279650" y="3861048"/>
          <a:ext cx="4583113" cy="2078037"/>
        </p:xfrm>
        <a:graphic>
          <a:graphicData uri="http://schemas.openxmlformats.org/presentationml/2006/ole">
            <mc:AlternateContent xmlns:mc="http://schemas.openxmlformats.org/markup-compatibility/2006">
              <mc:Choice xmlns:v="urn:schemas-microsoft-com:vml" Requires="v">
                <p:oleObj spid="_x0000_s28676" name="公式" r:id="rId5" imgW="1726920" imgH="787320" progId="Equation.3">
                  <p:embed/>
                </p:oleObj>
              </mc:Choice>
              <mc:Fallback>
                <p:oleObj name="公式" r:id="rId5" imgW="1726920" imgH="78732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0" y="3861048"/>
                        <a:ext cx="4583113" cy="20780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7467" name="Rectangle 11"/>
          <p:cNvSpPr>
            <a:spLocks noGrp="1" noChangeArrowheads="1"/>
          </p:cNvSpPr>
          <p:nvPr>
            <p:ph type="title"/>
          </p:nvPr>
        </p:nvSpPr>
        <p:spPr/>
        <p:txBody>
          <a:bodyPr/>
          <a:lstStyle/>
          <a:p>
            <a:r>
              <a:rPr lang="zh-CN" altLang="en-US" dirty="0">
                <a:latin typeface="Times New Roman" panose="02020603050405020304" pitchFamily="18" charset="0"/>
              </a:rPr>
              <a:t>例题  </a:t>
            </a:r>
            <a:r>
              <a:rPr lang="en-US" altLang="zh-CN" dirty="0">
                <a:latin typeface="Times New Roman" panose="02020603050405020304" pitchFamily="18" charset="0"/>
              </a:rPr>
              <a:t>5-9</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barn(inVertical)">
                                      <p:cBhvr>
                                        <p:cTn id="7" dur="500"/>
                                        <p:tgtEl>
                                          <p:spTgt spid="147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barn(inVertical)">
                                      <p:cBhvr>
                                        <p:cTn id="12" dur="500"/>
                                        <p:tgtEl>
                                          <p:spTgt spid="147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7460"/>
                                        </p:tgtEl>
                                        <p:attrNameLst>
                                          <p:attrName>style.visibility</p:attrName>
                                        </p:attrNameLst>
                                      </p:cBhvr>
                                      <p:to>
                                        <p:strVal val="visible"/>
                                      </p:to>
                                    </p:set>
                                    <p:animEffect transition="in" filter="barn(inVertical)">
                                      <p:cBhvr>
                                        <p:cTn id="17"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93B6B025-6D90-4F70-956B-7C759674A97D}" type="slidenum">
              <a:rPr lang="en-US" altLang="zh-CN"/>
              <a:pPr/>
              <a:t>127</a:t>
            </a:fld>
            <a:endParaRPr lang="en-US" altLang="zh-CN"/>
          </a:p>
        </p:txBody>
      </p:sp>
      <p:sp>
        <p:nvSpPr>
          <p:cNvPr id="477186" name="Rectangle 2"/>
          <p:cNvSpPr>
            <a:spLocks noGrp="1" noChangeArrowheads="1"/>
          </p:cNvSpPr>
          <p:nvPr>
            <p:ph type="title"/>
          </p:nvPr>
        </p:nvSpPr>
        <p:spPr/>
        <p:txBody>
          <a:bodyPr/>
          <a:lstStyle/>
          <a:p>
            <a:r>
              <a:rPr lang="zh-CN" altLang="en-US" dirty="0">
                <a:latin typeface="Times New Roman" panose="02020603050405020304" pitchFamily="18" charset="0"/>
              </a:rPr>
              <a:t>例题  </a:t>
            </a:r>
            <a:r>
              <a:rPr lang="en-US" altLang="zh-CN" dirty="0">
                <a:latin typeface="Times New Roman" panose="02020603050405020304" pitchFamily="18" charset="0"/>
              </a:rPr>
              <a:t>5-10</a:t>
            </a:r>
          </a:p>
        </p:txBody>
      </p:sp>
      <p:sp>
        <p:nvSpPr>
          <p:cNvPr id="477187" name="Rectangle 3"/>
          <p:cNvSpPr>
            <a:spLocks noGrp="1" noChangeArrowheads="1"/>
          </p:cNvSpPr>
          <p:nvPr>
            <p:ph type="body" idx="1"/>
          </p:nvPr>
        </p:nvSpPr>
        <p:spPr>
          <a:xfrm>
            <a:off x="361950" y="1196975"/>
            <a:ext cx="8420100" cy="4854575"/>
          </a:xfrm>
        </p:spPr>
        <p:txBody>
          <a:bodyPr/>
          <a:lstStyle/>
          <a:p>
            <a:pPr>
              <a:lnSpc>
                <a:spcPct val="110000"/>
              </a:lnSpc>
              <a:spcBef>
                <a:spcPts val="0"/>
              </a:spcBef>
            </a:pPr>
            <a:r>
              <a:rPr lang="zh-CN" altLang="en-US" sz="2400" dirty="0">
                <a:latin typeface="Times New Roman" panose="02020603050405020304" pitchFamily="18" charset="0"/>
              </a:rPr>
              <a:t>用</a:t>
            </a:r>
            <a:r>
              <a:rPr lang="en-US" altLang="zh-CN" sz="2400" dirty="0">
                <a:latin typeface="Times New Roman" panose="02020603050405020304" pitchFamily="18" charset="0"/>
              </a:rPr>
              <a:t>0.020mol·L</a:t>
            </a:r>
            <a:r>
              <a:rPr lang="en-US" altLang="zh-CN" sz="2400" baseline="30000" dirty="0">
                <a:latin typeface="Times New Roman" panose="02020603050405020304" pitchFamily="18" charset="0"/>
              </a:rPr>
              <a:t>-1</a:t>
            </a:r>
            <a:r>
              <a:rPr lang="en-US" altLang="zh-CN" sz="2400" dirty="0">
                <a:latin typeface="Times New Roman" panose="02020603050405020304" pitchFamily="18" charset="0"/>
              </a:rPr>
              <a:t>EDTA</a:t>
            </a:r>
            <a:r>
              <a:rPr lang="zh-CN" altLang="en-US" sz="2400" dirty="0">
                <a:latin typeface="Times New Roman" panose="02020603050405020304" pitchFamily="18" charset="0"/>
              </a:rPr>
              <a:t>滴定等浓度的</a:t>
            </a:r>
            <a:r>
              <a:rPr lang="en-US" altLang="zh-CN" sz="2400" dirty="0">
                <a:latin typeface="Times New Roman" panose="02020603050405020304" pitchFamily="18" charset="0"/>
              </a:rPr>
              <a:t>Fe</a:t>
            </a:r>
            <a:r>
              <a:rPr lang="en-US" altLang="zh-CN" sz="2400" baseline="30000" dirty="0">
                <a:latin typeface="Times New Roman" panose="02020603050405020304" pitchFamily="18" charset="0"/>
              </a:rPr>
              <a:t>3+</a:t>
            </a:r>
            <a:r>
              <a:rPr lang="zh-CN" altLang="en-US" sz="2400" dirty="0">
                <a:latin typeface="Times New Roman" panose="02020603050405020304" pitchFamily="18" charset="0"/>
              </a:rPr>
              <a:t>溶液，若要求</a:t>
            </a:r>
            <a:r>
              <a:rPr lang="zh-CN" altLang="en-US" sz="2400" dirty="0">
                <a:latin typeface="Times New Roman" panose="02020603050405020304" pitchFamily="18" charset="0"/>
                <a:sym typeface="Symbol" panose="05050102010706020507" pitchFamily="18" charset="2"/>
              </a:rPr>
              <a:t></a:t>
            </a:r>
            <a:r>
              <a:rPr lang="en-US" altLang="zh-CN" sz="2400" dirty="0" err="1">
                <a:latin typeface="Times New Roman" panose="02020603050405020304" pitchFamily="18" charset="0"/>
              </a:rPr>
              <a:t>pFe</a:t>
            </a:r>
            <a:r>
              <a:rPr lang="en-US" altLang="zh-CN" sz="2400" dirty="0">
                <a:latin typeface="Times New Roman" panose="02020603050405020304" pitchFamily="18" charset="0"/>
              </a:rPr>
              <a:t>´=0.2</a:t>
            </a:r>
            <a:r>
              <a:rPr lang="zh-CN" altLang="en-US" sz="2400" dirty="0">
                <a:latin typeface="Times New Roman" panose="02020603050405020304" pitchFamily="18" charset="0"/>
              </a:rPr>
              <a:t>，</a:t>
            </a:r>
            <a:r>
              <a:rPr lang="en-US" altLang="zh-CN" sz="2400" i="1" dirty="0">
                <a:latin typeface="Times New Roman" panose="02020603050405020304" pitchFamily="18" charset="0"/>
              </a:rPr>
              <a:t>TE</a:t>
            </a:r>
            <a:r>
              <a:rPr lang="en-US" altLang="zh-CN" sz="2400" dirty="0">
                <a:latin typeface="Times New Roman" panose="02020603050405020304" pitchFamily="18" charset="0"/>
              </a:rPr>
              <a:t>=0.1%</a:t>
            </a:r>
            <a:r>
              <a:rPr lang="zh-CN" altLang="en-US" sz="2400" dirty="0">
                <a:latin typeface="Times New Roman" panose="02020603050405020304" pitchFamily="18" charset="0"/>
              </a:rPr>
              <a:t>，计算滴定</a:t>
            </a:r>
            <a:r>
              <a:rPr lang="en-US" altLang="zh-CN" sz="2400" dirty="0">
                <a:latin typeface="Times New Roman" panose="02020603050405020304" pitchFamily="18" charset="0"/>
              </a:rPr>
              <a:t>Fe</a:t>
            </a:r>
            <a:r>
              <a:rPr lang="en-US" altLang="zh-CN" sz="2400" baseline="30000" dirty="0">
                <a:latin typeface="Times New Roman" panose="02020603050405020304" pitchFamily="18" charset="0"/>
              </a:rPr>
              <a:t>3+</a:t>
            </a:r>
            <a:r>
              <a:rPr lang="zh-CN" altLang="en-US" sz="2400" dirty="0">
                <a:latin typeface="Times New Roman" panose="02020603050405020304" pitchFamily="18" charset="0"/>
              </a:rPr>
              <a:t>的适宜酸度？</a:t>
            </a:r>
          </a:p>
          <a:p>
            <a:pPr>
              <a:lnSpc>
                <a:spcPct val="110000"/>
              </a:lnSpc>
              <a:spcBef>
                <a:spcPts val="0"/>
              </a:spcBef>
              <a:buFontTx/>
              <a:buNone/>
            </a:pPr>
            <a:r>
              <a:rPr lang="zh-CN" altLang="en-US" sz="2400" dirty="0">
                <a:latin typeface="Times New Roman" panose="02020603050405020304" pitchFamily="18" charset="0"/>
              </a:rPr>
              <a:t>	解：查表得</a:t>
            </a:r>
            <a:r>
              <a:rPr lang="en-US" altLang="zh-CN" sz="2400" dirty="0" err="1">
                <a:latin typeface="Times New Roman" panose="02020603050405020304" pitchFamily="18" charset="0"/>
              </a:rPr>
              <a:t>lg</a:t>
            </a:r>
            <a:r>
              <a:rPr lang="en-US" altLang="zh-CN" sz="2400" i="1" dirty="0" err="1">
                <a:latin typeface="Times New Roman" panose="02020603050405020304" pitchFamily="18" charset="0"/>
              </a:rPr>
              <a:t>K</a:t>
            </a:r>
            <a:r>
              <a:rPr lang="en-US" altLang="zh-CN" sz="2400" baseline="-25000" dirty="0" err="1">
                <a:latin typeface="Times New Roman" panose="02020603050405020304" pitchFamily="18" charset="0"/>
              </a:rPr>
              <a:t>FeY</a:t>
            </a:r>
            <a:r>
              <a:rPr lang="en-US" altLang="zh-CN" sz="2400" dirty="0">
                <a:latin typeface="Times New Roman" panose="02020603050405020304" pitchFamily="18" charset="0"/>
              </a:rPr>
              <a:t>=25.10</a:t>
            </a:r>
            <a:endParaRPr lang="zh-CN" altLang="en-US" sz="2400" dirty="0">
              <a:latin typeface="Times New Roman" panose="02020603050405020304" pitchFamily="18" charset="0"/>
            </a:endParaRPr>
          </a:p>
        </p:txBody>
      </p:sp>
      <p:graphicFrame>
        <p:nvGraphicFramePr>
          <p:cNvPr id="477188" name="Object 4"/>
          <p:cNvGraphicFramePr>
            <a:graphicFrameLocks noChangeAspect="1"/>
          </p:cNvGraphicFramePr>
          <p:nvPr>
            <p:extLst>
              <p:ext uri="{D42A27DB-BD31-4B8C-83A1-F6EECF244321}">
                <p14:modId xmlns:p14="http://schemas.microsoft.com/office/powerpoint/2010/main" val="2811749265"/>
              </p:ext>
            </p:extLst>
          </p:nvPr>
        </p:nvGraphicFramePr>
        <p:xfrm>
          <a:off x="903288" y="2492375"/>
          <a:ext cx="4962525" cy="3217863"/>
        </p:xfrm>
        <a:graphic>
          <a:graphicData uri="http://schemas.openxmlformats.org/presentationml/2006/ole">
            <mc:AlternateContent xmlns:mc="http://schemas.openxmlformats.org/markup-compatibility/2006">
              <mc:Choice xmlns:v="urn:schemas-microsoft-com:vml" Requires="v">
                <p:oleObj spid="_x0000_s29700" name="Equation" r:id="rId5" imgW="2577960" imgH="1676160" progId="Equation.DSMT4">
                  <p:embed/>
                </p:oleObj>
              </mc:Choice>
              <mc:Fallback>
                <p:oleObj name="Equation" r:id="rId5" imgW="2577960" imgH="1676160" progId="Equation.DSMT4">
                  <p:embed/>
                  <p:pic>
                    <p:nvPicPr>
                      <p:cNvPr id="0" name="Object 4"/>
                      <p:cNvPicPr>
                        <a:picLocks noChangeAspect="1" noChangeArrowheads="1"/>
                      </p:cNvPicPr>
                      <p:nvPr/>
                    </p:nvPicPr>
                    <p:blipFill>
                      <a:blip r:embed="rId6"/>
                      <a:srcRect/>
                      <a:stretch>
                        <a:fillRect/>
                      </a:stretch>
                    </p:blipFill>
                    <p:spPr bwMode="auto">
                      <a:xfrm>
                        <a:off x="903288" y="2492375"/>
                        <a:ext cx="4962525" cy="3217863"/>
                      </a:xfrm>
                      <a:prstGeom prst="rect">
                        <a:avLst/>
                      </a:prstGeom>
                      <a:noFill/>
                      <a:ln>
                        <a:noFill/>
                      </a:ln>
                      <a:effectLst/>
                    </p:spPr>
                  </p:pic>
                </p:oleObj>
              </mc:Fallback>
            </mc:AlternateContent>
          </a:graphicData>
        </a:graphic>
      </p:graphicFrame>
      <p:grpSp>
        <p:nvGrpSpPr>
          <p:cNvPr id="7" name="组合 6">
            <a:extLst>
              <a:ext uri="{FF2B5EF4-FFF2-40B4-BE49-F238E27FC236}">
                <a16:creationId xmlns:a16="http://schemas.microsoft.com/office/drawing/2014/main" id="{C18F92FE-754C-48CA-8624-CCDAA0644BDA}"/>
              </a:ext>
            </a:extLst>
          </p:cNvPr>
          <p:cNvGrpSpPr/>
          <p:nvPr/>
        </p:nvGrpSpPr>
        <p:grpSpPr>
          <a:xfrm>
            <a:off x="4067944" y="3645024"/>
            <a:ext cx="4824536" cy="1800200"/>
            <a:chOff x="3995936" y="3933056"/>
            <a:chExt cx="4824536" cy="1512168"/>
          </a:xfrm>
        </p:grpSpPr>
        <p:sp>
          <p:nvSpPr>
            <p:cNvPr id="2" name="文本框 1"/>
            <p:cNvSpPr txBox="1"/>
            <p:nvPr/>
          </p:nvSpPr>
          <p:spPr>
            <a:xfrm>
              <a:off x="6300192" y="3933056"/>
              <a:ext cx="2520280" cy="1077218"/>
            </a:xfrm>
            <a:prstGeom prst="rect">
              <a:avLst/>
            </a:prstGeom>
            <a:solidFill>
              <a:srgbClr val="DDFFDD"/>
            </a:solidFill>
            <a:ln w="44450">
              <a:solidFill>
                <a:srgbClr val="0070C0"/>
              </a:solidFill>
            </a:ln>
          </p:spPr>
          <p:txBody>
            <a:bodyPr wrap="square" rtlCol="0">
              <a:spAutoFit/>
            </a:bodyPr>
            <a:lstStyle/>
            <a:p>
              <a:r>
                <a:rPr lang="zh-CN" altLang="en-US" sz="3200" b="1" dirty="0">
                  <a:solidFill>
                    <a:srgbClr val="3333FF"/>
                  </a:solidFill>
                </a:rPr>
                <a:t>适宜酸度为</a:t>
              </a:r>
              <a:r>
                <a:rPr lang="en-US" altLang="zh-CN" sz="3200" b="1" dirty="0">
                  <a:solidFill>
                    <a:srgbClr val="3333FF"/>
                  </a:solidFill>
                </a:rPr>
                <a:t>pH 1.2~2.1</a:t>
              </a:r>
              <a:endParaRPr lang="zh-CN" altLang="en-US" sz="3200" b="1" dirty="0">
                <a:solidFill>
                  <a:srgbClr val="3333FF"/>
                </a:solidFill>
              </a:endParaRPr>
            </a:p>
          </p:txBody>
        </p:sp>
        <p:grpSp>
          <p:nvGrpSpPr>
            <p:cNvPr id="3" name="组合 2">
              <a:extLst>
                <a:ext uri="{FF2B5EF4-FFF2-40B4-BE49-F238E27FC236}">
                  <a16:creationId xmlns:a16="http://schemas.microsoft.com/office/drawing/2014/main" id="{514C25BE-B89E-4717-885A-ACC74FD8E77A}"/>
                </a:ext>
              </a:extLst>
            </p:cNvPr>
            <p:cNvGrpSpPr/>
            <p:nvPr/>
          </p:nvGrpSpPr>
          <p:grpSpPr>
            <a:xfrm>
              <a:off x="3995936" y="4005064"/>
              <a:ext cx="2304256" cy="1440160"/>
              <a:chOff x="3995936" y="4005064"/>
              <a:chExt cx="2304256" cy="1440160"/>
            </a:xfrm>
          </p:grpSpPr>
          <p:cxnSp>
            <p:nvCxnSpPr>
              <p:cNvPr id="4" name="直接连接符 3"/>
              <p:cNvCxnSpPr/>
              <p:nvPr/>
            </p:nvCxnSpPr>
            <p:spPr bwMode="auto">
              <a:xfrm>
                <a:off x="4067944" y="4005064"/>
                <a:ext cx="2232248" cy="2880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bwMode="auto">
              <a:xfrm flipV="1">
                <a:off x="3995936" y="4725144"/>
                <a:ext cx="2304256" cy="72008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Effect transition="in" filter="barn(inVertical)">
                                      <p:cBhvr>
                                        <p:cTn id="7" dur="500"/>
                                        <p:tgtEl>
                                          <p:spTgt spid="477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7187">
                                            <p:txEl>
                                              <p:pRg st="1" end="1"/>
                                            </p:txEl>
                                          </p:spTgt>
                                        </p:tgtEl>
                                        <p:attrNameLst>
                                          <p:attrName>style.visibility</p:attrName>
                                        </p:attrNameLst>
                                      </p:cBhvr>
                                      <p:to>
                                        <p:strVal val="visible"/>
                                      </p:to>
                                    </p:set>
                                    <p:animEffect transition="in" filter="barn(inVertical)">
                                      <p:cBhvr>
                                        <p:cTn id="12" dur="500"/>
                                        <p:tgtEl>
                                          <p:spTgt spid="477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477188"/>
                                        </p:tgtEl>
                                        <p:attrNameLst>
                                          <p:attrName>style.visibility</p:attrName>
                                        </p:attrNameLst>
                                      </p:cBhvr>
                                      <p:to>
                                        <p:strVal val="visible"/>
                                      </p:to>
                                    </p:set>
                                    <p:anim calcmode="lin" valueType="num">
                                      <p:cBhvr>
                                        <p:cTn id="17" dur="500" fill="hold"/>
                                        <p:tgtEl>
                                          <p:spTgt spid="477188"/>
                                        </p:tgtEl>
                                        <p:attrNameLst>
                                          <p:attrName>ppt_w</p:attrName>
                                        </p:attrNameLst>
                                      </p:cBhvr>
                                      <p:tavLst>
                                        <p:tav tm="0">
                                          <p:val>
                                            <p:strVal val="#ppt_w*0.05"/>
                                          </p:val>
                                        </p:tav>
                                        <p:tav tm="100000">
                                          <p:val>
                                            <p:strVal val="#ppt_w"/>
                                          </p:val>
                                        </p:tav>
                                      </p:tavLst>
                                    </p:anim>
                                    <p:anim calcmode="lin" valueType="num">
                                      <p:cBhvr>
                                        <p:cTn id="18" dur="500" fill="hold"/>
                                        <p:tgtEl>
                                          <p:spTgt spid="477188"/>
                                        </p:tgtEl>
                                        <p:attrNameLst>
                                          <p:attrName>ppt_h</p:attrName>
                                        </p:attrNameLst>
                                      </p:cBhvr>
                                      <p:tavLst>
                                        <p:tav tm="0">
                                          <p:val>
                                            <p:strVal val="#ppt_h"/>
                                          </p:val>
                                        </p:tav>
                                        <p:tav tm="100000">
                                          <p:val>
                                            <p:strVal val="#ppt_h"/>
                                          </p:val>
                                        </p:tav>
                                      </p:tavLst>
                                    </p:anim>
                                    <p:anim calcmode="lin" valueType="num">
                                      <p:cBhvr>
                                        <p:cTn id="19" dur="500" fill="hold"/>
                                        <p:tgtEl>
                                          <p:spTgt spid="477188"/>
                                        </p:tgtEl>
                                        <p:attrNameLst>
                                          <p:attrName>ppt_x</p:attrName>
                                        </p:attrNameLst>
                                      </p:cBhvr>
                                      <p:tavLst>
                                        <p:tav tm="0">
                                          <p:val>
                                            <p:strVal val="#ppt_x-.2"/>
                                          </p:val>
                                        </p:tav>
                                        <p:tav tm="100000">
                                          <p:val>
                                            <p:strVal val="#ppt_x"/>
                                          </p:val>
                                        </p:tav>
                                      </p:tavLst>
                                    </p:anim>
                                    <p:anim calcmode="lin" valueType="num">
                                      <p:cBhvr>
                                        <p:cTn id="20" dur="500" fill="hold"/>
                                        <p:tgtEl>
                                          <p:spTgt spid="477188"/>
                                        </p:tgtEl>
                                        <p:attrNameLst>
                                          <p:attrName>ppt_y</p:attrName>
                                        </p:attrNameLst>
                                      </p:cBhvr>
                                      <p:tavLst>
                                        <p:tav tm="0">
                                          <p:val>
                                            <p:strVal val="#ppt_y"/>
                                          </p:val>
                                        </p:tav>
                                        <p:tav tm="100000">
                                          <p:val>
                                            <p:strVal val="#ppt_y"/>
                                          </p:val>
                                        </p:tav>
                                      </p:tavLst>
                                    </p:anim>
                                    <p:animEffect transition="in" filter="fade">
                                      <p:cBhvr>
                                        <p:cTn id="21" dur="500"/>
                                        <p:tgtEl>
                                          <p:spTgt spid="47718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经典例题</a:t>
            </a:r>
            <a:r>
              <a:rPr lang="en-US" altLang="zh-CN" dirty="0"/>
              <a:t>——</a:t>
            </a:r>
            <a:r>
              <a:rPr lang="zh-CN" altLang="en-US" dirty="0"/>
              <a:t>例题  </a:t>
            </a:r>
            <a:r>
              <a:rPr lang="en-US" altLang="zh-CN" dirty="0"/>
              <a:t>5-11</a:t>
            </a:r>
            <a:endParaRPr lang="zh-CN" altLang="en-US" dirty="0"/>
          </a:p>
        </p:txBody>
      </p:sp>
      <p:sp>
        <p:nvSpPr>
          <p:cNvPr id="3" name="内容占位符 2"/>
          <p:cNvSpPr>
            <a:spLocks noGrp="1"/>
          </p:cNvSpPr>
          <p:nvPr>
            <p:ph idx="1"/>
          </p:nvPr>
        </p:nvSpPr>
        <p:spPr>
          <a:xfrm>
            <a:off x="323528" y="1268761"/>
            <a:ext cx="8496944" cy="1440159"/>
          </a:xfrm>
        </p:spPr>
        <p:txBody>
          <a:bodyPr/>
          <a:lstStyle/>
          <a:p>
            <a:pPr algn="just">
              <a:lnSpc>
                <a:spcPct val="110000"/>
              </a:lnSpc>
              <a:spcBef>
                <a:spcPts val="0"/>
              </a:spcBef>
              <a:buFontTx/>
              <a:buNone/>
            </a:pPr>
            <a:r>
              <a:rPr lang="zh-CN" altLang="en-US" sz="2800" dirty="0">
                <a:solidFill>
                  <a:srgbClr val="3333FF"/>
                </a:solidFill>
              </a:rPr>
              <a:t>例：</a:t>
            </a:r>
            <a:r>
              <a:rPr lang="zh-CN" altLang="en-US" sz="2800" dirty="0"/>
              <a:t>在</a:t>
            </a:r>
            <a:r>
              <a:rPr lang="en-US" altLang="zh-CN" sz="2800" dirty="0"/>
              <a:t>pH=10.00</a:t>
            </a:r>
            <a:r>
              <a:rPr lang="zh-CN" altLang="en-US" sz="2800" dirty="0"/>
              <a:t>的氨性缓冲溶液中，以</a:t>
            </a:r>
            <a:r>
              <a:rPr lang="en-US" altLang="zh-CN" sz="2800" dirty="0"/>
              <a:t>EBT</a:t>
            </a:r>
            <a:r>
              <a:rPr lang="zh-CN" altLang="en-US" sz="2800" dirty="0"/>
              <a:t>为指示剂，用</a:t>
            </a:r>
            <a:r>
              <a:rPr lang="en-US" altLang="zh-CN" sz="2800" dirty="0"/>
              <a:t>0.020mol/L</a:t>
            </a:r>
            <a:r>
              <a:rPr lang="zh-CN" altLang="en-US" sz="2800" dirty="0"/>
              <a:t>的</a:t>
            </a:r>
            <a:r>
              <a:rPr lang="en-US" altLang="zh-CN" sz="2800" dirty="0"/>
              <a:t>EDTA</a:t>
            </a:r>
            <a:r>
              <a:rPr lang="zh-CN" altLang="en-US" sz="2800" dirty="0"/>
              <a:t>滴定</a:t>
            </a:r>
            <a:r>
              <a:rPr lang="en-US" altLang="zh-CN" sz="2800" dirty="0"/>
              <a:t>0.020mol/L</a:t>
            </a:r>
            <a:r>
              <a:rPr lang="zh-CN" altLang="en-US" sz="2800" dirty="0"/>
              <a:t>的</a:t>
            </a:r>
            <a:r>
              <a:rPr lang="en-US" altLang="zh-CN" sz="2800" dirty="0"/>
              <a:t>Zn</a:t>
            </a:r>
            <a:r>
              <a:rPr lang="en-US" altLang="zh-CN" sz="2800" baseline="30000" dirty="0"/>
              <a:t>2+</a:t>
            </a:r>
            <a:r>
              <a:rPr lang="zh-CN" altLang="en-US" sz="2800" dirty="0"/>
              <a:t>，终点时游离氨的浓度为</a:t>
            </a:r>
            <a:r>
              <a:rPr lang="en-US" altLang="zh-CN" sz="2800" dirty="0"/>
              <a:t>0.20mol/L</a:t>
            </a:r>
            <a:r>
              <a:rPr lang="zh-CN" altLang="en-US" sz="2800" dirty="0"/>
              <a:t>，计算终点误差。</a:t>
            </a:r>
          </a:p>
          <a:p>
            <a:pPr>
              <a:lnSpc>
                <a:spcPct val="110000"/>
              </a:lnSpc>
              <a:spcBef>
                <a:spcPts val="0"/>
              </a:spcBef>
            </a:pPr>
            <a:endParaRPr lang="zh-CN" altLang="en-US" sz="2800" dirty="0"/>
          </a:p>
        </p:txBody>
      </p:sp>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128</a:t>
            </a:fld>
            <a:endParaRPr lang="en-US" altLang="zh-CN"/>
          </a:p>
        </p:txBody>
      </p:sp>
      <p:sp>
        <p:nvSpPr>
          <p:cNvPr id="6" name="Rectangle 4"/>
          <p:cNvSpPr txBox="1">
            <a:spLocks noChangeArrowheads="1"/>
          </p:cNvSpPr>
          <p:nvPr/>
        </p:nvSpPr>
        <p:spPr>
          <a:xfrm>
            <a:off x="323528" y="2708920"/>
            <a:ext cx="1017588" cy="457200"/>
          </a:xfrm>
          <a:prstGeom prst="rect">
            <a:avLst/>
          </a:prstGeom>
        </p:spPr>
        <p:txBody>
          <a:bodyPr/>
          <a:lstStyle>
            <a:lvl1pPr marL="442913" indent="-442913" algn="l" rtl="0" fontAlgn="base">
              <a:spcBef>
                <a:spcPct val="20000"/>
              </a:spcBef>
              <a:spcAft>
                <a:spcPct val="0"/>
              </a:spcAft>
              <a:buBlip>
                <a:blip r:embed="rId5"/>
              </a:buBlip>
              <a:defRPr sz="3600" b="1" kern="1200">
                <a:solidFill>
                  <a:schemeClr val="tx1"/>
                </a:solidFill>
                <a:latin typeface="+mn-lt"/>
                <a:ea typeface="+mn-ea"/>
                <a:cs typeface="+mn-cs"/>
              </a:defRPr>
            </a:lvl1pPr>
            <a:lvl2pPr marL="900113" indent="-442913" algn="l" rtl="0" fontAlgn="base">
              <a:spcBef>
                <a:spcPct val="20000"/>
              </a:spcBef>
              <a:spcAft>
                <a:spcPct val="0"/>
              </a:spcAft>
              <a:buSzPct val="80000"/>
              <a:buBlip>
                <a:blip r:embed="rId6"/>
              </a:buBlip>
              <a:defRPr sz="3200" b="1" kern="1200">
                <a:solidFill>
                  <a:schemeClr val="tx1"/>
                </a:solidFill>
                <a:latin typeface="+mn-lt"/>
                <a:ea typeface="+mn-ea"/>
                <a:cs typeface="+mn-cs"/>
              </a:defRPr>
            </a:lvl2pPr>
            <a:lvl3pPr marL="1414463" indent="-500063" algn="l" rtl="0" fontAlgn="base">
              <a:spcBef>
                <a:spcPct val="20000"/>
              </a:spcBef>
              <a:spcAft>
                <a:spcPct val="0"/>
              </a:spcAft>
              <a:buSzPct val="90000"/>
              <a:buBlip>
                <a:blip r:embed="rId7"/>
              </a:buBlip>
              <a:defRPr sz="2800" b="1" kern="1200">
                <a:solidFill>
                  <a:schemeClr val="tx1"/>
                </a:solidFill>
                <a:latin typeface="+mn-lt"/>
                <a:ea typeface="+mn-ea"/>
                <a:cs typeface="+mn-cs"/>
              </a:defRPr>
            </a:lvl3pPr>
            <a:lvl4pPr marL="1828800" indent="-412750" algn="l" rtl="0" fontAlgn="base">
              <a:spcBef>
                <a:spcPct val="20000"/>
              </a:spcBef>
              <a:spcAft>
                <a:spcPct val="0"/>
              </a:spcAft>
              <a:buSzPct val="60000"/>
              <a:buBlip>
                <a:blip r:embed="rId8"/>
              </a:buBlip>
              <a:defRPr sz="2800" b="1" kern="1200">
                <a:solidFill>
                  <a:schemeClr val="tx1"/>
                </a:solidFill>
                <a:latin typeface="+mn-lt"/>
                <a:ea typeface="+mn-ea"/>
                <a:cs typeface="+mn-cs"/>
              </a:defRPr>
            </a:lvl4pPr>
            <a:lvl5pPr marL="2058988" indent="-228600" algn="l" rtl="0" fontAlgn="base">
              <a:spcBef>
                <a:spcPct val="20000"/>
              </a:spcBef>
              <a:spcAft>
                <a:spcPct val="0"/>
              </a:spcAft>
              <a:buClr>
                <a:srgbClr val="FF0000"/>
              </a:buClr>
              <a:buFont typeface="Arial" panose="020B0604020202020204" pitchFamily="34" charset="0"/>
              <a:buChar char="»"/>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Tx/>
              <a:buNone/>
            </a:pPr>
            <a:r>
              <a:rPr lang="zh-CN" altLang="en-US" sz="3200" dirty="0"/>
              <a:t>解：</a:t>
            </a:r>
          </a:p>
        </p:txBody>
      </p:sp>
      <p:graphicFrame>
        <p:nvGraphicFramePr>
          <p:cNvPr id="7" name="Object 5"/>
          <p:cNvGraphicFramePr>
            <a:graphicFrameLocks noChangeAspect="1"/>
          </p:cNvGraphicFramePr>
          <p:nvPr>
            <p:extLst>
              <p:ext uri="{D42A27DB-BD31-4B8C-83A1-F6EECF244321}">
                <p14:modId xmlns:p14="http://schemas.microsoft.com/office/powerpoint/2010/main" val="2138715027"/>
              </p:ext>
            </p:extLst>
          </p:nvPr>
        </p:nvGraphicFramePr>
        <p:xfrm>
          <a:off x="1358900" y="2781300"/>
          <a:ext cx="6840538" cy="549275"/>
        </p:xfrm>
        <a:graphic>
          <a:graphicData uri="http://schemas.openxmlformats.org/presentationml/2006/ole">
            <mc:AlternateContent xmlns:mc="http://schemas.openxmlformats.org/markup-compatibility/2006">
              <mc:Choice xmlns:v="urn:schemas-microsoft-com:vml" Requires="v">
                <p:oleObj spid="_x0000_s30730" name="Equation" r:id="rId9" imgW="2958840" imgH="241200" progId="Equation.DSMT4">
                  <p:embed/>
                </p:oleObj>
              </mc:Choice>
              <mc:Fallback>
                <p:oleObj name="Equation" r:id="rId9" imgW="2958840" imgH="241200" progId="Equation.DSMT4">
                  <p:embed/>
                  <p:pic>
                    <p:nvPicPr>
                      <p:cNvPr id="0" name=""/>
                      <p:cNvPicPr>
                        <a:picLocks noChangeAspect="1" noChangeArrowheads="1"/>
                      </p:cNvPicPr>
                      <p:nvPr/>
                    </p:nvPicPr>
                    <p:blipFill>
                      <a:blip r:embed="rId10"/>
                      <a:srcRect/>
                      <a:stretch>
                        <a:fillRect/>
                      </a:stretch>
                    </p:blipFill>
                    <p:spPr bwMode="auto">
                      <a:xfrm>
                        <a:off x="1358900" y="2781300"/>
                        <a:ext cx="6840538"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本框 7"/>
          <p:cNvSpPr txBox="1"/>
          <p:nvPr/>
        </p:nvSpPr>
        <p:spPr>
          <a:xfrm>
            <a:off x="1259632" y="3284984"/>
            <a:ext cx="6120680" cy="523220"/>
          </a:xfrm>
          <a:prstGeom prst="rect">
            <a:avLst/>
          </a:prstGeom>
          <a:noFill/>
        </p:spPr>
        <p:txBody>
          <a:bodyPr wrap="square" rtlCol="0">
            <a:spAutoFit/>
          </a:bodyPr>
          <a:lstStyle/>
          <a:p>
            <a:r>
              <a:rPr lang="zh-CN" altLang="en-US" b="1" dirty="0">
                <a:solidFill>
                  <a:srgbClr val="3333FF"/>
                </a:solidFill>
              </a:rPr>
              <a:t>注：以上系查表所知。</a:t>
            </a:r>
          </a:p>
        </p:txBody>
      </p:sp>
      <p:graphicFrame>
        <p:nvGraphicFramePr>
          <p:cNvPr id="9" name="Object 6"/>
          <p:cNvGraphicFramePr>
            <a:graphicFrameLocks noChangeAspect="1"/>
          </p:cNvGraphicFramePr>
          <p:nvPr>
            <p:extLst>
              <p:ext uri="{D42A27DB-BD31-4B8C-83A1-F6EECF244321}">
                <p14:modId xmlns:p14="http://schemas.microsoft.com/office/powerpoint/2010/main" val="154925784"/>
              </p:ext>
            </p:extLst>
          </p:nvPr>
        </p:nvGraphicFramePr>
        <p:xfrm>
          <a:off x="658813" y="3921125"/>
          <a:ext cx="8164512" cy="936625"/>
        </p:xfrm>
        <a:graphic>
          <a:graphicData uri="http://schemas.openxmlformats.org/presentationml/2006/ole">
            <mc:AlternateContent xmlns:mc="http://schemas.openxmlformats.org/markup-compatibility/2006">
              <mc:Choice xmlns:v="urn:schemas-microsoft-com:vml" Requires="v">
                <p:oleObj spid="_x0000_s30731" name="Equation" r:id="rId11" imgW="4267080" imgH="482400" progId="Equation.DSMT4">
                  <p:embed/>
                </p:oleObj>
              </mc:Choice>
              <mc:Fallback>
                <p:oleObj name="Equation" r:id="rId11" imgW="4267080" imgH="482400" progId="Equation.DSMT4">
                  <p:embed/>
                  <p:pic>
                    <p:nvPicPr>
                      <p:cNvPr id="0" name=""/>
                      <p:cNvPicPr>
                        <a:picLocks noChangeAspect="1" noChangeArrowheads="1"/>
                      </p:cNvPicPr>
                      <p:nvPr/>
                    </p:nvPicPr>
                    <p:blipFill>
                      <a:blip r:embed="rId12"/>
                      <a:srcRect/>
                      <a:stretch>
                        <a:fillRect/>
                      </a:stretch>
                    </p:blipFill>
                    <p:spPr bwMode="auto">
                      <a:xfrm>
                        <a:off x="658813" y="3921125"/>
                        <a:ext cx="8164512" cy="936625"/>
                      </a:xfrm>
                      <a:prstGeom prst="rect">
                        <a:avLst/>
                      </a:prstGeom>
                      <a:noFill/>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1289663646"/>
              </p:ext>
            </p:extLst>
          </p:nvPr>
        </p:nvGraphicFramePr>
        <p:xfrm>
          <a:off x="752475" y="4854575"/>
          <a:ext cx="6823075" cy="579438"/>
        </p:xfrm>
        <a:graphic>
          <a:graphicData uri="http://schemas.openxmlformats.org/presentationml/2006/ole">
            <mc:AlternateContent xmlns:mc="http://schemas.openxmlformats.org/markup-compatibility/2006">
              <mc:Choice xmlns:v="urn:schemas-microsoft-com:vml" Requires="v">
                <p:oleObj spid="_x0000_s30732" name="Equation" r:id="rId13" imgW="3187440" imgH="266400" progId="Equation.DSMT4">
                  <p:embed/>
                </p:oleObj>
              </mc:Choice>
              <mc:Fallback>
                <p:oleObj name="Equation" r:id="rId13" imgW="3187440" imgH="266400" progId="Equation.DSMT4">
                  <p:embed/>
                  <p:pic>
                    <p:nvPicPr>
                      <p:cNvPr id="0" name=""/>
                      <p:cNvPicPr>
                        <a:picLocks noChangeAspect="1" noChangeArrowheads="1"/>
                      </p:cNvPicPr>
                      <p:nvPr/>
                    </p:nvPicPr>
                    <p:blipFill>
                      <a:blip r:embed="rId14"/>
                      <a:srcRect/>
                      <a:stretch>
                        <a:fillRect/>
                      </a:stretch>
                    </p:blipFill>
                    <p:spPr bwMode="auto">
                      <a:xfrm>
                        <a:off x="752475" y="4854575"/>
                        <a:ext cx="6823075"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extLst>
              <p:ext uri="{D42A27DB-BD31-4B8C-83A1-F6EECF244321}">
                <p14:modId xmlns:p14="http://schemas.microsoft.com/office/powerpoint/2010/main" val="1581312617"/>
              </p:ext>
            </p:extLst>
          </p:nvPr>
        </p:nvGraphicFramePr>
        <p:xfrm>
          <a:off x="379413" y="5457825"/>
          <a:ext cx="8386762" cy="563563"/>
        </p:xfrm>
        <a:graphic>
          <a:graphicData uri="http://schemas.openxmlformats.org/presentationml/2006/ole">
            <mc:AlternateContent xmlns:mc="http://schemas.openxmlformats.org/markup-compatibility/2006">
              <mc:Choice xmlns:v="urn:schemas-microsoft-com:vml" Requires="v">
                <p:oleObj spid="_x0000_s30733" name="Equation" r:id="rId15" imgW="3822480" imgH="253800" progId="Equation.DSMT4">
                  <p:embed/>
                </p:oleObj>
              </mc:Choice>
              <mc:Fallback>
                <p:oleObj name="Equation" r:id="rId15" imgW="3822480" imgH="253800" progId="Equation.DSMT4">
                  <p:embed/>
                  <p:pic>
                    <p:nvPicPr>
                      <p:cNvPr id="0" name=""/>
                      <p:cNvPicPr>
                        <a:picLocks noChangeAspect="1" noChangeArrowheads="1"/>
                      </p:cNvPicPr>
                      <p:nvPr/>
                    </p:nvPicPr>
                    <p:blipFill>
                      <a:blip r:embed="rId16"/>
                      <a:srcRect/>
                      <a:stretch>
                        <a:fillRect/>
                      </a:stretch>
                    </p:blipFill>
                    <p:spPr bwMode="auto">
                      <a:xfrm>
                        <a:off x="379413" y="5457825"/>
                        <a:ext cx="8386762" cy="563563"/>
                      </a:xfrm>
                      <a:prstGeom prst="rect">
                        <a:avLst/>
                      </a:prstGeom>
                      <a:solidFill>
                        <a:schemeClr val="bg1"/>
                      </a:solidFill>
                    </p:spPr>
                  </p:pic>
                </p:oleObj>
              </mc:Fallback>
            </mc:AlternateContent>
          </a:graphicData>
        </a:graphic>
      </p:graphicFrame>
    </p:spTree>
    <p:custDataLst>
      <p:tags r:id="rId2"/>
    </p:custDataLst>
    <p:extLst>
      <p:ext uri="{BB962C8B-B14F-4D97-AF65-F5344CB8AC3E}">
        <p14:creationId xmlns:p14="http://schemas.microsoft.com/office/powerpoint/2010/main" val="255027403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标题 4"/>
          <p:cNvSpPr>
            <a:spLocks noGrp="1"/>
          </p:cNvSpPr>
          <p:nvPr>
            <p:ph type="title"/>
          </p:nvPr>
        </p:nvSpPr>
        <p:spPr>
          <a:xfrm>
            <a:off x="2555776" y="332656"/>
            <a:ext cx="2088232" cy="720080"/>
          </a:xfrm>
        </p:spPr>
        <p:txBody>
          <a:bodyPr/>
          <a:lstStyle/>
          <a:p>
            <a:r>
              <a:rPr lang="zh-CN" altLang="en-US" sz="4400" dirty="0"/>
              <a:t>续前</a:t>
            </a:r>
          </a:p>
        </p:txBody>
      </p:sp>
      <p:sp>
        <p:nvSpPr>
          <p:cNvPr id="9" name="页脚占位符 5"/>
          <p:cNvSpPr>
            <a:spLocks noGrp="1"/>
          </p:cNvSpPr>
          <p:nvPr>
            <p:ph type="ftr" sz="quarter" idx="11"/>
          </p:nvPr>
        </p:nvSpPr>
        <p:spPr/>
        <p:txBody>
          <a:bodyPr/>
          <a:lstStyle/>
          <a:p>
            <a:r>
              <a:rPr lang="en-US" altLang="zh-CN"/>
              <a:t>《分析化学》 第五章   配位滴定法</a:t>
            </a:r>
          </a:p>
        </p:txBody>
      </p:sp>
      <p:sp>
        <p:nvSpPr>
          <p:cNvPr id="10" name="灯片编号占位符 6"/>
          <p:cNvSpPr>
            <a:spLocks noGrp="1"/>
          </p:cNvSpPr>
          <p:nvPr>
            <p:ph type="sldNum" sz="quarter" idx="12"/>
          </p:nvPr>
        </p:nvSpPr>
        <p:spPr/>
        <p:txBody>
          <a:bodyPr/>
          <a:lstStyle/>
          <a:p>
            <a:fld id="{72DFD21B-E05E-41EC-B8BC-3748831D76FD}" type="slidenum">
              <a:rPr lang="en-US" altLang="zh-CN"/>
              <a:pPr/>
              <a:t>129</a:t>
            </a:fld>
            <a:endParaRPr lang="en-US" altLang="zh-CN"/>
          </a:p>
        </p:txBody>
      </p:sp>
      <p:graphicFrame>
        <p:nvGraphicFramePr>
          <p:cNvPr id="570377" name="Object 9"/>
          <p:cNvGraphicFramePr>
            <a:graphicFrameLocks noChangeAspect="1"/>
          </p:cNvGraphicFramePr>
          <p:nvPr>
            <p:extLst>
              <p:ext uri="{D42A27DB-BD31-4B8C-83A1-F6EECF244321}">
                <p14:modId xmlns:p14="http://schemas.microsoft.com/office/powerpoint/2010/main" val="1327441981"/>
              </p:ext>
            </p:extLst>
          </p:nvPr>
        </p:nvGraphicFramePr>
        <p:xfrm>
          <a:off x="403225" y="1412875"/>
          <a:ext cx="8389938" cy="644525"/>
        </p:xfrm>
        <a:graphic>
          <a:graphicData uri="http://schemas.openxmlformats.org/presentationml/2006/ole">
            <mc:AlternateContent xmlns:mc="http://schemas.openxmlformats.org/markup-compatibility/2006">
              <mc:Choice xmlns:v="urn:schemas-microsoft-com:vml" Requires="v">
                <p:oleObj spid="_x0000_s31756" name="Equation" r:id="rId5" imgW="3276360" imgH="253800" progId="Equation.DSMT4">
                  <p:embed/>
                </p:oleObj>
              </mc:Choice>
              <mc:Fallback>
                <p:oleObj name="Equation" r:id="rId5" imgW="3276360" imgH="253800" progId="Equation.DSMT4">
                  <p:embed/>
                  <p:pic>
                    <p:nvPicPr>
                      <p:cNvPr id="0" name="Object 9"/>
                      <p:cNvPicPr>
                        <a:picLocks noChangeAspect="1" noChangeArrowheads="1"/>
                      </p:cNvPicPr>
                      <p:nvPr/>
                    </p:nvPicPr>
                    <p:blipFill>
                      <a:blip r:embed="rId6"/>
                      <a:srcRect/>
                      <a:stretch>
                        <a:fillRect/>
                      </a:stretch>
                    </p:blipFill>
                    <p:spPr bwMode="auto">
                      <a:xfrm>
                        <a:off x="403225" y="1412875"/>
                        <a:ext cx="8389938"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056069295"/>
              </p:ext>
            </p:extLst>
          </p:nvPr>
        </p:nvGraphicFramePr>
        <p:xfrm>
          <a:off x="467544" y="2060848"/>
          <a:ext cx="6940550" cy="1182687"/>
        </p:xfrm>
        <a:graphic>
          <a:graphicData uri="http://schemas.openxmlformats.org/presentationml/2006/ole">
            <mc:AlternateContent xmlns:mc="http://schemas.openxmlformats.org/markup-compatibility/2006">
              <mc:Choice xmlns:v="urn:schemas-microsoft-com:vml" Requires="v">
                <p:oleObj spid="_x0000_s31757" name="Equation" r:id="rId7" imgW="2908080" imgH="495000" progId="Equation.DSMT4">
                  <p:embed/>
                </p:oleObj>
              </mc:Choice>
              <mc:Fallback>
                <p:oleObj name="Equation" r:id="rId7" imgW="2908080" imgH="495000" progId="Equation.DSMT4">
                  <p:embed/>
                  <p:pic>
                    <p:nvPicPr>
                      <p:cNvPr id="0" name=""/>
                      <p:cNvPicPr>
                        <a:picLocks noChangeAspect="1" noChangeArrowheads="1"/>
                      </p:cNvPicPr>
                      <p:nvPr/>
                    </p:nvPicPr>
                    <p:blipFill>
                      <a:blip r:embed="rId8"/>
                      <a:srcRect/>
                      <a:stretch>
                        <a:fillRect/>
                      </a:stretch>
                    </p:blipFill>
                    <p:spPr bwMode="auto">
                      <a:xfrm>
                        <a:off x="467544" y="2060848"/>
                        <a:ext cx="6940550" cy="118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300506982"/>
              </p:ext>
            </p:extLst>
          </p:nvPr>
        </p:nvGraphicFramePr>
        <p:xfrm>
          <a:off x="1043608" y="3934445"/>
          <a:ext cx="6040438" cy="574675"/>
        </p:xfrm>
        <a:graphic>
          <a:graphicData uri="http://schemas.openxmlformats.org/presentationml/2006/ole">
            <mc:AlternateContent xmlns:mc="http://schemas.openxmlformats.org/markup-compatibility/2006">
              <mc:Choice xmlns:v="urn:schemas-microsoft-com:vml" Requires="v">
                <p:oleObj spid="_x0000_s31758" name="Equation" r:id="rId9" imgW="2705040" imgH="253800" progId="Equation.DSMT4">
                  <p:embed/>
                </p:oleObj>
              </mc:Choice>
              <mc:Fallback>
                <p:oleObj name="Equation" r:id="rId9" imgW="270504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3934445"/>
                        <a:ext cx="6040438"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4080826550"/>
              </p:ext>
            </p:extLst>
          </p:nvPr>
        </p:nvGraphicFramePr>
        <p:xfrm>
          <a:off x="288925" y="3272656"/>
          <a:ext cx="8191500" cy="660400"/>
        </p:xfrm>
        <a:graphic>
          <a:graphicData uri="http://schemas.openxmlformats.org/presentationml/2006/ole">
            <mc:AlternateContent xmlns:mc="http://schemas.openxmlformats.org/markup-compatibility/2006">
              <mc:Choice xmlns:v="urn:schemas-microsoft-com:vml" Requires="v">
                <p:oleObj spid="_x0000_s31759" name="Equation" r:id="rId11" imgW="3187440" imgH="253800" progId="Equation.DSMT4">
                  <p:embed/>
                </p:oleObj>
              </mc:Choice>
              <mc:Fallback>
                <p:oleObj name="Equation" r:id="rId11" imgW="3187440" imgH="253800" progId="Equation.DSMT4">
                  <p:embed/>
                  <p:pic>
                    <p:nvPicPr>
                      <p:cNvPr id="0" name=""/>
                      <p:cNvPicPr>
                        <a:picLocks noChangeAspect="1" noChangeArrowheads="1"/>
                      </p:cNvPicPr>
                      <p:nvPr/>
                    </p:nvPicPr>
                    <p:blipFill>
                      <a:blip r:embed="rId12"/>
                      <a:srcRect/>
                      <a:stretch>
                        <a:fillRect/>
                      </a:stretch>
                    </p:blipFill>
                    <p:spPr bwMode="auto">
                      <a:xfrm>
                        <a:off x="288925" y="3272656"/>
                        <a:ext cx="81915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4229199851"/>
              </p:ext>
            </p:extLst>
          </p:nvPr>
        </p:nvGraphicFramePr>
        <p:xfrm>
          <a:off x="695325" y="4607843"/>
          <a:ext cx="7994650" cy="1341437"/>
        </p:xfrm>
        <a:graphic>
          <a:graphicData uri="http://schemas.openxmlformats.org/presentationml/2006/ole">
            <mc:AlternateContent xmlns:mc="http://schemas.openxmlformats.org/markup-compatibility/2006">
              <mc:Choice xmlns:v="urn:schemas-microsoft-com:vml" Requires="v">
                <p:oleObj spid="_x0000_s31760" name="Equation" r:id="rId13" imgW="2705040" imgH="457200" progId="Equation.DSMT4">
                  <p:embed/>
                </p:oleObj>
              </mc:Choice>
              <mc:Fallback>
                <p:oleObj name="Equation" r:id="rId13" imgW="2705040" imgH="457200" progId="Equation.DSMT4">
                  <p:embed/>
                  <p:pic>
                    <p:nvPicPr>
                      <p:cNvPr id="0" name=""/>
                      <p:cNvPicPr>
                        <a:picLocks noChangeAspect="1" noChangeArrowheads="1"/>
                      </p:cNvPicPr>
                      <p:nvPr/>
                    </p:nvPicPr>
                    <p:blipFill>
                      <a:blip r:embed="rId14"/>
                      <a:srcRect/>
                      <a:stretch>
                        <a:fillRect/>
                      </a:stretch>
                    </p:blipFill>
                    <p:spPr bwMode="auto">
                      <a:xfrm>
                        <a:off x="695325" y="4607843"/>
                        <a:ext cx="7994650" cy="1341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70377"/>
                                        </p:tgtEl>
                                        <p:attrNameLst>
                                          <p:attrName>style.visibility</p:attrName>
                                        </p:attrNameLst>
                                      </p:cBhvr>
                                      <p:to>
                                        <p:strVal val="visible"/>
                                      </p:to>
                                    </p:set>
                                    <p:animEffect transition="in" filter="barn(inVertical)">
                                      <p:cBhvr>
                                        <p:cTn id="7" dur="500"/>
                                        <p:tgtEl>
                                          <p:spTgt spid="57037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r>
              <a:rPr lang="en-US" altLang="zh-CN" dirty="0"/>
              <a:t>《</a:t>
            </a:r>
            <a:r>
              <a:rPr lang="en-US" altLang="zh-CN" dirty="0" err="1"/>
              <a:t>分析化学</a:t>
            </a:r>
            <a:r>
              <a:rPr lang="en-US" altLang="zh-CN" dirty="0"/>
              <a:t>》 </a:t>
            </a:r>
            <a:r>
              <a:rPr lang="en-US" altLang="zh-CN" dirty="0" err="1"/>
              <a:t>第五章</a:t>
            </a:r>
            <a:r>
              <a:rPr lang="en-US" altLang="zh-CN" dirty="0"/>
              <a:t>   </a:t>
            </a:r>
            <a:r>
              <a:rPr lang="en-US" altLang="zh-CN" dirty="0" err="1"/>
              <a:t>配位滴定法</a:t>
            </a:r>
            <a:endParaRPr lang="en-US" altLang="zh-CN" dirty="0"/>
          </a:p>
        </p:txBody>
      </p:sp>
      <p:sp>
        <p:nvSpPr>
          <p:cNvPr id="8" name="灯片编号占位符 5"/>
          <p:cNvSpPr>
            <a:spLocks noGrp="1"/>
          </p:cNvSpPr>
          <p:nvPr>
            <p:ph type="sldNum" sz="quarter" idx="12"/>
          </p:nvPr>
        </p:nvSpPr>
        <p:spPr/>
        <p:txBody>
          <a:bodyPr/>
          <a:lstStyle/>
          <a:p>
            <a:fld id="{7BE639F7-1ED7-4900-B068-ABAF80429A7D}" type="slidenum">
              <a:rPr lang="en-US" altLang="zh-CN"/>
              <a:pPr/>
              <a:t>13</a:t>
            </a:fld>
            <a:endParaRPr lang="en-US" altLang="zh-CN"/>
          </a:p>
        </p:txBody>
      </p:sp>
      <p:sp>
        <p:nvSpPr>
          <p:cNvPr id="4098" name="Rectangle 2"/>
          <p:cNvSpPr>
            <a:spLocks noGrp="1" noChangeArrowheads="1"/>
          </p:cNvSpPr>
          <p:nvPr>
            <p:ph type="title"/>
          </p:nvPr>
        </p:nvSpPr>
        <p:spPr/>
        <p:txBody>
          <a:bodyPr/>
          <a:lstStyle/>
          <a:p>
            <a:r>
              <a:rPr lang="zh-CN" altLang="en-US" dirty="0">
                <a:latin typeface="Times New Roman" panose="02020603050405020304" pitchFamily="18" charset="0"/>
              </a:rPr>
              <a:t>简单配合物</a:t>
            </a:r>
          </a:p>
        </p:txBody>
      </p:sp>
      <p:sp>
        <p:nvSpPr>
          <p:cNvPr id="4099" name="Rectangle 3"/>
          <p:cNvSpPr>
            <a:spLocks noGrp="1" noChangeArrowheads="1"/>
          </p:cNvSpPr>
          <p:nvPr>
            <p:ph type="body" idx="1"/>
          </p:nvPr>
        </p:nvSpPr>
        <p:spPr>
          <a:xfrm>
            <a:off x="539551" y="1341438"/>
            <a:ext cx="7848873" cy="4319809"/>
          </a:xfrm>
        </p:spPr>
        <p:txBody>
          <a:bodyPr/>
          <a:lstStyle/>
          <a:p>
            <a:pPr marL="630238" lvl="1" indent="-628650" defTabSz="568325">
              <a:lnSpc>
                <a:spcPct val="120000"/>
              </a:lnSpc>
            </a:pPr>
            <a:r>
              <a:rPr lang="zh-CN" altLang="en-US" dirty="0">
                <a:latin typeface="Times New Roman" panose="02020603050405020304" pitchFamily="18" charset="0"/>
              </a:rPr>
              <a:t>存在逐级配位</a:t>
            </a:r>
            <a:r>
              <a:rPr lang="en-US" altLang="zh-CN" dirty="0">
                <a:latin typeface="Times New Roman" panose="02020603050405020304" pitchFamily="18" charset="0"/>
              </a:rPr>
              <a:t>(</a:t>
            </a:r>
            <a:r>
              <a:rPr lang="zh-CN" altLang="en-US" dirty="0">
                <a:latin typeface="Times New Roman" panose="02020603050405020304" pitchFamily="18" charset="0"/>
              </a:rPr>
              <a:t>配体与中心离子结合时是一个一个去配位的</a:t>
            </a:r>
            <a:r>
              <a:rPr lang="en-US" altLang="zh-CN" dirty="0">
                <a:latin typeface="Times New Roman" panose="02020603050405020304" pitchFamily="18" charset="0"/>
              </a:rPr>
              <a:t>)</a:t>
            </a:r>
            <a:r>
              <a:rPr lang="zh-CN" altLang="en-US" dirty="0">
                <a:latin typeface="Times New Roman" panose="02020603050405020304" pitchFamily="18" charset="0"/>
              </a:rPr>
              <a:t>，通常第一级形成常数最大，以后递减，因新增配体需克服配体间静电排斥力。</a:t>
            </a:r>
            <a:endParaRPr lang="en-US" altLang="zh-CN" dirty="0">
              <a:latin typeface="Times New Roman" panose="02020603050405020304" pitchFamily="18" charset="0"/>
            </a:endParaRPr>
          </a:p>
          <a:p>
            <a:pPr marL="630238" lvl="1" indent="-628650" defTabSz="568325">
              <a:lnSpc>
                <a:spcPct val="120000"/>
              </a:lnSpc>
            </a:pPr>
            <a:r>
              <a:rPr lang="zh-CN" altLang="en-US" dirty="0">
                <a:latin typeface="Times New Roman" panose="02020603050405020304" pitchFamily="18" charset="0"/>
              </a:rPr>
              <a:t>配位反应达平衡时多种配离子同时存在，逐级配位反应常数较接近，不存在定量计量关系，</a:t>
            </a:r>
            <a:r>
              <a:rPr lang="zh-CN" altLang="en-US" dirty="0">
                <a:solidFill>
                  <a:srgbClr val="3333FF"/>
                </a:solidFill>
                <a:latin typeface="Times New Roman" panose="02020603050405020304" pitchFamily="18" charset="0"/>
              </a:rPr>
              <a:t>一般不能用于滴定分析，但可作掩蔽剂、缓冲剂、显色剂和指示剂等</a:t>
            </a:r>
            <a:r>
              <a:rPr lang="zh-CN" altLang="en-US" dirty="0">
                <a:latin typeface="Times New Roman" panose="02020603050405020304" pitchFamily="18" charset="0"/>
              </a:rPr>
              <a:t>。</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arn(inVertical)">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AF82AE-54A7-4A10-8086-5556F1359999}"/>
              </a:ext>
            </a:extLst>
          </p:cNvPr>
          <p:cNvSpPr>
            <a:spLocks noGrp="1"/>
          </p:cNvSpPr>
          <p:nvPr>
            <p:ph type="ctrTitle"/>
          </p:nvPr>
        </p:nvSpPr>
        <p:spPr>
          <a:xfrm>
            <a:off x="611188" y="1125538"/>
            <a:ext cx="8137276" cy="1470025"/>
          </a:xfrm>
        </p:spPr>
        <p:txBody>
          <a:bodyPr/>
          <a:lstStyle/>
          <a:p>
            <a:r>
              <a:rPr lang="zh-CN" altLang="en-US" dirty="0"/>
              <a:t>第三节  配位滴定条件的选择</a:t>
            </a:r>
          </a:p>
        </p:txBody>
      </p:sp>
      <p:sp>
        <p:nvSpPr>
          <p:cNvPr id="3" name="副标题 2">
            <a:extLst>
              <a:ext uri="{FF2B5EF4-FFF2-40B4-BE49-F238E27FC236}">
                <a16:creationId xmlns:a16="http://schemas.microsoft.com/office/drawing/2014/main" id="{08F8E142-467B-4CB0-A192-0AAF1E0D892F}"/>
              </a:ext>
            </a:extLst>
          </p:cNvPr>
          <p:cNvSpPr>
            <a:spLocks noGrp="1"/>
          </p:cNvSpPr>
          <p:nvPr>
            <p:ph type="subTitle" idx="1"/>
          </p:nvPr>
        </p:nvSpPr>
        <p:spPr/>
        <p:txBody>
          <a:bodyPr/>
          <a:lstStyle/>
          <a:p>
            <a:r>
              <a:rPr lang="zh-CN" altLang="en-US" dirty="0"/>
              <a:t>三、提高配位滴定选择性的方法</a:t>
            </a:r>
          </a:p>
        </p:txBody>
      </p:sp>
    </p:spTree>
    <p:custDataLst>
      <p:tags r:id="rId1"/>
    </p:custDataLst>
    <p:extLst>
      <p:ext uri="{BB962C8B-B14F-4D97-AF65-F5344CB8AC3E}">
        <p14:creationId xmlns:p14="http://schemas.microsoft.com/office/powerpoint/2010/main" val="1926984786"/>
      </p:ext>
    </p:extLst>
  </p:cSld>
  <p:clrMapOvr>
    <a:masterClrMapping/>
  </p:clrMapOvr>
  <p:transition spd="med">
    <p:split orient="ver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6" y="1628800"/>
            <a:ext cx="6408712" cy="636100"/>
          </a:xfrm>
          <a:prstGeom prst="rect">
            <a:avLst/>
          </a:prstGeom>
        </p:spPr>
      </p:pic>
      <p:sp>
        <p:nvSpPr>
          <p:cNvPr id="11" name="Oval 15"/>
          <p:cNvSpPr>
            <a:spLocks noChangeArrowheads="1"/>
          </p:cNvSpPr>
          <p:nvPr/>
        </p:nvSpPr>
        <p:spPr bwMode="auto">
          <a:xfrm>
            <a:off x="611560" y="5157192"/>
            <a:ext cx="3240360" cy="1008187"/>
          </a:xfrm>
          <a:prstGeom prst="ellipse">
            <a:avLst/>
          </a:prstGeom>
          <a:solidFill>
            <a:srgbClr val="CCECFF">
              <a:alpha val="63000"/>
            </a:srgbClr>
          </a:solidFill>
          <a:ln w="9525">
            <a:solidFill>
              <a:srgbClr val="CCFFCC"/>
            </a:solidFill>
            <a:miter lim="800000"/>
            <a:headEnd/>
            <a:tailEnd/>
          </a:ln>
          <a:effectLst/>
        </p:spPr>
        <p:txBody>
          <a:bodyPr wrap="square" lIns="90000" tIns="46800" rIns="90000" bIns="46800" anchor="ctr">
            <a:spAutoFit/>
          </a:bodyPr>
          <a:lstStyle/>
          <a:p>
            <a:endParaRPr lang="zh-CN" altLang="en-US"/>
          </a:p>
        </p:txBody>
      </p:sp>
      <p:sp>
        <p:nvSpPr>
          <p:cNvPr id="3" name="内容占位符 2"/>
          <p:cNvSpPr>
            <a:spLocks noGrp="1"/>
          </p:cNvSpPr>
          <p:nvPr>
            <p:ph idx="1"/>
          </p:nvPr>
        </p:nvSpPr>
        <p:spPr>
          <a:xfrm>
            <a:off x="323528" y="1268760"/>
            <a:ext cx="8496944" cy="1829135"/>
          </a:xfrm>
        </p:spPr>
        <p:txBody>
          <a:bodyPr/>
          <a:lstStyle/>
          <a:p>
            <a:pPr>
              <a:lnSpc>
                <a:spcPct val="120000"/>
              </a:lnSpc>
              <a:spcBef>
                <a:spcPts val="0"/>
              </a:spcBef>
              <a:spcAft>
                <a:spcPts val="0"/>
              </a:spcAft>
            </a:pPr>
            <a:r>
              <a:rPr lang="zh-CN" altLang="en-US" sz="2400" dirty="0"/>
              <a:t>选择性滴定条件可适当放宽：</a:t>
            </a:r>
            <a:endParaRPr lang="en-US" altLang="zh-CN" sz="2400" dirty="0"/>
          </a:p>
          <a:p>
            <a:pPr>
              <a:lnSpc>
                <a:spcPct val="120000"/>
              </a:lnSpc>
              <a:spcBef>
                <a:spcPts val="0"/>
              </a:spcBef>
              <a:spcAft>
                <a:spcPts val="0"/>
              </a:spcAft>
            </a:pPr>
            <a:endParaRPr lang="en-US" altLang="zh-CN" sz="2400" dirty="0"/>
          </a:p>
          <a:p>
            <a:pPr marL="0" indent="0">
              <a:lnSpc>
                <a:spcPct val="120000"/>
              </a:lnSpc>
              <a:spcBef>
                <a:spcPts val="0"/>
              </a:spcBef>
              <a:spcAft>
                <a:spcPts val="0"/>
              </a:spcAft>
              <a:buNone/>
            </a:pPr>
            <a:r>
              <a:rPr lang="en-US" altLang="zh-CN" sz="2400" dirty="0"/>
              <a:t>    </a:t>
            </a:r>
            <a:r>
              <a:rPr lang="zh-CN" altLang="en-US" sz="2400" dirty="0"/>
              <a:t>计算干扰离子</a:t>
            </a:r>
            <a:r>
              <a:rPr lang="en-US" altLang="zh-CN" sz="2400" dirty="0"/>
              <a:t>N</a:t>
            </a:r>
            <a:r>
              <a:rPr lang="zh-CN" altLang="en-US" sz="2400" dirty="0"/>
              <a:t>存在下的</a:t>
            </a:r>
            <a:r>
              <a:rPr lang="en-US" altLang="zh-CN" sz="2400" i="1" dirty="0"/>
              <a:t>K</a:t>
            </a:r>
            <a:r>
              <a:rPr lang="en-US" altLang="zh-CN" sz="2400" dirty="0"/>
              <a:t>’</a:t>
            </a:r>
            <a:r>
              <a:rPr lang="en-US" altLang="zh-CN" sz="2400" baseline="-25000" dirty="0"/>
              <a:t>MY</a:t>
            </a:r>
            <a:r>
              <a:rPr lang="zh-CN" altLang="en-US" sz="2400" dirty="0"/>
              <a:t>：</a:t>
            </a:r>
            <a:endParaRPr lang="en-US" altLang="zh-CN" sz="2400" dirty="0"/>
          </a:p>
          <a:p>
            <a:pPr marL="0" indent="0">
              <a:lnSpc>
                <a:spcPct val="120000"/>
              </a:lnSpc>
              <a:spcBef>
                <a:spcPts val="0"/>
              </a:spcBef>
              <a:spcAft>
                <a:spcPts val="0"/>
              </a:spcAft>
              <a:buNone/>
            </a:pPr>
            <a:r>
              <a:rPr lang="zh-CN" altLang="en-US" sz="2400" dirty="0">
                <a:latin typeface="Times New Roman" panose="02020603050405020304" pitchFamily="18" charset="0"/>
              </a:rPr>
              <a:t>    若金属离子</a:t>
            </a:r>
            <a:r>
              <a:rPr lang="en-US" altLang="zh-CN" sz="2400" dirty="0">
                <a:latin typeface="Times New Roman" panose="02020603050405020304" pitchFamily="18" charset="0"/>
              </a:rPr>
              <a:t>M</a:t>
            </a:r>
            <a:r>
              <a:rPr lang="zh-CN" altLang="en-US" sz="2400" dirty="0">
                <a:latin typeface="Times New Roman" panose="02020603050405020304" pitchFamily="18" charset="0"/>
              </a:rPr>
              <a:t>无副反应，</a:t>
            </a:r>
            <a:r>
              <a:rPr lang="en-US" altLang="zh-CN" sz="2400" dirty="0">
                <a:latin typeface="Times New Roman" panose="02020603050405020304" pitchFamily="18" charset="0"/>
              </a:rPr>
              <a:t>Y</a:t>
            </a:r>
            <a:r>
              <a:rPr lang="zh-CN" altLang="en-US" sz="2400" dirty="0">
                <a:latin typeface="Times New Roman" panose="02020603050405020304" pitchFamily="18" charset="0"/>
              </a:rPr>
              <a:t>以共存离子效应为主：</a:t>
            </a:r>
          </a:p>
          <a:p>
            <a:pPr marL="0" indent="0">
              <a:lnSpc>
                <a:spcPct val="120000"/>
              </a:lnSpc>
              <a:spcBef>
                <a:spcPts val="0"/>
              </a:spcBef>
              <a:spcAft>
                <a:spcPts val="0"/>
              </a:spcAft>
              <a:buNone/>
            </a:pPr>
            <a:endParaRPr lang="en-US" altLang="zh-CN" sz="2400" dirty="0"/>
          </a:p>
          <a:p>
            <a:pPr marL="0" indent="0">
              <a:lnSpc>
                <a:spcPct val="120000"/>
              </a:lnSpc>
              <a:spcBef>
                <a:spcPts val="0"/>
              </a:spcBef>
              <a:spcAft>
                <a:spcPts val="0"/>
              </a:spcAft>
              <a:buNone/>
            </a:pPr>
            <a:endParaRPr lang="zh-CN" altLang="en-US" sz="2400" dirty="0"/>
          </a:p>
        </p:txBody>
      </p:sp>
      <p:sp>
        <p:nvSpPr>
          <p:cNvPr id="2" name="标题 1"/>
          <p:cNvSpPr>
            <a:spLocks noGrp="1"/>
          </p:cNvSpPr>
          <p:nvPr>
            <p:ph type="title"/>
          </p:nvPr>
        </p:nvSpPr>
        <p:spPr/>
        <p:txBody>
          <a:bodyPr/>
          <a:lstStyle/>
          <a:p>
            <a:r>
              <a:rPr lang="zh-CN" altLang="en-US" dirty="0"/>
              <a:t>选择性滴定的判断条件</a:t>
            </a:r>
          </a:p>
        </p:txBody>
      </p:sp>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131</a:t>
            </a:fld>
            <a:endParaRPr lang="en-US" altLang="zh-CN"/>
          </a:p>
        </p:txBody>
      </p:sp>
      <p:graphicFrame>
        <p:nvGraphicFramePr>
          <p:cNvPr id="7" name="Object 5"/>
          <p:cNvGraphicFramePr>
            <a:graphicFrameLocks noChangeAspect="1"/>
          </p:cNvGraphicFramePr>
          <p:nvPr>
            <p:extLst>
              <p:ext uri="{D42A27DB-BD31-4B8C-83A1-F6EECF244321}">
                <p14:modId xmlns:p14="http://schemas.microsoft.com/office/powerpoint/2010/main" val="2807639970"/>
              </p:ext>
            </p:extLst>
          </p:nvPr>
        </p:nvGraphicFramePr>
        <p:xfrm>
          <a:off x="1068164" y="3006129"/>
          <a:ext cx="5880100" cy="2151063"/>
        </p:xfrm>
        <a:graphic>
          <a:graphicData uri="http://schemas.openxmlformats.org/presentationml/2006/ole">
            <mc:AlternateContent xmlns:mc="http://schemas.openxmlformats.org/markup-compatibility/2006">
              <mc:Choice xmlns:v="urn:schemas-microsoft-com:vml" Requires="v">
                <p:oleObj spid="_x0000_s32776" name="Equation" r:id="rId6" imgW="2844720" imgH="1041120" progId="Equation.DSMT4">
                  <p:embed/>
                </p:oleObj>
              </mc:Choice>
              <mc:Fallback>
                <p:oleObj name="Equation" r:id="rId6" imgW="2844720" imgH="1041120" progId="Equation.DSMT4">
                  <p:embed/>
                  <p:pic>
                    <p:nvPicPr>
                      <p:cNvPr id="0" name=""/>
                      <p:cNvPicPr>
                        <a:picLocks noChangeAspect="1" noChangeArrowheads="1"/>
                      </p:cNvPicPr>
                      <p:nvPr/>
                    </p:nvPicPr>
                    <p:blipFill>
                      <a:blip r:embed="rId7"/>
                      <a:srcRect/>
                      <a:stretch>
                        <a:fillRect/>
                      </a:stretch>
                    </p:blipFill>
                    <p:spPr bwMode="auto">
                      <a:xfrm>
                        <a:off x="1068164" y="3006129"/>
                        <a:ext cx="5880100" cy="21510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Oval 14"/>
          <p:cNvSpPr>
            <a:spLocks noChangeArrowheads="1"/>
          </p:cNvSpPr>
          <p:nvPr/>
        </p:nvSpPr>
        <p:spPr bwMode="auto">
          <a:xfrm>
            <a:off x="5076056" y="5229200"/>
            <a:ext cx="3455987" cy="792163"/>
          </a:xfrm>
          <a:prstGeom prst="ellipse">
            <a:avLst/>
          </a:prstGeom>
          <a:solidFill>
            <a:srgbClr val="CCECFF">
              <a:alpha val="54000"/>
            </a:srgbClr>
          </a:solidFill>
          <a:ln w="9525">
            <a:solidFill>
              <a:srgbClr val="CCFFCC"/>
            </a:solidFill>
            <a:miter lim="800000"/>
            <a:headEnd/>
            <a:tailEnd/>
          </a:ln>
          <a:effectLst/>
        </p:spPr>
        <p:txBody>
          <a:bodyPr wrap="none" lIns="90000" tIns="46800" rIns="90000" bIns="46800" anchor="ctr">
            <a:spAutoFit/>
          </a:bodyPr>
          <a:lstStyle/>
          <a:p>
            <a:endParaRPr lang="zh-CN" altLang="en-US"/>
          </a:p>
        </p:txBody>
      </p:sp>
      <p:graphicFrame>
        <p:nvGraphicFramePr>
          <p:cNvPr id="9" name="Object 4"/>
          <p:cNvGraphicFramePr>
            <a:graphicFrameLocks noChangeAspect="1"/>
          </p:cNvGraphicFramePr>
          <p:nvPr>
            <p:extLst>
              <p:ext uri="{D42A27DB-BD31-4B8C-83A1-F6EECF244321}">
                <p14:modId xmlns:p14="http://schemas.microsoft.com/office/powerpoint/2010/main" val="2344618125"/>
              </p:ext>
            </p:extLst>
          </p:nvPr>
        </p:nvGraphicFramePr>
        <p:xfrm>
          <a:off x="5580112" y="5301208"/>
          <a:ext cx="2619648" cy="604950"/>
        </p:xfrm>
        <a:graphic>
          <a:graphicData uri="http://schemas.openxmlformats.org/presentationml/2006/ole">
            <mc:AlternateContent xmlns:mc="http://schemas.openxmlformats.org/markup-compatibility/2006">
              <mc:Choice xmlns:v="urn:schemas-microsoft-com:vml" Requires="v">
                <p:oleObj spid="_x0000_s32777" name="公式" r:id="rId8" imgW="990360" imgH="228600" progId="Equation.3">
                  <p:embed/>
                </p:oleObj>
              </mc:Choice>
              <mc:Fallback>
                <p:oleObj name="公式" r:id="rId8" imgW="99036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5301208"/>
                        <a:ext cx="2619648" cy="604950"/>
                      </a:xfrm>
                      <a:prstGeom prst="rect">
                        <a:avLst/>
                      </a:prstGeom>
                      <a:noFill/>
                      <a:ln>
                        <a:noFill/>
                      </a:ln>
                      <a:effec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714261755"/>
              </p:ext>
            </p:extLst>
          </p:nvPr>
        </p:nvGraphicFramePr>
        <p:xfrm>
          <a:off x="827584" y="5373216"/>
          <a:ext cx="2719883" cy="543444"/>
        </p:xfrm>
        <a:graphic>
          <a:graphicData uri="http://schemas.openxmlformats.org/presentationml/2006/ole">
            <mc:AlternateContent xmlns:mc="http://schemas.openxmlformats.org/markup-compatibility/2006">
              <mc:Choice xmlns:v="urn:schemas-microsoft-com:vml" Requires="v">
                <p:oleObj spid="_x0000_s32778" name="Equation" r:id="rId10" imgW="1079280" imgH="215640" progId="Equation.3">
                  <p:embed/>
                </p:oleObj>
              </mc:Choice>
              <mc:Fallback>
                <p:oleObj name="Equation" r:id="rId10" imgW="10792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584" y="5373216"/>
                        <a:ext cx="2719883" cy="543444"/>
                      </a:xfrm>
                      <a:prstGeom prst="rect">
                        <a:avLst/>
                      </a:prstGeom>
                      <a:noFill/>
                      <a:ln>
                        <a:noFill/>
                      </a:ln>
                      <a:effectLst/>
                    </p:spPr>
                  </p:pic>
                </p:oleObj>
              </mc:Fallback>
            </mc:AlternateContent>
          </a:graphicData>
        </a:graphic>
      </p:graphicFrame>
    </p:spTree>
    <p:custDataLst>
      <p:tags r:id="rId2"/>
    </p:custDataLst>
    <p:extLst>
      <p:ext uri="{BB962C8B-B14F-4D97-AF65-F5344CB8AC3E}">
        <p14:creationId xmlns:p14="http://schemas.microsoft.com/office/powerpoint/2010/main" val="40580159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en-US" altLang="zh-CN"/>
              <a:t>《分析化学》 第五章   配位滴定法</a:t>
            </a:r>
          </a:p>
        </p:txBody>
      </p:sp>
      <p:sp>
        <p:nvSpPr>
          <p:cNvPr id="7" name="灯片编号占位符 5"/>
          <p:cNvSpPr>
            <a:spLocks noGrp="1"/>
          </p:cNvSpPr>
          <p:nvPr>
            <p:ph type="sldNum" sz="quarter" idx="12"/>
          </p:nvPr>
        </p:nvSpPr>
        <p:spPr/>
        <p:txBody>
          <a:bodyPr/>
          <a:lstStyle/>
          <a:p>
            <a:fld id="{6A6872C3-EC63-4753-A7F1-4868EFB52428}" type="slidenum">
              <a:rPr lang="en-US" altLang="zh-CN"/>
              <a:pPr/>
              <a:t>132</a:t>
            </a:fld>
            <a:endParaRPr lang="en-US" altLang="zh-CN"/>
          </a:p>
        </p:txBody>
      </p:sp>
      <p:sp>
        <p:nvSpPr>
          <p:cNvPr id="491522" name="Rectangle 2"/>
          <p:cNvSpPr>
            <a:spLocks noGrp="1" noChangeArrowheads="1"/>
          </p:cNvSpPr>
          <p:nvPr>
            <p:ph type="title"/>
          </p:nvPr>
        </p:nvSpPr>
        <p:spPr/>
        <p:txBody>
          <a:bodyPr/>
          <a:lstStyle/>
          <a:p>
            <a:r>
              <a:rPr lang="zh-CN" altLang="en-US" dirty="0">
                <a:latin typeface="Times New Roman" panose="02020603050405020304" pitchFamily="18" charset="0"/>
              </a:rPr>
              <a:t>考虑其他副反应</a:t>
            </a:r>
            <a:endParaRPr lang="zh-CN" altLang="zh-CN" dirty="0">
              <a:latin typeface="Times New Roman" panose="02020603050405020304" pitchFamily="18" charset="0"/>
            </a:endParaRPr>
          </a:p>
        </p:txBody>
      </p:sp>
      <p:sp>
        <p:nvSpPr>
          <p:cNvPr id="491523" name="Rectangle 3"/>
          <p:cNvSpPr>
            <a:spLocks noGrp="1" noChangeArrowheads="1"/>
          </p:cNvSpPr>
          <p:nvPr>
            <p:ph type="body" idx="1"/>
          </p:nvPr>
        </p:nvSpPr>
        <p:spPr>
          <a:xfrm>
            <a:off x="323528" y="2204864"/>
            <a:ext cx="8496944" cy="3846463"/>
          </a:xfrm>
        </p:spPr>
        <p:txBody>
          <a:bodyPr/>
          <a:lstStyle/>
          <a:p>
            <a:pPr>
              <a:lnSpc>
                <a:spcPct val="130000"/>
              </a:lnSpc>
              <a:spcBef>
                <a:spcPts val="0"/>
              </a:spcBef>
            </a:pPr>
            <a:r>
              <a:rPr lang="zh-CN" altLang="en-US" dirty="0">
                <a:latin typeface="Times New Roman" panose="02020603050405020304" pitchFamily="18" charset="0"/>
              </a:rPr>
              <a:t>注：在根据该判断条件计算</a:t>
            </a:r>
            <a:r>
              <a:rPr lang="en-US" altLang="zh-CN" dirty="0">
                <a:latin typeface="Times New Roman" panose="02020603050405020304" pitchFamily="18" charset="0"/>
              </a:rPr>
              <a:t>M</a:t>
            </a:r>
            <a:r>
              <a:rPr lang="zh-CN" altLang="en-US" dirty="0">
                <a:latin typeface="Times New Roman" panose="02020603050405020304" pitchFamily="18" charset="0"/>
              </a:rPr>
              <a:t>和</a:t>
            </a:r>
            <a:r>
              <a:rPr lang="en-US" altLang="zh-CN" dirty="0">
                <a:latin typeface="Times New Roman" panose="02020603050405020304" pitchFamily="18" charset="0"/>
              </a:rPr>
              <a:t>N</a:t>
            </a:r>
            <a:r>
              <a:rPr lang="zh-CN" altLang="en-US" dirty="0">
                <a:latin typeface="Times New Roman" panose="02020603050405020304" pitchFamily="18" charset="0"/>
              </a:rPr>
              <a:t>的</a:t>
            </a:r>
            <a:r>
              <a:rPr lang="en-US" altLang="zh-CN" dirty="0" err="1">
                <a:latin typeface="Times New Roman" panose="02020603050405020304" pitchFamily="18" charset="0"/>
              </a:rPr>
              <a:t>lg</a:t>
            </a:r>
            <a:r>
              <a:rPr lang="en-US" altLang="zh-CN" i="1" dirty="0" err="1"/>
              <a:t>K</a:t>
            </a:r>
            <a:r>
              <a:rPr lang="en-US" altLang="zh-CN" dirty="0"/>
              <a:t>’</a:t>
            </a:r>
            <a:r>
              <a:rPr lang="zh-CN" altLang="en-US" dirty="0">
                <a:latin typeface="Times New Roman" panose="02020603050405020304" pitchFamily="18" charset="0"/>
              </a:rPr>
              <a:t>时，先单独计算各自</a:t>
            </a:r>
            <a:r>
              <a:rPr lang="en-US" altLang="zh-CN" i="1" dirty="0" err="1">
                <a:latin typeface="Times New Roman" panose="02020603050405020304" pitchFamily="18" charset="0"/>
              </a:rPr>
              <a:t>cK</a:t>
            </a:r>
            <a:r>
              <a:rPr lang="en-US" altLang="zh-CN" dirty="0">
                <a:latin typeface="Times New Roman" panose="02020603050405020304" pitchFamily="18" charset="0"/>
              </a:rPr>
              <a:t>’</a:t>
            </a:r>
            <a:r>
              <a:rPr lang="zh-CN" altLang="en-US" dirty="0">
                <a:latin typeface="Times New Roman" panose="02020603050405020304" pitchFamily="18" charset="0"/>
              </a:rPr>
              <a:t>（即</a:t>
            </a:r>
            <a:r>
              <a:rPr lang="en-US" altLang="zh-CN" dirty="0">
                <a:latin typeface="Times New Roman" panose="02020603050405020304" pitchFamily="18" charset="0"/>
              </a:rPr>
              <a:t>M</a:t>
            </a:r>
            <a:r>
              <a:rPr lang="zh-CN" altLang="en-US" dirty="0">
                <a:latin typeface="Times New Roman" panose="02020603050405020304" pitchFamily="18" charset="0"/>
              </a:rPr>
              <a:t>不管</a:t>
            </a:r>
            <a:r>
              <a:rPr lang="en-US" altLang="zh-CN" dirty="0">
                <a:latin typeface="Times New Roman" panose="02020603050405020304" pitchFamily="18" charset="0"/>
              </a:rPr>
              <a:t>N</a:t>
            </a:r>
            <a:r>
              <a:rPr lang="zh-CN" altLang="en-US" dirty="0">
                <a:latin typeface="Times New Roman" panose="02020603050405020304" pitchFamily="18" charset="0"/>
              </a:rPr>
              <a:t>干扰，</a:t>
            </a:r>
            <a:r>
              <a:rPr lang="en-US" altLang="zh-CN" dirty="0">
                <a:latin typeface="Times New Roman" panose="02020603050405020304" pitchFamily="18" charset="0"/>
              </a:rPr>
              <a:t>N</a:t>
            </a:r>
            <a:r>
              <a:rPr lang="zh-CN" altLang="en-US" dirty="0">
                <a:latin typeface="Times New Roman" panose="02020603050405020304" pitchFamily="18" charset="0"/>
              </a:rPr>
              <a:t>不管</a:t>
            </a:r>
            <a:r>
              <a:rPr lang="en-US" altLang="zh-CN" dirty="0">
                <a:latin typeface="Times New Roman" panose="02020603050405020304" pitchFamily="18" charset="0"/>
              </a:rPr>
              <a:t>M</a:t>
            </a:r>
            <a:r>
              <a:rPr lang="zh-CN" altLang="en-US" dirty="0">
                <a:latin typeface="Times New Roman" panose="02020603050405020304" pitchFamily="18" charset="0"/>
              </a:rPr>
              <a:t>干扰），算出后判断能否选择性滴定。若要计算误差，则需要重新计算</a:t>
            </a:r>
            <a:r>
              <a:rPr lang="en-US" altLang="zh-CN" dirty="0" err="1">
                <a:latin typeface="Times New Roman" panose="02020603050405020304" pitchFamily="18" charset="0"/>
              </a:rPr>
              <a:t>lg</a:t>
            </a:r>
            <a:r>
              <a:rPr lang="en-US" altLang="zh-CN" i="1" dirty="0" err="1"/>
              <a:t>K</a:t>
            </a:r>
            <a:r>
              <a:rPr lang="en-US" altLang="zh-CN" dirty="0" err="1"/>
              <a:t>’</a:t>
            </a:r>
            <a:r>
              <a:rPr lang="en-US" altLang="zh-CN" baseline="-25000" dirty="0" err="1"/>
              <a:t>MY</a:t>
            </a:r>
            <a:r>
              <a:rPr lang="zh-CN" altLang="en-US" dirty="0">
                <a:latin typeface="Times New Roman" panose="02020603050405020304" pitchFamily="18" charset="0"/>
              </a:rPr>
              <a:t>。</a:t>
            </a:r>
            <a:endParaRPr lang="en-US" altLang="zh-CN" dirty="0">
              <a:latin typeface="Times New Roman" panose="02020603050405020304" pitchFamily="18" charset="0"/>
            </a:endParaRPr>
          </a:p>
          <a:p>
            <a:pPr>
              <a:lnSpc>
                <a:spcPct val="130000"/>
              </a:lnSpc>
              <a:spcBef>
                <a:spcPts val="0"/>
              </a:spcBef>
            </a:pPr>
            <a:r>
              <a:rPr lang="zh-CN" altLang="en-US" dirty="0">
                <a:latin typeface="Times New Roman" panose="02020603050405020304" pitchFamily="18" charset="0"/>
              </a:rPr>
              <a:t>此即为能否进行选择性滴定的判断条件。（注：不是真正实现选择性滴定的要求）</a:t>
            </a:r>
            <a:endParaRPr lang="en-US" altLang="zh-CN" dirty="0">
              <a:latin typeface="Times New Roman" panose="02020603050405020304" pitchFamily="18" charset="0"/>
            </a:endParaRPr>
          </a:p>
          <a:p>
            <a:pPr>
              <a:lnSpc>
                <a:spcPct val="130000"/>
              </a:lnSpc>
              <a:spcBef>
                <a:spcPts val="0"/>
              </a:spcBef>
            </a:pPr>
            <a:endParaRPr lang="en-US" altLang="zh-CN" dirty="0">
              <a:latin typeface="Times New Roman" panose="02020603050405020304" pitchFamily="18" charset="0"/>
            </a:endParaRPr>
          </a:p>
        </p:txBody>
      </p:sp>
      <p:sp>
        <p:nvSpPr>
          <p:cNvPr id="491525" name="Oval 5"/>
          <p:cNvSpPr>
            <a:spLocks noChangeArrowheads="1"/>
          </p:cNvSpPr>
          <p:nvPr/>
        </p:nvSpPr>
        <p:spPr bwMode="auto">
          <a:xfrm>
            <a:off x="1907704" y="1340768"/>
            <a:ext cx="4032250" cy="790575"/>
          </a:xfrm>
          <a:prstGeom prst="ellipse">
            <a:avLst/>
          </a:prstGeom>
          <a:solidFill>
            <a:srgbClr val="CCFFCC"/>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a:p>
        </p:txBody>
      </p:sp>
      <p:graphicFrame>
        <p:nvGraphicFramePr>
          <p:cNvPr id="491524" name="Object 4"/>
          <p:cNvGraphicFramePr>
            <a:graphicFrameLocks noChangeAspect="1"/>
          </p:cNvGraphicFramePr>
          <p:nvPr>
            <p:extLst>
              <p:ext uri="{D42A27DB-BD31-4B8C-83A1-F6EECF244321}">
                <p14:modId xmlns:p14="http://schemas.microsoft.com/office/powerpoint/2010/main" val="3453827205"/>
              </p:ext>
            </p:extLst>
          </p:nvPr>
        </p:nvGraphicFramePr>
        <p:xfrm>
          <a:off x="2627784" y="1412776"/>
          <a:ext cx="2808287" cy="692150"/>
        </p:xfrm>
        <a:graphic>
          <a:graphicData uri="http://schemas.openxmlformats.org/presentationml/2006/ole">
            <mc:AlternateContent xmlns:mc="http://schemas.openxmlformats.org/markup-compatibility/2006">
              <mc:Choice xmlns:v="urn:schemas-microsoft-com:vml" Requires="v">
                <p:oleObj spid="_x0000_s33796" name="Equation" r:id="rId5" imgW="825480" imgH="203040" progId="Equation.3">
                  <p:embed/>
                </p:oleObj>
              </mc:Choice>
              <mc:Fallback>
                <p:oleObj name="Equation" r:id="rId5" imgW="825480" imgH="2030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1412776"/>
                        <a:ext cx="2808287" cy="6921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1524"/>
                                        </p:tgtEl>
                                        <p:attrNameLst>
                                          <p:attrName>style.visibility</p:attrName>
                                        </p:attrNameLst>
                                      </p:cBhvr>
                                      <p:to>
                                        <p:strVal val="visible"/>
                                      </p:to>
                                    </p:set>
                                    <p:animEffect transition="in" filter="barn(inVertical)">
                                      <p:cBhvr>
                                        <p:cTn id="7" dur="500"/>
                                        <p:tgtEl>
                                          <p:spTgt spid="4915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1525"/>
                                        </p:tgtEl>
                                        <p:attrNameLst>
                                          <p:attrName>style.visibility</p:attrName>
                                        </p:attrNameLst>
                                      </p:cBhvr>
                                      <p:to>
                                        <p:strVal val="visible"/>
                                      </p:to>
                                    </p:set>
                                    <p:animEffect transition="in" filter="barn(inVertical)">
                                      <p:cBhvr>
                                        <p:cTn id="12" dur="500"/>
                                        <p:tgtEl>
                                          <p:spTgt spid="4915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1523">
                                            <p:txEl>
                                              <p:pRg st="0" end="0"/>
                                            </p:txEl>
                                          </p:spTgt>
                                        </p:tgtEl>
                                        <p:attrNameLst>
                                          <p:attrName>style.visibility</p:attrName>
                                        </p:attrNameLst>
                                      </p:cBhvr>
                                      <p:to>
                                        <p:strVal val="visible"/>
                                      </p:to>
                                    </p:set>
                                    <p:animEffect transition="in" filter="barn(inVertical)">
                                      <p:cBhvr>
                                        <p:cTn id="17" dur="500"/>
                                        <p:tgtEl>
                                          <p:spTgt spid="4915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91523">
                                            <p:txEl>
                                              <p:pRg st="1" end="1"/>
                                            </p:txEl>
                                          </p:spTgt>
                                        </p:tgtEl>
                                        <p:attrNameLst>
                                          <p:attrName>style.visibility</p:attrName>
                                        </p:attrNameLst>
                                      </p:cBhvr>
                                      <p:to>
                                        <p:strVal val="visible"/>
                                      </p:to>
                                    </p:set>
                                    <p:animEffect transition="in" filter="barn(inVertical)">
                                      <p:cBhvr>
                                        <p:cTn id="22" dur="500"/>
                                        <p:tgtEl>
                                          <p:spTgt spid="491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p:bldP spid="491525"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关于选择性滴定</a:t>
            </a:r>
          </a:p>
        </p:txBody>
      </p:sp>
      <p:sp>
        <p:nvSpPr>
          <p:cNvPr id="3" name="内容占位符 2"/>
          <p:cNvSpPr>
            <a:spLocks noGrp="1"/>
          </p:cNvSpPr>
          <p:nvPr>
            <p:ph idx="1"/>
          </p:nvPr>
        </p:nvSpPr>
        <p:spPr/>
        <p:txBody>
          <a:bodyPr/>
          <a:lstStyle/>
          <a:p>
            <a:pPr marL="981075" lvl="2" indent="-530225">
              <a:lnSpc>
                <a:spcPct val="120000"/>
              </a:lnSpc>
              <a:spcBef>
                <a:spcPts val="600"/>
              </a:spcBef>
              <a:buClr>
                <a:srgbClr val="FF0000"/>
              </a:buClr>
              <a:buFont typeface="Wingdings" panose="05000000000000000000" pitchFamily="2" charset="2"/>
              <a:buChar char="Ø"/>
            </a:pPr>
            <a:r>
              <a:rPr lang="zh-CN" altLang="en-US" dirty="0">
                <a:latin typeface="Times New Roman" panose="02020603050405020304" pitchFamily="18" charset="0"/>
              </a:rPr>
              <a:t>准确滴定</a:t>
            </a:r>
            <a:r>
              <a:rPr lang="en-US" altLang="zh-CN" dirty="0">
                <a:latin typeface="Times New Roman" panose="02020603050405020304" pitchFamily="18" charset="0"/>
              </a:rPr>
              <a:t>M</a:t>
            </a:r>
            <a:r>
              <a:rPr lang="zh-CN" altLang="en-US" dirty="0">
                <a:latin typeface="Times New Roman" panose="02020603050405020304" pitchFamily="18" charset="0"/>
              </a:rPr>
              <a:t>的条件：</a:t>
            </a:r>
            <a:endParaRPr lang="en-US" altLang="zh-CN" dirty="0">
              <a:latin typeface="Times New Roman" panose="02020603050405020304" pitchFamily="18" charset="0"/>
            </a:endParaRPr>
          </a:p>
          <a:p>
            <a:pPr marL="450850" lvl="2" indent="0" algn="ctr">
              <a:lnSpc>
                <a:spcPct val="120000"/>
              </a:lnSpc>
              <a:spcBef>
                <a:spcPts val="600"/>
              </a:spcBef>
              <a:buNone/>
            </a:pPr>
            <a:r>
              <a:rPr lang="en-US" altLang="zh-CN" dirty="0">
                <a:latin typeface="Times New Roman" panose="02020603050405020304" pitchFamily="18" charset="0"/>
              </a:rPr>
              <a:t>lg(</a:t>
            </a:r>
            <a:r>
              <a:rPr lang="en-US" altLang="zh-CN" i="1" dirty="0" err="1">
                <a:latin typeface="Times New Roman" panose="02020603050405020304" pitchFamily="18" charset="0"/>
              </a:rPr>
              <a:t>c</a:t>
            </a:r>
            <a:r>
              <a:rPr lang="en-US" altLang="zh-CN" baseline="-25000" dirty="0" err="1">
                <a:latin typeface="Times New Roman" panose="02020603050405020304" pitchFamily="18" charset="0"/>
              </a:rPr>
              <a:t>M</a:t>
            </a:r>
            <a:r>
              <a:rPr lang="en-US" altLang="zh-CN" i="1" dirty="0" err="1">
                <a:latin typeface="Times New Roman" panose="02020603050405020304" pitchFamily="18" charset="0"/>
              </a:rPr>
              <a:t>K</a:t>
            </a:r>
            <a:r>
              <a:rPr lang="en-US" altLang="zh-CN" dirty="0" err="1">
                <a:latin typeface="Times New Roman" panose="02020603050405020304" pitchFamily="18" charset="0"/>
                <a:sym typeface="Symbol" panose="05050102010706020507" pitchFamily="18" charset="2"/>
              </a:rPr>
              <a:t></a:t>
            </a:r>
            <a:r>
              <a:rPr lang="en-US" altLang="zh-CN" baseline="-25000" dirty="0" err="1">
                <a:latin typeface="Times New Roman" panose="02020603050405020304" pitchFamily="18" charset="0"/>
              </a:rPr>
              <a:t>MY</a:t>
            </a:r>
            <a:r>
              <a:rPr lang="en-US" altLang="zh-CN"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rPr>
              <a:t>≥6</a:t>
            </a:r>
          </a:p>
          <a:p>
            <a:pPr marL="981075" lvl="2" indent="-530225">
              <a:lnSpc>
                <a:spcPct val="120000"/>
              </a:lnSpc>
              <a:spcBef>
                <a:spcPts val="600"/>
              </a:spcBef>
              <a:buClr>
                <a:srgbClr val="FF0000"/>
              </a:buClr>
              <a:buFont typeface="Wingdings" panose="05000000000000000000" pitchFamily="2" charset="2"/>
              <a:buChar char="Ø"/>
            </a:pPr>
            <a:r>
              <a:rPr lang="en-US" altLang="zh-CN" dirty="0">
                <a:latin typeface="Times New Roman" panose="02020603050405020304" pitchFamily="18" charset="0"/>
              </a:rPr>
              <a:t> </a:t>
            </a:r>
            <a:r>
              <a:rPr lang="zh-CN" altLang="en-US" dirty="0">
                <a:latin typeface="Times New Roman" panose="02020603050405020304" pitchFamily="18" charset="0"/>
              </a:rPr>
              <a:t>金属</a:t>
            </a:r>
            <a:r>
              <a:rPr lang="en-US" altLang="zh-CN" dirty="0">
                <a:latin typeface="Times New Roman" panose="02020603050405020304" pitchFamily="18" charset="0"/>
              </a:rPr>
              <a:t>N</a:t>
            </a:r>
            <a:r>
              <a:rPr lang="zh-CN" altLang="en-US" dirty="0">
                <a:latin typeface="Times New Roman" panose="02020603050405020304" pitchFamily="18" charset="0"/>
              </a:rPr>
              <a:t>不干扰</a:t>
            </a:r>
            <a:r>
              <a:rPr lang="en-US" altLang="zh-CN" dirty="0">
                <a:latin typeface="Times New Roman" panose="02020603050405020304" pitchFamily="18" charset="0"/>
              </a:rPr>
              <a:t>M</a:t>
            </a:r>
            <a:r>
              <a:rPr lang="zh-CN" altLang="en-US" dirty="0">
                <a:latin typeface="Times New Roman" panose="02020603050405020304" pitchFamily="18" charset="0"/>
              </a:rPr>
              <a:t>测定的条件：</a:t>
            </a:r>
          </a:p>
          <a:p>
            <a:pPr marL="449263" lvl="1" indent="-447675" algn="ctr">
              <a:lnSpc>
                <a:spcPct val="120000"/>
              </a:lnSpc>
              <a:spcBef>
                <a:spcPts val="600"/>
              </a:spcBef>
              <a:buFontTx/>
              <a:buNone/>
            </a:pPr>
            <a:r>
              <a:rPr lang="zh-CN" altLang="en-US" sz="2400" dirty="0">
                <a:latin typeface="Times New Roman" panose="02020603050405020304" pitchFamily="18" charset="0"/>
              </a:rPr>
              <a:t> </a:t>
            </a:r>
            <a:r>
              <a:rPr lang="en-US" altLang="zh-CN" sz="2400" dirty="0">
                <a:latin typeface="Times New Roman" panose="02020603050405020304" pitchFamily="18" charset="0"/>
              </a:rPr>
              <a:t>lg(</a:t>
            </a:r>
            <a:r>
              <a:rPr lang="en-US" altLang="zh-CN" sz="2400" i="1" dirty="0" err="1">
                <a:latin typeface="Times New Roman" panose="02020603050405020304" pitchFamily="18" charset="0"/>
              </a:rPr>
              <a:t>c</a:t>
            </a:r>
            <a:r>
              <a:rPr lang="en-US" altLang="zh-CN" sz="2400" baseline="-25000" dirty="0" err="1">
                <a:latin typeface="Times New Roman" panose="02020603050405020304" pitchFamily="18" charset="0"/>
              </a:rPr>
              <a:t>N</a:t>
            </a:r>
            <a:r>
              <a:rPr lang="en-US" altLang="zh-CN" sz="2400" i="1" dirty="0" err="1">
                <a:latin typeface="Times New Roman" panose="02020603050405020304" pitchFamily="18" charset="0"/>
              </a:rPr>
              <a:t>K</a:t>
            </a:r>
            <a:r>
              <a:rPr lang="en-US" altLang="zh-CN" sz="2400" dirty="0" err="1">
                <a:latin typeface="Times New Roman" panose="02020603050405020304" pitchFamily="18" charset="0"/>
                <a:sym typeface="Symbol" panose="05050102010706020507" pitchFamily="18" charset="2"/>
              </a:rPr>
              <a:t></a:t>
            </a:r>
            <a:r>
              <a:rPr lang="en-US" altLang="zh-CN" sz="2400" baseline="-25000" dirty="0" err="1">
                <a:latin typeface="Times New Roman" panose="02020603050405020304" pitchFamily="18" charset="0"/>
              </a:rPr>
              <a:t>NY</a:t>
            </a:r>
            <a:r>
              <a:rPr lang="en-US" altLang="zh-CN" sz="2400" dirty="0">
                <a:latin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sym typeface="Symbol" panose="05050102010706020507" pitchFamily="18" charset="2"/>
              </a:rPr>
              <a:t>10</a:t>
            </a:r>
          </a:p>
          <a:p>
            <a:pPr marL="449263" lvl="1" indent="-447675">
              <a:lnSpc>
                <a:spcPct val="120000"/>
              </a:lnSpc>
              <a:spcBef>
                <a:spcPts val="600"/>
              </a:spcBef>
              <a:buFontTx/>
              <a:buNone/>
            </a:pPr>
            <a:r>
              <a:rPr lang="zh-CN" altLang="en-US" sz="2400" dirty="0">
                <a:latin typeface="Times New Roman" panose="02020603050405020304" pitchFamily="18" charset="0"/>
              </a:rPr>
              <a:t>           这两个条件同时满足时，即可准确滴定</a:t>
            </a:r>
            <a:r>
              <a:rPr lang="en-US" altLang="zh-CN" sz="2400" dirty="0">
                <a:latin typeface="Times New Roman" panose="02020603050405020304" pitchFamily="18" charset="0"/>
              </a:rPr>
              <a:t>M</a:t>
            </a:r>
            <a:r>
              <a:rPr lang="zh-CN" altLang="en-US" sz="2400" dirty="0">
                <a:latin typeface="Times New Roman" panose="02020603050405020304" pitchFamily="18" charset="0"/>
              </a:rPr>
              <a:t>而</a:t>
            </a:r>
            <a:r>
              <a:rPr lang="en-US" altLang="zh-CN" sz="2400" dirty="0">
                <a:latin typeface="Times New Roman" panose="02020603050405020304" pitchFamily="18" charset="0"/>
              </a:rPr>
              <a:t>N</a:t>
            </a:r>
            <a:r>
              <a:rPr lang="zh-CN" altLang="en-US" sz="2400" dirty="0">
                <a:latin typeface="Times New Roman" panose="02020603050405020304" pitchFamily="18" charset="0"/>
              </a:rPr>
              <a:t>不干扰</a:t>
            </a:r>
            <a:r>
              <a:rPr lang="en-US" altLang="zh-CN" sz="2400" dirty="0">
                <a:latin typeface="Times New Roman" panose="02020603050405020304" pitchFamily="18" charset="0"/>
              </a:rPr>
              <a:t>M</a:t>
            </a:r>
            <a:r>
              <a:rPr lang="zh-CN" altLang="en-US" sz="2400" dirty="0">
                <a:latin typeface="Times New Roman" panose="02020603050405020304" pitchFamily="18" charset="0"/>
              </a:rPr>
              <a:t>的测定</a:t>
            </a:r>
            <a:r>
              <a:rPr lang="en-US" altLang="zh-CN" sz="2400" dirty="0">
                <a:latin typeface="Times New Roman" panose="02020603050405020304" pitchFamily="18" charset="0"/>
              </a:rPr>
              <a:t>(NY</a:t>
            </a:r>
            <a:r>
              <a:rPr lang="zh-CN" altLang="en-US" sz="2400" dirty="0">
                <a:latin typeface="Times New Roman" panose="02020603050405020304" pitchFamily="18" charset="0"/>
              </a:rPr>
              <a:t>配合物应足够不稳定才能不干扰</a:t>
            </a:r>
            <a:r>
              <a:rPr lang="en-US" altLang="zh-CN" sz="2400" dirty="0">
                <a:latin typeface="Times New Roman" panose="02020603050405020304" pitchFamily="18" charset="0"/>
              </a:rPr>
              <a:t>M</a:t>
            </a:r>
            <a:r>
              <a:rPr lang="zh-CN" altLang="en-US" sz="2400" dirty="0">
                <a:latin typeface="Times New Roman" panose="02020603050405020304" pitchFamily="18" charset="0"/>
              </a:rPr>
              <a:t>测定</a:t>
            </a:r>
            <a:r>
              <a:rPr lang="en-US" altLang="zh-CN" sz="2400" dirty="0">
                <a:latin typeface="Times New Roman" panose="02020603050405020304" pitchFamily="18" charset="0"/>
              </a:rPr>
              <a:t>)</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marL="449263" lvl="1" indent="-447675">
              <a:lnSpc>
                <a:spcPct val="120000"/>
              </a:lnSpc>
              <a:spcBef>
                <a:spcPts val="600"/>
              </a:spcBef>
              <a:buFontTx/>
              <a:buNone/>
            </a:pPr>
            <a:r>
              <a:rPr lang="en-US" altLang="zh-CN" sz="2400" dirty="0">
                <a:latin typeface="Times New Roman" panose="02020603050405020304" pitchFamily="18" charset="0"/>
              </a:rPr>
              <a:t>            (</a:t>
            </a:r>
            <a:r>
              <a:rPr lang="zh-CN" altLang="en-US" sz="2400" dirty="0">
                <a:latin typeface="Times New Roman" panose="02020603050405020304" pitchFamily="18" charset="0"/>
              </a:rPr>
              <a:t>此时允许误差为</a:t>
            </a:r>
            <a:r>
              <a:rPr lang="en-US" altLang="zh-CN" sz="2400" dirty="0">
                <a:latin typeface="Times New Roman" panose="02020603050405020304" pitchFamily="18" charset="0"/>
              </a:rPr>
              <a:t>±0.3%)</a:t>
            </a:r>
          </a:p>
          <a:p>
            <a:pPr marL="449263" lvl="1" indent="-447675">
              <a:lnSpc>
                <a:spcPct val="120000"/>
              </a:lnSpc>
              <a:spcBef>
                <a:spcPts val="600"/>
              </a:spcBef>
              <a:buFontTx/>
              <a:buNone/>
            </a:pPr>
            <a:r>
              <a:rPr lang="en-US" altLang="zh-CN" sz="2400" dirty="0">
                <a:latin typeface="Times New Roman" panose="02020603050405020304" pitchFamily="18" charset="0"/>
              </a:rPr>
              <a:t>      </a:t>
            </a:r>
            <a:r>
              <a:rPr lang="zh-CN" altLang="en-US" sz="2400" dirty="0">
                <a:latin typeface="Times New Roman" panose="02020603050405020304" pitchFamily="18" charset="0"/>
              </a:rPr>
              <a:t>注：前面讨论的是有无可能，现在说明的是如何实现。很多教材都未指明，特此说明。</a:t>
            </a:r>
            <a:r>
              <a:rPr lang="zh-CN" altLang="en-US" sz="2400" u="sng" dirty="0">
                <a:solidFill>
                  <a:srgbClr val="3333FF"/>
                </a:solidFill>
                <a:latin typeface="Times New Roman" panose="02020603050405020304" pitchFamily="18" charset="0"/>
              </a:rPr>
              <a:t>该补充说明不考核！</a:t>
            </a:r>
            <a:endParaRPr lang="en-US" altLang="zh-CN" sz="2400" u="sng" dirty="0">
              <a:solidFill>
                <a:srgbClr val="3333FF"/>
              </a:solidFill>
              <a:latin typeface="Times New Roman" panose="02020603050405020304" pitchFamily="18" charset="0"/>
            </a:endParaRPr>
          </a:p>
          <a:p>
            <a:pPr>
              <a:lnSpc>
                <a:spcPct val="120000"/>
              </a:lnSpc>
              <a:spcBef>
                <a:spcPts val="600"/>
              </a:spcBef>
            </a:pPr>
            <a:endParaRPr lang="zh-CN" altLang="en-US" sz="2400" dirty="0"/>
          </a:p>
        </p:txBody>
      </p:sp>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133</a:t>
            </a:fld>
            <a:endParaRPr lang="en-US" altLang="zh-CN"/>
          </a:p>
        </p:txBody>
      </p:sp>
    </p:spTree>
    <p:custDataLst>
      <p:tags r:id="rId1"/>
    </p:custDataLst>
    <p:extLst>
      <p:ext uri="{BB962C8B-B14F-4D97-AF65-F5344CB8AC3E}">
        <p14:creationId xmlns:p14="http://schemas.microsoft.com/office/powerpoint/2010/main" val="5056020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80DF13DE-E110-4FAD-8816-42442BA259D0}" type="slidenum">
              <a:rPr lang="en-US" altLang="zh-CN"/>
              <a:pPr/>
              <a:t>134</a:t>
            </a:fld>
            <a:endParaRPr lang="en-US" altLang="zh-CN"/>
          </a:p>
        </p:txBody>
      </p:sp>
      <p:sp>
        <p:nvSpPr>
          <p:cNvPr id="151555" name="Rectangle 3"/>
          <p:cNvSpPr>
            <a:spLocks noGrp="1" noChangeArrowheads="1"/>
          </p:cNvSpPr>
          <p:nvPr>
            <p:ph type="body" idx="1"/>
          </p:nvPr>
        </p:nvSpPr>
        <p:spPr>
          <a:xfrm>
            <a:off x="323528" y="1268760"/>
            <a:ext cx="8494712" cy="2664296"/>
          </a:xfrm>
        </p:spPr>
        <p:txBody>
          <a:bodyPr/>
          <a:lstStyle/>
          <a:p>
            <a:pPr marL="482600" lvl="1" indent="-481013">
              <a:lnSpc>
                <a:spcPct val="120000"/>
              </a:lnSpc>
              <a:spcBef>
                <a:spcPts val="0"/>
              </a:spcBef>
            </a:pPr>
            <a:r>
              <a:rPr lang="zh-CN" altLang="en-US" dirty="0">
                <a:latin typeface="Times New Roman" panose="02020603050405020304" pitchFamily="18" charset="0"/>
              </a:rPr>
              <a:t>在</a:t>
            </a:r>
            <a:r>
              <a:rPr lang="en-US" altLang="zh-CN" dirty="0">
                <a:latin typeface="Times New Roman" panose="02020603050405020304" pitchFamily="18" charset="0"/>
              </a:rPr>
              <a:t>pH10.0</a:t>
            </a:r>
            <a:r>
              <a:rPr lang="zh-CN" altLang="en-US" dirty="0">
                <a:latin typeface="Times New Roman" panose="02020603050405020304" pitchFamily="18" charset="0"/>
              </a:rPr>
              <a:t>的氨缓冲溶液中，含</a:t>
            </a:r>
            <a:r>
              <a:rPr lang="en-US" altLang="zh-CN" dirty="0">
                <a:latin typeface="Times New Roman" panose="02020603050405020304" pitchFamily="18" charset="0"/>
              </a:rPr>
              <a:t>Zn</a:t>
            </a:r>
            <a:r>
              <a:rPr lang="en-US" altLang="zh-CN" baseline="30000" dirty="0">
                <a:latin typeface="Times New Roman" panose="02020603050405020304" pitchFamily="18" charset="0"/>
              </a:rPr>
              <a:t>2+</a:t>
            </a:r>
            <a:r>
              <a:rPr lang="zh-CN" altLang="en-US" dirty="0">
                <a:latin typeface="Times New Roman" panose="02020603050405020304" pitchFamily="18" charset="0"/>
              </a:rPr>
              <a:t>、 </a:t>
            </a:r>
            <a:r>
              <a:rPr lang="en-US" altLang="zh-CN" dirty="0">
                <a:latin typeface="Times New Roman" panose="02020603050405020304" pitchFamily="18" charset="0"/>
              </a:rPr>
              <a:t>Mg</a:t>
            </a:r>
            <a:r>
              <a:rPr lang="en-US" altLang="zh-CN" baseline="30000" dirty="0">
                <a:latin typeface="Times New Roman" panose="02020603050405020304" pitchFamily="18" charset="0"/>
              </a:rPr>
              <a:t>2+</a:t>
            </a:r>
            <a:r>
              <a:rPr lang="zh-CN" altLang="en-US" dirty="0">
                <a:latin typeface="Times New Roman" panose="02020603050405020304" pitchFamily="18" charset="0"/>
              </a:rPr>
              <a:t>各</a:t>
            </a:r>
            <a:r>
              <a:rPr lang="en-US" altLang="zh-CN" dirty="0">
                <a:latin typeface="Times New Roman" panose="02020603050405020304" pitchFamily="18" charset="0"/>
              </a:rPr>
              <a:t>0.020mol·L</a:t>
            </a:r>
            <a:r>
              <a:rPr lang="en-US" altLang="zh-CN" baseline="30000" dirty="0">
                <a:latin typeface="Times New Roman" panose="02020603050405020304" pitchFamily="18" charset="0"/>
              </a:rPr>
              <a:t>-1</a:t>
            </a:r>
            <a:r>
              <a:rPr lang="zh-CN" altLang="en-US" dirty="0">
                <a:latin typeface="Times New Roman" panose="02020603050405020304" pitchFamily="18" charset="0"/>
              </a:rPr>
              <a:t>，以等浓度的</a:t>
            </a:r>
            <a:r>
              <a:rPr lang="en-US" altLang="zh-CN" dirty="0">
                <a:latin typeface="Times New Roman" panose="02020603050405020304" pitchFamily="18" charset="0"/>
              </a:rPr>
              <a:t>EDTA</a:t>
            </a:r>
            <a:r>
              <a:rPr lang="zh-CN" altLang="en-US" dirty="0">
                <a:latin typeface="Times New Roman" panose="02020603050405020304" pitchFamily="18" charset="0"/>
              </a:rPr>
              <a:t>能否选择滴定</a:t>
            </a:r>
            <a:r>
              <a:rPr lang="en-US" altLang="zh-CN" dirty="0">
                <a:latin typeface="Times New Roman" panose="02020603050405020304" pitchFamily="18" charset="0"/>
              </a:rPr>
              <a:t>Zn</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zh-CN" altLang="en-US" dirty="0">
                <a:latin typeface="Times New Roman" panose="02020603050405020304" pitchFamily="18" charset="0"/>
                <a:sym typeface="Symbol" panose="05050102010706020507" pitchFamily="18" charset="2"/>
              </a:rPr>
              <a:t></a:t>
            </a:r>
            <a:r>
              <a:rPr lang="en-US" altLang="zh-CN" dirty="0" err="1">
                <a:latin typeface="Times New Roman" panose="02020603050405020304" pitchFamily="18" charset="0"/>
              </a:rPr>
              <a:t>pZn</a:t>
            </a:r>
            <a:r>
              <a:rPr lang="en-US"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rPr>
              <a:t>=0.2</a:t>
            </a:r>
            <a:r>
              <a:rPr lang="zh-CN" altLang="en-US" dirty="0">
                <a:latin typeface="Times New Roman" panose="02020603050405020304" pitchFamily="18" charset="0"/>
              </a:rPr>
              <a:t>，</a:t>
            </a:r>
            <a:r>
              <a:rPr lang="en-US" altLang="zh-CN" i="1" dirty="0">
                <a:solidFill>
                  <a:srgbClr val="FF0000"/>
                </a:solidFill>
                <a:latin typeface="Times New Roman" panose="02020603050405020304" pitchFamily="18" charset="0"/>
              </a:rPr>
              <a:t>TE</a:t>
            </a:r>
            <a:r>
              <a:rPr lang="en-US" altLang="zh-CN" dirty="0">
                <a:solidFill>
                  <a:srgbClr val="FF5050"/>
                </a:solidFill>
                <a:latin typeface="Times New Roman" panose="02020603050405020304" pitchFamily="18" charset="0"/>
              </a:rPr>
              <a:t>=0.3%</a:t>
            </a:r>
            <a:r>
              <a:rPr lang="zh-CN" altLang="en-US" dirty="0">
                <a:latin typeface="Times New Roman" panose="02020603050405020304" pitchFamily="18" charset="0"/>
              </a:rPr>
              <a:t>，</a:t>
            </a:r>
            <a:r>
              <a:rPr lang="en-US" altLang="zh-CN" dirty="0" err="1">
                <a:latin typeface="Times New Roman" panose="02020603050405020304" pitchFamily="18" charset="0"/>
              </a:rPr>
              <a:t>sp</a:t>
            </a:r>
            <a:r>
              <a:rPr lang="zh-CN" altLang="en-US" dirty="0">
                <a:latin typeface="Times New Roman" panose="02020603050405020304" pitchFamily="18" charset="0"/>
              </a:rPr>
              <a:t>时，</a:t>
            </a:r>
            <a:r>
              <a:rPr lang="en-US" altLang="zh-CN" dirty="0">
                <a:latin typeface="Times New Roman" panose="02020603050405020304" pitchFamily="18" charset="0"/>
              </a:rPr>
              <a:t>[NH</a:t>
            </a:r>
            <a:r>
              <a:rPr lang="en-US" altLang="zh-CN" baseline="-25000" dirty="0">
                <a:latin typeface="Times New Roman" panose="02020603050405020304" pitchFamily="18" charset="0"/>
              </a:rPr>
              <a:t>3</a:t>
            </a:r>
            <a:r>
              <a:rPr lang="en-US" altLang="zh-CN" dirty="0">
                <a:latin typeface="Times New Roman" panose="02020603050405020304" pitchFamily="18" charset="0"/>
              </a:rPr>
              <a:t>]=0.2mol·L</a:t>
            </a:r>
            <a:r>
              <a:rPr lang="en-US" altLang="zh-CN" baseline="30000" dirty="0">
                <a:latin typeface="Times New Roman" panose="02020603050405020304" pitchFamily="18" charset="0"/>
              </a:rPr>
              <a:t>-1</a:t>
            </a:r>
            <a:r>
              <a:rPr lang="zh-CN" altLang="en-US" dirty="0">
                <a:latin typeface="Times New Roman" panose="02020603050405020304" pitchFamily="18" charset="0"/>
              </a:rPr>
              <a:t>）</a:t>
            </a:r>
          </a:p>
          <a:p>
            <a:pPr marL="482600" lvl="1" indent="-481013">
              <a:lnSpc>
                <a:spcPct val="120000"/>
              </a:lnSpc>
              <a:spcBef>
                <a:spcPts val="0"/>
              </a:spcBef>
              <a:buFontTx/>
              <a:buNone/>
            </a:pPr>
            <a:r>
              <a:rPr lang="zh-CN" altLang="en-US" dirty="0">
                <a:latin typeface="Times New Roman" panose="02020603050405020304" pitchFamily="18" charset="0"/>
              </a:rPr>
              <a:t>	解：</a:t>
            </a:r>
          </a:p>
        </p:txBody>
      </p:sp>
      <p:graphicFrame>
        <p:nvGraphicFramePr>
          <p:cNvPr id="151556" name="Object 4"/>
          <p:cNvGraphicFramePr>
            <a:graphicFrameLocks noChangeAspect="1"/>
          </p:cNvGraphicFramePr>
          <p:nvPr>
            <p:extLst>
              <p:ext uri="{D42A27DB-BD31-4B8C-83A1-F6EECF244321}">
                <p14:modId xmlns:p14="http://schemas.microsoft.com/office/powerpoint/2010/main" val="758614348"/>
              </p:ext>
            </p:extLst>
          </p:nvPr>
        </p:nvGraphicFramePr>
        <p:xfrm>
          <a:off x="900113" y="3913188"/>
          <a:ext cx="7732712" cy="1835150"/>
        </p:xfrm>
        <a:graphic>
          <a:graphicData uri="http://schemas.openxmlformats.org/presentationml/2006/ole">
            <mc:AlternateContent xmlns:mc="http://schemas.openxmlformats.org/markup-compatibility/2006">
              <mc:Choice xmlns:v="urn:schemas-microsoft-com:vml" Requires="v">
                <p:oleObj spid="_x0000_s34820" name="Equation" r:id="rId5" imgW="3085920" imgH="774360" progId="Equation.DSMT4">
                  <p:embed/>
                </p:oleObj>
              </mc:Choice>
              <mc:Fallback>
                <p:oleObj name="Equation" r:id="rId5" imgW="3085920" imgH="774360" progId="Equation.DSMT4">
                  <p:embed/>
                  <p:pic>
                    <p:nvPicPr>
                      <p:cNvPr id="0" name="Object 4"/>
                      <p:cNvPicPr>
                        <a:picLocks noChangeAspect="1" noChangeArrowheads="1"/>
                      </p:cNvPicPr>
                      <p:nvPr/>
                    </p:nvPicPr>
                    <p:blipFill>
                      <a:blip r:embed="rId6"/>
                      <a:srcRect/>
                      <a:stretch>
                        <a:fillRect/>
                      </a:stretch>
                    </p:blipFill>
                    <p:spPr bwMode="auto">
                      <a:xfrm>
                        <a:off x="900113" y="3913188"/>
                        <a:ext cx="7732712" cy="18351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1561" name="Rectangle 9"/>
          <p:cNvSpPr>
            <a:spLocks noGrp="1" noChangeArrowheads="1"/>
          </p:cNvSpPr>
          <p:nvPr>
            <p:ph type="title"/>
          </p:nvPr>
        </p:nvSpPr>
        <p:spPr/>
        <p:txBody>
          <a:bodyPr/>
          <a:lstStyle/>
          <a:p>
            <a:r>
              <a:rPr lang="zh-CN" altLang="en-US" dirty="0">
                <a:latin typeface="Times New Roman" panose="02020603050405020304" pitchFamily="18" charset="0"/>
              </a:rPr>
              <a:t>例题  </a:t>
            </a:r>
            <a:r>
              <a:rPr lang="en-US" altLang="zh-CN" dirty="0">
                <a:latin typeface="Times New Roman" panose="02020603050405020304" pitchFamily="18" charset="0"/>
              </a:rPr>
              <a:t>5-11</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barn(inVertical)">
                                      <p:cBhvr>
                                        <p:cTn id="7" dur="500"/>
                                        <p:tgtEl>
                                          <p:spTgt spid="151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1555">
                                            <p:txEl>
                                              <p:pRg st="1" end="1"/>
                                            </p:txEl>
                                          </p:spTgt>
                                        </p:tgtEl>
                                        <p:attrNameLst>
                                          <p:attrName>style.visibility</p:attrName>
                                        </p:attrNameLst>
                                      </p:cBhvr>
                                      <p:to>
                                        <p:strVal val="visible"/>
                                      </p:to>
                                    </p:set>
                                    <p:animEffect transition="in" filter="barn(inVertical)">
                                      <p:cBhvr>
                                        <p:cTn id="12" dur="500"/>
                                        <p:tgtEl>
                                          <p:spTgt spid="151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1556"/>
                                        </p:tgtEl>
                                        <p:attrNameLst>
                                          <p:attrName>style.visibility</p:attrName>
                                        </p:attrNameLst>
                                      </p:cBhvr>
                                      <p:to>
                                        <p:strVal val="visible"/>
                                      </p:to>
                                    </p:set>
                                    <p:animEffect transition="in" filter="barn(inVertical)">
                                      <p:cBhvr>
                                        <p:cTn id="17" dur="5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bldLvl="3"/>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续前</a:t>
            </a:r>
          </a:p>
        </p:txBody>
      </p:sp>
      <p:sp>
        <p:nvSpPr>
          <p:cNvPr id="3" name="页脚占位符 4"/>
          <p:cNvSpPr>
            <a:spLocks noGrp="1"/>
          </p:cNvSpPr>
          <p:nvPr>
            <p:ph type="ftr" sz="quarter" idx="11"/>
          </p:nvPr>
        </p:nvSpPr>
        <p:spPr/>
        <p:txBody>
          <a:bodyPr/>
          <a:lstStyle/>
          <a:p>
            <a:r>
              <a:rPr lang="en-US" altLang="zh-CN"/>
              <a:t>《分析化学》 第五章   配位滴定法</a:t>
            </a:r>
          </a:p>
        </p:txBody>
      </p:sp>
      <p:sp>
        <p:nvSpPr>
          <p:cNvPr id="4" name="灯片编号占位符 5"/>
          <p:cNvSpPr>
            <a:spLocks noGrp="1"/>
          </p:cNvSpPr>
          <p:nvPr>
            <p:ph type="sldNum" sz="quarter" idx="12"/>
          </p:nvPr>
        </p:nvSpPr>
        <p:spPr/>
        <p:txBody>
          <a:bodyPr/>
          <a:lstStyle/>
          <a:p>
            <a:fld id="{667BE0EA-2299-4016-83C4-A4706268381A}" type="slidenum">
              <a:rPr lang="en-US" altLang="zh-CN"/>
              <a:pPr/>
              <a:t>135</a:t>
            </a:fld>
            <a:endParaRPr lang="en-US" altLang="zh-CN"/>
          </a:p>
        </p:txBody>
      </p:sp>
      <p:graphicFrame>
        <p:nvGraphicFramePr>
          <p:cNvPr id="493572" name="Object 4"/>
          <p:cNvGraphicFramePr>
            <a:graphicFrameLocks noChangeAspect="1"/>
          </p:cNvGraphicFramePr>
          <p:nvPr>
            <p:extLst>
              <p:ext uri="{D42A27DB-BD31-4B8C-83A1-F6EECF244321}">
                <p14:modId xmlns:p14="http://schemas.microsoft.com/office/powerpoint/2010/main" val="3121172828"/>
              </p:ext>
            </p:extLst>
          </p:nvPr>
        </p:nvGraphicFramePr>
        <p:xfrm>
          <a:off x="467618" y="1484784"/>
          <a:ext cx="8424862" cy="4014787"/>
        </p:xfrm>
        <a:graphic>
          <a:graphicData uri="http://schemas.openxmlformats.org/presentationml/2006/ole">
            <mc:AlternateContent xmlns:mc="http://schemas.openxmlformats.org/markup-compatibility/2006">
              <mc:Choice xmlns:v="urn:schemas-microsoft-com:vml" Requires="v">
                <p:oleObj spid="_x0000_s35844" name="Equation" r:id="rId5" imgW="2971800" imgH="1498320" progId="Equation.DSMT4">
                  <p:embed/>
                </p:oleObj>
              </mc:Choice>
              <mc:Fallback>
                <p:oleObj name="Equation" r:id="rId5" imgW="2971800" imgH="149832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18" y="1484784"/>
                        <a:ext cx="8424862" cy="40147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3572"/>
                                        </p:tgtEl>
                                        <p:attrNameLst>
                                          <p:attrName>style.visibility</p:attrName>
                                        </p:attrNameLst>
                                      </p:cBhvr>
                                      <p:to>
                                        <p:strVal val="visible"/>
                                      </p:to>
                                    </p:set>
                                    <p:animEffect transition="in" filter="barn(inVertical)">
                                      <p:cBhvr>
                                        <p:cTn id="7" dur="500"/>
                                        <p:tgtEl>
                                          <p:spTgt spid="49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1D33A045-D01D-4AA5-B3E7-F36096227A66}" type="slidenum">
              <a:rPr lang="en-US" altLang="zh-CN"/>
              <a:pPr/>
              <a:t>136</a:t>
            </a:fld>
            <a:endParaRPr lang="en-US" altLang="zh-CN"/>
          </a:p>
        </p:txBody>
      </p:sp>
      <p:sp>
        <p:nvSpPr>
          <p:cNvPr id="118786" name="Rectangle 2"/>
          <p:cNvSpPr>
            <a:spLocks noGrp="1" noChangeArrowheads="1"/>
          </p:cNvSpPr>
          <p:nvPr>
            <p:ph type="title"/>
          </p:nvPr>
        </p:nvSpPr>
        <p:spPr>
          <a:xfrm>
            <a:off x="539750" y="269875"/>
            <a:ext cx="8135938" cy="701675"/>
          </a:xfrm>
          <a:noFill/>
        </p:spPr>
        <p:txBody>
          <a:bodyPr>
            <a:spAutoFit/>
          </a:bodyPr>
          <a:lstStyle/>
          <a:p>
            <a:r>
              <a:rPr lang="zh-CN" altLang="en-US" dirty="0">
                <a:latin typeface="Times New Roman" panose="02020603050405020304" pitchFamily="18" charset="0"/>
              </a:rPr>
              <a:t>选择性滴定的方法</a:t>
            </a:r>
          </a:p>
        </p:txBody>
      </p:sp>
      <p:sp>
        <p:nvSpPr>
          <p:cNvPr id="118787" name="Rectangle 3"/>
          <p:cNvSpPr>
            <a:spLocks noGrp="1" noChangeArrowheads="1"/>
          </p:cNvSpPr>
          <p:nvPr>
            <p:ph type="body" idx="1"/>
          </p:nvPr>
        </p:nvSpPr>
        <p:spPr>
          <a:xfrm>
            <a:off x="1043608" y="1556792"/>
            <a:ext cx="6840538" cy="3960787"/>
          </a:xfrm>
        </p:spPr>
        <p:txBody>
          <a:bodyPr/>
          <a:lstStyle/>
          <a:p>
            <a:pPr>
              <a:lnSpc>
                <a:spcPct val="170000"/>
              </a:lnSpc>
              <a:buFontTx/>
              <a:buNone/>
            </a:pPr>
            <a:r>
              <a:rPr lang="zh-CN" altLang="en-US" dirty="0">
                <a:latin typeface="Times New Roman" panose="02020603050405020304" pitchFamily="18" charset="0"/>
              </a:rPr>
              <a:t>（一）控制酸度提高选择性（</a:t>
            </a:r>
            <a:r>
              <a:rPr lang="zh-CN" altLang="en-US" u="sng" dirty="0">
                <a:solidFill>
                  <a:srgbClr val="FF0000"/>
                </a:solidFill>
                <a:latin typeface="Times New Roman" panose="02020603050405020304" pitchFamily="18" charset="0"/>
              </a:rPr>
              <a:t>掌握</a:t>
            </a:r>
            <a:r>
              <a:rPr lang="zh-CN" altLang="en-US" dirty="0">
                <a:latin typeface="Times New Roman" panose="02020603050405020304" pitchFamily="18" charset="0"/>
              </a:rPr>
              <a:t>）</a:t>
            </a:r>
          </a:p>
          <a:p>
            <a:pPr>
              <a:lnSpc>
                <a:spcPct val="170000"/>
              </a:lnSpc>
              <a:buFontTx/>
              <a:buNone/>
            </a:pPr>
            <a:r>
              <a:rPr lang="zh-CN" altLang="en-US" dirty="0">
                <a:latin typeface="Times New Roman" panose="02020603050405020304" pitchFamily="18" charset="0"/>
              </a:rPr>
              <a:t>（二）利用掩蔽提高选择性（</a:t>
            </a:r>
            <a:r>
              <a:rPr lang="zh-CN" altLang="en-US" dirty="0">
                <a:solidFill>
                  <a:srgbClr val="FF0000"/>
                </a:solidFill>
                <a:latin typeface="Times New Roman" panose="02020603050405020304" pitchFamily="18" charset="0"/>
              </a:rPr>
              <a:t>熟悉</a:t>
            </a:r>
            <a:r>
              <a:rPr lang="zh-CN" altLang="en-US" dirty="0">
                <a:latin typeface="Times New Roman" panose="02020603050405020304" pitchFamily="18" charset="0"/>
              </a:rPr>
              <a:t>）</a:t>
            </a:r>
          </a:p>
          <a:p>
            <a:pPr>
              <a:lnSpc>
                <a:spcPct val="170000"/>
              </a:lnSpc>
              <a:buFontTx/>
              <a:buNone/>
            </a:pPr>
            <a:r>
              <a:rPr lang="zh-CN" altLang="en-US" dirty="0">
                <a:latin typeface="Times New Roman" panose="02020603050405020304" pitchFamily="18" charset="0"/>
              </a:rPr>
              <a:t>（三）利用解蔽连续测定（不要求）</a:t>
            </a:r>
          </a:p>
        </p:txBody>
      </p:sp>
    </p:spTree>
    <p:custDataLst>
      <p:tags r:id="rId1"/>
    </p:custDataLst>
    <p:extLst>
      <p:ext uri="{BB962C8B-B14F-4D97-AF65-F5344CB8AC3E}">
        <p14:creationId xmlns:p14="http://schemas.microsoft.com/office/powerpoint/2010/main" val="15808929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barn(inVertical)">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barn(inVertical)">
                                      <p:cBhvr>
                                        <p:cTn id="12" dur="500"/>
                                        <p:tgtEl>
                                          <p:spTgt spid="118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barn(inVertical)">
                                      <p:cBhvr>
                                        <p:cTn id="17" dur="500"/>
                                        <p:tgtEl>
                                          <p:spTgt spid="118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0356952F-BED0-44E2-A176-EFC82517B9D2}" type="slidenum">
              <a:rPr lang="en-US" altLang="zh-CN"/>
              <a:pPr/>
              <a:t>137</a:t>
            </a:fld>
            <a:endParaRPr lang="en-US" altLang="zh-CN"/>
          </a:p>
        </p:txBody>
      </p:sp>
      <p:sp>
        <p:nvSpPr>
          <p:cNvPr id="276482" name="Rectangle 2"/>
          <p:cNvSpPr>
            <a:spLocks noGrp="1" noChangeArrowheads="1"/>
          </p:cNvSpPr>
          <p:nvPr>
            <p:ph type="title"/>
          </p:nvPr>
        </p:nvSpPr>
        <p:spPr/>
        <p:txBody>
          <a:bodyPr/>
          <a:lstStyle/>
          <a:p>
            <a:r>
              <a:rPr lang="zh-CN" altLang="en-US" dirty="0">
                <a:latin typeface="Times New Roman" panose="02020603050405020304" pitchFamily="18" charset="0"/>
              </a:rPr>
              <a:t>（一）控制溶液的酸度</a:t>
            </a:r>
          </a:p>
        </p:txBody>
      </p:sp>
      <p:sp>
        <p:nvSpPr>
          <p:cNvPr id="276483" name="Rectangle 3"/>
          <p:cNvSpPr>
            <a:spLocks noGrp="1" noChangeArrowheads="1"/>
          </p:cNvSpPr>
          <p:nvPr>
            <p:ph type="body" idx="1"/>
          </p:nvPr>
        </p:nvSpPr>
        <p:spPr>
          <a:xfrm>
            <a:off x="323528" y="1268761"/>
            <a:ext cx="8496944" cy="4536504"/>
          </a:xfrm>
        </p:spPr>
        <p:txBody>
          <a:bodyPr/>
          <a:lstStyle/>
          <a:p>
            <a:pPr marL="449263" lvl="1" indent="-447675">
              <a:lnSpc>
                <a:spcPct val="130000"/>
              </a:lnSpc>
            </a:pPr>
            <a:r>
              <a:rPr lang="zh-CN" altLang="en-US" dirty="0">
                <a:latin typeface="Times New Roman" panose="02020603050405020304" pitchFamily="18" charset="0"/>
              </a:rPr>
              <a:t>在</a:t>
            </a:r>
            <a:r>
              <a:rPr lang="zh-CN" altLang="en-US" dirty="0">
                <a:latin typeface="Times New Roman" panose="02020603050405020304" pitchFamily="18" charset="0"/>
                <a:sym typeface="Symbol" panose="05050102010706020507" pitchFamily="18" charset="2"/>
              </a:rPr>
              <a:t></a:t>
            </a:r>
            <a:r>
              <a:rPr lang="en-US" altLang="zh-CN" dirty="0" err="1">
                <a:latin typeface="Times New Roman" panose="02020603050405020304" pitchFamily="18" charset="0"/>
              </a:rPr>
              <a:t>lg</a:t>
            </a:r>
            <a:r>
              <a:rPr lang="en-US" altLang="zh-CN" dirty="0">
                <a:latin typeface="Times New Roman" panose="02020603050405020304" pitchFamily="18" charset="0"/>
              </a:rPr>
              <a:t>(</a:t>
            </a:r>
            <a:r>
              <a:rPr lang="en-US" altLang="zh-CN" dirty="0" err="1">
                <a:latin typeface="Times New Roman" panose="02020603050405020304" pitchFamily="18" charset="0"/>
              </a:rPr>
              <a:t>c</a:t>
            </a:r>
            <a:r>
              <a:rPr lang="en-US" altLang="zh-CN" i="1" dirty="0" err="1">
                <a:latin typeface="Times New Roman" panose="02020603050405020304" pitchFamily="18" charset="0"/>
              </a:rPr>
              <a:t>K</a:t>
            </a:r>
            <a:r>
              <a:rPr lang="en-US" altLang="zh-CN" i="1" dirty="0">
                <a:latin typeface="Times New Roman" panose="02020603050405020304" pitchFamily="18" charset="0"/>
              </a:rPr>
              <a:t>’</a:t>
            </a:r>
            <a:r>
              <a:rPr lang="en-US" altLang="zh-CN" dirty="0">
                <a:latin typeface="Times New Roman" panose="02020603050405020304" pitchFamily="18" charset="0"/>
              </a:rPr>
              <a:t>)</a:t>
            </a:r>
            <a:r>
              <a:rPr lang="en-US" altLang="zh-CN" i="1" dirty="0">
                <a:latin typeface="Times New Roman" panose="02020603050405020304" pitchFamily="18" charset="0"/>
              </a:rPr>
              <a:t> </a:t>
            </a:r>
            <a:r>
              <a:rPr lang="zh-CN" altLang="en-US" dirty="0">
                <a:latin typeface="Times New Roman" panose="02020603050405020304" pitchFamily="18" charset="0"/>
              </a:rPr>
              <a:t>≥ </a:t>
            </a:r>
            <a:r>
              <a:rPr lang="en-US" altLang="zh-CN" dirty="0">
                <a:latin typeface="Times New Roman" panose="02020603050405020304" pitchFamily="18" charset="0"/>
              </a:rPr>
              <a:t>5</a:t>
            </a:r>
            <a:r>
              <a:rPr lang="zh-CN" altLang="en-US" dirty="0">
                <a:latin typeface="Times New Roman" panose="02020603050405020304" pitchFamily="18" charset="0"/>
              </a:rPr>
              <a:t>情况下，控制酸度，使其只满足滴定</a:t>
            </a:r>
            <a:r>
              <a:rPr lang="en-US" altLang="zh-CN" dirty="0">
                <a:latin typeface="Times New Roman" panose="02020603050405020304" pitchFamily="18" charset="0"/>
              </a:rPr>
              <a:t>M</a:t>
            </a:r>
            <a:r>
              <a:rPr lang="zh-CN" altLang="en-US" dirty="0">
                <a:latin typeface="Times New Roman" panose="02020603050405020304" pitchFamily="18" charset="0"/>
              </a:rPr>
              <a:t>的最低</a:t>
            </a:r>
            <a:r>
              <a:rPr lang="en-US" altLang="zh-CN" dirty="0">
                <a:latin typeface="Times New Roman" panose="02020603050405020304" pitchFamily="18" charset="0"/>
              </a:rPr>
              <a:t>pH</a:t>
            </a:r>
            <a:r>
              <a:rPr lang="zh-CN" altLang="en-US" dirty="0">
                <a:latin typeface="Times New Roman" panose="02020603050405020304" pitchFamily="18" charset="0"/>
              </a:rPr>
              <a:t>值，</a:t>
            </a:r>
            <a:r>
              <a:rPr lang="en-US" altLang="zh-CN" dirty="0">
                <a:latin typeface="Times New Roman" panose="02020603050405020304" pitchFamily="18" charset="0"/>
              </a:rPr>
              <a:t>N</a:t>
            </a:r>
            <a:r>
              <a:rPr lang="zh-CN" altLang="en-US" dirty="0">
                <a:latin typeface="Times New Roman" panose="02020603050405020304" pitchFamily="18" charset="0"/>
              </a:rPr>
              <a:t>在此</a:t>
            </a:r>
            <a:r>
              <a:rPr lang="en-US" altLang="zh-CN" dirty="0">
                <a:latin typeface="Times New Roman" panose="02020603050405020304" pitchFamily="18" charset="0"/>
              </a:rPr>
              <a:t>pH</a:t>
            </a:r>
            <a:r>
              <a:rPr lang="zh-CN" altLang="en-US" dirty="0">
                <a:latin typeface="Times New Roman" panose="02020603050405020304" pitchFamily="18" charset="0"/>
              </a:rPr>
              <a:t>值下不干扰（</a:t>
            </a:r>
            <a:r>
              <a:rPr lang="en-US" altLang="zh-CN" dirty="0">
                <a:latin typeface="Times New Roman" panose="02020603050405020304" pitchFamily="18" charset="0"/>
              </a:rPr>
              <a:t> </a:t>
            </a:r>
            <a:r>
              <a:rPr lang="en-US" altLang="zh-CN" dirty="0" err="1">
                <a:latin typeface="Times New Roman" panose="02020603050405020304" pitchFamily="18" charset="0"/>
              </a:rPr>
              <a:t>lg</a:t>
            </a:r>
            <a:r>
              <a:rPr lang="en-US" altLang="zh-CN" dirty="0">
                <a:latin typeface="Times New Roman" panose="02020603050405020304" pitchFamily="18" charset="0"/>
              </a:rPr>
              <a:t>(</a:t>
            </a:r>
            <a:r>
              <a:rPr lang="en-US" altLang="zh-CN" i="1" dirty="0" err="1">
                <a:latin typeface="Times New Roman" panose="02020603050405020304" pitchFamily="18" charset="0"/>
              </a:rPr>
              <a:t>c</a:t>
            </a:r>
            <a:r>
              <a:rPr lang="en-US" altLang="zh-CN" baseline="-25000" dirty="0" err="1">
                <a:latin typeface="Times New Roman" panose="02020603050405020304" pitchFamily="18" charset="0"/>
              </a:rPr>
              <a:t>M</a:t>
            </a:r>
            <a:r>
              <a:rPr lang="en-US" altLang="zh-CN" dirty="0">
                <a:latin typeface="Times New Roman" panose="02020603050405020304" pitchFamily="18" charset="0"/>
              </a:rPr>
              <a:t> </a:t>
            </a:r>
            <a:r>
              <a:rPr lang="en-US" altLang="zh-CN" i="1" dirty="0">
                <a:latin typeface="Times New Roman" panose="02020603050405020304" pitchFamily="18" charset="0"/>
              </a:rPr>
              <a:t>K</a:t>
            </a:r>
            <a:r>
              <a:rPr lang="en-US" altLang="zh-CN"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rPr>
              <a:t>NY</a:t>
            </a:r>
            <a:r>
              <a:rPr lang="en-US" altLang="zh-CN" dirty="0">
                <a:latin typeface="Times New Roman" panose="02020603050405020304" pitchFamily="18" charset="0"/>
                <a:sym typeface="Symbol" panose="05050102010706020507" pitchFamily="18" charset="2"/>
              </a:rPr>
              <a:t>)</a:t>
            </a:r>
            <a:r>
              <a:rPr lang="zh-CN" altLang="en-US"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sym typeface="Symbol" panose="05050102010706020507" pitchFamily="18" charset="2"/>
              </a:rPr>
              <a:t>10 </a:t>
            </a:r>
            <a:r>
              <a:rPr lang="zh-CN" altLang="en-US" dirty="0">
                <a:latin typeface="Times New Roman" panose="02020603050405020304" pitchFamily="18" charset="0"/>
                <a:sym typeface="Symbol" panose="05050102010706020507" pitchFamily="18" charset="2"/>
              </a:rPr>
              <a:t>，利用高酸度破坏</a:t>
            </a:r>
            <a:r>
              <a:rPr lang="en-US" altLang="zh-CN" dirty="0">
                <a:latin typeface="Times New Roman" panose="02020603050405020304" pitchFamily="18" charset="0"/>
                <a:sym typeface="Symbol" panose="05050102010706020507" pitchFamily="18" charset="2"/>
              </a:rPr>
              <a:t>NY</a:t>
            </a:r>
            <a:r>
              <a:rPr lang="zh-CN" altLang="en-US" dirty="0">
                <a:latin typeface="Times New Roman" panose="02020603050405020304" pitchFamily="18" charset="0"/>
              </a:rPr>
              <a:t>）。</a:t>
            </a:r>
          </a:p>
          <a:p>
            <a:pPr marL="449263" lvl="1" indent="-447675">
              <a:lnSpc>
                <a:spcPct val="130000"/>
              </a:lnSpc>
            </a:pPr>
            <a:r>
              <a:rPr lang="zh-CN" altLang="en-US" dirty="0">
                <a:latin typeface="Times New Roman" panose="02020603050405020304" pitchFamily="18" charset="0"/>
              </a:rPr>
              <a:t>能选择性滴定的判断</a:t>
            </a:r>
            <a:endParaRPr lang="en-US" altLang="zh-CN" dirty="0">
              <a:latin typeface="Times New Roman" panose="02020603050405020304" pitchFamily="18" charset="0"/>
            </a:endParaRPr>
          </a:p>
          <a:p>
            <a:pPr marL="981075" lvl="2" indent="-530225">
              <a:lnSpc>
                <a:spcPct val="120000"/>
              </a:lnSpc>
              <a:spcBef>
                <a:spcPts val="600"/>
              </a:spcBef>
              <a:buClr>
                <a:srgbClr val="FF0000"/>
              </a:buClr>
              <a:buFont typeface="Wingdings" panose="05000000000000000000" pitchFamily="2" charset="2"/>
              <a:buChar char="Ø"/>
            </a:pPr>
            <a:r>
              <a:rPr lang="zh-CN" altLang="en-US" dirty="0">
                <a:latin typeface="Times New Roman" panose="02020603050405020304" pitchFamily="18" charset="0"/>
              </a:rPr>
              <a:t>准确滴定</a:t>
            </a:r>
            <a:r>
              <a:rPr lang="en-US" altLang="zh-CN" dirty="0">
                <a:latin typeface="Times New Roman" panose="02020603050405020304" pitchFamily="18" charset="0"/>
              </a:rPr>
              <a:t>M</a:t>
            </a:r>
            <a:r>
              <a:rPr lang="zh-CN" altLang="en-US" dirty="0">
                <a:latin typeface="Times New Roman" panose="02020603050405020304" pitchFamily="18" charset="0"/>
              </a:rPr>
              <a:t>的条件：</a:t>
            </a:r>
            <a:endParaRPr lang="en-US" altLang="zh-CN" dirty="0">
              <a:latin typeface="Times New Roman" panose="02020603050405020304" pitchFamily="18" charset="0"/>
            </a:endParaRPr>
          </a:p>
          <a:p>
            <a:pPr marL="450850" lvl="2" indent="0" algn="ctr">
              <a:lnSpc>
                <a:spcPct val="120000"/>
              </a:lnSpc>
              <a:spcBef>
                <a:spcPts val="600"/>
              </a:spcBef>
              <a:buNone/>
            </a:pPr>
            <a:r>
              <a:rPr lang="en-US" altLang="zh-CN" dirty="0" err="1">
                <a:latin typeface="Times New Roman" panose="02020603050405020304" pitchFamily="18" charset="0"/>
              </a:rPr>
              <a:t>lg</a:t>
            </a:r>
            <a:r>
              <a:rPr lang="en-US" altLang="zh-CN" dirty="0">
                <a:latin typeface="Times New Roman" panose="02020603050405020304" pitchFamily="18" charset="0"/>
              </a:rPr>
              <a:t>(</a:t>
            </a:r>
            <a:r>
              <a:rPr lang="en-US" altLang="zh-CN" i="1" dirty="0" err="1">
                <a:latin typeface="Times New Roman" panose="02020603050405020304" pitchFamily="18" charset="0"/>
              </a:rPr>
              <a:t>c</a:t>
            </a:r>
            <a:r>
              <a:rPr lang="en-US" altLang="zh-CN" baseline="-25000" dirty="0" err="1">
                <a:latin typeface="Times New Roman" panose="02020603050405020304" pitchFamily="18" charset="0"/>
              </a:rPr>
              <a:t>M</a:t>
            </a:r>
            <a:r>
              <a:rPr lang="en-US" altLang="zh-CN" dirty="0">
                <a:latin typeface="Times New Roman" panose="02020603050405020304" pitchFamily="18" charset="0"/>
              </a:rPr>
              <a:t> </a:t>
            </a:r>
            <a:r>
              <a:rPr lang="en-US" altLang="zh-CN" i="1" dirty="0">
                <a:latin typeface="Times New Roman" panose="02020603050405020304" pitchFamily="18" charset="0"/>
              </a:rPr>
              <a:t>K</a:t>
            </a:r>
            <a:r>
              <a:rPr lang="en-US" altLang="zh-CN"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rPr>
              <a:t>MY</a:t>
            </a:r>
            <a:r>
              <a:rPr lang="en-US" altLang="zh-CN"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rPr>
              <a:t>≥6</a:t>
            </a:r>
          </a:p>
          <a:p>
            <a:pPr marL="981075" lvl="2" indent="-530225">
              <a:lnSpc>
                <a:spcPct val="120000"/>
              </a:lnSpc>
              <a:spcBef>
                <a:spcPts val="600"/>
              </a:spcBef>
              <a:buClr>
                <a:srgbClr val="FF0000"/>
              </a:buClr>
              <a:buFont typeface="Wingdings" panose="05000000000000000000" pitchFamily="2" charset="2"/>
              <a:buChar char="Ø"/>
            </a:pPr>
            <a:r>
              <a:rPr lang="en-US" altLang="zh-CN" dirty="0">
                <a:latin typeface="Times New Roman" panose="02020603050405020304" pitchFamily="18" charset="0"/>
              </a:rPr>
              <a:t> </a:t>
            </a:r>
            <a:r>
              <a:rPr lang="zh-CN" altLang="en-US" dirty="0">
                <a:latin typeface="Times New Roman" panose="02020603050405020304" pitchFamily="18" charset="0"/>
              </a:rPr>
              <a:t>金属</a:t>
            </a:r>
            <a:r>
              <a:rPr lang="en-US" altLang="zh-CN" dirty="0">
                <a:latin typeface="Times New Roman" panose="02020603050405020304" pitchFamily="18" charset="0"/>
              </a:rPr>
              <a:t>N</a:t>
            </a:r>
            <a:r>
              <a:rPr lang="zh-CN" altLang="en-US" dirty="0">
                <a:latin typeface="Times New Roman" panose="02020603050405020304" pitchFamily="18" charset="0"/>
              </a:rPr>
              <a:t>不干扰</a:t>
            </a:r>
            <a:r>
              <a:rPr lang="en-US" altLang="zh-CN" dirty="0">
                <a:latin typeface="Times New Roman" panose="02020603050405020304" pitchFamily="18" charset="0"/>
              </a:rPr>
              <a:t>M</a:t>
            </a:r>
            <a:r>
              <a:rPr lang="zh-CN" altLang="en-US" dirty="0">
                <a:latin typeface="Times New Roman" panose="02020603050405020304" pitchFamily="18" charset="0"/>
              </a:rPr>
              <a:t>测定的条件：</a:t>
            </a:r>
          </a:p>
          <a:p>
            <a:pPr marL="449263" lvl="1" indent="-447675" algn="ctr">
              <a:lnSpc>
                <a:spcPct val="120000"/>
              </a:lnSpc>
              <a:spcBef>
                <a:spcPts val="600"/>
              </a:spcBef>
              <a:buFontTx/>
              <a:buNone/>
            </a:pPr>
            <a:r>
              <a:rPr lang="zh-CN" altLang="en-US" sz="2400" dirty="0">
                <a:latin typeface="Times New Roman" panose="02020603050405020304" pitchFamily="18" charset="0"/>
              </a:rPr>
              <a:t> </a:t>
            </a:r>
            <a:r>
              <a:rPr lang="en-US" altLang="zh-CN" sz="2400" dirty="0" err="1">
                <a:latin typeface="Times New Roman" panose="02020603050405020304" pitchFamily="18" charset="0"/>
              </a:rPr>
              <a:t>lg</a:t>
            </a:r>
            <a:r>
              <a:rPr lang="en-US" altLang="zh-CN" sz="2400" dirty="0">
                <a:latin typeface="Times New Roman" panose="02020603050405020304" pitchFamily="18" charset="0"/>
              </a:rPr>
              <a:t>(</a:t>
            </a:r>
            <a:r>
              <a:rPr lang="en-US" altLang="zh-CN" sz="2400" i="1" dirty="0" err="1">
                <a:latin typeface="Times New Roman" panose="02020603050405020304" pitchFamily="18" charset="0"/>
              </a:rPr>
              <a:t>c</a:t>
            </a:r>
            <a:r>
              <a:rPr lang="en-US" altLang="zh-CN" sz="2400" baseline="-25000" dirty="0" err="1">
                <a:latin typeface="Times New Roman" panose="02020603050405020304" pitchFamily="18" charset="0"/>
              </a:rPr>
              <a:t>M</a:t>
            </a:r>
            <a:r>
              <a:rPr lang="en-US" altLang="zh-CN" sz="2400" dirty="0">
                <a:latin typeface="Times New Roman" panose="02020603050405020304" pitchFamily="18" charset="0"/>
              </a:rPr>
              <a:t> </a:t>
            </a:r>
            <a:r>
              <a:rPr lang="en-US" altLang="zh-CN" sz="2400" i="1" dirty="0">
                <a:latin typeface="Times New Roman" panose="02020603050405020304" pitchFamily="18" charset="0"/>
              </a:rPr>
              <a:t>K</a:t>
            </a:r>
            <a:r>
              <a:rPr lang="en-US" altLang="zh-CN" sz="2400" dirty="0">
                <a:latin typeface="Times New Roman" panose="02020603050405020304" pitchFamily="18" charset="0"/>
                <a:sym typeface="Symbol" panose="05050102010706020507" pitchFamily="18" charset="2"/>
              </a:rPr>
              <a:t></a:t>
            </a:r>
            <a:r>
              <a:rPr lang="en-US" altLang="zh-CN" sz="2400" baseline="-25000" dirty="0">
                <a:latin typeface="Times New Roman" panose="02020603050405020304" pitchFamily="18" charset="0"/>
              </a:rPr>
              <a:t>NY</a:t>
            </a:r>
            <a:r>
              <a:rPr lang="en-US" altLang="zh-CN" sz="2400" dirty="0">
                <a:latin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sym typeface="Symbol" panose="05050102010706020507" pitchFamily="18" charset="2"/>
              </a:rPr>
              <a:t>10</a:t>
            </a:r>
            <a:endParaRPr lang="zh-CN" altLang="en-US" dirty="0">
              <a:latin typeface="Times New Roman" panose="02020603050405020304" pitchFamily="18" charset="0"/>
            </a:endParaRP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barn(inVertical)">
                                      <p:cBhvr>
                                        <p:cTn id="7" dur="500"/>
                                        <p:tgtEl>
                                          <p:spTgt spid="276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Effect transition="in" filter="barn(inVertical)">
                                      <p:cBhvr>
                                        <p:cTn id="12" dur="500"/>
                                        <p:tgtEl>
                                          <p:spTgt spid="276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6483">
                                            <p:txEl>
                                              <p:pRg st="2" end="2"/>
                                            </p:txEl>
                                          </p:spTgt>
                                        </p:tgtEl>
                                        <p:attrNameLst>
                                          <p:attrName>style.visibility</p:attrName>
                                        </p:attrNameLst>
                                      </p:cBhvr>
                                      <p:to>
                                        <p:strVal val="visible"/>
                                      </p:to>
                                    </p:set>
                                    <p:animEffect transition="in" filter="barn(inVertical)">
                                      <p:cBhvr>
                                        <p:cTn id="17" dur="500"/>
                                        <p:tgtEl>
                                          <p:spTgt spid="276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6483">
                                            <p:txEl>
                                              <p:pRg st="3" end="3"/>
                                            </p:txEl>
                                          </p:spTgt>
                                        </p:tgtEl>
                                        <p:attrNameLst>
                                          <p:attrName>style.visibility</p:attrName>
                                        </p:attrNameLst>
                                      </p:cBhvr>
                                      <p:to>
                                        <p:strVal val="visible"/>
                                      </p:to>
                                    </p:set>
                                    <p:animEffect transition="in" filter="barn(inVertical)">
                                      <p:cBhvr>
                                        <p:cTn id="22" dur="500"/>
                                        <p:tgtEl>
                                          <p:spTgt spid="276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6483">
                                            <p:txEl>
                                              <p:pRg st="4" end="4"/>
                                            </p:txEl>
                                          </p:spTgt>
                                        </p:tgtEl>
                                        <p:attrNameLst>
                                          <p:attrName>style.visibility</p:attrName>
                                        </p:attrNameLst>
                                      </p:cBhvr>
                                      <p:to>
                                        <p:strVal val="visible"/>
                                      </p:to>
                                    </p:set>
                                    <p:animEffect transition="in" filter="barn(inVertical)">
                                      <p:cBhvr>
                                        <p:cTn id="27" dur="500"/>
                                        <p:tgtEl>
                                          <p:spTgt spid="276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6483">
                                            <p:txEl>
                                              <p:pRg st="5" end="5"/>
                                            </p:txEl>
                                          </p:spTgt>
                                        </p:tgtEl>
                                        <p:attrNameLst>
                                          <p:attrName>style.visibility</p:attrName>
                                        </p:attrNameLst>
                                      </p:cBhvr>
                                      <p:to>
                                        <p:strVal val="visible"/>
                                      </p:to>
                                    </p:set>
                                    <p:animEffect transition="in" filter="barn(inVertical)">
                                      <p:cBhvr>
                                        <p:cTn id="32" dur="500"/>
                                        <p:tgtEl>
                                          <p:spTgt spid="276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bldLvl="3"/>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27DDDA4D-4F0A-488B-8F10-92CD18160858}" type="slidenum">
              <a:rPr lang="en-US" altLang="zh-CN"/>
              <a:pPr/>
              <a:t>138</a:t>
            </a:fld>
            <a:endParaRPr lang="en-US" altLang="zh-CN"/>
          </a:p>
        </p:txBody>
      </p:sp>
      <p:sp>
        <p:nvSpPr>
          <p:cNvPr id="494594" name="Rectangle 2"/>
          <p:cNvSpPr>
            <a:spLocks noGrp="1" noChangeArrowheads="1"/>
          </p:cNvSpPr>
          <p:nvPr>
            <p:ph type="title"/>
          </p:nvPr>
        </p:nvSpPr>
        <p:spPr>
          <a:xfrm>
            <a:off x="457200" y="333152"/>
            <a:ext cx="8229600" cy="863600"/>
          </a:xfrm>
        </p:spPr>
        <p:txBody>
          <a:bodyPr/>
          <a:lstStyle/>
          <a:p>
            <a:r>
              <a:rPr lang="zh-CN" altLang="en-US" dirty="0">
                <a:latin typeface="Times New Roman" panose="02020603050405020304" pitchFamily="18" charset="0"/>
              </a:rPr>
              <a:t>例    控制酸度实现分别滴定</a:t>
            </a:r>
            <a:endParaRPr lang="zh-CN" altLang="zh-CN" dirty="0">
              <a:latin typeface="Times New Roman" panose="02020603050405020304" pitchFamily="18" charset="0"/>
            </a:endParaRPr>
          </a:p>
        </p:txBody>
      </p:sp>
      <p:sp>
        <p:nvSpPr>
          <p:cNvPr id="494595" name="Rectangle 3"/>
          <p:cNvSpPr>
            <a:spLocks noGrp="1" noChangeArrowheads="1"/>
          </p:cNvSpPr>
          <p:nvPr>
            <p:ph type="body" idx="1"/>
          </p:nvPr>
        </p:nvSpPr>
        <p:spPr>
          <a:xfrm>
            <a:off x="323528" y="1268761"/>
            <a:ext cx="8496944" cy="3672408"/>
          </a:xfrm>
        </p:spPr>
        <p:txBody>
          <a:bodyPr/>
          <a:lstStyle/>
          <a:p>
            <a:pPr lvl="1">
              <a:lnSpc>
                <a:spcPct val="120000"/>
              </a:lnSpc>
              <a:spcBef>
                <a:spcPts val="0"/>
              </a:spcBef>
            </a:pPr>
            <a:r>
              <a:rPr lang="zh-CN" altLang="en-US" dirty="0">
                <a:latin typeface="Times New Roman" panose="02020603050405020304" pitchFamily="18" charset="0"/>
              </a:rPr>
              <a:t>如</a:t>
            </a:r>
            <a:r>
              <a:rPr lang="en-US" altLang="zh-CN" dirty="0">
                <a:latin typeface="Times New Roman" panose="02020603050405020304" pitchFamily="18" charset="0"/>
              </a:rPr>
              <a:t>Bi</a:t>
            </a:r>
            <a:r>
              <a:rPr lang="en-US" altLang="zh-CN" baseline="30000" dirty="0">
                <a:latin typeface="Times New Roman" panose="02020603050405020304" pitchFamily="18" charset="0"/>
              </a:rPr>
              <a:t>3+</a:t>
            </a:r>
            <a:r>
              <a:rPr lang="zh-CN" altLang="en-US" dirty="0">
                <a:latin typeface="Times New Roman" panose="02020603050405020304" pitchFamily="18" charset="0"/>
              </a:rPr>
              <a:t>和</a:t>
            </a:r>
            <a:r>
              <a:rPr lang="en-US" altLang="zh-CN" dirty="0">
                <a:latin typeface="Times New Roman" panose="02020603050405020304" pitchFamily="18" charset="0"/>
              </a:rPr>
              <a:t>Pb</a:t>
            </a:r>
            <a:r>
              <a:rPr lang="en-US" altLang="zh-CN" baseline="30000" dirty="0">
                <a:latin typeface="Times New Roman" panose="02020603050405020304" pitchFamily="18" charset="0"/>
              </a:rPr>
              <a:t>2+</a:t>
            </a:r>
            <a:r>
              <a:rPr lang="zh-CN" altLang="en-US" dirty="0">
                <a:latin typeface="Times New Roman" panose="02020603050405020304" pitchFamily="18" charset="0"/>
              </a:rPr>
              <a:t>混合液，</a:t>
            </a:r>
            <a:r>
              <a:rPr lang="en-US" altLang="zh-CN" dirty="0" err="1">
                <a:latin typeface="Times New Roman" panose="02020603050405020304" pitchFamily="18" charset="0"/>
              </a:rPr>
              <a:t>Δlg</a:t>
            </a:r>
            <a:r>
              <a:rPr lang="en-US" altLang="zh-CN" i="1" dirty="0" err="1">
                <a:latin typeface="Times New Roman" panose="02020603050405020304" pitchFamily="18" charset="0"/>
              </a:rPr>
              <a:t>K</a:t>
            </a:r>
            <a:r>
              <a:rPr lang="en-US" altLang="zh-CN" dirty="0">
                <a:latin typeface="Times New Roman" panose="02020603050405020304" pitchFamily="18" charset="0"/>
              </a:rPr>
              <a:t>=9.9, </a:t>
            </a:r>
            <a:r>
              <a:rPr lang="zh-CN" altLang="en-US" dirty="0">
                <a:latin typeface="Times New Roman" panose="02020603050405020304" pitchFamily="18" charset="0"/>
              </a:rPr>
              <a:t>可控制酸度分别滴定 </a:t>
            </a:r>
            <a:endParaRPr lang="en-US" altLang="zh-CN" dirty="0">
              <a:latin typeface="Times New Roman" panose="02020603050405020304" pitchFamily="18" charset="0"/>
            </a:endParaRPr>
          </a:p>
          <a:p>
            <a:pPr marL="971550" lvl="1" indent="-514350">
              <a:lnSpc>
                <a:spcPct val="120000"/>
              </a:lnSpc>
              <a:spcBef>
                <a:spcPts val="0"/>
              </a:spcBef>
              <a:buFont typeface="+mj-lt"/>
              <a:buAutoNum type="arabicPeriod"/>
            </a:pPr>
            <a:r>
              <a:rPr lang="en-US" altLang="zh-CN" sz="2800" dirty="0">
                <a:latin typeface="Times New Roman" panose="02020603050405020304" pitchFamily="18" charset="0"/>
              </a:rPr>
              <a:t>pH=1.0</a:t>
            </a:r>
            <a:r>
              <a:rPr lang="zh-CN" altLang="en-US" sz="2800" dirty="0">
                <a:latin typeface="Times New Roman" panose="02020603050405020304" pitchFamily="18" charset="0"/>
              </a:rPr>
              <a:t>时，以</a:t>
            </a:r>
            <a:r>
              <a:rPr lang="en-US" altLang="zh-CN" sz="2800" dirty="0">
                <a:latin typeface="Times New Roman" panose="02020603050405020304" pitchFamily="18" charset="0"/>
              </a:rPr>
              <a:t>XO</a:t>
            </a:r>
            <a:r>
              <a:rPr lang="zh-CN" altLang="en-US" sz="2800" dirty="0">
                <a:latin typeface="Times New Roman" panose="02020603050405020304" pitchFamily="18" charset="0"/>
              </a:rPr>
              <a:t>为指示剂，滴定</a:t>
            </a:r>
            <a:r>
              <a:rPr lang="en-US" altLang="zh-CN" sz="2800" dirty="0">
                <a:latin typeface="Times New Roman" panose="02020603050405020304" pitchFamily="18" charset="0"/>
              </a:rPr>
              <a:t>Bi</a:t>
            </a:r>
            <a:r>
              <a:rPr lang="en-US" altLang="zh-CN" sz="2800" baseline="30000" dirty="0">
                <a:latin typeface="Times New Roman" panose="02020603050405020304" pitchFamily="18" charset="0"/>
              </a:rPr>
              <a:t>3+</a:t>
            </a:r>
          </a:p>
          <a:p>
            <a:pPr marL="457200" lvl="1" indent="0">
              <a:lnSpc>
                <a:spcPct val="120000"/>
              </a:lnSpc>
              <a:spcBef>
                <a:spcPts val="0"/>
              </a:spcBef>
              <a:buNone/>
            </a:pPr>
            <a:r>
              <a:rPr lang="zh-CN" altLang="en-US" sz="2800" dirty="0">
                <a:latin typeface="Times New Roman" panose="02020603050405020304" pitchFamily="18" charset="0"/>
              </a:rPr>
              <a:t>（</a:t>
            </a:r>
            <a:r>
              <a:rPr lang="en-US" altLang="zh-CN" sz="2800" dirty="0"/>
              <a:t> </a:t>
            </a:r>
            <a:r>
              <a:rPr lang="zh-CN" altLang="en-US" sz="2800" dirty="0">
                <a:solidFill>
                  <a:srgbClr val="3333FF"/>
                </a:solidFill>
              </a:rPr>
              <a:t>此时</a:t>
            </a:r>
            <a:r>
              <a:rPr lang="en-US" altLang="zh-CN" sz="2800" dirty="0">
                <a:solidFill>
                  <a:srgbClr val="3333FF"/>
                </a:solidFill>
              </a:rPr>
              <a:t>α</a:t>
            </a:r>
            <a:r>
              <a:rPr lang="en-US" altLang="zh-CN" sz="2800" baseline="-25000" dirty="0">
                <a:solidFill>
                  <a:srgbClr val="3333FF"/>
                </a:solidFill>
              </a:rPr>
              <a:t>Y(H) </a:t>
            </a:r>
            <a:r>
              <a:rPr lang="zh-CN" altLang="en-US" sz="2800" dirty="0">
                <a:solidFill>
                  <a:srgbClr val="3333FF"/>
                </a:solidFill>
              </a:rPr>
              <a:t>＝</a:t>
            </a:r>
            <a:r>
              <a:rPr lang="en-US" altLang="zh-CN" sz="2800" dirty="0">
                <a:solidFill>
                  <a:srgbClr val="3333FF"/>
                </a:solidFill>
              </a:rPr>
              <a:t>18.01</a:t>
            </a:r>
            <a:r>
              <a:rPr lang="zh-CN" altLang="en-US" sz="2800" dirty="0">
                <a:solidFill>
                  <a:srgbClr val="3333FF"/>
                </a:solidFill>
              </a:rPr>
              <a:t>，</a:t>
            </a:r>
            <a:r>
              <a:rPr lang="en-US" altLang="zh-CN" sz="2800" dirty="0" err="1">
                <a:solidFill>
                  <a:srgbClr val="3333FF"/>
                </a:solidFill>
              </a:rPr>
              <a:t>PbY</a:t>
            </a:r>
            <a:r>
              <a:rPr lang="zh-CN" altLang="en-US" sz="2800" dirty="0">
                <a:solidFill>
                  <a:srgbClr val="3333FF"/>
                </a:solidFill>
              </a:rPr>
              <a:t>被破坏，不干扰</a:t>
            </a:r>
            <a:r>
              <a:rPr lang="zh-CN" altLang="en-US" sz="2800" dirty="0">
                <a:latin typeface="Times New Roman" panose="02020603050405020304" pitchFamily="18" charset="0"/>
              </a:rPr>
              <a:t>）</a:t>
            </a:r>
            <a:endParaRPr lang="en-US" altLang="zh-CN" sz="2800" dirty="0">
              <a:latin typeface="Times New Roman" panose="02020603050405020304" pitchFamily="18" charset="0"/>
            </a:endParaRPr>
          </a:p>
          <a:p>
            <a:pPr marL="971550" lvl="1" indent="-514350">
              <a:lnSpc>
                <a:spcPct val="120000"/>
              </a:lnSpc>
              <a:spcBef>
                <a:spcPts val="0"/>
              </a:spcBef>
              <a:buFont typeface="+mj-lt"/>
              <a:buAutoNum type="arabicPeriod" startAt="2"/>
            </a:pPr>
            <a:r>
              <a:rPr lang="en-US" altLang="zh-CN" sz="2800" dirty="0">
                <a:latin typeface="Times New Roman" panose="02020603050405020304" pitchFamily="18" charset="0"/>
              </a:rPr>
              <a:t>pH=5.5</a:t>
            </a:r>
            <a:r>
              <a:rPr lang="zh-CN" altLang="en-US" sz="2800" dirty="0">
                <a:latin typeface="Times New Roman" panose="02020603050405020304" pitchFamily="18" charset="0"/>
              </a:rPr>
              <a:t>时，以六次甲基四胺缓冲溶液，</a:t>
            </a:r>
            <a:r>
              <a:rPr lang="en-US" altLang="zh-CN" sz="2800" dirty="0">
                <a:latin typeface="Times New Roman" panose="02020603050405020304" pitchFamily="18" charset="0"/>
              </a:rPr>
              <a:t>XO</a:t>
            </a:r>
            <a:r>
              <a:rPr lang="zh-CN" altLang="en-US" sz="2800" dirty="0">
                <a:latin typeface="Times New Roman" panose="02020603050405020304" pitchFamily="18" charset="0"/>
              </a:rPr>
              <a:t>为指示剂，滴定</a:t>
            </a:r>
            <a:r>
              <a:rPr lang="en-US" altLang="zh-CN" sz="2800" dirty="0">
                <a:latin typeface="Times New Roman" panose="02020603050405020304" pitchFamily="18" charset="0"/>
              </a:rPr>
              <a:t>Pb</a:t>
            </a:r>
            <a:r>
              <a:rPr lang="en-US" altLang="zh-CN" sz="2800" baseline="30000" dirty="0">
                <a:latin typeface="Times New Roman" panose="02020603050405020304" pitchFamily="18" charset="0"/>
              </a:rPr>
              <a:t>2+</a:t>
            </a:r>
            <a:r>
              <a:rPr lang="zh-CN" altLang="en-US" sz="2800" dirty="0">
                <a:latin typeface="Times New Roman" panose="02020603050405020304" pitchFamily="18" charset="0"/>
              </a:rPr>
              <a:t>，紫红色变为亮黄色。</a:t>
            </a:r>
            <a:endParaRPr lang="en-US" altLang="zh-CN" dirty="0">
              <a:latin typeface="Times New Roman" panose="02020603050405020304" pitchFamily="18" charset="0"/>
            </a:endParaRPr>
          </a:p>
          <a:p>
            <a:pPr marL="457200" lvl="1" indent="0">
              <a:lnSpc>
                <a:spcPct val="120000"/>
              </a:lnSpc>
              <a:spcBef>
                <a:spcPts val="0"/>
              </a:spcBef>
              <a:buNone/>
            </a:pPr>
            <a:r>
              <a:rPr lang="zh-CN" altLang="en-US" sz="2800" dirty="0"/>
              <a:t>（此时</a:t>
            </a:r>
            <a:r>
              <a:rPr lang="en-US" altLang="zh-CN" sz="2800" dirty="0"/>
              <a:t>α</a:t>
            </a:r>
            <a:r>
              <a:rPr lang="en-US" altLang="zh-CN" sz="2800" baseline="-25000" dirty="0"/>
              <a:t>Y(H) </a:t>
            </a:r>
            <a:r>
              <a:rPr lang="zh-CN" altLang="en-US" sz="2800" dirty="0"/>
              <a:t>＝</a:t>
            </a:r>
            <a:r>
              <a:rPr lang="en-US" altLang="zh-CN" sz="2800" dirty="0"/>
              <a:t>5.51</a:t>
            </a:r>
            <a:r>
              <a:rPr lang="zh-CN" altLang="en-US" sz="2800" dirty="0"/>
              <a:t>，</a:t>
            </a:r>
            <a:r>
              <a:rPr lang="en-US" altLang="zh-CN" sz="2800" dirty="0" err="1"/>
              <a:t>PbY</a:t>
            </a:r>
            <a:r>
              <a:rPr lang="zh-CN" altLang="en-US" sz="2800" dirty="0"/>
              <a:t>稳定，</a:t>
            </a:r>
            <a:r>
              <a:rPr lang="en-US" altLang="zh-CN" sz="2800" dirty="0">
                <a:latin typeface="Times New Roman" panose="02020603050405020304" pitchFamily="18" charset="0"/>
              </a:rPr>
              <a:t> Bi</a:t>
            </a:r>
            <a:r>
              <a:rPr lang="en-US" altLang="zh-CN" sz="2800" baseline="30000" dirty="0">
                <a:latin typeface="Times New Roman" panose="02020603050405020304" pitchFamily="18" charset="0"/>
              </a:rPr>
              <a:t>3+</a:t>
            </a:r>
            <a:r>
              <a:rPr lang="zh-CN" altLang="en-US" sz="2800" dirty="0">
                <a:latin typeface="Times New Roman" panose="02020603050405020304" pitchFamily="18" charset="0"/>
              </a:rPr>
              <a:t>已配位完全） </a:t>
            </a:r>
          </a:p>
        </p:txBody>
      </p:sp>
      <p:sp>
        <p:nvSpPr>
          <p:cNvPr id="2" name="文本框 1"/>
          <p:cNvSpPr txBox="1"/>
          <p:nvPr/>
        </p:nvSpPr>
        <p:spPr>
          <a:xfrm>
            <a:off x="1043608" y="4941168"/>
            <a:ext cx="7560840" cy="1200329"/>
          </a:xfrm>
          <a:prstGeom prst="rect">
            <a:avLst/>
          </a:prstGeom>
          <a:solidFill>
            <a:srgbClr val="DDFFDD"/>
          </a:solidFill>
          <a:ln w="38100">
            <a:solidFill>
              <a:schemeClr val="accent5">
                <a:lumMod val="75000"/>
              </a:schemeClr>
            </a:solidFill>
          </a:ln>
        </p:spPr>
        <p:txBody>
          <a:bodyPr wrap="square" rtlCol="0">
            <a:spAutoFit/>
          </a:bodyPr>
          <a:lstStyle/>
          <a:p>
            <a:r>
              <a:rPr lang="zh-CN" altLang="en-US" sz="2400" b="1" dirty="0">
                <a:solidFill>
                  <a:srgbClr val="3333FF"/>
                </a:solidFill>
              </a:rPr>
              <a:t>注：教材</a:t>
            </a:r>
            <a:r>
              <a:rPr lang="en-US" altLang="zh-CN" sz="2400" b="1" dirty="0">
                <a:solidFill>
                  <a:srgbClr val="3333FF"/>
                </a:solidFill>
              </a:rPr>
              <a:t>P.81</a:t>
            </a:r>
            <a:r>
              <a:rPr lang="zh-CN" altLang="en-US" sz="2400" b="1" dirty="0">
                <a:solidFill>
                  <a:srgbClr val="3333FF"/>
                </a:solidFill>
              </a:rPr>
              <a:t>倒数第</a:t>
            </a:r>
            <a:r>
              <a:rPr lang="en-US" altLang="zh-CN" sz="2400" b="1" dirty="0">
                <a:solidFill>
                  <a:srgbClr val="3333FF"/>
                </a:solidFill>
              </a:rPr>
              <a:t>5</a:t>
            </a:r>
            <a:r>
              <a:rPr lang="zh-CN" altLang="en-US" sz="2400" b="1" dirty="0">
                <a:solidFill>
                  <a:srgbClr val="3333FF"/>
                </a:solidFill>
              </a:rPr>
              <a:t>行叙述有错。根据计算可得：</a:t>
            </a:r>
            <a:r>
              <a:rPr lang="en-US" altLang="zh-CN" sz="2400" b="1" dirty="0">
                <a:solidFill>
                  <a:srgbClr val="3333FF"/>
                </a:solidFill>
              </a:rPr>
              <a:t> lg(</a:t>
            </a:r>
            <a:r>
              <a:rPr lang="en-US" altLang="zh-CN" sz="2400" b="1" i="1" dirty="0" err="1">
                <a:solidFill>
                  <a:srgbClr val="3333FF"/>
                </a:solidFill>
              </a:rPr>
              <a:t>c</a:t>
            </a:r>
            <a:r>
              <a:rPr lang="en-US" altLang="zh-CN" sz="2400" b="1" baseline="-25000" dirty="0" err="1">
                <a:solidFill>
                  <a:srgbClr val="3333FF"/>
                </a:solidFill>
              </a:rPr>
              <a:t>Ca</a:t>
            </a:r>
            <a:r>
              <a:rPr lang="en-US" altLang="zh-CN" sz="2400" b="1" i="1" dirty="0" err="1">
                <a:solidFill>
                  <a:srgbClr val="3333FF"/>
                </a:solidFill>
              </a:rPr>
              <a:t>K</a:t>
            </a:r>
            <a:r>
              <a:rPr lang="en-US" altLang="zh-CN" sz="2400" b="1" dirty="0" err="1">
                <a:solidFill>
                  <a:srgbClr val="3333FF"/>
                </a:solidFill>
                <a:sym typeface="Symbol" panose="05050102010706020507" pitchFamily="18" charset="2"/>
              </a:rPr>
              <a:t></a:t>
            </a:r>
            <a:r>
              <a:rPr lang="en-US" altLang="zh-CN" sz="2400" b="1" baseline="-25000" dirty="0" err="1">
                <a:solidFill>
                  <a:srgbClr val="3333FF"/>
                </a:solidFill>
              </a:rPr>
              <a:t>CaY</a:t>
            </a:r>
            <a:r>
              <a:rPr lang="en-US" altLang="zh-CN" sz="2400" b="1" dirty="0">
                <a:solidFill>
                  <a:srgbClr val="3333FF"/>
                </a:solidFill>
                <a:sym typeface="Symbol" panose="05050102010706020507" pitchFamily="18" charset="2"/>
              </a:rPr>
              <a:t>)</a:t>
            </a:r>
            <a:r>
              <a:rPr lang="zh-CN" altLang="en-US" sz="2400" b="1" dirty="0">
                <a:solidFill>
                  <a:srgbClr val="3333FF"/>
                </a:solidFill>
                <a:sym typeface="Symbol" panose="05050102010706020507" pitchFamily="18" charset="2"/>
              </a:rPr>
              <a:t>≤</a:t>
            </a:r>
            <a:r>
              <a:rPr lang="en-US" altLang="zh-CN" sz="2400" b="1" dirty="0">
                <a:solidFill>
                  <a:srgbClr val="3333FF"/>
                </a:solidFill>
                <a:sym typeface="Symbol" panose="05050102010706020507" pitchFamily="18" charset="2"/>
              </a:rPr>
              <a:t>1</a:t>
            </a:r>
            <a:r>
              <a:rPr lang="zh-CN" altLang="en-US" sz="2400" b="1" dirty="0">
                <a:solidFill>
                  <a:srgbClr val="3333FF"/>
                </a:solidFill>
                <a:sym typeface="Symbol" panose="05050102010706020507" pitchFamily="18" charset="2"/>
              </a:rPr>
              <a:t>对应的最高</a:t>
            </a:r>
            <a:r>
              <a:rPr lang="en-US" altLang="zh-CN" sz="2400" b="1" dirty="0">
                <a:solidFill>
                  <a:srgbClr val="3333FF"/>
                </a:solidFill>
              </a:rPr>
              <a:t>α</a:t>
            </a:r>
            <a:r>
              <a:rPr lang="en-US" altLang="zh-CN" sz="2400" b="1" baseline="-25000" dirty="0">
                <a:solidFill>
                  <a:srgbClr val="3333FF"/>
                </a:solidFill>
              </a:rPr>
              <a:t>Y(H) </a:t>
            </a:r>
            <a:r>
              <a:rPr lang="zh-CN" altLang="en-US" sz="2400" b="1" dirty="0">
                <a:solidFill>
                  <a:srgbClr val="3333FF"/>
                </a:solidFill>
              </a:rPr>
              <a:t>≈</a:t>
            </a:r>
            <a:r>
              <a:rPr lang="en-US" altLang="zh-CN" sz="2400" b="1" dirty="0">
                <a:solidFill>
                  <a:srgbClr val="3333FF"/>
                </a:solidFill>
              </a:rPr>
              <a:t>7.69</a:t>
            </a:r>
            <a:r>
              <a:rPr lang="zh-CN" altLang="en-US" sz="2400" b="1" dirty="0">
                <a:solidFill>
                  <a:srgbClr val="3333FF"/>
                </a:solidFill>
              </a:rPr>
              <a:t>，对应</a:t>
            </a:r>
            <a:r>
              <a:rPr lang="en-US" altLang="zh-CN" sz="2400" b="1" dirty="0">
                <a:solidFill>
                  <a:srgbClr val="3333FF"/>
                </a:solidFill>
              </a:rPr>
              <a:t>pH</a:t>
            </a:r>
            <a:r>
              <a:rPr lang="zh-CN" altLang="en-US" sz="2400" b="1" dirty="0">
                <a:solidFill>
                  <a:srgbClr val="3333FF"/>
                </a:solidFill>
              </a:rPr>
              <a:t>约</a:t>
            </a:r>
            <a:r>
              <a:rPr lang="en-US" altLang="zh-CN" sz="2400" b="1" dirty="0">
                <a:solidFill>
                  <a:srgbClr val="3333FF"/>
                </a:solidFill>
              </a:rPr>
              <a:t>4.2</a:t>
            </a:r>
            <a:r>
              <a:rPr lang="zh-CN" altLang="en-US" sz="2400" b="1" dirty="0">
                <a:solidFill>
                  <a:srgbClr val="3333FF"/>
                </a:solidFill>
              </a:rPr>
              <a:t>。即控制</a:t>
            </a:r>
            <a:r>
              <a:rPr lang="en-US" altLang="zh-CN" sz="2400" b="1" dirty="0">
                <a:solidFill>
                  <a:srgbClr val="3333FF"/>
                </a:solidFill>
              </a:rPr>
              <a:t>pH</a:t>
            </a:r>
            <a:r>
              <a:rPr lang="zh-CN" altLang="en-US" sz="2400" b="1" dirty="0">
                <a:solidFill>
                  <a:srgbClr val="3333FF"/>
                </a:solidFill>
              </a:rPr>
              <a:t>在 </a:t>
            </a:r>
            <a:r>
              <a:rPr lang="en-US" altLang="zh-CN" sz="2400" b="1" dirty="0">
                <a:solidFill>
                  <a:srgbClr val="3333FF"/>
                </a:solidFill>
              </a:rPr>
              <a:t>3.2 ~ 4.2 </a:t>
            </a:r>
            <a:r>
              <a:rPr lang="zh-CN" altLang="en-US" sz="2400" b="1" dirty="0">
                <a:solidFill>
                  <a:srgbClr val="3333FF"/>
                </a:solidFill>
              </a:rPr>
              <a:t>之间时可选择性滴定</a:t>
            </a:r>
            <a:r>
              <a:rPr lang="en-US" altLang="zh-CN" sz="2400" b="1" dirty="0">
                <a:solidFill>
                  <a:srgbClr val="3333FF"/>
                </a:solidFill>
              </a:rPr>
              <a:t>Pb</a:t>
            </a:r>
            <a:r>
              <a:rPr lang="en-US" altLang="zh-CN" sz="2400" b="1" baseline="30000" dirty="0">
                <a:solidFill>
                  <a:srgbClr val="3333FF"/>
                </a:solidFill>
              </a:rPr>
              <a:t>2+</a:t>
            </a:r>
            <a:r>
              <a:rPr lang="zh-CN" altLang="en-US" sz="2400" b="1" dirty="0">
                <a:solidFill>
                  <a:srgbClr val="3333FF"/>
                </a:solidFill>
              </a:rPr>
              <a:t>。</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animEffect transition="in" filter="barn(inVertical)">
                                      <p:cBhvr>
                                        <p:cTn id="7" dur="500"/>
                                        <p:tgtEl>
                                          <p:spTgt spid="494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4595">
                                            <p:txEl>
                                              <p:pRg st="1" end="1"/>
                                            </p:txEl>
                                          </p:spTgt>
                                        </p:tgtEl>
                                        <p:attrNameLst>
                                          <p:attrName>style.visibility</p:attrName>
                                        </p:attrNameLst>
                                      </p:cBhvr>
                                      <p:to>
                                        <p:strVal val="visible"/>
                                      </p:to>
                                    </p:set>
                                    <p:animEffect transition="in" filter="barn(inVertical)">
                                      <p:cBhvr>
                                        <p:cTn id="12" dur="500"/>
                                        <p:tgtEl>
                                          <p:spTgt spid="494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4595">
                                            <p:txEl>
                                              <p:pRg st="2" end="2"/>
                                            </p:txEl>
                                          </p:spTgt>
                                        </p:tgtEl>
                                        <p:attrNameLst>
                                          <p:attrName>style.visibility</p:attrName>
                                        </p:attrNameLst>
                                      </p:cBhvr>
                                      <p:to>
                                        <p:strVal val="visible"/>
                                      </p:to>
                                    </p:set>
                                    <p:animEffect transition="in" filter="barn(inVertical)">
                                      <p:cBhvr>
                                        <p:cTn id="17" dur="500"/>
                                        <p:tgtEl>
                                          <p:spTgt spid="4945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94595">
                                            <p:txEl>
                                              <p:pRg st="3" end="3"/>
                                            </p:txEl>
                                          </p:spTgt>
                                        </p:tgtEl>
                                        <p:attrNameLst>
                                          <p:attrName>style.visibility</p:attrName>
                                        </p:attrNameLst>
                                      </p:cBhvr>
                                      <p:to>
                                        <p:strVal val="visible"/>
                                      </p:to>
                                    </p:set>
                                    <p:animEffect transition="in" filter="barn(inVertical)">
                                      <p:cBhvr>
                                        <p:cTn id="22" dur="500"/>
                                        <p:tgtEl>
                                          <p:spTgt spid="4945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94595">
                                            <p:txEl>
                                              <p:pRg st="4" end="4"/>
                                            </p:txEl>
                                          </p:spTgt>
                                        </p:tgtEl>
                                        <p:attrNameLst>
                                          <p:attrName>style.visibility</p:attrName>
                                        </p:attrNameLst>
                                      </p:cBhvr>
                                      <p:to>
                                        <p:strVal val="visible"/>
                                      </p:to>
                                    </p:set>
                                    <p:animEffect transition="in" filter="barn(inVertical)">
                                      <p:cBhvr>
                                        <p:cTn id="27" dur="500"/>
                                        <p:tgtEl>
                                          <p:spTgt spid="4945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build="p" bldLvl="2"/>
      <p:bldP spid="2"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zh-CN" altLang="en-US" dirty="0">
                <a:latin typeface="Times New Roman" panose="02020603050405020304" pitchFamily="18" charset="0"/>
              </a:rPr>
              <a:t>（二）利用掩蔽法提高选择性</a:t>
            </a:r>
          </a:p>
        </p:txBody>
      </p:sp>
      <p:sp>
        <p:nvSpPr>
          <p:cNvPr id="3" name="内容占位符 2"/>
          <p:cNvSpPr>
            <a:spLocks noGrp="1"/>
          </p:cNvSpPr>
          <p:nvPr>
            <p:ph idx="1"/>
          </p:nvPr>
        </p:nvSpPr>
        <p:spPr>
          <a:xfrm>
            <a:off x="323528" y="1412776"/>
            <a:ext cx="8496944" cy="4176464"/>
          </a:xfrm>
        </p:spPr>
        <p:txBody>
          <a:bodyPr/>
          <a:lstStyle/>
          <a:p>
            <a:pPr>
              <a:lnSpc>
                <a:spcPct val="120000"/>
              </a:lnSpc>
              <a:spcBef>
                <a:spcPts val="600"/>
              </a:spcBef>
            </a:pPr>
            <a:r>
              <a:rPr lang="zh-CN" altLang="en-US" sz="2800" dirty="0"/>
              <a:t>若</a:t>
            </a:r>
            <a:r>
              <a:rPr lang="zh-CN" altLang="en-US" sz="2800" dirty="0">
                <a:latin typeface="Times New Roman" panose="02020603050405020304" pitchFamily="18" charset="0"/>
                <a:sym typeface="Symbol" panose="05050102010706020507" pitchFamily="18" charset="2"/>
              </a:rPr>
              <a:t></a:t>
            </a:r>
            <a:r>
              <a:rPr lang="en-US" altLang="zh-CN" sz="2800" dirty="0" err="1">
                <a:latin typeface="Times New Roman" panose="02020603050405020304" pitchFamily="18" charset="0"/>
              </a:rPr>
              <a:t>lg</a:t>
            </a:r>
            <a:r>
              <a:rPr lang="en-US" altLang="zh-CN" sz="2800" dirty="0">
                <a:latin typeface="Times New Roman" panose="02020603050405020304" pitchFamily="18" charset="0"/>
              </a:rPr>
              <a:t>(</a:t>
            </a:r>
            <a:r>
              <a:rPr lang="en-US" altLang="zh-CN" sz="2800" i="1" dirty="0" err="1">
                <a:latin typeface="Times New Roman" panose="02020603050405020304" pitchFamily="18" charset="0"/>
              </a:rPr>
              <a:t>cK</a:t>
            </a:r>
            <a:r>
              <a:rPr lang="en-US" altLang="zh-CN" sz="2800" i="1" dirty="0">
                <a:latin typeface="Times New Roman" panose="02020603050405020304" pitchFamily="18" charset="0"/>
              </a:rPr>
              <a:t>’</a:t>
            </a:r>
            <a:r>
              <a:rPr lang="en-US" altLang="zh-CN" sz="2800" dirty="0">
                <a:latin typeface="Times New Roman" panose="02020603050405020304" pitchFamily="18" charset="0"/>
              </a:rPr>
              <a:t>) </a:t>
            </a:r>
            <a:r>
              <a:rPr lang="zh-CN" altLang="en-US" sz="2800" dirty="0">
                <a:latin typeface="Times New Roman" panose="02020603050405020304" pitchFamily="18" charset="0"/>
              </a:rPr>
              <a:t>≥ </a:t>
            </a:r>
            <a:r>
              <a:rPr lang="en-US" altLang="zh-CN" sz="2800" dirty="0">
                <a:latin typeface="Times New Roman" panose="02020603050405020304" pitchFamily="18" charset="0"/>
              </a:rPr>
              <a:t>5</a:t>
            </a:r>
            <a:r>
              <a:rPr lang="zh-CN" altLang="en-US" sz="2800" dirty="0">
                <a:latin typeface="Times New Roman" panose="02020603050405020304" pitchFamily="18" charset="0"/>
              </a:rPr>
              <a:t>不满足，则不能通过控制酸度实现选择性滴定。此时需要加入某种试剂使其与干扰离子反应以降低</a:t>
            </a:r>
            <a:r>
              <a:rPr lang="en-US" altLang="zh-CN" sz="2800" dirty="0">
                <a:latin typeface="Times New Roman" panose="02020603050405020304" pitchFamily="18" charset="0"/>
              </a:rPr>
              <a:t>[N]</a:t>
            </a:r>
            <a:r>
              <a:rPr lang="zh-CN" altLang="en-US" sz="2800" dirty="0">
                <a:latin typeface="Times New Roman" panose="02020603050405020304" pitchFamily="18" charset="0"/>
              </a:rPr>
              <a:t>，直到满足</a:t>
            </a:r>
            <a:r>
              <a:rPr lang="zh-CN" altLang="en-US" sz="2800" dirty="0">
                <a:latin typeface="Times New Roman" panose="02020603050405020304" pitchFamily="18" charset="0"/>
                <a:sym typeface="Symbol" panose="05050102010706020507" pitchFamily="18" charset="2"/>
              </a:rPr>
              <a:t></a:t>
            </a:r>
            <a:r>
              <a:rPr lang="en-US" altLang="zh-CN" sz="2800" dirty="0" err="1">
                <a:latin typeface="Times New Roman" panose="02020603050405020304" pitchFamily="18" charset="0"/>
              </a:rPr>
              <a:t>lg</a:t>
            </a:r>
            <a:r>
              <a:rPr lang="en-US" altLang="zh-CN" sz="2800" dirty="0">
                <a:latin typeface="Times New Roman" panose="02020603050405020304" pitchFamily="18" charset="0"/>
              </a:rPr>
              <a:t>(</a:t>
            </a:r>
            <a:r>
              <a:rPr lang="en-US" altLang="zh-CN" sz="2800" i="1" dirty="0" err="1">
                <a:latin typeface="Times New Roman" panose="02020603050405020304" pitchFamily="18" charset="0"/>
              </a:rPr>
              <a:t>cK</a:t>
            </a:r>
            <a:r>
              <a:rPr lang="en-US" altLang="zh-CN" sz="2800" i="1" dirty="0">
                <a:latin typeface="Times New Roman" panose="02020603050405020304" pitchFamily="18" charset="0"/>
              </a:rPr>
              <a:t>’</a:t>
            </a:r>
            <a:r>
              <a:rPr lang="en-US" altLang="zh-CN" sz="2800" dirty="0">
                <a:latin typeface="Times New Roman" panose="02020603050405020304" pitchFamily="18" charset="0"/>
              </a:rPr>
              <a:t>) </a:t>
            </a:r>
            <a:r>
              <a:rPr lang="zh-CN" altLang="en-US" sz="2800" dirty="0">
                <a:latin typeface="Times New Roman" panose="02020603050405020304" pitchFamily="18" charset="0"/>
              </a:rPr>
              <a:t>≥ </a:t>
            </a:r>
            <a:r>
              <a:rPr lang="en-US" altLang="zh-CN" sz="2800" dirty="0">
                <a:latin typeface="Times New Roman" panose="02020603050405020304" pitchFamily="18" charset="0"/>
              </a:rPr>
              <a:t>5</a:t>
            </a:r>
            <a:r>
              <a:rPr lang="zh-CN" altLang="en-US" sz="2800" dirty="0">
                <a:latin typeface="Times New Roman" panose="02020603050405020304" pitchFamily="18" charset="0"/>
              </a:rPr>
              <a:t>再进行选择性滴定。</a:t>
            </a:r>
            <a:endParaRPr lang="en-US" altLang="zh-CN" sz="2800" dirty="0">
              <a:latin typeface="Times New Roman" panose="02020603050405020304" pitchFamily="18" charset="0"/>
            </a:endParaRPr>
          </a:p>
          <a:p>
            <a:pPr>
              <a:lnSpc>
                <a:spcPct val="120000"/>
              </a:lnSpc>
              <a:spcBef>
                <a:spcPts val="600"/>
              </a:spcBef>
            </a:pPr>
            <a:r>
              <a:rPr lang="zh-CN" altLang="en-US" sz="2800" dirty="0"/>
              <a:t>这种不经分离而仅通过一定的化学反应消除干扰组分影响的方法在分析化学中称为掩蔽。</a:t>
            </a:r>
            <a:endParaRPr lang="en-US" altLang="zh-CN" sz="2800" dirty="0"/>
          </a:p>
          <a:p>
            <a:pPr>
              <a:lnSpc>
                <a:spcPct val="120000"/>
              </a:lnSpc>
              <a:spcBef>
                <a:spcPts val="600"/>
              </a:spcBef>
            </a:pPr>
            <a:r>
              <a:rPr lang="zh-CN" altLang="en-US" sz="2800" dirty="0"/>
              <a:t>掩蔽的方法根据反应类型可分为配位、氧化还原、沉淀等掩蔽法。其中配位掩蔽法应用最广泛。</a:t>
            </a:r>
          </a:p>
        </p:txBody>
      </p:sp>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AE34C312-A6B2-4520-B681-82BEB2C90CD3}" type="slidenum">
              <a:rPr lang="en-US" altLang="zh-CN"/>
              <a:pPr/>
              <a:t>139</a:t>
            </a:fld>
            <a:endParaRPr lang="en-US" altLang="zh-CN"/>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r>
              <a:rPr lang="en-US" altLang="zh-CN"/>
              <a:t>《分析化学》 第五章   配位滴定法</a:t>
            </a:r>
          </a:p>
        </p:txBody>
      </p:sp>
      <p:sp>
        <p:nvSpPr>
          <p:cNvPr id="9" name="灯片编号占位符 5"/>
          <p:cNvSpPr>
            <a:spLocks noGrp="1"/>
          </p:cNvSpPr>
          <p:nvPr>
            <p:ph type="sldNum" sz="quarter" idx="12"/>
          </p:nvPr>
        </p:nvSpPr>
        <p:spPr/>
        <p:txBody>
          <a:bodyPr/>
          <a:lstStyle/>
          <a:p>
            <a:fld id="{4CF8076C-1418-4802-B294-E9DF0DE1CB45}" type="slidenum">
              <a:rPr lang="en-US" altLang="zh-CN"/>
              <a:pPr/>
              <a:t>14</a:t>
            </a:fld>
            <a:endParaRPr lang="en-US" altLang="zh-CN"/>
          </a:p>
        </p:txBody>
      </p:sp>
      <p:sp>
        <p:nvSpPr>
          <p:cNvPr id="57347" name="Rectangle 3"/>
          <p:cNvSpPr>
            <a:spLocks noGrp="1" noChangeArrowheads="1"/>
          </p:cNvSpPr>
          <p:nvPr>
            <p:ph type="body" idx="1"/>
          </p:nvPr>
        </p:nvSpPr>
        <p:spPr>
          <a:xfrm>
            <a:off x="468313" y="1250082"/>
            <a:ext cx="8351837" cy="1386830"/>
          </a:xfrm>
        </p:spPr>
        <p:txBody>
          <a:bodyPr/>
          <a:lstStyle/>
          <a:p>
            <a:r>
              <a:rPr lang="zh-CN" altLang="en-US" sz="2800" dirty="0">
                <a:latin typeface="Times New Roman" panose="02020603050405020304" pitchFamily="18" charset="0"/>
              </a:rPr>
              <a:t>逐级稳定常数</a:t>
            </a:r>
            <a:r>
              <a:rPr lang="en-US" altLang="zh-CN" sz="2800" i="1" dirty="0">
                <a:latin typeface="Times New Roman" panose="02020603050405020304" pitchFamily="18" charset="0"/>
              </a:rPr>
              <a:t>K</a:t>
            </a:r>
            <a:r>
              <a:rPr lang="en-US" altLang="zh-CN" sz="2800" i="1" baseline="-25000" dirty="0">
                <a:latin typeface="Times New Roman" panose="02020603050405020304" pitchFamily="18" charset="0"/>
              </a:rPr>
              <a:t>i</a:t>
            </a:r>
            <a:r>
              <a:rPr lang="zh-CN" altLang="en-US" sz="2800" dirty="0">
                <a:latin typeface="Times New Roman" panose="02020603050405020304" pitchFamily="18" charset="0"/>
              </a:rPr>
              <a:t>与累积稳定常数</a:t>
            </a:r>
            <a:r>
              <a:rPr lang="zh-CN" altLang="en-US" sz="2800" i="1" dirty="0">
                <a:latin typeface="Times New Roman" panose="02020603050405020304" pitchFamily="18" charset="0"/>
                <a:sym typeface="Symbol" panose="05050102010706020507" pitchFamily="18" charset="2"/>
              </a:rPr>
              <a:t></a:t>
            </a:r>
            <a:r>
              <a:rPr lang="en-US" altLang="zh-CN" sz="2800" i="1" baseline="-25000" dirty="0" err="1">
                <a:latin typeface="Times New Roman" panose="02020603050405020304" pitchFamily="18" charset="0"/>
              </a:rPr>
              <a:t>i</a:t>
            </a:r>
            <a:r>
              <a:rPr lang="zh-CN" altLang="en-US" sz="2800" dirty="0">
                <a:latin typeface="Times New Roman" panose="02020603050405020304" pitchFamily="18" charset="0"/>
              </a:rPr>
              <a:t>：</a:t>
            </a:r>
          </a:p>
          <a:p>
            <a:pPr algn="just">
              <a:lnSpc>
                <a:spcPct val="90000"/>
              </a:lnSpc>
              <a:buFontTx/>
              <a:buNone/>
            </a:pPr>
            <a:r>
              <a:rPr lang="zh-CN" altLang="en-US" sz="2800" dirty="0">
                <a:latin typeface="Times New Roman" panose="02020603050405020304" pitchFamily="18" charset="0"/>
              </a:rPr>
              <a:t>  （</a:t>
            </a:r>
            <a:r>
              <a:rPr lang="en-US" altLang="zh-CN" sz="2800" dirty="0">
                <a:latin typeface="Times New Roman" panose="02020603050405020304" pitchFamily="18" charset="0"/>
              </a:rPr>
              <a:t>Stepwise Stability Constant </a:t>
            </a:r>
            <a:r>
              <a:rPr lang="en-US" altLang="zh-CN" sz="2800" i="1" dirty="0">
                <a:latin typeface="Times New Roman" panose="02020603050405020304" pitchFamily="18" charset="0"/>
              </a:rPr>
              <a:t>K</a:t>
            </a:r>
            <a:r>
              <a:rPr lang="en-US" altLang="zh-CN" sz="2800" i="1" baseline="-25000" dirty="0">
                <a:latin typeface="Times New Roman" panose="02020603050405020304" pitchFamily="18" charset="0"/>
              </a:rPr>
              <a:t>i</a:t>
            </a:r>
            <a:r>
              <a:rPr lang="en-US" altLang="zh-CN" sz="2800" i="1" dirty="0">
                <a:latin typeface="Times New Roman" panose="02020603050405020304" pitchFamily="18" charset="0"/>
              </a:rPr>
              <a:t> </a:t>
            </a:r>
            <a:r>
              <a:rPr lang="en-US" altLang="zh-CN" sz="2800" dirty="0">
                <a:latin typeface="Times New Roman" panose="02020603050405020304" pitchFamily="18" charset="0"/>
              </a:rPr>
              <a:t>and  Cumulative  Constant </a:t>
            </a:r>
            <a:r>
              <a:rPr lang="en-US" altLang="zh-CN" sz="2800" i="1" dirty="0">
                <a:latin typeface="Times New Roman" panose="02020603050405020304" pitchFamily="18" charset="0"/>
                <a:sym typeface="Symbol" panose="05050102010706020507" pitchFamily="18" charset="2"/>
              </a:rPr>
              <a:t></a:t>
            </a:r>
            <a:r>
              <a:rPr lang="en-US" altLang="zh-CN" sz="2800" i="1" baseline="-25000" dirty="0" err="1">
                <a:latin typeface="Times New Roman" panose="02020603050405020304" pitchFamily="18" charset="0"/>
              </a:rPr>
              <a:t>i</a:t>
            </a:r>
            <a:r>
              <a:rPr lang="en-US" altLang="zh-CN" sz="2800" dirty="0">
                <a:latin typeface="Times New Roman" panose="02020603050405020304" pitchFamily="18" charset="0"/>
              </a:rPr>
              <a:t> </a:t>
            </a:r>
            <a:r>
              <a:rPr lang="zh-CN" altLang="en-US" sz="2800" dirty="0">
                <a:latin typeface="Times New Roman" panose="02020603050405020304" pitchFamily="18" charset="0"/>
              </a:rPr>
              <a:t>）</a:t>
            </a:r>
          </a:p>
        </p:txBody>
      </p:sp>
      <p:sp>
        <p:nvSpPr>
          <p:cNvPr id="57360" name="Rectangle 16"/>
          <p:cNvSpPr>
            <a:spLocks noGrp="1" noChangeArrowheads="1"/>
          </p:cNvSpPr>
          <p:nvPr>
            <p:ph type="title"/>
          </p:nvPr>
        </p:nvSpPr>
        <p:spPr/>
        <p:txBody>
          <a:bodyPr/>
          <a:lstStyle/>
          <a:p>
            <a:r>
              <a:rPr lang="zh-CN" altLang="en-US" dirty="0">
                <a:latin typeface="Times New Roman" panose="02020603050405020304" pitchFamily="18" charset="0"/>
              </a:rPr>
              <a:t>简单配合物的稳定常数</a:t>
            </a:r>
          </a:p>
        </p:txBody>
      </p:sp>
      <p:sp>
        <p:nvSpPr>
          <p:cNvPr id="2" name="文本框 1"/>
          <p:cNvSpPr txBox="1"/>
          <p:nvPr/>
        </p:nvSpPr>
        <p:spPr>
          <a:xfrm>
            <a:off x="395536" y="2636912"/>
            <a:ext cx="2664296" cy="3416320"/>
          </a:xfrm>
          <a:prstGeom prst="rect">
            <a:avLst/>
          </a:prstGeom>
          <a:noFill/>
          <a:ln w="25400">
            <a:noFill/>
          </a:ln>
        </p:spPr>
        <p:txBody>
          <a:bodyPr wrap="square" rtlCol="0">
            <a:spAutoFit/>
          </a:bodyPr>
          <a:lstStyle/>
          <a:p>
            <a:r>
              <a:rPr lang="zh-CN" altLang="en-US" sz="2400" b="1" dirty="0">
                <a:solidFill>
                  <a:srgbClr val="002060"/>
                </a:solidFill>
              </a:rPr>
              <a:t>逐级配位反应：</a:t>
            </a:r>
            <a:endParaRPr lang="en-US" altLang="zh-CN" sz="2400" b="1" dirty="0">
              <a:solidFill>
                <a:srgbClr val="002060"/>
              </a:solidFill>
            </a:endParaRPr>
          </a:p>
          <a:p>
            <a:endParaRPr lang="en-US" altLang="zh-CN" sz="2400" b="1" dirty="0">
              <a:solidFill>
                <a:srgbClr val="002060"/>
              </a:solidFill>
            </a:endParaRPr>
          </a:p>
          <a:p>
            <a:r>
              <a:rPr lang="en-US" altLang="zh-CN" sz="2400" b="1" dirty="0">
                <a:solidFill>
                  <a:srgbClr val="002060"/>
                </a:solidFill>
              </a:rPr>
              <a:t>M + L      ML</a:t>
            </a:r>
          </a:p>
          <a:p>
            <a:endParaRPr lang="en-US" altLang="zh-CN" sz="2400" b="1" dirty="0">
              <a:solidFill>
                <a:srgbClr val="002060"/>
              </a:solidFill>
            </a:endParaRPr>
          </a:p>
          <a:p>
            <a:r>
              <a:rPr lang="en-US" altLang="zh-CN" sz="2400" b="1" dirty="0">
                <a:solidFill>
                  <a:srgbClr val="002060"/>
                </a:solidFill>
              </a:rPr>
              <a:t>ML + L      ML</a:t>
            </a:r>
            <a:r>
              <a:rPr lang="en-US" altLang="zh-CN" sz="2400" b="1" baseline="-25000" dirty="0">
                <a:solidFill>
                  <a:srgbClr val="002060"/>
                </a:solidFill>
              </a:rPr>
              <a:t>2</a:t>
            </a:r>
          </a:p>
          <a:p>
            <a:r>
              <a:rPr lang="en-US" altLang="zh-CN" sz="2400" b="1" dirty="0">
                <a:solidFill>
                  <a:srgbClr val="002060"/>
                </a:solidFill>
              </a:rPr>
              <a:t>......</a:t>
            </a:r>
          </a:p>
          <a:p>
            <a:endParaRPr lang="en-US" altLang="zh-CN" sz="2400" b="1" dirty="0">
              <a:solidFill>
                <a:srgbClr val="002060"/>
              </a:solidFill>
            </a:endParaRPr>
          </a:p>
          <a:p>
            <a:r>
              <a:rPr lang="en-US" altLang="zh-CN" sz="2400" b="1" dirty="0">
                <a:solidFill>
                  <a:srgbClr val="002060"/>
                </a:solidFill>
              </a:rPr>
              <a:t>ML</a:t>
            </a:r>
            <a:r>
              <a:rPr lang="en-US" altLang="zh-CN" sz="2400" b="1" baseline="-25000" dirty="0">
                <a:solidFill>
                  <a:srgbClr val="002060"/>
                </a:solidFill>
              </a:rPr>
              <a:t>n-1</a:t>
            </a:r>
            <a:r>
              <a:rPr lang="en-US" altLang="zh-CN" sz="2400" b="1" dirty="0">
                <a:solidFill>
                  <a:srgbClr val="002060"/>
                </a:solidFill>
              </a:rPr>
              <a:t> + L      </a:t>
            </a:r>
            <a:r>
              <a:rPr lang="en-US" altLang="zh-CN" sz="2400" b="1" dirty="0" err="1">
                <a:solidFill>
                  <a:srgbClr val="002060"/>
                </a:solidFill>
              </a:rPr>
              <a:t>ML</a:t>
            </a:r>
            <a:r>
              <a:rPr lang="en-US" altLang="zh-CN" sz="2400" b="1" baseline="-25000" dirty="0" err="1">
                <a:solidFill>
                  <a:srgbClr val="002060"/>
                </a:solidFill>
              </a:rPr>
              <a:t>n</a:t>
            </a:r>
            <a:endParaRPr lang="en-US" altLang="zh-CN" sz="2400" b="1" baseline="-25000" dirty="0">
              <a:solidFill>
                <a:srgbClr val="002060"/>
              </a:solidFill>
            </a:endParaRPr>
          </a:p>
          <a:p>
            <a:endParaRPr lang="zh-CN" altLang="en-US" sz="2400" b="1" dirty="0">
              <a:solidFill>
                <a:srgbClr val="002060"/>
              </a:solidFill>
            </a:endParaRPr>
          </a:p>
        </p:txBody>
      </p:sp>
      <p:graphicFrame>
        <p:nvGraphicFramePr>
          <p:cNvPr id="11" name="Object 7"/>
          <p:cNvGraphicFramePr>
            <a:graphicFrameLocks noChangeAspect="1"/>
          </p:cNvGraphicFramePr>
          <p:nvPr>
            <p:extLst>
              <p:ext uri="{D42A27DB-BD31-4B8C-83A1-F6EECF244321}">
                <p14:modId xmlns:p14="http://schemas.microsoft.com/office/powerpoint/2010/main" val="474759695"/>
              </p:ext>
            </p:extLst>
          </p:nvPr>
        </p:nvGraphicFramePr>
        <p:xfrm>
          <a:off x="1691680" y="3429000"/>
          <a:ext cx="432048" cy="360040"/>
        </p:xfrm>
        <a:graphic>
          <a:graphicData uri="http://schemas.openxmlformats.org/presentationml/2006/ole">
            <mc:AlternateContent xmlns:mc="http://schemas.openxmlformats.org/markup-compatibility/2006">
              <mc:Choice xmlns:v="urn:schemas-microsoft-com:vml" Requires="v">
                <p:oleObj spid="_x0000_s1032" r:id="rId5" imgW="843280" imgH="167640" progId="ChemDraw.Document.4.5">
                  <p:embed/>
                </p:oleObj>
              </mc:Choice>
              <mc:Fallback>
                <p:oleObj r:id="rId5" imgW="843280" imgH="16764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3429000"/>
                        <a:ext cx="432048" cy="360040"/>
                      </a:xfrm>
                      <a:prstGeom prst="rect">
                        <a:avLst/>
                      </a:prstGeom>
                      <a:noFill/>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8740838"/>
              </p:ext>
            </p:extLst>
          </p:nvPr>
        </p:nvGraphicFramePr>
        <p:xfrm>
          <a:off x="1691680" y="4149080"/>
          <a:ext cx="432048" cy="360040"/>
        </p:xfrm>
        <a:graphic>
          <a:graphicData uri="http://schemas.openxmlformats.org/presentationml/2006/ole">
            <mc:AlternateContent xmlns:mc="http://schemas.openxmlformats.org/markup-compatibility/2006">
              <mc:Choice xmlns:v="urn:schemas-microsoft-com:vml" Requires="v">
                <p:oleObj spid="_x0000_s1033" r:id="rId7" imgW="843280" imgH="167640" progId="ChemDraw.Document.4.5">
                  <p:embed/>
                </p:oleObj>
              </mc:Choice>
              <mc:Fallback>
                <p:oleObj r:id="rId7" imgW="843280" imgH="16764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149080"/>
                        <a:ext cx="432048" cy="360040"/>
                      </a:xfrm>
                      <a:prstGeom prst="rect">
                        <a:avLst/>
                      </a:prstGeom>
                      <a:noFill/>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2465733420"/>
              </p:ext>
            </p:extLst>
          </p:nvPr>
        </p:nvGraphicFramePr>
        <p:xfrm>
          <a:off x="1835696" y="5229200"/>
          <a:ext cx="432048" cy="360040"/>
        </p:xfrm>
        <a:graphic>
          <a:graphicData uri="http://schemas.openxmlformats.org/presentationml/2006/ole">
            <mc:AlternateContent xmlns:mc="http://schemas.openxmlformats.org/markup-compatibility/2006">
              <mc:Choice xmlns:v="urn:schemas-microsoft-com:vml" Requires="v">
                <p:oleObj spid="_x0000_s1034" r:id="rId8" imgW="843280" imgH="167640" progId="ChemDraw.Document.4.5">
                  <p:embed/>
                </p:oleObj>
              </mc:Choice>
              <mc:Fallback>
                <p:oleObj r:id="rId8" imgW="843280" imgH="16764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5229200"/>
                        <a:ext cx="432048" cy="36004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4" name="文本框 13"/>
              <p:cNvSpPr txBox="1"/>
              <p:nvPr/>
            </p:nvSpPr>
            <p:spPr>
              <a:xfrm>
                <a:off x="3059832" y="2564904"/>
                <a:ext cx="2664296" cy="3477299"/>
              </a:xfrm>
              <a:prstGeom prst="rect">
                <a:avLst/>
              </a:prstGeom>
              <a:noFill/>
              <a:ln w="25400">
                <a:solidFill>
                  <a:schemeClr val="accent1"/>
                </a:solidFill>
              </a:ln>
            </p:spPr>
            <p:txBody>
              <a:bodyPr wrap="square" rtlCol="0">
                <a:spAutoFit/>
              </a:bodyPr>
              <a:lstStyle/>
              <a:p>
                <a:pPr>
                  <a:lnSpc>
                    <a:spcPct val="110000"/>
                  </a:lnSpc>
                </a:pPr>
                <a:r>
                  <a:rPr lang="zh-CN" altLang="en-US" sz="2400" b="1" dirty="0">
                    <a:solidFill>
                      <a:srgbClr val="002060"/>
                    </a:solidFill>
                    <a:latin typeface="Cambria Math" panose="02040503050406030204" pitchFamily="18" charset="0"/>
                  </a:rPr>
                  <a:t>逐级稳定常数</a:t>
                </a:r>
                <a:r>
                  <a:rPr lang="en-US" altLang="zh-CN" sz="2400" b="1" i="1" dirty="0">
                    <a:solidFill>
                      <a:srgbClr val="002060"/>
                    </a:solidFill>
                    <a:latin typeface="Cambria Math" panose="02040503050406030204" pitchFamily="18" charset="0"/>
                  </a:rPr>
                  <a:t>K</a:t>
                </a:r>
                <a:r>
                  <a:rPr lang="en-US" altLang="zh-CN" sz="2400" b="1" baseline="-25000" dirty="0">
                    <a:solidFill>
                      <a:srgbClr val="002060"/>
                    </a:solidFill>
                    <a:latin typeface="Cambria Math" panose="02040503050406030204" pitchFamily="18" charset="0"/>
                  </a:rPr>
                  <a:t>i</a:t>
                </a:r>
              </a:p>
              <a:p>
                <a:pPr>
                  <a:lnSpc>
                    <a:spcPct val="110000"/>
                  </a:lnSpc>
                </a:pPr>
                <a14:m>
                  <m:oMathPara xmlns:m="http://schemas.openxmlformats.org/officeDocument/2006/math">
                    <m:oMathParaPr>
                      <m:jc m:val="centerGroup"/>
                    </m:oMathParaPr>
                    <m:oMath xmlns:m="http://schemas.openxmlformats.org/officeDocument/2006/math">
                      <m:r>
                        <a:rPr lang="en-US" altLang="zh-CN" sz="2400" b="1" i="1" smtClean="0">
                          <a:solidFill>
                            <a:srgbClr val="002060"/>
                          </a:solidFill>
                          <a:latin typeface="Cambria Math" panose="02040503050406030204" pitchFamily="18" charset="0"/>
                        </a:rPr>
                        <m:t>𝑲</m:t>
                      </m:r>
                      <m:r>
                        <a:rPr lang="en-US" altLang="zh-CN" sz="2400" b="1" i="1" baseline="-25000" smtClean="0">
                          <a:solidFill>
                            <a:srgbClr val="002060"/>
                          </a:solidFill>
                          <a:latin typeface="Cambria Math" panose="02040503050406030204" pitchFamily="18" charset="0"/>
                        </a:rPr>
                        <m:t>𝟏</m:t>
                      </m:r>
                      <m:r>
                        <a:rPr lang="en-US" altLang="zh-CN" sz="2400" b="1" i="1" smtClean="0">
                          <a:solidFill>
                            <a:srgbClr val="002060"/>
                          </a:solidFill>
                          <a:latin typeface="Cambria Math" panose="02040503050406030204" pitchFamily="18" charset="0"/>
                        </a:rPr>
                        <m:t>=</m:t>
                      </m:r>
                      <m:f>
                        <m:fPr>
                          <m:ctrlPr>
                            <a:rPr lang="en-US" altLang="zh-CN" sz="2400" b="1" i="1" smtClean="0">
                              <a:solidFill>
                                <a:srgbClr val="002060"/>
                              </a:solidFill>
                              <a:latin typeface="Cambria Math" panose="02040503050406030204" pitchFamily="18" charset="0"/>
                            </a:rPr>
                          </m:ctrlPr>
                        </m:fPr>
                        <m:num>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𝐌𝐋</m:t>
                          </m:r>
                          <m:r>
                            <a:rPr lang="en-US" altLang="zh-CN" sz="2400" b="1">
                              <a:solidFill>
                                <a:srgbClr val="002060"/>
                              </a:solidFill>
                              <a:latin typeface="Cambria Math" panose="02040503050406030204" pitchFamily="18" charset="0"/>
                            </a:rPr>
                            <m:t>]</m:t>
                          </m:r>
                          <m:r>
                            <a:rPr lang="en-US" altLang="zh-CN" sz="2400" b="1" i="1" smtClean="0">
                              <a:solidFill>
                                <a:srgbClr val="002060"/>
                              </a:solidFill>
                              <a:latin typeface="Cambria Math" panose="02040503050406030204" pitchFamily="18" charset="0"/>
                            </a:rPr>
                            <m:t> </m:t>
                          </m:r>
                        </m:num>
                        <m:den>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𝐌</m:t>
                              </m:r>
                            </m:e>
                          </m:d>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𝐋</m:t>
                          </m:r>
                          <m:r>
                            <a:rPr lang="en-US" altLang="zh-CN" sz="2400" b="1">
                              <a:solidFill>
                                <a:srgbClr val="002060"/>
                              </a:solidFill>
                              <a:latin typeface="Cambria Math" panose="02040503050406030204" pitchFamily="18" charset="0"/>
                            </a:rPr>
                            <m:t>]</m:t>
                          </m:r>
                        </m:den>
                      </m:f>
                    </m:oMath>
                  </m:oMathPara>
                </a14:m>
                <a:endParaRPr lang="en-US" altLang="zh-CN" sz="2400" b="1" dirty="0">
                  <a:solidFill>
                    <a:srgbClr val="002060"/>
                  </a:solidFill>
                </a:endParaRPr>
              </a:p>
              <a:p>
                <a:pPr>
                  <a:lnSpc>
                    <a:spcPct val="110000"/>
                  </a:lnSpc>
                </a:pPr>
                <a14:m>
                  <m:oMathPara xmlns:m="http://schemas.openxmlformats.org/officeDocument/2006/math">
                    <m:oMathParaPr>
                      <m:jc m:val="centerGroup"/>
                    </m:oMathParaPr>
                    <m:oMath xmlns:m="http://schemas.openxmlformats.org/officeDocument/2006/math">
                      <m:r>
                        <a:rPr lang="en-US" altLang="zh-CN" sz="2400" b="1" i="1">
                          <a:solidFill>
                            <a:srgbClr val="002060"/>
                          </a:solidFill>
                          <a:latin typeface="Cambria Math" panose="02040503050406030204" pitchFamily="18" charset="0"/>
                        </a:rPr>
                        <m:t>𝑲</m:t>
                      </m:r>
                      <m:r>
                        <a:rPr lang="en-US" altLang="zh-CN" sz="2400" b="1" i="1" baseline="-25000" smtClean="0">
                          <a:solidFill>
                            <a:srgbClr val="002060"/>
                          </a:solidFill>
                          <a:latin typeface="Cambria Math" panose="02040503050406030204" pitchFamily="18" charset="0"/>
                        </a:rPr>
                        <m:t>𝟐</m:t>
                      </m:r>
                      <m:r>
                        <a:rPr lang="en-US" altLang="zh-CN" sz="2400" b="1" i="1">
                          <a:solidFill>
                            <a:srgbClr val="002060"/>
                          </a:solidFill>
                          <a:latin typeface="Cambria Math" panose="02040503050406030204" pitchFamily="18" charset="0"/>
                        </a:rPr>
                        <m:t>=</m:t>
                      </m:r>
                      <m:f>
                        <m:fPr>
                          <m:ctrlPr>
                            <a:rPr lang="en-US" altLang="zh-CN" sz="2400" b="1" i="1">
                              <a:solidFill>
                                <a:srgbClr val="002060"/>
                              </a:solidFill>
                              <a:latin typeface="Cambria Math" panose="02040503050406030204" pitchFamily="18" charset="0"/>
                            </a:rPr>
                          </m:ctrlPr>
                        </m:fPr>
                        <m:num>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𝐌</m:t>
                              </m:r>
                              <m:r>
                                <a:rPr lang="en-US" altLang="zh-CN" sz="2400" b="1" i="0" smtClean="0">
                                  <a:solidFill>
                                    <a:srgbClr val="002060"/>
                                  </a:solidFill>
                                  <a:latin typeface="Cambria Math" panose="02040503050406030204" pitchFamily="18" charset="0"/>
                                </a:rPr>
                                <m:t>𝐋</m:t>
                              </m:r>
                              <m:r>
                                <a:rPr lang="en-US" altLang="zh-CN" sz="2400" b="1" i="0" baseline="-25000" smtClean="0">
                                  <a:solidFill>
                                    <a:srgbClr val="002060"/>
                                  </a:solidFill>
                                  <a:latin typeface="Cambria Math" panose="02040503050406030204" pitchFamily="18" charset="0"/>
                                </a:rPr>
                                <m:t>𝟐</m:t>
                              </m:r>
                            </m:e>
                          </m:d>
                        </m:num>
                        <m:den>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𝐌𝐋</m:t>
                          </m:r>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𝐋</m:t>
                          </m:r>
                          <m:r>
                            <a:rPr lang="en-US" altLang="zh-CN" sz="2400" b="1" i="0" smtClean="0">
                              <a:solidFill>
                                <a:srgbClr val="002060"/>
                              </a:solidFill>
                              <a:latin typeface="Cambria Math" panose="02040503050406030204" pitchFamily="18" charset="0"/>
                            </a:rPr>
                            <m:t>]</m:t>
                          </m:r>
                        </m:den>
                      </m:f>
                    </m:oMath>
                  </m:oMathPara>
                </a14:m>
                <a:endParaRPr lang="en-US" altLang="zh-CN" sz="2400" b="1" dirty="0">
                  <a:solidFill>
                    <a:srgbClr val="002060"/>
                  </a:solidFill>
                </a:endParaRPr>
              </a:p>
              <a:p>
                <a:pPr>
                  <a:lnSpc>
                    <a:spcPct val="110000"/>
                  </a:lnSpc>
                </a:pPr>
                <a:r>
                  <a:rPr lang="en-US" altLang="zh-CN" sz="2400" b="1" dirty="0">
                    <a:solidFill>
                      <a:srgbClr val="002060"/>
                    </a:solidFill>
                  </a:rPr>
                  <a:t>......</a:t>
                </a:r>
              </a:p>
              <a:p>
                <a:pPr>
                  <a:lnSpc>
                    <a:spcPct val="110000"/>
                  </a:lnSpc>
                </a:pPr>
                <a14:m>
                  <m:oMathPara xmlns:m="http://schemas.openxmlformats.org/officeDocument/2006/math">
                    <m:oMathParaPr>
                      <m:jc m:val="centerGroup"/>
                    </m:oMathParaPr>
                    <m:oMath xmlns:m="http://schemas.openxmlformats.org/officeDocument/2006/math">
                      <m:r>
                        <a:rPr lang="en-US" altLang="zh-CN" sz="2400" b="1" i="1">
                          <a:solidFill>
                            <a:srgbClr val="002060"/>
                          </a:solidFill>
                          <a:latin typeface="Cambria Math" panose="02040503050406030204" pitchFamily="18" charset="0"/>
                        </a:rPr>
                        <m:t>𝑲</m:t>
                      </m:r>
                      <m:r>
                        <a:rPr lang="en-US" altLang="zh-CN" sz="2400" b="1" i="1" baseline="-25000" smtClean="0">
                          <a:solidFill>
                            <a:srgbClr val="002060"/>
                          </a:solidFill>
                          <a:latin typeface="Cambria Math" panose="02040503050406030204" pitchFamily="18" charset="0"/>
                        </a:rPr>
                        <m:t>𝒏</m:t>
                      </m:r>
                      <m:r>
                        <a:rPr lang="en-US" altLang="zh-CN" sz="2400" b="1" i="1">
                          <a:solidFill>
                            <a:srgbClr val="002060"/>
                          </a:solidFill>
                          <a:latin typeface="Cambria Math" panose="02040503050406030204" pitchFamily="18" charset="0"/>
                        </a:rPr>
                        <m:t>=</m:t>
                      </m:r>
                      <m:f>
                        <m:fPr>
                          <m:ctrlPr>
                            <a:rPr lang="en-US" altLang="zh-CN" sz="2400" b="1" i="1">
                              <a:solidFill>
                                <a:srgbClr val="002060"/>
                              </a:solidFill>
                              <a:latin typeface="Cambria Math" panose="02040503050406030204" pitchFamily="18" charset="0"/>
                            </a:rPr>
                          </m:ctrlPr>
                        </m:fPr>
                        <m:num>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𝐌𝐋</m:t>
                              </m:r>
                              <m:r>
                                <a:rPr lang="en-US" altLang="zh-CN" sz="2400" b="1" i="0" baseline="-25000" smtClean="0">
                                  <a:solidFill>
                                    <a:srgbClr val="002060"/>
                                  </a:solidFill>
                                  <a:latin typeface="Cambria Math" panose="02040503050406030204" pitchFamily="18" charset="0"/>
                                </a:rPr>
                                <m:t>𝐧</m:t>
                              </m:r>
                            </m:e>
                          </m:d>
                        </m:num>
                        <m:den>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𝐌𝐋𝐧</m:t>
                          </m:r>
                          <m:r>
                            <m:rPr>
                              <m:nor/>
                            </m:rPr>
                            <a:rPr lang="en-US" altLang="zh-CN" sz="2400" b="1" baseline="-25000" dirty="0">
                              <a:solidFill>
                                <a:srgbClr val="002060"/>
                              </a:solidFill>
                            </a:rPr>
                            <m:t>−</m:t>
                          </m:r>
                          <m:r>
                            <a:rPr lang="en-US" altLang="zh-CN" sz="2400" b="1" i="0" baseline="-25000" smtClean="0">
                              <a:solidFill>
                                <a:srgbClr val="002060"/>
                              </a:solidFill>
                              <a:latin typeface="Cambria Math" panose="02040503050406030204" pitchFamily="18" charset="0"/>
                            </a:rPr>
                            <m:t>𝟏</m:t>
                          </m:r>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𝐋</m:t>
                          </m:r>
                          <m:r>
                            <a:rPr lang="en-US" altLang="zh-CN" sz="2400" b="1">
                              <a:solidFill>
                                <a:srgbClr val="002060"/>
                              </a:solidFill>
                              <a:latin typeface="Cambria Math" panose="02040503050406030204" pitchFamily="18" charset="0"/>
                            </a:rPr>
                            <m:t>]</m:t>
                          </m:r>
                        </m:den>
                      </m:f>
                    </m:oMath>
                  </m:oMathPara>
                </a14:m>
                <a:endParaRPr lang="zh-CN" altLang="en-US" sz="2400" b="1" dirty="0">
                  <a:solidFill>
                    <a:srgbClr val="002060"/>
                  </a:solidFill>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3059832" y="2564904"/>
                <a:ext cx="2664296" cy="3477299"/>
              </a:xfrm>
              <a:prstGeom prst="rect">
                <a:avLst/>
              </a:prstGeom>
              <a:blipFill>
                <a:blip r:embed="rId9"/>
                <a:stretch>
                  <a:fillRect t="-1394"/>
                </a:stretch>
              </a:blipFill>
              <a:ln w="25400">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5724128" y="2564904"/>
                <a:ext cx="2952328" cy="3477299"/>
              </a:xfrm>
              <a:prstGeom prst="rect">
                <a:avLst/>
              </a:prstGeom>
              <a:noFill/>
              <a:ln w="25400">
                <a:solidFill>
                  <a:schemeClr val="accent1"/>
                </a:solidFill>
              </a:ln>
            </p:spPr>
            <p:txBody>
              <a:bodyPr wrap="square" rtlCol="0">
                <a:spAutoFit/>
              </a:bodyPr>
              <a:lstStyle/>
              <a:p>
                <a:pPr>
                  <a:lnSpc>
                    <a:spcPct val="110000"/>
                  </a:lnSpc>
                </a:pPr>
                <a:r>
                  <a:rPr lang="zh-CN" altLang="en-US" sz="2400" b="1" dirty="0">
                    <a:solidFill>
                      <a:srgbClr val="002060"/>
                    </a:solidFill>
                    <a:latin typeface="Cambria Math" panose="02040503050406030204" pitchFamily="18" charset="0"/>
                  </a:rPr>
                  <a:t>累积稳定常数</a:t>
                </a:r>
                <a14:m>
                  <m:oMath xmlns:m="http://schemas.openxmlformats.org/officeDocument/2006/math">
                    <m:r>
                      <a:rPr lang="zh-CN" altLang="en-US" sz="2400" b="1" i="1" dirty="0" smtClean="0">
                        <a:solidFill>
                          <a:srgbClr val="002060"/>
                        </a:solidFill>
                        <a:latin typeface="Cambria Math" panose="02040503050406030204" pitchFamily="18" charset="0"/>
                      </a:rPr>
                      <m:t>𝜷</m:t>
                    </m:r>
                  </m:oMath>
                </a14:m>
                <a:r>
                  <a:rPr lang="en-US" altLang="zh-CN" sz="2400" b="1" baseline="-25000" dirty="0">
                    <a:solidFill>
                      <a:srgbClr val="002060"/>
                    </a:solidFill>
                    <a:latin typeface="Cambria Math" panose="02040503050406030204" pitchFamily="18" charset="0"/>
                  </a:rPr>
                  <a:t>i</a:t>
                </a:r>
              </a:p>
              <a:p>
                <a:pPr>
                  <a:lnSpc>
                    <a:spcPct val="110000"/>
                  </a:lnSpc>
                </a:pPr>
                <a14:m>
                  <m:oMathPara xmlns:m="http://schemas.openxmlformats.org/officeDocument/2006/math">
                    <m:oMathParaPr>
                      <m:jc m:val="centerGroup"/>
                    </m:oMathParaPr>
                    <m:oMath xmlns:m="http://schemas.openxmlformats.org/officeDocument/2006/math">
                      <m:r>
                        <a:rPr lang="zh-CN" altLang="en-US" sz="2400" b="1" i="1" dirty="0">
                          <a:solidFill>
                            <a:srgbClr val="002060"/>
                          </a:solidFill>
                          <a:latin typeface="Cambria Math" panose="02040503050406030204" pitchFamily="18" charset="0"/>
                        </a:rPr>
                        <m:t>𝜷</m:t>
                      </m:r>
                      <m:r>
                        <a:rPr lang="en-US" altLang="zh-CN" sz="2400" b="1" i="1" baseline="-25000" smtClean="0">
                          <a:solidFill>
                            <a:srgbClr val="002060"/>
                          </a:solidFill>
                          <a:latin typeface="Cambria Math" panose="02040503050406030204" pitchFamily="18" charset="0"/>
                        </a:rPr>
                        <m:t>𝟏</m:t>
                      </m:r>
                      <m:r>
                        <a:rPr lang="en-US" altLang="zh-CN" sz="2400" b="1" i="1">
                          <a:solidFill>
                            <a:srgbClr val="002060"/>
                          </a:solidFill>
                          <a:latin typeface="Cambria Math" panose="02040503050406030204" pitchFamily="18" charset="0"/>
                        </a:rPr>
                        <m:t>=</m:t>
                      </m:r>
                      <m:r>
                        <a:rPr lang="en-US" altLang="zh-CN" sz="2400" b="1" i="1">
                          <a:solidFill>
                            <a:srgbClr val="002060"/>
                          </a:solidFill>
                          <a:latin typeface="Cambria Math" panose="02040503050406030204" pitchFamily="18" charset="0"/>
                        </a:rPr>
                        <m:t>𝑲</m:t>
                      </m:r>
                      <m:r>
                        <a:rPr lang="en-US" altLang="zh-CN" sz="2400" b="1" i="1" baseline="-25000">
                          <a:solidFill>
                            <a:srgbClr val="002060"/>
                          </a:solidFill>
                          <a:latin typeface="Cambria Math" panose="02040503050406030204" pitchFamily="18" charset="0"/>
                        </a:rPr>
                        <m:t>𝟏</m:t>
                      </m:r>
                      <m:r>
                        <a:rPr lang="en-US" altLang="zh-CN" sz="2400" b="1" i="1">
                          <a:solidFill>
                            <a:srgbClr val="002060"/>
                          </a:solidFill>
                          <a:latin typeface="Cambria Math" panose="02040503050406030204" pitchFamily="18" charset="0"/>
                        </a:rPr>
                        <m:t>=</m:t>
                      </m:r>
                      <m:f>
                        <m:fPr>
                          <m:ctrlPr>
                            <a:rPr lang="en-US" altLang="zh-CN" sz="2400" b="1" i="1" smtClean="0">
                              <a:solidFill>
                                <a:srgbClr val="002060"/>
                              </a:solidFill>
                              <a:latin typeface="Cambria Math" panose="02040503050406030204" pitchFamily="18" charset="0"/>
                            </a:rPr>
                          </m:ctrlPr>
                        </m:fPr>
                        <m:num>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𝐌𝐋</m:t>
                          </m:r>
                          <m:r>
                            <a:rPr lang="en-US" altLang="zh-CN" sz="2400" b="1">
                              <a:solidFill>
                                <a:srgbClr val="002060"/>
                              </a:solidFill>
                              <a:latin typeface="Cambria Math" panose="02040503050406030204" pitchFamily="18" charset="0"/>
                            </a:rPr>
                            <m:t>]</m:t>
                          </m:r>
                          <m:r>
                            <a:rPr lang="en-US" altLang="zh-CN" sz="2400" b="1" i="1" smtClean="0">
                              <a:solidFill>
                                <a:srgbClr val="002060"/>
                              </a:solidFill>
                              <a:latin typeface="Cambria Math" panose="02040503050406030204" pitchFamily="18" charset="0"/>
                            </a:rPr>
                            <m:t> </m:t>
                          </m:r>
                        </m:num>
                        <m:den>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𝐌</m:t>
                              </m:r>
                            </m:e>
                          </m:d>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𝐋</m:t>
                          </m:r>
                          <m:r>
                            <a:rPr lang="en-US" altLang="zh-CN" sz="2400" b="1">
                              <a:solidFill>
                                <a:srgbClr val="002060"/>
                              </a:solidFill>
                              <a:latin typeface="Cambria Math" panose="02040503050406030204" pitchFamily="18" charset="0"/>
                            </a:rPr>
                            <m:t>]</m:t>
                          </m:r>
                        </m:den>
                      </m:f>
                    </m:oMath>
                  </m:oMathPara>
                </a14:m>
                <a:endParaRPr lang="en-US" altLang="zh-CN" sz="2400" b="1" dirty="0">
                  <a:solidFill>
                    <a:srgbClr val="002060"/>
                  </a:solidFill>
                </a:endParaRPr>
              </a:p>
              <a:p>
                <a:pPr>
                  <a:lnSpc>
                    <a:spcPct val="110000"/>
                  </a:lnSpc>
                </a:pPr>
                <a14:m>
                  <m:oMathPara xmlns:m="http://schemas.openxmlformats.org/officeDocument/2006/math">
                    <m:oMathParaPr>
                      <m:jc m:val="centerGroup"/>
                    </m:oMathParaPr>
                    <m:oMath xmlns:m="http://schemas.openxmlformats.org/officeDocument/2006/math">
                      <m:r>
                        <a:rPr lang="zh-CN" altLang="en-US" sz="2400" b="1" i="1" dirty="0">
                          <a:solidFill>
                            <a:srgbClr val="002060"/>
                          </a:solidFill>
                          <a:latin typeface="Cambria Math" panose="02040503050406030204" pitchFamily="18" charset="0"/>
                        </a:rPr>
                        <m:t>𝜷</m:t>
                      </m:r>
                      <m:r>
                        <a:rPr lang="en-US" altLang="zh-CN" sz="2400" b="1" i="1" baseline="-25000" smtClean="0">
                          <a:solidFill>
                            <a:srgbClr val="002060"/>
                          </a:solidFill>
                          <a:latin typeface="Cambria Math" panose="02040503050406030204" pitchFamily="18" charset="0"/>
                        </a:rPr>
                        <m:t>𝟐</m:t>
                      </m:r>
                      <m:r>
                        <a:rPr lang="en-US" altLang="zh-CN" sz="2400" b="1" i="1">
                          <a:solidFill>
                            <a:srgbClr val="002060"/>
                          </a:solidFill>
                          <a:latin typeface="Cambria Math" panose="02040503050406030204" pitchFamily="18" charset="0"/>
                        </a:rPr>
                        <m:t>=</m:t>
                      </m:r>
                      <m:r>
                        <a:rPr lang="en-US" altLang="zh-CN" sz="2400" b="1" i="1">
                          <a:solidFill>
                            <a:srgbClr val="002060"/>
                          </a:solidFill>
                          <a:latin typeface="Cambria Math" panose="02040503050406030204" pitchFamily="18" charset="0"/>
                        </a:rPr>
                        <m:t>𝑲</m:t>
                      </m:r>
                      <m:r>
                        <a:rPr lang="en-US" altLang="zh-CN" sz="2400" b="1" i="1" baseline="-25000">
                          <a:solidFill>
                            <a:srgbClr val="002060"/>
                          </a:solidFill>
                          <a:latin typeface="Cambria Math" panose="02040503050406030204" pitchFamily="18" charset="0"/>
                        </a:rPr>
                        <m:t>𝟏</m:t>
                      </m:r>
                      <m:r>
                        <a:rPr lang="en-US" altLang="zh-CN" sz="2400" b="1" i="1">
                          <a:solidFill>
                            <a:srgbClr val="002060"/>
                          </a:solidFill>
                          <a:latin typeface="Cambria Math" panose="02040503050406030204" pitchFamily="18" charset="0"/>
                        </a:rPr>
                        <m:t>𝑲</m:t>
                      </m:r>
                      <m:r>
                        <a:rPr lang="en-US" altLang="zh-CN" sz="2400" b="1" i="1" baseline="-25000" smtClean="0">
                          <a:solidFill>
                            <a:srgbClr val="002060"/>
                          </a:solidFill>
                          <a:latin typeface="Cambria Math" panose="02040503050406030204" pitchFamily="18" charset="0"/>
                        </a:rPr>
                        <m:t>𝟐</m:t>
                      </m:r>
                      <m:f>
                        <m:fPr>
                          <m:ctrlPr>
                            <a:rPr lang="en-US" altLang="zh-CN" sz="2400" b="1" i="1">
                              <a:solidFill>
                                <a:srgbClr val="002060"/>
                              </a:solidFill>
                              <a:latin typeface="Cambria Math" panose="02040503050406030204" pitchFamily="18" charset="0"/>
                            </a:rPr>
                          </m:ctrlPr>
                        </m:fPr>
                        <m:num>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𝐌</m:t>
                              </m:r>
                              <m:r>
                                <a:rPr lang="en-US" altLang="zh-CN" sz="2400" b="1" i="0" smtClean="0">
                                  <a:solidFill>
                                    <a:srgbClr val="002060"/>
                                  </a:solidFill>
                                  <a:latin typeface="Cambria Math" panose="02040503050406030204" pitchFamily="18" charset="0"/>
                                </a:rPr>
                                <m:t>𝐋</m:t>
                              </m:r>
                              <m:r>
                                <a:rPr lang="en-US" altLang="zh-CN" sz="2400" b="1" i="0" baseline="-25000" smtClean="0">
                                  <a:solidFill>
                                    <a:srgbClr val="002060"/>
                                  </a:solidFill>
                                  <a:latin typeface="Cambria Math" panose="02040503050406030204" pitchFamily="18" charset="0"/>
                                </a:rPr>
                                <m:t>𝟐</m:t>
                              </m:r>
                            </m:e>
                          </m:d>
                        </m:num>
                        <m:den>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𝐌</m:t>
                              </m:r>
                            </m:e>
                          </m:d>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𝐋</m:t>
                              </m:r>
                            </m:e>
                          </m:d>
                          <m:r>
                            <a:rPr lang="en-US" altLang="zh-CN" sz="2400" b="1" i="0" baseline="30000" smtClean="0">
                              <a:solidFill>
                                <a:srgbClr val="002060"/>
                              </a:solidFill>
                              <a:latin typeface="Cambria Math" panose="02040503050406030204" pitchFamily="18" charset="0"/>
                            </a:rPr>
                            <m:t>𝟐</m:t>
                          </m:r>
                        </m:den>
                      </m:f>
                    </m:oMath>
                  </m:oMathPara>
                </a14:m>
                <a:endParaRPr lang="en-US" altLang="zh-CN" sz="2400" b="1" dirty="0">
                  <a:solidFill>
                    <a:srgbClr val="002060"/>
                  </a:solidFill>
                </a:endParaRPr>
              </a:p>
              <a:p>
                <a:pPr>
                  <a:lnSpc>
                    <a:spcPct val="110000"/>
                  </a:lnSpc>
                </a:pPr>
                <a:r>
                  <a:rPr lang="en-US" altLang="zh-CN" sz="2400" b="1" dirty="0">
                    <a:solidFill>
                      <a:srgbClr val="002060"/>
                    </a:solidFill>
                  </a:rPr>
                  <a:t>......</a:t>
                </a:r>
              </a:p>
              <a:p>
                <a:pPr>
                  <a:lnSpc>
                    <a:spcPct val="110000"/>
                  </a:lnSpc>
                </a:pPr>
                <a14:m>
                  <m:oMathPara xmlns:m="http://schemas.openxmlformats.org/officeDocument/2006/math">
                    <m:oMathParaPr>
                      <m:jc m:val="centerGroup"/>
                    </m:oMathParaPr>
                    <m:oMath xmlns:m="http://schemas.openxmlformats.org/officeDocument/2006/math">
                      <m:r>
                        <a:rPr lang="zh-CN" altLang="en-US" sz="2400" b="1" i="1" dirty="0">
                          <a:solidFill>
                            <a:srgbClr val="002060"/>
                          </a:solidFill>
                          <a:latin typeface="Cambria Math" panose="02040503050406030204" pitchFamily="18" charset="0"/>
                        </a:rPr>
                        <m:t>𝜷</m:t>
                      </m:r>
                      <m:r>
                        <a:rPr lang="en-US" altLang="zh-CN" sz="2400" b="1" i="1" baseline="-25000" smtClean="0">
                          <a:solidFill>
                            <a:srgbClr val="002060"/>
                          </a:solidFill>
                          <a:latin typeface="Cambria Math" panose="02040503050406030204" pitchFamily="18" charset="0"/>
                        </a:rPr>
                        <m:t>𝒏</m:t>
                      </m:r>
                      <m:r>
                        <a:rPr lang="en-US" altLang="zh-CN" sz="2400" b="1" i="1">
                          <a:solidFill>
                            <a:srgbClr val="002060"/>
                          </a:solidFill>
                          <a:latin typeface="Cambria Math" panose="02040503050406030204" pitchFamily="18" charset="0"/>
                        </a:rPr>
                        <m:t>=</m:t>
                      </m:r>
                      <m:f>
                        <m:fPr>
                          <m:ctrlPr>
                            <a:rPr lang="en-US" altLang="zh-CN" sz="2400" b="1" i="1">
                              <a:solidFill>
                                <a:srgbClr val="002060"/>
                              </a:solidFill>
                              <a:latin typeface="Cambria Math" panose="02040503050406030204" pitchFamily="18" charset="0"/>
                            </a:rPr>
                          </m:ctrlPr>
                        </m:fPr>
                        <m:num>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𝐌𝐋</m:t>
                              </m:r>
                              <m:r>
                                <a:rPr lang="en-US" altLang="zh-CN" sz="2400" b="1" i="0" baseline="-25000" smtClean="0">
                                  <a:solidFill>
                                    <a:srgbClr val="002060"/>
                                  </a:solidFill>
                                  <a:latin typeface="Cambria Math" panose="02040503050406030204" pitchFamily="18" charset="0"/>
                                </a:rPr>
                                <m:t>𝐧</m:t>
                              </m:r>
                            </m:e>
                          </m:d>
                        </m:num>
                        <m:den>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𝐌</m:t>
                          </m:r>
                          <m:r>
                            <a:rPr lang="en-US" altLang="zh-CN" sz="2400" b="1" i="1" smtClean="0">
                              <a:solidFill>
                                <a:srgbClr val="002060"/>
                              </a:solidFill>
                              <a:latin typeface="Cambria Math" panose="02040503050406030204" pitchFamily="18" charset="0"/>
                            </a:rPr>
                            <m:t>]</m:t>
                          </m:r>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𝐋</m:t>
                              </m:r>
                            </m:e>
                          </m:d>
                          <m:r>
                            <a:rPr lang="en-US" altLang="zh-CN" sz="2400" b="1" i="0" baseline="30000" smtClean="0">
                              <a:solidFill>
                                <a:srgbClr val="002060"/>
                              </a:solidFill>
                              <a:latin typeface="Cambria Math" panose="02040503050406030204" pitchFamily="18" charset="0"/>
                            </a:rPr>
                            <m:t>𝐧</m:t>
                          </m:r>
                        </m:den>
                      </m:f>
                    </m:oMath>
                  </m:oMathPara>
                </a14:m>
                <a:endParaRPr lang="zh-CN" altLang="en-US" sz="2400" b="1" dirty="0">
                  <a:solidFill>
                    <a:srgbClr val="002060"/>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5724128" y="2564904"/>
                <a:ext cx="2952328" cy="3477299"/>
              </a:xfrm>
              <a:prstGeom prst="rect">
                <a:avLst/>
              </a:prstGeom>
              <a:blipFill>
                <a:blip r:embed="rId10"/>
                <a:stretch>
                  <a:fillRect t="-1394"/>
                </a:stretch>
              </a:blipFill>
              <a:ln w="25400">
                <a:solidFill>
                  <a:schemeClr val="accent1"/>
                </a:solidFill>
              </a:ln>
            </p:spPr>
            <p:txBody>
              <a:bodyPr/>
              <a:lstStyle/>
              <a:p>
                <a:r>
                  <a:rPr lang="zh-CN" altLang="en-US">
                    <a:noFill/>
                  </a:rPr>
                  <a:t> </a:t>
                </a:r>
              </a:p>
            </p:txBody>
          </p:sp>
        </mc:Fallback>
      </mc:AlternateContent>
      <p:sp>
        <p:nvSpPr>
          <p:cNvPr id="57351" name="AutoShape 7"/>
          <p:cNvSpPr>
            <a:spLocks noChangeArrowheads="1"/>
          </p:cNvSpPr>
          <p:nvPr/>
        </p:nvSpPr>
        <p:spPr bwMode="auto">
          <a:xfrm>
            <a:off x="6937990" y="4509120"/>
            <a:ext cx="2026498" cy="578882"/>
          </a:xfrm>
          <a:prstGeom prst="wedgeRoundRectCallout">
            <a:avLst>
              <a:gd name="adj1" fmla="val -64037"/>
              <a:gd name="adj2" fmla="val 83241"/>
              <a:gd name="adj3" fmla="val 16667"/>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b="1" dirty="0">
                <a:solidFill>
                  <a:srgbClr val="FF0000"/>
                </a:solidFill>
                <a:effectLst>
                  <a:outerShdw blurRad="38100" dist="38100" dir="2700000" algn="tl">
                    <a:srgbClr val="FFFFFF"/>
                  </a:outerShdw>
                </a:effectLst>
                <a:ea typeface="宋体" panose="02010600030101010101" pitchFamily="2" charset="-122"/>
              </a:rPr>
              <a:t>总稳定常数</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arn(inVertical)">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barn(inVertical)">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7351"/>
                                        </p:tgtEl>
                                        <p:attrNameLst>
                                          <p:attrName>style.visibility</p:attrName>
                                        </p:attrNameLst>
                                      </p:cBhvr>
                                      <p:to>
                                        <p:strVal val="visible"/>
                                      </p:to>
                                    </p:set>
                                    <p:anim calcmode="lin" valueType="num">
                                      <p:cBhvr additive="base">
                                        <p:cTn id="41" dur="500" fill="hold"/>
                                        <p:tgtEl>
                                          <p:spTgt spid="57351"/>
                                        </p:tgtEl>
                                        <p:attrNameLst>
                                          <p:attrName>ppt_x</p:attrName>
                                        </p:attrNameLst>
                                      </p:cBhvr>
                                      <p:tavLst>
                                        <p:tav tm="0">
                                          <p:val>
                                            <p:strVal val="1+#ppt_w/2"/>
                                          </p:val>
                                        </p:tav>
                                        <p:tav tm="100000">
                                          <p:val>
                                            <p:strVal val="#ppt_x"/>
                                          </p:val>
                                        </p:tav>
                                      </p:tavLst>
                                    </p:anim>
                                    <p:anim calcmode="lin" valueType="num">
                                      <p:cBhvr additive="base">
                                        <p:cTn id="42" dur="500" fill="hold"/>
                                        <p:tgtEl>
                                          <p:spTgt spid="573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2" grpId="0"/>
      <p:bldP spid="14" grpId="0" animBg="1"/>
      <p:bldP spid="15" grpId="0" animBg="1"/>
      <p:bldP spid="57351"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F6494461-4578-4312-824F-697A057F15D6}" type="slidenum">
              <a:rPr lang="en-US" altLang="zh-CN"/>
              <a:pPr/>
              <a:t>140</a:t>
            </a:fld>
            <a:endParaRPr lang="en-US" altLang="zh-CN"/>
          </a:p>
        </p:txBody>
      </p:sp>
      <p:sp>
        <p:nvSpPr>
          <p:cNvPr id="496642" name="Rectangle 2"/>
          <p:cNvSpPr>
            <a:spLocks noGrp="1" noChangeArrowheads="1"/>
          </p:cNvSpPr>
          <p:nvPr>
            <p:ph type="title"/>
          </p:nvPr>
        </p:nvSpPr>
        <p:spPr/>
        <p:txBody>
          <a:bodyPr/>
          <a:lstStyle/>
          <a:p>
            <a:r>
              <a:rPr lang="en-US" altLang="zh-CN" dirty="0">
                <a:latin typeface="Times New Roman" panose="02020603050405020304" pitchFamily="18" charset="0"/>
              </a:rPr>
              <a:t>1.  </a:t>
            </a:r>
            <a:r>
              <a:rPr lang="zh-CN" altLang="en-US" dirty="0">
                <a:latin typeface="Times New Roman" panose="02020603050405020304" pitchFamily="18" charset="0"/>
              </a:rPr>
              <a:t>配位掩蔽法</a:t>
            </a:r>
          </a:p>
        </p:txBody>
      </p:sp>
      <p:sp>
        <p:nvSpPr>
          <p:cNvPr id="496643" name="Rectangle 3"/>
          <p:cNvSpPr>
            <a:spLocks noGrp="1" noChangeArrowheads="1"/>
          </p:cNvSpPr>
          <p:nvPr>
            <p:ph type="body" idx="1"/>
          </p:nvPr>
        </p:nvSpPr>
        <p:spPr>
          <a:xfrm>
            <a:off x="323528" y="1268761"/>
            <a:ext cx="8496944" cy="3960440"/>
          </a:xfrm>
        </p:spPr>
        <p:txBody>
          <a:bodyPr/>
          <a:lstStyle/>
          <a:p>
            <a:pPr>
              <a:lnSpc>
                <a:spcPct val="120000"/>
              </a:lnSpc>
              <a:spcBef>
                <a:spcPts val="600"/>
              </a:spcBef>
            </a:pPr>
            <a:r>
              <a:rPr lang="zh-CN" altLang="en-US" sz="3200" dirty="0">
                <a:latin typeface="Times New Roman" panose="02020603050405020304" pitchFamily="18" charset="0"/>
              </a:rPr>
              <a:t>利用掩蔽剂与干扰离子形成更稳定的配合物，降低干扰离子浓度以消除干扰。</a:t>
            </a:r>
          </a:p>
          <a:p>
            <a:pPr lvl="1">
              <a:lnSpc>
                <a:spcPct val="120000"/>
              </a:lnSpc>
              <a:spcBef>
                <a:spcPts val="600"/>
              </a:spcBef>
            </a:pPr>
            <a:r>
              <a:rPr lang="zh-CN" altLang="en-US" sz="2800" dirty="0">
                <a:latin typeface="Times New Roman" panose="02020603050405020304" pitchFamily="18" charset="0"/>
              </a:rPr>
              <a:t>如测定石灰石中</a:t>
            </a:r>
            <a:r>
              <a:rPr lang="en-US" altLang="zh-CN" sz="2800" dirty="0">
                <a:latin typeface="Times New Roman" panose="02020603050405020304" pitchFamily="18" charset="0"/>
              </a:rPr>
              <a:t>Ca</a:t>
            </a:r>
            <a:r>
              <a:rPr lang="en-US" altLang="zh-CN" sz="2800" baseline="30000" dirty="0">
                <a:latin typeface="Times New Roman" panose="02020603050405020304" pitchFamily="18" charset="0"/>
              </a:rPr>
              <a:t>2+</a:t>
            </a:r>
            <a:r>
              <a:rPr lang="zh-CN" altLang="en-US" sz="2800" dirty="0">
                <a:latin typeface="Times New Roman" panose="02020603050405020304" pitchFamily="18" charset="0"/>
              </a:rPr>
              <a:t>、</a:t>
            </a:r>
            <a:r>
              <a:rPr lang="en-US" altLang="zh-CN" sz="2800" dirty="0">
                <a:latin typeface="Times New Roman" panose="02020603050405020304" pitchFamily="18" charset="0"/>
              </a:rPr>
              <a:t>Mg</a:t>
            </a:r>
            <a:r>
              <a:rPr lang="en-US" altLang="zh-CN" sz="2800" baseline="30000" dirty="0">
                <a:latin typeface="Times New Roman" panose="02020603050405020304" pitchFamily="18" charset="0"/>
              </a:rPr>
              <a:t>2+</a:t>
            </a:r>
            <a:r>
              <a:rPr lang="zh-CN" altLang="en-US" sz="2800" dirty="0">
                <a:latin typeface="Times New Roman" panose="02020603050405020304" pitchFamily="18" charset="0"/>
              </a:rPr>
              <a:t>，或测定水的总硬度时，加入三乙醇胺（</a:t>
            </a:r>
            <a:r>
              <a:rPr lang="en-US" altLang="zh-CN" sz="2800" dirty="0">
                <a:latin typeface="Times New Roman" panose="02020603050405020304" pitchFamily="18" charset="0"/>
              </a:rPr>
              <a:t>TEA</a:t>
            </a:r>
            <a:r>
              <a:rPr lang="zh-CN" altLang="en-US" sz="2800" dirty="0">
                <a:latin typeface="Times New Roman" panose="02020603050405020304" pitchFamily="18" charset="0"/>
              </a:rPr>
              <a:t>）以消除</a:t>
            </a:r>
            <a:r>
              <a:rPr lang="en-US" altLang="zh-CN" sz="2800" dirty="0">
                <a:latin typeface="Times New Roman" panose="02020603050405020304" pitchFamily="18" charset="0"/>
              </a:rPr>
              <a:t>Fe</a:t>
            </a:r>
            <a:r>
              <a:rPr lang="en-US" altLang="zh-CN" sz="2800" baseline="30000" dirty="0">
                <a:latin typeface="Times New Roman" panose="02020603050405020304" pitchFamily="18" charset="0"/>
              </a:rPr>
              <a:t>3+</a:t>
            </a:r>
            <a:r>
              <a:rPr lang="zh-CN" altLang="en-US" sz="2800" dirty="0">
                <a:latin typeface="Times New Roman" panose="02020603050405020304" pitchFamily="18" charset="0"/>
              </a:rPr>
              <a:t>、</a:t>
            </a:r>
            <a:r>
              <a:rPr lang="en-US" altLang="zh-CN" sz="2800" dirty="0">
                <a:latin typeface="Times New Roman" panose="02020603050405020304" pitchFamily="18" charset="0"/>
              </a:rPr>
              <a:t>Al</a:t>
            </a:r>
            <a:r>
              <a:rPr lang="en-US" altLang="zh-CN" sz="2800" baseline="30000" dirty="0">
                <a:latin typeface="Times New Roman" panose="02020603050405020304" pitchFamily="18" charset="0"/>
              </a:rPr>
              <a:t>3+</a:t>
            </a:r>
            <a:r>
              <a:rPr lang="zh-CN" altLang="en-US" sz="2800" dirty="0">
                <a:latin typeface="Times New Roman" panose="02020603050405020304" pitchFamily="18" charset="0"/>
              </a:rPr>
              <a:t>的干扰。</a:t>
            </a:r>
          </a:p>
          <a:p>
            <a:pPr lvl="1">
              <a:lnSpc>
                <a:spcPct val="120000"/>
              </a:lnSpc>
              <a:spcBef>
                <a:spcPts val="600"/>
              </a:spcBef>
            </a:pPr>
            <a:r>
              <a:rPr lang="zh-CN" altLang="en-US" sz="2800" dirty="0">
                <a:latin typeface="Times New Roman" panose="02020603050405020304" pitchFamily="18" charset="0"/>
              </a:rPr>
              <a:t>如</a:t>
            </a:r>
            <a:r>
              <a:rPr lang="en-US" altLang="zh-CN" sz="2800" dirty="0">
                <a:latin typeface="Times New Roman" panose="02020603050405020304" pitchFamily="18" charset="0"/>
              </a:rPr>
              <a:t>Al</a:t>
            </a:r>
            <a:r>
              <a:rPr lang="en-US" altLang="zh-CN" sz="2800" baseline="30000" dirty="0">
                <a:latin typeface="Times New Roman" panose="02020603050405020304" pitchFamily="18" charset="0"/>
              </a:rPr>
              <a:t>3+</a:t>
            </a:r>
            <a:r>
              <a:rPr lang="zh-CN" altLang="en-US" sz="2800" dirty="0">
                <a:latin typeface="Times New Roman" panose="02020603050405020304" pitchFamily="18" charset="0"/>
              </a:rPr>
              <a:t>、</a:t>
            </a:r>
            <a:r>
              <a:rPr lang="en-US" altLang="zh-CN" sz="2800" dirty="0">
                <a:latin typeface="Times New Roman" panose="02020603050405020304" pitchFamily="18" charset="0"/>
              </a:rPr>
              <a:t>Zn</a:t>
            </a:r>
            <a:r>
              <a:rPr lang="en-US" altLang="zh-CN" sz="2800" baseline="30000" dirty="0">
                <a:latin typeface="Times New Roman" panose="02020603050405020304" pitchFamily="18" charset="0"/>
              </a:rPr>
              <a:t>2+</a:t>
            </a:r>
            <a:r>
              <a:rPr lang="zh-CN" altLang="en-US" sz="2800" dirty="0">
                <a:latin typeface="Times New Roman" panose="02020603050405020304" pitchFamily="18" charset="0"/>
              </a:rPr>
              <a:t>共存时，加入</a:t>
            </a:r>
            <a:r>
              <a:rPr lang="en-US" altLang="zh-CN" sz="2800" dirty="0">
                <a:latin typeface="Times New Roman" panose="02020603050405020304" pitchFamily="18" charset="0"/>
              </a:rPr>
              <a:t>NH</a:t>
            </a:r>
            <a:r>
              <a:rPr lang="en-US" altLang="zh-CN" sz="2800" baseline="-25000" dirty="0">
                <a:latin typeface="Times New Roman" panose="02020603050405020304" pitchFamily="18" charset="0"/>
              </a:rPr>
              <a:t>4</a:t>
            </a:r>
            <a:r>
              <a:rPr lang="en-US" altLang="zh-CN" sz="2800" dirty="0">
                <a:latin typeface="Times New Roman" panose="02020603050405020304" pitchFamily="18" charset="0"/>
              </a:rPr>
              <a:t>F</a:t>
            </a:r>
            <a:r>
              <a:rPr lang="zh-CN" altLang="en-US" sz="2800" dirty="0">
                <a:latin typeface="Times New Roman" panose="02020603050405020304" pitchFamily="18" charset="0"/>
              </a:rPr>
              <a:t>掩蔽</a:t>
            </a:r>
            <a:r>
              <a:rPr lang="en-US" altLang="zh-CN" sz="2800" dirty="0">
                <a:latin typeface="Times New Roman" panose="02020603050405020304" pitchFamily="18" charset="0"/>
              </a:rPr>
              <a:t>Al</a:t>
            </a:r>
            <a:r>
              <a:rPr lang="en-US" altLang="zh-CN" sz="2800" baseline="30000" dirty="0">
                <a:latin typeface="Times New Roman" panose="02020603050405020304" pitchFamily="18" charset="0"/>
              </a:rPr>
              <a:t>3+</a:t>
            </a:r>
            <a:r>
              <a:rPr lang="zh-CN" altLang="en-US" sz="2800" dirty="0">
                <a:latin typeface="Times New Roman" panose="02020603050405020304" pitchFamily="18" charset="0"/>
              </a:rPr>
              <a:t>，在</a:t>
            </a:r>
            <a:r>
              <a:rPr lang="en-US" altLang="zh-CN" sz="2800" dirty="0">
                <a:latin typeface="Times New Roman" panose="02020603050405020304" pitchFamily="18" charset="0"/>
              </a:rPr>
              <a:t>pH5</a:t>
            </a:r>
            <a:r>
              <a:rPr lang="zh-CN" altLang="en-US" sz="2800" dirty="0">
                <a:latin typeface="Times New Roman" panose="02020603050405020304" pitchFamily="18" charset="0"/>
              </a:rPr>
              <a:t>～</a:t>
            </a:r>
            <a:r>
              <a:rPr lang="en-US" altLang="zh-CN" sz="2800" dirty="0">
                <a:latin typeface="Times New Roman" panose="02020603050405020304" pitchFamily="18" charset="0"/>
              </a:rPr>
              <a:t>6</a:t>
            </a:r>
            <a:r>
              <a:rPr lang="zh-CN" altLang="en-US" sz="2800" dirty="0">
                <a:latin typeface="Times New Roman" panose="02020603050405020304" pitchFamily="18" charset="0"/>
              </a:rPr>
              <a:t>时用</a:t>
            </a:r>
            <a:r>
              <a:rPr lang="en-US" altLang="zh-CN" sz="2800" dirty="0">
                <a:latin typeface="Times New Roman" panose="02020603050405020304" pitchFamily="18" charset="0"/>
              </a:rPr>
              <a:t>EDTA</a:t>
            </a:r>
            <a:r>
              <a:rPr lang="zh-CN" altLang="en-US" sz="2800" dirty="0">
                <a:latin typeface="Times New Roman" panose="02020603050405020304" pitchFamily="18" charset="0"/>
              </a:rPr>
              <a:t>滴定</a:t>
            </a:r>
            <a:r>
              <a:rPr lang="en-US" altLang="zh-CN" sz="2800" dirty="0">
                <a:latin typeface="Times New Roman" panose="02020603050405020304" pitchFamily="18" charset="0"/>
              </a:rPr>
              <a:t>Zn</a:t>
            </a:r>
            <a:r>
              <a:rPr lang="en-US" altLang="zh-CN" sz="2800" baseline="30000" dirty="0">
                <a:latin typeface="Times New Roman" panose="02020603050405020304" pitchFamily="18" charset="0"/>
              </a:rPr>
              <a:t>2+</a:t>
            </a:r>
            <a:r>
              <a:rPr lang="zh-CN" altLang="en-US" sz="2800" dirty="0">
                <a:latin typeface="Times New Roman" panose="02020603050405020304" pitchFamily="18" charset="0"/>
              </a:rPr>
              <a:t>。</a:t>
            </a:r>
          </a:p>
        </p:txBody>
      </p:sp>
      <p:sp>
        <p:nvSpPr>
          <p:cNvPr id="2" name="文本框 1"/>
          <p:cNvSpPr txBox="1"/>
          <p:nvPr/>
        </p:nvSpPr>
        <p:spPr>
          <a:xfrm>
            <a:off x="755576" y="5282044"/>
            <a:ext cx="7416824" cy="584775"/>
          </a:xfrm>
          <a:prstGeom prst="rect">
            <a:avLst/>
          </a:prstGeom>
          <a:noFill/>
        </p:spPr>
        <p:txBody>
          <a:bodyPr wrap="square" rtlCol="0">
            <a:spAutoFit/>
          </a:bodyPr>
          <a:lstStyle/>
          <a:p>
            <a:r>
              <a:rPr lang="zh-CN" altLang="en-US" sz="3200" b="1" dirty="0">
                <a:solidFill>
                  <a:srgbClr val="3333FF"/>
                </a:solidFill>
              </a:rPr>
              <a:t>详见教材</a:t>
            </a:r>
            <a:r>
              <a:rPr lang="en-US" altLang="zh-CN" sz="3200" b="1" dirty="0">
                <a:solidFill>
                  <a:srgbClr val="3333FF"/>
                </a:solidFill>
              </a:rPr>
              <a:t>P.82 </a:t>
            </a:r>
            <a:r>
              <a:rPr lang="zh-CN" altLang="en-US" sz="3200" b="1" dirty="0">
                <a:solidFill>
                  <a:srgbClr val="3333FF"/>
                </a:solidFill>
              </a:rPr>
              <a:t>表 </a:t>
            </a:r>
            <a:r>
              <a:rPr lang="en-US" altLang="zh-CN" sz="3200" b="1" dirty="0">
                <a:solidFill>
                  <a:srgbClr val="3333FF"/>
                </a:solidFill>
              </a:rPr>
              <a:t>5-4 </a:t>
            </a:r>
            <a:r>
              <a:rPr lang="zh-CN" altLang="en-US" sz="3200" b="1" dirty="0">
                <a:solidFill>
                  <a:srgbClr val="3333FF"/>
                </a:solidFill>
              </a:rPr>
              <a:t>常用配位掩蔽剂</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6643">
                                            <p:txEl>
                                              <p:pRg st="0" end="0"/>
                                            </p:txEl>
                                          </p:spTgt>
                                        </p:tgtEl>
                                        <p:attrNameLst>
                                          <p:attrName>style.visibility</p:attrName>
                                        </p:attrNameLst>
                                      </p:cBhvr>
                                      <p:to>
                                        <p:strVal val="visible"/>
                                      </p:to>
                                    </p:set>
                                    <p:animEffect transition="in" filter="barn(inVertical)">
                                      <p:cBhvr>
                                        <p:cTn id="7" dur="500"/>
                                        <p:tgtEl>
                                          <p:spTgt spid="496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6643">
                                            <p:txEl>
                                              <p:pRg st="1" end="1"/>
                                            </p:txEl>
                                          </p:spTgt>
                                        </p:tgtEl>
                                        <p:attrNameLst>
                                          <p:attrName>style.visibility</p:attrName>
                                        </p:attrNameLst>
                                      </p:cBhvr>
                                      <p:to>
                                        <p:strVal val="visible"/>
                                      </p:to>
                                    </p:set>
                                    <p:animEffect transition="in" filter="barn(inVertical)">
                                      <p:cBhvr>
                                        <p:cTn id="12" dur="500"/>
                                        <p:tgtEl>
                                          <p:spTgt spid="496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6643">
                                            <p:txEl>
                                              <p:pRg st="2" end="2"/>
                                            </p:txEl>
                                          </p:spTgt>
                                        </p:tgtEl>
                                        <p:attrNameLst>
                                          <p:attrName>style.visibility</p:attrName>
                                        </p:attrNameLst>
                                      </p:cBhvr>
                                      <p:to>
                                        <p:strVal val="visible"/>
                                      </p:to>
                                    </p:set>
                                    <p:animEffect transition="in" filter="barn(inVertical)">
                                      <p:cBhvr>
                                        <p:cTn id="17" dur="500"/>
                                        <p:tgtEl>
                                          <p:spTgt spid="496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build="p" bldLvl="3"/>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D8E1361E-6461-4D7E-A83D-E57FBBD3FB43}" type="slidenum">
              <a:rPr lang="en-US" altLang="zh-CN"/>
              <a:pPr/>
              <a:t>141</a:t>
            </a:fld>
            <a:endParaRPr lang="en-US" altLang="zh-CN"/>
          </a:p>
        </p:txBody>
      </p:sp>
      <p:sp>
        <p:nvSpPr>
          <p:cNvPr id="163843" name="Rectangle 3"/>
          <p:cNvSpPr>
            <a:spLocks noGrp="1" noChangeArrowheads="1"/>
          </p:cNvSpPr>
          <p:nvPr>
            <p:ph type="body" idx="1"/>
          </p:nvPr>
        </p:nvSpPr>
        <p:spPr>
          <a:xfrm>
            <a:off x="395288" y="1268413"/>
            <a:ext cx="8569325" cy="5113337"/>
          </a:xfrm>
        </p:spPr>
        <p:txBody>
          <a:bodyPr/>
          <a:lstStyle/>
          <a:p>
            <a:pPr>
              <a:lnSpc>
                <a:spcPct val="120000"/>
              </a:lnSpc>
              <a:spcBef>
                <a:spcPts val="600"/>
              </a:spcBef>
            </a:pPr>
            <a:r>
              <a:rPr lang="zh-CN" altLang="en-US" sz="3200" dirty="0">
                <a:latin typeface="Times New Roman" panose="02020603050405020304" pitchFamily="18" charset="0"/>
              </a:rPr>
              <a:t>干扰离子与掩蔽剂形成的配合物应比与</a:t>
            </a:r>
            <a:r>
              <a:rPr lang="en-US" altLang="zh-CN" sz="3200" dirty="0">
                <a:latin typeface="Times New Roman" panose="02020603050405020304" pitchFamily="18" charset="0"/>
              </a:rPr>
              <a:t>Y</a:t>
            </a:r>
            <a:r>
              <a:rPr lang="zh-CN" altLang="en-US" sz="3200" dirty="0">
                <a:latin typeface="Times New Roman" panose="02020603050405020304" pitchFamily="18" charset="0"/>
              </a:rPr>
              <a:t>形成的螯合物稳定性高，颜色最好为无色或浅色，不影响终点的观察。</a:t>
            </a:r>
          </a:p>
          <a:p>
            <a:pPr>
              <a:lnSpc>
                <a:spcPct val="120000"/>
              </a:lnSpc>
              <a:spcBef>
                <a:spcPts val="600"/>
              </a:spcBef>
            </a:pPr>
            <a:r>
              <a:rPr lang="zh-CN" altLang="en-US" sz="3200" dirty="0">
                <a:latin typeface="Times New Roman" panose="02020603050405020304" pitchFamily="18" charset="0"/>
              </a:rPr>
              <a:t>掩蔽剂不与被测离子配合或配合稳定性差。</a:t>
            </a:r>
          </a:p>
          <a:p>
            <a:pPr>
              <a:lnSpc>
                <a:spcPct val="120000"/>
              </a:lnSpc>
              <a:spcBef>
                <a:spcPts val="600"/>
              </a:spcBef>
            </a:pPr>
            <a:r>
              <a:rPr lang="zh-CN" altLang="en-US" sz="3200" dirty="0">
                <a:latin typeface="Times New Roman" panose="02020603050405020304" pitchFamily="18" charset="0"/>
              </a:rPr>
              <a:t>掩蔽剂应用</a:t>
            </a:r>
            <a:r>
              <a:rPr lang="en-US" altLang="zh-CN" sz="3200" dirty="0">
                <a:latin typeface="Times New Roman" panose="02020603050405020304" pitchFamily="18" charset="0"/>
              </a:rPr>
              <a:t>pH</a:t>
            </a:r>
            <a:r>
              <a:rPr lang="zh-CN" altLang="en-US" sz="3200" dirty="0">
                <a:latin typeface="Times New Roman" panose="02020603050405020304" pitchFamily="18" charset="0"/>
              </a:rPr>
              <a:t>范围与测定</a:t>
            </a:r>
            <a:r>
              <a:rPr lang="en-US" altLang="zh-CN" sz="3200" dirty="0">
                <a:latin typeface="Times New Roman" panose="02020603050405020304" pitchFamily="18" charset="0"/>
              </a:rPr>
              <a:t>pH</a:t>
            </a:r>
            <a:r>
              <a:rPr lang="zh-CN" altLang="en-US" sz="3200" dirty="0">
                <a:latin typeface="Times New Roman" panose="02020603050405020304" pitchFamily="18" charset="0"/>
              </a:rPr>
              <a:t>范围相符合。</a:t>
            </a:r>
          </a:p>
        </p:txBody>
      </p:sp>
      <p:sp>
        <p:nvSpPr>
          <p:cNvPr id="163850" name="Rectangle 10"/>
          <p:cNvSpPr>
            <a:spLocks noGrp="1" noChangeArrowheads="1"/>
          </p:cNvSpPr>
          <p:nvPr>
            <p:ph type="title"/>
          </p:nvPr>
        </p:nvSpPr>
        <p:spPr/>
        <p:txBody>
          <a:bodyPr/>
          <a:lstStyle/>
          <a:p>
            <a:r>
              <a:rPr lang="zh-CN" altLang="en-US" dirty="0">
                <a:latin typeface="Times New Roman" panose="02020603050405020304" pitchFamily="18" charset="0"/>
              </a:rPr>
              <a:t>配位掩蔽剂应具备的条件：</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barn(inVertical)">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barn(inVertical)">
                                      <p:cBhvr>
                                        <p:cTn id="12" dur="500"/>
                                        <p:tgtEl>
                                          <p:spTgt spid="163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barn(inVertical)">
                                      <p:cBhvr>
                                        <p:cTn id="17" dur="500"/>
                                        <p:tgtEl>
                                          <p:spTgt spid="163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9E7C3445-7C0B-499C-8053-A1989311B049}" type="slidenum">
              <a:rPr lang="en-US" altLang="zh-CN"/>
              <a:pPr/>
              <a:t>142</a:t>
            </a:fld>
            <a:endParaRPr lang="en-US" altLang="zh-CN"/>
          </a:p>
        </p:txBody>
      </p:sp>
      <p:sp>
        <p:nvSpPr>
          <p:cNvPr id="164866" name="Rectangle 2"/>
          <p:cNvSpPr>
            <a:spLocks noGrp="1" noChangeArrowheads="1"/>
          </p:cNvSpPr>
          <p:nvPr>
            <p:ph type="title"/>
          </p:nvPr>
        </p:nvSpPr>
        <p:spPr>
          <a:xfrm>
            <a:off x="411163" y="155575"/>
            <a:ext cx="8229600" cy="919163"/>
          </a:xfrm>
        </p:spPr>
        <p:txBody>
          <a:bodyPr/>
          <a:lstStyle/>
          <a:p>
            <a:r>
              <a:rPr lang="en-US" altLang="zh-CN">
                <a:latin typeface="Times New Roman" panose="02020603050405020304" pitchFamily="18" charset="0"/>
              </a:rPr>
              <a:t>2.  </a:t>
            </a:r>
            <a:r>
              <a:rPr lang="zh-CN" altLang="en-US">
                <a:latin typeface="Times New Roman" panose="02020603050405020304" pitchFamily="18" charset="0"/>
              </a:rPr>
              <a:t>沉淀掩蔽法</a:t>
            </a:r>
          </a:p>
        </p:txBody>
      </p:sp>
      <p:sp>
        <p:nvSpPr>
          <p:cNvPr id="164867" name="Rectangle 3"/>
          <p:cNvSpPr>
            <a:spLocks noGrp="1" noChangeArrowheads="1"/>
          </p:cNvSpPr>
          <p:nvPr>
            <p:ph type="body" idx="1"/>
          </p:nvPr>
        </p:nvSpPr>
        <p:spPr>
          <a:xfrm>
            <a:off x="395288" y="1412999"/>
            <a:ext cx="8524875" cy="3600177"/>
          </a:xfrm>
        </p:spPr>
        <p:txBody>
          <a:bodyPr/>
          <a:lstStyle/>
          <a:p>
            <a:pPr>
              <a:lnSpc>
                <a:spcPct val="130000"/>
              </a:lnSpc>
              <a:spcBef>
                <a:spcPts val="600"/>
              </a:spcBef>
            </a:pPr>
            <a:r>
              <a:rPr lang="zh-CN" altLang="en-US" dirty="0">
                <a:latin typeface="Times New Roman" panose="02020603050405020304" pitchFamily="18" charset="0"/>
              </a:rPr>
              <a:t>干扰离子与掩蔽剂形成沉淀，降低干扰离子浓度，不分离沉淀的情况下直接滴定，此消除干扰的方法为沉淀掩蔽法。</a:t>
            </a:r>
          </a:p>
          <a:p>
            <a:pPr lvl="1">
              <a:lnSpc>
                <a:spcPct val="130000"/>
              </a:lnSpc>
              <a:spcBef>
                <a:spcPts val="600"/>
              </a:spcBef>
            </a:pPr>
            <a:r>
              <a:rPr lang="zh-CN" altLang="en-US" dirty="0">
                <a:latin typeface="Times New Roman" panose="02020603050405020304" pitchFamily="18" charset="0"/>
              </a:rPr>
              <a:t>如在强碱溶液中滴定</a:t>
            </a:r>
            <a:r>
              <a:rPr lang="en-US" altLang="zh-CN" dirty="0">
                <a:latin typeface="Times New Roman" panose="02020603050405020304" pitchFamily="18" charset="0"/>
              </a:rPr>
              <a:t>Ca</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Mg</a:t>
            </a:r>
            <a:r>
              <a:rPr lang="en-US" altLang="zh-CN" baseline="30000" dirty="0">
                <a:latin typeface="Times New Roman" panose="02020603050405020304" pitchFamily="18" charset="0"/>
              </a:rPr>
              <a:t>2+</a:t>
            </a:r>
            <a:r>
              <a:rPr lang="zh-CN" altLang="en-US" dirty="0">
                <a:latin typeface="Times New Roman" panose="02020603050405020304" pitchFamily="18" charset="0"/>
              </a:rPr>
              <a:t>形成</a:t>
            </a:r>
            <a:r>
              <a:rPr lang="en-US" altLang="zh-CN" dirty="0">
                <a:latin typeface="Times New Roman" panose="02020603050405020304" pitchFamily="18" charset="0"/>
              </a:rPr>
              <a:t>Mg(OH)</a:t>
            </a:r>
            <a:r>
              <a:rPr lang="en-US" altLang="zh-CN" baseline="-25000" dirty="0">
                <a:latin typeface="Times New Roman" panose="02020603050405020304" pitchFamily="18" charset="0"/>
              </a:rPr>
              <a:t>2</a:t>
            </a:r>
            <a:r>
              <a:rPr lang="zh-CN" altLang="en-US" dirty="0">
                <a:latin typeface="Times New Roman" panose="02020603050405020304" pitchFamily="18" charset="0"/>
              </a:rPr>
              <a:t>沉淀而不干扰</a:t>
            </a:r>
            <a:r>
              <a:rPr lang="en-US" altLang="zh-CN" dirty="0">
                <a:latin typeface="Times New Roman" panose="02020603050405020304" pitchFamily="18" charset="0"/>
              </a:rPr>
              <a:t>Ca</a:t>
            </a:r>
            <a:r>
              <a:rPr lang="en-US" altLang="zh-CN" baseline="30000" dirty="0">
                <a:latin typeface="Times New Roman" panose="02020603050405020304" pitchFamily="18" charset="0"/>
              </a:rPr>
              <a:t>2+</a:t>
            </a:r>
            <a:r>
              <a:rPr lang="zh-CN" altLang="en-US" dirty="0">
                <a:latin typeface="Times New Roman" panose="02020603050405020304" pitchFamily="18" charset="0"/>
              </a:rPr>
              <a:t>的滴定。</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barn(inVertical)">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barn(inVertical)">
                                      <p:cBhvr>
                                        <p:cTn id="12" dur="500"/>
                                        <p:tgtEl>
                                          <p:spTgt spid="164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bldLvl="2"/>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r>
              <a:rPr lang="en-US" altLang="zh-CN"/>
              <a:t>《分析化学》 第五章   配位滴定法</a:t>
            </a:r>
          </a:p>
        </p:txBody>
      </p:sp>
      <p:sp>
        <p:nvSpPr>
          <p:cNvPr id="8" name="灯片编号占位符 5"/>
          <p:cNvSpPr>
            <a:spLocks noGrp="1"/>
          </p:cNvSpPr>
          <p:nvPr>
            <p:ph type="sldNum" sz="quarter" idx="12"/>
          </p:nvPr>
        </p:nvSpPr>
        <p:spPr/>
        <p:txBody>
          <a:bodyPr/>
          <a:lstStyle/>
          <a:p>
            <a:fld id="{ED5F0525-3452-4991-B673-33FF21EBBD3E}" type="slidenum">
              <a:rPr lang="en-US" altLang="zh-CN"/>
              <a:pPr/>
              <a:t>143</a:t>
            </a:fld>
            <a:endParaRPr lang="en-US" altLang="zh-CN"/>
          </a:p>
        </p:txBody>
      </p:sp>
      <p:sp>
        <p:nvSpPr>
          <p:cNvPr id="498690" name="Rectangle 2"/>
          <p:cNvSpPr>
            <a:spLocks noGrp="1" noChangeArrowheads="1"/>
          </p:cNvSpPr>
          <p:nvPr>
            <p:ph type="title"/>
          </p:nvPr>
        </p:nvSpPr>
        <p:spPr/>
        <p:txBody>
          <a:bodyPr/>
          <a:lstStyle/>
          <a:p>
            <a:pPr algn="l"/>
            <a:r>
              <a:rPr lang="zh-CN" altLang="en-US" dirty="0">
                <a:latin typeface="Times New Roman" panose="02020603050405020304" pitchFamily="18" charset="0"/>
              </a:rPr>
              <a:t>     沉淀掩蔽法缺点</a:t>
            </a:r>
          </a:p>
        </p:txBody>
      </p:sp>
      <p:sp>
        <p:nvSpPr>
          <p:cNvPr id="498691" name="Rectangle 3"/>
          <p:cNvSpPr>
            <a:spLocks noGrp="1" noChangeArrowheads="1"/>
          </p:cNvSpPr>
          <p:nvPr>
            <p:ph type="body" idx="1"/>
          </p:nvPr>
        </p:nvSpPr>
        <p:spPr>
          <a:xfrm>
            <a:off x="395536" y="1916833"/>
            <a:ext cx="8496944" cy="3528392"/>
          </a:xfrm>
        </p:spPr>
        <p:txBody>
          <a:bodyPr/>
          <a:lstStyle/>
          <a:p>
            <a:pPr marL="492125" lvl="1" indent="-490538">
              <a:lnSpc>
                <a:spcPct val="150000"/>
              </a:lnSpc>
              <a:spcBef>
                <a:spcPts val="600"/>
              </a:spcBef>
            </a:pPr>
            <a:r>
              <a:rPr lang="zh-CN" altLang="en-US" sz="3200" dirty="0">
                <a:latin typeface="Times New Roman" panose="02020603050405020304" pitchFamily="18" charset="0"/>
              </a:rPr>
              <a:t>沉淀反应不完全，掩蔽效率不高。</a:t>
            </a:r>
          </a:p>
          <a:p>
            <a:pPr marL="492125" lvl="1" indent="-490538">
              <a:lnSpc>
                <a:spcPct val="150000"/>
              </a:lnSpc>
              <a:spcBef>
                <a:spcPts val="600"/>
              </a:spcBef>
            </a:pPr>
            <a:r>
              <a:rPr lang="zh-CN" altLang="en-US" sz="3200" dirty="0">
                <a:latin typeface="Times New Roman" panose="02020603050405020304" pitchFamily="18" charset="0"/>
              </a:rPr>
              <a:t>伴随</a:t>
            </a:r>
            <a:r>
              <a:rPr lang="zh-CN" altLang="en-US" sz="3200" dirty="0">
                <a:solidFill>
                  <a:srgbClr val="FF6600"/>
                </a:solidFill>
                <a:latin typeface="Times New Roman" panose="02020603050405020304" pitchFamily="18" charset="0"/>
              </a:rPr>
              <a:t>共沉淀</a:t>
            </a:r>
            <a:r>
              <a:rPr lang="zh-CN" altLang="en-US" sz="3200" dirty="0">
                <a:latin typeface="Times New Roman" panose="02020603050405020304" pitchFamily="18" charset="0"/>
              </a:rPr>
              <a:t>现象，影响滴定准确度；沉淀吸附金属指示剂，影响终点的观察。</a:t>
            </a:r>
          </a:p>
          <a:p>
            <a:pPr marL="492125" lvl="1" indent="-490538">
              <a:lnSpc>
                <a:spcPct val="150000"/>
              </a:lnSpc>
              <a:spcBef>
                <a:spcPts val="600"/>
              </a:spcBef>
            </a:pPr>
            <a:r>
              <a:rPr lang="zh-CN" altLang="en-US" sz="3200" dirty="0">
                <a:latin typeface="Times New Roman" panose="02020603050405020304" pitchFamily="18" charset="0"/>
              </a:rPr>
              <a:t>沉淀颜色深，体积庞大，妨碍终点观察。</a:t>
            </a:r>
          </a:p>
        </p:txBody>
      </p:sp>
      <p:grpSp>
        <p:nvGrpSpPr>
          <p:cNvPr id="498692" name="Group 4"/>
          <p:cNvGrpSpPr>
            <a:grpSpLocks/>
          </p:cNvGrpSpPr>
          <p:nvPr/>
        </p:nvGrpSpPr>
        <p:grpSpPr bwMode="auto">
          <a:xfrm>
            <a:off x="6156176" y="476672"/>
            <a:ext cx="2232025" cy="1512888"/>
            <a:chOff x="4150" y="2069"/>
            <a:chExt cx="1406" cy="953"/>
          </a:xfrm>
        </p:grpSpPr>
        <p:sp>
          <p:nvSpPr>
            <p:cNvPr id="498693" name="AutoShape 5"/>
            <p:cNvSpPr>
              <a:spLocks noChangeArrowheads="1"/>
            </p:cNvSpPr>
            <p:nvPr/>
          </p:nvSpPr>
          <p:spPr bwMode="auto">
            <a:xfrm>
              <a:off x="4150" y="2069"/>
              <a:ext cx="1406" cy="953"/>
            </a:xfrm>
            <a:prstGeom prst="irregularSeal2">
              <a:avLst/>
            </a:prstGeom>
            <a:solidFill>
              <a:srgbClr val="00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zh-CN" altLang="en-US"/>
            </a:p>
          </p:txBody>
        </p:sp>
        <p:sp>
          <p:nvSpPr>
            <p:cNvPr id="498694" name="Text Box 6"/>
            <p:cNvSpPr txBox="1">
              <a:spLocks noChangeArrowheads="1"/>
            </p:cNvSpPr>
            <p:nvPr/>
          </p:nvSpPr>
          <p:spPr bwMode="auto">
            <a:xfrm>
              <a:off x="4468" y="2341"/>
              <a:ext cx="7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zh-CN" altLang="en-US" sz="3600" dirty="0">
                  <a:solidFill>
                    <a:srgbClr val="FF0000"/>
                  </a:solidFill>
                  <a:latin typeface="Arial" panose="020B0604020202020204" pitchFamily="34" charset="0"/>
                  <a:ea typeface="华文行楷" panose="02010800040101010101" pitchFamily="2" charset="-122"/>
                </a:rPr>
                <a:t>慎用</a:t>
              </a:r>
            </a:p>
          </p:txBody>
        </p:sp>
      </p:gr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8691">
                                            <p:txEl>
                                              <p:pRg st="0" end="0"/>
                                            </p:txEl>
                                          </p:spTgt>
                                        </p:tgtEl>
                                        <p:attrNameLst>
                                          <p:attrName>style.visibility</p:attrName>
                                        </p:attrNameLst>
                                      </p:cBhvr>
                                      <p:to>
                                        <p:strVal val="visible"/>
                                      </p:to>
                                    </p:set>
                                    <p:animEffect transition="in" filter="barn(inVertical)">
                                      <p:cBhvr>
                                        <p:cTn id="7" dur="500"/>
                                        <p:tgtEl>
                                          <p:spTgt spid="498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8691">
                                            <p:txEl>
                                              <p:pRg st="1" end="1"/>
                                            </p:txEl>
                                          </p:spTgt>
                                        </p:tgtEl>
                                        <p:attrNameLst>
                                          <p:attrName>style.visibility</p:attrName>
                                        </p:attrNameLst>
                                      </p:cBhvr>
                                      <p:to>
                                        <p:strVal val="visible"/>
                                      </p:to>
                                    </p:set>
                                    <p:animEffect transition="in" filter="barn(inVertical)">
                                      <p:cBhvr>
                                        <p:cTn id="12" dur="500"/>
                                        <p:tgtEl>
                                          <p:spTgt spid="498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8691">
                                            <p:txEl>
                                              <p:pRg st="2" end="2"/>
                                            </p:txEl>
                                          </p:spTgt>
                                        </p:tgtEl>
                                        <p:attrNameLst>
                                          <p:attrName>style.visibility</p:attrName>
                                        </p:attrNameLst>
                                      </p:cBhvr>
                                      <p:to>
                                        <p:strVal val="visible"/>
                                      </p:to>
                                    </p:set>
                                    <p:animEffect transition="in" filter="barn(inVertical)">
                                      <p:cBhvr>
                                        <p:cTn id="17" dur="500"/>
                                        <p:tgtEl>
                                          <p:spTgt spid="498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498692"/>
                                        </p:tgtEl>
                                        <p:attrNameLst>
                                          <p:attrName>style.visibility</p:attrName>
                                        </p:attrNameLst>
                                      </p:cBhvr>
                                      <p:to>
                                        <p:strVal val="visible"/>
                                      </p:to>
                                    </p:set>
                                    <p:anim calcmode="lin" valueType="num">
                                      <p:cBhvr additive="base">
                                        <p:cTn id="22" dur="500" fill="hold"/>
                                        <p:tgtEl>
                                          <p:spTgt spid="498692"/>
                                        </p:tgtEl>
                                        <p:attrNameLst>
                                          <p:attrName>ppt_x</p:attrName>
                                        </p:attrNameLst>
                                      </p:cBhvr>
                                      <p:tavLst>
                                        <p:tav tm="0">
                                          <p:val>
                                            <p:strVal val="1+#ppt_w/2"/>
                                          </p:val>
                                        </p:tav>
                                        <p:tav tm="100000">
                                          <p:val>
                                            <p:strVal val="#ppt_x"/>
                                          </p:val>
                                        </p:tav>
                                      </p:tavLst>
                                    </p:anim>
                                    <p:anim calcmode="lin" valueType="num">
                                      <p:cBhvr additive="base">
                                        <p:cTn id="23" dur="500" fill="hold"/>
                                        <p:tgtEl>
                                          <p:spTgt spid="4986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build="p" bldLvl="2"/>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EA18B9E7-257C-4187-88DA-108F853E3B08}" type="slidenum">
              <a:rPr lang="en-US" altLang="zh-CN"/>
              <a:pPr/>
              <a:t>144</a:t>
            </a:fld>
            <a:endParaRPr lang="en-US" altLang="zh-CN"/>
          </a:p>
        </p:txBody>
      </p:sp>
      <p:sp>
        <p:nvSpPr>
          <p:cNvPr id="167938" name="Rectangle 2"/>
          <p:cNvSpPr>
            <a:spLocks noGrp="1" noChangeArrowheads="1"/>
          </p:cNvSpPr>
          <p:nvPr>
            <p:ph type="title"/>
          </p:nvPr>
        </p:nvSpPr>
        <p:spPr>
          <a:xfrm>
            <a:off x="411163" y="141288"/>
            <a:ext cx="8229600" cy="919162"/>
          </a:xfrm>
        </p:spPr>
        <p:txBody>
          <a:bodyPr/>
          <a:lstStyle/>
          <a:p>
            <a:r>
              <a:rPr lang="en-US" altLang="zh-CN">
                <a:latin typeface="Times New Roman" panose="02020603050405020304" pitchFamily="18" charset="0"/>
              </a:rPr>
              <a:t>3.  </a:t>
            </a:r>
            <a:r>
              <a:rPr lang="zh-CN" altLang="en-US">
                <a:latin typeface="Times New Roman" panose="02020603050405020304" pitchFamily="18" charset="0"/>
              </a:rPr>
              <a:t>氧化还原掩蔽法</a:t>
            </a:r>
          </a:p>
        </p:txBody>
      </p:sp>
      <p:sp>
        <p:nvSpPr>
          <p:cNvPr id="167939" name="Rectangle 3"/>
          <p:cNvSpPr>
            <a:spLocks noGrp="1" noChangeArrowheads="1"/>
          </p:cNvSpPr>
          <p:nvPr>
            <p:ph type="body" idx="1"/>
          </p:nvPr>
        </p:nvSpPr>
        <p:spPr>
          <a:xfrm>
            <a:off x="449138" y="1413147"/>
            <a:ext cx="8515350" cy="3816053"/>
          </a:xfrm>
        </p:spPr>
        <p:txBody>
          <a:bodyPr/>
          <a:lstStyle/>
          <a:p>
            <a:pPr>
              <a:lnSpc>
                <a:spcPct val="120000"/>
              </a:lnSpc>
            </a:pPr>
            <a:r>
              <a:rPr lang="zh-CN" altLang="en-US" dirty="0">
                <a:latin typeface="Times New Roman" panose="02020603050405020304" pitchFamily="18" charset="0"/>
              </a:rPr>
              <a:t>某种价态的共存离子对滴定有干扰，利用氧化还原反应改变其价态，以消除干扰的方法。</a:t>
            </a:r>
          </a:p>
          <a:p>
            <a:pPr lvl="1">
              <a:lnSpc>
                <a:spcPct val="120000"/>
              </a:lnSpc>
            </a:pPr>
            <a:r>
              <a:rPr lang="zh-CN" altLang="en-US" dirty="0">
                <a:latin typeface="Times New Roman" panose="02020603050405020304" pitchFamily="18" charset="0"/>
              </a:rPr>
              <a:t>如滴定</a:t>
            </a:r>
            <a:r>
              <a:rPr lang="en-US" altLang="zh-CN" dirty="0">
                <a:latin typeface="Times New Roman" panose="02020603050405020304" pitchFamily="18" charset="0"/>
              </a:rPr>
              <a:t>Bi</a:t>
            </a:r>
            <a:r>
              <a:rPr lang="en-US" altLang="zh-CN" baseline="30000" dirty="0">
                <a:latin typeface="Times New Roman" panose="02020603050405020304" pitchFamily="18" charset="0"/>
              </a:rPr>
              <a:t>3+</a:t>
            </a:r>
            <a:r>
              <a:rPr lang="zh-CN" altLang="en-US" dirty="0">
                <a:latin typeface="Times New Roman" panose="02020603050405020304" pitchFamily="18" charset="0"/>
              </a:rPr>
              <a:t>、</a:t>
            </a:r>
            <a:r>
              <a:rPr lang="en-US" altLang="zh-CN" dirty="0">
                <a:latin typeface="Times New Roman" panose="02020603050405020304" pitchFamily="18" charset="0"/>
              </a:rPr>
              <a:t>Th</a:t>
            </a:r>
            <a:r>
              <a:rPr lang="en-US" altLang="zh-CN" baseline="30000" dirty="0">
                <a:latin typeface="Times New Roman" panose="02020603050405020304" pitchFamily="18" charset="0"/>
              </a:rPr>
              <a:t>4+</a:t>
            </a:r>
            <a:r>
              <a:rPr lang="zh-CN" altLang="en-US" dirty="0">
                <a:latin typeface="Times New Roman" panose="02020603050405020304" pitchFamily="18" charset="0"/>
              </a:rPr>
              <a:t>、</a:t>
            </a:r>
            <a:r>
              <a:rPr lang="en-US" altLang="zh-CN" dirty="0">
                <a:latin typeface="Times New Roman" panose="02020603050405020304" pitchFamily="18" charset="0"/>
              </a:rPr>
              <a:t>ZrO</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Hg</a:t>
            </a:r>
            <a:r>
              <a:rPr lang="en-US" altLang="zh-CN" baseline="30000" dirty="0">
                <a:latin typeface="Times New Roman" panose="02020603050405020304" pitchFamily="18" charset="0"/>
              </a:rPr>
              <a:t>2+</a:t>
            </a:r>
            <a:r>
              <a:rPr lang="zh-CN" altLang="en-US" dirty="0">
                <a:latin typeface="Times New Roman" panose="02020603050405020304" pitchFamily="18" charset="0"/>
              </a:rPr>
              <a:t>等离子时，</a:t>
            </a:r>
            <a:r>
              <a:rPr lang="en-US" altLang="zh-CN" dirty="0">
                <a:latin typeface="Times New Roman" panose="02020603050405020304" pitchFamily="18" charset="0"/>
              </a:rPr>
              <a:t>Fe</a:t>
            </a:r>
            <a:r>
              <a:rPr lang="en-US" altLang="zh-CN" baseline="30000" dirty="0">
                <a:latin typeface="Times New Roman" panose="02020603050405020304" pitchFamily="18" charset="0"/>
              </a:rPr>
              <a:t>3+</a:t>
            </a:r>
            <a:r>
              <a:rPr lang="zh-CN" altLang="en-US" dirty="0">
                <a:latin typeface="Times New Roman" panose="02020603050405020304" pitchFamily="18" charset="0"/>
              </a:rPr>
              <a:t>的存在会有干扰，可加入抗坏血酸等将</a:t>
            </a:r>
            <a:r>
              <a:rPr lang="en-US" altLang="zh-CN" dirty="0">
                <a:latin typeface="Times New Roman" panose="02020603050405020304" pitchFamily="18" charset="0"/>
              </a:rPr>
              <a:t>Fe</a:t>
            </a:r>
            <a:r>
              <a:rPr lang="en-US" altLang="zh-CN" baseline="30000" dirty="0">
                <a:latin typeface="Times New Roman" panose="02020603050405020304" pitchFamily="18" charset="0"/>
              </a:rPr>
              <a:t>3+</a:t>
            </a:r>
            <a:r>
              <a:rPr lang="zh-CN" altLang="en-US" dirty="0">
                <a:latin typeface="Times New Roman" panose="02020603050405020304" pitchFamily="18" charset="0"/>
              </a:rPr>
              <a:t>还原为</a:t>
            </a:r>
            <a:r>
              <a:rPr lang="en-US" altLang="zh-CN" dirty="0">
                <a:latin typeface="Times New Roman" panose="02020603050405020304" pitchFamily="18" charset="0"/>
              </a:rPr>
              <a:t>Fe</a:t>
            </a:r>
            <a:r>
              <a:rPr lang="en-US" altLang="zh-CN" baseline="30000" dirty="0">
                <a:latin typeface="Times New Roman" panose="02020603050405020304" pitchFamily="18" charset="0"/>
              </a:rPr>
              <a:t>2+</a:t>
            </a:r>
            <a:r>
              <a:rPr lang="zh-CN" altLang="en-US" dirty="0">
                <a:latin typeface="Times New Roman" panose="02020603050405020304" pitchFamily="18" charset="0"/>
              </a:rPr>
              <a:t>来消除干扰。</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barn(inVertical)">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barn(inVertical)">
                                      <p:cBhvr>
                                        <p:cTn id="12" dur="500"/>
                                        <p:tgtEl>
                                          <p:spTgt spid="167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bldLvl="2"/>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DEBE3B31-4156-4744-90BC-3C2A099D6F9C}" type="slidenum">
              <a:rPr lang="en-US" altLang="zh-CN"/>
              <a:pPr/>
              <a:t>145</a:t>
            </a:fld>
            <a:endParaRPr lang="en-US" altLang="zh-CN"/>
          </a:p>
        </p:txBody>
      </p:sp>
      <p:sp>
        <p:nvSpPr>
          <p:cNvPr id="233475" name="Rectangle 3"/>
          <p:cNvSpPr>
            <a:spLocks noGrp="1" noChangeArrowheads="1"/>
          </p:cNvSpPr>
          <p:nvPr>
            <p:ph type="body" idx="1"/>
          </p:nvPr>
        </p:nvSpPr>
        <p:spPr>
          <a:xfrm>
            <a:off x="395610" y="1196752"/>
            <a:ext cx="8424862" cy="4320480"/>
          </a:xfrm>
        </p:spPr>
        <p:txBody>
          <a:bodyPr/>
          <a:lstStyle/>
          <a:p>
            <a:pPr>
              <a:lnSpc>
                <a:spcPct val="150000"/>
              </a:lnSpc>
              <a:spcBef>
                <a:spcPts val="600"/>
              </a:spcBef>
            </a:pPr>
            <a:r>
              <a:rPr lang="zh-CN" altLang="en-US" dirty="0">
                <a:latin typeface="Times New Roman" panose="02020603050405020304" pitchFamily="18" charset="0"/>
              </a:rPr>
              <a:t>在掩蔽干扰离子进行滴定后，如果还要测定被掩蔽的离子，采用适当的方法破坏金属离子与掩蔽剂生成的化合物，将金属离子释放出来，此过程为解蔽，利用解蔽可进行连续滴定。</a:t>
            </a:r>
          </a:p>
        </p:txBody>
      </p:sp>
      <p:sp>
        <p:nvSpPr>
          <p:cNvPr id="233481" name="Rectangle 9"/>
          <p:cNvSpPr>
            <a:spLocks noGrp="1" noChangeArrowheads="1"/>
          </p:cNvSpPr>
          <p:nvPr>
            <p:ph type="title"/>
          </p:nvPr>
        </p:nvSpPr>
        <p:spPr/>
        <p:txBody>
          <a:bodyPr/>
          <a:lstStyle/>
          <a:p>
            <a:r>
              <a:rPr lang="en-US" altLang="zh-CN" dirty="0">
                <a:latin typeface="Times New Roman" panose="02020603050405020304" pitchFamily="18" charset="0"/>
              </a:rPr>
              <a:t>4.  </a:t>
            </a:r>
            <a:r>
              <a:rPr lang="zh-CN" altLang="en-US" dirty="0">
                <a:latin typeface="Times New Roman" panose="02020603050405020304" pitchFamily="18" charset="0"/>
              </a:rPr>
              <a:t>利用解蔽的方法连续滴定</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barn(inVertical)">
                                      <p:cBhvr>
                                        <p:cTn id="7" dur="500"/>
                                        <p:tgtEl>
                                          <p:spTgt spid="2334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3FBC23E1-8CEE-4C47-854C-97E65C6A3AFD}" type="slidenum">
              <a:rPr lang="en-US" altLang="zh-CN"/>
              <a:pPr/>
              <a:t>146</a:t>
            </a:fld>
            <a:endParaRPr lang="en-US" altLang="zh-CN"/>
          </a:p>
        </p:txBody>
      </p:sp>
      <p:sp>
        <p:nvSpPr>
          <p:cNvPr id="500738" name="Rectangle 2"/>
          <p:cNvSpPr>
            <a:spLocks noGrp="1" noChangeArrowheads="1"/>
          </p:cNvSpPr>
          <p:nvPr>
            <p:ph type="title"/>
          </p:nvPr>
        </p:nvSpPr>
        <p:spPr/>
        <p:txBody>
          <a:bodyPr/>
          <a:lstStyle/>
          <a:p>
            <a:r>
              <a:rPr lang="zh-CN" altLang="en-US" dirty="0">
                <a:latin typeface="Times New Roman" panose="02020603050405020304" pitchFamily="18" charset="0"/>
              </a:rPr>
              <a:t>利用解蔽的方法</a:t>
            </a:r>
          </a:p>
        </p:txBody>
      </p:sp>
      <p:sp>
        <p:nvSpPr>
          <p:cNvPr id="500739" name="Rectangle 3"/>
          <p:cNvSpPr>
            <a:spLocks noGrp="1" noChangeArrowheads="1"/>
          </p:cNvSpPr>
          <p:nvPr>
            <p:ph type="body" idx="1"/>
          </p:nvPr>
        </p:nvSpPr>
        <p:spPr/>
        <p:txBody>
          <a:bodyPr/>
          <a:lstStyle/>
          <a:p>
            <a:pPr lvl="1">
              <a:lnSpc>
                <a:spcPct val="150000"/>
              </a:lnSpc>
              <a:spcBef>
                <a:spcPts val="0"/>
              </a:spcBef>
            </a:pPr>
            <a:r>
              <a:rPr lang="zh-CN" altLang="en-US" dirty="0">
                <a:latin typeface="Times New Roman" panose="02020603050405020304" pitchFamily="18" charset="0"/>
              </a:rPr>
              <a:t>如</a:t>
            </a:r>
            <a:r>
              <a:rPr lang="en-US" altLang="zh-CN" dirty="0">
                <a:latin typeface="Times New Roman" panose="02020603050405020304" pitchFamily="18" charset="0"/>
              </a:rPr>
              <a:t>Zn</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Mg</a:t>
            </a:r>
            <a:r>
              <a:rPr lang="en-US" altLang="zh-CN" baseline="30000" dirty="0">
                <a:latin typeface="Times New Roman" panose="02020603050405020304" pitchFamily="18" charset="0"/>
              </a:rPr>
              <a:t>2+</a:t>
            </a:r>
            <a:r>
              <a:rPr lang="zh-CN" altLang="en-US" dirty="0">
                <a:latin typeface="Times New Roman" panose="02020603050405020304" pitchFamily="18" charset="0"/>
              </a:rPr>
              <a:t>共存时，在</a:t>
            </a:r>
            <a:r>
              <a:rPr lang="en-US" altLang="zh-CN" dirty="0">
                <a:latin typeface="Times New Roman" panose="02020603050405020304" pitchFamily="18" charset="0"/>
              </a:rPr>
              <a:t>pH10</a:t>
            </a:r>
            <a:r>
              <a:rPr lang="zh-CN" altLang="en-US" dirty="0">
                <a:latin typeface="Times New Roman" panose="02020603050405020304" pitchFamily="18" charset="0"/>
              </a:rPr>
              <a:t>的氨性溶液中加入</a:t>
            </a:r>
            <a:r>
              <a:rPr lang="en-US" altLang="zh-CN" dirty="0">
                <a:latin typeface="Times New Roman" panose="02020603050405020304" pitchFamily="18" charset="0"/>
              </a:rPr>
              <a:t>KCN</a:t>
            </a:r>
            <a:r>
              <a:rPr lang="zh-CN" altLang="en-US" dirty="0">
                <a:latin typeface="Times New Roman" panose="02020603050405020304" pitchFamily="18" charset="0"/>
              </a:rPr>
              <a:t>，使</a:t>
            </a:r>
            <a:r>
              <a:rPr lang="en-US" altLang="zh-CN" dirty="0">
                <a:latin typeface="Times New Roman" panose="02020603050405020304" pitchFamily="18" charset="0"/>
              </a:rPr>
              <a:t>Zn</a:t>
            </a:r>
            <a:r>
              <a:rPr lang="en-US" altLang="zh-CN" baseline="30000" dirty="0">
                <a:latin typeface="Times New Roman" panose="02020603050405020304" pitchFamily="18" charset="0"/>
              </a:rPr>
              <a:t>2+</a:t>
            </a:r>
            <a:r>
              <a:rPr lang="zh-CN" altLang="en-US" dirty="0">
                <a:latin typeface="Times New Roman" panose="02020603050405020304" pitchFamily="18" charset="0"/>
              </a:rPr>
              <a:t>形成</a:t>
            </a:r>
            <a:r>
              <a:rPr lang="en-US" altLang="zh-CN" dirty="0">
                <a:latin typeface="Times New Roman" panose="02020603050405020304" pitchFamily="18" charset="0"/>
              </a:rPr>
              <a:t>Zn(CN)</a:t>
            </a:r>
            <a:r>
              <a:rPr lang="en-US" altLang="zh-CN" baseline="-25000" dirty="0">
                <a:latin typeface="Times New Roman" panose="02020603050405020304" pitchFamily="18" charset="0"/>
              </a:rPr>
              <a:t>4</a:t>
            </a:r>
            <a:r>
              <a:rPr lang="en-US" altLang="zh-CN" baseline="30000" dirty="0">
                <a:latin typeface="Times New Roman" panose="02020603050405020304" pitchFamily="18" charset="0"/>
              </a:rPr>
              <a:t>2-</a:t>
            </a:r>
            <a:r>
              <a:rPr lang="zh-CN" altLang="en-US" dirty="0">
                <a:latin typeface="Times New Roman" panose="02020603050405020304" pitchFamily="18" charset="0"/>
              </a:rPr>
              <a:t>而掩蔽；用</a:t>
            </a:r>
            <a:r>
              <a:rPr lang="en-US" altLang="zh-CN" dirty="0">
                <a:latin typeface="Times New Roman" panose="02020603050405020304" pitchFamily="18" charset="0"/>
              </a:rPr>
              <a:t>EDTA</a:t>
            </a:r>
            <a:r>
              <a:rPr lang="zh-CN" altLang="en-US" dirty="0">
                <a:latin typeface="Times New Roman" panose="02020603050405020304" pitchFamily="18" charset="0"/>
              </a:rPr>
              <a:t>滴定</a:t>
            </a:r>
            <a:r>
              <a:rPr lang="en-US" altLang="zh-CN" dirty="0">
                <a:latin typeface="Times New Roman" panose="02020603050405020304" pitchFamily="18" charset="0"/>
              </a:rPr>
              <a:t>Mg</a:t>
            </a:r>
            <a:r>
              <a:rPr lang="en-US" altLang="zh-CN" baseline="30000" dirty="0">
                <a:latin typeface="Times New Roman" panose="02020603050405020304" pitchFamily="18" charset="0"/>
              </a:rPr>
              <a:t>2+</a:t>
            </a:r>
            <a:r>
              <a:rPr lang="zh-CN" altLang="en-US" dirty="0">
                <a:latin typeface="Times New Roman" panose="02020603050405020304" pitchFamily="18" charset="0"/>
              </a:rPr>
              <a:t>后，加入甲醛（或三氯乙醛）以破坏</a:t>
            </a:r>
            <a:r>
              <a:rPr lang="en-US" altLang="zh-CN" dirty="0">
                <a:latin typeface="Times New Roman" panose="02020603050405020304" pitchFamily="18" charset="0"/>
              </a:rPr>
              <a:t>Zn(CN)</a:t>
            </a:r>
            <a:r>
              <a:rPr lang="en-US" altLang="zh-CN" baseline="-25000" dirty="0">
                <a:latin typeface="Times New Roman" panose="02020603050405020304" pitchFamily="18" charset="0"/>
              </a:rPr>
              <a:t>4</a:t>
            </a:r>
            <a:r>
              <a:rPr lang="en-US" altLang="zh-CN" baseline="30000" dirty="0">
                <a:latin typeface="Times New Roman" panose="02020603050405020304" pitchFamily="18" charset="0"/>
              </a:rPr>
              <a:t>2-</a:t>
            </a:r>
            <a:r>
              <a:rPr lang="en-US" altLang="zh-CN" dirty="0">
                <a:latin typeface="Times New Roman" panose="02020603050405020304" pitchFamily="18" charset="0"/>
              </a:rPr>
              <a:t> </a:t>
            </a:r>
            <a:r>
              <a:rPr lang="zh-CN" altLang="en-US" dirty="0">
                <a:latin typeface="Times New Roman" panose="02020603050405020304" pitchFamily="18" charset="0"/>
              </a:rPr>
              <a:t>，释放出来的</a:t>
            </a:r>
            <a:r>
              <a:rPr lang="en-US" altLang="zh-CN" dirty="0">
                <a:latin typeface="Times New Roman" panose="02020603050405020304" pitchFamily="18" charset="0"/>
              </a:rPr>
              <a:t>Zn</a:t>
            </a:r>
            <a:r>
              <a:rPr lang="en-US" altLang="zh-CN" baseline="30000" dirty="0">
                <a:latin typeface="Times New Roman" panose="02020603050405020304" pitchFamily="18" charset="0"/>
              </a:rPr>
              <a:t>2+</a:t>
            </a:r>
            <a:r>
              <a:rPr lang="zh-CN" altLang="en-US" dirty="0">
                <a:latin typeface="Times New Roman" panose="02020603050405020304" pitchFamily="18" charset="0"/>
              </a:rPr>
              <a:t>可用</a:t>
            </a:r>
            <a:r>
              <a:rPr lang="en-US" altLang="zh-CN" dirty="0">
                <a:latin typeface="Times New Roman" panose="02020603050405020304" pitchFamily="18" charset="0"/>
              </a:rPr>
              <a:t>EDTA</a:t>
            </a:r>
            <a:r>
              <a:rPr lang="zh-CN" altLang="en-US" dirty="0">
                <a:latin typeface="Times New Roman" panose="02020603050405020304" pitchFamily="18" charset="0"/>
              </a:rPr>
              <a:t>继续滴定。</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animEffect transition="in" filter="barn(inVertical)">
                                      <p:cBhvr>
                                        <p:cTn id="7" dur="500"/>
                                        <p:tgtEl>
                                          <p:spTgt spid="500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188" y="1125538"/>
            <a:ext cx="7921252" cy="1470025"/>
          </a:xfrm>
        </p:spPr>
        <p:txBody>
          <a:bodyPr/>
          <a:lstStyle/>
          <a:p>
            <a:r>
              <a:rPr lang="zh-CN" altLang="en-US" dirty="0"/>
              <a:t>第三节  配位滴定条件的选择</a:t>
            </a:r>
          </a:p>
        </p:txBody>
      </p:sp>
      <p:sp>
        <p:nvSpPr>
          <p:cNvPr id="3" name="副标题 2"/>
          <p:cNvSpPr>
            <a:spLocks noGrp="1"/>
          </p:cNvSpPr>
          <p:nvPr>
            <p:ph type="subTitle" idx="1"/>
          </p:nvPr>
        </p:nvSpPr>
        <p:spPr/>
        <p:txBody>
          <a:bodyPr/>
          <a:lstStyle/>
          <a:p>
            <a:r>
              <a:rPr lang="zh-CN" altLang="en-US" dirty="0"/>
              <a:t>四、配位滴定方式及应用</a:t>
            </a:r>
          </a:p>
        </p:txBody>
      </p:sp>
    </p:spTree>
    <p:custDataLst>
      <p:tags r:id="rId1"/>
    </p:custDataLst>
    <p:extLst>
      <p:ext uri="{BB962C8B-B14F-4D97-AF65-F5344CB8AC3E}">
        <p14:creationId xmlns:p14="http://schemas.microsoft.com/office/powerpoint/2010/main" val="3682598952"/>
      </p:ext>
    </p:extLst>
  </p:cSld>
  <p:clrMapOvr>
    <a:masterClrMapping/>
  </p:clrMapOvr>
  <p:transition spd="med">
    <p:split orient="vert"/>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9753A683-17A7-480B-BD1F-7C6D333547EA}" type="slidenum">
              <a:rPr lang="en-US" altLang="zh-CN"/>
              <a:pPr/>
              <a:t>148</a:t>
            </a:fld>
            <a:endParaRPr lang="en-US" altLang="zh-CN"/>
          </a:p>
        </p:txBody>
      </p:sp>
      <p:sp>
        <p:nvSpPr>
          <p:cNvPr id="501762" name="Rectangle 2"/>
          <p:cNvSpPr>
            <a:spLocks noGrp="1" noChangeArrowheads="1"/>
          </p:cNvSpPr>
          <p:nvPr>
            <p:ph type="title"/>
          </p:nvPr>
        </p:nvSpPr>
        <p:spPr/>
        <p:txBody>
          <a:bodyPr/>
          <a:lstStyle/>
          <a:p>
            <a:r>
              <a:rPr lang="zh-CN" altLang="en-US" dirty="0">
                <a:latin typeface="Times New Roman" panose="02020603050405020304" pitchFamily="18" charset="0"/>
              </a:rPr>
              <a:t>（一）配位滴定方式</a:t>
            </a:r>
          </a:p>
        </p:txBody>
      </p:sp>
      <p:sp>
        <p:nvSpPr>
          <p:cNvPr id="501763" name="Rectangle 3"/>
          <p:cNvSpPr>
            <a:spLocks noGrp="1" noChangeArrowheads="1"/>
          </p:cNvSpPr>
          <p:nvPr>
            <p:ph type="body" idx="1"/>
          </p:nvPr>
        </p:nvSpPr>
        <p:spPr>
          <a:xfrm>
            <a:off x="1979712" y="1196753"/>
            <a:ext cx="5927725" cy="4104456"/>
          </a:xfrm>
        </p:spPr>
        <p:txBody>
          <a:bodyPr/>
          <a:lstStyle/>
          <a:p>
            <a:pPr marL="685800" indent="-685800">
              <a:lnSpc>
                <a:spcPct val="170000"/>
              </a:lnSpc>
              <a:buFontTx/>
              <a:buAutoNum type="arabicPeriod"/>
            </a:pPr>
            <a:r>
              <a:rPr lang="zh-CN" altLang="en-US" dirty="0">
                <a:latin typeface="Times New Roman" panose="02020603050405020304" pitchFamily="18" charset="0"/>
              </a:rPr>
              <a:t>直接滴定法</a:t>
            </a:r>
          </a:p>
          <a:p>
            <a:pPr marL="685800" indent="-685800">
              <a:lnSpc>
                <a:spcPct val="170000"/>
              </a:lnSpc>
              <a:buFontTx/>
              <a:buAutoNum type="arabicPeriod"/>
            </a:pPr>
            <a:r>
              <a:rPr lang="zh-CN" altLang="en-US" dirty="0">
                <a:latin typeface="Times New Roman" panose="02020603050405020304" pitchFamily="18" charset="0"/>
              </a:rPr>
              <a:t>返滴定法</a:t>
            </a:r>
          </a:p>
          <a:p>
            <a:pPr marL="685800" indent="-685800">
              <a:lnSpc>
                <a:spcPct val="170000"/>
              </a:lnSpc>
              <a:buFontTx/>
              <a:buAutoNum type="arabicPeriod"/>
            </a:pPr>
            <a:r>
              <a:rPr lang="zh-CN" altLang="en-US" dirty="0">
                <a:latin typeface="Times New Roman" panose="02020603050405020304" pitchFamily="18" charset="0"/>
              </a:rPr>
              <a:t>置换滴定法</a:t>
            </a:r>
          </a:p>
          <a:p>
            <a:pPr marL="685800" indent="-685800">
              <a:lnSpc>
                <a:spcPct val="170000"/>
              </a:lnSpc>
              <a:buFontTx/>
              <a:buAutoNum type="arabicPeriod"/>
            </a:pPr>
            <a:r>
              <a:rPr lang="zh-CN" altLang="en-US" dirty="0">
                <a:latin typeface="Times New Roman" panose="02020603050405020304" pitchFamily="18" charset="0"/>
              </a:rPr>
              <a:t>间接滴定法</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Effect transition="in" filter="barn(inVertical)">
                                      <p:cBhvr>
                                        <p:cTn id="7" dur="500"/>
                                        <p:tgtEl>
                                          <p:spTgt spid="501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1763">
                                            <p:txEl>
                                              <p:pRg st="1" end="1"/>
                                            </p:txEl>
                                          </p:spTgt>
                                        </p:tgtEl>
                                        <p:attrNameLst>
                                          <p:attrName>style.visibility</p:attrName>
                                        </p:attrNameLst>
                                      </p:cBhvr>
                                      <p:to>
                                        <p:strVal val="visible"/>
                                      </p:to>
                                    </p:set>
                                    <p:animEffect transition="in" filter="barn(inVertical)">
                                      <p:cBhvr>
                                        <p:cTn id="12" dur="500"/>
                                        <p:tgtEl>
                                          <p:spTgt spid="501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1763">
                                            <p:txEl>
                                              <p:pRg st="2" end="2"/>
                                            </p:txEl>
                                          </p:spTgt>
                                        </p:tgtEl>
                                        <p:attrNameLst>
                                          <p:attrName>style.visibility</p:attrName>
                                        </p:attrNameLst>
                                      </p:cBhvr>
                                      <p:to>
                                        <p:strVal val="visible"/>
                                      </p:to>
                                    </p:set>
                                    <p:animEffect transition="in" filter="barn(inVertical)">
                                      <p:cBhvr>
                                        <p:cTn id="17" dur="500"/>
                                        <p:tgtEl>
                                          <p:spTgt spid="5017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01763">
                                            <p:txEl>
                                              <p:pRg st="3" end="3"/>
                                            </p:txEl>
                                          </p:spTgt>
                                        </p:tgtEl>
                                        <p:attrNameLst>
                                          <p:attrName>style.visibility</p:attrName>
                                        </p:attrNameLst>
                                      </p:cBhvr>
                                      <p:to>
                                        <p:strVal val="visible"/>
                                      </p:to>
                                    </p:set>
                                    <p:animEffect transition="in" filter="barn(inVertical)">
                                      <p:cBhvr>
                                        <p:cTn id="22" dur="500"/>
                                        <p:tgtEl>
                                          <p:spTgt spid="501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02508F85-CC5F-471F-B0C1-C23B7ED58C8A}" type="slidenum">
              <a:rPr lang="en-US" altLang="zh-CN"/>
              <a:pPr/>
              <a:t>149</a:t>
            </a:fld>
            <a:endParaRPr lang="en-US" altLang="zh-CN"/>
          </a:p>
        </p:txBody>
      </p:sp>
      <p:sp>
        <p:nvSpPr>
          <p:cNvPr id="502786" name="Rectangle 2"/>
          <p:cNvSpPr>
            <a:spLocks noGrp="1" noChangeArrowheads="1"/>
          </p:cNvSpPr>
          <p:nvPr>
            <p:ph type="title"/>
          </p:nvPr>
        </p:nvSpPr>
        <p:spPr/>
        <p:txBody>
          <a:bodyPr/>
          <a:lstStyle/>
          <a:p>
            <a:r>
              <a:rPr lang="en-US" altLang="zh-CN">
                <a:latin typeface="Times New Roman" panose="02020603050405020304" pitchFamily="18" charset="0"/>
              </a:rPr>
              <a:t>1.  </a:t>
            </a:r>
            <a:r>
              <a:rPr lang="zh-CN" altLang="en-US">
                <a:latin typeface="Times New Roman" panose="02020603050405020304" pitchFamily="18" charset="0"/>
              </a:rPr>
              <a:t>直接滴定法</a:t>
            </a:r>
          </a:p>
        </p:txBody>
      </p:sp>
      <p:sp>
        <p:nvSpPr>
          <p:cNvPr id="502787" name="Rectangle 3"/>
          <p:cNvSpPr>
            <a:spLocks noGrp="1" noChangeArrowheads="1"/>
          </p:cNvSpPr>
          <p:nvPr>
            <p:ph type="body" idx="1"/>
          </p:nvPr>
        </p:nvSpPr>
        <p:spPr>
          <a:xfrm>
            <a:off x="179512" y="1382737"/>
            <a:ext cx="8496944" cy="4854575"/>
          </a:xfrm>
        </p:spPr>
        <p:txBody>
          <a:bodyPr/>
          <a:lstStyle/>
          <a:p>
            <a:pPr lvl="1">
              <a:lnSpc>
                <a:spcPct val="130000"/>
              </a:lnSpc>
            </a:pPr>
            <a:r>
              <a:rPr lang="zh-CN" altLang="en-US" dirty="0">
                <a:latin typeface="Times New Roman" panose="02020603050405020304" pitchFamily="18" charset="0"/>
              </a:rPr>
              <a:t>满足</a:t>
            </a:r>
            <a:r>
              <a:rPr lang="en-US" altLang="zh-CN" dirty="0" err="1">
                <a:latin typeface="Times New Roman" panose="02020603050405020304" pitchFamily="18" charset="0"/>
              </a:rPr>
              <a:t>lg</a:t>
            </a:r>
            <a:r>
              <a:rPr lang="en-US" altLang="zh-CN" dirty="0">
                <a:latin typeface="Times New Roman" panose="02020603050405020304" pitchFamily="18" charset="0"/>
              </a:rPr>
              <a:t>(</a:t>
            </a:r>
            <a:r>
              <a:rPr lang="en-US" altLang="zh-CN" i="1" dirty="0" err="1">
                <a:latin typeface="Times New Roman" panose="02020603050405020304" pitchFamily="18" charset="0"/>
              </a:rPr>
              <a:t>c</a:t>
            </a:r>
            <a:r>
              <a:rPr lang="en-US" altLang="zh-CN" baseline="-25000" dirty="0" err="1">
                <a:latin typeface="Times New Roman" panose="02020603050405020304" pitchFamily="18" charset="0"/>
              </a:rPr>
              <a:t>M</a:t>
            </a:r>
            <a:r>
              <a:rPr lang="en-US" altLang="zh-CN" i="1" dirty="0" err="1">
                <a:latin typeface="Times New Roman" panose="02020603050405020304" pitchFamily="18" charset="0"/>
              </a:rPr>
              <a:t>K</a:t>
            </a:r>
            <a:r>
              <a:rPr lang="en-US" altLang="zh-CN" dirty="0" err="1">
                <a:latin typeface="Times New Roman" panose="02020603050405020304" pitchFamily="18" charset="0"/>
                <a:cs typeface="Times New Roman" panose="02020603050405020304" pitchFamily="18" charset="0"/>
              </a:rPr>
              <a:t>´</a:t>
            </a:r>
            <a:r>
              <a:rPr lang="en-US" altLang="zh-CN" baseline="-25000" dirty="0" err="1">
                <a:latin typeface="Times New Roman" panose="02020603050405020304" pitchFamily="18" charset="0"/>
              </a:rPr>
              <a:t>MY</a:t>
            </a:r>
            <a:r>
              <a:rPr lang="en-US" altLang="zh-CN" dirty="0">
                <a:latin typeface="Times New Roman" panose="02020603050405020304" pitchFamily="18" charset="0"/>
              </a:rPr>
              <a:t>)</a:t>
            </a:r>
            <a:r>
              <a:rPr lang="en-US" altLang="zh-CN" dirty="0">
                <a:latin typeface="Times New Roman" panose="02020603050405020304" pitchFamily="18" charset="0"/>
                <a:sym typeface="Symbol" panose="05050102010706020507" pitchFamily="18" charset="2"/>
              </a:rPr>
              <a:t>6</a:t>
            </a:r>
            <a:r>
              <a:rPr lang="zh-CN" altLang="en-US" dirty="0">
                <a:latin typeface="Times New Roman" panose="02020603050405020304" pitchFamily="18" charset="0"/>
                <a:sym typeface="Symbol" panose="05050102010706020507" pitchFamily="18" charset="2"/>
              </a:rPr>
              <a:t>，速度快，有合适的金属指示剂。</a:t>
            </a:r>
          </a:p>
          <a:p>
            <a:pPr lvl="1">
              <a:lnSpc>
                <a:spcPct val="130000"/>
              </a:lnSpc>
            </a:pPr>
            <a:r>
              <a:rPr lang="zh-CN" altLang="en-US" dirty="0">
                <a:latin typeface="Times New Roman" panose="02020603050405020304" pitchFamily="18" charset="0"/>
              </a:rPr>
              <a:t>如在强酸性溶液中滴定</a:t>
            </a:r>
            <a:r>
              <a:rPr lang="en-US" altLang="zh-CN" dirty="0" err="1">
                <a:latin typeface="Times New Roman" panose="02020603050405020304" pitchFamily="18" charset="0"/>
              </a:rPr>
              <a:t>Zr</a:t>
            </a:r>
            <a:r>
              <a:rPr lang="en-US" altLang="zh-CN" dirty="0">
                <a:latin typeface="Times New Roman" panose="02020603050405020304" pitchFamily="18" charset="0"/>
              </a:rPr>
              <a:t>(Ⅳ)</a:t>
            </a:r>
            <a:r>
              <a:rPr lang="zh-CN" altLang="en-US" dirty="0">
                <a:latin typeface="Times New Roman" panose="02020603050405020304" pitchFamily="18" charset="0"/>
              </a:rPr>
              <a:t>，酸性溶液中滴定</a:t>
            </a:r>
            <a:r>
              <a:rPr lang="en-US" altLang="zh-CN" dirty="0">
                <a:latin typeface="Times New Roman" panose="02020603050405020304" pitchFamily="18" charset="0"/>
              </a:rPr>
              <a:t>Bi</a:t>
            </a:r>
            <a:r>
              <a:rPr lang="en-US" altLang="zh-CN" baseline="30000" dirty="0">
                <a:latin typeface="Times New Roman" panose="02020603050405020304" pitchFamily="18" charset="0"/>
              </a:rPr>
              <a:t>3+</a:t>
            </a:r>
            <a:r>
              <a:rPr lang="zh-CN" altLang="en-US" dirty="0">
                <a:latin typeface="Times New Roman" panose="02020603050405020304" pitchFamily="18" charset="0"/>
              </a:rPr>
              <a:t>、</a:t>
            </a:r>
            <a:r>
              <a:rPr lang="en-US" altLang="zh-CN" dirty="0">
                <a:latin typeface="Times New Roman" panose="02020603050405020304" pitchFamily="18" charset="0"/>
              </a:rPr>
              <a:t>Fe</a:t>
            </a:r>
            <a:r>
              <a:rPr lang="en-US" altLang="zh-CN" baseline="30000" dirty="0">
                <a:latin typeface="Times New Roman" panose="02020603050405020304" pitchFamily="18" charset="0"/>
              </a:rPr>
              <a:t>3+</a:t>
            </a:r>
            <a:r>
              <a:rPr lang="zh-CN" altLang="en-US" dirty="0">
                <a:latin typeface="Times New Roman" panose="02020603050405020304" pitchFamily="18" charset="0"/>
              </a:rPr>
              <a:t>，弱酸性溶液中滴定</a:t>
            </a:r>
            <a:r>
              <a:rPr lang="en-US" altLang="zh-CN" dirty="0">
                <a:latin typeface="Times New Roman" panose="02020603050405020304" pitchFamily="18" charset="0"/>
              </a:rPr>
              <a:t>Cu</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Pb</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Zn</a:t>
            </a:r>
            <a:r>
              <a:rPr lang="en-US" altLang="zh-CN" baseline="30000" dirty="0">
                <a:latin typeface="Times New Roman" panose="02020603050405020304" pitchFamily="18" charset="0"/>
              </a:rPr>
              <a:t>2+</a:t>
            </a:r>
            <a:r>
              <a:rPr lang="zh-CN" altLang="en-US" dirty="0">
                <a:latin typeface="Times New Roman" panose="02020603050405020304" pitchFamily="18" charset="0"/>
              </a:rPr>
              <a:t>，碱性溶液中滴定</a:t>
            </a:r>
            <a:r>
              <a:rPr lang="en-US" altLang="zh-CN" dirty="0">
                <a:latin typeface="Times New Roman" panose="02020603050405020304" pitchFamily="18" charset="0"/>
              </a:rPr>
              <a:t>Ca</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Mg</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Sr</a:t>
            </a:r>
            <a:r>
              <a:rPr lang="en-US" altLang="zh-CN" baseline="30000" dirty="0">
                <a:latin typeface="Times New Roman" panose="02020603050405020304" pitchFamily="18" charset="0"/>
              </a:rPr>
              <a:t>2+</a:t>
            </a:r>
            <a:r>
              <a:rPr lang="zh-CN" altLang="en-US" dirty="0">
                <a:latin typeface="Times New Roman" panose="02020603050405020304" pitchFamily="18" charset="0"/>
              </a:rPr>
              <a:t>等。</a:t>
            </a:r>
          </a:p>
          <a:p>
            <a:pPr lvl="1">
              <a:lnSpc>
                <a:spcPct val="130000"/>
              </a:lnSpc>
            </a:pPr>
            <a:r>
              <a:rPr lang="zh-CN" altLang="en-US" dirty="0">
                <a:solidFill>
                  <a:srgbClr val="000000"/>
                </a:solidFill>
                <a:latin typeface="Times New Roman" panose="02020603050405020304" pitchFamily="18" charset="0"/>
              </a:rPr>
              <a:t>可直接滴定约</a:t>
            </a:r>
            <a:r>
              <a:rPr lang="en-US" altLang="zh-CN" dirty="0">
                <a:solidFill>
                  <a:srgbClr val="000000"/>
                </a:solidFill>
                <a:latin typeface="Times New Roman" panose="02020603050405020304" pitchFamily="18" charset="0"/>
              </a:rPr>
              <a:t>40</a:t>
            </a:r>
            <a:r>
              <a:rPr lang="zh-CN" altLang="en-US" dirty="0">
                <a:solidFill>
                  <a:srgbClr val="000000"/>
                </a:solidFill>
                <a:latin typeface="Times New Roman" panose="02020603050405020304" pitchFamily="18" charset="0"/>
              </a:rPr>
              <a:t>种以上金属离子。</a:t>
            </a:r>
            <a:endParaRPr lang="zh-CN" altLang="en-US" dirty="0">
              <a:latin typeface="Times New Roman" panose="02020603050405020304" pitchFamily="18" charset="0"/>
            </a:endParaRP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Effect transition="in" filter="barn(inVertical)">
                                      <p:cBhvr>
                                        <p:cTn id="7" dur="500"/>
                                        <p:tgtEl>
                                          <p:spTgt spid="502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2787">
                                            <p:txEl>
                                              <p:pRg st="1" end="1"/>
                                            </p:txEl>
                                          </p:spTgt>
                                        </p:tgtEl>
                                        <p:attrNameLst>
                                          <p:attrName>style.visibility</p:attrName>
                                        </p:attrNameLst>
                                      </p:cBhvr>
                                      <p:to>
                                        <p:strVal val="visible"/>
                                      </p:to>
                                    </p:set>
                                    <p:animEffect transition="in" filter="barn(inVertical)">
                                      <p:cBhvr>
                                        <p:cTn id="12" dur="500"/>
                                        <p:tgtEl>
                                          <p:spTgt spid="502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2787">
                                            <p:txEl>
                                              <p:pRg st="2" end="2"/>
                                            </p:txEl>
                                          </p:spTgt>
                                        </p:tgtEl>
                                        <p:attrNameLst>
                                          <p:attrName>style.visibility</p:attrName>
                                        </p:attrNameLst>
                                      </p:cBhvr>
                                      <p:to>
                                        <p:strVal val="visible"/>
                                      </p:to>
                                    </p:set>
                                    <p:animEffect transition="in" filter="barn(inVertical)">
                                      <p:cBhvr>
                                        <p:cTn id="17" dur="500"/>
                                        <p:tgtEl>
                                          <p:spTgt spid="502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4"/>
          <p:cNvSpPr>
            <a:spLocks noGrp="1"/>
          </p:cNvSpPr>
          <p:nvPr>
            <p:ph type="ftr" sz="quarter" idx="11"/>
          </p:nvPr>
        </p:nvSpPr>
        <p:spPr/>
        <p:txBody>
          <a:bodyPr/>
          <a:lstStyle/>
          <a:p>
            <a:r>
              <a:rPr lang="en-US" altLang="zh-CN"/>
              <a:t>《分析化学》 第五章   配位滴定法</a:t>
            </a:r>
          </a:p>
        </p:txBody>
      </p:sp>
      <p:sp>
        <p:nvSpPr>
          <p:cNvPr id="13" name="灯片编号占位符 5"/>
          <p:cNvSpPr>
            <a:spLocks noGrp="1"/>
          </p:cNvSpPr>
          <p:nvPr>
            <p:ph type="sldNum" sz="quarter" idx="12"/>
          </p:nvPr>
        </p:nvSpPr>
        <p:spPr/>
        <p:txBody>
          <a:bodyPr/>
          <a:lstStyle/>
          <a:p>
            <a:fld id="{38BF0E79-938E-4215-B252-AA1050C15435}" type="slidenum">
              <a:rPr lang="en-US" altLang="zh-CN"/>
              <a:pPr/>
              <a:t>15</a:t>
            </a:fld>
            <a:endParaRPr lang="en-US" altLang="zh-CN"/>
          </a:p>
        </p:txBody>
      </p:sp>
      <p:sp>
        <p:nvSpPr>
          <p:cNvPr id="568322" name="Rectangle 2"/>
          <p:cNvSpPr>
            <a:spLocks noGrp="1" noChangeArrowheads="1"/>
          </p:cNvSpPr>
          <p:nvPr>
            <p:ph type="title"/>
          </p:nvPr>
        </p:nvSpPr>
        <p:spPr/>
        <p:txBody>
          <a:bodyPr/>
          <a:lstStyle/>
          <a:p>
            <a:r>
              <a:rPr lang="zh-CN" altLang="en-US"/>
              <a:t>螯合物</a:t>
            </a:r>
          </a:p>
        </p:txBody>
      </p:sp>
      <p:sp>
        <p:nvSpPr>
          <p:cNvPr id="568323" name="Rectangle 3"/>
          <p:cNvSpPr>
            <a:spLocks noGrp="1" noChangeArrowheads="1"/>
          </p:cNvSpPr>
          <p:nvPr>
            <p:ph idx="1"/>
          </p:nvPr>
        </p:nvSpPr>
        <p:spPr>
          <a:xfrm>
            <a:off x="395288" y="1268413"/>
            <a:ext cx="8497887" cy="4968875"/>
          </a:xfrm>
        </p:spPr>
        <p:txBody>
          <a:bodyPr/>
          <a:lstStyle/>
          <a:p>
            <a:pPr>
              <a:buFontTx/>
              <a:buNone/>
            </a:pPr>
            <a:r>
              <a:rPr lang="en-US" altLang="zh-CN" dirty="0"/>
              <a:t>       [Cu(</a:t>
            </a:r>
            <a:r>
              <a:rPr lang="en-US" altLang="zh-CN" dirty="0" err="1"/>
              <a:t>en</a:t>
            </a:r>
            <a:r>
              <a:rPr lang="en-US" altLang="zh-CN" dirty="0"/>
              <a:t>)</a:t>
            </a:r>
            <a:r>
              <a:rPr lang="en-US" altLang="zh-CN" baseline="-25000" dirty="0"/>
              <a:t>2</a:t>
            </a:r>
            <a:r>
              <a:rPr lang="en-US" altLang="zh-CN" dirty="0"/>
              <a:t>]</a:t>
            </a:r>
            <a:r>
              <a:rPr lang="en-US" altLang="zh-CN" baseline="30000" dirty="0"/>
              <a:t>2+</a:t>
            </a:r>
            <a:r>
              <a:rPr lang="zh-CN" altLang="en-US" dirty="0"/>
              <a:t>由 </a:t>
            </a:r>
            <a:r>
              <a:rPr lang="en-US" altLang="zh-CN" dirty="0"/>
              <a:t>1 </a:t>
            </a:r>
            <a:r>
              <a:rPr lang="zh-CN" altLang="en-US" dirty="0"/>
              <a:t>个</a:t>
            </a:r>
            <a:r>
              <a:rPr lang="en-US" altLang="zh-CN" dirty="0"/>
              <a:t>Cu</a:t>
            </a:r>
            <a:r>
              <a:rPr lang="en-US" altLang="zh-CN" baseline="30000" dirty="0"/>
              <a:t>2+</a:t>
            </a:r>
            <a:r>
              <a:rPr lang="zh-CN" altLang="en-US" dirty="0"/>
              <a:t>与 </a:t>
            </a:r>
            <a:r>
              <a:rPr lang="en-US" altLang="zh-CN" dirty="0"/>
              <a:t>2 </a:t>
            </a:r>
            <a:r>
              <a:rPr lang="zh-CN" altLang="en-US" dirty="0"/>
              <a:t>个 </a:t>
            </a:r>
          </a:p>
          <a:p>
            <a:pPr algn="ctr">
              <a:buFontTx/>
              <a:buNone/>
            </a:pPr>
            <a:r>
              <a:rPr lang="en-US" altLang="zh-CN" dirty="0"/>
              <a:t>H</a:t>
            </a:r>
            <a:r>
              <a:rPr lang="en-US" altLang="zh-CN" baseline="-25000" dirty="0"/>
              <a:t>2</a:t>
            </a:r>
            <a:r>
              <a:rPr lang="en-US" altLang="zh-CN" dirty="0">
                <a:solidFill>
                  <a:srgbClr val="FF0000"/>
                </a:solidFill>
                <a:effectLst>
                  <a:outerShdw blurRad="38100" dist="38100" dir="2700000" algn="tl">
                    <a:srgbClr val="C0C0C0"/>
                  </a:outerShdw>
                </a:effectLst>
              </a:rPr>
              <a:t>N</a:t>
            </a:r>
            <a:r>
              <a:rPr lang="en-US" altLang="zh-CN" dirty="0"/>
              <a:t>-CH</a:t>
            </a:r>
            <a:r>
              <a:rPr lang="en-US" altLang="zh-CN" baseline="-25000" dirty="0"/>
              <a:t>2</a:t>
            </a:r>
            <a:r>
              <a:rPr lang="en-US" altLang="zh-CN" dirty="0"/>
              <a:t>- CH</a:t>
            </a:r>
            <a:r>
              <a:rPr lang="en-US" altLang="zh-CN" baseline="-25000" dirty="0"/>
              <a:t>2</a:t>
            </a:r>
            <a:r>
              <a:rPr lang="en-US" altLang="zh-CN" dirty="0"/>
              <a:t>-</a:t>
            </a:r>
            <a:r>
              <a:rPr lang="en-US" altLang="zh-CN" dirty="0">
                <a:solidFill>
                  <a:srgbClr val="FF0000"/>
                </a:solidFill>
                <a:effectLst>
                  <a:outerShdw blurRad="38100" dist="38100" dir="2700000" algn="tl">
                    <a:srgbClr val="C0C0C0"/>
                  </a:outerShdw>
                </a:effectLst>
              </a:rPr>
              <a:t>N</a:t>
            </a:r>
            <a:r>
              <a:rPr lang="en-US" altLang="zh-CN" dirty="0"/>
              <a:t>H</a:t>
            </a:r>
            <a:r>
              <a:rPr lang="en-US" altLang="zh-CN" baseline="-25000" dirty="0"/>
              <a:t>2</a:t>
            </a:r>
            <a:r>
              <a:rPr lang="en-US" altLang="zh-CN" dirty="0"/>
              <a:t>(</a:t>
            </a:r>
            <a:r>
              <a:rPr lang="en-US" altLang="zh-CN" dirty="0" err="1"/>
              <a:t>en</a:t>
            </a:r>
            <a:r>
              <a:rPr lang="zh-CN" altLang="en-US" dirty="0"/>
              <a:t>是乙二胺简写</a:t>
            </a:r>
            <a:r>
              <a:rPr lang="en-US" altLang="zh-CN" dirty="0"/>
              <a:t>)</a:t>
            </a:r>
            <a:r>
              <a:rPr lang="zh-CN" altLang="zh-CN" dirty="0"/>
              <a:t>结合而成：</a:t>
            </a:r>
          </a:p>
          <a:p>
            <a:pPr>
              <a:buFontTx/>
              <a:buNone/>
            </a:pPr>
            <a:r>
              <a:rPr lang="zh-CN" altLang="en-US" dirty="0"/>
              <a:t>             </a:t>
            </a:r>
            <a:r>
              <a:rPr lang="en-US" altLang="zh-CN" dirty="0"/>
              <a:t>H</a:t>
            </a:r>
            <a:r>
              <a:rPr lang="en-US" altLang="zh-CN" baseline="-25000" dirty="0"/>
              <a:t>2</a:t>
            </a:r>
            <a:r>
              <a:rPr lang="en-US" altLang="zh-CN" dirty="0"/>
              <a:t>C</a:t>
            </a:r>
            <a:r>
              <a:rPr lang="en-US" altLang="zh-CN" dirty="0">
                <a:latin typeface="宋体" panose="02010600030101010101" pitchFamily="2" charset="-122"/>
              </a:rPr>
              <a:t>-</a:t>
            </a:r>
            <a:r>
              <a:rPr lang="en-US" altLang="zh-CN" dirty="0"/>
              <a:t>H</a:t>
            </a:r>
            <a:r>
              <a:rPr lang="en-US" altLang="zh-CN" baseline="-25000" dirty="0"/>
              <a:t>2</a:t>
            </a:r>
            <a:r>
              <a:rPr lang="en-US" altLang="zh-CN" dirty="0">
                <a:solidFill>
                  <a:srgbClr val="FF0000"/>
                </a:solidFill>
              </a:rPr>
              <a:t>N</a:t>
            </a:r>
            <a:r>
              <a:rPr lang="en-US" altLang="zh-CN" dirty="0"/>
              <a:t>            </a:t>
            </a:r>
            <a:r>
              <a:rPr lang="en-US" altLang="zh-CN" dirty="0">
                <a:solidFill>
                  <a:srgbClr val="FF0000"/>
                </a:solidFill>
              </a:rPr>
              <a:t>N</a:t>
            </a:r>
            <a:r>
              <a:rPr lang="en-US" altLang="zh-CN" dirty="0"/>
              <a:t>H</a:t>
            </a:r>
            <a:r>
              <a:rPr lang="en-US" altLang="zh-CN" baseline="-25000" dirty="0"/>
              <a:t>2</a:t>
            </a:r>
            <a:r>
              <a:rPr lang="en-US" altLang="zh-CN" dirty="0">
                <a:latin typeface="宋体" panose="02010600030101010101" pitchFamily="2" charset="-122"/>
              </a:rPr>
              <a:t>-</a:t>
            </a:r>
            <a:r>
              <a:rPr lang="en-US" altLang="zh-CN" dirty="0"/>
              <a:t>CH</a:t>
            </a:r>
            <a:r>
              <a:rPr lang="en-US" altLang="zh-CN" baseline="-25000" dirty="0"/>
              <a:t>2   </a:t>
            </a:r>
            <a:r>
              <a:rPr lang="en-US" altLang="zh-CN" baseline="30000" dirty="0"/>
              <a:t>2+</a:t>
            </a:r>
            <a:endParaRPr lang="en-US" altLang="zh-CN" dirty="0"/>
          </a:p>
          <a:p>
            <a:pPr>
              <a:buFontTx/>
              <a:buNone/>
            </a:pPr>
            <a:r>
              <a:rPr lang="en-US" altLang="zh-CN" dirty="0"/>
              <a:t>                                Cu</a:t>
            </a:r>
          </a:p>
          <a:p>
            <a:pPr>
              <a:buFontTx/>
              <a:buNone/>
            </a:pPr>
            <a:r>
              <a:rPr lang="en-US" altLang="zh-CN" dirty="0"/>
              <a:t>             H</a:t>
            </a:r>
            <a:r>
              <a:rPr lang="en-US" altLang="zh-CN" baseline="-25000" dirty="0"/>
              <a:t>2</a:t>
            </a:r>
            <a:r>
              <a:rPr lang="en-US" altLang="zh-CN" dirty="0"/>
              <a:t>C</a:t>
            </a:r>
            <a:r>
              <a:rPr lang="en-US" altLang="zh-CN" dirty="0">
                <a:latin typeface="宋体" panose="02010600030101010101" pitchFamily="2" charset="-122"/>
              </a:rPr>
              <a:t>-</a:t>
            </a:r>
            <a:r>
              <a:rPr lang="en-US" altLang="zh-CN" dirty="0"/>
              <a:t>H</a:t>
            </a:r>
            <a:r>
              <a:rPr lang="en-US" altLang="zh-CN" baseline="-25000" dirty="0"/>
              <a:t>2</a:t>
            </a:r>
            <a:r>
              <a:rPr lang="en-US" altLang="zh-CN" dirty="0">
                <a:solidFill>
                  <a:srgbClr val="FF0000"/>
                </a:solidFill>
              </a:rPr>
              <a:t>N</a:t>
            </a:r>
            <a:r>
              <a:rPr lang="en-US" altLang="zh-CN" dirty="0"/>
              <a:t>            </a:t>
            </a:r>
            <a:r>
              <a:rPr lang="en-US" altLang="zh-CN" dirty="0">
                <a:solidFill>
                  <a:srgbClr val="FF0000"/>
                </a:solidFill>
              </a:rPr>
              <a:t>N</a:t>
            </a:r>
            <a:r>
              <a:rPr lang="en-US" altLang="zh-CN" dirty="0"/>
              <a:t>H</a:t>
            </a:r>
            <a:r>
              <a:rPr lang="en-US" altLang="zh-CN" baseline="-25000" dirty="0"/>
              <a:t>2</a:t>
            </a:r>
            <a:r>
              <a:rPr lang="en-US" altLang="zh-CN" dirty="0">
                <a:latin typeface="宋体" panose="02010600030101010101" pitchFamily="2" charset="-122"/>
              </a:rPr>
              <a:t>-</a:t>
            </a:r>
            <a:r>
              <a:rPr lang="en-US" altLang="zh-CN" dirty="0"/>
              <a:t>CH</a:t>
            </a:r>
            <a:r>
              <a:rPr lang="en-US" altLang="zh-CN" baseline="-25000" dirty="0"/>
              <a:t>2</a:t>
            </a:r>
            <a:endParaRPr lang="en-US" altLang="zh-CN" dirty="0"/>
          </a:p>
          <a:p>
            <a:pPr>
              <a:buFontTx/>
              <a:buNone/>
            </a:pPr>
            <a:r>
              <a:rPr lang="en-US" altLang="zh-CN" dirty="0"/>
              <a:t>       </a:t>
            </a:r>
            <a:r>
              <a:rPr lang="zh-CN" altLang="zh-CN" dirty="0"/>
              <a:t>象这样，多齿配体将中心原子钳住，形</a:t>
            </a:r>
          </a:p>
          <a:p>
            <a:pPr>
              <a:buFontTx/>
              <a:buNone/>
            </a:pPr>
            <a:r>
              <a:rPr lang="zh-CN" altLang="zh-CN" dirty="0"/>
              <a:t>成</a:t>
            </a:r>
            <a:r>
              <a:rPr lang="zh-CN" altLang="zh-CN" u="sng" dirty="0">
                <a:solidFill>
                  <a:srgbClr val="FF0000"/>
                </a:solidFill>
              </a:rPr>
              <a:t>环状</a:t>
            </a:r>
            <a:r>
              <a:rPr lang="zh-CN" altLang="zh-CN" dirty="0"/>
              <a:t>结构</a:t>
            </a:r>
            <a:r>
              <a:rPr lang="en-US" altLang="zh-CN" dirty="0"/>
              <a:t>(</a:t>
            </a:r>
            <a:r>
              <a:rPr lang="zh-CN" altLang="en-US" dirty="0"/>
              <a:t>通常为五元或六元环较稳定</a:t>
            </a:r>
            <a:r>
              <a:rPr lang="en-US" altLang="zh-CN" dirty="0"/>
              <a:t>)</a:t>
            </a:r>
            <a:r>
              <a:rPr lang="zh-CN" altLang="zh-CN" dirty="0"/>
              <a:t>，称为</a:t>
            </a:r>
            <a:r>
              <a:rPr lang="zh-CN" altLang="zh-CN" i="1" u="sng" dirty="0">
                <a:solidFill>
                  <a:srgbClr val="3333FF"/>
                </a:solidFill>
              </a:rPr>
              <a:t>螯合物</a:t>
            </a:r>
            <a:r>
              <a:rPr lang="zh-CN" altLang="en-US" dirty="0"/>
              <a:t>。</a:t>
            </a:r>
          </a:p>
        </p:txBody>
      </p:sp>
      <p:sp>
        <p:nvSpPr>
          <p:cNvPr id="568324" name="Line 4"/>
          <p:cNvSpPr>
            <a:spLocks noChangeShapeType="1"/>
          </p:cNvSpPr>
          <p:nvPr/>
        </p:nvSpPr>
        <p:spPr bwMode="auto">
          <a:xfrm>
            <a:off x="2555776" y="2978290"/>
            <a:ext cx="0" cy="7200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8325" name="Line 5"/>
          <p:cNvSpPr>
            <a:spLocks noChangeShapeType="1"/>
          </p:cNvSpPr>
          <p:nvPr/>
        </p:nvSpPr>
        <p:spPr bwMode="auto">
          <a:xfrm>
            <a:off x="6084168" y="2934275"/>
            <a:ext cx="0" cy="792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8326" name="Line 6"/>
          <p:cNvSpPr>
            <a:spLocks noChangeShapeType="1"/>
          </p:cNvSpPr>
          <p:nvPr/>
        </p:nvSpPr>
        <p:spPr bwMode="auto">
          <a:xfrm>
            <a:off x="3707904" y="2780928"/>
            <a:ext cx="381000" cy="3810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8327" name="Line 7"/>
          <p:cNvSpPr>
            <a:spLocks noChangeShapeType="1"/>
          </p:cNvSpPr>
          <p:nvPr/>
        </p:nvSpPr>
        <p:spPr bwMode="auto">
          <a:xfrm flipV="1">
            <a:off x="3707904" y="3501008"/>
            <a:ext cx="457200" cy="3810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8328" name="Line 8"/>
          <p:cNvSpPr>
            <a:spLocks noChangeShapeType="1"/>
          </p:cNvSpPr>
          <p:nvPr/>
        </p:nvSpPr>
        <p:spPr bwMode="auto">
          <a:xfrm flipH="1">
            <a:off x="4499992" y="2852936"/>
            <a:ext cx="457200" cy="3810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8329" name="Line 9"/>
          <p:cNvSpPr>
            <a:spLocks noChangeShapeType="1"/>
          </p:cNvSpPr>
          <p:nvPr/>
        </p:nvSpPr>
        <p:spPr bwMode="auto">
          <a:xfrm>
            <a:off x="4499992" y="3533394"/>
            <a:ext cx="381000" cy="381000"/>
          </a:xfrm>
          <a:prstGeom prst="line">
            <a:avLst/>
          </a:prstGeom>
          <a:noFill/>
          <a:ln w="381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8330" name="AutoShape 10"/>
          <p:cNvSpPr>
            <a:spLocks/>
          </p:cNvSpPr>
          <p:nvPr/>
        </p:nvSpPr>
        <p:spPr bwMode="auto">
          <a:xfrm>
            <a:off x="1763713" y="2636912"/>
            <a:ext cx="152400" cy="1447800"/>
          </a:xfrm>
          <a:prstGeom prst="leftBracket">
            <a:avLst>
              <a:gd name="adj" fmla="val 791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8331" name="AutoShape 11"/>
          <p:cNvSpPr>
            <a:spLocks/>
          </p:cNvSpPr>
          <p:nvPr/>
        </p:nvSpPr>
        <p:spPr bwMode="auto">
          <a:xfrm>
            <a:off x="6732240" y="2636912"/>
            <a:ext cx="76200" cy="1524000"/>
          </a:xfrm>
          <a:prstGeom prst="rightBracket">
            <a:avLst>
              <a:gd name="adj" fmla="val 16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animEffect transition="in" filter="barn(inVertical)">
                                      <p:cBhvr>
                                        <p:cTn id="7" dur="500"/>
                                        <p:tgtEl>
                                          <p:spTgt spid="5683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68323">
                                            <p:txEl>
                                              <p:pRg st="1" end="1"/>
                                            </p:txEl>
                                          </p:spTgt>
                                        </p:tgtEl>
                                        <p:attrNameLst>
                                          <p:attrName>style.visibility</p:attrName>
                                        </p:attrNameLst>
                                      </p:cBhvr>
                                      <p:to>
                                        <p:strVal val="visible"/>
                                      </p:to>
                                    </p:set>
                                    <p:animEffect transition="in" filter="barn(inVertical)">
                                      <p:cBhvr>
                                        <p:cTn id="10" dur="500"/>
                                        <p:tgtEl>
                                          <p:spTgt spid="5683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68323">
                                            <p:txEl>
                                              <p:pRg st="2" end="2"/>
                                            </p:txEl>
                                          </p:spTgt>
                                        </p:tgtEl>
                                        <p:attrNameLst>
                                          <p:attrName>style.visibility</p:attrName>
                                        </p:attrNameLst>
                                      </p:cBhvr>
                                      <p:to>
                                        <p:strVal val="visible"/>
                                      </p:to>
                                    </p:set>
                                    <p:animEffect transition="in" filter="barn(inVertical)">
                                      <p:cBhvr>
                                        <p:cTn id="15" dur="500"/>
                                        <p:tgtEl>
                                          <p:spTgt spid="56832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68323">
                                            <p:txEl>
                                              <p:pRg st="3" end="3"/>
                                            </p:txEl>
                                          </p:spTgt>
                                        </p:tgtEl>
                                        <p:attrNameLst>
                                          <p:attrName>style.visibility</p:attrName>
                                        </p:attrNameLst>
                                      </p:cBhvr>
                                      <p:to>
                                        <p:strVal val="visible"/>
                                      </p:to>
                                    </p:set>
                                    <p:animEffect transition="in" filter="barn(inVertical)">
                                      <p:cBhvr>
                                        <p:cTn id="18" dur="500"/>
                                        <p:tgtEl>
                                          <p:spTgt spid="56832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68323">
                                            <p:txEl>
                                              <p:pRg st="4" end="4"/>
                                            </p:txEl>
                                          </p:spTgt>
                                        </p:tgtEl>
                                        <p:attrNameLst>
                                          <p:attrName>style.visibility</p:attrName>
                                        </p:attrNameLst>
                                      </p:cBhvr>
                                      <p:to>
                                        <p:strVal val="visible"/>
                                      </p:to>
                                    </p:set>
                                    <p:animEffect transition="in" filter="barn(inVertical)">
                                      <p:cBhvr>
                                        <p:cTn id="21" dur="500"/>
                                        <p:tgtEl>
                                          <p:spTgt spid="56832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68323">
                                            <p:txEl>
                                              <p:pRg st="5" end="5"/>
                                            </p:txEl>
                                          </p:spTgt>
                                        </p:tgtEl>
                                        <p:attrNameLst>
                                          <p:attrName>style.visibility</p:attrName>
                                        </p:attrNameLst>
                                      </p:cBhvr>
                                      <p:to>
                                        <p:strVal val="visible"/>
                                      </p:to>
                                    </p:set>
                                    <p:animEffect transition="in" filter="barn(inVertical)">
                                      <p:cBhvr>
                                        <p:cTn id="24" dur="500"/>
                                        <p:tgtEl>
                                          <p:spTgt spid="56832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68330"/>
                                        </p:tgtEl>
                                        <p:attrNameLst>
                                          <p:attrName>style.visibility</p:attrName>
                                        </p:attrNameLst>
                                      </p:cBhvr>
                                      <p:to>
                                        <p:strVal val="visible"/>
                                      </p:to>
                                    </p:set>
                                    <p:animEffect transition="in" filter="barn(inVertical)">
                                      <p:cBhvr>
                                        <p:cTn id="27" dur="500"/>
                                        <p:tgtEl>
                                          <p:spTgt spid="56833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68324"/>
                                        </p:tgtEl>
                                        <p:attrNameLst>
                                          <p:attrName>style.visibility</p:attrName>
                                        </p:attrNameLst>
                                      </p:cBhvr>
                                      <p:to>
                                        <p:strVal val="visible"/>
                                      </p:to>
                                    </p:set>
                                    <p:animEffect transition="in" filter="barn(inVertical)">
                                      <p:cBhvr>
                                        <p:cTn id="30" dur="500"/>
                                        <p:tgtEl>
                                          <p:spTgt spid="5683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68326"/>
                                        </p:tgtEl>
                                        <p:attrNameLst>
                                          <p:attrName>style.visibility</p:attrName>
                                        </p:attrNameLst>
                                      </p:cBhvr>
                                      <p:to>
                                        <p:strVal val="visible"/>
                                      </p:to>
                                    </p:set>
                                    <p:animEffect transition="in" filter="barn(inVertical)">
                                      <p:cBhvr>
                                        <p:cTn id="33" dur="500"/>
                                        <p:tgtEl>
                                          <p:spTgt spid="56832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68327"/>
                                        </p:tgtEl>
                                        <p:attrNameLst>
                                          <p:attrName>style.visibility</p:attrName>
                                        </p:attrNameLst>
                                      </p:cBhvr>
                                      <p:to>
                                        <p:strVal val="visible"/>
                                      </p:to>
                                    </p:set>
                                    <p:animEffect transition="in" filter="barn(inVertical)">
                                      <p:cBhvr>
                                        <p:cTn id="36" dur="500"/>
                                        <p:tgtEl>
                                          <p:spTgt spid="56832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68329"/>
                                        </p:tgtEl>
                                        <p:attrNameLst>
                                          <p:attrName>style.visibility</p:attrName>
                                        </p:attrNameLst>
                                      </p:cBhvr>
                                      <p:to>
                                        <p:strVal val="visible"/>
                                      </p:to>
                                    </p:set>
                                    <p:animEffect transition="in" filter="barn(inVertical)">
                                      <p:cBhvr>
                                        <p:cTn id="39" dur="500"/>
                                        <p:tgtEl>
                                          <p:spTgt spid="56832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68328"/>
                                        </p:tgtEl>
                                        <p:attrNameLst>
                                          <p:attrName>style.visibility</p:attrName>
                                        </p:attrNameLst>
                                      </p:cBhvr>
                                      <p:to>
                                        <p:strVal val="visible"/>
                                      </p:to>
                                    </p:set>
                                    <p:animEffect transition="in" filter="barn(inVertical)">
                                      <p:cBhvr>
                                        <p:cTn id="42" dur="500"/>
                                        <p:tgtEl>
                                          <p:spTgt spid="56832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68325"/>
                                        </p:tgtEl>
                                        <p:attrNameLst>
                                          <p:attrName>style.visibility</p:attrName>
                                        </p:attrNameLst>
                                      </p:cBhvr>
                                      <p:to>
                                        <p:strVal val="visible"/>
                                      </p:to>
                                    </p:set>
                                    <p:animEffect transition="in" filter="barn(inVertical)">
                                      <p:cBhvr>
                                        <p:cTn id="45" dur="500"/>
                                        <p:tgtEl>
                                          <p:spTgt spid="56832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68331"/>
                                        </p:tgtEl>
                                        <p:attrNameLst>
                                          <p:attrName>style.visibility</p:attrName>
                                        </p:attrNameLst>
                                      </p:cBhvr>
                                      <p:to>
                                        <p:strVal val="visible"/>
                                      </p:to>
                                    </p:set>
                                    <p:animEffect transition="in" filter="barn(inVertical)">
                                      <p:cBhvr>
                                        <p:cTn id="48" dur="500"/>
                                        <p:tgtEl>
                                          <p:spTgt spid="568331"/>
                                        </p:tgtEl>
                                      </p:cBhvr>
                                    </p:animEffect>
                                  </p:childTnLst>
                                </p:cTn>
                              </p:par>
                              <p:par>
                                <p:cTn id="49" presetID="16" presetClass="entr" presetSubtype="21" fill="hold" nodeType="withEffect">
                                  <p:stCondLst>
                                    <p:cond delay="0"/>
                                  </p:stCondLst>
                                  <p:childTnLst>
                                    <p:set>
                                      <p:cBhvr>
                                        <p:cTn id="50" dur="1" fill="hold">
                                          <p:stCondLst>
                                            <p:cond delay="0"/>
                                          </p:stCondLst>
                                        </p:cTn>
                                        <p:tgtEl>
                                          <p:spTgt spid="568323">
                                            <p:txEl>
                                              <p:pRg st="6" end="6"/>
                                            </p:txEl>
                                          </p:spTgt>
                                        </p:tgtEl>
                                        <p:attrNameLst>
                                          <p:attrName>style.visibility</p:attrName>
                                        </p:attrNameLst>
                                      </p:cBhvr>
                                      <p:to>
                                        <p:strVal val="visible"/>
                                      </p:to>
                                    </p:set>
                                    <p:animEffect transition="in" filter="barn(inVertical)">
                                      <p:cBhvr>
                                        <p:cTn id="51" dur="500"/>
                                        <p:tgtEl>
                                          <p:spTgt spid="568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4" grpId="0" animBg="1"/>
      <p:bldP spid="568325" grpId="0" animBg="1"/>
      <p:bldP spid="568326" grpId="0" animBg="1"/>
      <p:bldP spid="568327" grpId="0" animBg="1"/>
      <p:bldP spid="568328" grpId="0" animBg="1"/>
      <p:bldP spid="568329" grpId="0" animBg="1"/>
      <p:bldP spid="568330" grpId="0" animBg="1"/>
      <p:bldP spid="568331"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F481B694-98DC-4AC5-8447-46897C5063E6}" type="slidenum">
              <a:rPr lang="en-US" altLang="zh-CN"/>
              <a:pPr/>
              <a:t>150</a:t>
            </a:fld>
            <a:endParaRPr lang="en-US" altLang="zh-CN"/>
          </a:p>
        </p:txBody>
      </p:sp>
      <p:sp>
        <p:nvSpPr>
          <p:cNvPr id="296962" name="Rectangle 2"/>
          <p:cNvSpPr>
            <a:spLocks noGrp="1" noChangeArrowheads="1"/>
          </p:cNvSpPr>
          <p:nvPr>
            <p:ph type="title"/>
          </p:nvPr>
        </p:nvSpPr>
        <p:spPr/>
        <p:txBody>
          <a:bodyPr/>
          <a:lstStyle/>
          <a:p>
            <a:r>
              <a:rPr lang="en-US" altLang="zh-CN">
                <a:latin typeface="Times New Roman" panose="02020603050405020304" pitchFamily="18" charset="0"/>
              </a:rPr>
              <a:t>2.  </a:t>
            </a:r>
            <a:r>
              <a:rPr lang="zh-CN" altLang="en-US">
                <a:latin typeface="Times New Roman" panose="02020603050405020304" pitchFamily="18" charset="0"/>
              </a:rPr>
              <a:t>返滴定法</a:t>
            </a:r>
          </a:p>
        </p:txBody>
      </p:sp>
      <p:sp>
        <p:nvSpPr>
          <p:cNvPr id="296963" name="Rectangle 3"/>
          <p:cNvSpPr>
            <a:spLocks noGrp="1" noChangeArrowheads="1"/>
          </p:cNvSpPr>
          <p:nvPr>
            <p:ph type="body" idx="1"/>
          </p:nvPr>
        </p:nvSpPr>
        <p:spPr>
          <a:xfrm>
            <a:off x="408880" y="1340991"/>
            <a:ext cx="8483600" cy="4104233"/>
          </a:xfrm>
        </p:spPr>
        <p:txBody>
          <a:bodyPr/>
          <a:lstStyle/>
          <a:p>
            <a:pPr marL="531813" lvl="1" indent="-530225" defTabSz="549275">
              <a:lnSpc>
                <a:spcPct val="110000"/>
              </a:lnSpc>
              <a:spcBef>
                <a:spcPts val="600"/>
              </a:spcBef>
            </a:pPr>
            <a:r>
              <a:rPr lang="zh-CN" altLang="en-US" dirty="0">
                <a:latin typeface="Times New Roman" panose="02020603050405020304" pitchFamily="18" charset="0"/>
              </a:rPr>
              <a:t>适用：配合反应速率慢、或无合适的指示剂、或对指示剂有封闭作用，或被测离子发生水解等副反应，影响测定。</a:t>
            </a:r>
          </a:p>
          <a:p>
            <a:pPr marL="531813" lvl="1" indent="-530225" defTabSz="549275">
              <a:lnSpc>
                <a:spcPct val="110000"/>
              </a:lnSpc>
              <a:spcBef>
                <a:spcPts val="600"/>
              </a:spcBef>
            </a:pPr>
            <a:r>
              <a:rPr lang="zh-CN" altLang="en-US" dirty="0">
                <a:latin typeface="Times New Roman" panose="02020603050405020304" pitchFamily="18" charset="0"/>
              </a:rPr>
              <a:t>如</a:t>
            </a:r>
            <a:r>
              <a:rPr lang="en-US" altLang="zh-CN" dirty="0">
                <a:latin typeface="Times New Roman" panose="02020603050405020304" pitchFamily="18" charset="0"/>
              </a:rPr>
              <a:t>Al</a:t>
            </a:r>
            <a:r>
              <a:rPr lang="en-US" altLang="zh-CN" baseline="30000" dirty="0">
                <a:latin typeface="Times New Roman" panose="02020603050405020304" pitchFamily="18" charset="0"/>
              </a:rPr>
              <a:t>3+</a:t>
            </a:r>
            <a:r>
              <a:rPr lang="zh-CN" altLang="en-US" dirty="0">
                <a:latin typeface="Times New Roman" panose="02020603050405020304" pitchFamily="18" charset="0"/>
              </a:rPr>
              <a:t>、</a:t>
            </a:r>
            <a:r>
              <a:rPr lang="en-US" altLang="zh-CN" dirty="0">
                <a:latin typeface="Times New Roman" panose="02020603050405020304" pitchFamily="18" charset="0"/>
              </a:rPr>
              <a:t>Cr</a:t>
            </a:r>
            <a:r>
              <a:rPr lang="en-US" altLang="zh-CN" baseline="30000" dirty="0">
                <a:latin typeface="Times New Roman" panose="02020603050405020304" pitchFamily="18" charset="0"/>
              </a:rPr>
              <a:t>3+</a:t>
            </a:r>
            <a:r>
              <a:rPr lang="zh-CN" altLang="en-US" dirty="0">
                <a:latin typeface="Times New Roman" panose="02020603050405020304" pitchFamily="18" charset="0"/>
              </a:rPr>
              <a:t>、</a:t>
            </a:r>
            <a:r>
              <a:rPr lang="en-US" altLang="zh-CN" dirty="0">
                <a:latin typeface="Times New Roman" panose="02020603050405020304" pitchFamily="18" charset="0"/>
              </a:rPr>
              <a:t>Co</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Ni</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err="1">
                <a:latin typeface="Times New Roman" panose="02020603050405020304" pitchFamily="18" charset="0"/>
              </a:rPr>
              <a:t>Ti</a:t>
            </a:r>
            <a:r>
              <a:rPr lang="zh-CN" altLang="en-US" dirty="0">
                <a:latin typeface="Times New Roman" panose="02020603050405020304" pitchFamily="18" charset="0"/>
              </a:rPr>
              <a:t>（</a:t>
            </a:r>
            <a:r>
              <a:rPr lang="en-US" altLang="zh-CN" dirty="0">
                <a:latin typeface="Times New Roman" panose="02020603050405020304" pitchFamily="18" charset="0"/>
              </a:rPr>
              <a:t>Ⅳ</a:t>
            </a:r>
            <a:r>
              <a:rPr lang="zh-CN" altLang="en-US" dirty="0">
                <a:latin typeface="Times New Roman" panose="02020603050405020304" pitchFamily="18" charset="0"/>
              </a:rPr>
              <a:t>）、</a:t>
            </a:r>
            <a:r>
              <a:rPr lang="en-US" altLang="zh-CN" dirty="0">
                <a:latin typeface="Times New Roman" panose="02020603050405020304" pitchFamily="18" charset="0"/>
              </a:rPr>
              <a:t>Sn</a:t>
            </a:r>
            <a:r>
              <a:rPr lang="zh-CN" altLang="en-US" dirty="0">
                <a:latin typeface="Times New Roman" panose="02020603050405020304" pitchFamily="18" charset="0"/>
              </a:rPr>
              <a:t>（</a:t>
            </a:r>
            <a:r>
              <a:rPr lang="en-US" altLang="zh-CN" dirty="0">
                <a:latin typeface="Times New Roman" panose="02020603050405020304" pitchFamily="18" charset="0"/>
              </a:rPr>
              <a:t>Ⅳ</a:t>
            </a:r>
            <a:r>
              <a:rPr lang="zh-CN" altLang="en-US" dirty="0">
                <a:latin typeface="Times New Roman" panose="02020603050405020304" pitchFamily="18" charset="0"/>
              </a:rPr>
              <a:t>）的测定。</a:t>
            </a:r>
          </a:p>
          <a:p>
            <a:pPr marL="531813" lvl="1" indent="-530225" defTabSz="549275">
              <a:lnSpc>
                <a:spcPct val="110000"/>
              </a:lnSpc>
              <a:spcBef>
                <a:spcPts val="600"/>
              </a:spcBef>
            </a:pPr>
            <a:r>
              <a:rPr lang="zh-CN" altLang="en-US" dirty="0">
                <a:latin typeface="Times New Roman" panose="02020603050405020304" pitchFamily="18" charset="0"/>
              </a:rPr>
              <a:t>例如</a:t>
            </a:r>
            <a:r>
              <a:rPr lang="en-US" altLang="zh-CN" dirty="0">
                <a:latin typeface="Times New Roman" panose="02020603050405020304" pitchFamily="18" charset="0"/>
              </a:rPr>
              <a:t>Al</a:t>
            </a:r>
            <a:r>
              <a:rPr lang="en-US" altLang="zh-CN" baseline="30000" dirty="0">
                <a:latin typeface="Times New Roman" panose="02020603050405020304" pitchFamily="18" charset="0"/>
              </a:rPr>
              <a:t>3+</a:t>
            </a:r>
            <a:r>
              <a:rPr lang="zh-CN" altLang="en-US" dirty="0">
                <a:latin typeface="Times New Roman" panose="02020603050405020304" pitchFamily="18" charset="0"/>
              </a:rPr>
              <a:t>溶液→定量过量的</a:t>
            </a:r>
            <a:r>
              <a:rPr lang="en-US" altLang="zh-CN" dirty="0">
                <a:latin typeface="Times New Roman" panose="02020603050405020304" pitchFamily="18" charset="0"/>
              </a:rPr>
              <a:t>Y →pH≈3.5</a:t>
            </a:r>
            <a:r>
              <a:rPr lang="zh-CN" altLang="en-US" dirty="0">
                <a:latin typeface="Times New Roman" panose="02020603050405020304" pitchFamily="18" charset="0"/>
              </a:rPr>
              <a:t>，煮沸</a:t>
            </a:r>
            <a:r>
              <a:rPr lang="en-US" altLang="zh-CN" dirty="0">
                <a:latin typeface="Times New Roman" panose="02020603050405020304" pitchFamily="18" charset="0"/>
              </a:rPr>
              <a:t>10min</a:t>
            </a:r>
            <a:r>
              <a:rPr lang="zh-CN" altLang="en-US" dirty="0">
                <a:latin typeface="Times New Roman" panose="02020603050405020304" pitchFamily="18" charset="0"/>
              </a:rPr>
              <a:t>→调节溶液</a:t>
            </a:r>
            <a:r>
              <a:rPr lang="en-US" altLang="zh-CN" dirty="0">
                <a:latin typeface="Times New Roman" panose="02020603050405020304" pitchFamily="18" charset="0"/>
              </a:rPr>
              <a:t>pH</a:t>
            </a:r>
            <a:r>
              <a:rPr lang="zh-CN" altLang="en-US" dirty="0">
                <a:latin typeface="Times New Roman" panose="02020603050405020304" pitchFamily="18" charset="0"/>
              </a:rPr>
              <a:t>至</a:t>
            </a:r>
            <a:r>
              <a:rPr lang="en-US" altLang="zh-CN" dirty="0">
                <a:latin typeface="Times New Roman" panose="02020603050405020304" pitchFamily="18" charset="0"/>
              </a:rPr>
              <a:t>5~6 →</a:t>
            </a:r>
            <a:r>
              <a:rPr lang="zh-CN" altLang="en-US" dirty="0">
                <a:latin typeface="Times New Roman" panose="02020603050405020304" pitchFamily="18" charset="0"/>
              </a:rPr>
              <a:t>二甲酚橙指示剂，用</a:t>
            </a:r>
            <a:r>
              <a:rPr lang="en-US" altLang="zh-CN" dirty="0">
                <a:latin typeface="Times New Roman" panose="02020603050405020304" pitchFamily="18" charset="0"/>
              </a:rPr>
              <a:t>Cu</a:t>
            </a:r>
            <a:r>
              <a:rPr lang="en-US" altLang="zh-CN" baseline="30000" dirty="0">
                <a:latin typeface="Times New Roman" panose="02020603050405020304" pitchFamily="18" charset="0"/>
              </a:rPr>
              <a:t>2+</a:t>
            </a:r>
            <a:r>
              <a:rPr lang="zh-CN" altLang="en-US" dirty="0">
                <a:latin typeface="Times New Roman" panose="02020603050405020304" pitchFamily="18" charset="0"/>
              </a:rPr>
              <a:t>标准溶液返滴定过量</a:t>
            </a:r>
            <a:r>
              <a:rPr lang="en-US" altLang="zh-CN" dirty="0">
                <a:latin typeface="Times New Roman" panose="02020603050405020304" pitchFamily="18" charset="0"/>
              </a:rPr>
              <a:t>Y</a:t>
            </a:r>
            <a:r>
              <a:rPr lang="zh-CN" altLang="en-US" dirty="0">
                <a:latin typeface="Times New Roman" panose="02020603050405020304" pitchFamily="18" charset="0"/>
              </a:rPr>
              <a:t>。 </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barn(inVertical)">
                                      <p:cBhvr>
                                        <p:cTn id="7" dur="500"/>
                                        <p:tgtEl>
                                          <p:spTgt spid="296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Effect transition="in" filter="barn(inVertical)">
                                      <p:cBhvr>
                                        <p:cTn id="12" dur="500"/>
                                        <p:tgtEl>
                                          <p:spTgt spid="296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Effect transition="in" filter="barn(inVertical)">
                                      <p:cBhvr>
                                        <p:cTn id="17" dur="500"/>
                                        <p:tgtEl>
                                          <p:spTgt spid="296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bldLvl="2"/>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856596CB-B325-4ADD-8E9A-A9ABAE9AE006}" type="slidenum">
              <a:rPr lang="en-US" altLang="zh-CN"/>
              <a:pPr/>
              <a:t>151</a:t>
            </a:fld>
            <a:endParaRPr lang="en-US" altLang="zh-CN"/>
          </a:p>
        </p:txBody>
      </p:sp>
      <p:sp>
        <p:nvSpPr>
          <p:cNvPr id="175107" name="Rectangle 3"/>
          <p:cNvSpPr>
            <a:spLocks noGrp="1" noChangeArrowheads="1"/>
          </p:cNvSpPr>
          <p:nvPr>
            <p:ph type="body" idx="1"/>
          </p:nvPr>
        </p:nvSpPr>
        <p:spPr>
          <a:xfrm>
            <a:off x="395288" y="1268760"/>
            <a:ext cx="8497887" cy="4824536"/>
          </a:xfrm>
        </p:spPr>
        <p:txBody>
          <a:bodyPr/>
          <a:lstStyle/>
          <a:p>
            <a:pPr marL="549275" lvl="1" indent="-547688">
              <a:lnSpc>
                <a:spcPct val="120000"/>
              </a:lnSpc>
              <a:spcBef>
                <a:spcPts val="0"/>
              </a:spcBef>
            </a:pPr>
            <a:r>
              <a:rPr lang="zh-CN" altLang="en-US" sz="3200" dirty="0">
                <a:latin typeface="Times New Roman" panose="02020603050405020304" pitchFamily="18" charset="0"/>
              </a:rPr>
              <a:t>适用于：配离子稳定性不满足直接滴定条件或者有副反应发生的情况。</a:t>
            </a:r>
            <a:endParaRPr lang="en-US" altLang="zh-CN" sz="3200" dirty="0">
              <a:latin typeface="Times New Roman" panose="02020603050405020304" pitchFamily="18" charset="0"/>
            </a:endParaRPr>
          </a:p>
          <a:p>
            <a:pPr marL="549275" lvl="1" indent="-547688">
              <a:lnSpc>
                <a:spcPct val="120000"/>
              </a:lnSpc>
              <a:spcBef>
                <a:spcPts val="0"/>
              </a:spcBef>
            </a:pPr>
            <a:r>
              <a:rPr lang="zh-CN" altLang="en-US" sz="3200" dirty="0">
                <a:latin typeface="Times New Roman" panose="02020603050405020304" pitchFamily="18" charset="0"/>
              </a:rPr>
              <a:t>利用配位置换反应，置换出定量的另一金属离子或</a:t>
            </a:r>
            <a:r>
              <a:rPr lang="en-US" altLang="zh-CN" sz="3200" dirty="0">
                <a:latin typeface="Times New Roman" panose="02020603050405020304" pitchFamily="18" charset="0"/>
              </a:rPr>
              <a:t>EDTA</a:t>
            </a:r>
            <a:r>
              <a:rPr lang="zh-CN" altLang="en-US" sz="3200" dirty="0">
                <a:latin typeface="Times New Roman" panose="02020603050405020304" pitchFamily="18" charset="0"/>
              </a:rPr>
              <a:t>，然后滴定的方法。</a:t>
            </a:r>
          </a:p>
          <a:p>
            <a:pPr marL="549275" lvl="1" indent="-547688">
              <a:lnSpc>
                <a:spcPct val="120000"/>
              </a:lnSpc>
              <a:spcBef>
                <a:spcPts val="0"/>
              </a:spcBef>
            </a:pPr>
            <a:r>
              <a:rPr lang="zh-CN" altLang="en-US" sz="3200" dirty="0">
                <a:latin typeface="Times New Roman" panose="02020603050405020304" pitchFamily="18" charset="0"/>
              </a:rPr>
              <a:t>置换出金属离子： </a:t>
            </a:r>
          </a:p>
          <a:p>
            <a:pPr marL="549275" lvl="1" indent="-547688" algn="ctr">
              <a:lnSpc>
                <a:spcPct val="120000"/>
              </a:lnSpc>
              <a:spcBef>
                <a:spcPts val="0"/>
              </a:spcBef>
              <a:buFontTx/>
              <a:buNone/>
            </a:pPr>
            <a:r>
              <a:rPr lang="en-US" altLang="zh-CN" sz="3200" dirty="0">
                <a:solidFill>
                  <a:srgbClr val="FF0000"/>
                </a:solidFill>
                <a:latin typeface="Times New Roman" panose="02020603050405020304" pitchFamily="18" charset="0"/>
              </a:rPr>
              <a:t>2Ag</a:t>
            </a:r>
            <a:r>
              <a:rPr lang="en-US" altLang="zh-CN" sz="3200" baseline="30000" dirty="0">
                <a:solidFill>
                  <a:srgbClr val="FF0000"/>
                </a:solidFill>
                <a:latin typeface="Times New Roman" panose="02020603050405020304" pitchFamily="18" charset="0"/>
              </a:rPr>
              <a:t>+</a:t>
            </a:r>
            <a:r>
              <a:rPr lang="en-US" altLang="zh-CN" sz="3200" dirty="0">
                <a:latin typeface="Times New Roman" panose="02020603050405020304" pitchFamily="18" charset="0"/>
              </a:rPr>
              <a:t> + Ni(CN)</a:t>
            </a:r>
            <a:r>
              <a:rPr lang="en-US" altLang="zh-CN" sz="3200" baseline="-25000" dirty="0">
                <a:latin typeface="Times New Roman" panose="02020603050405020304" pitchFamily="18" charset="0"/>
              </a:rPr>
              <a:t>4</a:t>
            </a:r>
            <a:r>
              <a:rPr lang="en-US" altLang="zh-CN" sz="3200" baseline="30000" dirty="0">
                <a:latin typeface="Times New Roman" panose="02020603050405020304" pitchFamily="18" charset="0"/>
              </a:rPr>
              <a:t>2</a:t>
            </a:r>
            <a:r>
              <a:rPr lang="zh-CN" altLang="en-US" sz="3200" baseline="30000" dirty="0">
                <a:latin typeface="Times New Roman" panose="02020603050405020304" pitchFamily="18" charset="0"/>
              </a:rPr>
              <a:t>－</a:t>
            </a:r>
            <a:r>
              <a:rPr lang="zh-CN" altLang="en-US" sz="3200" dirty="0">
                <a:latin typeface="Times New Roman" panose="02020603050405020304" pitchFamily="18" charset="0"/>
              </a:rPr>
              <a:t> ＝ </a:t>
            </a:r>
            <a:r>
              <a:rPr lang="en-US" altLang="zh-CN" sz="3200" dirty="0">
                <a:latin typeface="Times New Roman" panose="02020603050405020304" pitchFamily="18" charset="0"/>
              </a:rPr>
              <a:t>2Ag(CN)</a:t>
            </a:r>
            <a:r>
              <a:rPr lang="en-US" altLang="zh-CN" sz="3200" baseline="-25000" dirty="0">
                <a:latin typeface="Times New Roman" panose="02020603050405020304" pitchFamily="18" charset="0"/>
              </a:rPr>
              <a:t>2</a:t>
            </a:r>
            <a:r>
              <a:rPr lang="zh-CN" altLang="en-US" sz="3200" baseline="30000" dirty="0">
                <a:latin typeface="Times New Roman" panose="02020603050405020304" pitchFamily="18" charset="0"/>
              </a:rPr>
              <a:t>－ </a:t>
            </a:r>
            <a:r>
              <a:rPr lang="en-US" altLang="zh-CN" sz="3200" dirty="0">
                <a:latin typeface="Times New Roman" panose="02020603050405020304" pitchFamily="18" charset="0"/>
              </a:rPr>
              <a:t>+ </a:t>
            </a:r>
            <a:r>
              <a:rPr lang="en-US" altLang="zh-CN" sz="3200" dirty="0">
                <a:solidFill>
                  <a:srgbClr val="3333FF"/>
                </a:solidFill>
                <a:latin typeface="Times New Roman" panose="02020603050405020304" pitchFamily="18" charset="0"/>
              </a:rPr>
              <a:t>Ni</a:t>
            </a:r>
            <a:r>
              <a:rPr lang="en-US" altLang="zh-CN" sz="3200" baseline="30000" dirty="0">
                <a:solidFill>
                  <a:srgbClr val="3333FF"/>
                </a:solidFill>
                <a:latin typeface="Times New Roman" panose="02020603050405020304" pitchFamily="18" charset="0"/>
              </a:rPr>
              <a:t>2+</a:t>
            </a:r>
          </a:p>
          <a:p>
            <a:pPr marL="549275" lvl="1" indent="-547688">
              <a:lnSpc>
                <a:spcPct val="120000"/>
              </a:lnSpc>
              <a:spcBef>
                <a:spcPts val="0"/>
              </a:spcBef>
            </a:pPr>
            <a:r>
              <a:rPr lang="zh-CN" altLang="en-US" sz="3200" dirty="0">
                <a:latin typeface="Times New Roman" panose="02020603050405020304" pitchFamily="18" charset="0"/>
              </a:rPr>
              <a:t>置换出</a:t>
            </a:r>
            <a:r>
              <a:rPr lang="en-US" altLang="zh-CN" sz="3200" dirty="0">
                <a:latin typeface="Times New Roman" panose="02020603050405020304" pitchFamily="18" charset="0"/>
              </a:rPr>
              <a:t>EDTA</a:t>
            </a:r>
            <a:r>
              <a:rPr lang="zh-CN" altLang="en-US" sz="3200" dirty="0">
                <a:latin typeface="Times New Roman" panose="02020603050405020304" pitchFamily="18" charset="0"/>
              </a:rPr>
              <a:t>：</a:t>
            </a:r>
          </a:p>
          <a:p>
            <a:pPr marL="549275" lvl="1" indent="-547688" algn="ctr">
              <a:lnSpc>
                <a:spcPct val="120000"/>
              </a:lnSpc>
              <a:spcBef>
                <a:spcPts val="0"/>
              </a:spcBef>
              <a:buFontTx/>
              <a:buNone/>
            </a:pPr>
            <a:r>
              <a:rPr lang="en-US" altLang="zh-CN" sz="3200" dirty="0" err="1">
                <a:solidFill>
                  <a:srgbClr val="FF0000"/>
                </a:solidFill>
                <a:latin typeface="Times New Roman" panose="02020603050405020304" pitchFamily="18" charset="0"/>
              </a:rPr>
              <a:t>SnY</a:t>
            </a:r>
            <a:r>
              <a:rPr lang="en-US" altLang="zh-CN" sz="3200" dirty="0">
                <a:latin typeface="Times New Roman" panose="02020603050405020304" pitchFamily="18" charset="0"/>
              </a:rPr>
              <a:t> + 6F</a:t>
            </a:r>
            <a:r>
              <a:rPr lang="en-US" altLang="zh-CN" sz="3200" baseline="30000" dirty="0">
                <a:latin typeface="Times New Roman" panose="02020603050405020304" pitchFamily="18" charset="0"/>
              </a:rPr>
              <a:t>- </a:t>
            </a:r>
            <a:r>
              <a:rPr lang="en-US" altLang="zh-CN" sz="3200" dirty="0">
                <a:latin typeface="Times New Roman" panose="02020603050405020304" pitchFamily="18" charset="0"/>
              </a:rPr>
              <a:t>= SnF</a:t>
            </a:r>
            <a:r>
              <a:rPr lang="en-US" altLang="zh-CN" sz="3200" baseline="-25000" dirty="0">
                <a:latin typeface="Times New Roman" panose="02020603050405020304" pitchFamily="18" charset="0"/>
              </a:rPr>
              <a:t>6</a:t>
            </a:r>
            <a:r>
              <a:rPr lang="en-US" altLang="zh-CN" sz="3200" baseline="30000" dirty="0">
                <a:latin typeface="Times New Roman" panose="02020603050405020304" pitchFamily="18" charset="0"/>
              </a:rPr>
              <a:t>2-</a:t>
            </a:r>
            <a:r>
              <a:rPr lang="en-US" altLang="zh-CN" sz="3200" dirty="0">
                <a:latin typeface="Times New Roman" panose="02020603050405020304" pitchFamily="18" charset="0"/>
              </a:rPr>
              <a:t> + </a:t>
            </a:r>
            <a:r>
              <a:rPr lang="en-US" altLang="zh-CN" sz="3200" dirty="0">
                <a:solidFill>
                  <a:srgbClr val="3333FF"/>
                </a:solidFill>
                <a:latin typeface="Times New Roman" panose="02020603050405020304" pitchFamily="18" charset="0"/>
              </a:rPr>
              <a:t>Y</a:t>
            </a:r>
            <a:r>
              <a:rPr lang="en-US" altLang="zh-CN" sz="3200" dirty="0">
                <a:latin typeface="Times New Roman" panose="02020603050405020304" pitchFamily="18" charset="0"/>
              </a:rPr>
              <a:t> </a:t>
            </a:r>
          </a:p>
        </p:txBody>
      </p:sp>
      <p:sp>
        <p:nvSpPr>
          <p:cNvPr id="175115" name="Rectangle 11"/>
          <p:cNvSpPr>
            <a:spLocks noGrp="1" noChangeArrowheads="1"/>
          </p:cNvSpPr>
          <p:nvPr>
            <p:ph type="title"/>
          </p:nvPr>
        </p:nvSpPr>
        <p:spPr/>
        <p:txBody>
          <a:bodyPr/>
          <a:lstStyle/>
          <a:p>
            <a:r>
              <a:rPr lang="en-US" altLang="zh-CN">
                <a:latin typeface="Times New Roman" panose="02020603050405020304" pitchFamily="18" charset="0"/>
              </a:rPr>
              <a:t>3.  </a:t>
            </a:r>
            <a:r>
              <a:rPr lang="zh-CN" altLang="en-US">
                <a:latin typeface="Times New Roman" panose="02020603050405020304" pitchFamily="18" charset="0"/>
              </a:rPr>
              <a:t>置换滴定法</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barn(inVertical)">
                                      <p:cBhvr>
                                        <p:cTn id="7" dur="500"/>
                                        <p:tgtEl>
                                          <p:spTgt spid="175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5107">
                                            <p:txEl>
                                              <p:pRg st="1" end="1"/>
                                            </p:txEl>
                                          </p:spTgt>
                                        </p:tgtEl>
                                        <p:attrNameLst>
                                          <p:attrName>style.visibility</p:attrName>
                                        </p:attrNameLst>
                                      </p:cBhvr>
                                      <p:to>
                                        <p:strVal val="visible"/>
                                      </p:to>
                                    </p:set>
                                    <p:animEffect transition="in" filter="barn(inVertical)">
                                      <p:cBhvr>
                                        <p:cTn id="12" dur="500"/>
                                        <p:tgtEl>
                                          <p:spTgt spid="175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5107">
                                            <p:txEl>
                                              <p:pRg st="2" end="2"/>
                                            </p:txEl>
                                          </p:spTgt>
                                        </p:tgtEl>
                                        <p:attrNameLst>
                                          <p:attrName>style.visibility</p:attrName>
                                        </p:attrNameLst>
                                      </p:cBhvr>
                                      <p:to>
                                        <p:strVal val="visible"/>
                                      </p:to>
                                    </p:set>
                                    <p:animEffect transition="in" filter="barn(inVertical)">
                                      <p:cBhvr>
                                        <p:cTn id="17" dur="500"/>
                                        <p:tgtEl>
                                          <p:spTgt spid="175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5107">
                                            <p:txEl>
                                              <p:pRg st="3" end="3"/>
                                            </p:txEl>
                                          </p:spTgt>
                                        </p:tgtEl>
                                        <p:attrNameLst>
                                          <p:attrName>style.visibility</p:attrName>
                                        </p:attrNameLst>
                                      </p:cBhvr>
                                      <p:to>
                                        <p:strVal val="visible"/>
                                      </p:to>
                                    </p:set>
                                    <p:animEffect transition="in" filter="barn(inVertical)">
                                      <p:cBhvr>
                                        <p:cTn id="22" dur="500"/>
                                        <p:tgtEl>
                                          <p:spTgt spid="175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5107">
                                            <p:txEl>
                                              <p:pRg st="4" end="4"/>
                                            </p:txEl>
                                          </p:spTgt>
                                        </p:tgtEl>
                                        <p:attrNameLst>
                                          <p:attrName>style.visibility</p:attrName>
                                        </p:attrNameLst>
                                      </p:cBhvr>
                                      <p:to>
                                        <p:strVal val="visible"/>
                                      </p:to>
                                    </p:set>
                                    <p:animEffect transition="in" filter="barn(inVertical)">
                                      <p:cBhvr>
                                        <p:cTn id="27" dur="500"/>
                                        <p:tgtEl>
                                          <p:spTgt spid="175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5107">
                                            <p:txEl>
                                              <p:pRg st="5" end="5"/>
                                            </p:txEl>
                                          </p:spTgt>
                                        </p:tgtEl>
                                        <p:attrNameLst>
                                          <p:attrName>style.visibility</p:attrName>
                                        </p:attrNameLst>
                                      </p:cBhvr>
                                      <p:to>
                                        <p:strVal val="visible"/>
                                      </p:to>
                                    </p:set>
                                    <p:animEffect transition="in" filter="barn(inVertical)">
                                      <p:cBhvr>
                                        <p:cTn id="32" dur="500"/>
                                        <p:tgtEl>
                                          <p:spTgt spid="175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bldLvl="2"/>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862C8BC0-97F7-43F4-9BC4-0F3C6F2F4E97}" type="slidenum">
              <a:rPr lang="en-US" altLang="zh-CN"/>
              <a:pPr/>
              <a:t>152</a:t>
            </a:fld>
            <a:endParaRPr lang="en-US" altLang="zh-CN"/>
          </a:p>
        </p:txBody>
      </p:sp>
      <p:sp>
        <p:nvSpPr>
          <p:cNvPr id="503810" name="Rectangle 2"/>
          <p:cNvSpPr>
            <a:spLocks noGrp="1" noChangeArrowheads="1"/>
          </p:cNvSpPr>
          <p:nvPr>
            <p:ph type="title"/>
          </p:nvPr>
        </p:nvSpPr>
        <p:spPr/>
        <p:txBody>
          <a:bodyPr/>
          <a:lstStyle/>
          <a:p>
            <a:r>
              <a:rPr lang="zh-CN" altLang="en-US" dirty="0">
                <a:latin typeface="Times New Roman" panose="02020603050405020304" pitchFamily="18" charset="0"/>
              </a:rPr>
              <a:t>置换滴定法应用示例</a:t>
            </a:r>
          </a:p>
        </p:txBody>
      </p:sp>
      <p:sp>
        <p:nvSpPr>
          <p:cNvPr id="503811" name="Rectangle 3"/>
          <p:cNvSpPr>
            <a:spLocks noGrp="1" noChangeArrowheads="1"/>
          </p:cNvSpPr>
          <p:nvPr>
            <p:ph type="body" idx="1"/>
          </p:nvPr>
        </p:nvSpPr>
        <p:spPr/>
        <p:txBody>
          <a:bodyPr/>
          <a:lstStyle/>
          <a:p>
            <a:pPr marL="531813" lvl="1" indent="-530225">
              <a:lnSpc>
                <a:spcPct val="160000"/>
              </a:lnSpc>
            </a:pPr>
            <a:r>
              <a:rPr lang="zh-CN" altLang="en-US" dirty="0">
                <a:latin typeface="Times New Roman" panose="02020603050405020304" pitchFamily="18" charset="0"/>
              </a:rPr>
              <a:t>例如用配位滴定法测定</a:t>
            </a:r>
            <a:r>
              <a:rPr lang="en-US" altLang="zh-CN" dirty="0">
                <a:latin typeface="Times New Roman" panose="02020603050405020304" pitchFamily="18" charset="0"/>
              </a:rPr>
              <a:t>Al</a:t>
            </a:r>
            <a:r>
              <a:rPr lang="en-US" altLang="zh-CN" baseline="30000" dirty="0">
                <a:latin typeface="Times New Roman" panose="02020603050405020304" pitchFamily="18" charset="0"/>
              </a:rPr>
              <a:t>3+</a:t>
            </a:r>
            <a:r>
              <a:rPr lang="zh-CN" altLang="en-US" dirty="0">
                <a:latin typeface="Times New Roman" panose="02020603050405020304" pitchFamily="18" charset="0"/>
              </a:rPr>
              <a:t>、</a:t>
            </a:r>
            <a:r>
              <a:rPr lang="en-US" altLang="zh-CN" dirty="0" err="1">
                <a:latin typeface="Times New Roman" panose="02020603050405020304" pitchFamily="18" charset="0"/>
              </a:rPr>
              <a:t>Ti</a:t>
            </a:r>
            <a:r>
              <a:rPr lang="en-US" altLang="zh-CN" dirty="0">
                <a:latin typeface="Times New Roman" panose="02020603050405020304" pitchFamily="18" charset="0"/>
              </a:rPr>
              <a:t>(Ⅳ)</a:t>
            </a:r>
            <a:r>
              <a:rPr lang="zh-CN" altLang="en-US" dirty="0">
                <a:latin typeface="Times New Roman" panose="02020603050405020304" pitchFamily="18" charset="0"/>
              </a:rPr>
              <a:t>混合液中</a:t>
            </a:r>
            <a:r>
              <a:rPr lang="en-US" altLang="zh-CN" dirty="0">
                <a:latin typeface="Times New Roman" panose="02020603050405020304" pitchFamily="18" charset="0"/>
              </a:rPr>
              <a:t>Al</a:t>
            </a:r>
            <a:r>
              <a:rPr lang="en-US" altLang="zh-CN" baseline="30000" dirty="0">
                <a:latin typeface="Times New Roman" panose="02020603050405020304" pitchFamily="18" charset="0"/>
              </a:rPr>
              <a:t>3+</a:t>
            </a:r>
            <a:r>
              <a:rPr lang="zh-CN" altLang="en-US" dirty="0">
                <a:latin typeface="Times New Roman" panose="02020603050405020304" pitchFamily="18" charset="0"/>
              </a:rPr>
              <a:t>和 </a:t>
            </a:r>
            <a:r>
              <a:rPr lang="en-US" altLang="zh-CN" dirty="0" err="1">
                <a:latin typeface="Times New Roman" panose="02020603050405020304" pitchFamily="18" charset="0"/>
              </a:rPr>
              <a:t>Ti</a:t>
            </a:r>
            <a:r>
              <a:rPr lang="en-US" altLang="zh-CN" dirty="0">
                <a:latin typeface="Times New Roman" panose="02020603050405020304" pitchFamily="18" charset="0"/>
              </a:rPr>
              <a:t>(Ⅳ)</a:t>
            </a:r>
            <a:r>
              <a:rPr lang="zh-CN" altLang="en-US" dirty="0">
                <a:latin typeface="Times New Roman" panose="02020603050405020304" pitchFamily="18" charset="0"/>
              </a:rPr>
              <a:t>的含量。试液中先加入准确量过量</a:t>
            </a:r>
            <a:r>
              <a:rPr lang="en-US" altLang="zh-CN" dirty="0">
                <a:latin typeface="Times New Roman" panose="02020603050405020304" pitchFamily="18" charset="0"/>
              </a:rPr>
              <a:t>Y </a:t>
            </a:r>
            <a:r>
              <a:rPr lang="zh-CN" altLang="en-US" dirty="0">
                <a:latin typeface="Times New Roman" panose="02020603050405020304" pitchFamily="18" charset="0"/>
              </a:rPr>
              <a:t>，剩余</a:t>
            </a:r>
            <a:r>
              <a:rPr lang="en-US" altLang="zh-CN" dirty="0">
                <a:latin typeface="Times New Roman" panose="02020603050405020304" pitchFamily="18" charset="0"/>
              </a:rPr>
              <a:t>Y</a:t>
            </a:r>
            <a:r>
              <a:rPr lang="zh-CN" altLang="en-US" dirty="0">
                <a:latin typeface="Times New Roman" panose="02020603050405020304" pitchFamily="18" charset="0"/>
              </a:rPr>
              <a:t>用返滴定，</a:t>
            </a:r>
            <a:r>
              <a:rPr lang="en-US" altLang="zh-CN" dirty="0">
                <a:latin typeface="Times New Roman" panose="02020603050405020304" pitchFamily="18" charset="0"/>
              </a:rPr>
              <a:t>Y</a:t>
            </a:r>
            <a:r>
              <a:rPr lang="zh-CN" altLang="en-US" dirty="0">
                <a:latin typeface="Times New Roman" panose="02020603050405020304" pitchFamily="18" charset="0"/>
              </a:rPr>
              <a:t>总量减去返滴定消耗</a:t>
            </a:r>
            <a:r>
              <a:rPr lang="en-US" altLang="zh-CN" dirty="0">
                <a:latin typeface="Times New Roman" panose="02020603050405020304" pitchFamily="18" charset="0"/>
              </a:rPr>
              <a:t>Cu</a:t>
            </a:r>
            <a:r>
              <a:rPr lang="en-US" altLang="zh-CN" baseline="30000" dirty="0">
                <a:latin typeface="Times New Roman" panose="02020603050405020304" pitchFamily="18" charset="0"/>
              </a:rPr>
              <a:t>2+</a:t>
            </a:r>
            <a:r>
              <a:rPr lang="zh-CN" altLang="en-US" dirty="0">
                <a:latin typeface="Times New Roman" panose="02020603050405020304" pitchFamily="18" charset="0"/>
              </a:rPr>
              <a:t>量为</a:t>
            </a:r>
            <a:r>
              <a:rPr lang="en-US" altLang="zh-CN" dirty="0">
                <a:latin typeface="Times New Roman" panose="02020603050405020304" pitchFamily="18" charset="0"/>
              </a:rPr>
              <a:t>Al</a:t>
            </a:r>
            <a:r>
              <a:rPr lang="zh-CN" altLang="en-US" dirty="0">
                <a:latin typeface="Times New Roman" panose="02020603050405020304" pitchFamily="18" charset="0"/>
              </a:rPr>
              <a:t>和</a:t>
            </a:r>
            <a:r>
              <a:rPr lang="en-US" altLang="zh-CN" dirty="0" err="1">
                <a:latin typeface="Times New Roman" panose="02020603050405020304" pitchFamily="18" charset="0"/>
              </a:rPr>
              <a:t>Ti</a:t>
            </a:r>
            <a:r>
              <a:rPr lang="zh-CN" altLang="en-US" dirty="0">
                <a:latin typeface="Times New Roman" panose="02020603050405020304" pitchFamily="18" charset="0"/>
              </a:rPr>
              <a:t>总量。然后加入</a:t>
            </a:r>
            <a:r>
              <a:rPr lang="zh-CN" altLang="en-US" i="1" dirty="0">
                <a:solidFill>
                  <a:srgbClr val="FF0000"/>
                </a:solidFill>
                <a:latin typeface="Times New Roman" panose="02020603050405020304" pitchFamily="18" charset="0"/>
              </a:rPr>
              <a:t>苦杏仁酸</a:t>
            </a:r>
            <a:r>
              <a:rPr lang="zh-CN" altLang="en-US" dirty="0">
                <a:latin typeface="Times New Roman" panose="02020603050405020304" pitchFamily="18" charset="0"/>
              </a:rPr>
              <a:t>，破坏</a:t>
            </a:r>
            <a:r>
              <a:rPr lang="en-US" altLang="zh-CN" dirty="0" err="1">
                <a:latin typeface="Times New Roman" panose="02020603050405020304" pitchFamily="18" charset="0"/>
              </a:rPr>
              <a:t>TiY</a:t>
            </a:r>
            <a:r>
              <a:rPr lang="zh-CN" altLang="en-US" dirty="0">
                <a:latin typeface="Times New Roman" panose="02020603050405020304" pitchFamily="18" charset="0"/>
              </a:rPr>
              <a:t>，释放出等量</a:t>
            </a:r>
            <a:r>
              <a:rPr lang="en-US" altLang="zh-CN" dirty="0">
                <a:latin typeface="Times New Roman" panose="02020603050405020304" pitchFamily="18" charset="0"/>
              </a:rPr>
              <a:t>Y</a:t>
            </a:r>
            <a:r>
              <a:rPr lang="zh-CN" altLang="en-US" dirty="0">
                <a:latin typeface="Times New Roman" panose="02020603050405020304" pitchFamily="18" charset="0"/>
              </a:rPr>
              <a:t>，继续用</a:t>
            </a:r>
            <a:r>
              <a:rPr lang="en-US" altLang="zh-CN" dirty="0">
                <a:latin typeface="Times New Roman" panose="02020603050405020304" pitchFamily="18" charset="0"/>
              </a:rPr>
              <a:t>Cu</a:t>
            </a:r>
            <a:r>
              <a:rPr lang="en-US" altLang="zh-CN" baseline="30000" dirty="0">
                <a:latin typeface="Times New Roman" panose="02020603050405020304" pitchFamily="18" charset="0"/>
              </a:rPr>
              <a:t>2+</a:t>
            </a:r>
            <a:r>
              <a:rPr lang="zh-CN" altLang="en-US" dirty="0">
                <a:latin typeface="Times New Roman" panose="02020603050405020304" pitchFamily="18" charset="0"/>
              </a:rPr>
              <a:t>返滴定， 测定</a:t>
            </a:r>
            <a:r>
              <a:rPr lang="en-US" altLang="zh-CN" dirty="0" err="1">
                <a:latin typeface="Times New Roman" panose="02020603050405020304" pitchFamily="18" charset="0"/>
              </a:rPr>
              <a:t>Ti</a:t>
            </a:r>
            <a:r>
              <a:rPr lang="zh-CN" altLang="en-US" dirty="0">
                <a:latin typeface="Times New Roman" panose="02020603050405020304" pitchFamily="18" charset="0"/>
              </a:rPr>
              <a:t>的量，两者之差为</a:t>
            </a:r>
            <a:r>
              <a:rPr lang="en-US" altLang="zh-CN" dirty="0">
                <a:latin typeface="Times New Roman" panose="02020603050405020304" pitchFamily="18" charset="0"/>
              </a:rPr>
              <a:t>Al</a:t>
            </a:r>
            <a:r>
              <a:rPr lang="en-US" altLang="zh-CN" baseline="30000" dirty="0">
                <a:latin typeface="Times New Roman" panose="02020603050405020304" pitchFamily="18" charset="0"/>
              </a:rPr>
              <a:t>3+</a:t>
            </a:r>
            <a:r>
              <a:rPr lang="zh-CN" altLang="en-US" dirty="0">
                <a:latin typeface="Times New Roman" panose="02020603050405020304" pitchFamily="18" charset="0"/>
              </a:rPr>
              <a:t>的量。</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wd">
                                    <p:tmPct val="0"/>
                                  </p:iterate>
                                  <p:childTnLst>
                                    <p:set>
                                      <p:cBhvr>
                                        <p:cTn id="6" dur="1" fill="hold">
                                          <p:stCondLst>
                                            <p:cond delay="0"/>
                                          </p:stCondLst>
                                        </p:cTn>
                                        <p:tgtEl>
                                          <p:spTgt spid="503811">
                                            <p:txEl>
                                              <p:pRg st="0" end="0"/>
                                            </p:txEl>
                                          </p:spTgt>
                                        </p:tgtEl>
                                        <p:attrNameLst>
                                          <p:attrName>style.visibility</p:attrName>
                                        </p:attrNameLst>
                                      </p:cBhvr>
                                      <p:to>
                                        <p:strVal val="visible"/>
                                      </p:to>
                                    </p:set>
                                    <p:animEffect transition="in" filter="barn(inVertical)">
                                      <p:cBhvr>
                                        <p:cTn id="7" dur="500"/>
                                        <p:tgtEl>
                                          <p:spTgt spid="503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992526A2-48A8-42F7-A060-818B80106A9B}" type="slidenum">
              <a:rPr lang="en-US" altLang="zh-CN"/>
              <a:pPr/>
              <a:t>153</a:t>
            </a:fld>
            <a:endParaRPr lang="en-US" altLang="zh-CN"/>
          </a:p>
        </p:txBody>
      </p:sp>
      <p:sp>
        <p:nvSpPr>
          <p:cNvPr id="300034" name="Rectangle 2"/>
          <p:cNvSpPr>
            <a:spLocks noGrp="1" noChangeArrowheads="1"/>
          </p:cNvSpPr>
          <p:nvPr>
            <p:ph type="title"/>
          </p:nvPr>
        </p:nvSpPr>
        <p:spPr/>
        <p:txBody>
          <a:bodyPr/>
          <a:lstStyle/>
          <a:p>
            <a:r>
              <a:rPr lang="en-US" altLang="zh-CN">
                <a:latin typeface="Times New Roman" panose="02020603050405020304" pitchFamily="18" charset="0"/>
              </a:rPr>
              <a:t>4.  </a:t>
            </a:r>
            <a:r>
              <a:rPr lang="zh-CN" altLang="en-US">
                <a:latin typeface="Times New Roman" panose="02020603050405020304" pitchFamily="18" charset="0"/>
              </a:rPr>
              <a:t>间接滴定法</a:t>
            </a:r>
          </a:p>
        </p:txBody>
      </p:sp>
      <p:sp>
        <p:nvSpPr>
          <p:cNvPr id="300035" name="Rectangle 3"/>
          <p:cNvSpPr>
            <a:spLocks noGrp="1" noChangeArrowheads="1"/>
          </p:cNvSpPr>
          <p:nvPr>
            <p:ph type="body" idx="1"/>
          </p:nvPr>
        </p:nvSpPr>
        <p:spPr>
          <a:xfrm>
            <a:off x="179512" y="1382737"/>
            <a:ext cx="8496944" cy="4278511"/>
          </a:xfrm>
        </p:spPr>
        <p:txBody>
          <a:bodyPr/>
          <a:lstStyle/>
          <a:p>
            <a:pPr lvl="1">
              <a:lnSpc>
                <a:spcPct val="120000"/>
              </a:lnSpc>
            </a:pPr>
            <a:r>
              <a:rPr lang="zh-CN" altLang="en-US" dirty="0">
                <a:latin typeface="Times New Roman" panose="02020603050405020304" pitchFamily="18" charset="0"/>
              </a:rPr>
              <a:t>不与</a:t>
            </a:r>
            <a:r>
              <a:rPr lang="en-US" altLang="zh-CN" dirty="0">
                <a:latin typeface="Times New Roman" panose="02020603050405020304" pitchFamily="18" charset="0"/>
              </a:rPr>
              <a:t>Y</a:t>
            </a:r>
            <a:r>
              <a:rPr lang="zh-CN" altLang="en-US" dirty="0">
                <a:latin typeface="Times New Roman" panose="02020603050405020304" pitchFamily="18" charset="0"/>
              </a:rPr>
              <a:t>配合，或生成的配合物不稳定。</a:t>
            </a:r>
          </a:p>
          <a:p>
            <a:pPr lvl="1">
              <a:lnSpc>
                <a:spcPct val="120000"/>
              </a:lnSpc>
            </a:pPr>
            <a:r>
              <a:rPr lang="zh-CN" altLang="en-US" dirty="0">
                <a:latin typeface="Times New Roman" panose="02020603050405020304" pitchFamily="18" charset="0"/>
              </a:rPr>
              <a:t>例如</a:t>
            </a:r>
            <a:r>
              <a:rPr lang="en-US" altLang="zh-CN" dirty="0">
                <a:latin typeface="Times New Roman" panose="02020603050405020304" pitchFamily="18" charset="0"/>
              </a:rPr>
              <a:t>Na</a:t>
            </a:r>
            <a:r>
              <a:rPr lang="en-US" altLang="zh-CN" baseline="30000" dirty="0">
                <a:latin typeface="Times New Roman" panose="02020603050405020304" pitchFamily="18" charset="0"/>
              </a:rPr>
              <a:t>+</a:t>
            </a:r>
            <a:r>
              <a:rPr lang="zh-CN" altLang="en-US" dirty="0">
                <a:latin typeface="Times New Roman" panose="02020603050405020304" pitchFamily="18" charset="0"/>
              </a:rPr>
              <a:t>、</a:t>
            </a:r>
            <a:r>
              <a:rPr lang="en-US" altLang="zh-CN" dirty="0">
                <a:latin typeface="Times New Roman" panose="02020603050405020304" pitchFamily="18" charset="0"/>
              </a:rPr>
              <a:t>K</a:t>
            </a:r>
            <a:r>
              <a:rPr lang="en-US" altLang="zh-CN" baseline="30000" dirty="0">
                <a:latin typeface="Times New Roman" panose="02020603050405020304" pitchFamily="18" charset="0"/>
              </a:rPr>
              <a:t>+</a:t>
            </a:r>
            <a:r>
              <a:rPr lang="zh-CN" altLang="en-US" dirty="0">
                <a:latin typeface="Times New Roman" panose="02020603050405020304" pitchFamily="18" charset="0"/>
              </a:rPr>
              <a:t>、</a:t>
            </a:r>
            <a:r>
              <a:rPr lang="en-US" altLang="zh-CN" dirty="0">
                <a:latin typeface="Times New Roman" panose="02020603050405020304" pitchFamily="18" charset="0"/>
              </a:rPr>
              <a:t>SO</a:t>
            </a:r>
            <a:r>
              <a:rPr lang="en-US" altLang="zh-CN" baseline="-25000" dirty="0">
                <a:latin typeface="Times New Roman" panose="02020603050405020304" pitchFamily="18" charset="0"/>
              </a:rPr>
              <a:t>4</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PO</a:t>
            </a:r>
            <a:r>
              <a:rPr lang="en-US" altLang="zh-CN" baseline="-25000" dirty="0">
                <a:latin typeface="Times New Roman" panose="02020603050405020304" pitchFamily="18" charset="0"/>
              </a:rPr>
              <a:t>4</a:t>
            </a:r>
            <a:r>
              <a:rPr lang="en-US" altLang="zh-CN" baseline="30000" dirty="0">
                <a:latin typeface="Times New Roman" panose="02020603050405020304" pitchFamily="18" charset="0"/>
              </a:rPr>
              <a:t>3-</a:t>
            </a:r>
            <a:r>
              <a:rPr lang="zh-CN" altLang="en-US" dirty="0">
                <a:latin typeface="Times New Roman" panose="02020603050405020304" pitchFamily="18" charset="0"/>
              </a:rPr>
              <a:t>、</a:t>
            </a:r>
            <a:r>
              <a:rPr lang="en-US" altLang="zh-CN" dirty="0">
                <a:latin typeface="Times New Roman" panose="02020603050405020304" pitchFamily="18" charset="0"/>
              </a:rPr>
              <a:t>CN</a:t>
            </a:r>
            <a:r>
              <a:rPr lang="en-US" altLang="zh-CN" baseline="30000" dirty="0">
                <a:latin typeface="Times New Roman" panose="02020603050405020304" pitchFamily="18" charset="0"/>
              </a:rPr>
              <a:t>-</a:t>
            </a:r>
            <a:r>
              <a:rPr lang="zh-CN" altLang="en-US" dirty="0">
                <a:latin typeface="Times New Roman" panose="02020603050405020304" pitchFamily="18" charset="0"/>
              </a:rPr>
              <a:t>。间接滴定手续较繁，引入误差的机会也较多，故不是一种理想的方法。</a:t>
            </a:r>
            <a:endParaRPr lang="zh-CN" altLang="en-US" sz="3600" dirty="0">
              <a:latin typeface="Times New Roman" panose="02020603050405020304" pitchFamily="18" charset="0"/>
            </a:endParaRPr>
          </a:p>
          <a:p>
            <a:pPr lvl="1">
              <a:lnSpc>
                <a:spcPct val="120000"/>
              </a:lnSpc>
            </a:pPr>
            <a:r>
              <a:rPr lang="zh-CN" altLang="en-US" dirty="0">
                <a:latin typeface="Times New Roman" panose="02020603050405020304" pitchFamily="18" charset="0"/>
              </a:rPr>
              <a:t>如测定</a:t>
            </a:r>
            <a:r>
              <a:rPr lang="en-US" altLang="zh-CN" dirty="0">
                <a:latin typeface="Times New Roman" panose="02020603050405020304" pitchFamily="18" charset="0"/>
              </a:rPr>
              <a:t>CN</a:t>
            </a:r>
            <a:r>
              <a:rPr lang="en-US" altLang="zh-CN" baseline="30000" dirty="0">
                <a:latin typeface="Times New Roman" panose="02020603050405020304" pitchFamily="18" charset="0"/>
              </a:rPr>
              <a:t>-</a:t>
            </a:r>
            <a:r>
              <a:rPr lang="zh-CN" altLang="en-US" dirty="0">
                <a:latin typeface="Times New Roman" panose="02020603050405020304" pitchFamily="18" charset="0"/>
              </a:rPr>
              <a:t>时，可加入过量的</a:t>
            </a:r>
            <a:r>
              <a:rPr lang="en-US" altLang="zh-CN" dirty="0">
                <a:latin typeface="Times New Roman" panose="02020603050405020304" pitchFamily="18" charset="0"/>
              </a:rPr>
              <a:t>Ni</a:t>
            </a:r>
            <a:r>
              <a:rPr lang="en-US" altLang="zh-CN" baseline="30000" dirty="0">
                <a:latin typeface="Times New Roman" panose="02020603050405020304" pitchFamily="18" charset="0"/>
              </a:rPr>
              <a:t>2+</a:t>
            </a:r>
            <a:r>
              <a:rPr lang="zh-CN" altLang="en-US" dirty="0">
                <a:latin typeface="Times New Roman" panose="02020603050405020304" pitchFamily="18" charset="0"/>
              </a:rPr>
              <a:t>标准溶液形成</a:t>
            </a:r>
            <a:r>
              <a:rPr lang="en-US" altLang="zh-CN" dirty="0">
                <a:latin typeface="Times New Roman" panose="02020603050405020304" pitchFamily="18" charset="0"/>
              </a:rPr>
              <a:t>[Ni(CN)</a:t>
            </a:r>
            <a:r>
              <a:rPr lang="en-US" altLang="zh-CN" baseline="-25000" dirty="0">
                <a:latin typeface="Times New Roman" panose="02020603050405020304" pitchFamily="18" charset="0"/>
              </a:rPr>
              <a:t>4</a:t>
            </a:r>
            <a:r>
              <a:rPr lang="en-US" altLang="zh-CN" dirty="0">
                <a:latin typeface="Times New Roman" panose="02020603050405020304" pitchFamily="18" charset="0"/>
              </a:rPr>
              <a:t>]</a:t>
            </a:r>
            <a:r>
              <a:rPr lang="en-US" altLang="zh-CN" baseline="30000" dirty="0">
                <a:latin typeface="Times New Roman" panose="02020603050405020304" pitchFamily="18" charset="0"/>
              </a:rPr>
              <a:t>2-</a:t>
            </a:r>
            <a:r>
              <a:rPr lang="zh-CN" altLang="en-US" dirty="0">
                <a:latin typeface="Times New Roman" panose="02020603050405020304" pitchFamily="18" charset="0"/>
              </a:rPr>
              <a:t>，然后以紫脲酸胺为指示剂，用</a:t>
            </a:r>
            <a:r>
              <a:rPr lang="en-US" altLang="zh-CN" dirty="0">
                <a:latin typeface="Times New Roman" panose="02020603050405020304" pitchFamily="18" charset="0"/>
              </a:rPr>
              <a:t>EDTA</a:t>
            </a:r>
            <a:r>
              <a:rPr lang="zh-CN" altLang="en-US" dirty="0">
                <a:latin typeface="Times New Roman" panose="02020603050405020304" pitchFamily="18" charset="0"/>
              </a:rPr>
              <a:t>标准溶液滴定溶液中剩余的</a:t>
            </a:r>
            <a:r>
              <a:rPr lang="en-US" altLang="zh-CN" dirty="0">
                <a:latin typeface="Times New Roman" panose="02020603050405020304" pitchFamily="18" charset="0"/>
              </a:rPr>
              <a:t>Ni</a:t>
            </a:r>
            <a:r>
              <a:rPr lang="en-US" altLang="zh-CN" baseline="30000" dirty="0">
                <a:latin typeface="Times New Roman" panose="02020603050405020304" pitchFamily="18" charset="0"/>
              </a:rPr>
              <a:t>2+</a:t>
            </a:r>
            <a:r>
              <a:rPr lang="zh-CN" altLang="en-US" dirty="0">
                <a:latin typeface="Times New Roman" panose="02020603050405020304" pitchFamily="18" charset="0"/>
              </a:rPr>
              <a:t>，从而计算</a:t>
            </a:r>
            <a:r>
              <a:rPr lang="en-US" altLang="zh-CN" dirty="0">
                <a:latin typeface="Times New Roman" panose="02020603050405020304" pitchFamily="18" charset="0"/>
              </a:rPr>
              <a:t>CN</a:t>
            </a:r>
            <a:r>
              <a:rPr lang="en-US" altLang="zh-CN" baseline="30000" dirty="0">
                <a:latin typeface="Times New Roman" panose="02020603050405020304" pitchFamily="18" charset="0"/>
              </a:rPr>
              <a:t>-</a:t>
            </a:r>
            <a:r>
              <a:rPr lang="zh-CN" altLang="en-US" dirty="0">
                <a:latin typeface="Times New Roman" panose="02020603050405020304" pitchFamily="18" charset="0"/>
              </a:rPr>
              <a:t>的值。 </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barn(inVertical)">
                                      <p:cBhvr>
                                        <p:cTn id="7" dur="500"/>
                                        <p:tgtEl>
                                          <p:spTgt spid="300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barn(inVertical)">
                                      <p:cBhvr>
                                        <p:cTn id="12" dur="500"/>
                                        <p:tgtEl>
                                          <p:spTgt spid="300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0035">
                                            <p:txEl>
                                              <p:pRg st="2" end="2"/>
                                            </p:txEl>
                                          </p:spTgt>
                                        </p:tgtEl>
                                        <p:attrNameLst>
                                          <p:attrName>style.visibility</p:attrName>
                                        </p:attrNameLst>
                                      </p:cBhvr>
                                      <p:to>
                                        <p:strVal val="visible"/>
                                      </p:to>
                                    </p:set>
                                    <p:animEffect transition="in" filter="barn(inVertical)">
                                      <p:cBhvr>
                                        <p:cTn id="17" dur="500"/>
                                        <p:tgtEl>
                                          <p:spTgt spid="300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bldLvl="3"/>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AADA806F-422D-403B-90A1-279DB7527A43}" type="slidenum">
              <a:rPr lang="en-US" altLang="zh-CN"/>
              <a:pPr/>
              <a:t>154</a:t>
            </a:fld>
            <a:endParaRPr lang="en-US" altLang="zh-CN"/>
          </a:p>
        </p:txBody>
      </p:sp>
      <p:sp>
        <p:nvSpPr>
          <p:cNvPr id="532482" name="Rectangle 2"/>
          <p:cNvSpPr>
            <a:spLocks noGrp="1" noChangeArrowheads="1"/>
          </p:cNvSpPr>
          <p:nvPr>
            <p:ph type="body" idx="1"/>
          </p:nvPr>
        </p:nvSpPr>
        <p:spPr>
          <a:xfrm>
            <a:off x="395536" y="1196975"/>
            <a:ext cx="8424936" cy="5184775"/>
          </a:xfrm>
        </p:spPr>
        <p:txBody>
          <a:bodyPr/>
          <a:lstStyle/>
          <a:p>
            <a:pPr marL="1484313" lvl="1" indent="-1025525">
              <a:lnSpc>
                <a:spcPct val="110000"/>
              </a:lnSpc>
              <a:spcBef>
                <a:spcPts val="0"/>
              </a:spcBef>
              <a:buFontTx/>
              <a:buNone/>
            </a:pPr>
            <a:r>
              <a:rPr lang="en-US" altLang="zh-CN" sz="2800" dirty="0">
                <a:latin typeface="Times New Roman" panose="02020603050405020304" pitchFamily="18" charset="0"/>
              </a:rPr>
              <a:t>§</a:t>
            </a:r>
            <a:r>
              <a:rPr lang="en-US" altLang="zh-CN" sz="3200" dirty="0">
                <a:latin typeface="Times New Roman" panose="02020603050405020304" pitchFamily="18" charset="0"/>
              </a:rPr>
              <a:t>5-1  </a:t>
            </a:r>
            <a:r>
              <a:rPr lang="zh-CN" altLang="en-US" sz="3200" dirty="0">
                <a:latin typeface="Times New Roman" panose="02020603050405020304" pitchFamily="18" charset="0"/>
              </a:rPr>
              <a:t>概述</a:t>
            </a:r>
            <a:endParaRPr lang="en-US" altLang="zh-CN" sz="3200" dirty="0">
              <a:latin typeface="Times New Roman" panose="02020603050405020304" pitchFamily="18" charset="0"/>
            </a:endParaRPr>
          </a:p>
          <a:p>
            <a:pPr marL="1484313" lvl="1" indent="-1025525">
              <a:lnSpc>
                <a:spcPct val="110000"/>
              </a:lnSpc>
              <a:spcBef>
                <a:spcPts val="0"/>
              </a:spcBef>
              <a:buFontTx/>
              <a:buNone/>
            </a:pPr>
            <a:r>
              <a:rPr lang="en-US" altLang="zh-CN" sz="2400" dirty="0">
                <a:latin typeface="Times New Roman" panose="02020603050405020304" pitchFamily="18" charset="0"/>
              </a:rPr>
              <a:t>    </a:t>
            </a:r>
            <a:r>
              <a:rPr lang="zh-CN" altLang="en-US" sz="2400" dirty="0">
                <a:solidFill>
                  <a:srgbClr val="3333FF"/>
                </a:solidFill>
                <a:latin typeface="Times New Roman" panose="02020603050405020304" pitchFamily="18" charset="0"/>
              </a:rPr>
              <a:t>熟悉</a:t>
            </a:r>
            <a:r>
              <a:rPr lang="en-US" altLang="zh-CN" sz="2400" dirty="0">
                <a:solidFill>
                  <a:srgbClr val="3333FF"/>
                </a:solidFill>
                <a:latin typeface="Times New Roman" panose="02020603050405020304" pitchFamily="18" charset="0"/>
              </a:rPr>
              <a:t>EDTA</a:t>
            </a:r>
            <a:r>
              <a:rPr lang="zh-CN" altLang="en-US" sz="2400" dirty="0">
                <a:solidFill>
                  <a:srgbClr val="3333FF"/>
                </a:solidFill>
                <a:latin typeface="Times New Roman" panose="02020603050405020304" pitchFamily="18" charset="0"/>
              </a:rPr>
              <a:t>与金属配离子的特点</a:t>
            </a:r>
          </a:p>
          <a:p>
            <a:pPr marL="1484313" lvl="1" indent="-1025525">
              <a:lnSpc>
                <a:spcPct val="110000"/>
              </a:lnSpc>
              <a:spcBef>
                <a:spcPts val="0"/>
              </a:spcBef>
              <a:buFontTx/>
              <a:buNone/>
            </a:pPr>
            <a:r>
              <a:rPr lang="en-US" altLang="en-US" sz="3200" dirty="0">
                <a:latin typeface="Times New Roman" panose="02020603050405020304" pitchFamily="18" charset="0"/>
              </a:rPr>
              <a:t>§</a:t>
            </a:r>
            <a:r>
              <a:rPr lang="en-US" altLang="zh-CN" sz="3200" dirty="0">
                <a:latin typeface="Times New Roman" panose="02020603050405020304" pitchFamily="18" charset="0"/>
              </a:rPr>
              <a:t>5</a:t>
            </a:r>
            <a:r>
              <a:rPr lang="en-US" altLang="en-US" sz="3200" dirty="0">
                <a:latin typeface="Times New Roman" panose="02020603050405020304" pitchFamily="18" charset="0"/>
              </a:rPr>
              <a:t>-</a:t>
            </a:r>
            <a:r>
              <a:rPr lang="en-US" altLang="zh-CN" sz="3200" dirty="0">
                <a:latin typeface="Times New Roman" panose="02020603050405020304" pitchFamily="18" charset="0"/>
              </a:rPr>
              <a:t>2  </a:t>
            </a:r>
            <a:r>
              <a:rPr lang="zh-CN" altLang="en-US" sz="3200" dirty="0">
                <a:latin typeface="Times New Roman" panose="02020603050405020304" pitchFamily="18" charset="0"/>
              </a:rPr>
              <a:t>配位滴定法的基本原理</a:t>
            </a:r>
            <a:endParaRPr lang="en-US" altLang="zh-CN" sz="3200" dirty="0">
              <a:latin typeface="Times New Roman" panose="02020603050405020304" pitchFamily="18" charset="0"/>
            </a:endParaRP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dirty="0">
                <a:latin typeface="Times New Roman" panose="02020603050405020304" pitchFamily="18" charset="0"/>
              </a:rPr>
              <a:t>一、配位平衡</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a:p>
            <a:pPr marL="1484313" lvl="1" indent="-1025525">
              <a:lnSpc>
                <a:spcPct val="110000"/>
              </a:lnSpc>
              <a:spcBef>
                <a:spcPts val="0"/>
              </a:spcBef>
              <a:buFontTx/>
              <a:buNone/>
            </a:pPr>
            <a:r>
              <a:rPr lang="en-US" altLang="zh-CN" sz="2400" dirty="0">
                <a:solidFill>
                  <a:srgbClr val="3333FF"/>
                </a:solidFill>
                <a:latin typeface="Times New Roman" panose="02020603050405020304" pitchFamily="18" charset="0"/>
              </a:rPr>
              <a:t>    </a:t>
            </a:r>
            <a:r>
              <a:rPr lang="zh-CN" altLang="en-US" sz="2400" u="sng" dirty="0">
                <a:solidFill>
                  <a:srgbClr val="3333FF"/>
                </a:solidFill>
                <a:latin typeface="Times New Roman" panose="02020603050405020304" pitchFamily="18" charset="0"/>
              </a:rPr>
              <a:t>重点：副反应系数和条件稳定常数</a:t>
            </a:r>
            <a:endParaRPr lang="en-US" altLang="zh-CN" sz="2400" u="sng" dirty="0">
              <a:solidFill>
                <a:srgbClr val="3333FF"/>
              </a:solidFill>
              <a:latin typeface="Times New Roman" panose="02020603050405020304" pitchFamily="18" charset="0"/>
            </a:endParaRP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dirty="0">
                <a:latin typeface="Times New Roman" panose="02020603050405020304" pitchFamily="18" charset="0"/>
              </a:rPr>
              <a:t>二、配位滴定曲线</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a:p>
            <a:pPr marL="1484313" lvl="1" indent="-1025525">
              <a:lnSpc>
                <a:spcPct val="110000"/>
              </a:lnSpc>
              <a:spcBef>
                <a:spcPts val="0"/>
              </a:spcBef>
              <a:buFontTx/>
              <a:buNone/>
            </a:pPr>
            <a:r>
              <a:rPr lang="en-US" altLang="zh-CN" sz="2400" dirty="0">
                <a:latin typeface="Times New Roman" panose="02020603050405020304" pitchFamily="18" charset="0"/>
              </a:rPr>
              <a:t>  </a:t>
            </a:r>
            <a:r>
              <a:rPr lang="zh-CN" altLang="en-US" sz="2400" dirty="0">
                <a:latin typeface="Times New Roman" panose="02020603050405020304" pitchFamily="18" charset="0"/>
              </a:rPr>
              <a:t>  </a:t>
            </a:r>
            <a:r>
              <a:rPr lang="zh-CN" altLang="en-US" sz="2400" u="sng" dirty="0">
                <a:solidFill>
                  <a:srgbClr val="3333FF"/>
                </a:solidFill>
                <a:latin typeface="Times New Roman" panose="02020603050405020304" pitchFamily="18" charset="0"/>
              </a:rPr>
              <a:t>重点：计量点</a:t>
            </a:r>
            <a:r>
              <a:rPr lang="en-US" altLang="zh-CN" sz="2400" u="sng" dirty="0" err="1">
                <a:solidFill>
                  <a:srgbClr val="3333FF"/>
                </a:solidFill>
                <a:latin typeface="Times New Roman" panose="02020603050405020304" pitchFamily="18" charset="0"/>
              </a:rPr>
              <a:t>pM</a:t>
            </a:r>
            <a:r>
              <a:rPr lang="en-US" altLang="zh-CN" sz="2400" u="sng" dirty="0">
                <a:solidFill>
                  <a:srgbClr val="3333FF"/>
                </a:solidFill>
                <a:latin typeface="Times New Roman" panose="02020603050405020304" pitchFamily="18" charset="0"/>
              </a:rPr>
              <a:t>’</a:t>
            </a:r>
            <a:r>
              <a:rPr lang="zh-CN" altLang="en-US" sz="2400" u="sng" dirty="0">
                <a:solidFill>
                  <a:srgbClr val="3333FF"/>
                </a:solidFill>
                <a:latin typeface="Times New Roman" panose="02020603050405020304" pitchFamily="18" charset="0"/>
              </a:rPr>
              <a:t>计算</a:t>
            </a:r>
            <a:endParaRPr lang="en-US" altLang="zh-CN" sz="2400" u="sng" dirty="0">
              <a:solidFill>
                <a:srgbClr val="3333FF"/>
              </a:solidFill>
              <a:latin typeface="Times New Roman" panose="02020603050405020304" pitchFamily="18" charset="0"/>
            </a:endParaRP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dirty="0">
                <a:latin typeface="Times New Roman" panose="02020603050405020304" pitchFamily="18" charset="0"/>
              </a:rPr>
              <a:t>三、金属指示剂</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a:p>
            <a:pPr marL="1484313" lvl="1" indent="-1025525">
              <a:lnSpc>
                <a:spcPct val="110000"/>
              </a:lnSpc>
              <a:spcBef>
                <a:spcPts val="0"/>
              </a:spcBef>
              <a:buFontTx/>
              <a:buNone/>
            </a:pPr>
            <a:r>
              <a:rPr lang="en-US" altLang="zh-CN" sz="2400" dirty="0">
                <a:latin typeface="Times New Roman" panose="02020603050405020304" pitchFamily="18" charset="0"/>
              </a:rPr>
              <a:t> </a:t>
            </a:r>
            <a:r>
              <a:rPr lang="zh-CN" altLang="en-US" sz="2400" dirty="0">
                <a:latin typeface="Times New Roman" panose="02020603050405020304" pitchFamily="18" charset="0"/>
              </a:rPr>
              <a:t>   </a:t>
            </a:r>
            <a:r>
              <a:rPr lang="zh-CN" altLang="en-US" sz="2400" dirty="0">
                <a:solidFill>
                  <a:srgbClr val="3333FF"/>
                </a:solidFill>
                <a:latin typeface="Times New Roman" panose="02020603050405020304" pitchFamily="18" charset="0"/>
              </a:rPr>
              <a:t>熟悉：指示剂作用原理、常用指示剂</a:t>
            </a:r>
            <a:endParaRPr lang="en-US" altLang="zh-CN" sz="2400" dirty="0">
              <a:solidFill>
                <a:srgbClr val="3333FF"/>
              </a:solidFill>
              <a:latin typeface="Times New Roman" panose="02020603050405020304" pitchFamily="18" charset="0"/>
            </a:endParaRP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dirty="0">
                <a:latin typeface="Times New Roman" panose="02020603050405020304" pitchFamily="18" charset="0"/>
              </a:rPr>
              <a:t>四、标准溶液的配制和标定</a:t>
            </a:r>
          </a:p>
          <a:p>
            <a:pPr marL="1484313" lvl="1" indent="-1025525">
              <a:lnSpc>
                <a:spcPct val="110000"/>
              </a:lnSpc>
              <a:spcBef>
                <a:spcPts val="0"/>
              </a:spcBef>
              <a:buFontTx/>
              <a:buNone/>
            </a:pPr>
            <a:endParaRPr lang="zh-CN" altLang="en-US" sz="2800" dirty="0">
              <a:latin typeface="Times New Roman" panose="02020603050405020304" pitchFamily="18" charset="0"/>
            </a:endParaRPr>
          </a:p>
        </p:txBody>
      </p:sp>
      <p:sp>
        <p:nvSpPr>
          <p:cNvPr id="532483" name="Rectangle 3"/>
          <p:cNvSpPr>
            <a:spLocks noGrp="1" noChangeArrowheads="1"/>
          </p:cNvSpPr>
          <p:nvPr>
            <p:ph type="title"/>
          </p:nvPr>
        </p:nvSpPr>
        <p:spPr/>
        <p:txBody>
          <a:bodyPr/>
          <a:lstStyle/>
          <a:p>
            <a:r>
              <a:rPr lang="zh-CN" altLang="en-US" dirty="0">
                <a:latin typeface="Times New Roman" panose="02020603050405020304" pitchFamily="18" charset="0"/>
              </a:rPr>
              <a:t>本章内容总结</a:t>
            </a:r>
          </a:p>
        </p:txBody>
      </p:sp>
    </p:spTree>
    <p:custDataLst>
      <p:tags r:id="rId1"/>
    </p:custDataLst>
    <p:extLst>
      <p:ext uri="{BB962C8B-B14F-4D97-AF65-F5344CB8AC3E}">
        <p14:creationId xmlns:p14="http://schemas.microsoft.com/office/powerpoint/2010/main" val="23069336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2482">
                                            <p:txEl>
                                              <p:pRg st="0" end="0"/>
                                            </p:txEl>
                                          </p:spTgt>
                                        </p:tgtEl>
                                        <p:attrNameLst>
                                          <p:attrName>style.visibility</p:attrName>
                                        </p:attrNameLst>
                                      </p:cBhvr>
                                      <p:to>
                                        <p:strVal val="visible"/>
                                      </p:to>
                                    </p:set>
                                    <p:animEffect transition="in" filter="barn(inVertical)">
                                      <p:cBhvr>
                                        <p:cTn id="7" dur="500"/>
                                        <p:tgtEl>
                                          <p:spTgt spid="532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2482">
                                            <p:txEl>
                                              <p:pRg st="1" end="1"/>
                                            </p:txEl>
                                          </p:spTgt>
                                        </p:tgtEl>
                                        <p:attrNameLst>
                                          <p:attrName>style.visibility</p:attrName>
                                        </p:attrNameLst>
                                      </p:cBhvr>
                                      <p:to>
                                        <p:strVal val="visible"/>
                                      </p:to>
                                    </p:set>
                                    <p:animEffect transition="in" filter="barn(inVertical)">
                                      <p:cBhvr>
                                        <p:cTn id="12" dur="500"/>
                                        <p:tgtEl>
                                          <p:spTgt spid="532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2482">
                                            <p:txEl>
                                              <p:pRg st="2" end="2"/>
                                            </p:txEl>
                                          </p:spTgt>
                                        </p:tgtEl>
                                        <p:attrNameLst>
                                          <p:attrName>style.visibility</p:attrName>
                                        </p:attrNameLst>
                                      </p:cBhvr>
                                      <p:to>
                                        <p:strVal val="visible"/>
                                      </p:to>
                                    </p:set>
                                    <p:animEffect transition="in" filter="barn(inVertical)">
                                      <p:cBhvr>
                                        <p:cTn id="17" dur="500"/>
                                        <p:tgtEl>
                                          <p:spTgt spid="532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2482">
                                            <p:txEl>
                                              <p:pRg st="3" end="3"/>
                                            </p:txEl>
                                          </p:spTgt>
                                        </p:tgtEl>
                                        <p:attrNameLst>
                                          <p:attrName>style.visibility</p:attrName>
                                        </p:attrNameLst>
                                      </p:cBhvr>
                                      <p:to>
                                        <p:strVal val="visible"/>
                                      </p:to>
                                    </p:set>
                                    <p:animEffect transition="in" filter="barn(inVertical)">
                                      <p:cBhvr>
                                        <p:cTn id="22" dur="500"/>
                                        <p:tgtEl>
                                          <p:spTgt spid="532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32482">
                                            <p:txEl>
                                              <p:pRg st="4" end="4"/>
                                            </p:txEl>
                                          </p:spTgt>
                                        </p:tgtEl>
                                        <p:attrNameLst>
                                          <p:attrName>style.visibility</p:attrName>
                                        </p:attrNameLst>
                                      </p:cBhvr>
                                      <p:to>
                                        <p:strVal val="visible"/>
                                      </p:to>
                                    </p:set>
                                    <p:animEffect transition="in" filter="barn(inVertical)">
                                      <p:cBhvr>
                                        <p:cTn id="27" dur="500"/>
                                        <p:tgtEl>
                                          <p:spTgt spid="5324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32482">
                                            <p:txEl>
                                              <p:pRg st="5" end="5"/>
                                            </p:txEl>
                                          </p:spTgt>
                                        </p:tgtEl>
                                        <p:attrNameLst>
                                          <p:attrName>style.visibility</p:attrName>
                                        </p:attrNameLst>
                                      </p:cBhvr>
                                      <p:to>
                                        <p:strVal val="visible"/>
                                      </p:to>
                                    </p:set>
                                    <p:animEffect transition="in" filter="barn(inVertical)">
                                      <p:cBhvr>
                                        <p:cTn id="32" dur="500"/>
                                        <p:tgtEl>
                                          <p:spTgt spid="5324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32482">
                                            <p:txEl>
                                              <p:pRg st="6" end="6"/>
                                            </p:txEl>
                                          </p:spTgt>
                                        </p:tgtEl>
                                        <p:attrNameLst>
                                          <p:attrName>style.visibility</p:attrName>
                                        </p:attrNameLst>
                                      </p:cBhvr>
                                      <p:to>
                                        <p:strVal val="visible"/>
                                      </p:to>
                                    </p:set>
                                    <p:animEffect transition="in" filter="barn(inVertical)">
                                      <p:cBhvr>
                                        <p:cTn id="37" dur="500"/>
                                        <p:tgtEl>
                                          <p:spTgt spid="53248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32482">
                                            <p:txEl>
                                              <p:pRg st="7" end="7"/>
                                            </p:txEl>
                                          </p:spTgt>
                                        </p:tgtEl>
                                        <p:attrNameLst>
                                          <p:attrName>style.visibility</p:attrName>
                                        </p:attrNameLst>
                                      </p:cBhvr>
                                      <p:to>
                                        <p:strVal val="visible"/>
                                      </p:to>
                                    </p:set>
                                    <p:animEffect transition="in" filter="barn(inVertical)">
                                      <p:cBhvr>
                                        <p:cTn id="42" dur="500"/>
                                        <p:tgtEl>
                                          <p:spTgt spid="53248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32482">
                                            <p:txEl>
                                              <p:pRg st="8" end="8"/>
                                            </p:txEl>
                                          </p:spTgt>
                                        </p:tgtEl>
                                        <p:attrNameLst>
                                          <p:attrName>style.visibility</p:attrName>
                                        </p:attrNameLst>
                                      </p:cBhvr>
                                      <p:to>
                                        <p:strVal val="visible"/>
                                      </p:to>
                                    </p:set>
                                    <p:animEffect transition="in" filter="barn(inVertical)">
                                      <p:cBhvr>
                                        <p:cTn id="47" dur="500"/>
                                        <p:tgtEl>
                                          <p:spTgt spid="53248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32482">
                                            <p:txEl>
                                              <p:pRg st="9" end="9"/>
                                            </p:txEl>
                                          </p:spTgt>
                                        </p:tgtEl>
                                        <p:attrNameLst>
                                          <p:attrName>style.visibility</p:attrName>
                                        </p:attrNameLst>
                                      </p:cBhvr>
                                      <p:to>
                                        <p:strVal val="visible"/>
                                      </p:to>
                                    </p:set>
                                    <p:animEffect transition="in" filter="barn(inVertical)">
                                      <p:cBhvr>
                                        <p:cTn id="52" dur="500"/>
                                        <p:tgtEl>
                                          <p:spTgt spid="53248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2" grpId="0" build="p" bldLvl="2"/>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310729"/>
            <a:ext cx="9144000" cy="4854575"/>
          </a:xfrm>
        </p:spPr>
        <p:txBody>
          <a:bodyPr/>
          <a:lstStyle/>
          <a:p>
            <a:pPr marL="1484313" lvl="1" indent="-1025525">
              <a:lnSpc>
                <a:spcPct val="110000"/>
              </a:lnSpc>
              <a:spcBef>
                <a:spcPts val="0"/>
              </a:spcBef>
              <a:buFontTx/>
              <a:buNone/>
            </a:pPr>
            <a:r>
              <a:rPr lang="en-US" altLang="zh-CN" sz="3200" dirty="0">
                <a:latin typeface="Times New Roman" panose="02020603050405020304" pitchFamily="18" charset="0"/>
              </a:rPr>
              <a:t>§5-3  </a:t>
            </a:r>
            <a:r>
              <a:rPr lang="zh-CN" altLang="en-US" sz="3200" dirty="0">
                <a:latin typeface="Times New Roman" panose="02020603050405020304" pitchFamily="18" charset="0"/>
              </a:rPr>
              <a:t>配位滴定条件的选择</a:t>
            </a:r>
            <a:endParaRPr lang="en-US" altLang="zh-CN" sz="3200" dirty="0">
              <a:latin typeface="Times New Roman" panose="02020603050405020304" pitchFamily="18" charset="0"/>
            </a:endParaRPr>
          </a:p>
          <a:p>
            <a:pPr marL="1484313" lvl="1" indent="-1025525">
              <a:lnSpc>
                <a:spcPct val="110000"/>
              </a:lnSpc>
              <a:spcBef>
                <a:spcPts val="0"/>
              </a:spcBef>
              <a:buFontTx/>
              <a:buNone/>
            </a:pPr>
            <a:r>
              <a:rPr lang="zh-CN" altLang="en-US" dirty="0">
                <a:latin typeface="Times New Roman" panose="02020603050405020304" pitchFamily="18" charset="0"/>
              </a:rPr>
              <a:t>    一、配位滴定的滴定终点误差</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sz="2000" u="sng" dirty="0">
                <a:solidFill>
                  <a:srgbClr val="3333FF"/>
                </a:solidFill>
                <a:latin typeface="Times New Roman" panose="02020603050405020304" pitchFamily="18" charset="0"/>
              </a:rPr>
              <a:t>重点内容，掌握配位滴定终点误差计算</a:t>
            </a:r>
            <a:endParaRPr lang="en-US" altLang="zh-CN" sz="2000" u="sng" dirty="0">
              <a:solidFill>
                <a:srgbClr val="3333FF"/>
              </a:solidFill>
              <a:latin typeface="Times New Roman" panose="02020603050405020304" pitchFamily="18" charset="0"/>
            </a:endParaRPr>
          </a:p>
          <a:p>
            <a:pPr marL="1484313" lvl="1" indent="-1025525">
              <a:lnSpc>
                <a:spcPct val="110000"/>
              </a:lnSpc>
              <a:spcBef>
                <a:spcPts val="0"/>
              </a:spcBef>
              <a:buFontTx/>
              <a:buNone/>
            </a:pPr>
            <a:r>
              <a:rPr lang="zh-CN" altLang="en-US" dirty="0">
                <a:latin typeface="Times New Roman" panose="02020603050405020304" pitchFamily="18" charset="0"/>
              </a:rPr>
              <a:t>    二、配位滴定中酸度的选择和控制   </a:t>
            </a:r>
            <a:endParaRPr lang="en-US" altLang="zh-CN" dirty="0">
              <a:latin typeface="Times New Roman" panose="02020603050405020304" pitchFamily="18" charset="0"/>
            </a:endParaRPr>
          </a:p>
          <a:p>
            <a:pPr marL="1484313" lvl="1" indent="-1025525">
              <a:lnSpc>
                <a:spcPct val="110000"/>
              </a:lnSpc>
              <a:spcBef>
                <a:spcPts val="0"/>
              </a:spcBef>
              <a:buFontTx/>
              <a:buNone/>
            </a:pPr>
            <a:r>
              <a:rPr lang="en-US" altLang="zh-CN" sz="2400" dirty="0">
                <a:solidFill>
                  <a:srgbClr val="3333FF"/>
                </a:solidFill>
                <a:latin typeface="Times New Roman" panose="02020603050405020304" pitchFamily="18" charset="0"/>
              </a:rPr>
              <a:t>              </a:t>
            </a:r>
            <a:r>
              <a:rPr lang="zh-CN" altLang="en-US" sz="2000" dirty="0">
                <a:solidFill>
                  <a:srgbClr val="3333FF"/>
                </a:solidFill>
                <a:latin typeface="Times New Roman" panose="02020603050405020304" pitchFamily="18" charset="0"/>
              </a:rPr>
              <a:t>熟悉单一离子滴定最高酸度、最低酸度计算和滴定终点最佳酸度</a:t>
            </a:r>
            <a:endParaRPr lang="en-US" altLang="zh-CN" sz="2000" dirty="0">
              <a:solidFill>
                <a:srgbClr val="3333FF"/>
              </a:solidFill>
              <a:latin typeface="Times New Roman" panose="02020603050405020304" pitchFamily="18" charset="0"/>
            </a:endParaRP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dirty="0">
                <a:latin typeface="Times New Roman" panose="02020603050405020304" pitchFamily="18" charset="0"/>
              </a:rPr>
              <a:t>三、提高配位滴定选择性的方法</a:t>
            </a:r>
            <a:endParaRPr lang="en-US" altLang="zh-CN" dirty="0">
              <a:latin typeface="Times New Roman" panose="02020603050405020304" pitchFamily="18" charset="0"/>
            </a:endParaRPr>
          </a:p>
          <a:p>
            <a:pPr marL="1484313" lvl="1" indent="-1025525">
              <a:lnSpc>
                <a:spcPct val="110000"/>
              </a:lnSpc>
              <a:spcBef>
                <a:spcPts val="0"/>
              </a:spcBef>
              <a:buFontTx/>
              <a:buNone/>
            </a:pPr>
            <a:r>
              <a:rPr lang="en-US" altLang="zh-CN" sz="2400" dirty="0">
                <a:latin typeface="Times New Roman" panose="02020603050405020304" pitchFamily="18" charset="0"/>
              </a:rPr>
              <a:t>       </a:t>
            </a:r>
            <a:r>
              <a:rPr lang="zh-CN" altLang="en-US" sz="2400" dirty="0">
                <a:latin typeface="Times New Roman" panose="02020603050405020304" pitchFamily="18" charset="0"/>
              </a:rPr>
              <a:t>       </a:t>
            </a:r>
            <a:r>
              <a:rPr lang="zh-CN" altLang="en-US" sz="2400" u="sng" dirty="0">
                <a:solidFill>
                  <a:srgbClr val="3333FF"/>
                </a:solidFill>
                <a:latin typeface="Times New Roman" panose="02020603050405020304" pitchFamily="18" charset="0"/>
              </a:rPr>
              <a:t>掌握选择性滴定的判断条件；掌握控制酸度能否实现选择性滴定的计算</a:t>
            </a:r>
            <a:r>
              <a:rPr lang="zh-CN" altLang="en-US" sz="2400" dirty="0">
                <a:solidFill>
                  <a:srgbClr val="3333FF"/>
                </a:solidFill>
                <a:latin typeface="Times New Roman" panose="02020603050405020304" pitchFamily="18" charset="0"/>
              </a:rPr>
              <a:t>；熟悉利用掩蔽法提高选择性</a:t>
            </a:r>
            <a:endParaRPr lang="en-US" altLang="zh-CN" sz="2400" dirty="0">
              <a:solidFill>
                <a:srgbClr val="3333FF"/>
              </a:solidFill>
              <a:latin typeface="Times New Roman" panose="02020603050405020304" pitchFamily="18" charset="0"/>
            </a:endParaRPr>
          </a:p>
          <a:p>
            <a:pPr marL="1484313" lvl="1" indent="-1025525">
              <a:lnSpc>
                <a:spcPct val="110000"/>
              </a:lnSpc>
              <a:spcBef>
                <a:spcPts val="0"/>
              </a:spcBef>
              <a:buFontTx/>
              <a:buNone/>
            </a:pPr>
            <a:r>
              <a:rPr lang="zh-CN" altLang="en-US" dirty="0">
                <a:latin typeface="Times New Roman" panose="02020603050405020304" pitchFamily="18" charset="0"/>
              </a:rPr>
              <a:t>    四、配位滴定方式</a:t>
            </a:r>
            <a:endParaRPr lang="en-US" altLang="zh-CN" dirty="0">
              <a:latin typeface="Times New Roman" panose="02020603050405020304" pitchFamily="18" charset="0"/>
            </a:endParaRPr>
          </a:p>
          <a:p>
            <a:pPr marL="1484313" lvl="1" indent="-1025525">
              <a:lnSpc>
                <a:spcPct val="110000"/>
              </a:lnSpc>
              <a:spcBef>
                <a:spcPts val="0"/>
              </a:spcBef>
              <a:buFontTx/>
              <a:buNone/>
            </a:pPr>
            <a:r>
              <a:rPr lang="zh-CN" altLang="en-US" sz="2400" dirty="0">
                <a:solidFill>
                  <a:srgbClr val="3333FF"/>
                </a:solidFill>
                <a:latin typeface="Times New Roman" panose="02020603050405020304" pitchFamily="18" charset="0"/>
              </a:rPr>
              <a:t>             熟悉配位滴定中的滴定方式</a:t>
            </a:r>
            <a:r>
              <a:rPr lang="en-US" altLang="zh-CN" sz="2400" dirty="0">
                <a:solidFill>
                  <a:srgbClr val="3333FF"/>
                </a:solidFill>
                <a:latin typeface="Times New Roman" panose="02020603050405020304" pitchFamily="18" charset="0"/>
              </a:rPr>
              <a:t>(</a:t>
            </a:r>
            <a:r>
              <a:rPr lang="zh-CN" altLang="en-US" sz="2400" dirty="0">
                <a:solidFill>
                  <a:srgbClr val="3333FF"/>
                </a:solidFill>
                <a:latin typeface="Times New Roman" panose="02020603050405020304" pitchFamily="18" charset="0"/>
              </a:rPr>
              <a:t>熟练判断滴定方式</a:t>
            </a:r>
            <a:r>
              <a:rPr lang="en-US" altLang="zh-CN" sz="2400" dirty="0">
                <a:solidFill>
                  <a:srgbClr val="3333FF"/>
                </a:solidFill>
                <a:latin typeface="Times New Roman" panose="02020603050405020304" pitchFamily="18" charset="0"/>
              </a:rPr>
              <a:t>)</a:t>
            </a:r>
            <a:endParaRPr lang="zh-CN" altLang="en-US" sz="2400" dirty="0">
              <a:solidFill>
                <a:srgbClr val="3333FF"/>
              </a:solidFill>
              <a:latin typeface="Times New Roman" panose="02020603050405020304" pitchFamily="18" charset="0"/>
            </a:endParaRPr>
          </a:p>
          <a:p>
            <a:pPr>
              <a:lnSpc>
                <a:spcPct val="110000"/>
              </a:lnSpc>
            </a:pPr>
            <a:endParaRPr lang="zh-CN" altLang="en-US" dirty="0"/>
          </a:p>
        </p:txBody>
      </p:sp>
      <p:sp>
        <p:nvSpPr>
          <p:cNvPr id="4" name="页脚占位符 3"/>
          <p:cNvSpPr>
            <a:spLocks noGrp="1"/>
          </p:cNvSpPr>
          <p:nvPr>
            <p:ph type="ftr" sz="quarter" idx="11"/>
          </p:nvPr>
        </p:nvSpPr>
        <p:spPr/>
        <p:txBody>
          <a:bodyPr/>
          <a:lstStyle/>
          <a:p>
            <a:r>
              <a:rPr lang="en-US" altLang="zh-CN"/>
              <a:t>《分析化学》 第五章   配位滴定法</a:t>
            </a:r>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155</a:t>
            </a:fld>
            <a:endParaRPr lang="en-US" altLang="zh-CN"/>
          </a:p>
        </p:txBody>
      </p:sp>
      <p:sp>
        <p:nvSpPr>
          <p:cNvPr id="6" name="Rectangle 3"/>
          <p:cNvSpPr>
            <a:spLocks noGrp="1" noChangeArrowheads="1"/>
          </p:cNvSpPr>
          <p:nvPr>
            <p:ph type="title"/>
          </p:nvPr>
        </p:nvSpPr>
        <p:spPr/>
        <p:txBody>
          <a:bodyPr/>
          <a:lstStyle/>
          <a:p>
            <a:r>
              <a:rPr lang="zh-CN" altLang="en-US" dirty="0">
                <a:latin typeface="Times New Roman" panose="02020603050405020304" pitchFamily="18" charset="0"/>
              </a:rPr>
              <a:t>本章内容总结</a:t>
            </a:r>
          </a:p>
        </p:txBody>
      </p:sp>
    </p:spTree>
    <p:custDataLst>
      <p:tags r:id="rId1"/>
    </p:custDataLst>
    <p:extLst>
      <p:ext uri="{BB962C8B-B14F-4D97-AF65-F5344CB8AC3E}">
        <p14:creationId xmlns:p14="http://schemas.microsoft.com/office/powerpoint/2010/main" val="13450977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dirty="0"/>
              <a:t>《</a:t>
            </a:r>
            <a:r>
              <a:rPr lang="en-US" altLang="zh-CN" dirty="0" err="1"/>
              <a:t>分析化学</a:t>
            </a:r>
            <a:r>
              <a:rPr lang="en-US" altLang="zh-CN" dirty="0"/>
              <a:t>》 </a:t>
            </a:r>
            <a:r>
              <a:rPr lang="en-US" altLang="zh-CN" dirty="0" err="1"/>
              <a:t>第五章</a:t>
            </a:r>
            <a:r>
              <a:rPr lang="en-US" altLang="zh-CN" dirty="0"/>
              <a:t>   </a:t>
            </a:r>
            <a:r>
              <a:rPr lang="en-US" altLang="zh-CN" dirty="0" err="1"/>
              <a:t>配位滴定法</a:t>
            </a:r>
            <a:endParaRPr lang="en-US" altLang="zh-CN" dirty="0"/>
          </a:p>
        </p:txBody>
      </p:sp>
      <p:sp>
        <p:nvSpPr>
          <p:cNvPr id="5" name="灯片编号占位符 5"/>
          <p:cNvSpPr>
            <a:spLocks noGrp="1"/>
          </p:cNvSpPr>
          <p:nvPr>
            <p:ph type="sldNum" sz="quarter" idx="12"/>
          </p:nvPr>
        </p:nvSpPr>
        <p:spPr/>
        <p:txBody>
          <a:bodyPr/>
          <a:lstStyle/>
          <a:p>
            <a:fld id="{1B82066C-4462-4DEF-A883-7FE967078A58}" type="slidenum">
              <a:rPr lang="en-US" altLang="zh-CN"/>
              <a:pPr/>
              <a:t>156</a:t>
            </a:fld>
            <a:endParaRPr lang="en-US" altLang="zh-CN"/>
          </a:p>
        </p:txBody>
      </p:sp>
      <p:sp>
        <p:nvSpPr>
          <p:cNvPr id="12" name="矩形 11">
            <a:extLst>
              <a:ext uri="{FF2B5EF4-FFF2-40B4-BE49-F238E27FC236}">
                <a16:creationId xmlns:a16="http://schemas.microsoft.com/office/drawing/2014/main" id="{81A451F9-6DE1-41E0-A5F0-056ACF9D1304}"/>
              </a:ext>
            </a:extLst>
          </p:cNvPr>
          <p:cNvSpPr/>
          <p:nvPr/>
        </p:nvSpPr>
        <p:spPr>
          <a:xfrm>
            <a:off x="1043608" y="1628800"/>
            <a:ext cx="6480720" cy="3312368"/>
          </a:xfrm>
          <a:prstGeom prst="rect">
            <a:avLst/>
          </a:prstGeom>
          <a:noFill/>
          <a:ln>
            <a:noFill/>
          </a:ln>
          <a:effectLst>
            <a:glow rad="114300">
              <a:schemeClr val="accent1">
                <a:alpha val="40000"/>
              </a:schemeClr>
            </a:glow>
            <a:outerShdw blurRad="50800" dist="50800" dir="5400000" algn="ctr" rotWithShape="0">
              <a:schemeClr val="bg1"/>
            </a:outerShdw>
          </a:effectLst>
          <a:scene3d>
            <a:camera prst="orthographicFront"/>
            <a:lightRig rig="threePt" dir="t"/>
          </a:scene3d>
          <a:sp3d>
            <a:bevelT prst="relaxedInset"/>
          </a:sp3d>
        </p:spPr>
        <p:txBody>
          <a:bodyPr wrap="none" lIns="91440" tIns="45720" rIns="91440" bIns="45720">
            <a:prstTxWarp prst="textInflateBottom">
              <a:avLst/>
            </a:prstTxWarp>
            <a:spAutoFit/>
          </a:bodyPr>
          <a:lstStyle/>
          <a:p>
            <a:pPr algn="ctr"/>
            <a:r>
              <a:rPr lang="en-US" altLang="zh-CN"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glow rad="228600">
                    <a:schemeClr val="accent6">
                      <a:satMod val="175000"/>
                      <a:alpha val="40000"/>
                    </a:schemeClr>
                  </a:glow>
                  <a:outerShdw dist="38100" dir="2640000" algn="bl" rotWithShape="0">
                    <a:schemeClr val="tx2">
                      <a:lumMod val="75000"/>
                    </a:schemeClr>
                  </a:outerShdw>
                </a:effectLst>
              </a:rPr>
              <a:t>THE  END</a:t>
            </a:r>
            <a:endParaRPr lang="zh-CN"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glow rad="228600">
                  <a:schemeClr val="accent6">
                    <a:satMod val="175000"/>
                    <a:alpha val="40000"/>
                  </a:schemeClr>
                </a:glow>
                <a:outerShdw dist="38100" dir="2640000" algn="bl" rotWithShape="0">
                  <a:schemeClr val="tx2">
                    <a:lumMod val="75000"/>
                  </a:schemeClr>
                </a:outerShdw>
              </a:effectLst>
            </a:endParaRP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grpId="0" nodeType="withEffect">
                                  <p:stCondLst>
                                    <p:cond delay="1000"/>
                                  </p:stCondLst>
                                  <p:childTnLst>
                                    <p:animEffect transition="out" filter="fade">
                                      <p:cBhvr>
                                        <p:cTn id="6" dur="3000"/>
                                        <p:tgtEl>
                                          <p:spTgt spid="12"/>
                                        </p:tgtEl>
                                      </p:cBhvr>
                                    </p:animEffect>
                                    <p:anim calcmode="lin" valueType="num">
                                      <p:cBhvr>
                                        <p:cTn id="7" dur="3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3000"/>
                                        <p:tgtEl>
                                          <p:spTgt spid="12"/>
                                        </p:tgtEl>
                                        <p:attrNameLst>
                                          <p:attrName>ppt_h</p:attrName>
                                        </p:attrNameLst>
                                      </p:cBhvr>
                                      <p:tavLst>
                                        <p:tav tm="0">
                                          <p:val>
                                            <p:strVal val="ppt_h"/>
                                          </p:val>
                                        </p:tav>
                                        <p:tav tm="100000">
                                          <p:val>
                                            <p:strVal val="ppt_h"/>
                                          </p:val>
                                        </p:tav>
                                      </p:tavLst>
                                    </p:anim>
                                    <p:set>
                                      <p:cBhvr>
                                        <p:cTn id="9" dur="1" fill="hold">
                                          <p:stCondLst>
                                            <p:cond delay="2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4589CF28-A149-4DD6-8220-5B79A1821D8A}" type="slidenum">
              <a:rPr lang="en-US" altLang="zh-CN"/>
              <a:pPr/>
              <a:t>16</a:t>
            </a:fld>
            <a:endParaRPr lang="en-US" altLang="zh-CN"/>
          </a:p>
        </p:txBody>
      </p:sp>
      <p:sp>
        <p:nvSpPr>
          <p:cNvPr id="567298" name="Rectangle 2"/>
          <p:cNvSpPr>
            <a:spLocks noGrp="1" noChangeArrowheads="1"/>
          </p:cNvSpPr>
          <p:nvPr>
            <p:ph type="title"/>
          </p:nvPr>
        </p:nvSpPr>
        <p:spPr/>
        <p:txBody>
          <a:bodyPr/>
          <a:lstStyle/>
          <a:p>
            <a:r>
              <a:rPr lang="zh-CN" altLang="en-US"/>
              <a:t>螯合效应</a:t>
            </a:r>
          </a:p>
        </p:txBody>
      </p:sp>
      <p:sp>
        <p:nvSpPr>
          <p:cNvPr id="567299" name="Rectangle 3"/>
          <p:cNvSpPr>
            <a:spLocks noGrp="1" noChangeArrowheads="1"/>
          </p:cNvSpPr>
          <p:nvPr>
            <p:ph idx="1"/>
          </p:nvPr>
        </p:nvSpPr>
        <p:spPr/>
        <p:txBody>
          <a:bodyPr/>
          <a:lstStyle/>
          <a:p>
            <a:pPr>
              <a:lnSpc>
                <a:spcPct val="110000"/>
              </a:lnSpc>
              <a:spcBef>
                <a:spcPts val="600"/>
              </a:spcBef>
              <a:buClr>
                <a:srgbClr val="3333FF"/>
              </a:buClr>
              <a:buFont typeface="Wingdings" panose="05000000000000000000" pitchFamily="2" charset="2"/>
              <a:buChar char="Ø"/>
            </a:pPr>
            <a:r>
              <a:rPr lang="zh-CN" altLang="en-US" dirty="0"/>
              <a:t>形成稳定的环状结构将给配合物带来特殊的稳定性，称</a:t>
            </a:r>
            <a:r>
              <a:rPr lang="zh-CN" altLang="en-US" dirty="0">
                <a:solidFill>
                  <a:srgbClr val="FF0000"/>
                </a:solidFill>
              </a:rPr>
              <a:t>螯合效应。（</a:t>
            </a:r>
            <a:r>
              <a:rPr lang="zh-CN" altLang="en-US" dirty="0">
                <a:solidFill>
                  <a:srgbClr val="3333FF"/>
                </a:solidFill>
              </a:rPr>
              <a:t>因破坏螯合物必须将闭合环打开，需要额外的能量</a:t>
            </a:r>
            <a:r>
              <a:rPr lang="zh-CN" altLang="en-US" dirty="0">
                <a:solidFill>
                  <a:srgbClr val="FF0000"/>
                </a:solidFill>
              </a:rPr>
              <a:t>）</a:t>
            </a:r>
          </a:p>
          <a:p>
            <a:pPr>
              <a:lnSpc>
                <a:spcPct val="110000"/>
              </a:lnSpc>
              <a:spcBef>
                <a:spcPts val="600"/>
              </a:spcBef>
              <a:buClr>
                <a:srgbClr val="3333FF"/>
              </a:buClr>
              <a:buFont typeface="Wingdings" panose="05000000000000000000" pitchFamily="2" charset="2"/>
              <a:buChar char="Ø"/>
            </a:pPr>
            <a:r>
              <a:rPr lang="zh-CN" altLang="en-US" dirty="0"/>
              <a:t>一般环愈多，螯合物愈稳定。</a:t>
            </a:r>
            <a:endParaRPr lang="en-US" altLang="zh-CN" dirty="0"/>
          </a:p>
          <a:p>
            <a:pPr marL="0" indent="0">
              <a:lnSpc>
                <a:spcPct val="110000"/>
              </a:lnSpc>
              <a:spcBef>
                <a:spcPts val="600"/>
              </a:spcBef>
              <a:buClr>
                <a:srgbClr val="3333FF"/>
              </a:buClr>
              <a:buNone/>
            </a:pPr>
            <a:r>
              <a:rPr lang="zh-CN" altLang="en-US" dirty="0"/>
              <a:t>   如：</a:t>
            </a:r>
            <a:r>
              <a:rPr lang="en-US" altLang="zh-CN" dirty="0"/>
              <a:t>[Cu(</a:t>
            </a:r>
            <a:r>
              <a:rPr lang="en-US" altLang="zh-CN" dirty="0" err="1"/>
              <a:t>en</a:t>
            </a:r>
            <a:r>
              <a:rPr lang="en-US" altLang="zh-CN" dirty="0"/>
              <a:t>)</a:t>
            </a:r>
            <a:r>
              <a:rPr lang="en-US" altLang="zh-CN" baseline="-25000" dirty="0"/>
              <a:t>2</a:t>
            </a:r>
            <a:r>
              <a:rPr lang="en-US" altLang="zh-CN" dirty="0"/>
              <a:t>]</a:t>
            </a:r>
            <a:r>
              <a:rPr lang="en-US" altLang="zh-CN" baseline="30000" dirty="0"/>
              <a:t>2+</a:t>
            </a:r>
            <a:r>
              <a:rPr lang="en-US" altLang="zh-CN" dirty="0"/>
              <a:t>            </a:t>
            </a:r>
            <a:r>
              <a:rPr lang="en-US" altLang="zh-CN" i="1" dirty="0"/>
              <a:t>K</a:t>
            </a:r>
            <a:r>
              <a:rPr lang="zh-CN" altLang="en-US" baseline="-25000" dirty="0"/>
              <a:t>稳</a:t>
            </a:r>
            <a:r>
              <a:rPr lang="en-US" altLang="zh-CN" dirty="0"/>
              <a:t>=10</a:t>
            </a:r>
            <a:r>
              <a:rPr lang="en-US" altLang="zh-CN" baseline="30000" dirty="0"/>
              <a:t>20</a:t>
            </a:r>
          </a:p>
          <a:p>
            <a:pPr marL="0" indent="0">
              <a:lnSpc>
                <a:spcPct val="110000"/>
              </a:lnSpc>
              <a:spcBef>
                <a:spcPts val="600"/>
              </a:spcBef>
              <a:buClr>
                <a:srgbClr val="3333FF"/>
              </a:buClr>
              <a:buNone/>
            </a:pPr>
            <a:r>
              <a:rPr lang="en-US" altLang="zh-CN" baseline="30000" dirty="0"/>
              <a:t>               </a:t>
            </a:r>
            <a:r>
              <a:rPr lang="en-US" altLang="zh-CN" dirty="0"/>
              <a:t>[Cu(NH</a:t>
            </a:r>
            <a:r>
              <a:rPr lang="en-US" altLang="zh-CN" baseline="-25000" dirty="0"/>
              <a:t>3</a:t>
            </a:r>
            <a:r>
              <a:rPr lang="en-US" altLang="zh-CN" dirty="0"/>
              <a:t>)</a:t>
            </a:r>
            <a:r>
              <a:rPr lang="en-US" altLang="zh-CN" baseline="-25000" dirty="0"/>
              <a:t>4</a:t>
            </a:r>
            <a:r>
              <a:rPr lang="en-US" altLang="zh-CN" dirty="0"/>
              <a:t>]</a:t>
            </a:r>
            <a:r>
              <a:rPr lang="en-US" altLang="zh-CN" baseline="30000" dirty="0"/>
              <a:t>2+</a:t>
            </a:r>
            <a:r>
              <a:rPr lang="en-US" altLang="zh-CN" dirty="0"/>
              <a:t>          </a:t>
            </a:r>
            <a:r>
              <a:rPr lang="en-US" altLang="zh-CN" i="1" dirty="0"/>
              <a:t>K</a:t>
            </a:r>
            <a:r>
              <a:rPr lang="zh-CN" altLang="en-US" baseline="-25000" dirty="0"/>
              <a:t>稳</a:t>
            </a:r>
            <a:r>
              <a:rPr lang="en-US" altLang="zh-CN" dirty="0"/>
              <a:t>=10</a:t>
            </a:r>
            <a:r>
              <a:rPr lang="en-US" altLang="zh-CN" baseline="30000" dirty="0"/>
              <a:t>13.2</a:t>
            </a:r>
          </a:p>
          <a:p>
            <a:pPr marL="0" indent="0">
              <a:lnSpc>
                <a:spcPct val="110000"/>
              </a:lnSpc>
              <a:spcBef>
                <a:spcPts val="600"/>
              </a:spcBef>
              <a:buClr>
                <a:srgbClr val="3333FF"/>
              </a:buClr>
              <a:buNone/>
            </a:pPr>
            <a:r>
              <a:rPr lang="en-US" altLang="zh-CN" dirty="0"/>
              <a:t>      </a:t>
            </a:r>
            <a:r>
              <a:rPr lang="zh-CN" altLang="en-US" dirty="0"/>
              <a:t>这两者一个是简单配合物，一个是螯合物，配位原子和配位数都相同，但稳定性相差很大。</a:t>
            </a:r>
            <a:r>
              <a:rPr lang="en-US" altLang="zh-CN" dirty="0"/>
              <a:t>    </a:t>
            </a:r>
            <a:endParaRPr lang="en-US" altLang="zh-CN" baseline="30000" dirty="0"/>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7299">
                                            <p:txEl>
                                              <p:pRg st="0" end="0"/>
                                            </p:txEl>
                                          </p:spTgt>
                                        </p:tgtEl>
                                        <p:attrNameLst>
                                          <p:attrName>style.visibility</p:attrName>
                                        </p:attrNameLst>
                                      </p:cBhvr>
                                      <p:to>
                                        <p:strVal val="visible"/>
                                      </p:to>
                                    </p:set>
                                    <p:animEffect transition="in" filter="barn(inVertical)">
                                      <p:cBhvr>
                                        <p:cTn id="7" dur="500"/>
                                        <p:tgtEl>
                                          <p:spTgt spid="567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7299">
                                            <p:txEl>
                                              <p:pRg st="1" end="1"/>
                                            </p:txEl>
                                          </p:spTgt>
                                        </p:tgtEl>
                                        <p:attrNameLst>
                                          <p:attrName>style.visibility</p:attrName>
                                        </p:attrNameLst>
                                      </p:cBhvr>
                                      <p:to>
                                        <p:strVal val="visible"/>
                                      </p:to>
                                    </p:set>
                                    <p:animEffect transition="in" filter="barn(inVertical)">
                                      <p:cBhvr>
                                        <p:cTn id="12" dur="500"/>
                                        <p:tgtEl>
                                          <p:spTgt spid="567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7299">
                                            <p:txEl>
                                              <p:pRg st="2" end="2"/>
                                            </p:txEl>
                                          </p:spTgt>
                                        </p:tgtEl>
                                        <p:attrNameLst>
                                          <p:attrName>style.visibility</p:attrName>
                                        </p:attrNameLst>
                                      </p:cBhvr>
                                      <p:to>
                                        <p:strVal val="visible"/>
                                      </p:to>
                                    </p:set>
                                    <p:animEffect transition="in" filter="barn(inVertical)">
                                      <p:cBhvr>
                                        <p:cTn id="17" dur="500"/>
                                        <p:tgtEl>
                                          <p:spTgt spid="567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67299">
                                            <p:txEl>
                                              <p:pRg st="3" end="3"/>
                                            </p:txEl>
                                          </p:spTgt>
                                        </p:tgtEl>
                                        <p:attrNameLst>
                                          <p:attrName>style.visibility</p:attrName>
                                        </p:attrNameLst>
                                      </p:cBhvr>
                                      <p:to>
                                        <p:strVal val="visible"/>
                                      </p:to>
                                    </p:set>
                                    <p:animEffect transition="in" filter="barn(inVertical)">
                                      <p:cBhvr>
                                        <p:cTn id="22" dur="500"/>
                                        <p:tgtEl>
                                          <p:spTgt spid="567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7299">
                                            <p:txEl>
                                              <p:pRg st="4" end="4"/>
                                            </p:txEl>
                                          </p:spTgt>
                                        </p:tgtEl>
                                        <p:attrNameLst>
                                          <p:attrName>style.visibility</p:attrName>
                                        </p:attrNameLst>
                                      </p:cBhvr>
                                      <p:to>
                                        <p:strVal val="visible"/>
                                      </p:to>
                                    </p:set>
                                    <p:animEffect transition="in" filter="barn(inVertical)">
                                      <p:cBhvr>
                                        <p:cTn id="27" dur="500"/>
                                        <p:tgtEl>
                                          <p:spTgt spid="567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6000" b="1" dirty="0"/>
              <a:t>第一节  概述</a:t>
            </a:r>
          </a:p>
        </p:txBody>
      </p:sp>
      <p:sp>
        <p:nvSpPr>
          <p:cNvPr id="3" name="副标题 2"/>
          <p:cNvSpPr>
            <a:spLocks noGrp="1"/>
          </p:cNvSpPr>
          <p:nvPr>
            <p:ph type="subTitle" idx="1"/>
          </p:nvPr>
        </p:nvSpPr>
        <p:spPr>
          <a:xfrm>
            <a:off x="251520" y="3068638"/>
            <a:ext cx="8784976" cy="1752600"/>
          </a:xfrm>
        </p:spPr>
        <p:txBody>
          <a:bodyPr/>
          <a:lstStyle/>
          <a:p>
            <a:r>
              <a:rPr lang="zh-CN" altLang="en-US" sz="4400" b="1" dirty="0"/>
              <a:t>三、配位滴定反应需具备的条件</a:t>
            </a:r>
          </a:p>
        </p:txBody>
      </p:sp>
    </p:spTree>
    <p:custDataLst>
      <p:tags r:id="rId1"/>
    </p:custDataLst>
    <p:extLst>
      <p:ext uri="{BB962C8B-B14F-4D97-AF65-F5344CB8AC3E}">
        <p14:creationId xmlns:p14="http://schemas.microsoft.com/office/powerpoint/2010/main" val="3661369328"/>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配位滴定法</a:t>
            </a:r>
          </a:p>
        </p:txBody>
      </p:sp>
      <p:sp>
        <p:nvSpPr>
          <p:cNvPr id="3" name="内容占位符 2"/>
          <p:cNvSpPr>
            <a:spLocks noGrp="1"/>
          </p:cNvSpPr>
          <p:nvPr>
            <p:ph idx="1"/>
          </p:nvPr>
        </p:nvSpPr>
        <p:spPr/>
        <p:txBody>
          <a:bodyPr/>
          <a:lstStyle/>
          <a:p>
            <a:r>
              <a:rPr lang="zh-CN" altLang="en-US" dirty="0"/>
              <a:t>配位滴定法是以配位反应为滴定反应的分析方法。能用于滴定的配位反应必须满足滴定分析条件（</a:t>
            </a:r>
            <a:r>
              <a:rPr lang="zh-CN" altLang="en-US" dirty="0">
                <a:solidFill>
                  <a:srgbClr val="3333FF"/>
                </a:solidFill>
              </a:rPr>
              <a:t>快速、定量、完全、有合适的指示终点的方法</a:t>
            </a:r>
            <a:r>
              <a:rPr lang="zh-CN" altLang="en-US" dirty="0"/>
              <a:t>）。</a:t>
            </a:r>
            <a:endParaRPr lang="en-US" altLang="zh-CN" dirty="0"/>
          </a:p>
          <a:p>
            <a:r>
              <a:rPr lang="zh-CN" altLang="en-US" dirty="0"/>
              <a:t>配位滴定法主要用于金属离子的测定。普通配合物存在逐级配位现象，一般不能用于滴定分析。常用的滴定剂是</a:t>
            </a:r>
            <a:r>
              <a:rPr lang="en-US" altLang="zh-CN" dirty="0"/>
              <a:t>EDTA</a:t>
            </a:r>
            <a:r>
              <a:rPr lang="zh-CN" altLang="en-US" dirty="0"/>
              <a:t>，它能与大多数金属离子以</a:t>
            </a:r>
            <a:r>
              <a:rPr lang="en-US" altLang="zh-CN" dirty="0"/>
              <a:t>1</a:t>
            </a:r>
            <a:r>
              <a:rPr lang="zh-CN" altLang="en-US" dirty="0"/>
              <a:t>：</a:t>
            </a:r>
            <a:r>
              <a:rPr lang="en-US" altLang="zh-CN" dirty="0"/>
              <a:t>1</a:t>
            </a:r>
            <a:r>
              <a:rPr lang="zh-CN" altLang="en-US" dirty="0"/>
              <a:t>配位反应生成稳定、可溶的配离子。</a:t>
            </a:r>
          </a:p>
        </p:txBody>
      </p:sp>
      <p:sp>
        <p:nvSpPr>
          <p:cNvPr id="4" name="页脚占位符 3"/>
          <p:cNvSpPr>
            <a:spLocks noGrp="1"/>
          </p:cNvSpPr>
          <p:nvPr>
            <p:ph type="ftr" sz="quarter" idx="11"/>
          </p:nvPr>
        </p:nvSpPr>
        <p:spPr/>
        <p:txBody>
          <a:bodyPr/>
          <a:lstStyle/>
          <a:p>
            <a:r>
              <a:rPr lang="en-US" altLang="zh-CN"/>
              <a:t>《分析化学》 第五章   配位滴定法</a:t>
            </a:r>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18</a:t>
            </a:fld>
            <a:endParaRPr lang="en-US" altLang="zh-CN"/>
          </a:p>
        </p:txBody>
      </p:sp>
    </p:spTree>
    <p:custDataLst>
      <p:tags r:id="rId1"/>
    </p:custDataLst>
    <p:extLst>
      <p:ext uri="{BB962C8B-B14F-4D97-AF65-F5344CB8AC3E}">
        <p14:creationId xmlns:p14="http://schemas.microsoft.com/office/powerpoint/2010/main" val="21999569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0FE8CC75-96B6-4C6A-99B4-F8AB92C89D56}" type="slidenum">
              <a:rPr lang="en-US" altLang="zh-CN"/>
              <a:pPr/>
              <a:t>19</a:t>
            </a:fld>
            <a:endParaRPr lang="en-US" altLang="zh-CN"/>
          </a:p>
        </p:txBody>
      </p:sp>
      <p:sp>
        <p:nvSpPr>
          <p:cNvPr id="530434" name="Rectangle 2"/>
          <p:cNvSpPr>
            <a:spLocks noGrp="1" noChangeArrowheads="1"/>
          </p:cNvSpPr>
          <p:nvPr>
            <p:ph type="body" idx="1"/>
          </p:nvPr>
        </p:nvSpPr>
        <p:spPr>
          <a:xfrm>
            <a:off x="539551" y="1224880"/>
            <a:ext cx="8136905" cy="4724400"/>
          </a:xfrm>
        </p:spPr>
        <p:txBody>
          <a:bodyPr/>
          <a:lstStyle/>
          <a:p>
            <a:pPr marL="0" indent="0" algn="just">
              <a:lnSpc>
                <a:spcPct val="150000"/>
              </a:lnSpc>
              <a:spcBef>
                <a:spcPts val="0"/>
              </a:spcBef>
              <a:buNone/>
            </a:pPr>
            <a:r>
              <a:rPr lang="en-US" altLang="zh-CN" sz="3200" dirty="0"/>
              <a:t>  (1) </a:t>
            </a:r>
            <a:r>
              <a:rPr lang="zh-CN" altLang="en-US" sz="3200" dirty="0"/>
              <a:t>配合物要相当稳定</a:t>
            </a:r>
            <a:r>
              <a:rPr lang="en-US" altLang="zh-CN" dirty="0"/>
              <a:t>(</a:t>
            </a:r>
            <a:r>
              <a:rPr lang="zh-CN" altLang="en-US" dirty="0"/>
              <a:t>反应完全</a:t>
            </a:r>
            <a:r>
              <a:rPr lang="en-US" altLang="zh-CN" dirty="0"/>
              <a:t>)</a:t>
            </a:r>
            <a:r>
              <a:rPr lang="zh-CN" altLang="en-US" sz="3200" dirty="0"/>
              <a:t>，</a:t>
            </a:r>
            <a:r>
              <a:rPr lang="en-US" altLang="zh-CN" sz="3200" i="1" dirty="0"/>
              <a:t>K</a:t>
            </a:r>
            <a:r>
              <a:rPr lang="zh-CN" altLang="en-US" sz="3200" baseline="-30000" dirty="0"/>
              <a:t>形</a:t>
            </a:r>
            <a:r>
              <a:rPr lang="zh-CN" altLang="en-US" sz="3200" dirty="0"/>
              <a:t>≥</a:t>
            </a:r>
            <a:r>
              <a:rPr lang="en-US" altLang="zh-CN" sz="3200" dirty="0"/>
              <a:t>10</a:t>
            </a:r>
            <a:r>
              <a:rPr lang="en-US" altLang="zh-CN" sz="3200" baseline="30000" dirty="0"/>
              <a:t>8</a:t>
            </a:r>
            <a:r>
              <a:rPr lang="zh-CN" altLang="en-US" sz="3200" dirty="0"/>
              <a:t>，否则不易得到明显的滴定终点。</a:t>
            </a:r>
          </a:p>
          <a:p>
            <a:pPr marL="0" indent="0" algn="just">
              <a:lnSpc>
                <a:spcPct val="150000"/>
              </a:lnSpc>
              <a:spcBef>
                <a:spcPts val="0"/>
              </a:spcBef>
              <a:buNone/>
            </a:pPr>
            <a:r>
              <a:rPr lang="zh-CN" altLang="en-US" sz="3200" dirty="0"/>
              <a:t>  </a:t>
            </a:r>
            <a:r>
              <a:rPr lang="en-US" altLang="zh-CN" sz="3200" dirty="0"/>
              <a:t>(2) </a:t>
            </a:r>
            <a:r>
              <a:rPr lang="zh-CN" altLang="en-US" sz="3200" dirty="0"/>
              <a:t>在一定反应条件下，配合数必须固定</a:t>
            </a:r>
            <a:r>
              <a:rPr lang="en-US" altLang="zh-CN" sz="3200" dirty="0"/>
              <a:t>(</a:t>
            </a:r>
            <a:r>
              <a:rPr lang="zh-CN" altLang="en-US" sz="3200" dirty="0"/>
              <a:t>即只形成一种</a:t>
            </a:r>
            <a:r>
              <a:rPr lang="zh-CN" altLang="en-US" sz="3200" i="1" u="sng" dirty="0">
                <a:solidFill>
                  <a:srgbClr val="3333FF"/>
                </a:solidFill>
              </a:rPr>
              <a:t>配位数</a:t>
            </a:r>
            <a:r>
              <a:rPr lang="zh-CN" altLang="en-US" sz="3200" i="1" dirty="0">
                <a:solidFill>
                  <a:srgbClr val="3333FF"/>
                </a:solidFill>
              </a:rPr>
              <a:t> </a:t>
            </a:r>
            <a:r>
              <a:rPr lang="zh-CN" altLang="en-US" sz="3200" dirty="0"/>
              <a:t>的配合物、反应需定量</a:t>
            </a:r>
            <a:r>
              <a:rPr lang="en-US" altLang="zh-CN" sz="3200" dirty="0"/>
              <a:t>)</a:t>
            </a:r>
            <a:r>
              <a:rPr lang="zh-CN" altLang="en-US" sz="3200" dirty="0"/>
              <a:t>。</a:t>
            </a:r>
          </a:p>
          <a:p>
            <a:pPr marL="0" indent="0" algn="just">
              <a:lnSpc>
                <a:spcPct val="150000"/>
              </a:lnSpc>
              <a:spcBef>
                <a:spcPts val="0"/>
              </a:spcBef>
              <a:buNone/>
            </a:pPr>
            <a:r>
              <a:rPr lang="zh-CN" altLang="en-US" sz="3200" dirty="0"/>
              <a:t>  </a:t>
            </a:r>
            <a:r>
              <a:rPr lang="en-US" altLang="zh-CN" sz="3200" dirty="0"/>
              <a:t>(3) </a:t>
            </a:r>
            <a:r>
              <a:rPr lang="zh-CN" altLang="en-US" sz="3200" dirty="0"/>
              <a:t>反应速度要快。</a:t>
            </a:r>
          </a:p>
          <a:p>
            <a:pPr marL="0" indent="0" algn="just">
              <a:lnSpc>
                <a:spcPct val="150000"/>
              </a:lnSpc>
              <a:spcBef>
                <a:spcPts val="0"/>
              </a:spcBef>
              <a:buNone/>
            </a:pPr>
            <a:r>
              <a:rPr lang="zh-CN" altLang="en-US" sz="3200" dirty="0"/>
              <a:t>  </a:t>
            </a:r>
            <a:r>
              <a:rPr lang="en-US" altLang="zh-CN" sz="3200" dirty="0"/>
              <a:t>(4) </a:t>
            </a:r>
            <a:r>
              <a:rPr lang="zh-CN" altLang="en-US" sz="3200" dirty="0"/>
              <a:t>要有适当的方法确定滴定的计量点。</a:t>
            </a:r>
          </a:p>
        </p:txBody>
      </p:sp>
      <p:sp>
        <p:nvSpPr>
          <p:cNvPr id="530435" name="Rectangle 3"/>
          <p:cNvSpPr>
            <a:spLocks noGrp="1" noChangeArrowheads="1"/>
          </p:cNvSpPr>
          <p:nvPr>
            <p:ph type="title"/>
          </p:nvPr>
        </p:nvSpPr>
        <p:spPr>
          <a:xfrm>
            <a:off x="228600" y="125760"/>
            <a:ext cx="8915400" cy="1143000"/>
          </a:xfrm>
        </p:spPr>
        <p:txBody>
          <a:bodyPr/>
          <a:lstStyle/>
          <a:p>
            <a:r>
              <a:rPr lang="zh-CN" altLang="en-US" dirty="0">
                <a:latin typeface="Times New Roman" panose="02020603050405020304" pitchFamily="18" charset="0"/>
              </a:rPr>
              <a:t>配位滴定的反应，必须具备的条件：</a:t>
            </a:r>
          </a:p>
        </p:txBody>
      </p:sp>
    </p:spTree>
    <p:custDataLst>
      <p:tags r:id="rId1"/>
    </p:custDataLst>
    <p:extLst>
      <p:ext uri="{BB962C8B-B14F-4D97-AF65-F5344CB8AC3E}">
        <p14:creationId xmlns:p14="http://schemas.microsoft.com/office/powerpoint/2010/main" val="106386245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0434">
                                            <p:txEl>
                                              <p:pRg st="0" end="0"/>
                                            </p:txEl>
                                          </p:spTgt>
                                        </p:tgtEl>
                                        <p:attrNameLst>
                                          <p:attrName>style.visibility</p:attrName>
                                        </p:attrNameLst>
                                      </p:cBhvr>
                                      <p:to>
                                        <p:strVal val="visible"/>
                                      </p:to>
                                    </p:set>
                                    <p:animEffect transition="in" filter="barn(inVertical)">
                                      <p:cBhvr>
                                        <p:cTn id="7" dur="500"/>
                                        <p:tgtEl>
                                          <p:spTgt spid="530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0434">
                                            <p:txEl>
                                              <p:pRg st="1" end="1"/>
                                            </p:txEl>
                                          </p:spTgt>
                                        </p:tgtEl>
                                        <p:attrNameLst>
                                          <p:attrName>style.visibility</p:attrName>
                                        </p:attrNameLst>
                                      </p:cBhvr>
                                      <p:to>
                                        <p:strVal val="visible"/>
                                      </p:to>
                                    </p:set>
                                    <p:animEffect transition="in" filter="barn(inVertical)">
                                      <p:cBhvr>
                                        <p:cTn id="12" dur="500"/>
                                        <p:tgtEl>
                                          <p:spTgt spid="530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0434">
                                            <p:txEl>
                                              <p:pRg st="2" end="2"/>
                                            </p:txEl>
                                          </p:spTgt>
                                        </p:tgtEl>
                                        <p:attrNameLst>
                                          <p:attrName>style.visibility</p:attrName>
                                        </p:attrNameLst>
                                      </p:cBhvr>
                                      <p:to>
                                        <p:strVal val="visible"/>
                                      </p:to>
                                    </p:set>
                                    <p:animEffect transition="in" filter="barn(inVertical)">
                                      <p:cBhvr>
                                        <p:cTn id="17" dur="500"/>
                                        <p:tgtEl>
                                          <p:spTgt spid="530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0434">
                                            <p:txEl>
                                              <p:pRg st="3" end="3"/>
                                            </p:txEl>
                                          </p:spTgt>
                                        </p:tgtEl>
                                        <p:attrNameLst>
                                          <p:attrName>style.visibility</p:attrName>
                                        </p:attrNameLst>
                                      </p:cBhvr>
                                      <p:to>
                                        <p:strVal val="visible"/>
                                      </p:to>
                                    </p:set>
                                    <p:animEffect transition="in" filter="barn(inVertical)">
                                      <p:cBhvr>
                                        <p:cTn id="22" dur="500"/>
                                        <p:tgtEl>
                                          <p:spTgt spid="5304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AADA806F-422D-403B-90A1-279DB7527A43}" type="slidenum">
              <a:rPr lang="en-US" altLang="zh-CN"/>
              <a:pPr/>
              <a:t>2</a:t>
            </a:fld>
            <a:endParaRPr lang="en-US" altLang="zh-CN"/>
          </a:p>
        </p:txBody>
      </p:sp>
      <p:sp>
        <p:nvSpPr>
          <p:cNvPr id="532482" name="Rectangle 2"/>
          <p:cNvSpPr>
            <a:spLocks noGrp="1" noChangeArrowheads="1"/>
          </p:cNvSpPr>
          <p:nvPr>
            <p:ph type="body" idx="1"/>
          </p:nvPr>
        </p:nvSpPr>
        <p:spPr>
          <a:xfrm>
            <a:off x="395536" y="1196975"/>
            <a:ext cx="8424936" cy="5184775"/>
          </a:xfrm>
        </p:spPr>
        <p:txBody>
          <a:bodyPr/>
          <a:lstStyle/>
          <a:p>
            <a:pPr marL="1484313" lvl="1" indent="-1025525">
              <a:lnSpc>
                <a:spcPct val="110000"/>
              </a:lnSpc>
              <a:spcBef>
                <a:spcPts val="0"/>
              </a:spcBef>
              <a:buFontTx/>
              <a:buNone/>
            </a:pPr>
            <a:r>
              <a:rPr lang="en-US" altLang="zh-CN" sz="2800" dirty="0">
                <a:latin typeface="Times New Roman" panose="02020603050405020304" pitchFamily="18" charset="0"/>
              </a:rPr>
              <a:t>§</a:t>
            </a:r>
            <a:r>
              <a:rPr lang="en-US" altLang="zh-CN" sz="3200" dirty="0">
                <a:latin typeface="Times New Roman" panose="02020603050405020304" pitchFamily="18" charset="0"/>
              </a:rPr>
              <a:t>5-1  </a:t>
            </a:r>
            <a:r>
              <a:rPr lang="zh-CN" altLang="en-US" sz="3200" dirty="0">
                <a:latin typeface="Times New Roman" panose="02020603050405020304" pitchFamily="18" charset="0"/>
              </a:rPr>
              <a:t>概述</a:t>
            </a:r>
            <a:endParaRPr lang="en-US" altLang="zh-CN" sz="3200" dirty="0">
              <a:latin typeface="Times New Roman" panose="02020603050405020304" pitchFamily="18" charset="0"/>
            </a:endParaRPr>
          </a:p>
          <a:p>
            <a:pPr marL="1484313" lvl="1" indent="-1025525">
              <a:lnSpc>
                <a:spcPct val="110000"/>
              </a:lnSpc>
              <a:spcBef>
                <a:spcPts val="0"/>
              </a:spcBef>
              <a:buFontTx/>
              <a:buNone/>
            </a:pPr>
            <a:r>
              <a:rPr lang="en-US" altLang="zh-CN" sz="2400" dirty="0">
                <a:latin typeface="Times New Roman" panose="02020603050405020304" pitchFamily="18" charset="0"/>
              </a:rPr>
              <a:t>    </a:t>
            </a:r>
            <a:r>
              <a:rPr lang="zh-CN" altLang="en-US" sz="2400" dirty="0">
                <a:solidFill>
                  <a:srgbClr val="3333FF"/>
                </a:solidFill>
                <a:latin typeface="Times New Roman" panose="02020603050405020304" pitchFamily="18" charset="0"/>
              </a:rPr>
              <a:t>熟悉</a:t>
            </a:r>
            <a:r>
              <a:rPr lang="en-US" altLang="zh-CN" sz="2400" dirty="0">
                <a:solidFill>
                  <a:srgbClr val="3333FF"/>
                </a:solidFill>
                <a:latin typeface="Times New Roman" panose="02020603050405020304" pitchFamily="18" charset="0"/>
              </a:rPr>
              <a:t>EDTA</a:t>
            </a:r>
            <a:r>
              <a:rPr lang="zh-CN" altLang="en-US" sz="2400" dirty="0">
                <a:solidFill>
                  <a:srgbClr val="3333FF"/>
                </a:solidFill>
                <a:latin typeface="Times New Roman" panose="02020603050405020304" pitchFamily="18" charset="0"/>
              </a:rPr>
              <a:t>与金属配离子的特点</a:t>
            </a:r>
          </a:p>
          <a:p>
            <a:pPr marL="1484313" lvl="1" indent="-1025525">
              <a:lnSpc>
                <a:spcPct val="110000"/>
              </a:lnSpc>
              <a:spcBef>
                <a:spcPts val="0"/>
              </a:spcBef>
              <a:buFontTx/>
              <a:buNone/>
            </a:pPr>
            <a:r>
              <a:rPr lang="en-US" altLang="en-US" sz="3200" dirty="0">
                <a:latin typeface="Times New Roman" panose="02020603050405020304" pitchFamily="18" charset="0"/>
              </a:rPr>
              <a:t>§</a:t>
            </a:r>
            <a:r>
              <a:rPr lang="en-US" altLang="zh-CN" sz="3200" dirty="0">
                <a:latin typeface="Times New Roman" panose="02020603050405020304" pitchFamily="18" charset="0"/>
              </a:rPr>
              <a:t>5</a:t>
            </a:r>
            <a:r>
              <a:rPr lang="en-US" altLang="en-US" sz="3200" dirty="0">
                <a:latin typeface="Times New Roman" panose="02020603050405020304" pitchFamily="18" charset="0"/>
              </a:rPr>
              <a:t>-</a:t>
            </a:r>
            <a:r>
              <a:rPr lang="en-US" altLang="zh-CN" sz="3200" dirty="0">
                <a:latin typeface="Times New Roman" panose="02020603050405020304" pitchFamily="18" charset="0"/>
              </a:rPr>
              <a:t>2  </a:t>
            </a:r>
            <a:r>
              <a:rPr lang="zh-CN" altLang="en-US" sz="3200" dirty="0">
                <a:latin typeface="Times New Roman" panose="02020603050405020304" pitchFamily="18" charset="0"/>
              </a:rPr>
              <a:t>配位滴定法的基本原理</a:t>
            </a:r>
            <a:endParaRPr lang="en-US" altLang="zh-CN" sz="3200" dirty="0">
              <a:latin typeface="Times New Roman" panose="02020603050405020304" pitchFamily="18" charset="0"/>
            </a:endParaRP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dirty="0">
                <a:latin typeface="Times New Roman" panose="02020603050405020304" pitchFamily="18" charset="0"/>
              </a:rPr>
              <a:t>一、配位平衡</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a:p>
            <a:pPr marL="1484313" lvl="1" indent="-1025525">
              <a:lnSpc>
                <a:spcPct val="110000"/>
              </a:lnSpc>
              <a:spcBef>
                <a:spcPts val="0"/>
              </a:spcBef>
              <a:buFontTx/>
              <a:buNone/>
            </a:pPr>
            <a:r>
              <a:rPr lang="en-US" altLang="zh-CN" sz="2400" dirty="0">
                <a:solidFill>
                  <a:srgbClr val="3333FF"/>
                </a:solidFill>
                <a:latin typeface="Times New Roman" panose="02020603050405020304" pitchFamily="18" charset="0"/>
              </a:rPr>
              <a:t>    </a:t>
            </a:r>
            <a:r>
              <a:rPr lang="zh-CN" altLang="en-US" sz="2400" u="sng" dirty="0">
                <a:solidFill>
                  <a:srgbClr val="3333FF"/>
                </a:solidFill>
                <a:latin typeface="Times New Roman" panose="02020603050405020304" pitchFamily="18" charset="0"/>
              </a:rPr>
              <a:t>重点：副反应系数和条件稳定常数</a:t>
            </a:r>
            <a:r>
              <a:rPr lang="en-US" altLang="zh-CN" sz="2400" u="sng" dirty="0">
                <a:solidFill>
                  <a:srgbClr val="3333FF"/>
                </a:solidFill>
                <a:latin typeface="Times New Roman" panose="02020603050405020304" pitchFamily="18" charset="0"/>
              </a:rPr>
              <a:t>(</a:t>
            </a:r>
            <a:r>
              <a:rPr lang="zh-CN" altLang="en-US" sz="2400" i="1" u="sng" dirty="0">
                <a:solidFill>
                  <a:srgbClr val="FF0000"/>
                </a:solidFill>
                <a:latin typeface="Times New Roman" panose="02020603050405020304" pitchFamily="18" charset="0"/>
              </a:rPr>
              <a:t>本章核心内容</a:t>
            </a:r>
            <a:r>
              <a:rPr lang="en-US" altLang="zh-CN" sz="2400" u="sng" dirty="0">
                <a:solidFill>
                  <a:srgbClr val="3333FF"/>
                </a:solidFill>
                <a:latin typeface="Times New Roman" panose="02020603050405020304" pitchFamily="18" charset="0"/>
              </a:rPr>
              <a:t>)</a:t>
            </a: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dirty="0">
                <a:latin typeface="Times New Roman" panose="02020603050405020304" pitchFamily="18" charset="0"/>
              </a:rPr>
              <a:t>二、配位滴定曲线</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a:p>
            <a:pPr marL="1484313" lvl="1" indent="-1025525">
              <a:lnSpc>
                <a:spcPct val="110000"/>
              </a:lnSpc>
              <a:spcBef>
                <a:spcPts val="0"/>
              </a:spcBef>
              <a:buFontTx/>
              <a:buNone/>
            </a:pPr>
            <a:r>
              <a:rPr lang="en-US" altLang="zh-CN" sz="2400" dirty="0">
                <a:latin typeface="Times New Roman" panose="02020603050405020304" pitchFamily="18" charset="0"/>
              </a:rPr>
              <a:t>  </a:t>
            </a:r>
            <a:r>
              <a:rPr lang="zh-CN" altLang="en-US" sz="2400" dirty="0">
                <a:latin typeface="Times New Roman" panose="02020603050405020304" pitchFamily="18" charset="0"/>
              </a:rPr>
              <a:t>  </a:t>
            </a:r>
            <a:r>
              <a:rPr lang="zh-CN" altLang="en-US" sz="2400" u="sng" dirty="0">
                <a:solidFill>
                  <a:srgbClr val="3333FF"/>
                </a:solidFill>
                <a:latin typeface="Times New Roman" panose="02020603050405020304" pitchFamily="18" charset="0"/>
              </a:rPr>
              <a:t>重点：计量点</a:t>
            </a:r>
            <a:r>
              <a:rPr lang="en-US" altLang="zh-CN" sz="2400" u="sng" dirty="0" err="1">
                <a:solidFill>
                  <a:srgbClr val="3333FF"/>
                </a:solidFill>
                <a:latin typeface="Times New Roman" panose="02020603050405020304" pitchFamily="18" charset="0"/>
              </a:rPr>
              <a:t>pM</a:t>
            </a:r>
            <a:r>
              <a:rPr lang="en-US" altLang="zh-CN" sz="2400" u="sng" dirty="0">
                <a:solidFill>
                  <a:srgbClr val="3333FF"/>
                </a:solidFill>
                <a:latin typeface="Times New Roman" panose="02020603050405020304" pitchFamily="18" charset="0"/>
              </a:rPr>
              <a:t>’</a:t>
            </a:r>
            <a:r>
              <a:rPr lang="zh-CN" altLang="en-US" sz="2400" u="sng" dirty="0">
                <a:solidFill>
                  <a:srgbClr val="3333FF"/>
                </a:solidFill>
                <a:latin typeface="Times New Roman" panose="02020603050405020304" pitchFamily="18" charset="0"/>
              </a:rPr>
              <a:t>计算</a:t>
            </a:r>
            <a:endParaRPr lang="en-US" altLang="zh-CN" sz="2400" u="sng" dirty="0">
              <a:solidFill>
                <a:srgbClr val="3333FF"/>
              </a:solidFill>
              <a:latin typeface="Times New Roman" panose="02020603050405020304" pitchFamily="18" charset="0"/>
            </a:endParaRP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dirty="0">
                <a:latin typeface="Times New Roman" panose="02020603050405020304" pitchFamily="18" charset="0"/>
              </a:rPr>
              <a:t>三、金属指示剂</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a:p>
            <a:pPr marL="1484313" lvl="1" indent="-1025525">
              <a:lnSpc>
                <a:spcPct val="110000"/>
              </a:lnSpc>
              <a:spcBef>
                <a:spcPts val="0"/>
              </a:spcBef>
              <a:buFontTx/>
              <a:buNone/>
            </a:pPr>
            <a:r>
              <a:rPr lang="en-US" altLang="zh-CN" sz="2400" dirty="0">
                <a:latin typeface="Times New Roman" panose="02020603050405020304" pitchFamily="18" charset="0"/>
              </a:rPr>
              <a:t> </a:t>
            </a:r>
            <a:r>
              <a:rPr lang="zh-CN" altLang="en-US" sz="2400" dirty="0">
                <a:latin typeface="Times New Roman" panose="02020603050405020304" pitchFamily="18" charset="0"/>
              </a:rPr>
              <a:t>   </a:t>
            </a:r>
            <a:r>
              <a:rPr lang="zh-CN" altLang="en-US" sz="2400" dirty="0">
                <a:solidFill>
                  <a:srgbClr val="3333FF"/>
                </a:solidFill>
                <a:latin typeface="Times New Roman" panose="02020603050405020304" pitchFamily="18" charset="0"/>
              </a:rPr>
              <a:t>熟悉：指示剂作用原理、常用指示剂</a:t>
            </a:r>
            <a:endParaRPr lang="en-US" altLang="zh-CN" sz="2400" dirty="0">
              <a:solidFill>
                <a:srgbClr val="3333FF"/>
              </a:solidFill>
              <a:latin typeface="Times New Roman" panose="02020603050405020304" pitchFamily="18" charset="0"/>
            </a:endParaRP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dirty="0">
                <a:latin typeface="Times New Roman" panose="02020603050405020304" pitchFamily="18" charset="0"/>
              </a:rPr>
              <a:t>四、标准溶液的配制和标定</a:t>
            </a:r>
          </a:p>
          <a:p>
            <a:pPr marL="1484313" lvl="1" indent="-1025525">
              <a:lnSpc>
                <a:spcPct val="110000"/>
              </a:lnSpc>
              <a:spcBef>
                <a:spcPts val="0"/>
              </a:spcBef>
              <a:buFontTx/>
              <a:buNone/>
            </a:pPr>
            <a:endParaRPr lang="zh-CN" altLang="en-US" sz="2800" dirty="0">
              <a:latin typeface="Times New Roman" panose="02020603050405020304" pitchFamily="18" charset="0"/>
            </a:endParaRPr>
          </a:p>
        </p:txBody>
      </p:sp>
      <p:sp>
        <p:nvSpPr>
          <p:cNvPr id="532483" name="Rectangle 3"/>
          <p:cNvSpPr>
            <a:spLocks noGrp="1" noChangeArrowheads="1"/>
          </p:cNvSpPr>
          <p:nvPr>
            <p:ph type="title"/>
          </p:nvPr>
        </p:nvSpPr>
        <p:spPr/>
        <p:txBody>
          <a:bodyPr/>
          <a:lstStyle/>
          <a:p>
            <a:r>
              <a:rPr lang="zh-CN" altLang="en-US" dirty="0">
                <a:latin typeface="Times New Roman" panose="02020603050405020304" pitchFamily="18" charset="0"/>
              </a:rPr>
              <a:t>本章具体章节内容</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2482">
                                            <p:txEl>
                                              <p:pRg st="0" end="0"/>
                                            </p:txEl>
                                          </p:spTgt>
                                        </p:tgtEl>
                                        <p:attrNameLst>
                                          <p:attrName>style.visibility</p:attrName>
                                        </p:attrNameLst>
                                      </p:cBhvr>
                                      <p:to>
                                        <p:strVal val="visible"/>
                                      </p:to>
                                    </p:set>
                                    <p:animEffect transition="in" filter="barn(inVertical)">
                                      <p:cBhvr>
                                        <p:cTn id="7" dur="500"/>
                                        <p:tgtEl>
                                          <p:spTgt spid="532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2482">
                                            <p:txEl>
                                              <p:pRg st="1" end="1"/>
                                            </p:txEl>
                                          </p:spTgt>
                                        </p:tgtEl>
                                        <p:attrNameLst>
                                          <p:attrName>style.visibility</p:attrName>
                                        </p:attrNameLst>
                                      </p:cBhvr>
                                      <p:to>
                                        <p:strVal val="visible"/>
                                      </p:to>
                                    </p:set>
                                    <p:animEffect transition="in" filter="barn(inVertical)">
                                      <p:cBhvr>
                                        <p:cTn id="12" dur="500"/>
                                        <p:tgtEl>
                                          <p:spTgt spid="532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2482">
                                            <p:txEl>
                                              <p:pRg st="2" end="2"/>
                                            </p:txEl>
                                          </p:spTgt>
                                        </p:tgtEl>
                                        <p:attrNameLst>
                                          <p:attrName>style.visibility</p:attrName>
                                        </p:attrNameLst>
                                      </p:cBhvr>
                                      <p:to>
                                        <p:strVal val="visible"/>
                                      </p:to>
                                    </p:set>
                                    <p:animEffect transition="in" filter="barn(inVertical)">
                                      <p:cBhvr>
                                        <p:cTn id="17" dur="500"/>
                                        <p:tgtEl>
                                          <p:spTgt spid="532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2482">
                                            <p:txEl>
                                              <p:pRg st="3" end="3"/>
                                            </p:txEl>
                                          </p:spTgt>
                                        </p:tgtEl>
                                        <p:attrNameLst>
                                          <p:attrName>style.visibility</p:attrName>
                                        </p:attrNameLst>
                                      </p:cBhvr>
                                      <p:to>
                                        <p:strVal val="visible"/>
                                      </p:to>
                                    </p:set>
                                    <p:animEffect transition="in" filter="barn(inVertical)">
                                      <p:cBhvr>
                                        <p:cTn id="22" dur="500"/>
                                        <p:tgtEl>
                                          <p:spTgt spid="532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32482">
                                            <p:txEl>
                                              <p:pRg st="4" end="4"/>
                                            </p:txEl>
                                          </p:spTgt>
                                        </p:tgtEl>
                                        <p:attrNameLst>
                                          <p:attrName>style.visibility</p:attrName>
                                        </p:attrNameLst>
                                      </p:cBhvr>
                                      <p:to>
                                        <p:strVal val="visible"/>
                                      </p:to>
                                    </p:set>
                                    <p:animEffect transition="in" filter="barn(inVertical)">
                                      <p:cBhvr>
                                        <p:cTn id="27" dur="500"/>
                                        <p:tgtEl>
                                          <p:spTgt spid="5324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32482">
                                            <p:txEl>
                                              <p:pRg st="5" end="5"/>
                                            </p:txEl>
                                          </p:spTgt>
                                        </p:tgtEl>
                                        <p:attrNameLst>
                                          <p:attrName>style.visibility</p:attrName>
                                        </p:attrNameLst>
                                      </p:cBhvr>
                                      <p:to>
                                        <p:strVal val="visible"/>
                                      </p:to>
                                    </p:set>
                                    <p:animEffect transition="in" filter="barn(inVertical)">
                                      <p:cBhvr>
                                        <p:cTn id="32" dur="500"/>
                                        <p:tgtEl>
                                          <p:spTgt spid="5324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32482">
                                            <p:txEl>
                                              <p:pRg st="6" end="6"/>
                                            </p:txEl>
                                          </p:spTgt>
                                        </p:tgtEl>
                                        <p:attrNameLst>
                                          <p:attrName>style.visibility</p:attrName>
                                        </p:attrNameLst>
                                      </p:cBhvr>
                                      <p:to>
                                        <p:strVal val="visible"/>
                                      </p:to>
                                    </p:set>
                                    <p:animEffect transition="in" filter="barn(inVertical)">
                                      <p:cBhvr>
                                        <p:cTn id="37" dur="500"/>
                                        <p:tgtEl>
                                          <p:spTgt spid="53248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32482">
                                            <p:txEl>
                                              <p:pRg st="7" end="7"/>
                                            </p:txEl>
                                          </p:spTgt>
                                        </p:tgtEl>
                                        <p:attrNameLst>
                                          <p:attrName>style.visibility</p:attrName>
                                        </p:attrNameLst>
                                      </p:cBhvr>
                                      <p:to>
                                        <p:strVal val="visible"/>
                                      </p:to>
                                    </p:set>
                                    <p:animEffect transition="in" filter="barn(inVertical)">
                                      <p:cBhvr>
                                        <p:cTn id="42" dur="500"/>
                                        <p:tgtEl>
                                          <p:spTgt spid="53248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32482">
                                            <p:txEl>
                                              <p:pRg st="8" end="8"/>
                                            </p:txEl>
                                          </p:spTgt>
                                        </p:tgtEl>
                                        <p:attrNameLst>
                                          <p:attrName>style.visibility</p:attrName>
                                        </p:attrNameLst>
                                      </p:cBhvr>
                                      <p:to>
                                        <p:strVal val="visible"/>
                                      </p:to>
                                    </p:set>
                                    <p:animEffect transition="in" filter="barn(inVertical)">
                                      <p:cBhvr>
                                        <p:cTn id="47" dur="500"/>
                                        <p:tgtEl>
                                          <p:spTgt spid="53248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32482">
                                            <p:txEl>
                                              <p:pRg st="9" end="9"/>
                                            </p:txEl>
                                          </p:spTgt>
                                        </p:tgtEl>
                                        <p:attrNameLst>
                                          <p:attrName>style.visibility</p:attrName>
                                        </p:attrNameLst>
                                      </p:cBhvr>
                                      <p:to>
                                        <p:strVal val="visible"/>
                                      </p:to>
                                    </p:set>
                                    <p:animEffect transition="in" filter="barn(inVertical)">
                                      <p:cBhvr>
                                        <p:cTn id="52" dur="500"/>
                                        <p:tgtEl>
                                          <p:spTgt spid="53248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2"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6000" b="1" dirty="0"/>
              <a:t>第一节  概述</a:t>
            </a:r>
          </a:p>
        </p:txBody>
      </p:sp>
      <p:sp>
        <p:nvSpPr>
          <p:cNvPr id="3" name="副标题 2"/>
          <p:cNvSpPr>
            <a:spLocks noGrp="1"/>
          </p:cNvSpPr>
          <p:nvPr>
            <p:ph type="subTitle" idx="1"/>
          </p:nvPr>
        </p:nvSpPr>
        <p:spPr>
          <a:xfrm>
            <a:off x="395536" y="3068638"/>
            <a:ext cx="8136904" cy="1752600"/>
          </a:xfrm>
        </p:spPr>
        <p:txBody>
          <a:bodyPr/>
          <a:lstStyle/>
          <a:p>
            <a:r>
              <a:rPr lang="zh-CN" altLang="en-US" b="1" dirty="0"/>
              <a:t>四、</a:t>
            </a:r>
            <a:r>
              <a:rPr lang="en-US" altLang="zh-CN" b="1" dirty="0"/>
              <a:t>EDTA</a:t>
            </a:r>
            <a:r>
              <a:rPr lang="zh-CN" altLang="en-US" b="1" dirty="0"/>
              <a:t>与金属配合物的特点</a:t>
            </a:r>
          </a:p>
        </p:txBody>
      </p:sp>
    </p:spTree>
    <p:custDataLst>
      <p:tags r:id="rId1"/>
    </p:custDataLst>
    <p:extLst>
      <p:ext uri="{BB962C8B-B14F-4D97-AF65-F5344CB8AC3E}">
        <p14:creationId xmlns:p14="http://schemas.microsoft.com/office/powerpoint/2010/main" val="625182226"/>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4"/>
          <p:cNvSpPr>
            <a:spLocks noGrp="1"/>
          </p:cNvSpPr>
          <p:nvPr>
            <p:ph type="ftr" sz="quarter" idx="11"/>
          </p:nvPr>
        </p:nvSpPr>
        <p:spPr/>
        <p:txBody>
          <a:bodyPr/>
          <a:lstStyle/>
          <a:p>
            <a:r>
              <a:rPr lang="en-US" altLang="zh-CN"/>
              <a:t>《分析化学》 第五章   配位滴定法</a:t>
            </a:r>
          </a:p>
        </p:txBody>
      </p:sp>
      <p:sp>
        <p:nvSpPr>
          <p:cNvPr id="14" name="灯片编号占位符 5"/>
          <p:cNvSpPr>
            <a:spLocks noGrp="1"/>
          </p:cNvSpPr>
          <p:nvPr>
            <p:ph type="sldNum" sz="quarter" idx="12"/>
          </p:nvPr>
        </p:nvSpPr>
        <p:spPr/>
        <p:txBody>
          <a:bodyPr/>
          <a:lstStyle/>
          <a:p>
            <a:fld id="{D80A2391-CF8E-4F01-B16B-721225495167}" type="slidenum">
              <a:rPr lang="en-US" altLang="zh-CN"/>
              <a:pPr/>
              <a:t>21</a:t>
            </a:fld>
            <a:endParaRPr lang="en-US" altLang="zh-CN"/>
          </a:p>
        </p:txBody>
      </p:sp>
      <p:sp>
        <p:nvSpPr>
          <p:cNvPr id="22530" name="Rectangle 2"/>
          <p:cNvSpPr>
            <a:spLocks noGrp="1" noChangeArrowheads="1"/>
          </p:cNvSpPr>
          <p:nvPr>
            <p:ph type="title"/>
          </p:nvPr>
        </p:nvSpPr>
        <p:spPr>
          <a:xfrm>
            <a:off x="214313" y="277813"/>
            <a:ext cx="8748712" cy="919162"/>
          </a:xfrm>
        </p:spPr>
        <p:txBody>
          <a:bodyPr/>
          <a:lstStyle/>
          <a:p>
            <a:r>
              <a:rPr lang="en-US" altLang="zh-CN" dirty="0">
                <a:latin typeface="Times New Roman" panose="02020603050405020304" pitchFamily="18" charset="0"/>
              </a:rPr>
              <a:t>EDTA</a:t>
            </a:r>
            <a:r>
              <a:rPr lang="zh-CN" altLang="en-US" dirty="0">
                <a:latin typeface="Times New Roman" panose="02020603050405020304" pitchFamily="18" charset="0"/>
              </a:rPr>
              <a:t>的性质</a:t>
            </a:r>
          </a:p>
        </p:txBody>
      </p:sp>
      <p:sp>
        <p:nvSpPr>
          <p:cNvPr id="22531" name="Rectangle 3"/>
          <p:cNvSpPr>
            <a:spLocks noGrp="1" noChangeArrowheads="1"/>
          </p:cNvSpPr>
          <p:nvPr>
            <p:ph type="body" idx="1"/>
          </p:nvPr>
        </p:nvSpPr>
        <p:spPr>
          <a:xfrm>
            <a:off x="539552" y="1268760"/>
            <a:ext cx="8256587" cy="5040312"/>
          </a:xfrm>
        </p:spPr>
        <p:txBody>
          <a:bodyPr/>
          <a:lstStyle/>
          <a:p>
            <a:pPr>
              <a:lnSpc>
                <a:spcPct val="120000"/>
              </a:lnSpc>
              <a:spcBef>
                <a:spcPts val="600"/>
              </a:spcBef>
            </a:pPr>
            <a:r>
              <a:rPr lang="zh-CN" altLang="en-US" sz="3200" dirty="0">
                <a:latin typeface="Times New Roman" panose="02020603050405020304" pitchFamily="18" charset="0"/>
              </a:rPr>
              <a:t>乙二胺四乙酸（</a:t>
            </a:r>
            <a:r>
              <a:rPr lang="en-US" altLang="zh-CN" sz="3200" u="sng" dirty="0">
                <a:solidFill>
                  <a:srgbClr val="FF0000"/>
                </a:solidFill>
                <a:latin typeface="Times New Roman" panose="02020603050405020304" pitchFamily="18" charset="0"/>
              </a:rPr>
              <a:t>e</a:t>
            </a:r>
            <a:r>
              <a:rPr lang="en-US" altLang="zh-CN" sz="3200" dirty="0">
                <a:latin typeface="Times New Roman" panose="02020603050405020304" pitchFamily="18" charset="0"/>
              </a:rPr>
              <a:t>thylene </a:t>
            </a:r>
            <a:r>
              <a:rPr lang="en-US" altLang="zh-CN" sz="3200" u="sng" dirty="0">
                <a:solidFill>
                  <a:srgbClr val="FF0000"/>
                </a:solidFill>
                <a:latin typeface="Times New Roman" panose="02020603050405020304" pitchFamily="18" charset="0"/>
              </a:rPr>
              <a:t>d</a:t>
            </a:r>
            <a:r>
              <a:rPr lang="en-US" altLang="zh-CN" sz="3200" dirty="0">
                <a:latin typeface="Times New Roman" panose="02020603050405020304" pitchFamily="18" charset="0"/>
              </a:rPr>
              <a:t>iamine </a:t>
            </a:r>
            <a:r>
              <a:rPr lang="en-US" altLang="zh-CN" sz="3200" u="sng" dirty="0">
                <a:solidFill>
                  <a:srgbClr val="FF0000"/>
                </a:solidFill>
                <a:latin typeface="Times New Roman" panose="02020603050405020304" pitchFamily="18" charset="0"/>
              </a:rPr>
              <a:t>t</a:t>
            </a:r>
            <a:r>
              <a:rPr lang="en-US" altLang="zh-CN" sz="3200" dirty="0">
                <a:latin typeface="Times New Roman" panose="02020603050405020304" pitchFamily="18" charset="0"/>
              </a:rPr>
              <a:t>etra-</a:t>
            </a:r>
            <a:r>
              <a:rPr lang="en-US" altLang="zh-CN" sz="3200" u="sng" dirty="0">
                <a:solidFill>
                  <a:srgbClr val="FF0000"/>
                </a:solidFill>
                <a:latin typeface="Times New Roman" panose="02020603050405020304" pitchFamily="18" charset="0"/>
              </a:rPr>
              <a:t>a</a:t>
            </a:r>
            <a:r>
              <a:rPr lang="en-US" altLang="zh-CN" sz="3200" dirty="0">
                <a:latin typeface="Times New Roman" panose="02020603050405020304" pitchFamily="18" charset="0"/>
              </a:rPr>
              <a:t>cetic acid</a:t>
            </a:r>
            <a:r>
              <a:rPr lang="zh-CN" altLang="en-US" sz="3200" dirty="0">
                <a:latin typeface="Times New Roman" panose="02020603050405020304" pitchFamily="18" charset="0"/>
              </a:rPr>
              <a:t>）</a:t>
            </a:r>
          </a:p>
          <a:p>
            <a:pPr>
              <a:lnSpc>
                <a:spcPct val="120000"/>
              </a:lnSpc>
              <a:spcBef>
                <a:spcPts val="600"/>
              </a:spcBef>
            </a:pPr>
            <a:r>
              <a:rPr lang="zh-CN" altLang="en-US" sz="3200" dirty="0">
                <a:latin typeface="Times New Roman" panose="02020603050405020304" pitchFamily="18" charset="0"/>
              </a:rPr>
              <a:t>结构：</a:t>
            </a:r>
          </a:p>
          <a:p>
            <a:pPr lvl="1">
              <a:lnSpc>
                <a:spcPct val="120000"/>
              </a:lnSpc>
              <a:spcBef>
                <a:spcPts val="600"/>
              </a:spcBef>
              <a:buFontTx/>
              <a:buNone/>
            </a:pPr>
            <a:endParaRPr lang="zh-CN" altLang="en-US" sz="2800" dirty="0">
              <a:latin typeface="Times New Roman" panose="02020603050405020304" pitchFamily="18" charset="0"/>
            </a:endParaRPr>
          </a:p>
          <a:p>
            <a:pPr lvl="1">
              <a:lnSpc>
                <a:spcPct val="120000"/>
              </a:lnSpc>
              <a:spcBef>
                <a:spcPts val="600"/>
              </a:spcBef>
              <a:buFontTx/>
              <a:buNone/>
            </a:pPr>
            <a:endParaRPr lang="zh-CN" altLang="en-US" sz="2800" dirty="0">
              <a:latin typeface="Times New Roman" panose="02020603050405020304" pitchFamily="18" charset="0"/>
            </a:endParaRPr>
          </a:p>
          <a:p>
            <a:pPr>
              <a:lnSpc>
                <a:spcPct val="120000"/>
              </a:lnSpc>
              <a:spcBef>
                <a:spcPts val="600"/>
              </a:spcBef>
            </a:pPr>
            <a:r>
              <a:rPr lang="zh-CN" altLang="en-US" sz="3200" dirty="0">
                <a:latin typeface="Times New Roman" panose="02020603050405020304" pitchFamily="18" charset="0"/>
              </a:rPr>
              <a:t>特点：</a:t>
            </a:r>
          </a:p>
          <a:p>
            <a:pPr lvl="1">
              <a:lnSpc>
                <a:spcPct val="120000"/>
              </a:lnSpc>
              <a:spcBef>
                <a:spcPts val="600"/>
              </a:spcBef>
            </a:pPr>
            <a:r>
              <a:rPr lang="zh-CN" altLang="en-US" sz="2800" dirty="0">
                <a:latin typeface="Times New Roman" panose="02020603050405020304" pitchFamily="18" charset="0"/>
              </a:rPr>
              <a:t>含有</a:t>
            </a:r>
            <a:r>
              <a:rPr lang="en-US" altLang="zh-CN" sz="2800" dirty="0">
                <a:latin typeface="Times New Roman" panose="02020603050405020304" pitchFamily="18" charset="0"/>
              </a:rPr>
              <a:t>4</a:t>
            </a:r>
            <a:r>
              <a:rPr lang="zh-CN" altLang="en-US" sz="2800" dirty="0">
                <a:latin typeface="Times New Roman" panose="02020603050405020304" pitchFamily="18" charset="0"/>
              </a:rPr>
              <a:t>个羧基和</a:t>
            </a:r>
            <a:r>
              <a:rPr lang="en-US" altLang="zh-CN" sz="2800" dirty="0">
                <a:latin typeface="Times New Roman" panose="02020603050405020304" pitchFamily="18" charset="0"/>
              </a:rPr>
              <a:t>2</a:t>
            </a:r>
            <a:r>
              <a:rPr lang="zh-CN" altLang="en-US" sz="2800" dirty="0">
                <a:latin typeface="Times New Roman" panose="02020603050405020304" pitchFamily="18" charset="0"/>
              </a:rPr>
              <a:t>个氨基，与金属离子结合时最多可提供</a:t>
            </a:r>
            <a:r>
              <a:rPr lang="en-US" altLang="zh-CN" sz="2800" dirty="0">
                <a:latin typeface="Times New Roman" panose="02020603050405020304" pitchFamily="18" charset="0"/>
              </a:rPr>
              <a:t>6</a:t>
            </a:r>
            <a:r>
              <a:rPr lang="zh-CN" altLang="en-US" sz="2800" dirty="0">
                <a:latin typeface="Times New Roman" panose="02020603050405020304" pitchFamily="18" charset="0"/>
              </a:rPr>
              <a:t>个配合原子，可形成多个五元环。</a:t>
            </a:r>
          </a:p>
        </p:txBody>
      </p:sp>
      <p:grpSp>
        <p:nvGrpSpPr>
          <p:cNvPr id="22540" name="Group 12"/>
          <p:cNvGrpSpPr>
            <a:grpSpLocks/>
          </p:cNvGrpSpPr>
          <p:nvPr/>
        </p:nvGrpSpPr>
        <p:grpSpPr bwMode="auto">
          <a:xfrm>
            <a:off x="1619672" y="3212008"/>
            <a:ext cx="6611937" cy="1081088"/>
            <a:chOff x="912" y="1872"/>
            <a:chExt cx="3984" cy="603"/>
          </a:xfrm>
        </p:grpSpPr>
        <p:graphicFrame>
          <p:nvGraphicFramePr>
            <p:cNvPr id="22533" name="Object 5"/>
            <p:cNvGraphicFramePr>
              <a:graphicFrameLocks noChangeAspect="1"/>
            </p:cNvGraphicFramePr>
            <p:nvPr/>
          </p:nvGraphicFramePr>
          <p:xfrm>
            <a:off x="912" y="1872"/>
            <a:ext cx="3984" cy="603"/>
          </p:xfrm>
          <a:graphic>
            <a:graphicData uri="http://schemas.openxmlformats.org/presentationml/2006/ole">
              <mc:AlternateContent xmlns:mc="http://schemas.openxmlformats.org/markup-compatibility/2006">
                <mc:Choice xmlns:v="urn:schemas-microsoft-com:vml" Requires="v">
                  <p:oleObj spid="_x0000_s2052" name="Equation" r:id="rId5" imgW="3111480" imgH="469800" progId="Equation.3">
                    <p:embed/>
                  </p:oleObj>
                </mc:Choice>
                <mc:Fallback>
                  <p:oleObj name="Equation" r:id="rId5" imgW="3111480" imgH="469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 y="1872"/>
                          <a:ext cx="3984" cy="60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Line 6"/>
            <p:cNvSpPr>
              <a:spLocks noChangeShapeType="1"/>
            </p:cNvSpPr>
            <p:nvPr/>
          </p:nvSpPr>
          <p:spPr bwMode="auto">
            <a:xfrm>
              <a:off x="2083" y="2286"/>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5" name="Line 7"/>
            <p:cNvSpPr>
              <a:spLocks noChangeShapeType="1"/>
            </p:cNvSpPr>
            <p:nvPr/>
          </p:nvSpPr>
          <p:spPr bwMode="auto">
            <a:xfrm>
              <a:off x="3561" y="2277"/>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6" name="Line 8"/>
            <p:cNvSpPr>
              <a:spLocks noChangeShapeType="1"/>
            </p:cNvSpPr>
            <p:nvPr/>
          </p:nvSpPr>
          <p:spPr bwMode="auto">
            <a:xfrm>
              <a:off x="1056" y="2160"/>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7" name="Line 9"/>
            <p:cNvSpPr>
              <a:spLocks noChangeShapeType="1"/>
            </p:cNvSpPr>
            <p:nvPr/>
          </p:nvSpPr>
          <p:spPr bwMode="auto">
            <a:xfrm>
              <a:off x="1093" y="2448"/>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8" name="Line 10"/>
            <p:cNvSpPr>
              <a:spLocks noChangeShapeType="1"/>
            </p:cNvSpPr>
            <p:nvPr/>
          </p:nvSpPr>
          <p:spPr bwMode="auto">
            <a:xfrm>
              <a:off x="4560" y="2441"/>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9" name="Line 11"/>
            <p:cNvSpPr>
              <a:spLocks noChangeShapeType="1"/>
            </p:cNvSpPr>
            <p:nvPr/>
          </p:nvSpPr>
          <p:spPr bwMode="auto">
            <a:xfrm>
              <a:off x="4571" y="2151"/>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 name="矩形 1"/>
          <p:cNvSpPr/>
          <p:nvPr/>
        </p:nvSpPr>
        <p:spPr bwMode="auto">
          <a:xfrm>
            <a:off x="1619672" y="3212976"/>
            <a:ext cx="6768752" cy="1152128"/>
          </a:xfrm>
          <a:prstGeom prst="rect">
            <a:avLst/>
          </a:prstGeom>
          <a:noFill/>
          <a:ln w="25400" cap="flat" cmpd="sng" algn="ctr">
            <a:solidFill>
              <a:schemeClr val="accent1">
                <a:lumMod val="90000"/>
              </a:schemeClr>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
        <p:nvSpPr>
          <p:cNvPr id="22541" name="AutoShape 13"/>
          <p:cNvSpPr>
            <a:spLocks noChangeArrowheads="1"/>
          </p:cNvSpPr>
          <p:nvPr/>
        </p:nvSpPr>
        <p:spPr bwMode="auto">
          <a:xfrm>
            <a:off x="6807200" y="2205038"/>
            <a:ext cx="2114550" cy="563562"/>
          </a:xfrm>
          <a:prstGeom prst="wedgeRoundRectCallout">
            <a:avLst>
              <a:gd name="adj1" fmla="val -66519"/>
              <a:gd name="adj2" fmla="val 151125"/>
              <a:gd name="adj3" fmla="val 16667"/>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b="1">
                <a:ea typeface="宋体" panose="02010600030101010101" pitchFamily="2" charset="-122"/>
              </a:rPr>
              <a:t>双偶极离子</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arn(inVertic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arn(inVertical)">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540"/>
                                        </p:tgtEl>
                                        <p:attrNameLst>
                                          <p:attrName>style.visibility</p:attrName>
                                        </p:attrNameLst>
                                      </p:cBhvr>
                                      <p:to>
                                        <p:strVal val="visible"/>
                                      </p:to>
                                    </p:set>
                                    <p:animEffect transition="in" filter="barn(inVertical)">
                                      <p:cBhvr>
                                        <p:cTn id="17" dur="500"/>
                                        <p:tgtEl>
                                          <p:spTgt spid="2254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541"/>
                                        </p:tgtEl>
                                        <p:attrNameLst>
                                          <p:attrName>style.visibility</p:attrName>
                                        </p:attrNameLst>
                                      </p:cBhvr>
                                      <p:to>
                                        <p:strVal val="visible"/>
                                      </p:to>
                                    </p:set>
                                    <p:animEffect transition="in" filter="barn(inVertical)">
                                      <p:cBhvr>
                                        <p:cTn id="25" dur="500"/>
                                        <p:tgtEl>
                                          <p:spTgt spid="2254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531">
                                            <p:txEl>
                                              <p:pRg st="4" end="4"/>
                                            </p:txEl>
                                          </p:spTgt>
                                        </p:tgtEl>
                                        <p:attrNameLst>
                                          <p:attrName>style.visibility</p:attrName>
                                        </p:attrNameLst>
                                      </p:cBhvr>
                                      <p:to>
                                        <p:strVal val="visible"/>
                                      </p:to>
                                    </p:set>
                                    <p:animEffect transition="in" filter="barn(inVertical)">
                                      <p:cBhvr>
                                        <p:cTn id="30" dur="500"/>
                                        <p:tgtEl>
                                          <p:spTgt spid="2253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2531">
                                            <p:txEl>
                                              <p:pRg st="5" end="5"/>
                                            </p:txEl>
                                          </p:spTgt>
                                        </p:tgtEl>
                                        <p:attrNameLst>
                                          <p:attrName>style.visibility</p:attrName>
                                        </p:attrNameLst>
                                      </p:cBhvr>
                                      <p:to>
                                        <p:strVal val="visible"/>
                                      </p:to>
                                    </p:set>
                                    <p:animEffect transition="in" filter="barn(inVertical)">
                                      <p:cBhvr>
                                        <p:cTn id="35"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5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4"/>
          <p:cNvSpPr>
            <a:spLocks noGrp="1"/>
          </p:cNvSpPr>
          <p:nvPr>
            <p:ph type="ftr" sz="quarter" idx="11"/>
          </p:nvPr>
        </p:nvSpPr>
        <p:spPr/>
        <p:txBody>
          <a:bodyPr/>
          <a:lstStyle/>
          <a:p>
            <a:r>
              <a:rPr lang="en-US" altLang="zh-CN"/>
              <a:t>《分析化学》 第五章   配位滴定法</a:t>
            </a:r>
          </a:p>
        </p:txBody>
      </p:sp>
      <p:sp>
        <p:nvSpPr>
          <p:cNvPr id="14" name="灯片编号占位符 5"/>
          <p:cNvSpPr>
            <a:spLocks noGrp="1"/>
          </p:cNvSpPr>
          <p:nvPr>
            <p:ph type="sldNum" sz="quarter" idx="12"/>
          </p:nvPr>
        </p:nvSpPr>
        <p:spPr/>
        <p:txBody>
          <a:bodyPr/>
          <a:lstStyle/>
          <a:p>
            <a:fld id="{D80A2391-CF8E-4F01-B16B-721225495167}" type="slidenum">
              <a:rPr lang="en-US" altLang="zh-CN"/>
              <a:pPr/>
              <a:t>22</a:t>
            </a:fld>
            <a:endParaRPr lang="en-US" altLang="zh-CN"/>
          </a:p>
        </p:txBody>
      </p:sp>
      <p:sp>
        <p:nvSpPr>
          <p:cNvPr id="22530" name="Rectangle 2"/>
          <p:cNvSpPr>
            <a:spLocks noGrp="1" noChangeArrowheads="1"/>
          </p:cNvSpPr>
          <p:nvPr>
            <p:ph type="title"/>
          </p:nvPr>
        </p:nvSpPr>
        <p:spPr>
          <a:xfrm>
            <a:off x="214313" y="277813"/>
            <a:ext cx="8748712" cy="919162"/>
          </a:xfrm>
        </p:spPr>
        <p:txBody>
          <a:bodyPr/>
          <a:lstStyle/>
          <a:p>
            <a:r>
              <a:rPr lang="en-US" altLang="zh-CN" dirty="0">
                <a:latin typeface="Times New Roman" panose="02020603050405020304" pitchFamily="18" charset="0"/>
              </a:rPr>
              <a:t>EDTA</a:t>
            </a:r>
            <a:r>
              <a:rPr lang="zh-CN" altLang="en-US" dirty="0">
                <a:latin typeface="Times New Roman" panose="02020603050405020304" pitchFamily="18" charset="0"/>
              </a:rPr>
              <a:t>的性质</a:t>
            </a:r>
          </a:p>
        </p:txBody>
      </p:sp>
      <p:sp>
        <p:nvSpPr>
          <p:cNvPr id="22531" name="Rectangle 3"/>
          <p:cNvSpPr>
            <a:spLocks noGrp="1" noChangeArrowheads="1"/>
          </p:cNvSpPr>
          <p:nvPr>
            <p:ph type="body" idx="1"/>
          </p:nvPr>
        </p:nvSpPr>
        <p:spPr>
          <a:xfrm>
            <a:off x="539552" y="1268760"/>
            <a:ext cx="8256587" cy="5040312"/>
          </a:xfrm>
        </p:spPr>
        <p:txBody>
          <a:bodyPr/>
          <a:lstStyle/>
          <a:p>
            <a:pPr>
              <a:lnSpc>
                <a:spcPct val="120000"/>
              </a:lnSpc>
            </a:pPr>
            <a:r>
              <a:rPr lang="zh-CN" altLang="en-US" sz="3200" dirty="0">
                <a:latin typeface="Times New Roman" panose="02020603050405020304" pitchFamily="18" charset="0"/>
              </a:rPr>
              <a:t>乙二胺四乙酸结构式太复杂，因其本身有</a:t>
            </a:r>
            <a:r>
              <a:rPr lang="en-US" altLang="zh-CN" sz="3200" dirty="0">
                <a:latin typeface="Times New Roman" panose="02020603050405020304" pitchFamily="18" charset="0"/>
              </a:rPr>
              <a:t>4</a:t>
            </a:r>
            <a:r>
              <a:rPr lang="zh-CN" altLang="en-US" sz="3200" dirty="0">
                <a:latin typeface="Times New Roman" panose="02020603050405020304" pitchFamily="18" charset="0"/>
              </a:rPr>
              <a:t>个羧基，是四元酸，通常可简写为</a:t>
            </a:r>
            <a:r>
              <a:rPr lang="en-US" altLang="zh-CN" sz="3200" dirty="0">
                <a:latin typeface="Times New Roman" panose="02020603050405020304" pitchFamily="18" charset="0"/>
              </a:rPr>
              <a:t>H</a:t>
            </a:r>
            <a:r>
              <a:rPr lang="en-US" altLang="zh-CN" sz="3200" baseline="-25000" dirty="0">
                <a:latin typeface="Times New Roman" panose="02020603050405020304" pitchFamily="18" charset="0"/>
              </a:rPr>
              <a:t>4</a:t>
            </a:r>
            <a:r>
              <a:rPr lang="en-US" altLang="zh-CN" sz="3200" dirty="0">
                <a:latin typeface="Times New Roman" panose="02020603050405020304" pitchFamily="18" charset="0"/>
              </a:rPr>
              <a:t>Y</a:t>
            </a:r>
            <a:r>
              <a:rPr lang="zh-CN" altLang="en-US" sz="3200" dirty="0">
                <a:latin typeface="Times New Roman" panose="02020603050405020304" pitchFamily="18" charset="0"/>
              </a:rPr>
              <a:t>表示其化学式。</a:t>
            </a:r>
            <a:endParaRPr lang="en-US" altLang="zh-CN" sz="3200" dirty="0">
              <a:latin typeface="Times New Roman" panose="02020603050405020304" pitchFamily="18" charset="0"/>
            </a:endParaRPr>
          </a:p>
          <a:p>
            <a:pPr>
              <a:lnSpc>
                <a:spcPct val="120000"/>
              </a:lnSpc>
            </a:pPr>
            <a:r>
              <a:rPr lang="en-US" altLang="zh-CN" dirty="0">
                <a:latin typeface="Times New Roman" panose="02020603050405020304" pitchFamily="18" charset="0"/>
              </a:rPr>
              <a:t>EDTA</a:t>
            </a:r>
            <a:r>
              <a:rPr lang="zh-CN" altLang="en-US" dirty="0">
                <a:latin typeface="Times New Roman" panose="02020603050405020304" pitchFamily="18" charset="0"/>
              </a:rPr>
              <a:t>与金属离子配位时，所有羧基上羟基氢都已离解，即：它是以四价阴离子</a:t>
            </a:r>
            <a:r>
              <a:rPr lang="en-US" altLang="zh-CN" dirty="0">
                <a:latin typeface="Times New Roman" panose="02020603050405020304" pitchFamily="18" charset="0"/>
              </a:rPr>
              <a:t>Y</a:t>
            </a:r>
            <a:r>
              <a:rPr lang="en-US" altLang="zh-CN" baseline="30000" dirty="0">
                <a:latin typeface="Times New Roman" panose="02020603050405020304" pitchFamily="18" charset="0"/>
              </a:rPr>
              <a:t>4-</a:t>
            </a:r>
            <a:r>
              <a:rPr lang="zh-CN" altLang="en-US" dirty="0">
                <a:latin typeface="Times New Roman" panose="02020603050405020304" pitchFamily="18" charset="0"/>
              </a:rPr>
              <a:t>与金属离子结合成螯合物的。</a:t>
            </a:r>
            <a:endParaRPr lang="zh-CN" altLang="en-US" sz="2800" dirty="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8226827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arn(inVertic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arn(inVertical)">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6538" t="5577" r="4878" b="8845"/>
          <a:stretch/>
        </p:blipFill>
        <p:spPr>
          <a:xfrm>
            <a:off x="4932040" y="1556792"/>
            <a:ext cx="3776440" cy="4046646"/>
          </a:xfrm>
          <a:prstGeom prst="rect">
            <a:avLst/>
          </a:prstGeom>
        </p:spPr>
      </p:pic>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99D82B08-0ADA-4DEF-96B1-6AB64241A59F}" type="slidenum">
              <a:rPr lang="en-US" altLang="zh-CN"/>
              <a:pPr/>
              <a:t>23</a:t>
            </a:fld>
            <a:endParaRPr lang="en-US" altLang="zh-CN"/>
          </a:p>
        </p:txBody>
      </p:sp>
      <p:sp>
        <p:nvSpPr>
          <p:cNvPr id="39939" name="Rectangle 3"/>
          <p:cNvSpPr>
            <a:spLocks noGrp="1" noChangeArrowheads="1"/>
          </p:cNvSpPr>
          <p:nvPr>
            <p:ph type="body" idx="1"/>
          </p:nvPr>
        </p:nvSpPr>
        <p:spPr>
          <a:xfrm>
            <a:off x="538609" y="1339999"/>
            <a:ext cx="4393431" cy="4609281"/>
          </a:xfrm>
          <a:ln w="19050">
            <a:solidFill>
              <a:schemeClr val="accent1">
                <a:lumMod val="90000"/>
              </a:schemeClr>
            </a:solidFill>
          </a:ln>
        </p:spPr>
        <p:txBody>
          <a:bodyPr/>
          <a:lstStyle/>
          <a:p>
            <a:pPr marL="457200" lvl="1" indent="-455613">
              <a:lnSpc>
                <a:spcPct val="140000"/>
              </a:lnSpc>
            </a:pPr>
            <a:r>
              <a:rPr lang="en-US" altLang="zh-CN" sz="2800" dirty="0">
                <a:latin typeface="Times New Roman" panose="02020603050405020304" pitchFamily="18" charset="0"/>
              </a:rPr>
              <a:t>EDTA</a:t>
            </a:r>
            <a:r>
              <a:rPr lang="zh-CN" altLang="en-US" sz="2800" dirty="0">
                <a:latin typeface="Times New Roman" panose="02020603050405020304" pitchFamily="18" charset="0"/>
              </a:rPr>
              <a:t>为氨羧配合剂，配合能力很强，是常用的配位滴定剂和掩蔽剂。</a:t>
            </a:r>
            <a:r>
              <a:rPr lang="en-US" altLang="zh-CN" sz="2800" dirty="0">
                <a:latin typeface="Times New Roman" panose="02020603050405020304" pitchFamily="18" charset="0"/>
              </a:rPr>
              <a:t>1</a:t>
            </a:r>
            <a:r>
              <a:rPr lang="zh-CN" altLang="en-US" sz="2800" dirty="0">
                <a:latin typeface="Times New Roman" panose="02020603050405020304" pitchFamily="18" charset="0"/>
              </a:rPr>
              <a:t>个</a:t>
            </a:r>
            <a:r>
              <a:rPr lang="en-US" altLang="zh-CN" sz="2800" dirty="0">
                <a:latin typeface="Times New Roman" panose="02020603050405020304" pitchFamily="18" charset="0"/>
              </a:rPr>
              <a:t>EDTA</a:t>
            </a:r>
            <a:r>
              <a:rPr lang="zh-CN" altLang="en-US" sz="2800" dirty="0">
                <a:latin typeface="Times New Roman" panose="02020603050405020304" pitchFamily="18" charset="0"/>
              </a:rPr>
              <a:t>由于最多可提供</a:t>
            </a:r>
            <a:r>
              <a:rPr lang="en-US" altLang="zh-CN" sz="2800" dirty="0">
                <a:latin typeface="Times New Roman" panose="02020603050405020304" pitchFamily="18" charset="0"/>
              </a:rPr>
              <a:t>6</a:t>
            </a:r>
            <a:r>
              <a:rPr lang="zh-CN" altLang="en-US" sz="2800" dirty="0">
                <a:latin typeface="Times New Roman" panose="02020603050405020304" pitchFamily="18" charset="0"/>
              </a:rPr>
              <a:t>个配位原子，其与金属离子配位时可形成多个</a:t>
            </a:r>
            <a:r>
              <a:rPr lang="en-US" altLang="zh-CN" sz="2800" dirty="0">
                <a:latin typeface="Times New Roman" panose="02020603050405020304" pitchFamily="18" charset="0"/>
              </a:rPr>
              <a:t>5</a:t>
            </a:r>
            <a:r>
              <a:rPr lang="zh-CN" altLang="en-US" sz="2800" dirty="0">
                <a:latin typeface="Times New Roman" panose="02020603050405020304" pitchFamily="18" charset="0"/>
              </a:rPr>
              <a:t>元环，如右图所示：</a:t>
            </a:r>
          </a:p>
        </p:txBody>
      </p:sp>
      <p:sp>
        <p:nvSpPr>
          <p:cNvPr id="39941" name="Rectangle 5"/>
          <p:cNvSpPr>
            <a:spLocks noGrp="1" noChangeArrowheads="1"/>
          </p:cNvSpPr>
          <p:nvPr>
            <p:ph type="title"/>
          </p:nvPr>
        </p:nvSpPr>
        <p:spPr/>
        <p:txBody>
          <a:bodyPr/>
          <a:lstStyle/>
          <a:p>
            <a:r>
              <a:rPr lang="en-US" altLang="zh-CN" sz="4400" dirty="0">
                <a:latin typeface="Times New Roman" panose="02020603050405020304" pitchFamily="18" charset="0"/>
              </a:rPr>
              <a:t>EDTA</a:t>
            </a:r>
            <a:r>
              <a:rPr lang="zh-CN" altLang="en-US" sz="4400" dirty="0">
                <a:latin typeface="Times New Roman" panose="02020603050405020304" pitchFamily="18" charset="0"/>
              </a:rPr>
              <a:t>的性质</a:t>
            </a:r>
          </a:p>
        </p:txBody>
      </p:sp>
      <p:sp>
        <p:nvSpPr>
          <p:cNvPr id="3" name="椭圆 2"/>
          <p:cNvSpPr/>
          <p:nvPr/>
        </p:nvSpPr>
        <p:spPr bwMode="auto">
          <a:xfrm>
            <a:off x="5863950" y="3679708"/>
            <a:ext cx="288032" cy="288032"/>
          </a:xfrm>
          <a:prstGeom prst="ellipse">
            <a:avLst/>
          </a:prstGeom>
          <a:noFill/>
          <a:ln w="22225" cap="flat" cmpd="sng" algn="ctr">
            <a:solidFill>
              <a:srgbClr val="FF0000"/>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
        <p:nvSpPr>
          <p:cNvPr id="12" name="椭圆 11"/>
          <p:cNvSpPr/>
          <p:nvPr/>
        </p:nvSpPr>
        <p:spPr bwMode="auto">
          <a:xfrm>
            <a:off x="6804248" y="2161320"/>
            <a:ext cx="288032" cy="288032"/>
          </a:xfrm>
          <a:prstGeom prst="ellipse">
            <a:avLst/>
          </a:prstGeom>
          <a:noFill/>
          <a:ln w="22225" cap="flat" cmpd="sng" algn="ctr">
            <a:solidFill>
              <a:srgbClr val="FF0000"/>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
        <p:nvSpPr>
          <p:cNvPr id="13" name="椭圆 12"/>
          <p:cNvSpPr/>
          <p:nvPr/>
        </p:nvSpPr>
        <p:spPr bwMode="auto">
          <a:xfrm>
            <a:off x="7302272" y="3554354"/>
            <a:ext cx="288032" cy="288032"/>
          </a:xfrm>
          <a:prstGeom prst="ellipse">
            <a:avLst/>
          </a:prstGeom>
          <a:noFill/>
          <a:ln w="22225" cap="flat" cmpd="sng" algn="ctr">
            <a:solidFill>
              <a:srgbClr val="FF0000"/>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
        <p:nvSpPr>
          <p:cNvPr id="14" name="椭圆 13"/>
          <p:cNvSpPr/>
          <p:nvPr/>
        </p:nvSpPr>
        <p:spPr bwMode="auto">
          <a:xfrm>
            <a:off x="6832712" y="3919197"/>
            <a:ext cx="288032" cy="288032"/>
          </a:xfrm>
          <a:prstGeom prst="ellipse">
            <a:avLst/>
          </a:prstGeom>
          <a:noFill/>
          <a:ln w="22225" cap="flat" cmpd="sng" algn="ctr">
            <a:solidFill>
              <a:srgbClr val="FF0000"/>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arn(inVertical)">
                                      <p:cBhvr>
                                        <p:cTn id="7" dur="500"/>
                                        <p:tgtEl>
                                          <p:spTgt spid="39939">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939">
                                            <p:txEl>
                                              <p:pRg st="0" end="0"/>
                                            </p:txEl>
                                          </p:spTgt>
                                        </p:tgtEl>
                                        <p:attrNameLst>
                                          <p:attrName>style.visibility</p:attrName>
                                        </p:attrNameLst>
                                      </p:cBhvr>
                                      <p:to>
                                        <p:strVal val="visible"/>
                                      </p:to>
                                    </p:set>
                                    <p:animEffect transition="in" filter="barn(inVertical)">
                                      <p:cBhvr>
                                        <p:cTn id="10" dur="500"/>
                                        <p:tgtEl>
                                          <p:spTgt spid="399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P spid="3"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dirty="0"/>
              <a:t>《</a:t>
            </a:r>
            <a:r>
              <a:rPr lang="en-US" altLang="zh-CN" dirty="0" err="1"/>
              <a:t>分析化学</a:t>
            </a:r>
            <a:r>
              <a:rPr lang="en-US" altLang="zh-CN" dirty="0"/>
              <a:t>》 </a:t>
            </a:r>
            <a:r>
              <a:rPr lang="en-US" altLang="zh-CN" dirty="0" err="1"/>
              <a:t>第五章</a:t>
            </a:r>
            <a:r>
              <a:rPr lang="en-US" altLang="zh-CN" dirty="0"/>
              <a:t>   </a:t>
            </a:r>
            <a:r>
              <a:rPr lang="en-US" altLang="zh-CN" dirty="0" err="1"/>
              <a:t>配位滴定法</a:t>
            </a:r>
            <a:endParaRPr lang="en-US" altLang="zh-CN" dirty="0"/>
          </a:p>
        </p:txBody>
      </p:sp>
      <p:sp>
        <p:nvSpPr>
          <p:cNvPr id="5" name="灯片编号占位符 5"/>
          <p:cNvSpPr>
            <a:spLocks noGrp="1"/>
          </p:cNvSpPr>
          <p:nvPr>
            <p:ph type="sldNum" sz="quarter" idx="12"/>
          </p:nvPr>
        </p:nvSpPr>
        <p:spPr/>
        <p:txBody>
          <a:bodyPr/>
          <a:lstStyle/>
          <a:p>
            <a:fld id="{E38F8877-BC51-4F0A-AF8C-9620B0A14195}" type="slidenum">
              <a:rPr lang="en-US" altLang="zh-CN"/>
              <a:pPr/>
              <a:t>24</a:t>
            </a:fld>
            <a:endParaRPr lang="en-US" altLang="zh-CN"/>
          </a:p>
        </p:txBody>
      </p:sp>
      <p:sp>
        <p:nvSpPr>
          <p:cNvPr id="49155" name="Rectangle 3"/>
          <p:cNvSpPr>
            <a:spLocks noGrp="1" noChangeArrowheads="1"/>
          </p:cNvSpPr>
          <p:nvPr>
            <p:ph type="body" idx="1"/>
          </p:nvPr>
        </p:nvSpPr>
        <p:spPr>
          <a:xfrm>
            <a:off x="179512" y="1196752"/>
            <a:ext cx="8569201" cy="5184775"/>
          </a:xfrm>
        </p:spPr>
        <p:txBody>
          <a:bodyPr/>
          <a:lstStyle/>
          <a:p>
            <a:pPr lvl="1">
              <a:lnSpc>
                <a:spcPct val="130000"/>
              </a:lnSpc>
              <a:spcBef>
                <a:spcPts val="0"/>
              </a:spcBef>
            </a:pPr>
            <a:r>
              <a:rPr lang="en-US" altLang="zh-CN" sz="2400" dirty="0">
                <a:latin typeface="Times New Roman" panose="02020603050405020304" pitchFamily="18" charset="0"/>
              </a:rPr>
              <a:t>1</a:t>
            </a:r>
            <a:r>
              <a:rPr lang="zh-CN" altLang="en-US" sz="2400" dirty="0">
                <a:latin typeface="Times New Roman" panose="02020603050405020304" pitchFamily="18" charset="0"/>
              </a:rPr>
              <a:t>个</a:t>
            </a:r>
            <a:r>
              <a:rPr lang="en-US" altLang="zh-CN" sz="2400" dirty="0">
                <a:latin typeface="Times New Roman" panose="02020603050405020304" pitchFamily="18" charset="0"/>
              </a:rPr>
              <a:t>EDTA</a:t>
            </a:r>
            <a:r>
              <a:rPr lang="zh-CN" altLang="en-US" sz="2400" dirty="0">
                <a:latin typeface="Times New Roman" panose="02020603050405020304" pitchFamily="18" charset="0"/>
              </a:rPr>
              <a:t>最多能提供</a:t>
            </a:r>
            <a:r>
              <a:rPr lang="en-US" altLang="zh-CN" sz="2400" dirty="0">
                <a:latin typeface="Times New Roman" panose="02020603050405020304" pitchFamily="18" charset="0"/>
              </a:rPr>
              <a:t>6</a:t>
            </a:r>
            <a:r>
              <a:rPr lang="zh-CN" altLang="en-US" sz="2400" dirty="0">
                <a:latin typeface="Times New Roman" panose="02020603050405020304" pitchFamily="18" charset="0"/>
              </a:rPr>
              <a:t>个配位原子，能满足绝大多数金属离子的配位要求，配位反应比</a:t>
            </a:r>
            <a:r>
              <a:rPr lang="en-US" altLang="zh-CN" sz="2400" u="sng" dirty="0">
                <a:solidFill>
                  <a:srgbClr val="3333FF"/>
                </a:solidFill>
                <a:latin typeface="Times New Roman" panose="02020603050405020304" pitchFamily="18" charset="0"/>
              </a:rPr>
              <a:t>1</a:t>
            </a:r>
            <a:r>
              <a:rPr lang="zh-CN" altLang="en-US" sz="2400" u="sng" dirty="0">
                <a:solidFill>
                  <a:srgbClr val="3333FF"/>
                </a:solidFill>
                <a:latin typeface="Times New Roman" panose="02020603050405020304" pitchFamily="18" charset="0"/>
              </a:rPr>
              <a:t>：</a:t>
            </a:r>
            <a:r>
              <a:rPr lang="en-US" altLang="zh-CN" sz="2400" u="sng" dirty="0">
                <a:solidFill>
                  <a:srgbClr val="3333FF"/>
                </a:solidFill>
                <a:latin typeface="Times New Roman" panose="02020603050405020304" pitchFamily="18" charset="0"/>
              </a:rPr>
              <a:t>1</a:t>
            </a:r>
            <a:r>
              <a:rPr lang="zh-CN" altLang="en-US" sz="2400" dirty="0">
                <a:latin typeface="Times New Roman" panose="02020603050405020304" pitchFamily="18" charset="0"/>
              </a:rPr>
              <a:t>，反应定量进行，计算简便。（</a:t>
            </a:r>
            <a:r>
              <a:rPr lang="zh-CN" altLang="en-US" sz="2400" u="sng" dirty="0">
                <a:solidFill>
                  <a:srgbClr val="FF0000"/>
                </a:solidFill>
                <a:latin typeface="Times New Roman" panose="02020603050405020304" pitchFamily="18" charset="0"/>
              </a:rPr>
              <a:t>掌握</a:t>
            </a:r>
            <a:r>
              <a:rPr lang="zh-CN" altLang="en-US" sz="2400" dirty="0">
                <a:latin typeface="Times New Roman" panose="02020603050405020304" pitchFamily="18" charset="0"/>
              </a:rPr>
              <a:t>）</a:t>
            </a:r>
          </a:p>
          <a:p>
            <a:pPr lvl="1">
              <a:lnSpc>
                <a:spcPct val="130000"/>
              </a:lnSpc>
              <a:spcBef>
                <a:spcPts val="0"/>
              </a:spcBef>
            </a:pPr>
            <a:r>
              <a:rPr lang="zh-CN" altLang="en-US" sz="2400" dirty="0">
                <a:latin typeface="Times New Roman" panose="02020603050405020304" pitchFamily="18" charset="0"/>
              </a:rPr>
              <a:t>配位能力强，能与大多数金属离子配位，生成稳定的螯合物。（</a:t>
            </a:r>
            <a:r>
              <a:rPr lang="zh-CN" altLang="en-US" sz="2400" dirty="0">
                <a:solidFill>
                  <a:srgbClr val="FF0000"/>
                </a:solidFill>
                <a:latin typeface="Times New Roman" panose="02020603050405020304" pitchFamily="18" charset="0"/>
              </a:rPr>
              <a:t>熟悉</a:t>
            </a:r>
            <a:r>
              <a:rPr lang="zh-CN" altLang="en-US" sz="2400" dirty="0">
                <a:latin typeface="Times New Roman" panose="02020603050405020304" pitchFamily="18" charset="0"/>
              </a:rPr>
              <a:t>）</a:t>
            </a:r>
          </a:p>
          <a:p>
            <a:pPr lvl="1">
              <a:lnSpc>
                <a:spcPct val="130000"/>
              </a:lnSpc>
              <a:spcBef>
                <a:spcPts val="0"/>
              </a:spcBef>
            </a:pPr>
            <a:r>
              <a:rPr lang="zh-CN" altLang="en-US" sz="2400" dirty="0">
                <a:latin typeface="Times New Roman" panose="02020603050405020304" pitchFamily="18" charset="0"/>
              </a:rPr>
              <a:t>螯合物</a:t>
            </a:r>
            <a:r>
              <a:rPr lang="zh-CN" altLang="en-US" sz="2400" i="1" dirty="0">
                <a:solidFill>
                  <a:srgbClr val="3333FF"/>
                </a:solidFill>
                <a:latin typeface="Times New Roman" panose="02020603050405020304" pitchFamily="18" charset="0"/>
              </a:rPr>
              <a:t>易溶于水</a:t>
            </a:r>
            <a:r>
              <a:rPr lang="zh-CN" altLang="en-US" sz="2400" dirty="0">
                <a:latin typeface="Times New Roman" panose="02020603050405020304" pitchFamily="18" charset="0"/>
              </a:rPr>
              <a:t>，水溶液中滴定很方便（因</a:t>
            </a:r>
            <a:r>
              <a:rPr lang="en-US" altLang="zh-CN" sz="2400" dirty="0">
                <a:latin typeface="Times New Roman" panose="02020603050405020304" pitchFamily="18" charset="0"/>
              </a:rPr>
              <a:t>EDTA</a:t>
            </a:r>
            <a:r>
              <a:rPr lang="zh-CN" altLang="en-US" sz="2400" dirty="0">
                <a:latin typeface="Times New Roman" panose="02020603050405020304" pitchFamily="18" charset="0"/>
              </a:rPr>
              <a:t>以</a:t>
            </a:r>
            <a:r>
              <a:rPr lang="en-US" altLang="zh-CN" sz="2400" dirty="0">
                <a:latin typeface="Times New Roman" panose="02020603050405020304" pitchFamily="18" charset="0"/>
              </a:rPr>
              <a:t>Y</a:t>
            </a:r>
            <a:r>
              <a:rPr lang="en-US" altLang="zh-CN" sz="2400" baseline="30000" dirty="0">
                <a:latin typeface="Times New Roman" panose="02020603050405020304" pitchFamily="18" charset="0"/>
              </a:rPr>
              <a:t>4-</a:t>
            </a:r>
            <a:r>
              <a:rPr lang="zh-CN" altLang="en-US" sz="2400" dirty="0">
                <a:latin typeface="Times New Roman" panose="02020603050405020304" pitchFamily="18" charset="0"/>
              </a:rPr>
              <a:t>与金属离子配位反应，生成的配合物通常为带负电的配离子，因此易溶于水）。（</a:t>
            </a:r>
            <a:r>
              <a:rPr lang="zh-CN" altLang="en-US" sz="2400" dirty="0">
                <a:solidFill>
                  <a:srgbClr val="FF0000"/>
                </a:solidFill>
                <a:latin typeface="Times New Roman" panose="02020603050405020304" pitchFamily="18" charset="0"/>
              </a:rPr>
              <a:t>熟悉</a:t>
            </a:r>
            <a:r>
              <a:rPr lang="zh-CN" altLang="en-US" sz="2400" dirty="0">
                <a:latin typeface="Times New Roman" panose="02020603050405020304" pitchFamily="18" charset="0"/>
              </a:rPr>
              <a:t>）</a:t>
            </a:r>
          </a:p>
          <a:p>
            <a:pPr lvl="1">
              <a:lnSpc>
                <a:spcPct val="130000"/>
              </a:lnSpc>
              <a:spcBef>
                <a:spcPts val="0"/>
              </a:spcBef>
            </a:pPr>
            <a:r>
              <a:rPr lang="zh-CN" altLang="en-US" sz="2400" i="1" dirty="0">
                <a:solidFill>
                  <a:srgbClr val="3333FF"/>
                </a:solidFill>
                <a:latin typeface="Times New Roman" panose="02020603050405020304" pitchFamily="18" charset="0"/>
              </a:rPr>
              <a:t>颜色</a:t>
            </a:r>
            <a:r>
              <a:rPr lang="zh-CN" altLang="en-US" sz="2400" dirty="0">
                <a:latin typeface="Times New Roman" panose="02020603050405020304" pitchFamily="18" charset="0"/>
              </a:rPr>
              <a:t>：与无色金属离子生成无色螯合物，与有色金属离子生成颜色更深的螯合物。（了解）</a:t>
            </a:r>
          </a:p>
        </p:txBody>
      </p:sp>
      <p:sp>
        <p:nvSpPr>
          <p:cNvPr id="49157" name="Rectangle 5"/>
          <p:cNvSpPr>
            <a:spLocks noGrp="1" noChangeArrowheads="1"/>
          </p:cNvSpPr>
          <p:nvPr>
            <p:ph type="title"/>
          </p:nvPr>
        </p:nvSpPr>
        <p:spPr/>
        <p:txBody>
          <a:bodyPr/>
          <a:lstStyle/>
          <a:p>
            <a:r>
              <a:rPr lang="en-US" altLang="zh-CN" sz="4400" dirty="0">
                <a:latin typeface="Times New Roman" panose="02020603050405020304" pitchFamily="18" charset="0"/>
              </a:rPr>
              <a:t>EDTA-</a:t>
            </a:r>
            <a:r>
              <a:rPr lang="zh-CN" altLang="en-US" sz="4400" dirty="0">
                <a:latin typeface="Times New Roman" panose="02020603050405020304" pitchFamily="18" charset="0"/>
              </a:rPr>
              <a:t>金属离子配离子的特征</a:t>
            </a:r>
          </a:p>
        </p:txBody>
      </p:sp>
    </p:spTree>
    <p:custDataLst>
      <p:tags r:id="rId1"/>
    </p:custDataLst>
    <p:extLst>
      <p:ext uri="{BB962C8B-B14F-4D97-AF65-F5344CB8AC3E}">
        <p14:creationId xmlns:p14="http://schemas.microsoft.com/office/powerpoint/2010/main" val="25451642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arn(inVertical)">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arn(inVertical)">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arn(inVertical)">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barn(inVertical)">
                                      <p:cBhvr>
                                        <p:cTn id="2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5381C3-D07D-4894-8A70-4C641E170A2C}"/>
              </a:ext>
            </a:extLst>
          </p:cNvPr>
          <p:cNvSpPr>
            <a:spLocks noGrp="1"/>
          </p:cNvSpPr>
          <p:nvPr>
            <p:ph type="title"/>
          </p:nvPr>
        </p:nvSpPr>
        <p:spPr/>
        <p:txBody>
          <a:bodyPr/>
          <a:lstStyle/>
          <a:p>
            <a:r>
              <a:rPr lang="zh-CN" altLang="en-US" dirty="0"/>
              <a:t>本节内容小结</a:t>
            </a:r>
          </a:p>
        </p:txBody>
      </p:sp>
      <p:sp>
        <p:nvSpPr>
          <p:cNvPr id="3" name="内容占位符 2">
            <a:extLst>
              <a:ext uri="{FF2B5EF4-FFF2-40B4-BE49-F238E27FC236}">
                <a16:creationId xmlns:a16="http://schemas.microsoft.com/office/drawing/2014/main" id="{0C41D6DD-9637-436A-8B9A-CBEDB84B5B5E}"/>
              </a:ext>
            </a:extLst>
          </p:cNvPr>
          <p:cNvSpPr>
            <a:spLocks noGrp="1"/>
          </p:cNvSpPr>
          <p:nvPr>
            <p:ph idx="1"/>
          </p:nvPr>
        </p:nvSpPr>
        <p:spPr>
          <a:xfrm>
            <a:off x="457200" y="1268760"/>
            <a:ext cx="8363272" cy="4392487"/>
          </a:xfrm>
        </p:spPr>
        <p:txBody>
          <a:bodyPr/>
          <a:lstStyle/>
          <a:p>
            <a:pPr>
              <a:lnSpc>
                <a:spcPct val="130000"/>
              </a:lnSpc>
              <a:spcBef>
                <a:spcPts val="600"/>
              </a:spcBef>
            </a:pPr>
            <a:r>
              <a:rPr lang="zh-CN" altLang="en-US" sz="2800" dirty="0"/>
              <a:t>简单配合物存在逐级配位，一般不能用作滴定分析。逐级稳定常数和累积稳定常数的概念。</a:t>
            </a:r>
            <a:endParaRPr lang="en-US" altLang="zh-CN" sz="2800" dirty="0"/>
          </a:p>
          <a:p>
            <a:pPr>
              <a:lnSpc>
                <a:spcPct val="130000"/>
              </a:lnSpc>
              <a:spcBef>
                <a:spcPts val="600"/>
              </a:spcBef>
            </a:pPr>
            <a:r>
              <a:rPr lang="zh-CN" altLang="en-US" sz="2800" dirty="0">
                <a:solidFill>
                  <a:srgbClr val="3333FF"/>
                </a:solidFill>
              </a:rPr>
              <a:t>配位滴定反应要满足快速、定量</a:t>
            </a:r>
            <a:r>
              <a:rPr lang="en-US" altLang="zh-CN" sz="2800" dirty="0">
                <a:solidFill>
                  <a:srgbClr val="3333FF"/>
                </a:solidFill>
              </a:rPr>
              <a:t>(</a:t>
            </a:r>
            <a:r>
              <a:rPr lang="zh-CN" altLang="en-US" sz="2800" dirty="0">
                <a:solidFill>
                  <a:srgbClr val="3333FF"/>
                </a:solidFill>
              </a:rPr>
              <a:t>一定条件下确定的配位比</a:t>
            </a:r>
            <a:r>
              <a:rPr lang="en-US" altLang="zh-CN" sz="2800" dirty="0">
                <a:solidFill>
                  <a:srgbClr val="3333FF"/>
                </a:solidFill>
              </a:rPr>
              <a:t>)</a:t>
            </a:r>
            <a:r>
              <a:rPr lang="zh-CN" altLang="en-US" sz="2800" dirty="0">
                <a:solidFill>
                  <a:srgbClr val="3333FF"/>
                </a:solidFill>
              </a:rPr>
              <a:t>、完全</a:t>
            </a:r>
            <a:r>
              <a:rPr lang="en-US" altLang="zh-CN" sz="2800" dirty="0">
                <a:solidFill>
                  <a:srgbClr val="3333FF"/>
                </a:solidFill>
              </a:rPr>
              <a:t>(</a:t>
            </a:r>
            <a:r>
              <a:rPr lang="en-US" altLang="zh-CN" sz="2800" i="1" dirty="0" err="1">
                <a:solidFill>
                  <a:srgbClr val="3333FF"/>
                </a:solidFill>
              </a:rPr>
              <a:t>cK</a:t>
            </a:r>
            <a:r>
              <a:rPr lang="zh-CN" altLang="en-US" sz="2800" dirty="0">
                <a:solidFill>
                  <a:srgbClr val="3333FF"/>
                </a:solidFill>
              </a:rPr>
              <a:t>≥</a:t>
            </a:r>
            <a:r>
              <a:rPr lang="en-US" altLang="zh-CN" sz="2800" dirty="0">
                <a:solidFill>
                  <a:srgbClr val="3333FF"/>
                </a:solidFill>
              </a:rPr>
              <a:t>10</a:t>
            </a:r>
            <a:r>
              <a:rPr lang="en-US" altLang="zh-CN" sz="2800" baseline="30000" dirty="0">
                <a:solidFill>
                  <a:srgbClr val="3333FF"/>
                </a:solidFill>
              </a:rPr>
              <a:t>6</a:t>
            </a:r>
            <a:r>
              <a:rPr lang="en-US" altLang="zh-CN" sz="2800" dirty="0">
                <a:solidFill>
                  <a:srgbClr val="3333FF"/>
                </a:solidFill>
              </a:rPr>
              <a:t>)</a:t>
            </a:r>
            <a:r>
              <a:rPr lang="zh-CN" altLang="en-US" sz="2800" dirty="0">
                <a:solidFill>
                  <a:srgbClr val="3333FF"/>
                </a:solidFill>
              </a:rPr>
              <a:t>、有合适的指示终点的方法等条件。</a:t>
            </a:r>
            <a:endParaRPr lang="en-US" altLang="zh-CN" sz="2800" dirty="0">
              <a:solidFill>
                <a:srgbClr val="3333FF"/>
              </a:solidFill>
            </a:endParaRPr>
          </a:p>
          <a:p>
            <a:pPr>
              <a:lnSpc>
                <a:spcPct val="130000"/>
              </a:lnSpc>
              <a:spcBef>
                <a:spcPts val="600"/>
              </a:spcBef>
            </a:pPr>
            <a:r>
              <a:rPr lang="en-US" altLang="zh-CN" sz="2800" dirty="0">
                <a:solidFill>
                  <a:srgbClr val="3333FF"/>
                </a:solidFill>
              </a:rPr>
              <a:t>EDTA</a:t>
            </a:r>
            <a:r>
              <a:rPr lang="zh-CN" altLang="en-US" sz="2800" dirty="0">
                <a:solidFill>
                  <a:srgbClr val="3333FF"/>
                </a:solidFill>
              </a:rPr>
              <a:t>为常用滴定剂。它能与大多数金属离子按</a:t>
            </a:r>
            <a:r>
              <a:rPr lang="en-US" altLang="zh-CN" sz="2800" dirty="0">
                <a:solidFill>
                  <a:srgbClr val="3333FF"/>
                </a:solidFill>
              </a:rPr>
              <a:t>1:1</a:t>
            </a:r>
            <a:r>
              <a:rPr lang="zh-CN" altLang="en-US" sz="2800" dirty="0">
                <a:solidFill>
                  <a:srgbClr val="3333FF"/>
                </a:solidFill>
              </a:rPr>
              <a:t>配位生成螯合物，反应快速完全且配离子易溶。</a:t>
            </a:r>
          </a:p>
        </p:txBody>
      </p:sp>
      <p:sp>
        <p:nvSpPr>
          <p:cNvPr id="4" name="页脚占位符 3">
            <a:extLst>
              <a:ext uri="{FF2B5EF4-FFF2-40B4-BE49-F238E27FC236}">
                <a16:creationId xmlns:a16="http://schemas.microsoft.com/office/drawing/2014/main" id="{0218483F-EBF8-4F12-B162-6CF6D4E9CB87}"/>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8ECD8B52-1DB0-46D3-AF4A-8C8D4A150580}"/>
              </a:ext>
            </a:extLst>
          </p:cNvPr>
          <p:cNvSpPr>
            <a:spLocks noGrp="1"/>
          </p:cNvSpPr>
          <p:nvPr>
            <p:ph type="sldNum" sz="quarter" idx="12"/>
          </p:nvPr>
        </p:nvSpPr>
        <p:spPr/>
        <p:txBody>
          <a:bodyPr/>
          <a:lstStyle/>
          <a:p>
            <a:fld id="{5AFBF0AD-4095-4CA5-B662-0EE5BE9E4DDC}" type="slidenum">
              <a:rPr lang="en-US" altLang="zh-CN" smtClean="0"/>
              <a:pPr/>
              <a:t>25</a:t>
            </a:fld>
            <a:endParaRPr lang="en-US" altLang="zh-CN"/>
          </a:p>
        </p:txBody>
      </p:sp>
    </p:spTree>
    <p:custDataLst>
      <p:tags r:id="rId1"/>
    </p:custDataLst>
    <p:extLst>
      <p:ext uri="{BB962C8B-B14F-4D97-AF65-F5344CB8AC3E}">
        <p14:creationId xmlns:p14="http://schemas.microsoft.com/office/powerpoint/2010/main" val="8373634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125538"/>
            <a:ext cx="8424936" cy="1727398"/>
          </a:xfrm>
        </p:spPr>
        <p:txBody>
          <a:bodyPr/>
          <a:lstStyle/>
          <a:p>
            <a:r>
              <a:rPr lang="zh-CN" altLang="en-US" sz="4400" b="1" dirty="0"/>
              <a:t>第二节  配位滴定法的基本原理</a:t>
            </a:r>
          </a:p>
        </p:txBody>
      </p:sp>
      <p:sp>
        <p:nvSpPr>
          <p:cNvPr id="3" name="副标题 2"/>
          <p:cNvSpPr>
            <a:spLocks noGrp="1"/>
          </p:cNvSpPr>
          <p:nvPr>
            <p:ph type="subTitle" idx="1"/>
          </p:nvPr>
        </p:nvSpPr>
        <p:spPr>
          <a:xfrm>
            <a:off x="395536" y="3188568"/>
            <a:ext cx="8136904" cy="1752600"/>
          </a:xfrm>
        </p:spPr>
        <p:txBody>
          <a:bodyPr/>
          <a:lstStyle/>
          <a:p>
            <a:r>
              <a:rPr lang="zh-CN" altLang="en-US" b="1" dirty="0"/>
              <a:t>一、配位平衡</a:t>
            </a:r>
          </a:p>
        </p:txBody>
      </p:sp>
    </p:spTree>
    <p:custDataLst>
      <p:tags r:id="rId1"/>
    </p:custDataLst>
    <p:extLst>
      <p:ext uri="{BB962C8B-B14F-4D97-AF65-F5344CB8AC3E}">
        <p14:creationId xmlns:p14="http://schemas.microsoft.com/office/powerpoint/2010/main" val="222589082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6962CF0-9008-4A67-A7AE-42CDFCF9A4FB}"/>
              </a:ext>
            </a:extLst>
          </p:cNvPr>
          <p:cNvSpPr/>
          <p:nvPr/>
        </p:nvSpPr>
        <p:spPr bwMode="auto">
          <a:xfrm>
            <a:off x="3419872" y="3789040"/>
            <a:ext cx="2376264" cy="936104"/>
          </a:xfrm>
          <a:prstGeom prst="rect">
            <a:avLst/>
          </a:prstGeom>
          <a:solidFill>
            <a:schemeClr val="accent5"/>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2800" dirty="0">
                    <a:solidFill>
                      <a:srgbClr val="002060"/>
                    </a:solidFill>
                  </a:rPr>
                  <a:t>金属离子</a:t>
                </a:r>
                <a:r>
                  <a:rPr lang="en-US" altLang="zh-CN" sz="2800" dirty="0">
                    <a:solidFill>
                      <a:srgbClr val="002060"/>
                    </a:solidFill>
                  </a:rPr>
                  <a:t>M</a:t>
                </a:r>
                <a:r>
                  <a:rPr lang="zh-CN" altLang="en-US" sz="2800" dirty="0">
                    <a:solidFill>
                      <a:srgbClr val="002060"/>
                    </a:solidFill>
                  </a:rPr>
                  <a:t>与</a:t>
                </a:r>
                <a:r>
                  <a:rPr lang="en-US" altLang="zh-CN" sz="2800" dirty="0">
                    <a:solidFill>
                      <a:srgbClr val="002060"/>
                    </a:solidFill>
                  </a:rPr>
                  <a:t>EDTA</a:t>
                </a:r>
                <a:r>
                  <a:rPr lang="zh-CN" altLang="en-US" sz="2800" dirty="0">
                    <a:solidFill>
                      <a:srgbClr val="002060"/>
                    </a:solidFill>
                  </a:rPr>
                  <a:t>的反应通式为：</a:t>
                </a:r>
                <a:endParaRPr lang="en-US" altLang="zh-CN" sz="2800" dirty="0">
                  <a:solidFill>
                    <a:srgbClr val="002060"/>
                  </a:solidFill>
                </a:endParaRPr>
              </a:p>
              <a:p>
                <a:pPr marL="0" indent="0" algn="ctr">
                  <a:buNone/>
                </a:pPr>
                <a:r>
                  <a:rPr lang="en-US" altLang="zh-CN" sz="2800" dirty="0">
                    <a:solidFill>
                      <a:srgbClr val="002060"/>
                    </a:solidFill>
                  </a:rPr>
                  <a:t>M</a:t>
                </a:r>
                <a:r>
                  <a:rPr lang="en-US" altLang="zh-CN" sz="2800" baseline="30000" dirty="0">
                    <a:solidFill>
                      <a:srgbClr val="002060"/>
                    </a:solidFill>
                  </a:rPr>
                  <a:t>n+</a:t>
                </a:r>
                <a:r>
                  <a:rPr lang="en-US" altLang="zh-CN" sz="2800" dirty="0">
                    <a:solidFill>
                      <a:srgbClr val="002060"/>
                    </a:solidFill>
                  </a:rPr>
                  <a:t> + Y</a:t>
                </a:r>
                <a:r>
                  <a:rPr lang="en-US" altLang="zh-CN" sz="2800" baseline="30000" dirty="0">
                    <a:solidFill>
                      <a:srgbClr val="002060"/>
                    </a:solidFill>
                  </a:rPr>
                  <a:t>4-</a:t>
                </a:r>
                <a:r>
                  <a:rPr lang="en-US" altLang="zh-CN" sz="2800" dirty="0">
                    <a:solidFill>
                      <a:srgbClr val="002060"/>
                    </a:solidFill>
                  </a:rPr>
                  <a:t>      MY</a:t>
                </a:r>
                <a:r>
                  <a:rPr lang="en-US" altLang="zh-CN" sz="2800" baseline="30000" dirty="0">
                    <a:solidFill>
                      <a:srgbClr val="002060"/>
                    </a:solidFill>
                  </a:rPr>
                  <a:t>n-4</a:t>
                </a:r>
                <a:endParaRPr lang="en-US" altLang="zh-CN" sz="2800" dirty="0">
                  <a:solidFill>
                    <a:srgbClr val="002060"/>
                  </a:solidFill>
                </a:endParaRPr>
              </a:p>
              <a:p>
                <a:pPr marL="0" indent="0">
                  <a:buNone/>
                </a:pPr>
                <a:r>
                  <a:rPr lang="zh-CN" altLang="en-US" sz="2800" dirty="0">
                    <a:solidFill>
                      <a:srgbClr val="002060"/>
                    </a:solidFill>
                  </a:rPr>
                  <a:t>     为简化，可省去电荷：</a:t>
                </a:r>
                <a:endParaRPr lang="en-US" altLang="zh-CN" sz="2800" dirty="0">
                  <a:solidFill>
                    <a:srgbClr val="002060"/>
                  </a:solidFill>
                </a:endParaRPr>
              </a:p>
              <a:p>
                <a:pPr marL="0" indent="0" algn="ctr">
                  <a:buNone/>
                </a:pPr>
                <a:r>
                  <a:rPr lang="en-US" altLang="zh-CN" sz="2800" dirty="0">
                    <a:solidFill>
                      <a:srgbClr val="002060"/>
                    </a:solidFill>
                  </a:rPr>
                  <a:t>M + Y      MY</a:t>
                </a:r>
              </a:p>
              <a:p>
                <a:pPr marL="0" indent="0">
                  <a:buNone/>
                </a:pPr>
                <a:r>
                  <a:rPr lang="zh-CN" altLang="en-US" sz="2800" dirty="0">
                    <a:solidFill>
                      <a:srgbClr val="002060"/>
                    </a:solidFill>
                  </a:rPr>
                  <a:t>    反应的平衡常数表达式为：</a:t>
                </a:r>
                <a:endParaRPr lang="en-US" altLang="zh-CN" sz="2800" dirty="0">
                  <a:solidFill>
                    <a:srgbClr val="002060"/>
                  </a:solidFill>
                </a:endParaRPr>
              </a:p>
              <a:p>
                <a:pPr marL="0" indent="0">
                  <a:buNone/>
                </a:pPr>
                <a14:m>
                  <m:oMathPara xmlns:m="http://schemas.openxmlformats.org/officeDocument/2006/math">
                    <m:oMathParaPr>
                      <m:jc m:val="centerGroup"/>
                    </m:oMathParaPr>
                    <m:oMath xmlns:m="http://schemas.openxmlformats.org/officeDocument/2006/math">
                      <m:r>
                        <a:rPr lang="en-US" altLang="zh-CN" sz="2800" i="1" smtClean="0">
                          <a:solidFill>
                            <a:srgbClr val="3333FF"/>
                          </a:solidFill>
                          <a:latin typeface="Cambria Math" panose="02040503050406030204" pitchFamily="18" charset="0"/>
                        </a:rPr>
                        <m:t>𝑲</m:t>
                      </m:r>
                      <m:r>
                        <a:rPr lang="en-US" altLang="zh-CN" sz="2800" b="1" i="0" baseline="-25000" smtClean="0">
                          <a:solidFill>
                            <a:srgbClr val="3333FF"/>
                          </a:solidFill>
                          <a:latin typeface="Cambria Math" panose="02040503050406030204" pitchFamily="18" charset="0"/>
                        </a:rPr>
                        <m:t>𝐌𝐘</m:t>
                      </m:r>
                      <m:r>
                        <a:rPr lang="en-US" altLang="zh-CN" sz="2800" i="1">
                          <a:solidFill>
                            <a:srgbClr val="3333FF"/>
                          </a:solidFill>
                          <a:latin typeface="Cambria Math" panose="02040503050406030204" pitchFamily="18" charset="0"/>
                        </a:rPr>
                        <m:t>=</m:t>
                      </m:r>
                      <m:f>
                        <m:fPr>
                          <m:ctrlPr>
                            <a:rPr lang="en-US" altLang="zh-CN" sz="2800" i="1">
                              <a:solidFill>
                                <a:srgbClr val="3333FF"/>
                              </a:solidFill>
                              <a:latin typeface="Cambria Math" panose="02040503050406030204" pitchFamily="18" charset="0"/>
                            </a:rPr>
                          </m:ctrlPr>
                        </m:fPr>
                        <m:num>
                          <m:r>
                            <a:rPr lang="en-US" altLang="zh-CN" sz="2800">
                              <a:solidFill>
                                <a:srgbClr val="3333FF"/>
                              </a:solidFill>
                              <a:latin typeface="Cambria Math" panose="02040503050406030204" pitchFamily="18" charset="0"/>
                            </a:rPr>
                            <m:t>[</m:t>
                          </m:r>
                          <m:r>
                            <a:rPr lang="en-US" altLang="zh-CN" sz="2800">
                              <a:solidFill>
                                <a:srgbClr val="3333FF"/>
                              </a:solidFill>
                              <a:latin typeface="Cambria Math" panose="02040503050406030204" pitchFamily="18" charset="0"/>
                            </a:rPr>
                            <m:t>𝐌</m:t>
                          </m:r>
                          <m:r>
                            <a:rPr lang="en-US" altLang="zh-CN" sz="2800" b="1" i="0" smtClean="0">
                              <a:solidFill>
                                <a:srgbClr val="3333FF"/>
                              </a:solidFill>
                              <a:latin typeface="Cambria Math" panose="02040503050406030204" pitchFamily="18" charset="0"/>
                            </a:rPr>
                            <m:t>𝐘</m:t>
                          </m:r>
                          <m:r>
                            <a:rPr lang="en-US" altLang="zh-CN" sz="2800">
                              <a:solidFill>
                                <a:srgbClr val="3333FF"/>
                              </a:solidFill>
                              <a:latin typeface="Cambria Math" panose="02040503050406030204" pitchFamily="18" charset="0"/>
                            </a:rPr>
                            <m:t>]</m:t>
                          </m:r>
                          <m:r>
                            <a:rPr lang="en-US" altLang="zh-CN" sz="2800" i="1">
                              <a:solidFill>
                                <a:srgbClr val="3333FF"/>
                              </a:solidFill>
                              <a:latin typeface="Cambria Math" panose="02040503050406030204" pitchFamily="18" charset="0"/>
                            </a:rPr>
                            <m:t> </m:t>
                          </m:r>
                        </m:num>
                        <m:den>
                          <m:d>
                            <m:dPr>
                              <m:begChr m:val="["/>
                              <m:endChr m:val="]"/>
                              <m:ctrlPr>
                                <a:rPr lang="en-US" altLang="zh-CN" sz="2800" i="1">
                                  <a:solidFill>
                                    <a:srgbClr val="3333FF"/>
                                  </a:solidFill>
                                  <a:latin typeface="Cambria Math" panose="02040503050406030204" pitchFamily="18" charset="0"/>
                                </a:rPr>
                              </m:ctrlPr>
                            </m:dPr>
                            <m:e>
                              <m:r>
                                <a:rPr lang="en-US" altLang="zh-CN" sz="2800">
                                  <a:solidFill>
                                    <a:srgbClr val="3333FF"/>
                                  </a:solidFill>
                                  <a:latin typeface="Cambria Math" panose="02040503050406030204" pitchFamily="18" charset="0"/>
                                </a:rPr>
                                <m:t>𝐌</m:t>
                              </m:r>
                            </m:e>
                          </m:d>
                          <m:r>
                            <a:rPr lang="en-US" altLang="zh-CN" sz="2800">
                              <a:solidFill>
                                <a:srgbClr val="3333FF"/>
                              </a:solidFill>
                              <a:latin typeface="Cambria Math" panose="02040503050406030204" pitchFamily="18" charset="0"/>
                            </a:rPr>
                            <m:t>[</m:t>
                          </m:r>
                          <m:r>
                            <a:rPr lang="en-US" altLang="zh-CN" sz="2800" b="1" i="0" smtClean="0">
                              <a:solidFill>
                                <a:srgbClr val="3333FF"/>
                              </a:solidFill>
                              <a:latin typeface="Cambria Math" panose="02040503050406030204" pitchFamily="18" charset="0"/>
                            </a:rPr>
                            <m:t>𝐘</m:t>
                          </m:r>
                          <m:r>
                            <a:rPr lang="en-US" altLang="zh-CN" sz="2800">
                              <a:solidFill>
                                <a:srgbClr val="3333FF"/>
                              </a:solidFill>
                              <a:latin typeface="Cambria Math" panose="02040503050406030204" pitchFamily="18" charset="0"/>
                            </a:rPr>
                            <m:t>]</m:t>
                          </m:r>
                        </m:den>
                      </m:f>
                    </m:oMath>
                  </m:oMathPara>
                </a14:m>
                <a:endParaRPr lang="en-US" altLang="zh-CN" sz="2800" dirty="0">
                  <a:solidFill>
                    <a:srgbClr val="002060"/>
                  </a:solidFill>
                </a:endParaRPr>
              </a:p>
              <a:p>
                <a:pPr marL="0" indent="0">
                  <a:buNone/>
                </a:pPr>
                <a:r>
                  <a:rPr lang="en-US" altLang="zh-CN" sz="2800" dirty="0">
                    <a:solidFill>
                      <a:srgbClr val="002060"/>
                    </a:solidFill>
                  </a:rPr>
                  <a:t> </a:t>
                </a:r>
                <a14:m>
                  <m:oMath xmlns:m="http://schemas.openxmlformats.org/officeDocument/2006/math">
                    <m:r>
                      <a:rPr lang="en-US" altLang="zh-CN" sz="2800" i="1">
                        <a:solidFill>
                          <a:srgbClr val="3333FF"/>
                        </a:solidFill>
                        <a:latin typeface="Cambria Math" panose="02040503050406030204" pitchFamily="18" charset="0"/>
                      </a:rPr>
                      <m:t>𝑲</m:t>
                    </m:r>
                    <m:r>
                      <a:rPr lang="en-US" altLang="zh-CN" sz="2800" baseline="-25000">
                        <a:solidFill>
                          <a:srgbClr val="3333FF"/>
                        </a:solidFill>
                        <a:latin typeface="Cambria Math" panose="02040503050406030204" pitchFamily="18" charset="0"/>
                      </a:rPr>
                      <m:t>𝐌𝐘</m:t>
                    </m:r>
                  </m:oMath>
                </a14:m>
                <a:r>
                  <a:rPr lang="zh-CN" altLang="en-US" sz="2800" dirty="0">
                    <a:solidFill>
                      <a:srgbClr val="002060"/>
                    </a:solidFill>
                  </a:rPr>
                  <a:t>为一定温度时金属</a:t>
                </a:r>
                <a:r>
                  <a:rPr lang="en-US" altLang="zh-CN" sz="2800" dirty="0">
                    <a:solidFill>
                      <a:srgbClr val="002060"/>
                    </a:solidFill>
                  </a:rPr>
                  <a:t>-EDTA</a:t>
                </a:r>
                <a:r>
                  <a:rPr lang="zh-CN" altLang="en-US" sz="2800" dirty="0">
                    <a:solidFill>
                      <a:srgbClr val="002060"/>
                    </a:solidFill>
                  </a:rPr>
                  <a:t>配合物</a:t>
                </a:r>
                <a:r>
                  <a:rPr lang="en-US" altLang="zh-CN" sz="2800" dirty="0">
                    <a:solidFill>
                      <a:srgbClr val="002060"/>
                    </a:solidFill>
                  </a:rPr>
                  <a:t>(MY)</a:t>
                </a:r>
                <a:r>
                  <a:rPr lang="zh-CN" altLang="en-US" sz="2800" dirty="0">
                    <a:solidFill>
                      <a:srgbClr val="002060"/>
                    </a:solidFill>
                  </a:rPr>
                  <a:t>的稳定常数。该常数值越大，说明配合物越稳定。因</a:t>
                </a:r>
                <a14:m>
                  <m:oMath xmlns:m="http://schemas.openxmlformats.org/officeDocument/2006/math">
                    <m:r>
                      <a:rPr lang="en-US" altLang="zh-CN" sz="2800" i="1">
                        <a:solidFill>
                          <a:srgbClr val="3333FF"/>
                        </a:solidFill>
                        <a:latin typeface="Cambria Math" panose="02040503050406030204" pitchFamily="18" charset="0"/>
                      </a:rPr>
                      <m:t>𝑲</m:t>
                    </m:r>
                    <m:r>
                      <a:rPr lang="en-US" altLang="zh-CN" sz="2800" baseline="-25000">
                        <a:solidFill>
                          <a:srgbClr val="3333FF"/>
                        </a:solidFill>
                        <a:latin typeface="Cambria Math" panose="02040503050406030204" pitchFamily="18" charset="0"/>
                      </a:rPr>
                      <m:t>𝐌𝐘</m:t>
                    </m:r>
                  </m:oMath>
                </a14:m>
                <a:r>
                  <a:rPr lang="zh-CN" altLang="en-US" sz="2800" dirty="0">
                    <a:solidFill>
                      <a:srgbClr val="002060"/>
                    </a:solidFill>
                  </a:rPr>
                  <a:t>通常较大，所以实际应用时常使用</a:t>
                </a:r>
                <a:r>
                  <a:rPr lang="en-US" altLang="zh-CN" sz="2800" dirty="0" err="1">
                    <a:solidFill>
                      <a:srgbClr val="002060"/>
                    </a:solidFill>
                  </a:rPr>
                  <a:t>lg</a:t>
                </a:r>
                <a14:m>
                  <m:oMath xmlns:m="http://schemas.openxmlformats.org/officeDocument/2006/math">
                    <m:r>
                      <a:rPr lang="en-US" altLang="zh-CN" sz="2800" i="1">
                        <a:solidFill>
                          <a:srgbClr val="3333FF"/>
                        </a:solidFill>
                        <a:latin typeface="Cambria Math" panose="02040503050406030204" pitchFamily="18" charset="0"/>
                      </a:rPr>
                      <m:t>𝑲</m:t>
                    </m:r>
                    <m:r>
                      <a:rPr lang="en-US" altLang="zh-CN" sz="2800" baseline="-25000">
                        <a:solidFill>
                          <a:srgbClr val="3333FF"/>
                        </a:solidFill>
                        <a:latin typeface="Cambria Math" panose="02040503050406030204" pitchFamily="18" charset="0"/>
                      </a:rPr>
                      <m:t>𝐌𝐘</m:t>
                    </m:r>
                  </m:oMath>
                </a14:m>
                <a:r>
                  <a:rPr lang="zh-CN" altLang="en-US" sz="2800" dirty="0">
                    <a:solidFill>
                      <a:srgbClr val="002060"/>
                    </a:solidFill>
                  </a:rPr>
                  <a:t>来表示。</a:t>
                </a:r>
                <a:endParaRPr lang="en-US" altLang="zh-CN" sz="2800" dirty="0">
                  <a:solidFill>
                    <a:srgbClr val="002060"/>
                  </a:solidFill>
                </a:endParaRPr>
              </a:p>
              <a:p>
                <a:pPr marL="0" indent="0" algn="ctr">
                  <a:buNone/>
                </a:pPr>
                <a:endParaRPr lang="en-US" altLang="zh-CN" sz="2800" dirty="0">
                  <a:solidFill>
                    <a:srgbClr val="002060"/>
                  </a:solidFill>
                </a:endParaRPr>
              </a:p>
              <a:p>
                <a:pPr marL="0" indent="0" algn="ctr">
                  <a:buNone/>
                </a:pPr>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5"/>
                <a:stretch>
                  <a:fillRect l="-1435" t="-1633" r="-5667" b="-2889"/>
                </a:stretch>
              </a:blipFill>
            </p:spPr>
            <p:txBody>
              <a:bodyPr/>
              <a:lstStyle/>
              <a:p>
                <a:r>
                  <a:rPr lang="zh-CN" altLang="en-US">
                    <a:noFill/>
                  </a:rPr>
                  <a:t> </a:t>
                </a:r>
              </a:p>
            </p:txBody>
          </p:sp>
        </mc:Fallback>
      </mc:AlternateContent>
      <p:sp>
        <p:nvSpPr>
          <p:cNvPr id="2" name="标题 1"/>
          <p:cNvSpPr>
            <a:spLocks noGrp="1"/>
          </p:cNvSpPr>
          <p:nvPr>
            <p:ph type="title"/>
          </p:nvPr>
        </p:nvSpPr>
        <p:spPr>
          <a:xfrm>
            <a:off x="0" y="261144"/>
            <a:ext cx="8964488" cy="863600"/>
          </a:xfrm>
        </p:spPr>
        <p:txBody>
          <a:bodyPr/>
          <a:lstStyle/>
          <a:p>
            <a:r>
              <a:rPr lang="zh-CN" altLang="en-US" sz="3600" dirty="0"/>
              <a:t>（一）</a:t>
            </a:r>
            <a:r>
              <a:rPr lang="en-US" altLang="zh-CN" sz="3600" dirty="0"/>
              <a:t>EDTA-</a:t>
            </a:r>
            <a:r>
              <a:rPr lang="zh-CN" altLang="en-US" sz="3600" dirty="0"/>
              <a:t>金属离子的配位反应平衡</a:t>
            </a:r>
          </a:p>
        </p:txBody>
      </p:sp>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27</a:t>
            </a:fld>
            <a:endParaRPr lang="en-US" altLang="zh-CN"/>
          </a:p>
        </p:txBody>
      </p:sp>
      <p:graphicFrame>
        <p:nvGraphicFramePr>
          <p:cNvPr id="6" name="Object 7"/>
          <p:cNvGraphicFramePr>
            <a:graphicFrameLocks noChangeAspect="1"/>
          </p:cNvGraphicFramePr>
          <p:nvPr>
            <p:extLst>
              <p:ext uri="{D42A27DB-BD31-4B8C-83A1-F6EECF244321}">
                <p14:modId xmlns:p14="http://schemas.microsoft.com/office/powerpoint/2010/main" val="3501950122"/>
              </p:ext>
            </p:extLst>
          </p:nvPr>
        </p:nvGraphicFramePr>
        <p:xfrm>
          <a:off x="4644008" y="1844824"/>
          <a:ext cx="432048" cy="360040"/>
        </p:xfrm>
        <a:graphic>
          <a:graphicData uri="http://schemas.openxmlformats.org/presentationml/2006/ole">
            <mc:AlternateContent xmlns:mc="http://schemas.openxmlformats.org/markup-compatibility/2006">
              <mc:Choice xmlns:v="urn:schemas-microsoft-com:vml" Requires="v">
                <p:oleObj spid="_x0000_s3078" r:id="rId6" imgW="843280" imgH="167640" progId="ChemDraw.Document.4.5">
                  <p:embed/>
                </p:oleObj>
              </mc:Choice>
              <mc:Fallback>
                <p:oleObj r:id="rId6" imgW="843280" imgH="167640" progId="ChemDraw.Document.4.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1844824"/>
                        <a:ext cx="432048" cy="360040"/>
                      </a:xfrm>
                      <a:prstGeom prst="rect">
                        <a:avLst/>
                      </a:prstGeom>
                      <a:noFill/>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3656654149"/>
              </p:ext>
            </p:extLst>
          </p:nvPr>
        </p:nvGraphicFramePr>
        <p:xfrm>
          <a:off x="4561114" y="2904727"/>
          <a:ext cx="432048" cy="360040"/>
        </p:xfrm>
        <a:graphic>
          <a:graphicData uri="http://schemas.openxmlformats.org/presentationml/2006/ole">
            <mc:AlternateContent xmlns:mc="http://schemas.openxmlformats.org/markup-compatibility/2006">
              <mc:Choice xmlns:v="urn:schemas-microsoft-com:vml" Requires="v">
                <p:oleObj spid="_x0000_s3079" r:id="rId8" imgW="843280" imgH="167640" progId="ChemDraw.Document.4.5">
                  <p:embed/>
                </p:oleObj>
              </mc:Choice>
              <mc:Fallback>
                <p:oleObj r:id="rId8" imgW="843280" imgH="167640" progId="ChemDraw.Document.4.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1114" y="2904727"/>
                        <a:ext cx="432048" cy="360040"/>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28064414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barn(inVertical)">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页脚占位符 4"/>
          <p:cNvSpPr>
            <a:spLocks noGrp="1"/>
          </p:cNvSpPr>
          <p:nvPr>
            <p:ph type="ftr" sz="quarter" idx="11"/>
          </p:nvPr>
        </p:nvSpPr>
        <p:spPr/>
        <p:txBody>
          <a:bodyPr/>
          <a:lstStyle/>
          <a:p>
            <a:r>
              <a:rPr lang="en-US" altLang="zh-CN"/>
              <a:t>《分析化学》 第五章   配位滴定法</a:t>
            </a:r>
          </a:p>
        </p:txBody>
      </p:sp>
      <p:sp>
        <p:nvSpPr>
          <p:cNvPr id="95" name="灯片编号占位符 5"/>
          <p:cNvSpPr>
            <a:spLocks noGrp="1"/>
          </p:cNvSpPr>
          <p:nvPr>
            <p:ph type="sldNum" sz="quarter" idx="12"/>
          </p:nvPr>
        </p:nvSpPr>
        <p:spPr/>
        <p:txBody>
          <a:bodyPr/>
          <a:lstStyle/>
          <a:p>
            <a:fld id="{7B4C1F14-3977-42D1-9542-137A0DCF085B}" type="slidenum">
              <a:rPr lang="en-US" altLang="zh-CN"/>
              <a:pPr/>
              <a:t>28</a:t>
            </a:fld>
            <a:endParaRPr lang="en-US" altLang="zh-CN"/>
          </a:p>
        </p:txBody>
      </p:sp>
      <mc:AlternateContent xmlns:mc="http://schemas.openxmlformats.org/markup-compatibility/2006" xmlns:a14="http://schemas.microsoft.com/office/drawing/2010/main">
        <mc:Choice Requires="a14">
          <p:sp>
            <p:nvSpPr>
              <p:cNvPr id="461826" name="Rectangle 2"/>
              <p:cNvSpPr>
                <a:spLocks noGrp="1" noChangeArrowheads="1"/>
              </p:cNvSpPr>
              <p:nvPr>
                <p:ph type="title"/>
              </p:nvPr>
            </p:nvSpPr>
            <p:spPr>
              <a:xfrm>
                <a:off x="468313" y="306636"/>
                <a:ext cx="8496300" cy="769441"/>
              </a:xfrm>
              <a:noFill/>
            </p:spPr>
            <p:txBody>
              <a:bodyPr>
                <a:spAutoFit/>
              </a:bodyPr>
              <a:lstStyle/>
              <a:p>
                <a:r>
                  <a:rPr lang="zh-CN" altLang="en-US" sz="4400" dirty="0"/>
                  <a:t>常见金属离子</a:t>
                </a:r>
                <a:r>
                  <a:rPr lang="en-US" altLang="zh-CN" sz="4400" dirty="0"/>
                  <a:t>-EDTA</a:t>
                </a:r>
                <a:r>
                  <a:rPr lang="zh-CN" altLang="en-US" sz="4400" dirty="0"/>
                  <a:t>配合物</a:t>
                </a:r>
                <a:r>
                  <a:rPr lang="en-US" altLang="zh-CN" sz="4400" dirty="0" err="1"/>
                  <a:t>lg</a:t>
                </a:r>
                <a14:m>
                  <m:oMath xmlns:m="http://schemas.openxmlformats.org/officeDocument/2006/math">
                    <m:r>
                      <a:rPr lang="en-US" altLang="zh-CN" sz="4400" i="1">
                        <a:latin typeface="Cambria Math" panose="02040503050406030204" pitchFamily="18" charset="0"/>
                      </a:rPr>
                      <m:t>𝑲</m:t>
                    </m:r>
                    <m:r>
                      <a:rPr lang="en-US" altLang="zh-CN" sz="4400" baseline="-25000">
                        <a:latin typeface="Cambria Math" panose="02040503050406030204" pitchFamily="18" charset="0"/>
                      </a:rPr>
                      <m:t>𝐌𝐘</m:t>
                    </m:r>
                  </m:oMath>
                </a14:m>
                <a:endParaRPr lang="en-US" altLang="zh-CN" sz="4400" i="1" baseline="-25000" dirty="0">
                  <a:latin typeface="Times New Roman" panose="02020603050405020304" pitchFamily="18" charset="0"/>
                </a:endParaRPr>
              </a:p>
            </p:txBody>
          </p:sp>
        </mc:Choice>
        <mc:Fallback xmlns="">
          <p:sp>
            <p:nvSpPr>
              <p:cNvPr id="461826" name="Rectangle 2"/>
              <p:cNvSpPr>
                <a:spLocks noGrp="1" noRot="1" noChangeAspect="1" noMove="1" noResize="1" noEditPoints="1" noAdjustHandles="1" noChangeArrowheads="1" noChangeShapeType="1" noTextEdit="1"/>
              </p:cNvSpPr>
              <p:nvPr>
                <p:ph type="title"/>
              </p:nvPr>
            </p:nvSpPr>
            <p:spPr>
              <a:xfrm>
                <a:off x="468313" y="306636"/>
                <a:ext cx="8496300" cy="769441"/>
              </a:xfrm>
              <a:blipFill rotWithShape="0">
                <a:blip r:embed="rId4"/>
                <a:stretch>
                  <a:fillRect l="-2296" t="-18898" b="-37008"/>
                </a:stretch>
              </a:blipFill>
            </p:spPr>
            <p:txBody>
              <a:bodyPr/>
              <a:lstStyle/>
              <a:p>
                <a:r>
                  <a:rPr lang="zh-CN" altLang="en-US">
                    <a:noFill/>
                  </a:rPr>
                  <a:t> </a:t>
                </a:r>
              </a:p>
            </p:txBody>
          </p:sp>
        </mc:Fallback>
      </mc:AlternateContent>
      <p:graphicFrame>
        <p:nvGraphicFramePr>
          <p:cNvPr id="462226" name="Group 402"/>
          <p:cNvGraphicFramePr>
            <a:graphicFrameLocks noGrp="1"/>
          </p:cNvGraphicFramePr>
          <p:nvPr/>
        </p:nvGraphicFramePr>
        <p:xfrm>
          <a:off x="468313" y="1268760"/>
          <a:ext cx="8277225" cy="4823080"/>
        </p:xfrm>
        <a:graphic>
          <a:graphicData uri="http://schemas.openxmlformats.org/drawingml/2006/table">
            <a:tbl>
              <a:tblPr/>
              <a:tblGrid>
                <a:gridCol w="1379537">
                  <a:extLst>
                    <a:ext uri="{9D8B030D-6E8A-4147-A177-3AD203B41FA5}">
                      <a16:colId xmlns:a16="http://schemas.microsoft.com/office/drawing/2014/main" val="20000"/>
                    </a:ext>
                  </a:extLst>
                </a:gridCol>
                <a:gridCol w="1379538">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96987">
                  <a:extLst>
                    <a:ext uri="{9D8B030D-6E8A-4147-A177-3AD203B41FA5}">
                      <a16:colId xmlns:a16="http://schemas.microsoft.com/office/drawing/2014/main" val="20003"/>
                    </a:ext>
                  </a:extLst>
                </a:gridCol>
                <a:gridCol w="1655763">
                  <a:extLst>
                    <a:ext uri="{9D8B030D-6E8A-4147-A177-3AD203B41FA5}">
                      <a16:colId xmlns:a16="http://schemas.microsoft.com/office/drawing/2014/main" val="20004"/>
                    </a:ext>
                  </a:extLst>
                </a:gridCol>
                <a:gridCol w="1365250">
                  <a:extLst>
                    <a:ext uri="{9D8B030D-6E8A-4147-A177-3AD203B41FA5}">
                      <a16:colId xmlns:a16="http://schemas.microsoft.com/office/drawing/2014/main" val="20005"/>
                    </a:ext>
                  </a:extLst>
                </a:gridCol>
              </a:tblGrid>
              <a:tr h="530225">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err="1">
                          <a:ln>
                            <a:noFill/>
                          </a:ln>
                          <a:solidFill>
                            <a:schemeClr val="tx1"/>
                          </a:solidFill>
                          <a:effectLst/>
                          <a:latin typeface="Times New Roman" panose="02020603050405020304" pitchFamily="18" charset="0"/>
                          <a:ea typeface="黑体" panose="02010609060101010101" pitchFamily="49" charset="-122"/>
                        </a:rPr>
                        <a:t>M</a:t>
                      </a:r>
                      <a:r>
                        <a:rPr kumimoji="0" lang="en-US" altLang="zh-CN" sz="2800" b="1" i="0" u="none" strike="noStrike" cap="none" normalizeH="0" baseline="30000" dirty="0" err="1">
                          <a:ln>
                            <a:noFill/>
                          </a:ln>
                          <a:solidFill>
                            <a:schemeClr val="tx1"/>
                          </a:solidFill>
                          <a:effectLst/>
                          <a:latin typeface="Times New Roman" panose="02020603050405020304" pitchFamily="18" charset="0"/>
                          <a:ea typeface="黑体" panose="02010609060101010101" pitchFamily="49" charset="-122"/>
                        </a:rPr>
                        <a:t>n</a:t>
                      </a:r>
                      <a:r>
                        <a:rPr kumimoji="0" lang="en-US" altLang="zh-CN" sz="2800" b="1"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rPr>
                        <a:t>+</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err="1">
                          <a:ln>
                            <a:noFill/>
                          </a:ln>
                          <a:solidFill>
                            <a:schemeClr val="tx1"/>
                          </a:solidFill>
                          <a:effectLst/>
                          <a:latin typeface="Times New Roman" panose="02020603050405020304" pitchFamily="18" charset="0"/>
                          <a:ea typeface="黑体" panose="02010609060101010101" pitchFamily="49" charset="-122"/>
                        </a:rPr>
                        <a:t>lg</a:t>
                      </a:r>
                      <a:r>
                        <a:rPr kumimoji="0" lang="en-US" altLang="zh-CN" sz="2800" b="1" i="1" u="none" strike="noStrike" cap="none" normalizeH="0" baseline="0" dirty="0" err="1">
                          <a:ln>
                            <a:noFill/>
                          </a:ln>
                          <a:solidFill>
                            <a:schemeClr val="tx1"/>
                          </a:solidFill>
                          <a:effectLst/>
                          <a:latin typeface="Times New Roman" panose="02020603050405020304" pitchFamily="18" charset="0"/>
                          <a:ea typeface="黑体" panose="02010609060101010101" pitchFamily="49" charset="-122"/>
                        </a:rPr>
                        <a:t>K</a:t>
                      </a:r>
                      <a:r>
                        <a:rPr kumimoji="0" lang="en-US" altLang="zh-CN" sz="2800" b="1" i="0" u="none" strike="noStrike" cap="none" normalizeH="0" baseline="-25000" dirty="0" err="1">
                          <a:ln>
                            <a:noFill/>
                          </a:ln>
                          <a:solidFill>
                            <a:schemeClr val="tx1"/>
                          </a:solidFill>
                          <a:effectLst/>
                          <a:latin typeface="Times New Roman" panose="02020603050405020304" pitchFamily="18" charset="0"/>
                          <a:ea typeface="黑体" panose="02010609060101010101" pitchFamily="49" charset="-122"/>
                        </a:rPr>
                        <a:t>MY</a:t>
                      </a:r>
                      <a:endParaRPr kumimoji="0" lang="en-US" altLang="zh-CN" sz="2800" b="1" i="0" u="none" strike="noStrike" cap="none" normalizeH="0" baseline="-25000" dirty="0">
                        <a:ln>
                          <a:noFill/>
                        </a:ln>
                        <a:solidFill>
                          <a:schemeClr val="tx1"/>
                        </a:solidFill>
                        <a:effectLst/>
                        <a:latin typeface="Times New Roman" panose="02020603050405020304" pitchFamily="18" charset="0"/>
                        <a:ea typeface="黑体" panose="02010609060101010101" pitchFamily="49"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n+</a:t>
                      </a:r>
                      <a:endPar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err="1">
                          <a:ln>
                            <a:noFill/>
                          </a:ln>
                          <a:solidFill>
                            <a:schemeClr val="tx1"/>
                          </a:solidFill>
                          <a:effectLst/>
                          <a:latin typeface="Times New Roman" panose="02020603050405020304" pitchFamily="18" charset="0"/>
                          <a:ea typeface="黑体" panose="02010609060101010101" pitchFamily="49" charset="-122"/>
                        </a:rPr>
                        <a:t>lg</a:t>
                      </a:r>
                      <a:r>
                        <a:rPr kumimoji="0" lang="en-US" altLang="zh-CN" sz="3200" b="1" i="1" u="none" strike="noStrike" cap="none" normalizeH="0" baseline="0" dirty="0" err="1">
                          <a:ln>
                            <a:noFill/>
                          </a:ln>
                          <a:solidFill>
                            <a:schemeClr val="tx1"/>
                          </a:solidFill>
                          <a:effectLst/>
                          <a:latin typeface="Times New Roman" panose="02020603050405020304" pitchFamily="18" charset="0"/>
                          <a:ea typeface="黑体" panose="02010609060101010101" pitchFamily="49" charset="-122"/>
                        </a:rPr>
                        <a:t>K</a:t>
                      </a:r>
                      <a:r>
                        <a:rPr kumimoji="0" lang="en-US" altLang="zh-CN" sz="3200" b="1" i="0" u="none" strike="noStrike" cap="none" normalizeH="0" baseline="-25000" dirty="0" err="1">
                          <a:ln>
                            <a:noFill/>
                          </a:ln>
                          <a:solidFill>
                            <a:schemeClr val="tx1"/>
                          </a:solidFill>
                          <a:effectLst/>
                          <a:latin typeface="Times New Roman" panose="02020603050405020304" pitchFamily="18" charset="0"/>
                          <a:ea typeface="黑体" panose="02010609060101010101" pitchFamily="49" charset="-122"/>
                        </a:rPr>
                        <a:t>MY</a:t>
                      </a:r>
                      <a:endParaRPr kumimoji="0" lang="en-US" altLang="zh-CN" sz="3200" b="1" i="0" u="none" strike="noStrike" cap="none" normalizeH="0" baseline="-25000" dirty="0">
                        <a:ln>
                          <a:noFill/>
                        </a:ln>
                        <a:solidFill>
                          <a:schemeClr val="tx1"/>
                        </a:solidFill>
                        <a:effectLst/>
                        <a:latin typeface="Times New Roman" panose="02020603050405020304" pitchFamily="18" charset="0"/>
                        <a:ea typeface="黑体" panose="02010609060101010101" pitchFamily="49"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n+</a:t>
                      </a:r>
                      <a:endPar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err="1">
                          <a:ln>
                            <a:noFill/>
                          </a:ln>
                          <a:solidFill>
                            <a:schemeClr val="tx1"/>
                          </a:solidFill>
                          <a:effectLst/>
                          <a:latin typeface="Times New Roman" panose="02020603050405020304" pitchFamily="18" charset="0"/>
                          <a:ea typeface="黑体" panose="02010609060101010101" pitchFamily="49" charset="-122"/>
                        </a:rPr>
                        <a:t>lg</a:t>
                      </a:r>
                      <a:r>
                        <a:rPr kumimoji="0" lang="en-US" altLang="zh-CN" sz="2800" b="1" i="1" u="none" strike="noStrike" cap="none" normalizeH="0" baseline="0" dirty="0" err="1">
                          <a:ln>
                            <a:noFill/>
                          </a:ln>
                          <a:solidFill>
                            <a:schemeClr val="tx1"/>
                          </a:solidFill>
                          <a:effectLst/>
                          <a:latin typeface="Times New Roman" panose="02020603050405020304" pitchFamily="18" charset="0"/>
                          <a:ea typeface="黑体" panose="02010609060101010101" pitchFamily="49" charset="-122"/>
                        </a:rPr>
                        <a:t>K</a:t>
                      </a:r>
                      <a:r>
                        <a:rPr kumimoji="0" lang="en-US" altLang="zh-CN" sz="2800" b="1" i="0" u="none" strike="noStrike" cap="none" normalizeH="0" baseline="-25000" dirty="0" err="1">
                          <a:ln>
                            <a:noFill/>
                          </a:ln>
                          <a:solidFill>
                            <a:schemeClr val="tx1"/>
                          </a:solidFill>
                          <a:effectLst/>
                          <a:latin typeface="Times New Roman" panose="02020603050405020304" pitchFamily="18" charset="0"/>
                          <a:ea typeface="黑体" panose="02010609060101010101" pitchFamily="49" charset="-122"/>
                        </a:rPr>
                        <a:t>MY</a:t>
                      </a:r>
                      <a:endParaRPr kumimoji="0" lang="en-US" altLang="zh-CN" sz="2800" b="1" i="0" u="none" strike="noStrike" cap="none" normalizeH="0" baseline="-25000" dirty="0">
                        <a:ln>
                          <a:noFill/>
                        </a:ln>
                        <a:solidFill>
                          <a:schemeClr val="tx1"/>
                        </a:solidFill>
                        <a:effectLst/>
                        <a:latin typeface="Times New Roman" panose="02020603050405020304" pitchFamily="18" charset="0"/>
                        <a:ea typeface="黑体" panose="02010609060101010101" pitchFamily="49"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0225">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Na</a:t>
                      </a:r>
                      <a:r>
                        <a:rPr kumimoji="0" lang="en-US" altLang="zh-CN" sz="2800" b="1"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rPr>
                        <a:t>+</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1.66</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Ce</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15.98</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Cu</a:t>
                      </a:r>
                      <a:r>
                        <a:rPr kumimoji="0" lang="en-US" altLang="zh-CN" sz="2800" b="1"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18.80</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0225">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Li</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2.79</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Al</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3+</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16.30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Hg</a:t>
                      </a:r>
                      <a:r>
                        <a:rPr kumimoji="0" lang="en-US" altLang="zh-CN" sz="2800" b="1"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21.80</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0225">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Ba</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7.86</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Co</a:t>
                      </a:r>
                      <a:r>
                        <a:rPr kumimoji="0" lang="en-US" altLang="zh-CN" sz="2800" b="1"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16.31</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Cr</a:t>
                      </a:r>
                      <a:r>
                        <a:rPr kumimoji="0" lang="en-US" altLang="zh-CN" sz="2800" b="1"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rPr>
                        <a:t>3+</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23.40</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0225">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Sr</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8.63</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Zn</a:t>
                      </a:r>
                      <a:r>
                        <a:rPr kumimoji="0" lang="en-US" altLang="zh-CN" sz="2800" b="1"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16.50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Ag</a:t>
                      </a:r>
                      <a:r>
                        <a:rPr kumimoji="0" lang="en-US" altLang="zh-CN" sz="2800" b="1"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rPr>
                        <a:t>+</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7.32</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0225">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Mg</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8.69</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TiO</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17.3</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Fe</a:t>
                      </a:r>
                      <a:r>
                        <a:rPr kumimoji="0" lang="en-US" altLang="zh-CN" sz="2800" b="1"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rPr>
                        <a:t>3+</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25.10</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0225">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Ca</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10.69</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Pb</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18.04</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Bi</a:t>
                      </a:r>
                      <a:r>
                        <a:rPr kumimoji="0" lang="en-US" altLang="zh-CN" sz="2800" b="1"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rPr>
                        <a:t>3+</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27.94</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0225">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Mn</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13.87</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Y</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3+</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18.09</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ZrO</a:t>
                      </a:r>
                      <a:r>
                        <a:rPr kumimoji="0" lang="en-US" altLang="zh-CN" sz="2800" b="1"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29.50</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0225">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Fe</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14.32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Ni</a:t>
                      </a:r>
                      <a:r>
                        <a:rPr kumimoji="0" lang="en-US" altLang="zh-CN" sz="28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18.60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稀土元素</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16</a:t>
                      </a:r>
                      <a:r>
                        <a:rPr kumimoji="0" lang="zh-CN" altLang="en-US"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a:t>
                      </a: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20</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矩形 1"/>
          <p:cNvSpPr/>
          <p:nvPr/>
        </p:nvSpPr>
        <p:spPr bwMode="auto">
          <a:xfrm>
            <a:off x="467544" y="1268760"/>
            <a:ext cx="8280920" cy="4824536"/>
          </a:xfrm>
          <a:prstGeom prst="rect">
            <a:avLst/>
          </a:prstGeom>
          <a:noFill/>
          <a:ln w="15875" cap="flat" cmpd="sng" algn="ctr">
            <a:solidFill>
              <a:schemeClr val="tx1"/>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Tree>
    <p:custDataLst>
      <p:tags r:id="rId1"/>
    </p:custDataLst>
    <p:extLst>
      <p:ext uri="{BB962C8B-B14F-4D97-AF65-F5344CB8AC3E}">
        <p14:creationId xmlns:p14="http://schemas.microsoft.com/office/powerpoint/2010/main" val="83019313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2226"/>
                                        </p:tgtEl>
                                        <p:attrNameLst>
                                          <p:attrName>style.visibility</p:attrName>
                                        </p:attrNameLst>
                                      </p:cBhvr>
                                      <p:to>
                                        <p:strVal val="visible"/>
                                      </p:to>
                                    </p:set>
                                    <p:animEffect transition="in" filter="barn(inVertical)">
                                      <p:cBhvr>
                                        <p:cTn id="7" dur="500"/>
                                        <p:tgtEl>
                                          <p:spTgt spid="46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金属离子</a:t>
            </a:r>
            <a:r>
              <a:rPr lang="en-US" altLang="zh-CN" dirty="0"/>
              <a:t>M</a:t>
            </a:r>
            <a:r>
              <a:rPr lang="zh-CN" altLang="en-US" dirty="0"/>
              <a:t>与其他配位剂</a:t>
            </a:r>
            <a:r>
              <a:rPr lang="en-US" altLang="zh-CN" dirty="0"/>
              <a:t>L</a:t>
            </a:r>
            <a:r>
              <a:rPr lang="zh-CN" altLang="en-US" dirty="0"/>
              <a:t>的反应</a:t>
            </a:r>
          </a:p>
        </p:txBody>
      </p:sp>
      <p:sp>
        <p:nvSpPr>
          <p:cNvPr id="3" name="内容占位符 2"/>
          <p:cNvSpPr>
            <a:spLocks noGrp="1"/>
          </p:cNvSpPr>
          <p:nvPr>
            <p:ph idx="1"/>
          </p:nvPr>
        </p:nvSpPr>
        <p:spPr/>
        <p:txBody>
          <a:bodyPr/>
          <a:lstStyle/>
          <a:p>
            <a:r>
              <a:rPr lang="zh-CN" altLang="en-US" dirty="0"/>
              <a:t>除与</a:t>
            </a:r>
            <a:r>
              <a:rPr lang="en-US" altLang="zh-CN" dirty="0"/>
              <a:t>EDTA 1</a:t>
            </a:r>
            <a:r>
              <a:rPr lang="zh-CN" altLang="en-US" dirty="0"/>
              <a:t>：</a:t>
            </a:r>
            <a:r>
              <a:rPr lang="en-US" altLang="zh-CN" dirty="0"/>
              <a:t>1</a:t>
            </a:r>
            <a:r>
              <a:rPr lang="zh-CN" altLang="en-US" dirty="0"/>
              <a:t>配位滴定反应外，</a:t>
            </a:r>
            <a:r>
              <a:rPr lang="en-US" altLang="zh-CN" dirty="0"/>
              <a:t>M</a:t>
            </a:r>
            <a:r>
              <a:rPr lang="zh-CN" altLang="en-US" dirty="0"/>
              <a:t>还可能与作缓冲剂、掩蔽剂的其他配位剂</a:t>
            </a:r>
            <a:r>
              <a:rPr lang="en-US" altLang="zh-CN" dirty="0"/>
              <a:t>L</a:t>
            </a:r>
            <a:r>
              <a:rPr lang="zh-CN" altLang="en-US" dirty="0"/>
              <a:t>反应：</a:t>
            </a:r>
          </a:p>
        </p:txBody>
      </p:sp>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29</a:t>
            </a:fld>
            <a:endParaRPr lang="en-US" altLang="zh-CN"/>
          </a:p>
        </p:txBody>
      </p:sp>
      <p:sp>
        <p:nvSpPr>
          <p:cNvPr id="6" name="文本框 5"/>
          <p:cNvSpPr txBox="1"/>
          <p:nvPr/>
        </p:nvSpPr>
        <p:spPr>
          <a:xfrm>
            <a:off x="179512" y="2420888"/>
            <a:ext cx="2664296" cy="3046988"/>
          </a:xfrm>
          <a:prstGeom prst="rect">
            <a:avLst/>
          </a:prstGeom>
          <a:noFill/>
          <a:ln w="25400">
            <a:noFill/>
          </a:ln>
        </p:spPr>
        <p:txBody>
          <a:bodyPr wrap="square" rtlCol="0">
            <a:spAutoFit/>
          </a:bodyPr>
          <a:lstStyle/>
          <a:p>
            <a:endParaRPr lang="en-US" altLang="zh-CN" sz="2400" b="1" dirty="0">
              <a:solidFill>
                <a:srgbClr val="002060"/>
              </a:solidFill>
            </a:endParaRPr>
          </a:p>
          <a:p>
            <a:r>
              <a:rPr lang="en-US" altLang="zh-CN" sz="2400" b="1" dirty="0">
                <a:solidFill>
                  <a:srgbClr val="002060"/>
                </a:solidFill>
              </a:rPr>
              <a:t>M + L      ML</a:t>
            </a:r>
          </a:p>
          <a:p>
            <a:endParaRPr lang="en-US" altLang="zh-CN" sz="2400" b="1" dirty="0">
              <a:solidFill>
                <a:srgbClr val="002060"/>
              </a:solidFill>
            </a:endParaRPr>
          </a:p>
          <a:p>
            <a:r>
              <a:rPr lang="en-US" altLang="zh-CN" sz="2400" b="1" dirty="0">
                <a:solidFill>
                  <a:srgbClr val="002060"/>
                </a:solidFill>
              </a:rPr>
              <a:t>ML + L      ML</a:t>
            </a:r>
            <a:r>
              <a:rPr lang="en-US" altLang="zh-CN" sz="2400" b="1" baseline="-25000" dirty="0">
                <a:solidFill>
                  <a:srgbClr val="002060"/>
                </a:solidFill>
              </a:rPr>
              <a:t>2</a:t>
            </a:r>
          </a:p>
          <a:p>
            <a:r>
              <a:rPr lang="en-US" altLang="zh-CN" sz="2400" b="1" dirty="0">
                <a:solidFill>
                  <a:srgbClr val="002060"/>
                </a:solidFill>
              </a:rPr>
              <a:t>......</a:t>
            </a:r>
          </a:p>
          <a:p>
            <a:endParaRPr lang="en-US" altLang="zh-CN" sz="2400" b="1" dirty="0">
              <a:solidFill>
                <a:srgbClr val="002060"/>
              </a:solidFill>
            </a:endParaRPr>
          </a:p>
          <a:p>
            <a:r>
              <a:rPr lang="en-US" altLang="zh-CN" sz="2400" b="1" dirty="0">
                <a:solidFill>
                  <a:srgbClr val="002060"/>
                </a:solidFill>
              </a:rPr>
              <a:t>ML</a:t>
            </a:r>
            <a:r>
              <a:rPr lang="en-US" altLang="zh-CN" sz="2400" b="1" baseline="-25000" dirty="0">
                <a:solidFill>
                  <a:srgbClr val="002060"/>
                </a:solidFill>
              </a:rPr>
              <a:t>n-1</a:t>
            </a:r>
            <a:r>
              <a:rPr lang="en-US" altLang="zh-CN" sz="2400" b="1" dirty="0">
                <a:solidFill>
                  <a:srgbClr val="002060"/>
                </a:solidFill>
              </a:rPr>
              <a:t> + L      </a:t>
            </a:r>
            <a:r>
              <a:rPr lang="en-US" altLang="zh-CN" sz="2400" b="1" dirty="0" err="1">
                <a:solidFill>
                  <a:srgbClr val="002060"/>
                </a:solidFill>
              </a:rPr>
              <a:t>ML</a:t>
            </a:r>
            <a:r>
              <a:rPr lang="en-US" altLang="zh-CN" sz="2400" b="1" baseline="-25000" dirty="0" err="1">
                <a:solidFill>
                  <a:srgbClr val="002060"/>
                </a:solidFill>
              </a:rPr>
              <a:t>n</a:t>
            </a:r>
            <a:endParaRPr lang="en-US" altLang="zh-CN" sz="2400" b="1" baseline="-25000" dirty="0">
              <a:solidFill>
                <a:srgbClr val="002060"/>
              </a:solidFill>
            </a:endParaRPr>
          </a:p>
          <a:p>
            <a:endParaRPr lang="zh-CN" altLang="en-US" sz="2400" b="1" dirty="0">
              <a:solidFill>
                <a:srgbClr val="002060"/>
              </a:solidFill>
            </a:endParaRPr>
          </a:p>
        </p:txBody>
      </p:sp>
      <mc:AlternateContent xmlns:mc="http://schemas.openxmlformats.org/markup-compatibility/2006" xmlns:a14="http://schemas.microsoft.com/office/drawing/2010/main">
        <mc:Choice Requires="a14">
          <p:sp>
            <p:nvSpPr>
              <p:cNvPr id="7" name="文本框 6"/>
              <p:cNvSpPr txBox="1"/>
              <p:nvPr/>
            </p:nvSpPr>
            <p:spPr>
              <a:xfrm>
                <a:off x="2771800" y="2348880"/>
                <a:ext cx="1944216" cy="3462486"/>
              </a:xfrm>
              <a:prstGeom prst="rect">
                <a:avLst/>
              </a:prstGeom>
              <a:noFill/>
              <a:ln w="25400">
                <a:solidFill>
                  <a:schemeClr val="accent1"/>
                </a:solidFill>
              </a:ln>
            </p:spPr>
            <p:txBody>
              <a:bodyPr wrap="square" rtlCol="0">
                <a:spAutoFit/>
              </a:bodyPr>
              <a:lstStyle/>
              <a:p>
                <a:pPr>
                  <a:lnSpc>
                    <a:spcPct val="110000"/>
                  </a:lnSpc>
                </a:pPr>
                <a14:m>
                  <m:oMathPara xmlns:m="http://schemas.openxmlformats.org/officeDocument/2006/math">
                    <m:oMathParaPr>
                      <m:jc m:val="centerGroup"/>
                    </m:oMathParaPr>
                    <m:oMath xmlns:m="http://schemas.openxmlformats.org/officeDocument/2006/math">
                      <m:r>
                        <a:rPr lang="zh-CN" altLang="en-US" sz="2400" b="1" i="1" dirty="0" smtClean="0">
                          <a:solidFill>
                            <a:srgbClr val="002060"/>
                          </a:solidFill>
                          <a:latin typeface="Cambria Math" panose="02040503050406030204" pitchFamily="18" charset="0"/>
                        </a:rPr>
                        <m:t>𝜷</m:t>
                      </m:r>
                      <m:r>
                        <a:rPr lang="en-US" altLang="zh-CN" sz="2400" b="1" i="1" baseline="-25000">
                          <a:solidFill>
                            <a:srgbClr val="002060"/>
                          </a:solidFill>
                          <a:latin typeface="Cambria Math" panose="02040503050406030204" pitchFamily="18" charset="0"/>
                        </a:rPr>
                        <m:t>𝟏</m:t>
                      </m:r>
                      <m:r>
                        <a:rPr lang="en-US" altLang="zh-CN" sz="2400" b="1" i="1">
                          <a:solidFill>
                            <a:srgbClr val="002060"/>
                          </a:solidFill>
                          <a:latin typeface="Cambria Math" panose="02040503050406030204" pitchFamily="18" charset="0"/>
                        </a:rPr>
                        <m:t>=</m:t>
                      </m:r>
                      <m:f>
                        <m:fPr>
                          <m:ctrlPr>
                            <a:rPr lang="en-US" altLang="zh-CN" sz="2400" b="1" i="1">
                              <a:solidFill>
                                <a:srgbClr val="002060"/>
                              </a:solidFill>
                              <a:latin typeface="Cambria Math" panose="02040503050406030204" pitchFamily="18" charset="0"/>
                            </a:rPr>
                          </m:ctrlPr>
                        </m:fPr>
                        <m:num>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𝐌𝐋</m:t>
                          </m:r>
                          <m:r>
                            <a:rPr lang="en-US" altLang="zh-CN" sz="2400" b="1">
                              <a:solidFill>
                                <a:srgbClr val="002060"/>
                              </a:solidFill>
                              <a:latin typeface="Cambria Math" panose="02040503050406030204" pitchFamily="18" charset="0"/>
                            </a:rPr>
                            <m:t>]</m:t>
                          </m:r>
                          <m:r>
                            <a:rPr lang="en-US" altLang="zh-CN" sz="2400" b="1" i="1">
                              <a:solidFill>
                                <a:srgbClr val="002060"/>
                              </a:solidFill>
                              <a:latin typeface="Cambria Math" panose="02040503050406030204" pitchFamily="18" charset="0"/>
                            </a:rPr>
                            <m:t> </m:t>
                          </m:r>
                        </m:num>
                        <m:den>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𝐌</m:t>
                              </m:r>
                            </m:e>
                          </m:d>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𝐋</m:t>
                          </m:r>
                          <m:r>
                            <a:rPr lang="en-US" altLang="zh-CN" sz="2400" b="1">
                              <a:solidFill>
                                <a:srgbClr val="002060"/>
                              </a:solidFill>
                              <a:latin typeface="Cambria Math" panose="02040503050406030204" pitchFamily="18" charset="0"/>
                            </a:rPr>
                            <m:t>]</m:t>
                          </m:r>
                        </m:den>
                      </m:f>
                    </m:oMath>
                  </m:oMathPara>
                </a14:m>
                <a:endParaRPr lang="en-US" altLang="zh-CN" sz="2400" b="1" dirty="0">
                  <a:solidFill>
                    <a:srgbClr val="002060"/>
                  </a:solidFill>
                </a:endParaRPr>
              </a:p>
              <a:p>
                <a:pPr>
                  <a:lnSpc>
                    <a:spcPct val="110000"/>
                  </a:lnSpc>
                </a:pPr>
                <a14:m>
                  <m:oMathPara xmlns:m="http://schemas.openxmlformats.org/officeDocument/2006/math">
                    <m:oMathParaPr>
                      <m:jc m:val="centerGroup"/>
                    </m:oMathParaPr>
                    <m:oMath xmlns:m="http://schemas.openxmlformats.org/officeDocument/2006/math">
                      <m:r>
                        <a:rPr lang="zh-CN" altLang="en-US" sz="2400" b="1" i="1" dirty="0">
                          <a:solidFill>
                            <a:srgbClr val="002060"/>
                          </a:solidFill>
                          <a:latin typeface="Cambria Math" panose="02040503050406030204" pitchFamily="18" charset="0"/>
                        </a:rPr>
                        <m:t>𝜷</m:t>
                      </m:r>
                      <m:r>
                        <a:rPr lang="en-US" altLang="zh-CN" sz="2400" b="1" i="1" baseline="-25000">
                          <a:solidFill>
                            <a:srgbClr val="002060"/>
                          </a:solidFill>
                          <a:latin typeface="Cambria Math" panose="02040503050406030204" pitchFamily="18" charset="0"/>
                        </a:rPr>
                        <m:t>𝟐</m:t>
                      </m:r>
                      <m:r>
                        <a:rPr lang="en-US" altLang="zh-CN" sz="2400" b="1" i="1">
                          <a:solidFill>
                            <a:srgbClr val="002060"/>
                          </a:solidFill>
                          <a:latin typeface="Cambria Math" panose="02040503050406030204" pitchFamily="18" charset="0"/>
                        </a:rPr>
                        <m:t>=</m:t>
                      </m:r>
                      <m:f>
                        <m:fPr>
                          <m:ctrlPr>
                            <a:rPr lang="en-US" altLang="zh-CN" sz="2400" b="1" i="1">
                              <a:solidFill>
                                <a:srgbClr val="002060"/>
                              </a:solidFill>
                              <a:latin typeface="Cambria Math" panose="02040503050406030204" pitchFamily="18" charset="0"/>
                            </a:rPr>
                          </m:ctrlPr>
                        </m:fPr>
                        <m:num>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𝐌𝐋</m:t>
                              </m:r>
                              <m:r>
                                <a:rPr lang="en-US" altLang="zh-CN" sz="2400" b="1" baseline="-25000">
                                  <a:solidFill>
                                    <a:srgbClr val="002060"/>
                                  </a:solidFill>
                                  <a:latin typeface="Cambria Math" panose="02040503050406030204" pitchFamily="18" charset="0"/>
                                </a:rPr>
                                <m:t>𝟐</m:t>
                              </m:r>
                            </m:e>
                          </m:d>
                        </m:num>
                        <m:den>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𝐌</m:t>
                              </m:r>
                            </m:e>
                          </m:d>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𝐋</m:t>
                              </m:r>
                            </m:e>
                          </m:d>
                          <m:r>
                            <a:rPr lang="en-US" altLang="zh-CN" sz="2400" b="1" baseline="30000">
                              <a:solidFill>
                                <a:srgbClr val="002060"/>
                              </a:solidFill>
                              <a:latin typeface="Cambria Math" panose="02040503050406030204" pitchFamily="18" charset="0"/>
                            </a:rPr>
                            <m:t>𝟐</m:t>
                          </m:r>
                        </m:den>
                      </m:f>
                    </m:oMath>
                  </m:oMathPara>
                </a14:m>
                <a:endParaRPr lang="en-US" altLang="zh-CN" sz="2400" b="1" dirty="0">
                  <a:solidFill>
                    <a:srgbClr val="002060"/>
                  </a:solidFill>
                </a:endParaRPr>
              </a:p>
              <a:p>
                <a:pPr>
                  <a:lnSpc>
                    <a:spcPct val="110000"/>
                  </a:lnSpc>
                </a:pPr>
                <a:r>
                  <a:rPr lang="en-US" altLang="zh-CN" sz="2400" b="1" dirty="0">
                    <a:solidFill>
                      <a:srgbClr val="002060"/>
                    </a:solidFill>
                  </a:rPr>
                  <a:t>......</a:t>
                </a:r>
              </a:p>
              <a:p>
                <a:pPr>
                  <a:lnSpc>
                    <a:spcPct val="110000"/>
                  </a:lnSpc>
                </a:pPr>
                <a14:m>
                  <m:oMathPara xmlns:m="http://schemas.openxmlformats.org/officeDocument/2006/math">
                    <m:oMathParaPr>
                      <m:jc m:val="centerGroup"/>
                    </m:oMathParaPr>
                    <m:oMath xmlns:m="http://schemas.openxmlformats.org/officeDocument/2006/math">
                      <m:r>
                        <a:rPr lang="zh-CN" altLang="en-US" sz="2400" b="1" i="1" dirty="0">
                          <a:solidFill>
                            <a:srgbClr val="002060"/>
                          </a:solidFill>
                          <a:latin typeface="Cambria Math" panose="02040503050406030204" pitchFamily="18" charset="0"/>
                        </a:rPr>
                        <m:t>𝜷</m:t>
                      </m:r>
                      <m:r>
                        <a:rPr lang="en-US" altLang="zh-CN" sz="2400" b="1" i="1" baseline="-25000">
                          <a:solidFill>
                            <a:srgbClr val="002060"/>
                          </a:solidFill>
                          <a:latin typeface="Cambria Math" panose="02040503050406030204" pitchFamily="18" charset="0"/>
                        </a:rPr>
                        <m:t>𝒏</m:t>
                      </m:r>
                      <m:r>
                        <a:rPr lang="en-US" altLang="zh-CN" sz="2400" b="1" i="1">
                          <a:solidFill>
                            <a:srgbClr val="002060"/>
                          </a:solidFill>
                          <a:latin typeface="Cambria Math" panose="02040503050406030204" pitchFamily="18" charset="0"/>
                        </a:rPr>
                        <m:t>=</m:t>
                      </m:r>
                      <m:f>
                        <m:fPr>
                          <m:ctrlPr>
                            <a:rPr lang="en-US" altLang="zh-CN" sz="2400" b="1" i="1">
                              <a:solidFill>
                                <a:srgbClr val="002060"/>
                              </a:solidFill>
                              <a:latin typeface="Cambria Math" panose="02040503050406030204" pitchFamily="18" charset="0"/>
                            </a:rPr>
                          </m:ctrlPr>
                        </m:fPr>
                        <m:num>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𝐌𝐋</m:t>
                              </m:r>
                              <m:r>
                                <a:rPr lang="en-US" altLang="zh-CN" sz="2400" b="1" baseline="-25000">
                                  <a:solidFill>
                                    <a:srgbClr val="002060"/>
                                  </a:solidFill>
                                  <a:latin typeface="Cambria Math" panose="02040503050406030204" pitchFamily="18" charset="0"/>
                                </a:rPr>
                                <m:t>𝐧</m:t>
                              </m:r>
                            </m:e>
                          </m:d>
                        </m:num>
                        <m:den>
                          <m:r>
                            <a:rPr lang="en-US" altLang="zh-CN" sz="2400" b="1">
                              <a:solidFill>
                                <a:srgbClr val="002060"/>
                              </a:solidFill>
                              <a:latin typeface="Cambria Math" panose="02040503050406030204" pitchFamily="18" charset="0"/>
                            </a:rPr>
                            <m:t>[</m:t>
                          </m:r>
                          <m:r>
                            <a:rPr lang="en-US" altLang="zh-CN" sz="2400" b="1">
                              <a:solidFill>
                                <a:srgbClr val="002060"/>
                              </a:solidFill>
                              <a:latin typeface="Cambria Math" panose="02040503050406030204" pitchFamily="18" charset="0"/>
                            </a:rPr>
                            <m:t>𝐌</m:t>
                          </m:r>
                          <m:r>
                            <a:rPr lang="en-US" altLang="zh-CN" sz="2400" b="1" i="1" smtClean="0">
                              <a:solidFill>
                                <a:srgbClr val="002060"/>
                              </a:solidFill>
                              <a:latin typeface="Cambria Math"/>
                            </a:rPr>
                            <m:t>]</m:t>
                          </m:r>
                          <m:d>
                            <m:dPr>
                              <m:begChr m:val="["/>
                              <m:endChr m:val="]"/>
                              <m:ctrlPr>
                                <a:rPr lang="en-US" altLang="zh-CN" sz="2400" b="1" i="1">
                                  <a:solidFill>
                                    <a:srgbClr val="002060"/>
                                  </a:solidFill>
                                  <a:latin typeface="Cambria Math" panose="02040503050406030204" pitchFamily="18" charset="0"/>
                                </a:rPr>
                              </m:ctrlPr>
                            </m:dPr>
                            <m:e>
                              <m:r>
                                <a:rPr lang="en-US" altLang="zh-CN" sz="2400" b="1">
                                  <a:solidFill>
                                    <a:srgbClr val="002060"/>
                                  </a:solidFill>
                                  <a:latin typeface="Cambria Math" panose="02040503050406030204" pitchFamily="18" charset="0"/>
                                </a:rPr>
                                <m:t>𝐋</m:t>
                              </m:r>
                            </m:e>
                          </m:d>
                          <m:r>
                            <a:rPr lang="en-US" altLang="zh-CN" sz="2400" b="1" baseline="30000">
                              <a:solidFill>
                                <a:srgbClr val="002060"/>
                              </a:solidFill>
                              <a:latin typeface="Cambria Math" panose="02040503050406030204" pitchFamily="18" charset="0"/>
                            </a:rPr>
                            <m:t>𝐧</m:t>
                          </m:r>
                        </m:den>
                      </m:f>
                    </m:oMath>
                  </m:oMathPara>
                </a14:m>
                <a:endParaRPr lang="zh-CN" altLang="en-US" sz="2400" b="1" dirty="0">
                  <a:solidFill>
                    <a:srgbClr val="002060"/>
                  </a:solidFill>
                </a:endParaRPr>
              </a:p>
              <a:p>
                <a:pPr>
                  <a:lnSpc>
                    <a:spcPct val="110000"/>
                  </a:lnSpc>
                </a:pPr>
                <a:endParaRPr lang="zh-CN" altLang="en-US" sz="2400" b="1" dirty="0">
                  <a:solidFill>
                    <a:srgbClr val="002060"/>
                  </a:solidFill>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2771800" y="2348880"/>
                <a:ext cx="1944216" cy="3462486"/>
              </a:xfrm>
              <a:prstGeom prst="rect">
                <a:avLst/>
              </a:prstGeom>
              <a:blipFill rotWithShape="1">
                <a:blip r:embed="rId5"/>
                <a:stretch>
                  <a:fillRect/>
                </a:stretch>
              </a:blipFill>
              <a:ln w="25400">
                <a:solidFill>
                  <a:schemeClr val="accent1"/>
                </a:solidFill>
              </a:ln>
            </p:spPr>
            <p:txBody>
              <a:bodyPr/>
              <a:lstStyle/>
              <a:p>
                <a:r>
                  <a:rPr lang="zh-CN" altLang="en-US">
                    <a:noFill/>
                  </a:rPr>
                  <a:t> </a:t>
                </a:r>
              </a:p>
            </p:txBody>
          </p:sp>
        </mc:Fallback>
      </mc:AlternateContent>
      <p:graphicFrame>
        <p:nvGraphicFramePr>
          <p:cNvPr id="9" name="Object 7"/>
          <p:cNvGraphicFramePr>
            <a:graphicFrameLocks noChangeAspect="1"/>
          </p:cNvGraphicFramePr>
          <p:nvPr>
            <p:extLst>
              <p:ext uri="{D42A27DB-BD31-4B8C-83A1-F6EECF244321}">
                <p14:modId xmlns:p14="http://schemas.microsoft.com/office/powerpoint/2010/main" val="2255058819"/>
              </p:ext>
            </p:extLst>
          </p:nvPr>
        </p:nvGraphicFramePr>
        <p:xfrm>
          <a:off x="1647104" y="4697338"/>
          <a:ext cx="432048" cy="360040"/>
        </p:xfrm>
        <a:graphic>
          <a:graphicData uri="http://schemas.openxmlformats.org/presentationml/2006/ole">
            <mc:AlternateContent xmlns:mc="http://schemas.openxmlformats.org/markup-compatibility/2006">
              <mc:Choice xmlns:v="urn:schemas-microsoft-com:vml" Requires="v">
                <p:oleObj spid="_x0000_s4104" r:id="rId6" imgW="843280" imgH="167640" progId="ChemDraw.Document.4.5">
                  <p:embed/>
                </p:oleObj>
              </mc:Choice>
              <mc:Fallback>
                <p:oleObj r:id="rId6" imgW="843280" imgH="167640" progId="ChemDraw.Document.4.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7104" y="4697338"/>
                        <a:ext cx="432048" cy="360040"/>
                      </a:xfrm>
                      <a:prstGeom prst="rect">
                        <a:avLst/>
                      </a:prstGeom>
                      <a:noFill/>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1285069598"/>
              </p:ext>
            </p:extLst>
          </p:nvPr>
        </p:nvGraphicFramePr>
        <p:xfrm>
          <a:off x="1493944" y="3573016"/>
          <a:ext cx="432048" cy="360040"/>
        </p:xfrm>
        <a:graphic>
          <a:graphicData uri="http://schemas.openxmlformats.org/presentationml/2006/ole">
            <mc:AlternateContent xmlns:mc="http://schemas.openxmlformats.org/markup-compatibility/2006">
              <mc:Choice xmlns:v="urn:schemas-microsoft-com:vml" Requires="v">
                <p:oleObj spid="_x0000_s4105" r:id="rId8" imgW="843280" imgH="167640" progId="ChemDraw.Document.4.5">
                  <p:embed/>
                </p:oleObj>
              </mc:Choice>
              <mc:Fallback>
                <p:oleObj r:id="rId8" imgW="843280" imgH="167640" progId="ChemDraw.Document.4.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3944" y="3573016"/>
                        <a:ext cx="432048" cy="360040"/>
                      </a:xfrm>
                      <a:prstGeom prst="rect">
                        <a:avLst/>
                      </a:prstGeom>
                      <a:noFill/>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228258232"/>
              </p:ext>
            </p:extLst>
          </p:nvPr>
        </p:nvGraphicFramePr>
        <p:xfrm>
          <a:off x="1475656" y="2852936"/>
          <a:ext cx="432048" cy="360040"/>
        </p:xfrm>
        <a:graphic>
          <a:graphicData uri="http://schemas.openxmlformats.org/presentationml/2006/ole">
            <mc:AlternateContent xmlns:mc="http://schemas.openxmlformats.org/markup-compatibility/2006">
              <mc:Choice xmlns:v="urn:schemas-microsoft-com:vml" Requires="v">
                <p:oleObj spid="_x0000_s4106" r:id="rId9" imgW="843280" imgH="167640" progId="ChemDraw.Document.4.5">
                  <p:embed/>
                </p:oleObj>
              </mc:Choice>
              <mc:Fallback>
                <p:oleObj r:id="rId9" imgW="843280" imgH="167640" progId="ChemDraw.Document.4.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2852936"/>
                        <a:ext cx="432048" cy="360040"/>
                      </a:xfrm>
                      <a:prstGeom prst="rect">
                        <a:avLst/>
                      </a:prstGeom>
                      <a:noFill/>
                    </p:spPr>
                  </p:pic>
                </p:oleObj>
              </mc:Fallback>
            </mc:AlternateContent>
          </a:graphicData>
        </a:graphic>
      </p:graphicFrame>
      <p:sp>
        <p:nvSpPr>
          <p:cNvPr id="13" name="右箭头 12"/>
          <p:cNvSpPr/>
          <p:nvPr/>
        </p:nvSpPr>
        <p:spPr bwMode="auto">
          <a:xfrm>
            <a:off x="4716016" y="3789040"/>
            <a:ext cx="792088" cy="392343"/>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mc:AlternateContent xmlns:mc="http://schemas.openxmlformats.org/markup-compatibility/2006" xmlns:a14="http://schemas.microsoft.com/office/drawing/2010/main">
        <mc:Choice Requires="a14">
          <p:sp>
            <p:nvSpPr>
              <p:cNvPr id="14" name="文本框 13"/>
              <p:cNvSpPr txBox="1"/>
              <p:nvPr/>
            </p:nvSpPr>
            <p:spPr>
              <a:xfrm>
                <a:off x="5508104" y="2492896"/>
                <a:ext cx="3240360" cy="2925801"/>
              </a:xfrm>
              <a:prstGeom prst="rect">
                <a:avLst/>
              </a:prstGeom>
              <a:noFill/>
              <a:ln w="25400">
                <a:solidFill>
                  <a:schemeClr val="accent5">
                    <a:lumMod val="90000"/>
                  </a:schemeClr>
                </a:solidFill>
              </a:ln>
            </p:spPr>
            <p:txBody>
              <a:bodyPr wrap="square" rtlCol="0">
                <a:spAutoFit/>
              </a:bodyPr>
              <a:lstStyle/>
              <a:p>
                <a:pPr>
                  <a:lnSpc>
                    <a:spcPct val="110000"/>
                  </a:lnSpc>
                </a:pPr>
                <a14:m>
                  <m:oMath xmlns:m="http://schemas.openxmlformats.org/officeDocument/2006/math">
                    <m:r>
                      <a:rPr lang="en-US" altLang="zh-CN" b="1" smtClean="0">
                        <a:solidFill>
                          <a:srgbClr val="002060"/>
                        </a:solidFill>
                        <a:latin typeface="Cambria Math" panose="02040503050406030204" pitchFamily="18" charset="0"/>
                      </a:rPr>
                      <m:t>[</m:t>
                    </m:r>
                    <m:r>
                      <a:rPr lang="en-US" altLang="zh-CN" b="1" smtClean="0">
                        <a:solidFill>
                          <a:srgbClr val="002060"/>
                        </a:solidFill>
                        <a:latin typeface="Cambria Math" panose="02040503050406030204" pitchFamily="18" charset="0"/>
                      </a:rPr>
                      <m:t>𝐌𝐋</m:t>
                    </m:r>
                    <m:r>
                      <a:rPr lang="en-US" altLang="zh-CN" b="1" smtClean="0">
                        <a:solidFill>
                          <a:srgbClr val="002060"/>
                        </a:solidFill>
                        <a:latin typeface="Cambria Math" panose="02040503050406030204" pitchFamily="18" charset="0"/>
                      </a:rPr>
                      <m:t>]</m:t>
                    </m:r>
                    <m:r>
                      <a:rPr lang="zh-CN" altLang="en-US" b="1" i="1" dirty="0" smtClean="0">
                        <a:solidFill>
                          <a:srgbClr val="002060"/>
                        </a:solidFill>
                        <a:latin typeface="Cambria Math" panose="02040503050406030204" pitchFamily="18" charset="0"/>
                      </a:rPr>
                      <m:t> </m:t>
                    </m:r>
                    <m:r>
                      <a:rPr lang="en-US" altLang="zh-CN" b="1" i="1">
                        <a:solidFill>
                          <a:srgbClr val="002060"/>
                        </a:solidFill>
                        <a:latin typeface="Cambria Math" panose="02040503050406030204" pitchFamily="18" charset="0"/>
                      </a:rPr>
                      <m:t>=</m:t>
                    </m:r>
                    <m:r>
                      <a:rPr lang="zh-CN" altLang="en-US" b="1" i="1" dirty="0" smtClean="0">
                        <a:solidFill>
                          <a:srgbClr val="002060"/>
                        </a:solidFill>
                        <a:latin typeface="Cambria Math" panose="02040503050406030204" pitchFamily="18" charset="0"/>
                      </a:rPr>
                      <m:t>𝜷</m:t>
                    </m:r>
                    <m:r>
                      <a:rPr lang="en-US" altLang="zh-CN" b="1" i="1" baseline="-25000">
                        <a:solidFill>
                          <a:srgbClr val="002060"/>
                        </a:solidFill>
                        <a:latin typeface="Cambria Math" panose="02040503050406030204" pitchFamily="18" charset="0"/>
                      </a:rPr>
                      <m:t>𝟏</m:t>
                    </m:r>
                    <m:d>
                      <m:dPr>
                        <m:begChr m:val="["/>
                        <m:endChr m:val="]"/>
                        <m:ctrlPr>
                          <a:rPr lang="en-US" altLang="zh-CN" b="1" i="1">
                            <a:solidFill>
                              <a:srgbClr val="002060"/>
                            </a:solidFill>
                            <a:latin typeface="Cambria Math" panose="02040503050406030204" pitchFamily="18" charset="0"/>
                          </a:rPr>
                        </m:ctrlPr>
                      </m:dPr>
                      <m:e>
                        <m:r>
                          <a:rPr lang="en-US" altLang="zh-CN" b="1">
                            <a:solidFill>
                              <a:srgbClr val="002060"/>
                            </a:solidFill>
                            <a:latin typeface="Cambria Math" panose="02040503050406030204" pitchFamily="18" charset="0"/>
                          </a:rPr>
                          <m:t>𝐌</m:t>
                        </m:r>
                      </m:e>
                    </m:d>
                    <m:r>
                      <a:rPr lang="en-US" altLang="zh-CN" b="1">
                        <a:solidFill>
                          <a:srgbClr val="002060"/>
                        </a:solidFill>
                        <a:latin typeface="Cambria Math" panose="02040503050406030204" pitchFamily="18" charset="0"/>
                      </a:rPr>
                      <m:t>[</m:t>
                    </m:r>
                    <m:r>
                      <a:rPr lang="en-US" altLang="zh-CN" b="1">
                        <a:solidFill>
                          <a:srgbClr val="002060"/>
                        </a:solidFill>
                        <a:latin typeface="Cambria Math" panose="02040503050406030204" pitchFamily="18" charset="0"/>
                      </a:rPr>
                      <m:t>𝐋</m:t>
                    </m:r>
                  </m:oMath>
                </a14:m>
                <a:r>
                  <a:rPr lang="en-US" altLang="zh-CN" b="1" dirty="0">
                    <a:solidFill>
                      <a:srgbClr val="002060"/>
                    </a:solidFill>
                  </a:rPr>
                  <a:t>]</a:t>
                </a:r>
              </a:p>
              <a:p>
                <a:pPr>
                  <a:lnSpc>
                    <a:spcPct val="110000"/>
                  </a:lnSpc>
                </a:pPr>
                <a:endParaRPr lang="en-US" altLang="zh-CN" b="1" dirty="0">
                  <a:solidFill>
                    <a:srgbClr val="002060"/>
                  </a:solidFill>
                </a:endParaRPr>
              </a:p>
              <a:p>
                <a:pPr>
                  <a:lnSpc>
                    <a:spcPct val="110000"/>
                  </a:lnSpc>
                </a:pPr>
                <a14:m>
                  <m:oMath xmlns:m="http://schemas.openxmlformats.org/officeDocument/2006/math">
                    <m:r>
                      <a:rPr lang="en-US" altLang="zh-CN" b="1">
                        <a:solidFill>
                          <a:srgbClr val="002060"/>
                        </a:solidFill>
                        <a:latin typeface="Cambria Math" panose="02040503050406030204" pitchFamily="18" charset="0"/>
                      </a:rPr>
                      <m:t>[</m:t>
                    </m:r>
                    <m:r>
                      <a:rPr lang="en-US" altLang="zh-CN" b="1">
                        <a:solidFill>
                          <a:srgbClr val="002060"/>
                        </a:solidFill>
                        <a:latin typeface="Cambria Math" panose="02040503050406030204" pitchFamily="18" charset="0"/>
                      </a:rPr>
                      <m:t>𝐌𝐋𝟐</m:t>
                    </m:r>
                    <m:r>
                      <a:rPr lang="en-US" altLang="zh-CN" b="1">
                        <a:solidFill>
                          <a:srgbClr val="002060"/>
                        </a:solidFill>
                        <a:latin typeface="Cambria Math" panose="02040503050406030204" pitchFamily="18" charset="0"/>
                      </a:rPr>
                      <m:t>]</m:t>
                    </m:r>
                    <m:r>
                      <a:rPr lang="zh-CN" altLang="en-US" b="1" i="1" dirty="0">
                        <a:solidFill>
                          <a:srgbClr val="002060"/>
                        </a:solidFill>
                        <a:latin typeface="Cambria Math" panose="02040503050406030204" pitchFamily="18" charset="0"/>
                      </a:rPr>
                      <m:t> </m:t>
                    </m:r>
                    <m:r>
                      <a:rPr lang="en-US" altLang="zh-CN" b="1" i="1">
                        <a:solidFill>
                          <a:srgbClr val="002060"/>
                        </a:solidFill>
                        <a:latin typeface="Cambria Math" panose="02040503050406030204" pitchFamily="18" charset="0"/>
                      </a:rPr>
                      <m:t>=</m:t>
                    </m:r>
                    <m:r>
                      <a:rPr lang="zh-CN" altLang="en-US" b="1" i="1" dirty="0">
                        <a:solidFill>
                          <a:srgbClr val="002060"/>
                        </a:solidFill>
                        <a:latin typeface="Cambria Math" panose="02040503050406030204" pitchFamily="18" charset="0"/>
                      </a:rPr>
                      <m:t>𝜷</m:t>
                    </m:r>
                    <m:r>
                      <a:rPr lang="en-US" altLang="zh-CN" b="1" i="1" baseline="-25000" smtClean="0">
                        <a:solidFill>
                          <a:srgbClr val="002060"/>
                        </a:solidFill>
                        <a:latin typeface="Cambria Math" panose="02040503050406030204" pitchFamily="18" charset="0"/>
                      </a:rPr>
                      <m:t>𝟐</m:t>
                    </m:r>
                    <m:d>
                      <m:dPr>
                        <m:begChr m:val="["/>
                        <m:endChr m:val="]"/>
                        <m:ctrlPr>
                          <a:rPr lang="en-US" altLang="zh-CN" b="1" i="1">
                            <a:solidFill>
                              <a:srgbClr val="002060"/>
                            </a:solidFill>
                            <a:latin typeface="Cambria Math" panose="02040503050406030204" pitchFamily="18" charset="0"/>
                          </a:rPr>
                        </m:ctrlPr>
                      </m:dPr>
                      <m:e>
                        <m:r>
                          <a:rPr lang="en-US" altLang="zh-CN" b="1">
                            <a:solidFill>
                              <a:srgbClr val="002060"/>
                            </a:solidFill>
                            <a:latin typeface="Cambria Math" panose="02040503050406030204" pitchFamily="18" charset="0"/>
                          </a:rPr>
                          <m:t>𝐌</m:t>
                        </m:r>
                      </m:e>
                    </m:d>
                    <m:r>
                      <a:rPr lang="en-US" altLang="zh-CN" b="1">
                        <a:solidFill>
                          <a:srgbClr val="002060"/>
                        </a:solidFill>
                        <a:latin typeface="Cambria Math" panose="02040503050406030204" pitchFamily="18" charset="0"/>
                      </a:rPr>
                      <m:t>[</m:t>
                    </m:r>
                    <m:r>
                      <a:rPr lang="en-US" altLang="zh-CN" b="1">
                        <a:solidFill>
                          <a:srgbClr val="002060"/>
                        </a:solidFill>
                        <a:latin typeface="Cambria Math" panose="02040503050406030204" pitchFamily="18" charset="0"/>
                      </a:rPr>
                      <m:t>𝐋</m:t>
                    </m:r>
                    <m:r>
                      <m:rPr>
                        <m:nor/>
                      </m:rPr>
                      <a:rPr lang="en-US" altLang="zh-CN" b="1" dirty="0">
                        <a:solidFill>
                          <a:srgbClr val="002060"/>
                        </a:solidFill>
                      </a:rPr>
                      <m:t>]</m:t>
                    </m:r>
                  </m:oMath>
                </a14:m>
                <a:r>
                  <a:rPr lang="en-US" altLang="zh-CN" b="1" baseline="30000" dirty="0">
                    <a:solidFill>
                      <a:srgbClr val="002060"/>
                    </a:solidFill>
                  </a:rPr>
                  <a:t>2</a:t>
                </a:r>
              </a:p>
              <a:p>
                <a:pPr>
                  <a:lnSpc>
                    <a:spcPct val="110000"/>
                  </a:lnSpc>
                </a:pPr>
                <a:r>
                  <a:rPr lang="en-US" altLang="zh-CN" b="1" dirty="0">
                    <a:solidFill>
                      <a:srgbClr val="002060"/>
                    </a:solidFill>
                  </a:rPr>
                  <a:t>......</a:t>
                </a:r>
              </a:p>
              <a:p>
                <a:pPr>
                  <a:lnSpc>
                    <a:spcPct val="110000"/>
                  </a:lnSpc>
                </a:pPr>
                <a:endParaRPr lang="en-US" altLang="zh-CN" b="1" dirty="0">
                  <a:solidFill>
                    <a:srgbClr val="002060"/>
                  </a:solidFill>
                  <a:latin typeface="Cambria Math" panose="02040503050406030204" pitchFamily="18" charset="0"/>
                </a:endParaRPr>
              </a:p>
              <a:p>
                <a:pPr>
                  <a:lnSpc>
                    <a:spcPct val="110000"/>
                  </a:lnSpc>
                </a:pPr>
                <a14:m>
                  <m:oMath xmlns:m="http://schemas.openxmlformats.org/officeDocument/2006/math">
                    <m:r>
                      <a:rPr lang="en-US" altLang="zh-CN" b="1">
                        <a:solidFill>
                          <a:srgbClr val="002060"/>
                        </a:solidFill>
                        <a:latin typeface="Cambria Math" panose="02040503050406030204" pitchFamily="18" charset="0"/>
                      </a:rPr>
                      <m:t>[</m:t>
                    </m:r>
                    <m:r>
                      <a:rPr lang="en-US" altLang="zh-CN" b="1">
                        <a:solidFill>
                          <a:srgbClr val="002060"/>
                        </a:solidFill>
                        <a:latin typeface="Cambria Math" panose="02040503050406030204" pitchFamily="18" charset="0"/>
                      </a:rPr>
                      <m:t>𝐌𝐋𝐧</m:t>
                    </m:r>
                    <m:r>
                      <a:rPr lang="en-US" altLang="zh-CN" b="1">
                        <a:solidFill>
                          <a:srgbClr val="002060"/>
                        </a:solidFill>
                        <a:latin typeface="Cambria Math" panose="02040503050406030204" pitchFamily="18" charset="0"/>
                      </a:rPr>
                      <m:t>]</m:t>
                    </m:r>
                    <m:r>
                      <a:rPr lang="zh-CN" altLang="en-US" b="1" i="1" dirty="0">
                        <a:solidFill>
                          <a:srgbClr val="002060"/>
                        </a:solidFill>
                        <a:latin typeface="Cambria Math" panose="02040503050406030204" pitchFamily="18" charset="0"/>
                      </a:rPr>
                      <m:t> </m:t>
                    </m:r>
                    <m:r>
                      <a:rPr lang="en-US" altLang="zh-CN" b="1" i="1">
                        <a:solidFill>
                          <a:srgbClr val="002060"/>
                        </a:solidFill>
                        <a:latin typeface="Cambria Math" panose="02040503050406030204" pitchFamily="18" charset="0"/>
                      </a:rPr>
                      <m:t>=</m:t>
                    </m:r>
                    <m:r>
                      <a:rPr lang="zh-CN" altLang="en-US" b="1" i="1" dirty="0">
                        <a:solidFill>
                          <a:srgbClr val="002060"/>
                        </a:solidFill>
                        <a:latin typeface="Cambria Math" panose="02040503050406030204" pitchFamily="18" charset="0"/>
                      </a:rPr>
                      <m:t>𝜷</m:t>
                    </m:r>
                    <m:r>
                      <a:rPr lang="en-US" altLang="zh-CN" b="1" i="0" baseline="-25000" smtClean="0">
                        <a:solidFill>
                          <a:srgbClr val="002060"/>
                        </a:solidFill>
                        <a:latin typeface="Cambria Math" panose="02040503050406030204" pitchFamily="18" charset="0"/>
                      </a:rPr>
                      <m:t>𝐧</m:t>
                    </m:r>
                    <m:d>
                      <m:dPr>
                        <m:begChr m:val="["/>
                        <m:endChr m:val="]"/>
                        <m:ctrlPr>
                          <a:rPr lang="en-US" altLang="zh-CN" b="1" i="1">
                            <a:solidFill>
                              <a:srgbClr val="002060"/>
                            </a:solidFill>
                            <a:latin typeface="Cambria Math" panose="02040503050406030204" pitchFamily="18" charset="0"/>
                          </a:rPr>
                        </m:ctrlPr>
                      </m:dPr>
                      <m:e>
                        <m:r>
                          <a:rPr lang="en-US" altLang="zh-CN" b="1">
                            <a:solidFill>
                              <a:srgbClr val="002060"/>
                            </a:solidFill>
                            <a:latin typeface="Cambria Math" panose="02040503050406030204" pitchFamily="18" charset="0"/>
                          </a:rPr>
                          <m:t>𝐌</m:t>
                        </m:r>
                      </m:e>
                    </m:d>
                    <m:r>
                      <a:rPr lang="en-US" altLang="zh-CN" b="1">
                        <a:solidFill>
                          <a:srgbClr val="002060"/>
                        </a:solidFill>
                        <a:latin typeface="Cambria Math" panose="02040503050406030204" pitchFamily="18" charset="0"/>
                      </a:rPr>
                      <m:t>[</m:t>
                    </m:r>
                    <m:r>
                      <a:rPr lang="en-US" altLang="zh-CN" b="1">
                        <a:solidFill>
                          <a:srgbClr val="002060"/>
                        </a:solidFill>
                        <a:latin typeface="Cambria Math" panose="02040503050406030204" pitchFamily="18" charset="0"/>
                      </a:rPr>
                      <m:t>𝐋</m:t>
                    </m:r>
                    <m:r>
                      <m:rPr>
                        <m:nor/>
                      </m:rPr>
                      <a:rPr lang="en-US" altLang="zh-CN" b="1" dirty="0">
                        <a:solidFill>
                          <a:srgbClr val="002060"/>
                        </a:solidFill>
                      </a:rPr>
                      <m:t>]</m:t>
                    </m:r>
                  </m:oMath>
                </a14:m>
                <a:r>
                  <a:rPr lang="en-US" altLang="zh-CN" b="1" baseline="30000" dirty="0">
                    <a:solidFill>
                      <a:srgbClr val="002060"/>
                    </a:solidFill>
                  </a:rPr>
                  <a:t>n</a:t>
                </a:r>
              </a:p>
            </p:txBody>
          </p:sp>
        </mc:Choice>
        <mc:Fallback xmlns="">
          <p:sp>
            <p:nvSpPr>
              <p:cNvPr id="14" name="文本框 13"/>
              <p:cNvSpPr txBox="1">
                <a:spLocks noRot="1" noChangeAspect="1" noMove="1" noResize="1" noEditPoints="1" noAdjustHandles="1" noChangeArrowheads="1" noChangeShapeType="1" noTextEdit="1"/>
              </p:cNvSpPr>
              <p:nvPr/>
            </p:nvSpPr>
            <p:spPr>
              <a:xfrm>
                <a:off x="5508104" y="2492896"/>
                <a:ext cx="3240360" cy="2925801"/>
              </a:xfrm>
              <a:prstGeom prst="rect">
                <a:avLst/>
              </a:prstGeom>
              <a:blipFill>
                <a:blip r:embed="rId10"/>
                <a:stretch>
                  <a:fillRect t="-1446"/>
                </a:stretch>
              </a:blipFill>
              <a:ln w="25400">
                <a:solidFill>
                  <a:schemeClr val="accent5">
                    <a:lumMod val="90000"/>
                  </a:schemeClr>
                </a:solidFill>
              </a:ln>
            </p:spPr>
            <p:txBody>
              <a:bodyPr/>
              <a:lstStyle/>
              <a:p>
                <a:r>
                  <a:rPr lang="zh-CN" altLang="en-US">
                    <a:noFill/>
                  </a:rPr>
                  <a:t> </a:t>
                </a:r>
              </a:p>
            </p:txBody>
          </p:sp>
        </mc:Fallback>
      </mc:AlternateContent>
    </p:spTree>
    <p:custDataLst>
      <p:tags r:id="rId2"/>
    </p:custDataLst>
    <p:extLst>
      <p:ext uri="{BB962C8B-B14F-4D97-AF65-F5344CB8AC3E}">
        <p14:creationId xmlns:p14="http://schemas.microsoft.com/office/powerpoint/2010/main" val="402298719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310729"/>
            <a:ext cx="9144000" cy="4854575"/>
          </a:xfrm>
        </p:spPr>
        <p:txBody>
          <a:bodyPr/>
          <a:lstStyle/>
          <a:p>
            <a:pPr marL="1484313" lvl="1" indent="-1025525">
              <a:lnSpc>
                <a:spcPct val="110000"/>
              </a:lnSpc>
              <a:spcBef>
                <a:spcPts val="0"/>
              </a:spcBef>
              <a:buFontTx/>
              <a:buNone/>
            </a:pPr>
            <a:r>
              <a:rPr lang="en-US" altLang="zh-CN" sz="3200" dirty="0">
                <a:latin typeface="Times New Roman" panose="02020603050405020304" pitchFamily="18" charset="0"/>
              </a:rPr>
              <a:t>§5-3  </a:t>
            </a:r>
            <a:r>
              <a:rPr lang="zh-CN" altLang="en-US" sz="3200" dirty="0">
                <a:latin typeface="Times New Roman" panose="02020603050405020304" pitchFamily="18" charset="0"/>
              </a:rPr>
              <a:t>配位滴定条件的选择</a:t>
            </a:r>
            <a:endParaRPr lang="en-US" altLang="zh-CN" sz="3200" dirty="0">
              <a:latin typeface="Times New Roman" panose="02020603050405020304" pitchFamily="18" charset="0"/>
            </a:endParaRPr>
          </a:p>
          <a:p>
            <a:pPr marL="1484313" lvl="1" indent="-1025525">
              <a:lnSpc>
                <a:spcPct val="110000"/>
              </a:lnSpc>
              <a:spcBef>
                <a:spcPts val="0"/>
              </a:spcBef>
              <a:buFontTx/>
              <a:buNone/>
            </a:pPr>
            <a:r>
              <a:rPr lang="zh-CN" altLang="en-US" dirty="0">
                <a:latin typeface="Times New Roman" panose="02020603050405020304" pitchFamily="18" charset="0"/>
              </a:rPr>
              <a:t>    一、配位滴定的滴定终点误差</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sz="2000" u="sng" dirty="0">
                <a:solidFill>
                  <a:srgbClr val="3333FF"/>
                </a:solidFill>
                <a:latin typeface="Times New Roman" panose="02020603050405020304" pitchFamily="18" charset="0"/>
              </a:rPr>
              <a:t>重点内容，掌握配位滴定终点误差计算</a:t>
            </a:r>
            <a:endParaRPr lang="en-US" altLang="zh-CN" sz="2000" u="sng" dirty="0">
              <a:solidFill>
                <a:srgbClr val="3333FF"/>
              </a:solidFill>
              <a:latin typeface="Times New Roman" panose="02020603050405020304" pitchFamily="18" charset="0"/>
            </a:endParaRPr>
          </a:p>
          <a:p>
            <a:pPr marL="1484313" lvl="1" indent="-1025525">
              <a:lnSpc>
                <a:spcPct val="110000"/>
              </a:lnSpc>
              <a:spcBef>
                <a:spcPts val="0"/>
              </a:spcBef>
              <a:buFontTx/>
              <a:buNone/>
            </a:pPr>
            <a:r>
              <a:rPr lang="zh-CN" altLang="en-US" dirty="0">
                <a:latin typeface="Times New Roman" panose="02020603050405020304" pitchFamily="18" charset="0"/>
              </a:rPr>
              <a:t>    二、配位滴定中酸度的选择和控制   </a:t>
            </a:r>
            <a:endParaRPr lang="en-US" altLang="zh-CN" dirty="0">
              <a:latin typeface="Times New Roman" panose="02020603050405020304" pitchFamily="18" charset="0"/>
            </a:endParaRPr>
          </a:p>
          <a:p>
            <a:pPr marL="1484313" lvl="1" indent="-1025525">
              <a:lnSpc>
                <a:spcPct val="110000"/>
              </a:lnSpc>
              <a:spcBef>
                <a:spcPts val="0"/>
              </a:spcBef>
              <a:buFontTx/>
              <a:buNone/>
            </a:pPr>
            <a:r>
              <a:rPr lang="en-US" altLang="zh-CN" sz="2400" dirty="0">
                <a:solidFill>
                  <a:srgbClr val="3333FF"/>
                </a:solidFill>
                <a:latin typeface="Times New Roman" panose="02020603050405020304" pitchFamily="18" charset="0"/>
              </a:rPr>
              <a:t>              </a:t>
            </a:r>
            <a:r>
              <a:rPr lang="zh-CN" altLang="en-US" sz="2000" dirty="0">
                <a:solidFill>
                  <a:srgbClr val="3333FF"/>
                </a:solidFill>
                <a:latin typeface="Times New Roman" panose="02020603050405020304" pitchFamily="18" charset="0"/>
              </a:rPr>
              <a:t>熟悉单一离子滴定最高酸度、最低酸度计算和滴定终点最佳酸度</a:t>
            </a:r>
            <a:endParaRPr lang="en-US" altLang="zh-CN" sz="2000" dirty="0">
              <a:solidFill>
                <a:srgbClr val="3333FF"/>
              </a:solidFill>
              <a:latin typeface="Times New Roman" panose="02020603050405020304" pitchFamily="18" charset="0"/>
            </a:endParaRPr>
          </a:p>
          <a:p>
            <a:pPr marL="1484313" lvl="1" indent="-1025525">
              <a:lnSpc>
                <a:spcPct val="110000"/>
              </a:lnSpc>
              <a:spcBef>
                <a:spcPts val="0"/>
              </a:spcBef>
              <a:buFontTx/>
              <a:buNone/>
            </a:pPr>
            <a:r>
              <a:rPr lang="zh-CN" altLang="en-US" sz="2400" dirty="0">
                <a:latin typeface="Times New Roman" panose="02020603050405020304" pitchFamily="18" charset="0"/>
              </a:rPr>
              <a:t>    </a:t>
            </a:r>
            <a:r>
              <a:rPr lang="zh-CN" altLang="en-US" dirty="0">
                <a:latin typeface="Times New Roman" panose="02020603050405020304" pitchFamily="18" charset="0"/>
              </a:rPr>
              <a:t>三、提高配位滴定选择性的方法</a:t>
            </a:r>
            <a:endParaRPr lang="en-US" altLang="zh-CN" dirty="0">
              <a:latin typeface="Times New Roman" panose="02020603050405020304" pitchFamily="18" charset="0"/>
            </a:endParaRPr>
          </a:p>
          <a:p>
            <a:pPr marL="1484313" lvl="1" indent="-1025525">
              <a:lnSpc>
                <a:spcPct val="110000"/>
              </a:lnSpc>
              <a:spcBef>
                <a:spcPts val="0"/>
              </a:spcBef>
              <a:buFontTx/>
              <a:buNone/>
            </a:pPr>
            <a:r>
              <a:rPr lang="en-US" altLang="zh-CN" sz="2400" dirty="0">
                <a:latin typeface="Times New Roman" panose="02020603050405020304" pitchFamily="18" charset="0"/>
              </a:rPr>
              <a:t>       </a:t>
            </a:r>
            <a:r>
              <a:rPr lang="zh-CN" altLang="en-US" sz="2400" dirty="0">
                <a:latin typeface="Times New Roman" panose="02020603050405020304" pitchFamily="18" charset="0"/>
              </a:rPr>
              <a:t>       </a:t>
            </a:r>
            <a:r>
              <a:rPr lang="zh-CN" altLang="en-US" sz="2400" u="sng" dirty="0">
                <a:solidFill>
                  <a:srgbClr val="3333FF"/>
                </a:solidFill>
                <a:latin typeface="Times New Roman" panose="02020603050405020304" pitchFamily="18" charset="0"/>
              </a:rPr>
              <a:t>掌握选择性滴定的判断条件；掌握控制酸度能否实现选择性滴定的计算</a:t>
            </a:r>
            <a:r>
              <a:rPr lang="zh-CN" altLang="en-US" sz="2400" dirty="0">
                <a:solidFill>
                  <a:srgbClr val="3333FF"/>
                </a:solidFill>
                <a:latin typeface="Times New Roman" panose="02020603050405020304" pitchFamily="18" charset="0"/>
              </a:rPr>
              <a:t>；熟悉利用掩蔽法提高选择性</a:t>
            </a:r>
            <a:endParaRPr lang="en-US" altLang="zh-CN" sz="2400" dirty="0">
              <a:solidFill>
                <a:srgbClr val="3333FF"/>
              </a:solidFill>
              <a:latin typeface="Times New Roman" panose="02020603050405020304" pitchFamily="18" charset="0"/>
            </a:endParaRPr>
          </a:p>
          <a:p>
            <a:pPr marL="1484313" lvl="1" indent="-1025525">
              <a:lnSpc>
                <a:spcPct val="110000"/>
              </a:lnSpc>
              <a:spcBef>
                <a:spcPts val="0"/>
              </a:spcBef>
              <a:buFontTx/>
              <a:buNone/>
            </a:pPr>
            <a:r>
              <a:rPr lang="zh-CN" altLang="en-US" dirty="0">
                <a:latin typeface="Times New Roman" panose="02020603050405020304" pitchFamily="18" charset="0"/>
              </a:rPr>
              <a:t>    四、配位滴定方式</a:t>
            </a:r>
            <a:endParaRPr lang="en-US" altLang="zh-CN" dirty="0">
              <a:latin typeface="Times New Roman" panose="02020603050405020304" pitchFamily="18" charset="0"/>
            </a:endParaRPr>
          </a:p>
          <a:p>
            <a:pPr marL="1484313" lvl="1" indent="-1025525">
              <a:lnSpc>
                <a:spcPct val="110000"/>
              </a:lnSpc>
              <a:spcBef>
                <a:spcPts val="0"/>
              </a:spcBef>
              <a:buFontTx/>
              <a:buNone/>
            </a:pPr>
            <a:r>
              <a:rPr lang="zh-CN" altLang="en-US" sz="2400" dirty="0">
                <a:solidFill>
                  <a:srgbClr val="3333FF"/>
                </a:solidFill>
                <a:latin typeface="Times New Roman" panose="02020603050405020304" pitchFamily="18" charset="0"/>
              </a:rPr>
              <a:t>             熟悉配位滴定中的滴定方式</a:t>
            </a:r>
            <a:r>
              <a:rPr lang="en-US" altLang="zh-CN" sz="2400" dirty="0">
                <a:solidFill>
                  <a:srgbClr val="3333FF"/>
                </a:solidFill>
                <a:latin typeface="Times New Roman" panose="02020603050405020304" pitchFamily="18" charset="0"/>
              </a:rPr>
              <a:t>(</a:t>
            </a:r>
            <a:r>
              <a:rPr lang="zh-CN" altLang="en-US" sz="2400" dirty="0">
                <a:solidFill>
                  <a:srgbClr val="3333FF"/>
                </a:solidFill>
                <a:latin typeface="Times New Roman" panose="02020603050405020304" pitchFamily="18" charset="0"/>
              </a:rPr>
              <a:t>熟练判断滴定方式</a:t>
            </a:r>
            <a:r>
              <a:rPr lang="en-US" altLang="zh-CN" sz="2400" dirty="0">
                <a:solidFill>
                  <a:srgbClr val="3333FF"/>
                </a:solidFill>
                <a:latin typeface="Times New Roman" panose="02020603050405020304" pitchFamily="18" charset="0"/>
              </a:rPr>
              <a:t>)</a:t>
            </a:r>
            <a:endParaRPr lang="zh-CN" altLang="en-US" sz="2400" dirty="0">
              <a:solidFill>
                <a:srgbClr val="3333FF"/>
              </a:solidFill>
              <a:latin typeface="Times New Roman" panose="02020603050405020304" pitchFamily="18" charset="0"/>
            </a:endParaRPr>
          </a:p>
          <a:p>
            <a:pPr>
              <a:lnSpc>
                <a:spcPct val="110000"/>
              </a:lnSpc>
            </a:pPr>
            <a:endParaRPr lang="zh-CN" altLang="en-US" dirty="0"/>
          </a:p>
        </p:txBody>
      </p:sp>
      <p:sp>
        <p:nvSpPr>
          <p:cNvPr id="4" name="页脚占位符 3"/>
          <p:cNvSpPr>
            <a:spLocks noGrp="1"/>
          </p:cNvSpPr>
          <p:nvPr>
            <p:ph type="ftr" sz="quarter" idx="11"/>
          </p:nvPr>
        </p:nvSpPr>
        <p:spPr/>
        <p:txBody>
          <a:bodyPr/>
          <a:lstStyle/>
          <a:p>
            <a:r>
              <a:rPr lang="en-US" altLang="zh-CN"/>
              <a:t>《分析化学》 第五章   配位滴定法</a:t>
            </a:r>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3</a:t>
            </a:fld>
            <a:endParaRPr lang="en-US" altLang="zh-CN"/>
          </a:p>
        </p:txBody>
      </p:sp>
      <p:sp>
        <p:nvSpPr>
          <p:cNvPr id="6" name="Rectangle 3"/>
          <p:cNvSpPr>
            <a:spLocks noGrp="1" noChangeArrowheads="1"/>
          </p:cNvSpPr>
          <p:nvPr>
            <p:ph type="title"/>
          </p:nvPr>
        </p:nvSpPr>
        <p:spPr/>
        <p:txBody>
          <a:bodyPr/>
          <a:lstStyle/>
          <a:p>
            <a:r>
              <a:rPr lang="zh-CN" altLang="en-US" dirty="0">
                <a:latin typeface="Times New Roman" panose="02020603050405020304" pitchFamily="18" charset="0"/>
              </a:rPr>
              <a:t>本章具体章节内容</a:t>
            </a:r>
          </a:p>
        </p:txBody>
      </p:sp>
    </p:spTree>
    <p:custDataLst>
      <p:tags r:id="rId1"/>
    </p:custDataLst>
    <p:extLst>
      <p:ext uri="{BB962C8B-B14F-4D97-AF65-F5344CB8AC3E}">
        <p14:creationId xmlns:p14="http://schemas.microsoft.com/office/powerpoint/2010/main" val="10428336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1144"/>
            <a:ext cx="8435280" cy="863600"/>
          </a:xfrm>
        </p:spPr>
        <p:txBody>
          <a:bodyPr/>
          <a:lstStyle/>
          <a:p>
            <a:r>
              <a:rPr lang="zh-CN" altLang="en-US" sz="3600" dirty="0"/>
              <a:t>金属离子</a:t>
            </a:r>
            <a:r>
              <a:rPr lang="en-US" altLang="zh-CN" sz="3600" dirty="0"/>
              <a:t>M</a:t>
            </a:r>
            <a:r>
              <a:rPr lang="zh-CN" altLang="en-US" sz="3600" dirty="0"/>
              <a:t>配合物溶液总浓度和平衡浓度</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lnSpc>
                    <a:spcPct val="120000"/>
                  </a:lnSpc>
                  <a:spcBef>
                    <a:spcPts val="1800"/>
                  </a:spcBef>
                  <a:buNone/>
                </a:pPr>
                <a:r>
                  <a:rPr lang="zh-CN" altLang="en-US" sz="2800" dirty="0"/>
                  <a:t>若金属离子</a:t>
                </a:r>
                <a:r>
                  <a:rPr lang="en-US" altLang="zh-CN" sz="2800" dirty="0"/>
                  <a:t>M</a:t>
                </a:r>
                <a:r>
                  <a:rPr lang="zh-CN" altLang="en-US" sz="2800" dirty="0"/>
                  <a:t>与配位剂</a:t>
                </a:r>
                <a:r>
                  <a:rPr lang="en-US" altLang="zh-CN" sz="2800" dirty="0"/>
                  <a:t>L</a:t>
                </a:r>
                <a:r>
                  <a:rPr lang="zh-CN" altLang="en-US" sz="2800" dirty="0"/>
                  <a:t>形成</a:t>
                </a:r>
                <a:r>
                  <a:rPr lang="en-US" altLang="zh-CN" sz="2800" dirty="0" err="1"/>
                  <a:t>ML</a:t>
                </a:r>
                <a:r>
                  <a:rPr lang="en-US" altLang="zh-CN" sz="2800" baseline="-25000" dirty="0" err="1"/>
                  <a:t>n</a:t>
                </a:r>
                <a:r>
                  <a:rPr lang="zh-CN" altLang="en-US" sz="2800" dirty="0"/>
                  <a:t>型配合物，则溶液中</a:t>
                </a:r>
                <a:r>
                  <a:rPr lang="en-US" altLang="zh-CN" sz="2800" dirty="0"/>
                  <a:t>M</a:t>
                </a:r>
                <a:r>
                  <a:rPr lang="zh-CN" altLang="en-US" sz="2800" dirty="0"/>
                  <a:t>总浓度与平衡浓度的关系为：</a:t>
                </a:r>
                <a:endParaRPr lang="en-US" altLang="zh-CN" sz="2800" dirty="0"/>
              </a:p>
              <a:p>
                <a:pPr marL="0" indent="0">
                  <a:lnSpc>
                    <a:spcPct val="120000"/>
                  </a:lnSpc>
                  <a:spcBef>
                    <a:spcPts val="1800"/>
                  </a:spcBef>
                  <a:buNone/>
                </a:pPr>
                <a:r>
                  <a:rPr lang="en-US" altLang="zh-CN" sz="2800" i="1" dirty="0" err="1"/>
                  <a:t>c</a:t>
                </a:r>
                <a:r>
                  <a:rPr lang="en-US" altLang="zh-CN" sz="2800" baseline="-25000" dirty="0" err="1"/>
                  <a:t>M</a:t>
                </a:r>
                <a14:m>
                  <m:oMath xmlns:m="http://schemas.openxmlformats.org/officeDocument/2006/math">
                    <m:r>
                      <a:rPr lang="en-US" altLang="zh-CN" sz="2800" i="1" dirty="0">
                        <a:latin typeface="Cambria Math" panose="02040503050406030204" pitchFamily="18" charset="0"/>
                        <a:ea typeface="Cambria Math" panose="02040503050406030204" pitchFamily="18" charset="0"/>
                      </a:rPr>
                      <m:t>=</m:t>
                    </m:r>
                    <m:r>
                      <a:rPr lang="en-US" altLang="zh-CN" sz="2800" b="1" i="1" dirty="0" smtClean="0">
                        <a:latin typeface="Cambria Math" panose="02040503050406030204" pitchFamily="18" charset="0"/>
                        <a:ea typeface="Cambria Math" panose="02040503050406030204" pitchFamily="18" charset="0"/>
                      </a:rPr>
                      <m:t> </m:t>
                    </m:r>
                  </m:oMath>
                </a14:m>
                <a:r>
                  <a:rPr lang="en-US" altLang="zh-CN" sz="2800" dirty="0"/>
                  <a:t>[M]</a:t>
                </a:r>
                <a14:m>
                  <m:oMath xmlns:m="http://schemas.openxmlformats.org/officeDocument/2006/math">
                    <m:r>
                      <a:rPr lang="en-US" altLang="zh-CN" sz="2800" b="1" i="0" dirty="0" smtClean="0">
                        <a:latin typeface="Cambria Math" panose="02040503050406030204" pitchFamily="18" charset="0"/>
                      </a:rPr>
                      <m:t> </m:t>
                    </m:r>
                    <m:r>
                      <a:rPr lang="en-US" altLang="zh-CN" sz="2800" i="1" dirty="0" smtClean="0">
                        <a:latin typeface="Cambria Math" panose="02040503050406030204" pitchFamily="18" charset="0"/>
                      </a:rPr>
                      <m:t>+</m:t>
                    </m:r>
                  </m:oMath>
                </a14:m>
                <a:r>
                  <a:rPr lang="en-US" altLang="zh-CN" sz="2800" dirty="0"/>
                  <a:t> [ML] </a:t>
                </a:r>
                <a14:m>
                  <m:oMath xmlns:m="http://schemas.openxmlformats.org/officeDocument/2006/math">
                    <m:r>
                      <a:rPr lang="en-US" altLang="zh-CN" sz="2800" i="1" dirty="0">
                        <a:latin typeface="Cambria Math" panose="02040503050406030204" pitchFamily="18" charset="0"/>
                      </a:rPr>
                      <m:t>+</m:t>
                    </m:r>
                  </m:oMath>
                </a14:m>
                <a:r>
                  <a:rPr lang="en-US" altLang="zh-CN" sz="2800" dirty="0"/>
                  <a:t>[ML</a:t>
                </a:r>
                <a:r>
                  <a:rPr lang="en-US" altLang="zh-CN" sz="2800" baseline="-25000" dirty="0"/>
                  <a:t>2</a:t>
                </a:r>
                <a:r>
                  <a:rPr lang="en-US" altLang="zh-CN" sz="2800" dirty="0"/>
                  <a:t>] </a:t>
                </a:r>
                <a14:m>
                  <m:oMath xmlns:m="http://schemas.openxmlformats.org/officeDocument/2006/math">
                    <m:r>
                      <a:rPr lang="en-US" altLang="zh-CN" sz="2800" i="1" dirty="0">
                        <a:latin typeface="Cambria Math" panose="02040503050406030204" pitchFamily="18" charset="0"/>
                      </a:rPr>
                      <m:t>+</m:t>
                    </m:r>
                  </m:oMath>
                </a14:m>
                <a:r>
                  <a:rPr lang="en-US" altLang="zh-CN" sz="2800" dirty="0"/>
                  <a:t>... </a:t>
                </a:r>
                <a14:m>
                  <m:oMath xmlns:m="http://schemas.openxmlformats.org/officeDocument/2006/math">
                    <m:r>
                      <a:rPr lang="en-US" altLang="zh-CN" sz="2800" i="1" dirty="0">
                        <a:latin typeface="Cambria Math" panose="02040503050406030204" pitchFamily="18" charset="0"/>
                      </a:rPr>
                      <m:t>+</m:t>
                    </m:r>
                  </m:oMath>
                </a14:m>
                <a:r>
                  <a:rPr lang="en-US" altLang="zh-CN" sz="2800" dirty="0"/>
                  <a:t>[</a:t>
                </a:r>
                <a:r>
                  <a:rPr lang="en-US" altLang="zh-CN" sz="2800" dirty="0" err="1"/>
                  <a:t>ML</a:t>
                </a:r>
                <a:r>
                  <a:rPr lang="en-US" altLang="zh-CN" sz="2800" baseline="-25000" dirty="0" err="1"/>
                  <a:t>n</a:t>
                </a:r>
                <a:r>
                  <a:rPr lang="en-US" altLang="zh-CN" sz="2800" dirty="0"/>
                  <a:t>]</a:t>
                </a:r>
              </a:p>
              <a:p>
                <a:pPr marL="0" indent="0">
                  <a:lnSpc>
                    <a:spcPct val="120000"/>
                  </a:lnSpc>
                  <a:spcBef>
                    <a:spcPts val="1800"/>
                  </a:spcBef>
                  <a:buNone/>
                </a:pPr>
                <a:r>
                  <a:rPr lang="en-US" altLang="zh-CN" sz="2800" dirty="0"/>
                  <a:t>    </a:t>
                </a:r>
                <a14:m>
                  <m:oMath xmlns:m="http://schemas.openxmlformats.org/officeDocument/2006/math">
                    <m:r>
                      <a:rPr lang="en-US" altLang="zh-CN" sz="2800" i="1" dirty="0"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zh-CN" sz="2800" i="1">
                            <a:latin typeface="Cambria Math" panose="02040503050406030204" pitchFamily="18" charset="0"/>
                          </a:rPr>
                        </m:ctrlPr>
                      </m:dPr>
                      <m:e>
                        <m:r>
                          <a:rPr lang="en-US" altLang="zh-CN" sz="2800">
                            <a:latin typeface="Cambria Math" panose="02040503050406030204" pitchFamily="18" charset="0"/>
                          </a:rPr>
                          <m:t>𝐌</m:t>
                        </m:r>
                      </m:e>
                    </m:d>
                    <m:r>
                      <a:rPr lang="en-US" altLang="zh-CN" sz="2800" i="1" dirty="0">
                        <a:latin typeface="Cambria Math" panose="02040503050406030204" pitchFamily="18" charset="0"/>
                      </a:rPr>
                      <m:t>+</m:t>
                    </m:r>
                    <m:r>
                      <a:rPr lang="zh-CN" altLang="en-US" sz="2800" i="1" dirty="0">
                        <a:solidFill>
                          <a:schemeClr val="tx1"/>
                        </a:solidFill>
                        <a:latin typeface="Cambria Math" panose="02040503050406030204" pitchFamily="18" charset="0"/>
                      </a:rPr>
                      <m:t>𝜷</m:t>
                    </m:r>
                    <m:r>
                      <a:rPr lang="en-US" altLang="zh-CN" sz="2800" i="1" baseline="-25000">
                        <a:solidFill>
                          <a:schemeClr val="tx1"/>
                        </a:solidFill>
                        <a:latin typeface="Cambria Math" panose="02040503050406030204" pitchFamily="18" charset="0"/>
                      </a:rPr>
                      <m:t>𝟏</m:t>
                    </m:r>
                    <m:d>
                      <m:dPr>
                        <m:begChr m:val="["/>
                        <m:endChr m:val="]"/>
                        <m:ctrlPr>
                          <a:rPr lang="en-US" altLang="zh-CN" sz="2800" i="1">
                            <a:solidFill>
                              <a:schemeClr val="tx1"/>
                            </a:solidFill>
                            <a:latin typeface="Cambria Math" panose="02040503050406030204" pitchFamily="18" charset="0"/>
                          </a:rPr>
                        </m:ctrlPr>
                      </m:dPr>
                      <m:e>
                        <m:r>
                          <a:rPr lang="en-US" altLang="zh-CN" sz="2800">
                            <a:solidFill>
                              <a:schemeClr val="tx1"/>
                            </a:solidFill>
                            <a:latin typeface="Cambria Math" panose="02040503050406030204" pitchFamily="18" charset="0"/>
                          </a:rPr>
                          <m:t>𝐌</m:t>
                        </m:r>
                      </m:e>
                    </m:d>
                    <m:r>
                      <a:rPr lang="en-US" altLang="zh-CN" sz="2800">
                        <a:solidFill>
                          <a:schemeClr val="tx1"/>
                        </a:solidFill>
                        <a:latin typeface="Cambria Math" panose="02040503050406030204" pitchFamily="18" charset="0"/>
                      </a:rPr>
                      <m:t>[</m:t>
                    </m:r>
                    <m:r>
                      <a:rPr lang="en-US" altLang="zh-CN" sz="2800">
                        <a:solidFill>
                          <a:schemeClr val="tx1"/>
                        </a:solidFill>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a:rPr lang="en-US" altLang="zh-CN" sz="2800" i="1" dirty="0">
                        <a:solidFill>
                          <a:schemeClr val="tx1"/>
                        </a:solidFill>
                        <a:latin typeface="Cambria Math" panose="02040503050406030204" pitchFamily="18" charset="0"/>
                      </a:rPr>
                      <m:t>+</m:t>
                    </m:r>
                    <m:r>
                      <a:rPr lang="zh-CN" altLang="en-US" sz="2800" i="1" dirty="0">
                        <a:latin typeface="Cambria Math" panose="02040503050406030204" pitchFamily="18" charset="0"/>
                      </a:rPr>
                      <m:t>𝜷</m:t>
                    </m:r>
                    <m:r>
                      <a:rPr lang="en-US" altLang="zh-CN" sz="2800" i="1" baseline="-25000">
                        <a:solidFill>
                          <a:schemeClr val="tx1"/>
                        </a:solidFill>
                        <a:latin typeface="Cambria Math" panose="02040503050406030204" pitchFamily="18" charset="0"/>
                      </a:rPr>
                      <m:t>𝟐</m:t>
                    </m:r>
                    <m:d>
                      <m:dPr>
                        <m:begChr m:val="["/>
                        <m:endChr m:val="]"/>
                        <m:ctrlPr>
                          <a:rPr lang="en-US" altLang="zh-CN" sz="2800" i="1">
                            <a:solidFill>
                              <a:schemeClr val="tx1"/>
                            </a:solidFill>
                            <a:latin typeface="Cambria Math" panose="02040503050406030204" pitchFamily="18" charset="0"/>
                          </a:rPr>
                        </m:ctrlPr>
                      </m:dPr>
                      <m:e>
                        <m:r>
                          <a:rPr lang="en-US" altLang="zh-CN" sz="2800">
                            <a:solidFill>
                              <a:schemeClr val="tx1"/>
                            </a:solidFill>
                            <a:latin typeface="Cambria Math" panose="02040503050406030204" pitchFamily="18" charset="0"/>
                          </a:rPr>
                          <m:t>𝐌</m:t>
                        </m:r>
                      </m:e>
                    </m:d>
                    <m:r>
                      <a:rPr lang="en-US" altLang="zh-CN" sz="2800">
                        <a:solidFill>
                          <a:schemeClr val="tx1"/>
                        </a:solidFill>
                        <a:latin typeface="Cambria Math" panose="02040503050406030204" pitchFamily="18" charset="0"/>
                      </a:rPr>
                      <m:t>[</m:t>
                    </m:r>
                    <m:r>
                      <a:rPr lang="en-US" altLang="zh-CN" sz="2800">
                        <a:solidFill>
                          <a:schemeClr val="tx1"/>
                        </a:solidFill>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oMath>
                </a14:m>
                <a:r>
                  <a:rPr lang="en-US" altLang="zh-CN" sz="2800" baseline="30000" dirty="0">
                    <a:solidFill>
                      <a:schemeClr val="tx1"/>
                    </a:solidFill>
                  </a:rPr>
                  <a:t>2</a:t>
                </a:r>
                <a14:m>
                  <m:oMath xmlns:m="http://schemas.openxmlformats.org/officeDocument/2006/math">
                    <m:r>
                      <a:rPr lang="en-US" altLang="zh-CN" sz="2800" i="1" dirty="0">
                        <a:solidFill>
                          <a:schemeClr val="tx1"/>
                        </a:solidFill>
                        <a:latin typeface="Cambria Math" panose="02040503050406030204" pitchFamily="18" charset="0"/>
                      </a:rPr>
                      <m:t>+</m:t>
                    </m:r>
                  </m:oMath>
                </a14:m>
                <a:r>
                  <a:rPr lang="en-US" altLang="zh-CN" sz="2800" dirty="0">
                    <a:solidFill>
                      <a:schemeClr val="tx1"/>
                    </a:solidFill>
                  </a:rPr>
                  <a:t>...</a:t>
                </a:r>
                <a14:m>
                  <m:oMath xmlns:m="http://schemas.openxmlformats.org/officeDocument/2006/math">
                    <m:r>
                      <a:rPr lang="en-US" altLang="zh-CN" sz="2800" i="1" dirty="0">
                        <a:solidFill>
                          <a:schemeClr val="tx1"/>
                        </a:solidFill>
                        <a:latin typeface="Cambria Math" panose="02040503050406030204" pitchFamily="18" charset="0"/>
                      </a:rPr>
                      <m:t>+</m:t>
                    </m:r>
                    <m:r>
                      <a:rPr lang="zh-CN" altLang="en-US" sz="2800" i="1" dirty="0">
                        <a:solidFill>
                          <a:schemeClr val="tx1"/>
                        </a:solidFill>
                        <a:latin typeface="Cambria Math" panose="02040503050406030204" pitchFamily="18" charset="0"/>
                      </a:rPr>
                      <m:t>𝜷</m:t>
                    </m:r>
                    <m:r>
                      <a:rPr lang="en-US" altLang="zh-CN" sz="2800" baseline="-25000">
                        <a:solidFill>
                          <a:schemeClr val="tx1"/>
                        </a:solidFill>
                        <a:latin typeface="Cambria Math" panose="02040503050406030204" pitchFamily="18" charset="0"/>
                      </a:rPr>
                      <m:t>𝐧</m:t>
                    </m:r>
                    <m:d>
                      <m:dPr>
                        <m:begChr m:val="["/>
                        <m:endChr m:val="]"/>
                        <m:ctrlPr>
                          <a:rPr lang="en-US" altLang="zh-CN" sz="2800" i="1">
                            <a:solidFill>
                              <a:schemeClr val="tx1"/>
                            </a:solidFill>
                            <a:latin typeface="Cambria Math" panose="02040503050406030204" pitchFamily="18" charset="0"/>
                          </a:rPr>
                        </m:ctrlPr>
                      </m:dPr>
                      <m:e>
                        <m:r>
                          <a:rPr lang="en-US" altLang="zh-CN" sz="2800">
                            <a:solidFill>
                              <a:schemeClr val="tx1"/>
                            </a:solidFill>
                            <a:latin typeface="Cambria Math" panose="02040503050406030204" pitchFamily="18" charset="0"/>
                          </a:rPr>
                          <m:t>𝐌</m:t>
                        </m:r>
                      </m:e>
                    </m:d>
                    <m:r>
                      <a:rPr lang="en-US" altLang="zh-CN" sz="2800">
                        <a:solidFill>
                          <a:schemeClr val="tx1"/>
                        </a:solidFill>
                        <a:latin typeface="Cambria Math" panose="02040503050406030204" pitchFamily="18" charset="0"/>
                      </a:rPr>
                      <m:t>[</m:t>
                    </m:r>
                    <m:r>
                      <a:rPr lang="en-US" altLang="zh-CN" sz="2800">
                        <a:solidFill>
                          <a:schemeClr val="tx1"/>
                        </a:solidFill>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oMath>
                </a14:m>
                <a:r>
                  <a:rPr lang="en-US" altLang="zh-CN" sz="2800" baseline="30000" dirty="0">
                    <a:solidFill>
                      <a:schemeClr val="tx1"/>
                    </a:solidFill>
                  </a:rPr>
                  <a:t>n</a:t>
                </a:r>
                <a:endParaRPr lang="en-US" altLang="zh-CN" sz="2800" dirty="0">
                  <a:solidFill>
                    <a:schemeClr val="tx1"/>
                  </a:solidFill>
                </a:endParaRPr>
              </a:p>
              <a:p>
                <a:pPr marL="0" indent="0">
                  <a:lnSpc>
                    <a:spcPct val="120000"/>
                  </a:lnSpc>
                  <a:spcBef>
                    <a:spcPts val="1800"/>
                  </a:spcBef>
                  <a:buNone/>
                </a:pPr>
                <a:r>
                  <a:rPr lang="en-US" altLang="zh-CN" sz="2800" dirty="0">
                    <a:ea typeface="Cambria Math" panose="02040503050406030204" pitchFamily="18" charset="0"/>
                  </a:rPr>
                  <a:t>    </a:t>
                </a:r>
                <a14:m>
                  <m:oMath xmlns:m="http://schemas.openxmlformats.org/officeDocument/2006/math">
                    <m:r>
                      <a:rPr lang="en-US" altLang="zh-CN" sz="2800" i="1" dirty="0">
                        <a:latin typeface="Cambria Math" panose="02040503050406030204" pitchFamily="18" charset="0"/>
                        <a:ea typeface="Cambria Math" panose="02040503050406030204" pitchFamily="18" charset="0"/>
                      </a:rPr>
                      <m:t>=</m:t>
                    </m:r>
                    <m:r>
                      <m:rPr>
                        <m:nor/>
                      </m:rPr>
                      <a:rPr lang="en-US" altLang="zh-CN" sz="2800" dirty="0"/>
                      <m:t>[</m:t>
                    </m:r>
                    <m:r>
                      <m:rPr>
                        <m:nor/>
                      </m:rPr>
                      <a:rPr lang="en-US" altLang="zh-CN" sz="2800" dirty="0"/>
                      <m:t>M</m:t>
                    </m:r>
                    <m:r>
                      <m:rPr>
                        <m:nor/>
                      </m:rPr>
                      <a:rPr lang="en-US" altLang="zh-CN" sz="2800" dirty="0"/>
                      <m:t>]</m:t>
                    </m:r>
                    <m:r>
                      <m:rPr>
                        <m:nor/>
                      </m:rPr>
                      <a:rPr lang="en-US" altLang="zh-CN" sz="2800" b="1" i="0" dirty="0" smtClean="0"/>
                      <m:t>(</m:t>
                    </m:r>
                    <m:r>
                      <a:rPr lang="en-US" altLang="zh-CN" sz="2800" b="1" i="1" dirty="0" smtClean="0">
                        <a:latin typeface="Cambria Math" panose="02040503050406030204" pitchFamily="18" charset="0"/>
                      </a:rPr>
                      <m:t>𝟏</m:t>
                    </m:r>
                    <m:r>
                      <a:rPr lang="en-US" altLang="zh-CN" sz="2800" i="1" dirty="0">
                        <a:latin typeface="Cambria Math" panose="02040503050406030204" pitchFamily="18" charset="0"/>
                      </a:rPr>
                      <m:t>+</m:t>
                    </m:r>
                    <m:r>
                      <a:rPr lang="zh-CN" altLang="en-US" sz="2800" i="1" dirty="0">
                        <a:latin typeface="Cambria Math" panose="02040503050406030204" pitchFamily="18" charset="0"/>
                      </a:rPr>
                      <m:t>𝜷</m:t>
                    </m:r>
                    <m:r>
                      <a:rPr lang="en-US" altLang="zh-CN" sz="2800" i="1" baseline="-25000">
                        <a:latin typeface="Cambria Math" panose="02040503050406030204" pitchFamily="18" charset="0"/>
                      </a:rPr>
                      <m:t>𝟏</m:t>
                    </m:r>
                    <m:r>
                      <a:rPr lang="en-US" altLang="zh-CN" sz="2800" i="1" smtClean="0">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rPr>
                      <m:t>+</m:t>
                    </m:r>
                    <m:r>
                      <a:rPr lang="zh-CN" altLang="en-US" sz="2800" i="1" dirty="0" smtClean="0">
                        <a:latin typeface="Cambria Math" panose="02040503050406030204" pitchFamily="18" charset="0"/>
                      </a:rPr>
                      <m:t>𝜷</m:t>
                    </m:r>
                    <m:r>
                      <a:rPr lang="en-US" altLang="zh-CN" sz="2800" i="1" baseline="-25000">
                        <a:latin typeface="Cambria Math" panose="02040503050406030204" pitchFamily="18" charset="0"/>
                      </a:rPr>
                      <m:t>𝟐</m:t>
                    </m:r>
                    <m:r>
                      <a:rPr lang="en-US" altLang="zh-CN" sz="2800" i="1" smtClean="0">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m:rPr>
                        <m:nor/>
                      </m:rPr>
                      <a:rPr lang="en-US" altLang="zh-CN" sz="2800" baseline="30000" dirty="0"/>
                      <m:t>2</m:t>
                    </m:r>
                    <m:r>
                      <a:rPr lang="en-US" altLang="zh-CN" sz="2800" i="1" dirty="0">
                        <a:latin typeface="Cambria Math" panose="02040503050406030204" pitchFamily="18" charset="0"/>
                      </a:rPr>
                      <m:t>+</m:t>
                    </m:r>
                    <m:r>
                      <m:rPr>
                        <m:nor/>
                      </m:rPr>
                      <a:rPr lang="en-US" altLang="zh-CN" sz="2800" dirty="0"/>
                      <m:t>...</m:t>
                    </m:r>
                    <m:r>
                      <a:rPr lang="en-US" altLang="zh-CN" sz="2800" i="1" dirty="0">
                        <a:latin typeface="Cambria Math" panose="02040503050406030204" pitchFamily="18" charset="0"/>
                      </a:rPr>
                      <m:t>+</m:t>
                    </m:r>
                    <m:r>
                      <a:rPr lang="zh-CN" altLang="en-US" sz="2800" i="1" dirty="0">
                        <a:latin typeface="Cambria Math" panose="02040503050406030204" pitchFamily="18" charset="0"/>
                      </a:rPr>
                      <m:t>𝜷</m:t>
                    </m:r>
                    <m:r>
                      <a:rPr lang="en-US" altLang="zh-CN" sz="2800" baseline="-25000">
                        <a:latin typeface="Cambria Math" panose="02040503050406030204" pitchFamily="18" charset="0"/>
                      </a:rPr>
                      <m:t>𝐧</m:t>
                    </m:r>
                    <m:r>
                      <a:rPr lang="en-US" altLang="zh-CN" sz="2800" i="1" smtClean="0">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m:rPr>
                        <m:nor/>
                      </m:rPr>
                      <a:rPr lang="en-US" altLang="zh-CN" sz="2800" baseline="30000" dirty="0"/>
                      <m:t>n</m:t>
                    </m:r>
                    <m:r>
                      <m:rPr>
                        <m:nor/>
                      </m:rPr>
                      <a:rPr lang="en-US" altLang="zh-CN" sz="2800" b="1" i="0" dirty="0" smtClean="0"/>
                      <m:t>)</m:t>
                    </m:r>
                  </m:oMath>
                </a14:m>
                <a:endParaRPr lang="en-US" altLang="zh-CN" sz="2800" baseline="30000" dirty="0">
                  <a:solidFill>
                    <a:srgbClr val="002060"/>
                  </a:solidFill>
                </a:endParaRPr>
              </a:p>
              <a:p>
                <a:pPr marL="0" indent="0">
                  <a:lnSpc>
                    <a:spcPct val="120000"/>
                  </a:lnSpc>
                  <a:spcBef>
                    <a:spcPts val="1800"/>
                  </a:spcBef>
                  <a:buNone/>
                </a:pPr>
                <a:endParaRPr lang="en-US" altLang="zh-CN" sz="2800" dirty="0"/>
              </a:p>
              <a:p>
                <a:pPr marL="0" indent="0">
                  <a:lnSpc>
                    <a:spcPct val="120000"/>
                  </a:lnSpc>
                  <a:spcBef>
                    <a:spcPts val="1800"/>
                  </a:spcBef>
                  <a:buNone/>
                </a:pPr>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4"/>
                <a:stretch>
                  <a:fillRect l="-1435" t="-87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30</a:t>
            </a:fld>
            <a:endParaRPr lang="en-US" altLang="zh-CN"/>
          </a:p>
        </p:txBody>
      </p:sp>
    </p:spTree>
    <p:custDataLst>
      <p:tags r:id="rId1"/>
    </p:custDataLst>
    <p:extLst>
      <p:ext uri="{BB962C8B-B14F-4D97-AF65-F5344CB8AC3E}">
        <p14:creationId xmlns:p14="http://schemas.microsoft.com/office/powerpoint/2010/main" val="352052322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t>金属离子</a:t>
            </a:r>
            <a:r>
              <a:rPr lang="en-US" altLang="zh-CN" sz="3600" dirty="0"/>
              <a:t>M</a:t>
            </a:r>
            <a:r>
              <a:rPr lang="zh-CN" altLang="en-US" sz="3600" dirty="0"/>
              <a:t>配合物溶液各型体分布系数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lnSpc>
                    <a:spcPct val="110000"/>
                  </a:lnSpc>
                  <a:spcBef>
                    <a:spcPts val="0"/>
                  </a:spcBef>
                  <a:buNone/>
                </a:pPr>
                <a:r>
                  <a:rPr lang="zh-CN" altLang="en-US" sz="2400" dirty="0"/>
                  <a:t>根据分布系数定义，</a:t>
                </a:r>
                <a:r>
                  <a:rPr lang="en-US" altLang="zh-CN" sz="2400" dirty="0"/>
                  <a:t>M</a:t>
                </a:r>
                <a:r>
                  <a:rPr lang="zh-CN" altLang="en-US" sz="2400" dirty="0"/>
                  <a:t>配合物溶液中游离金属离子及各级配合物的分布系数为：</a:t>
                </a:r>
                <a:endParaRPr lang="en-US" altLang="zh-CN" sz="2400" dirty="0"/>
              </a:p>
              <a:p>
                <a:pPr marL="0" indent="0">
                  <a:lnSpc>
                    <a:spcPct val="110000"/>
                  </a:lnSpc>
                  <a:spcBef>
                    <a:spcPts val="0"/>
                  </a:spcBef>
                  <a:buNone/>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zh-CN" altLang="en-US" sz="2800" i="1">
                              <a:latin typeface="Cambria Math" panose="02040503050406030204" pitchFamily="18" charset="0"/>
                            </a:rPr>
                            <m:t>𝜹</m:t>
                          </m:r>
                        </m:e>
                        <m:sub>
                          <m:r>
                            <a:rPr lang="en-US" altLang="zh-CN" sz="2800" b="1" i="0" smtClean="0">
                              <a:latin typeface="Cambria Math" panose="02040503050406030204" pitchFamily="18" charset="0"/>
                            </a:rPr>
                            <m:t>𝐌</m:t>
                          </m:r>
                        </m:sub>
                      </m:sSub>
                      <m:r>
                        <a:rPr lang="en-US" altLang="zh-CN" sz="2800" i="1" dirty="0">
                          <a:latin typeface="Cambria Math" panose="02040503050406030204" pitchFamily="18" charset="0"/>
                          <a:ea typeface="Cambria Math" panose="02040503050406030204" pitchFamily="18" charset="0"/>
                        </a:rPr>
                        <m:t>=</m:t>
                      </m:r>
                      <m:f>
                        <m:fPr>
                          <m:ctrlPr>
                            <a:rPr lang="en-US" altLang="zh-CN" sz="2800" i="1" dirty="0" smtClean="0">
                              <a:latin typeface="Cambria Math" panose="02040503050406030204" pitchFamily="18" charset="0"/>
                              <a:ea typeface="Cambria Math" panose="02040503050406030204" pitchFamily="18" charset="0"/>
                            </a:rPr>
                          </m:ctrlPr>
                        </m:fPr>
                        <m:num>
                          <m:r>
                            <a:rPr lang="en-US" altLang="zh-CN" sz="2800" b="1" i="1" dirty="0" smtClean="0">
                              <a:latin typeface="Cambria Math" panose="02040503050406030204" pitchFamily="18" charset="0"/>
                              <a:ea typeface="Cambria Math" panose="02040503050406030204" pitchFamily="18" charset="0"/>
                            </a:rPr>
                            <m:t>[</m:t>
                          </m:r>
                          <m:r>
                            <a:rPr lang="en-US" altLang="zh-CN" sz="2800" b="1" i="0" dirty="0" smtClean="0">
                              <a:latin typeface="Cambria Math" panose="02040503050406030204" pitchFamily="18" charset="0"/>
                              <a:ea typeface="Cambria Math" panose="02040503050406030204" pitchFamily="18" charset="0"/>
                            </a:rPr>
                            <m:t>𝐌</m:t>
                          </m:r>
                          <m:r>
                            <a:rPr lang="en-US" altLang="zh-CN" sz="2800" b="1" i="1" dirty="0" smtClean="0">
                              <a:latin typeface="Cambria Math" panose="02040503050406030204" pitchFamily="18" charset="0"/>
                              <a:ea typeface="Cambria Math" panose="02040503050406030204" pitchFamily="18" charset="0"/>
                            </a:rPr>
                            <m:t>]</m:t>
                          </m:r>
                        </m:num>
                        <m:den>
                          <m:sSub>
                            <m:sSubPr>
                              <m:ctrlPr>
                                <a:rPr lang="en-US" altLang="zh-CN" sz="2800" i="1">
                                  <a:latin typeface="Cambria Math" panose="02040503050406030204" pitchFamily="18" charset="0"/>
                                </a:rPr>
                              </m:ctrlPr>
                            </m:sSubPr>
                            <m:e>
                              <m:r>
                                <a:rPr lang="en-US" altLang="zh-CN" sz="2800" i="1" smtClean="0">
                                  <a:latin typeface="Cambria Math" panose="02040503050406030204" pitchFamily="18" charset="0"/>
                                </a:rPr>
                                <m:t>𝑐</m:t>
                              </m:r>
                            </m:e>
                            <m:sub>
                              <m:r>
                                <a:rPr lang="en-US" altLang="zh-CN" sz="2800">
                                  <a:latin typeface="Cambria Math" panose="02040503050406030204" pitchFamily="18" charset="0"/>
                                </a:rPr>
                                <m:t>𝐌</m:t>
                              </m:r>
                            </m:sub>
                          </m:sSub>
                        </m:den>
                      </m:f>
                      <m:r>
                        <a:rPr lang="en-US" altLang="zh-CN" sz="2800" i="1" dirty="0">
                          <a:latin typeface="Cambria Math" panose="02040503050406030204" pitchFamily="18" charset="0"/>
                          <a:ea typeface="Cambria Math" panose="02040503050406030204" pitchFamily="18" charset="0"/>
                        </a:rPr>
                        <m:t>=</m:t>
                      </m:r>
                      <m:f>
                        <m:fPr>
                          <m:ctrlPr>
                            <a:rPr lang="en-US" altLang="zh-CN" sz="2800" i="1" dirty="0" smtClean="0">
                              <a:latin typeface="Cambria Math" panose="02040503050406030204" pitchFamily="18" charset="0"/>
                              <a:ea typeface="Cambria Math" panose="02040503050406030204" pitchFamily="18" charset="0"/>
                            </a:rPr>
                          </m:ctrlPr>
                        </m:fPr>
                        <m:num>
                          <m:r>
                            <a:rPr lang="en-US" altLang="zh-CN" sz="2800" b="1" i="1" dirty="0" smtClean="0">
                              <a:latin typeface="Cambria Math" panose="02040503050406030204" pitchFamily="18" charset="0"/>
                              <a:ea typeface="Cambria Math" panose="02040503050406030204" pitchFamily="18" charset="0"/>
                            </a:rPr>
                            <m:t>𝟏</m:t>
                          </m:r>
                        </m:num>
                        <m:den>
                          <m:r>
                            <a:rPr lang="en-US" altLang="zh-CN" sz="2800" i="1" dirty="0">
                              <a:latin typeface="Cambria Math" panose="02040503050406030204" pitchFamily="18" charset="0"/>
                            </a:rPr>
                            <m:t>𝟏</m:t>
                          </m:r>
                          <m:r>
                            <a:rPr lang="en-US" altLang="zh-CN" sz="2800" i="1" dirty="0">
                              <a:latin typeface="Cambria Math" panose="02040503050406030204" pitchFamily="18" charset="0"/>
                            </a:rPr>
                            <m:t>+</m:t>
                          </m:r>
                          <m:r>
                            <a:rPr lang="zh-CN" altLang="en-US" sz="2800" i="1" dirty="0">
                              <a:latin typeface="Cambria Math" panose="02040503050406030204" pitchFamily="18" charset="0"/>
                            </a:rPr>
                            <m:t>𝜷</m:t>
                          </m:r>
                          <m:r>
                            <a:rPr lang="en-US" altLang="zh-CN" sz="2800" i="1" baseline="-25000">
                              <a:latin typeface="Cambria Math" panose="02040503050406030204" pitchFamily="18" charset="0"/>
                            </a:rPr>
                            <m:t>𝟏</m:t>
                          </m:r>
                          <m:r>
                            <a:rPr lang="en-US" altLang="zh-CN" sz="2800" i="1">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rPr>
                            <m:t>+</m:t>
                          </m:r>
                          <m:r>
                            <a:rPr lang="zh-CN" altLang="en-US" sz="2800" i="1" dirty="0">
                              <a:latin typeface="Cambria Math" panose="02040503050406030204" pitchFamily="18" charset="0"/>
                            </a:rPr>
                            <m:t>𝜷</m:t>
                          </m:r>
                          <m:r>
                            <a:rPr lang="en-US" altLang="zh-CN" sz="2800" i="1" baseline="-25000">
                              <a:latin typeface="Cambria Math" panose="02040503050406030204" pitchFamily="18" charset="0"/>
                            </a:rPr>
                            <m:t>𝟐</m:t>
                          </m:r>
                          <m:r>
                            <a:rPr lang="en-US" altLang="zh-CN" sz="2800" i="1">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m:rPr>
                              <m:nor/>
                            </m:rPr>
                            <a:rPr lang="en-US" altLang="zh-CN" sz="2800" baseline="30000" dirty="0"/>
                            <m:t>2</m:t>
                          </m:r>
                          <m:r>
                            <a:rPr lang="en-US" altLang="zh-CN" sz="2800" i="1" dirty="0">
                              <a:latin typeface="Cambria Math" panose="02040503050406030204" pitchFamily="18" charset="0"/>
                            </a:rPr>
                            <m:t>+</m:t>
                          </m:r>
                          <m:r>
                            <m:rPr>
                              <m:nor/>
                            </m:rPr>
                            <a:rPr lang="en-US" altLang="zh-CN" sz="2800" dirty="0"/>
                            <m:t>...</m:t>
                          </m:r>
                          <m:r>
                            <a:rPr lang="en-US" altLang="zh-CN" sz="2800" i="1" dirty="0">
                              <a:latin typeface="Cambria Math" panose="02040503050406030204" pitchFamily="18" charset="0"/>
                            </a:rPr>
                            <m:t>+</m:t>
                          </m:r>
                          <m:r>
                            <a:rPr lang="zh-CN" altLang="en-US" sz="2800" i="1" dirty="0">
                              <a:latin typeface="Cambria Math" panose="02040503050406030204" pitchFamily="18" charset="0"/>
                            </a:rPr>
                            <m:t>𝜷</m:t>
                          </m:r>
                          <m:r>
                            <a:rPr lang="en-US" altLang="zh-CN" sz="2800" baseline="-25000">
                              <a:latin typeface="Cambria Math" panose="02040503050406030204" pitchFamily="18" charset="0"/>
                            </a:rPr>
                            <m:t>𝐧</m:t>
                          </m:r>
                          <m:r>
                            <a:rPr lang="en-US" altLang="zh-CN" sz="2800" i="1">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m:rPr>
                              <m:nor/>
                            </m:rPr>
                            <a:rPr lang="en-US" altLang="zh-CN" sz="2800" baseline="30000" dirty="0"/>
                            <m:t>n</m:t>
                          </m:r>
                        </m:den>
                      </m:f>
                    </m:oMath>
                  </m:oMathPara>
                </a14:m>
                <a:endParaRPr lang="en-US" altLang="zh-CN" sz="2800" dirty="0"/>
              </a:p>
              <a:p>
                <a:pPr marL="0" indent="0">
                  <a:lnSpc>
                    <a:spcPct val="120000"/>
                  </a:lnSpc>
                  <a:spcBef>
                    <a:spcPts val="600"/>
                  </a:spcBef>
                  <a:spcAft>
                    <a:spcPts val="600"/>
                  </a:spcAft>
                  <a:buNone/>
                </a:pPr>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zh-CN" altLang="en-US" sz="2800" i="1">
                            <a:latin typeface="Cambria Math" panose="02040503050406030204" pitchFamily="18" charset="0"/>
                          </a:rPr>
                          <m:t>𝜹</m:t>
                        </m:r>
                      </m:e>
                      <m:sub>
                        <m:r>
                          <a:rPr lang="en-US" altLang="zh-CN" sz="2800">
                            <a:latin typeface="Cambria Math" panose="02040503050406030204" pitchFamily="18" charset="0"/>
                          </a:rPr>
                          <m:t>𝐌</m:t>
                        </m:r>
                        <m:r>
                          <a:rPr lang="en-US" altLang="zh-CN" sz="2800" b="1" i="0" smtClean="0">
                            <a:latin typeface="Cambria Math" panose="02040503050406030204" pitchFamily="18" charset="0"/>
                          </a:rPr>
                          <m:t>𝐋</m:t>
                        </m:r>
                        <m:r>
                          <a:rPr lang="en-US" altLang="zh-CN" sz="2800" b="1" i="1" baseline="-20000" smtClean="0">
                            <a:latin typeface="Cambria Math" panose="02040503050406030204" pitchFamily="18" charset="0"/>
                          </a:rPr>
                          <m:t>𝒊</m:t>
                        </m:r>
                      </m:sub>
                    </m:sSub>
                    <m:r>
                      <a:rPr lang="en-US" altLang="zh-CN" sz="2800" i="1" dirty="0">
                        <a:latin typeface="Cambria Math" panose="02040503050406030204" pitchFamily="18" charset="0"/>
                        <a:ea typeface="Cambria Math" panose="02040503050406030204" pitchFamily="18" charset="0"/>
                      </a:rPr>
                      <m:t>=</m:t>
                    </m:r>
                    <m:f>
                      <m:fPr>
                        <m:ctrlPr>
                          <a:rPr lang="en-US" altLang="zh-CN" sz="2800" i="1" dirty="0">
                            <a:latin typeface="Cambria Math" panose="02040503050406030204" pitchFamily="18" charset="0"/>
                            <a:ea typeface="Cambria Math" panose="02040503050406030204" pitchFamily="18" charset="0"/>
                          </a:rPr>
                        </m:ctrlPr>
                      </m:fPr>
                      <m:num>
                        <m:r>
                          <a:rPr lang="en-US" altLang="zh-CN" sz="2800" i="1" dirty="0">
                            <a:latin typeface="Cambria Math" panose="02040503050406030204" pitchFamily="18" charset="0"/>
                            <a:ea typeface="Cambria Math" panose="02040503050406030204" pitchFamily="18" charset="0"/>
                          </a:rPr>
                          <m:t>[</m:t>
                        </m:r>
                        <m:r>
                          <a:rPr lang="en-US" altLang="zh-CN" sz="2800" dirty="0">
                            <a:latin typeface="Cambria Math" panose="02040503050406030204" pitchFamily="18" charset="0"/>
                            <a:ea typeface="Cambria Math" panose="02040503050406030204" pitchFamily="18" charset="0"/>
                          </a:rPr>
                          <m:t>𝐌</m:t>
                        </m:r>
                        <m:r>
                          <a:rPr lang="en-US" altLang="zh-CN" sz="2800">
                            <a:latin typeface="Cambria Math" panose="02040503050406030204" pitchFamily="18" charset="0"/>
                          </a:rPr>
                          <m:t>𝐋</m:t>
                        </m:r>
                        <m:r>
                          <a:rPr lang="en-US" altLang="zh-CN" sz="2800" i="1" baseline="-20000">
                            <a:latin typeface="Cambria Math" panose="02040503050406030204" pitchFamily="18" charset="0"/>
                          </a:rPr>
                          <m:t>𝒊</m:t>
                        </m:r>
                        <m:r>
                          <a:rPr lang="en-US" altLang="zh-CN" sz="2800" i="1" dirty="0">
                            <a:latin typeface="Cambria Math" panose="02040503050406030204" pitchFamily="18" charset="0"/>
                            <a:ea typeface="Cambria Math" panose="02040503050406030204" pitchFamily="18" charset="0"/>
                          </a:rPr>
                          <m:t>]</m:t>
                        </m:r>
                      </m:num>
                      <m:den>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𝑐</m:t>
                            </m:r>
                          </m:e>
                          <m:sub>
                            <m:r>
                              <a:rPr lang="en-US" altLang="zh-CN" sz="2800">
                                <a:latin typeface="Cambria Math" panose="02040503050406030204" pitchFamily="18" charset="0"/>
                              </a:rPr>
                              <m:t>𝐌</m:t>
                            </m:r>
                          </m:sub>
                        </m:sSub>
                      </m:den>
                    </m:f>
                    <m:f>
                      <m:fPr>
                        <m:ctrlPr>
                          <a:rPr lang="en-US" altLang="zh-CN" sz="2800" i="1" dirty="0">
                            <a:latin typeface="Cambria Math" panose="02040503050406030204" pitchFamily="18" charset="0"/>
                            <a:ea typeface="Cambria Math" panose="02040503050406030204" pitchFamily="18" charset="0"/>
                          </a:rPr>
                        </m:ctrlPr>
                      </m:fPr>
                      <m:num>
                        <m:r>
                          <a:rPr lang="zh-CN" altLang="en-US" sz="2800" i="1" dirty="0">
                            <a:latin typeface="Cambria Math" panose="02040503050406030204" pitchFamily="18" charset="0"/>
                          </a:rPr>
                          <m:t>𝜷</m:t>
                        </m:r>
                        <m:r>
                          <a:rPr lang="en-US" altLang="zh-CN" sz="2800" b="1" i="1" baseline="-25000" smtClean="0">
                            <a:latin typeface="Cambria Math" panose="02040503050406030204" pitchFamily="18" charset="0"/>
                          </a:rPr>
                          <m:t>𝒊</m:t>
                        </m:r>
                        <m:r>
                          <a:rPr lang="en-US" altLang="zh-CN" sz="2800" i="1">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a:rPr lang="en-US" altLang="zh-CN" sz="2800" b="1" i="1" baseline="30000" dirty="0" smtClean="0">
                            <a:latin typeface="Cambria Math" panose="02040503050406030204" pitchFamily="18" charset="0"/>
                          </a:rPr>
                          <m:t>𝒊</m:t>
                        </m:r>
                      </m:num>
                      <m:den>
                        <m:r>
                          <a:rPr lang="en-US" altLang="zh-CN" sz="2800" i="1" dirty="0">
                            <a:latin typeface="Cambria Math" panose="02040503050406030204" pitchFamily="18" charset="0"/>
                          </a:rPr>
                          <m:t>𝟏</m:t>
                        </m:r>
                        <m:r>
                          <a:rPr lang="en-US" altLang="zh-CN" sz="2800" i="1" dirty="0">
                            <a:latin typeface="Cambria Math" panose="02040503050406030204" pitchFamily="18" charset="0"/>
                          </a:rPr>
                          <m:t>+</m:t>
                        </m:r>
                        <m:r>
                          <a:rPr lang="zh-CN" altLang="en-US" sz="2800" i="1" dirty="0">
                            <a:latin typeface="Cambria Math" panose="02040503050406030204" pitchFamily="18" charset="0"/>
                          </a:rPr>
                          <m:t>𝜷</m:t>
                        </m:r>
                        <m:r>
                          <a:rPr lang="en-US" altLang="zh-CN" sz="2800" i="1" baseline="-25000">
                            <a:latin typeface="Cambria Math" panose="02040503050406030204" pitchFamily="18" charset="0"/>
                          </a:rPr>
                          <m:t>𝟏</m:t>
                        </m:r>
                        <m:r>
                          <a:rPr lang="en-US" altLang="zh-CN" sz="2800" i="1">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rPr>
                          <m:t>+</m:t>
                        </m:r>
                        <m:r>
                          <a:rPr lang="zh-CN" altLang="en-US" sz="2800" i="1" dirty="0">
                            <a:latin typeface="Cambria Math" panose="02040503050406030204" pitchFamily="18" charset="0"/>
                          </a:rPr>
                          <m:t>𝜷</m:t>
                        </m:r>
                        <m:r>
                          <a:rPr lang="en-US" altLang="zh-CN" sz="2800" i="1" baseline="-25000">
                            <a:latin typeface="Cambria Math" panose="02040503050406030204" pitchFamily="18" charset="0"/>
                          </a:rPr>
                          <m:t>𝟐</m:t>
                        </m:r>
                        <m:r>
                          <a:rPr lang="en-US" altLang="zh-CN" sz="2800" i="1">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m:rPr>
                            <m:nor/>
                          </m:rPr>
                          <a:rPr lang="en-US" altLang="zh-CN" sz="2800" baseline="30000" dirty="0"/>
                          <m:t>2</m:t>
                        </m:r>
                        <m:r>
                          <a:rPr lang="en-US" altLang="zh-CN" sz="2800" i="1" dirty="0">
                            <a:latin typeface="Cambria Math" panose="02040503050406030204" pitchFamily="18" charset="0"/>
                          </a:rPr>
                          <m:t>+</m:t>
                        </m:r>
                        <m:r>
                          <m:rPr>
                            <m:nor/>
                          </m:rPr>
                          <a:rPr lang="en-US" altLang="zh-CN" sz="2800" dirty="0"/>
                          <m:t>...</m:t>
                        </m:r>
                        <m:r>
                          <a:rPr lang="en-US" altLang="zh-CN" sz="2800" i="1" dirty="0">
                            <a:latin typeface="Cambria Math" panose="02040503050406030204" pitchFamily="18" charset="0"/>
                          </a:rPr>
                          <m:t>+</m:t>
                        </m:r>
                        <m:r>
                          <a:rPr lang="zh-CN" altLang="en-US" sz="2800" i="1" dirty="0">
                            <a:latin typeface="Cambria Math" panose="02040503050406030204" pitchFamily="18" charset="0"/>
                          </a:rPr>
                          <m:t>𝜷</m:t>
                        </m:r>
                        <m:r>
                          <a:rPr lang="en-US" altLang="zh-CN" sz="2800" baseline="-25000">
                            <a:latin typeface="Cambria Math" panose="02040503050406030204" pitchFamily="18" charset="0"/>
                          </a:rPr>
                          <m:t>𝐧</m:t>
                        </m:r>
                        <m:r>
                          <a:rPr lang="en-US" altLang="zh-CN" sz="2800" i="1">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m:rPr>
                            <m:nor/>
                          </m:rPr>
                          <a:rPr lang="en-US" altLang="zh-CN" sz="2800" b="1" i="1" baseline="30000" dirty="0" smtClean="0">
                            <a:latin typeface="Times New Roman" panose="02020603050405020304" pitchFamily="18" charset="0"/>
                            <a:cs typeface="Times New Roman" panose="02020603050405020304" pitchFamily="18" charset="0"/>
                          </a:rPr>
                          <m:t>i</m:t>
                        </m:r>
                      </m:den>
                    </m:f>
                  </m:oMath>
                </a14:m>
                <a:endParaRPr lang="en-US" altLang="zh-CN" sz="2800" dirty="0"/>
              </a:p>
              <a:p>
                <a:pPr marL="0" indent="0">
                  <a:lnSpc>
                    <a:spcPct val="120000"/>
                  </a:lnSpc>
                  <a:spcBef>
                    <a:spcPts val="600"/>
                  </a:spcBef>
                  <a:spcAft>
                    <a:spcPts val="600"/>
                  </a:spcAft>
                  <a:buNone/>
                </a:pPr>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zh-CN" altLang="en-US" sz="2800" i="1">
                            <a:latin typeface="Cambria Math" panose="02040503050406030204" pitchFamily="18" charset="0"/>
                          </a:rPr>
                          <m:t>𝜹</m:t>
                        </m:r>
                      </m:e>
                      <m:sub>
                        <m:r>
                          <a:rPr lang="en-US" altLang="zh-CN" sz="2800">
                            <a:latin typeface="Cambria Math" panose="02040503050406030204" pitchFamily="18" charset="0"/>
                          </a:rPr>
                          <m:t>𝐌𝐋</m:t>
                        </m:r>
                        <m:r>
                          <a:rPr lang="en-US" altLang="zh-CN" sz="2800" b="1" i="0" baseline="-20000" smtClean="0">
                            <a:latin typeface="Cambria Math" panose="02040503050406030204" pitchFamily="18" charset="0"/>
                          </a:rPr>
                          <m:t>𝐧</m:t>
                        </m:r>
                      </m:sub>
                    </m:sSub>
                    <m:r>
                      <a:rPr lang="en-US" altLang="zh-CN" sz="2800" i="1" dirty="0">
                        <a:latin typeface="Cambria Math" panose="02040503050406030204" pitchFamily="18" charset="0"/>
                        <a:ea typeface="Cambria Math" panose="02040503050406030204" pitchFamily="18" charset="0"/>
                      </a:rPr>
                      <m:t>=</m:t>
                    </m:r>
                    <m:f>
                      <m:fPr>
                        <m:ctrlPr>
                          <a:rPr lang="en-US" altLang="zh-CN" sz="2800" i="1" dirty="0">
                            <a:latin typeface="Cambria Math" panose="02040503050406030204" pitchFamily="18" charset="0"/>
                            <a:ea typeface="Cambria Math" panose="02040503050406030204" pitchFamily="18" charset="0"/>
                          </a:rPr>
                        </m:ctrlPr>
                      </m:fPr>
                      <m:num>
                        <m:r>
                          <a:rPr lang="en-US" altLang="zh-CN" sz="2800" i="1" dirty="0">
                            <a:latin typeface="Cambria Math" panose="02040503050406030204" pitchFamily="18" charset="0"/>
                            <a:ea typeface="Cambria Math" panose="02040503050406030204" pitchFamily="18" charset="0"/>
                          </a:rPr>
                          <m:t>[</m:t>
                        </m:r>
                        <m:r>
                          <a:rPr lang="en-US" altLang="zh-CN" sz="2800" dirty="0">
                            <a:latin typeface="Cambria Math" panose="02040503050406030204" pitchFamily="18" charset="0"/>
                            <a:ea typeface="Cambria Math" panose="02040503050406030204" pitchFamily="18" charset="0"/>
                          </a:rPr>
                          <m:t>𝐌</m:t>
                        </m:r>
                        <m:r>
                          <a:rPr lang="en-US" altLang="zh-CN" sz="2800">
                            <a:latin typeface="Cambria Math" panose="02040503050406030204" pitchFamily="18" charset="0"/>
                          </a:rPr>
                          <m:t>𝐋</m:t>
                        </m:r>
                        <m:r>
                          <a:rPr lang="en-US" altLang="zh-CN" sz="2800" baseline="-20000">
                            <a:latin typeface="Cambria Math" panose="02040503050406030204" pitchFamily="18" charset="0"/>
                          </a:rPr>
                          <m:t>𝐧</m:t>
                        </m:r>
                        <m:r>
                          <a:rPr lang="en-US" altLang="zh-CN" sz="2800" i="1" dirty="0">
                            <a:latin typeface="Cambria Math" panose="02040503050406030204" pitchFamily="18" charset="0"/>
                            <a:ea typeface="Cambria Math" panose="02040503050406030204" pitchFamily="18" charset="0"/>
                          </a:rPr>
                          <m:t>]</m:t>
                        </m:r>
                      </m:num>
                      <m:den>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𝑐</m:t>
                            </m:r>
                          </m:e>
                          <m:sub>
                            <m:r>
                              <a:rPr lang="en-US" altLang="zh-CN" sz="2800">
                                <a:latin typeface="Cambria Math" panose="02040503050406030204" pitchFamily="18" charset="0"/>
                              </a:rPr>
                              <m:t>𝐌</m:t>
                            </m:r>
                          </m:sub>
                        </m:sSub>
                      </m:den>
                    </m:f>
                    <m:f>
                      <m:fPr>
                        <m:ctrlPr>
                          <a:rPr lang="en-US" altLang="zh-CN" sz="2800" i="1" dirty="0">
                            <a:latin typeface="Cambria Math" panose="02040503050406030204" pitchFamily="18" charset="0"/>
                            <a:ea typeface="Cambria Math" panose="02040503050406030204" pitchFamily="18" charset="0"/>
                          </a:rPr>
                        </m:ctrlPr>
                      </m:fPr>
                      <m:num>
                        <m:r>
                          <a:rPr lang="zh-CN" altLang="en-US" sz="2800" i="1" dirty="0">
                            <a:latin typeface="Cambria Math" panose="02040503050406030204" pitchFamily="18" charset="0"/>
                          </a:rPr>
                          <m:t>𝜷</m:t>
                        </m:r>
                        <m:r>
                          <a:rPr lang="en-US" altLang="zh-CN" sz="2800" b="1" i="0" baseline="-25000" smtClean="0">
                            <a:latin typeface="Cambria Math" panose="02040503050406030204" pitchFamily="18" charset="0"/>
                          </a:rPr>
                          <m:t>𝐧</m:t>
                        </m:r>
                        <m:r>
                          <a:rPr lang="en-US" altLang="zh-CN" sz="2800" i="1">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a:rPr lang="en-US" altLang="zh-CN" sz="2800" b="1" i="1" dirty="0" smtClean="0">
                            <a:latin typeface="Cambria Math" panose="02040503050406030204" pitchFamily="18" charset="0"/>
                          </a:rPr>
                          <m:t>𝒏</m:t>
                        </m:r>
                      </m:num>
                      <m:den>
                        <m:r>
                          <a:rPr lang="en-US" altLang="zh-CN" sz="2800" i="1" dirty="0">
                            <a:latin typeface="Cambria Math" panose="02040503050406030204" pitchFamily="18" charset="0"/>
                          </a:rPr>
                          <m:t>𝟏</m:t>
                        </m:r>
                        <m:r>
                          <a:rPr lang="en-US" altLang="zh-CN" sz="2800" i="1" dirty="0">
                            <a:latin typeface="Cambria Math" panose="02040503050406030204" pitchFamily="18" charset="0"/>
                          </a:rPr>
                          <m:t>+</m:t>
                        </m:r>
                        <m:r>
                          <a:rPr lang="zh-CN" altLang="en-US" sz="2800" i="1" dirty="0">
                            <a:latin typeface="Cambria Math" panose="02040503050406030204" pitchFamily="18" charset="0"/>
                          </a:rPr>
                          <m:t>𝜷</m:t>
                        </m:r>
                        <m:r>
                          <a:rPr lang="en-US" altLang="zh-CN" sz="2800" i="1" baseline="-25000">
                            <a:latin typeface="Cambria Math" panose="02040503050406030204" pitchFamily="18" charset="0"/>
                          </a:rPr>
                          <m:t>𝟏</m:t>
                        </m:r>
                        <m:r>
                          <a:rPr lang="en-US" altLang="zh-CN" sz="2800" i="1">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rPr>
                          <m:t>+</m:t>
                        </m:r>
                        <m:r>
                          <a:rPr lang="zh-CN" altLang="en-US" sz="2800" i="1" dirty="0">
                            <a:latin typeface="Cambria Math" panose="02040503050406030204" pitchFamily="18" charset="0"/>
                          </a:rPr>
                          <m:t>𝜷</m:t>
                        </m:r>
                        <m:r>
                          <a:rPr lang="en-US" altLang="zh-CN" sz="2800" i="1" baseline="-25000">
                            <a:latin typeface="Cambria Math" panose="02040503050406030204" pitchFamily="18" charset="0"/>
                          </a:rPr>
                          <m:t>𝟐</m:t>
                        </m:r>
                        <m:r>
                          <a:rPr lang="en-US" altLang="zh-CN" sz="2800" i="1">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m:rPr>
                            <m:nor/>
                          </m:rPr>
                          <a:rPr lang="en-US" altLang="zh-CN" sz="2800" baseline="30000" dirty="0"/>
                          <m:t>2</m:t>
                        </m:r>
                        <m:r>
                          <a:rPr lang="en-US" altLang="zh-CN" sz="2800" i="1" dirty="0">
                            <a:latin typeface="Cambria Math" panose="02040503050406030204" pitchFamily="18" charset="0"/>
                          </a:rPr>
                          <m:t>+</m:t>
                        </m:r>
                        <m:r>
                          <m:rPr>
                            <m:nor/>
                          </m:rPr>
                          <a:rPr lang="en-US" altLang="zh-CN" sz="2800" dirty="0"/>
                          <m:t>...</m:t>
                        </m:r>
                        <m:r>
                          <a:rPr lang="en-US" altLang="zh-CN" sz="2800" i="1" dirty="0">
                            <a:latin typeface="Cambria Math" panose="02040503050406030204" pitchFamily="18" charset="0"/>
                          </a:rPr>
                          <m:t>+</m:t>
                        </m:r>
                        <m:r>
                          <a:rPr lang="zh-CN" altLang="en-US" sz="2800" i="1" dirty="0">
                            <a:latin typeface="Cambria Math" panose="02040503050406030204" pitchFamily="18" charset="0"/>
                          </a:rPr>
                          <m:t>𝜷</m:t>
                        </m:r>
                        <m:r>
                          <a:rPr lang="en-US" altLang="zh-CN" sz="2800" baseline="-25000">
                            <a:latin typeface="Cambria Math" panose="02040503050406030204" pitchFamily="18" charset="0"/>
                          </a:rPr>
                          <m:t>𝐧</m:t>
                        </m:r>
                        <m:r>
                          <a:rPr lang="en-US" altLang="zh-CN" sz="2800" i="1">
                            <a:latin typeface="Cambria Math" panose="02040503050406030204" pitchFamily="18" charset="0"/>
                          </a:rPr>
                          <m:t> </m:t>
                        </m:r>
                        <m:r>
                          <a:rPr lang="en-US" altLang="zh-CN" sz="2800">
                            <a:latin typeface="Cambria Math" panose="02040503050406030204" pitchFamily="18" charset="0"/>
                          </a:rPr>
                          <m:t>[</m:t>
                        </m:r>
                        <m:r>
                          <a:rPr lang="en-US" altLang="zh-CN" sz="2800">
                            <a:latin typeface="Cambria Math" panose="02040503050406030204" pitchFamily="18" charset="0"/>
                          </a:rPr>
                          <m:t>𝐋</m:t>
                        </m:r>
                        <m:r>
                          <a:rPr lang="en-US" altLang="zh-CN" sz="2800" i="1" dirty="0">
                            <a:latin typeface="Cambria Math" panose="02040503050406030204" pitchFamily="18" charset="0"/>
                            <a:ea typeface="Cambria Math" panose="02040503050406030204" pitchFamily="18" charset="0"/>
                          </a:rPr>
                          <m:t>]</m:t>
                        </m:r>
                        <m:r>
                          <m:rPr>
                            <m:nor/>
                          </m:rPr>
                          <a:rPr lang="en-US" altLang="zh-CN" sz="2800" baseline="30000" dirty="0"/>
                          <m:t>n</m:t>
                        </m:r>
                      </m:den>
                    </m:f>
                  </m:oMath>
                </a14:m>
                <a:endParaRPr lang="en-US" altLang="zh-CN" sz="2800" dirty="0"/>
              </a:p>
              <a:p>
                <a:pPr marL="0" indent="0">
                  <a:lnSpc>
                    <a:spcPct val="120000"/>
                  </a:lnSpc>
                  <a:spcBef>
                    <a:spcPts val="0"/>
                  </a:spcBef>
                  <a:buNone/>
                </a:pPr>
                <a:r>
                  <a:rPr lang="zh-CN" altLang="en-US" sz="2400" dirty="0">
                    <a:solidFill>
                      <a:srgbClr val="3333FF"/>
                    </a:solidFill>
                  </a:rPr>
                  <a:t>公式意义：已知配合物各级累积稳定常数、</a:t>
                </a:r>
                <a14:m>
                  <m:oMath xmlns:m="http://schemas.openxmlformats.org/officeDocument/2006/math">
                    <m:sSub>
                      <m:sSubPr>
                        <m:ctrlPr>
                          <a:rPr lang="en-US" altLang="zh-CN" sz="2400" i="1">
                            <a:solidFill>
                              <a:srgbClr val="3333FF"/>
                            </a:solidFill>
                            <a:latin typeface="Cambria Math" panose="02040503050406030204" pitchFamily="18" charset="0"/>
                          </a:rPr>
                        </m:ctrlPr>
                      </m:sSubPr>
                      <m:e>
                        <m:r>
                          <a:rPr lang="en-US" altLang="zh-CN" sz="2400" i="1">
                            <a:solidFill>
                              <a:srgbClr val="3333FF"/>
                            </a:solidFill>
                            <a:latin typeface="Cambria Math" panose="02040503050406030204" pitchFamily="18" charset="0"/>
                          </a:rPr>
                          <m:t>𝑐</m:t>
                        </m:r>
                      </m:e>
                      <m:sub>
                        <m:r>
                          <a:rPr lang="en-US" altLang="zh-CN" sz="2400">
                            <a:solidFill>
                              <a:srgbClr val="3333FF"/>
                            </a:solidFill>
                            <a:latin typeface="Cambria Math" panose="02040503050406030204" pitchFamily="18" charset="0"/>
                          </a:rPr>
                          <m:t>𝐌</m:t>
                        </m:r>
                      </m:sub>
                    </m:sSub>
                  </m:oMath>
                </a14:m>
                <a:r>
                  <a:rPr lang="zh-CN" altLang="en-US" sz="2400" dirty="0">
                    <a:solidFill>
                      <a:srgbClr val="3333FF"/>
                    </a:solidFill>
                  </a:rPr>
                  <a:t>、配位剂</a:t>
                </a:r>
                <a:r>
                  <a:rPr lang="en-US" altLang="zh-CN" sz="2400" dirty="0">
                    <a:solidFill>
                      <a:srgbClr val="3333FF"/>
                    </a:solidFill>
                  </a:rPr>
                  <a:t>L</a:t>
                </a:r>
                <a:r>
                  <a:rPr lang="zh-CN" altLang="en-US" sz="2400" dirty="0">
                    <a:solidFill>
                      <a:srgbClr val="3333FF"/>
                    </a:solidFill>
                  </a:rPr>
                  <a:t>平衡浓度时，可用于计算金属配合物溶液中各型体平衡浓度。</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4"/>
                <a:stretch>
                  <a:fillRect l="-1076" t="-1256" r="-21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31</a:t>
            </a:fld>
            <a:endParaRPr lang="en-US" altLang="zh-CN"/>
          </a:p>
        </p:txBody>
      </p:sp>
    </p:spTree>
    <p:custDataLst>
      <p:tags r:id="rId1"/>
    </p:custDataLst>
    <p:extLst>
      <p:ext uri="{BB962C8B-B14F-4D97-AF65-F5344CB8AC3E}">
        <p14:creationId xmlns:p14="http://schemas.microsoft.com/office/powerpoint/2010/main" val="18163011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例题 </a:t>
            </a:r>
            <a:r>
              <a:rPr lang="en-US" altLang="zh-CN" dirty="0"/>
              <a:t>5-1 ——</a:t>
            </a:r>
            <a:r>
              <a:rPr lang="zh-CN" altLang="en-US" dirty="0"/>
              <a:t>教材</a:t>
            </a:r>
            <a:r>
              <a:rPr lang="en-US" altLang="zh-CN" dirty="0"/>
              <a:t>P.84</a:t>
            </a:r>
            <a:r>
              <a:rPr lang="zh-CN" altLang="en-US" dirty="0"/>
              <a:t>习题</a:t>
            </a:r>
            <a:r>
              <a:rPr lang="en-US" altLang="zh-CN" dirty="0"/>
              <a:t>3</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79512" y="1196752"/>
                <a:ext cx="8640960" cy="4854575"/>
              </a:xfrm>
            </p:spPr>
            <p:txBody>
              <a:bodyPr/>
              <a:lstStyle/>
              <a:p>
                <a:pPr marL="0" indent="0">
                  <a:buNone/>
                </a:pPr>
                <a:r>
                  <a:rPr lang="zh-CN" altLang="en-US" sz="2400" dirty="0">
                    <a:latin typeface="Times New Roman" panose="02020603050405020304" pitchFamily="18" charset="0"/>
                  </a:rPr>
                  <a:t>解：查</a:t>
                </a:r>
                <a:r>
                  <a:rPr lang="en-US" altLang="zh-CN" sz="2400" dirty="0">
                    <a:latin typeface="Times New Roman" panose="02020603050405020304" pitchFamily="18" charset="0"/>
                  </a:rPr>
                  <a:t>P.409</a:t>
                </a:r>
                <a:r>
                  <a:rPr lang="zh-CN" altLang="en-US" sz="2400" dirty="0">
                    <a:latin typeface="Times New Roman" panose="02020603050405020304" pitchFamily="18" charset="0"/>
                  </a:rPr>
                  <a:t>附录六得</a:t>
                </a:r>
                <a:r>
                  <a:rPr lang="en-US" altLang="zh-CN" sz="2400" dirty="0">
                    <a:latin typeface="Times New Roman" panose="02020603050405020304" pitchFamily="18" charset="0"/>
                  </a:rPr>
                  <a:t>AlF</a:t>
                </a:r>
                <a:r>
                  <a:rPr lang="en-US" altLang="zh-CN" sz="2400" baseline="-25000" dirty="0">
                    <a:latin typeface="Times New Roman" panose="02020603050405020304" pitchFamily="18" charset="0"/>
                  </a:rPr>
                  <a:t>6</a:t>
                </a:r>
                <a:r>
                  <a:rPr lang="en-US" altLang="zh-CN" sz="2400" baseline="30000" dirty="0">
                    <a:latin typeface="Times New Roman" panose="02020603050405020304" pitchFamily="18" charset="0"/>
                  </a:rPr>
                  <a:t>3-</a:t>
                </a:r>
                <a:r>
                  <a:rPr lang="zh-CN" altLang="en-US" sz="2400" dirty="0">
                    <a:latin typeface="Times New Roman" panose="02020603050405020304" pitchFamily="18" charset="0"/>
                  </a:rPr>
                  <a:t>的</a:t>
                </a:r>
                <a:r>
                  <a:rPr lang="en-US" altLang="zh-CN" sz="2400" dirty="0">
                    <a:latin typeface="Times New Roman" panose="02020603050405020304" pitchFamily="18" charset="0"/>
                  </a:rPr>
                  <a:t>lg</a:t>
                </a:r>
                <a:r>
                  <a:rPr lang="en-US" altLang="zh-CN" sz="2400" i="1" dirty="0">
                    <a:latin typeface="Times New Roman" panose="02020603050405020304" pitchFamily="18" charset="0"/>
                    <a:sym typeface="Symbol" panose="05050102010706020507" pitchFamily="18" charset="2"/>
                  </a:rPr>
                  <a:t></a:t>
                </a:r>
                <a:r>
                  <a:rPr lang="en-US" altLang="zh-CN" sz="2400" baseline="-25000" dirty="0">
                    <a:latin typeface="Times New Roman" panose="02020603050405020304" pitchFamily="18" charset="0"/>
                    <a:sym typeface="Symbol" panose="05050102010706020507" pitchFamily="18" charset="2"/>
                  </a:rPr>
                  <a:t>1</a:t>
                </a:r>
                <a:r>
                  <a:rPr lang="en-US" altLang="zh-CN" sz="2400" dirty="0">
                    <a:latin typeface="Times New Roman" panose="02020603050405020304" pitchFamily="18" charset="0"/>
                    <a:sym typeface="Symbol" panose="05050102010706020507" pitchFamily="18" charset="2"/>
                  </a:rPr>
                  <a:t>-lg</a:t>
                </a:r>
                <a:r>
                  <a:rPr lang="en-US" altLang="zh-CN" sz="2400" i="1" dirty="0">
                    <a:latin typeface="Times New Roman" panose="02020603050405020304" pitchFamily="18" charset="0"/>
                    <a:sym typeface="Symbol" panose="05050102010706020507" pitchFamily="18" charset="2"/>
                  </a:rPr>
                  <a:t></a:t>
                </a:r>
                <a:r>
                  <a:rPr lang="en-US" altLang="zh-CN" sz="2400" baseline="-25000" dirty="0">
                    <a:latin typeface="Times New Roman" panose="02020603050405020304" pitchFamily="18" charset="0"/>
                    <a:sym typeface="Symbol" panose="05050102010706020507" pitchFamily="18" charset="2"/>
                  </a:rPr>
                  <a:t>6</a:t>
                </a:r>
                <a:r>
                  <a:rPr lang="zh-CN" altLang="en-US" sz="2400" dirty="0">
                    <a:latin typeface="Times New Roman" panose="02020603050405020304" pitchFamily="18" charset="0"/>
                    <a:sym typeface="Symbol" panose="05050102010706020507" pitchFamily="18" charset="2"/>
                  </a:rPr>
                  <a:t>分别为：</a:t>
                </a:r>
                <a:r>
                  <a:rPr lang="en-US" altLang="zh-CN" sz="2400" dirty="0">
                    <a:latin typeface="Times New Roman" panose="02020603050405020304" pitchFamily="18" charset="0"/>
                    <a:sym typeface="Symbol" panose="05050102010706020507" pitchFamily="18" charset="2"/>
                  </a:rPr>
                  <a:t>6.10</a:t>
                </a:r>
                <a:r>
                  <a:rPr lang="zh-CN" altLang="en-US" sz="2400" dirty="0">
                    <a:latin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sym typeface="Symbol" panose="05050102010706020507" pitchFamily="18" charset="2"/>
                  </a:rPr>
                  <a:t>11.15</a:t>
                </a:r>
                <a:r>
                  <a:rPr lang="zh-CN" altLang="en-US" sz="2400" dirty="0">
                    <a:latin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sym typeface="Symbol" panose="05050102010706020507" pitchFamily="18" charset="2"/>
                  </a:rPr>
                  <a:t>15.00</a:t>
                </a:r>
                <a:r>
                  <a:rPr lang="zh-CN" altLang="en-US" sz="2400" dirty="0">
                    <a:latin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sym typeface="Symbol" panose="05050102010706020507" pitchFamily="18" charset="2"/>
                  </a:rPr>
                  <a:t>17.70</a:t>
                </a:r>
                <a:r>
                  <a:rPr lang="zh-CN" altLang="en-US" sz="2400" dirty="0">
                    <a:latin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sym typeface="Symbol" panose="05050102010706020507" pitchFamily="18" charset="2"/>
                  </a:rPr>
                  <a:t>19.40</a:t>
                </a:r>
                <a:r>
                  <a:rPr lang="zh-CN" altLang="en-US" sz="2400" dirty="0">
                    <a:latin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sym typeface="Symbol" panose="05050102010706020507" pitchFamily="18" charset="2"/>
                  </a:rPr>
                  <a:t>19.70</a:t>
                </a:r>
                <a:r>
                  <a:rPr lang="zh-CN" altLang="en-US" sz="2400" dirty="0">
                    <a:latin typeface="Times New Roman" panose="02020603050405020304" pitchFamily="18" charset="0"/>
                    <a:sym typeface="Symbol" panose="05050102010706020507" pitchFamily="18" charset="2"/>
                  </a:rPr>
                  <a:t>。</a:t>
                </a:r>
                <a:endParaRPr lang="en-US" altLang="zh-CN" sz="2400" dirty="0">
                  <a:latin typeface="Times New Roman" panose="02020603050405020304" pitchFamily="18" charset="0"/>
                  <a:sym typeface="Symbol" panose="05050102010706020507" pitchFamily="18" charset="2"/>
                </a:endParaRPr>
              </a:p>
              <a:p>
                <a:pPr marL="0" indent="0">
                  <a:buNone/>
                </a:pPr>
                <a14:m>
                  <m:oMathPara xmlns:m="http://schemas.openxmlformats.org/officeDocument/2006/math">
                    <m:oMathParaPr>
                      <m:jc m:val="left"/>
                    </m:oMathParaPr>
                    <m:oMath xmlns:m="http://schemas.openxmlformats.org/officeDocument/2006/math">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𝜹</m:t>
                          </m:r>
                        </m:e>
                        <m:sub>
                          <m:r>
                            <a:rPr lang="en-US" altLang="zh-CN" sz="2400" b="1" i="0" smtClean="0">
                              <a:latin typeface="Cambria Math" panose="02040503050406030204" pitchFamily="18" charset="0"/>
                            </a:rPr>
                            <m:t>𝐀𝐥</m:t>
                          </m:r>
                          <m:r>
                            <m:rPr>
                              <m:nor/>
                            </m:rPr>
                            <a:rPr lang="en-US" altLang="zh-CN" sz="2400" baseline="30000" dirty="0">
                              <a:latin typeface="Times New Roman" panose="02020603050405020304" pitchFamily="18" charset="0"/>
                            </a:rPr>
                            <m:t>3+</m:t>
                          </m:r>
                        </m:sub>
                      </m:sSub>
                      <m:r>
                        <a:rPr lang="en-US" altLang="zh-CN" sz="2400" i="1" dirty="0">
                          <a:latin typeface="Cambria Math" panose="02040503050406030204" pitchFamily="18" charset="0"/>
                          <a:ea typeface="Cambria Math" panose="02040503050406030204" pitchFamily="18" charset="0"/>
                        </a:rPr>
                        <m:t>=</m:t>
                      </m:r>
                      <m:f>
                        <m:fPr>
                          <m:ctrlPr>
                            <a:rPr lang="en-US" altLang="zh-CN" sz="2400" i="1" dirty="0">
                              <a:latin typeface="Cambria Math" panose="02040503050406030204" pitchFamily="18" charset="0"/>
                              <a:ea typeface="Cambria Math" panose="02040503050406030204" pitchFamily="18" charset="0"/>
                            </a:rPr>
                          </m:ctrlPr>
                        </m:fPr>
                        <m:num>
                          <m:r>
                            <a:rPr lang="en-US" altLang="zh-CN" sz="2400" i="1" dirty="0">
                              <a:latin typeface="Cambria Math" panose="02040503050406030204" pitchFamily="18" charset="0"/>
                              <a:ea typeface="Cambria Math" panose="02040503050406030204" pitchFamily="18" charset="0"/>
                            </a:rPr>
                            <m:t>𝟏</m:t>
                          </m:r>
                        </m:num>
                        <m:den>
                          <m:r>
                            <a:rPr lang="en-US" altLang="zh-CN" sz="2400" i="1" dirty="0">
                              <a:latin typeface="Cambria Math" panose="02040503050406030204" pitchFamily="18" charset="0"/>
                            </a:rPr>
                            <m:t>𝟏</m:t>
                          </m:r>
                          <m:r>
                            <a:rPr lang="en-US" altLang="zh-CN" sz="2400" i="1" dirty="0">
                              <a:latin typeface="Cambria Math" panose="02040503050406030204" pitchFamily="18" charset="0"/>
                            </a:rPr>
                            <m:t>+</m:t>
                          </m:r>
                          <m:r>
                            <a:rPr lang="zh-CN" altLang="en-US" sz="2400" i="1" dirty="0">
                              <a:latin typeface="Cambria Math" panose="02040503050406030204" pitchFamily="18" charset="0"/>
                            </a:rPr>
                            <m:t>𝜷</m:t>
                          </m:r>
                          <m:r>
                            <a:rPr lang="en-US" altLang="zh-CN" sz="2400" i="1" baseline="-25000">
                              <a:latin typeface="Cambria Math" panose="02040503050406030204" pitchFamily="18" charset="0"/>
                            </a:rPr>
                            <m:t>𝟏</m:t>
                          </m:r>
                          <m:r>
                            <a:rPr lang="en-US" altLang="zh-CN" sz="2400" i="1">
                              <a:latin typeface="Cambria Math" panose="02040503050406030204" pitchFamily="18" charset="0"/>
                            </a:rPr>
                            <m:t> </m:t>
                          </m:r>
                          <m:r>
                            <a:rPr lang="en-US" altLang="zh-CN" sz="2400">
                              <a:latin typeface="Cambria Math" panose="02040503050406030204" pitchFamily="18" charset="0"/>
                            </a:rPr>
                            <m:t>[</m:t>
                          </m:r>
                          <m:r>
                            <a:rPr lang="en-US" altLang="zh-CN" sz="2400">
                              <a:latin typeface="Cambria Math" panose="02040503050406030204" pitchFamily="18" charset="0"/>
                            </a:rPr>
                            <m:t>𝐋</m:t>
                          </m:r>
                          <m:r>
                            <a:rPr lang="en-US" altLang="zh-CN" sz="2400" i="1" dirty="0">
                              <a:latin typeface="Cambria Math" panose="02040503050406030204" pitchFamily="18" charset="0"/>
                              <a:ea typeface="Cambria Math" panose="02040503050406030204" pitchFamily="18" charset="0"/>
                            </a:rPr>
                            <m:t>]</m:t>
                          </m:r>
                          <m:r>
                            <a:rPr lang="en-US" altLang="zh-CN" sz="2400" i="1" dirty="0">
                              <a:latin typeface="Cambria Math" panose="02040503050406030204" pitchFamily="18" charset="0"/>
                            </a:rPr>
                            <m:t>+</m:t>
                          </m:r>
                          <m:r>
                            <a:rPr lang="zh-CN" altLang="en-US" sz="2400" i="1" dirty="0">
                              <a:latin typeface="Cambria Math" panose="02040503050406030204" pitchFamily="18" charset="0"/>
                            </a:rPr>
                            <m:t>𝜷</m:t>
                          </m:r>
                          <m:r>
                            <a:rPr lang="en-US" altLang="zh-CN" sz="2400" i="1" baseline="-25000">
                              <a:latin typeface="Cambria Math" panose="02040503050406030204" pitchFamily="18" charset="0"/>
                            </a:rPr>
                            <m:t>𝟐</m:t>
                          </m:r>
                          <m:r>
                            <a:rPr lang="en-US" altLang="zh-CN" sz="2400" i="1">
                              <a:latin typeface="Cambria Math" panose="02040503050406030204" pitchFamily="18" charset="0"/>
                            </a:rPr>
                            <m:t> </m:t>
                          </m:r>
                          <m:r>
                            <a:rPr lang="en-US" altLang="zh-CN" sz="2400">
                              <a:latin typeface="Cambria Math" panose="02040503050406030204" pitchFamily="18" charset="0"/>
                            </a:rPr>
                            <m:t>[</m:t>
                          </m:r>
                          <m:r>
                            <a:rPr lang="en-US" altLang="zh-CN" sz="2400">
                              <a:latin typeface="Cambria Math" panose="02040503050406030204" pitchFamily="18" charset="0"/>
                            </a:rPr>
                            <m:t>𝐋</m:t>
                          </m:r>
                          <m:r>
                            <a:rPr lang="en-US" altLang="zh-CN" sz="2400" i="1" dirty="0">
                              <a:latin typeface="Cambria Math" panose="02040503050406030204" pitchFamily="18" charset="0"/>
                              <a:ea typeface="Cambria Math" panose="02040503050406030204" pitchFamily="18" charset="0"/>
                            </a:rPr>
                            <m:t>]</m:t>
                          </m:r>
                          <m:r>
                            <m:rPr>
                              <m:nor/>
                            </m:rPr>
                            <a:rPr lang="en-US" altLang="zh-CN" sz="2400" baseline="30000" dirty="0"/>
                            <m:t>2</m:t>
                          </m:r>
                          <m:r>
                            <a:rPr lang="en-US" altLang="zh-CN" sz="2400" i="1" dirty="0">
                              <a:latin typeface="Cambria Math" panose="02040503050406030204" pitchFamily="18" charset="0"/>
                            </a:rPr>
                            <m:t>+</m:t>
                          </m:r>
                          <m:r>
                            <m:rPr>
                              <m:nor/>
                            </m:rPr>
                            <a:rPr lang="en-US" altLang="zh-CN" sz="2400" dirty="0"/>
                            <m:t>...</m:t>
                          </m:r>
                          <m:r>
                            <a:rPr lang="en-US" altLang="zh-CN" sz="2400" i="1" dirty="0">
                              <a:latin typeface="Cambria Math" panose="02040503050406030204" pitchFamily="18" charset="0"/>
                            </a:rPr>
                            <m:t>+</m:t>
                          </m:r>
                          <m:r>
                            <a:rPr lang="zh-CN" altLang="en-US" sz="2400" i="1" dirty="0">
                              <a:latin typeface="Cambria Math" panose="02040503050406030204" pitchFamily="18" charset="0"/>
                            </a:rPr>
                            <m:t>𝜷</m:t>
                          </m:r>
                          <m:r>
                            <a:rPr lang="en-US" altLang="zh-CN" sz="2400" baseline="-25000">
                              <a:latin typeface="Cambria Math" panose="02040503050406030204" pitchFamily="18" charset="0"/>
                            </a:rPr>
                            <m:t>𝐧</m:t>
                          </m:r>
                          <m:r>
                            <a:rPr lang="en-US" altLang="zh-CN" sz="2400" i="1">
                              <a:latin typeface="Cambria Math" panose="02040503050406030204" pitchFamily="18" charset="0"/>
                            </a:rPr>
                            <m:t> </m:t>
                          </m:r>
                          <m:r>
                            <a:rPr lang="en-US" altLang="zh-CN" sz="2400">
                              <a:latin typeface="Cambria Math" panose="02040503050406030204" pitchFamily="18" charset="0"/>
                            </a:rPr>
                            <m:t>[</m:t>
                          </m:r>
                          <m:r>
                            <a:rPr lang="en-US" altLang="zh-CN" sz="2400">
                              <a:latin typeface="Cambria Math" panose="02040503050406030204" pitchFamily="18" charset="0"/>
                            </a:rPr>
                            <m:t>𝐋</m:t>
                          </m:r>
                          <m:r>
                            <a:rPr lang="en-US" altLang="zh-CN" sz="2400" i="1" dirty="0">
                              <a:latin typeface="Cambria Math" panose="02040503050406030204" pitchFamily="18" charset="0"/>
                              <a:ea typeface="Cambria Math" panose="02040503050406030204" pitchFamily="18" charset="0"/>
                            </a:rPr>
                            <m:t>]</m:t>
                          </m:r>
                          <m:r>
                            <m:rPr>
                              <m:nor/>
                            </m:rPr>
                            <a:rPr lang="en-US" altLang="zh-CN" sz="2400" baseline="30000" dirty="0"/>
                            <m:t>n</m:t>
                          </m:r>
                        </m:den>
                      </m:f>
                    </m:oMath>
                  </m:oMathPara>
                </a14:m>
                <a:endParaRPr lang="en-US" altLang="zh-CN" sz="2400" baseline="30000" dirty="0">
                  <a:latin typeface="Times New Roman" panose="02020603050405020304" pitchFamily="18" charset="0"/>
                </a:endParaRPr>
              </a:p>
              <a:p>
                <a:pPr marL="0" indent="0">
                  <a:lnSpc>
                    <a:spcPct val="130000"/>
                  </a:lnSpc>
                  <a:spcBef>
                    <a:spcPts val="1200"/>
                  </a:spcBef>
                  <a:spcAft>
                    <a:spcPts val="1200"/>
                  </a:spcAft>
                  <a:buNone/>
                </a:pPr>
                <a14:m>
                  <m:oMathPara xmlns:m="http://schemas.openxmlformats.org/officeDocument/2006/math">
                    <m:oMathParaPr>
                      <m:jc m:val="left"/>
                    </m:oMathParaPr>
                    <m:oMath xmlns:m="http://schemas.openxmlformats.org/officeDocument/2006/math">
                      <m:r>
                        <a:rPr lang="en-US" altLang="zh-CN" sz="1800" i="1" dirty="0">
                          <a:latin typeface="Cambria Math" panose="02040503050406030204" pitchFamily="18" charset="0"/>
                          <a:ea typeface="Cambria Math" panose="02040503050406030204" pitchFamily="18" charset="0"/>
                        </a:rPr>
                        <m:t>=</m:t>
                      </m:r>
                      <m:f>
                        <m:fPr>
                          <m:ctrlPr>
                            <a:rPr lang="en-US" altLang="zh-CN" sz="1800" i="1" dirty="0" smtClean="0">
                              <a:latin typeface="Cambria Math" panose="02040503050406030204" pitchFamily="18" charset="0"/>
                              <a:ea typeface="Cambria Math" panose="02040503050406030204" pitchFamily="18" charset="0"/>
                            </a:rPr>
                          </m:ctrlPr>
                        </m:fPr>
                        <m:num>
                          <m:r>
                            <a:rPr lang="en-US" altLang="zh-CN" sz="1800" b="1" i="1" dirty="0" smtClean="0">
                              <a:latin typeface="Cambria Math" panose="02040503050406030204" pitchFamily="18" charset="0"/>
                              <a:ea typeface="Cambria Math" panose="02040503050406030204" pitchFamily="18" charset="0"/>
                            </a:rPr>
                            <m:t>𝟏</m:t>
                          </m:r>
                        </m:num>
                        <m:den>
                          <m:r>
                            <a:rPr lang="en-US" altLang="zh-CN" sz="1800" i="1" dirty="0">
                              <a:latin typeface="Cambria Math" panose="02040503050406030204" pitchFamily="18" charset="0"/>
                            </a:rPr>
                            <m:t>𝟏</m:t>
                          </m:r>
                          <m:r>
                            <m:rPr>
                              <m:nor/>
                            </m:rPr>
                            <a:rPr lang="en-US" altLang="zh-CN" sz="1800" dirty="0">
                              <a:latin typeface="Times New Roman" panose="02020603050405020304" pitchFamily="18" charset="0"/>
                            </a:rPr>
                            <m:t>+</m:t>
                          </m:r>
                          <m:r>
                            <a:rPr lang="en-US" altLang="zh-CN" sz="1800" b="1" i="1" dirty="0" smtClean="0">
                              <a:latin typeface="Cambria Math" panose="02040503050406030204" pitchFamily="18" charset="0"/>
                            </a:rPr>
                            <m:t>𝟏𝟎</m:t>
                          </m:r>
                          <m:r>
                            <m:rPr>
                              <m:nor/>
                            </m:rPr>
                            <a:rPr lang="en-US" altLang="zh-CN" sz="1800" baseline="30000" dirty="0">
                              <a:latin typeface="Times New Roman" panose="02020603050405020304" pitchFamily="18" charset="0"/>
                              <a:sym typeface="Symbol" panose="05050102010706020507" pitchFamily="18" charset="2"/>
                            </a:rPr>
                            <m:t>6.10</m:t>
                          </m:r>
                          <m:r>
                            <a:rPr lang="en-US" altLang="zh-CN" sz="1800" b="1" i="1" smtClean="0">
                              <a:latin typeface="Cambria Math" panose="02040503050406030204" pitchFamily="18" charset="0"/>
                            </a:rPr>
                            <m:t>𝟎</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𝟎𝟏𝟎</m:t>
                          </m:r>
                          <m:r>
                            <m:rPr>
                              <m:nor/>
                            </m:rPr>
                            <a:rPr lang="en-US" altLang="zh-CN" sz="1800" dirty="0">
                              <a:latin typeface="Times New Roman" panose="02020603050405020304" pitchFamily="18" charset="0"/>
                            </a:rPr>
                            <m:t>+</m:t>
                          </m:r>
                          <m:r>
                            <a:rPr lang="en-US" altLang="zh-CN" sz="1800" i="1" dirty="0">
                              <a:latin typeface="Cambria Math" panose="02040503050406030204" pitchFamily="18" charset="0"/>
                            </a:rPr>
                            <m:t>𝟏𝟎</m:t>
                          </m:r>
                          <m:r>
                            <m:rPr>
                              <m:nor/>
                            </m:rPr>
                            <a:rPr lang="en-US" altLang="zh-CN" sz="1800" b="1" i="0" baseline="30000" dirty="0" smtClean="0">
                              <a:latin typeface="Times New Roman" panose="02020603050405020304" pitchFamily="18" charset="0"/>
                              <a:sym typeface="Symbol" panose="05050102010706020507" pitchFamily="18" charset="2"/>
                            </a:rPr>
                            <m:t>11.15</m:t>
                          </m:r>
                          <m:r>
                            <a:rPr lang="en-US" altLang="zh-CN" sz="1800" i="1">
                              <a:latin typeface="Cambria Math" panose="02040503050406030204" pitchFamily="18" charset="0"/>
                            </a:rPr>
                            <m:t>𝟎</m:t>
                          </m:r>
                          <m:r>
                            <a:rPr lang="en-US" altLang="zh-CN" sz="1800" i="1">
                              <a:latin typeface="Cambria Math" panose="02040503050406030204" pitchFamily="18" charset="0"/>
                            </a:rPr>
                            <m:t>.</m:t>
                          </m:r>
                          <m:r>
                            <a:rPr lang="en-US" altLang="zh-CN" sz="1800" i="1">
                              <a:latin typeface="Cambria Math" panose="02040503050406030204" pitchFamily="18" charset="0"/>
                            </a:rPr>
                            <m:t>𝟎𝟏𝟎</m:t>
                          </m:r>
                          <m:r>
                            <a:rPr lang="en-US" altLang="zh-CN" sz="1800" b="1" i="1" baseline="30000" smtClean="0">
                              <a:latin typeface="Cambria Math" panose="02040503050406030204" pitchFamily="18" charset="0"/>
                            </a:rPr>
                            <m:t>𝟐</m:t>
                          </m:r>
                          <m:r>
                            <m:rPr>
                              <m:nor/>
                            </m:rPr>
                            <a:rPr lang="en-US" altLang="zh-CN" sz="1800" dirty="0">
                              <a:latin typeface="Times New Roman" panose="02020603050405020304" pitchFamily="18" charset="0"/>
                            </a:rPr>
                            <m:t>+</m:t>
                          </m:r>
                          <m:r>
                            <a:rPr lang="en-US" altLang="zh-CN" sz="1800" i="1" dirty="0">
                              <a:latin typeface="Cambria Math" panose="02040503050406030204" pitchFamily="18" charset="0"/>
                            </a:rPr>
                            <m:t>𝟏𝟎</m:t>
                          </m:r>
                          <m:r>
                            <m:rPr>
                              <m:nor/>
                            </m:rPr>
                            <a:rPr lang="en-US" altLang="zh-CN" sz="1800" b="1" i="0" baseline="30000" dirty="0" smtClean="0">
                              <a:latin typeface="Times New Roman" panose="02020603050405020304" pitchFamily="18" charset="0"/>
                              <a:sym typeface="Symbol" panose="05050102010706020507" pitchFamily="18" charset="2"/>
                            </a:rPr>
                            <m:t>15.00</m:t>
                          </m:r>
                          <m:r>
                            <a:rPr lang="en-US" altLang="zh-CN" sz="1800" i="1">
                              <a:latin typeface="Cambria Math" panose="02040503050406030204" pitchFamily="18" charset="0"/>
                            </a:rPr>
                            <m:t>𝟎</m:t>
                          </m:r>
                          <m:r>
                            <a:rPr lang="en-US" altLang="zh-CN" sz="1800" i="1">
                              <a:latin typeface="Cambria Math" panose="02040503050406030204" pitchFamily="18" charset="0"/>
                            </a:rPr>
                            <m:t>.</m:t>
                          </m:r>
                          <m:r>
                            <a:rPr lang="en-US" altLang="zh-CN" sz="1800" i="1">
                              <a:latin typeface="Cambria Math" panose="02040503050406030204" pitchFamily="18" charset="0"/>
                            </a:rPr>
                            <m:t>𝟎𝟏𝟎</m:t>
                          </m:r>
                          <m:r>
                            <a:rPr lang="en-US" altLang="zh-CN" sz="1800" b="1" i="1" baseline="30000" smtClean="0">
                              <a:latin typeface="Cambria Math" panose="02040503050406030204" pitchFamily="18" charset="0"/>
                            </a:rPr>
                            <m:t>𝟑</m:t>
                          </m:r>
                          <m:r>
                            <m:rPr>
                              <m:nor/>
                            </m:rPr>
                            <a:rPr lang="en-US" altLang="zh-CN" sz="1800" dirty="0">
                              <a:latin typeface="Times New Roman" panose="02020603050405020304" pitchFamily="18" charset="0"/>
                            </a:rPr>
                            <m:t>+</m:t>
                          </m:r>
                          <m:r>
                            <a:rPr lang="en-US" altLang="zh-CN" sz="1800" i="1" dirty="0">
                              <a:latin typeface="Cambria Math" panose="02040503050406030204" pitchFamily="18" charset="0"/>
                            </a:rPr>
                            <m:t>𝟏𝟎</m:t>
                          </m:r>
                          <m:r>
                            <m:rPr>
                              <m:nor/>
                            </m:rPr>
                            <a:rPr lang="en-US" altLang="zh-CN" sz="1800" b="1" i="0" baseline="30000" dirty="0" smtClean="0">
                              <a:latin typeface="Times New Roman" panose="02020603050405020304" pitchFamily="18" charset="0"/>
                              <a:sym typeface="Symbol" panose="05050102010706020507" pitchFamily="18" charset="2"/>
                            </a:rPr>
                            <m:t>17.7</m:t>
                          </m:r>
                          <m:r>
                            <a:rPr lang="en-US" altLang="zh-CN" sz="1800" i="1">
                              <a:latin typeface="Cambria Math" panose="02040503050406030204" pitchFamily="18" charset="0"/>
                            </a:rPr>
                            <m:t>𝟎</m:t>
                          </m:r>
                          <m:r>
                            <a:rPr lang="en-US" altLang="zh-CN" sz="1800" i="1">
                              <a:latin typeface="Cambria Math" panose="02040503050406030204" pitchFamily="18" charset="0"/>
                            </a:rPr>
                            <m:t>.</m:t>
                          </m:r>
                          <m:r>
                            <a:rPr lang="en-US" altLang="zh-CN" sz="1800" i="1">
                              <a:latin typeface="Cambria Math" panose="02040503050406030204" pitchFamily="18" charset="0"/>
                            </a:rPr>
                            <m:t>𝟎𝟏𝟎</m:t>
                          </m:r>
                          <m:r>
                            <a:rPr lang="en-US" altLang="zh-CN" sz="1800" b="1" i="1" baseline="30000" smtClean="0">
                              <a:latin typeface="Cambria Math" panose="02040503050406030204" pitchFamily="18" charset="0"/>
                            </a:rPr>
                            <m:t>𝟒</m:t>
                          </m:r>
                          <m:r>
                            <m:rPr>
                              <m:nor/>
                            </m:rPr>
                            <a:rPr lang="en-US" altLang="zh-CN" sz="1800" dirty="0">
                              <a:latin typeface="Times New Roman" panose="02020603050405020304" pitchFamily="18" charset="0"/>
                            </a:rPr>
                            <m:t>+</m:t>
                          </m:r>
                          <m:r>
                            <a:rPr lang="en-US" altLang="zh-CN" sz="1800" i="1" dirty="0">
                              <a:latin typeface="Cambria Math" panose="02040503050406030204" pitchFamily="18" charset="0"/>
                            </a:rPr>
                            <m:t>𝟏𝟎</m:t>
                          </m:r>
                          <m:r>
                            <m:rPr>
                              <m:nor/>
                            </m:rPr>
                            <a:rPr lang="en-US" altLang="zh-CN" sz="1800" b="1" i="0" baseline="30000" dirty="0" smtClean="0">
                              <a:latin typeface="Times New Roman" panose="02020603050405020304" pitchFamily="18" charset="0"/>
                              <a:sym typeface="Symbol" panose="05050102010706020507" pitchFamily="18" charset="2"/>
                            </a:rPr>
                            <m:t>19.4</m:t>
                          </m:r>
                          <m:r>
                            <a:rPr lang="en-US" altLang="zh-CN" sz="1800" i="1">
                              <a:latin typeface="Cambria Math" panose="02040503050406030204" pitchFamily="18" charset="0"/>
                            </a:rPr>
                            <m:t>𝟎</m:t>
                          </m:r>
                          <m:r>
                            <a:rPr lang="en-US" altLang="zh-CN" sz="1800" i="1">
                              <a:latin typeface="Cambria Math" panose="02040503050406030204" pitchFamily="18" charset="0"/>
                            </a:rPr>
                            <m:t>.</m:t>
                          </m:r>
                          <m:r>
                            <a:rPr lang="en-US" altLang="zh-CN" sz="1800" i="1">
                              <a:latin typeface="Cambria Math" panose="02040503050406030204" pitchFamily="18" charset="0"/>
                            </a:rPr>
                            <m:t>𝟎𝟏𝟎</m:t>
                          </m:r>
                          <m:r>
                            <a:rPr lang="en-US" altLang="zh-CN" sz="1800" b="1" i="1" baseline="30000" smtClean="0">
                              <a:latin typeface="Cambria Math" panose="02040503050406030204" pitchFamily="18" charset="0"/>
                            </a:rPr>
                            <m:t>𝟓</m:t>
                          </m:r>
                          <m:r>
                            <m:rPr>
                              <m:nor/>
                            </m:rPr>
                            <a:rPr lang="en-US" altLang="zh-CN" sz="1800" dirty="0">
                              <a:latin typeface="Times New Roman" panose="02020603050405020304" pitchFamily="18" charset="0"/>
                            </a:rPr>
                            <m:t>+</m:t>
                          </m:r>
                          <m:r>
                            <a:rPr lang="en-US" altLang="zh-CN" sz="1800" i="1" dirty="0">
                              <a:latin typeface="Cambria Math" panose="02040503050406030204" pitchFamily="18" charset="0"/>
                            </a:rPr>
                            <m:t>𝟏𝟎</m:t>
                          </m:r>
                          <m:r>
                            <m:rPr>
                              <m:nor/>
                            </m:rPr>
                            <a:rPr lang="en-US" altLang="zh-CN" sz="1800" b="1" i="0" baseline="30000" dirty="0" smtClean="0">
                              <a:latin typeface="Times New Roman" panose="02020603050405020304" pitchFamily="18" charset="0"/>
                              <a:sym typeface="Symbol" panose="05050102010706020507" pitchFamily="18" charset="2"/>
                            </a:rPr>
                            <m:t>19.7</m:t>
                          </m:r>
                          <m:r>
                            <a:rPr lang="en-US" altLang="zh-CN" sz="1800" i="1">
                              <a:latin typeface="Cambria Math" panose="02040503050406030204" pitchFamily="18" charset="0"/>
                            </a:rPr>
                            <m:t>𝟎</m:t>
                          </m:r>
                          <m:r>
                            <a:rPr lang="en-US" altLang="zh-CN" sz="1800" i="1">
                              <a:latin typeface="Cambria Math" panose="02040503050406030204" pitchFamily="18" charset="0"/>
                            </a:rPr>
                            <m:t>.</m:t>
                          </m:r>
                          <m:r>
                            <a:rPr lang="en-US" altLang="zh-CN" sz="1800" i="1">
                              <a:latin typeface="Cambria Math" panose="02040503050406030204" pitchFamily="18" charset="0"/>
                            </a:rPr>
                            <m:t>𝟎𝟏𝟎</m:t>
                          </m:r>
                          <m:r>
                            <a:rPr lang="en-US" altLang="zh-CN" sz="1800" b="1" i="1" baseline="30000" smtClean="0">
                              <a:latin typeface="Cambria Math" panose="02040503050406030204" pitchFamily="18" charset="0"/>
                            </a:rPr>
                            <m:t>𝟔</m:t>
                          </m:r>
                        </m:den>
                      </m:f>
                    </m:oMath>
                  </m:oMathPara>
                </a14:m>
                <a:endParaRPr lang="en-US" altLang="zh-CN" sz="1800" baseline="30000" dirty="0">
                  <a:latin typeface="Times New Roman" panose="02020603050405020304" pitchFamily="18" charset="0"/>
                </a:endParaRPr>
              </a:p>
              <a:p>
                <a:pPr marL="0" indent="0">
                  <a:lnSpc>
                    <a:spcPct val="110000"/>
                  </a:lnSpc>
                  <a:spcBef>
                    <a:spcPts val="0"/>
                  </a:spcBef>
                  <a:buNone/>
                </a:pPr>
                <a14:m>
                  <m:oMathPara xmlns:m="http://schemas.openxmlformats.org/officeDocument/2006/math">
                    <m:oMathParaPr>
                      <m:jc m:val="left"/>
                    </m:oMathParaPr>
                    <m:oMath xmlns:m="http://schemas.openxmlformats.org/officeDocument/2006/math">
                      <m:r>
                        <a:rPr lang="en-US" altLang="zh-CN" sz="2400" i="1" dirty="0">
                          <a:latin typeface="Cambria Math" panose="02040503050406030204" pitchFamily="18" charset="0"/>
                          <a:ea typeface="Cambria Math" panose="02040503050406030204" pitchFamily="18" charset="0"/>
                        </a:rPr>
                        <m:t>=</m:t>
                      </m:r>
                      <m:f>
                        <m:fPr>
                          <m:ctrlPr>
                            <a:rPr lang="en-US" altLang="zh-CN" sz="2400" i="1" dirty="0">
                              <a:latin typeface="Cambria Math" panose="02040503050406030204" pitchFamily="18" charset="0"/>
                              <a:ea typeface="Cambria Math" panose="02040503050406030204" pitchFamily="18" charset="0"/>
                            </a:rPr>
                          </m:ctrlPr>
                        </m:fPr>
                        <m:num>
                          <m:r>
                            <a:rPr lang="en-US" altLang="zh-CN" sz="2400" i="1" dirty="0">
                              <a:latin typeface="Cambria Math" panose="02040503050406030204" pitchFamily="18" charset="0"/>
                              <a:ea typeface="Cambria Math" panose="02040503050406030204" pitchFamily="18" charset="0"/>
                            </a:rPr>
                            <m:t>𝟏</m:t>
                          </m:r>
                        </m:num>
                        <m:den>
                          <m:r>
                            <a:rPr lang="en-US" altLang="zh-CN" sz="2400" i="1" dirty="0">
                              <a:latin typeface="Cambria Math" panose="02040503050406030204" pitchFamily="18" charset="0"/>
                            </a:rPr>
                            <m:t>𝟏</m:t>
                          </m:r>
                          <m:r>
                            <m:rPr>
                              <m:nor/>
                            </m:rPr>
                            <a:rPr lang="en-US" altLang="zh-CN" sz="2400" dirty="0">
                              <a:latin typeface="Times New Roman" panose="02020603050405020304" pitchFamily="18" charset="0"/>
                            </a:rPr>
                            <m:t>+</m:t>
                          </m:r>
                          <m:r>
                            <a:rPr lang="en-US" altLang="zh-CN" sz="2400" i="1" dirty="0">
                              <a:latin typeface="Cambria Math" panose="02040503050406030204" pitchFamily="18" charset="0"/>
                            </a:rPr>
                            <m:t>𝟏𝟎</m:t>
                          </m:r>
                          <m:r>
                            <m:rPr>
                              <m:nor/>
                            </m:rPr>
                            <a:rPr lang="en-US" altLang="zh-CN" sz="2400" b="1" i="0" baseline="30000" dirty="0" smtClean="0">
                              <a:latin typeface="Times New Roman" panose="02020603050405020304" pitchFamily="18" charset="0"/>
                              <a:sym typeface="Symbol" panose="05050102010706020507" pitchFamily="18" charset="2"/>
                            </a:rPr>
                            <m:t>4</m:t>
                          </m:r>
                          <m:r>
                            <m:rPr>
                              <m:nor/>
                            </m:rPr>
                            <a:rPr lang="en-US" altLang="zh-CN" sz="2400" baseline="30000" dirty="0">
                              <a:latin typeface="Times New Roman" panose="02020603050405020304" pitchFamily="18" charset="0"/>
                              <a:sym typeface="Symbol" panose="05050102010706020507" pitchFamily="18" charset="2"/>
                            </a:rPr>
                            <m:t>.10</m:t>
                          </m:r>
                          <m:r>
                            <m:rPr>
                              <m:nor/>
                            </m:rPr>
                            <a:rPr lang="en-US" altLang="zh-CN" sz="2400" dirty="0">
                              <a:latin typeface="Times New Roman" panose="02020603050405020304" pitchFamily="18" charset="0"/>
                            </a:rPr>
                            <m:t>+</m:t>
                          </m:r>
                          <m:r>
                            <a:rPr lang="en-US" altLang="zh-CN" sz="2400" i="1" dirty="0">
                              <a:latin typeface="Cambria Math" panose="02040503050406030204" pitchFamily="18" charset="0"/>
                            </a:rPr>
                            <m:t>𝟏𝟎</m:t>
                          </m:r>
                          <m:r>
                            <m:rPr>
                              <m:nor/>
                            </m:rPr>
                            <a:rPr lang="en-US" altLang="zh-CN" sz="2400" b="1" i="0" baseline="30000" dirty="0" smtClean="0">
                              <a:latin typeface="Times New Roman" panose="02020603050405020304" pitchFamily="18" charset="0"/>
                              <a:sym typeface="Symbol" panose="05050102010706020507" pitchFamily="18" charset="2"/>
                            </a:rPr>
                            <m:t>7</m:t>
                          </m:r>
                          <m:r>
                            <m:rPr>
                              <m:nor/>
                            </m:rPr>
                            <a:rPr lang="en-US" altLang="zh-CN" sz="2400" baseline="30000" dirty="0">
                              <a:latin typeface="Times New Roman" panose="02020603050405020304" pitchFamily="18" charset="0"/>
                              <a:sym typeface="Symbol" panose="05050102010706020507" pitchFamily="18" charset="2"/>
                            </a:rPr>
                            <m:t>.15</m:t>
                          </m:r>
                          <m:r>
                            <m:rPr>
                              <m:nor/>
                            </m:rPr>
                            <a:rPr lang="en-US" altLang="zh-CN" sz="2400" dirty="0">
                              <a:latin typeface="Times New Roman" panose="02020603050405020304" pitchFamily="18" charset="0"/>
                            </a:rPr>
                            <m:t>+</m:t>
                          </m:r>
                          <m:r>
                            <a:rPr lang="en-US" altLang="zh-CN" sz="2400" i="1" dirty="0">
                              <a:latin typeface="Cambria Math" panose="02040503050406030204" pitchFamily="18" charset="0"/>
                            </a:rPr>
                            <m:t>𝟏𝟎</m:t>
                          </m:r>
                          <m:r>
                            <m:rPr>
                              <m:nor/>
                            </m:rPr>
                            <a:rPr lang="en-US" altLang="zh-CN" sz="2400" b="1" i="0" baseline="30000" dirty="0" smtClean="0">
                              <a:latin typeface="Times New Roman" panose="02020603050405020304" pitchFamily="18" charset="0"/>
                              <a:sym typeface="Symbol" panose="05050102010706020507" pitchFamily="18" charset="2"/>
                            </a:rPr>
                            <m:t>9</m:t>
                          </m:r>
                          <m:r>
                            <m:rPr>
                              <m:nor/>
                            </m:rPr>
                            <a:rPr lang="en-US" altLang="zh-CN" sz="2400" baseline="30000" dirty="0">
                              <a:latin typeface="Times New Roman" panose="02020603050405020304" pitchFamily="18" charset="0"/>
                              <a:sym typeface="Symbol" panose="05050102010706020507" pitchFamily="18" charset="2"/>
                            </a:rPr>
                            <m:t>.00</m:t>
                          </m:r>
                          <m:r>
                            <m:rPr>
                              <m:nor/>
                            </m:rPr>
                            <a:rPr lang="en-US" altLang="zh-CN" sz="2400" dirty="0">
                              <a:latin typeface="Times New Roman" panose="02020603050405020304" pitchFamily="18" charset="0"/>
                            </a:rPr>
                            <m:t>+</m:t>
                          </m:r>
                          <m:r>
                            <a:rPr lang="en-US" altLang="zh-CN" sz="2400" i="1" dirty="0">
                              <a:latin typeface="Cambria Math" panose="02040503050406030204" pitchFamily="18" charset="0"/>
                            </a:rPr>
                            <m:t>𝟏𝟎</m:t>
                          </m:r>
                          <m:r>
                            <m:rPr>
                              <m:nor/>
                            </m:rPr>
                            <a:rPr lang="en-US" altLang="zh-CN" sz="2400" b="1" i="0" baseline="30000" dirty="0" smtClean="0">
                              <a:latin typeface="Times New Roman" panose="02020603050405020304" pitchFamily="18" charset="0"/>
                              <a:sym typeface="Symbol" panose="05050102010706020507" pitchFamily="18" charset="2"/>
                            </a:rPr>
                            <m:t>9.70</m:t>
                          </m:r>
                          <m:r>
                            <m:rPr>
                              <m:nor/>
                            </m:rPr>
                            <a:rPr lang="en-US" altLang="zh-CN" sz="2400" dirty="0">
                              <a:latin typeface="Times New Roman" panose="02020603050405020304" pitchFamily="18" charset="0"/>
                            </a:rPr>
                            <m:t>+</m:t>
                          </m:r>
                          <m:r>
                            <a:rPr lang="en-US" altLang="zh-CN" sz="2400" i="1" dirty="0">
                              <a:latin typeface="Cambria Math" panose="02040503050406030204" pitchFamily="18" charset="0"/>
                            </a:rPr>
                            <m:t>𝟏𝟎</m:t>
                          </m:r>
                          <m:r>
                            <m:rPr>
                              <m:nor/>
                            </m:rPr>
                            <a:rPr lang="en-US" altLang="zh-CN" sz="2400" b="1" i="0" baseline="30000" dirty="0" smtClean="0">
                              <a:latin typeface="Times New Roman" panose="02020603050405020304" pitchFamily="18" charset="0"/>
                              <a:sym typeface="Symbol" panose="05050102010706020507" pitchFamily="18" charset="2"/>
                            </a:rPr>
                            <m:t>9.4</m:t>
                          </m:r>
                          <m:r>
                            <m:rPr>
                              <m:nor/>
                            </m:rPr>
                            <a:rPr lang="en-US" altLang="zh-CN" sz="2400" dirty="0">
                              <a:latin typeface="Times New Roman" panose="02020603050405020304" pitchFamily="18" charset="0"/>
                            </a:rPr>
                            <m:t>+</m:t>
                          </m:r>
                          <m:r>
                            <a:rPr lang="en-US" altLang="zh-CN" sz="2400" i="1" dirty="0">
                              <a:latin typeface="Cambria Math" panose="02040503050406030204" pitchFamily="18" charset="0"/>
                            </a:rPr>
                            <m:t>𝟏𝟎</m:t>
                          </m:r>
                          <m:r>
                            <m:rPr>
                              <m:nor/>
                            </m:rPr>
                            <a:rPr lang="en-US" altLang="zh-CN" sz="2400" b="1" i="0" baseline="30000" dirty="0" smtClean="0">
                              <a:latin typeface="Times New Roman" panose="02020603050405020304" pitchFamily="18" charset="0"/>
                              <a:sym typeface="Symbol" panose="05050102010706020507" pitchFamily="18" charset="2"/>
                            </a:rPr>
                            <m:t>7.7</m:t>
                          </m:r>
                        </m:den>
                      </m:f>
                    </m:oMath>
                  </m:oMathPara>
                </a14:m>
                <a:endParaRPr lang="en-US" altLang="zh-CN" sz="2400" dirty="0">
                  <a:latin typeface="Times New Roman" panose="02020603050405020304" pitchFamily="18" charset="0"/>
                </a:endParaRPr>
              </a:p>
              <a:p>
                <a:pPr marL="0" indent="0">
                  <a:lnSpc>
                    <a:spcPct val="110000"/>
                  </a:lnSpc>
                  <a:spcBef>
                    <a:spcPts val="600"/>
                  </a:spcBef>
                  <a:spcAft>
                    <a:spcPts val="600"/>
                  </a:spcAft>
                  <a:buNone/>
                </a:pPr>
                <a14:m>
                  <m:oMath xmlns:m="http://schemas.openxmlformats.org/officeDocument/2006/math">
                    <m:r>
                      <a:rPr lang="en-US" altLang="zh-CN" sz="2400" i="1" dirty="0">
                        <a:latin typeface="Cambria Math" panose="02040503050406030204" pitchFamily="18" charset="0"/>
                        <a:ea typeface="Cambria Math" panose="02040503050406030204" pitchFamily="18" charset="0"/>
                      </a:rPr>
                      <m:t>=</m:t>
                    </m:r>
                  </m:oMath>
                </a14:m>
                <a:r>
                  <a:rPr lang="en-US" altLang="zh-CN" sz="2400" dirty="0">
                    <a:latin typeface="Times New Roman" panose="02020603050405020304" pitchFamily="18" charset="0"/>
                  </a:rPr>
                  <a:t> 1</a:t>
                </a:r>
                <a14:m>
                  <m:oMath xmlns:m="http://schemas.openxmlformats.org/officeDocument/2006/math">
                    <m:r>
                      <a:rPr lang="en-US" altLang="zh-CN" sz="2400" b="1" i="0" dirty="0" smtClean="0">
                        <a:latin typeface="Cambria Math" panose="02040503050406030204" pitchFamily="18" charset="0"/>
                        <a:ea typeface="Cambria Math" panose="02040503050406030204" pitchFamily="18" charset="0"/>
                      </a:rPr>
                      <m:t>.</m:t>
                    </m:r>
                    <m:r>
                      <a:rPr lang="en-US" altLang="zh-CN" sz="2400" b="1" i="0" dirty="0" smtClean="0">
                        <a:latin typeface="Cambria Math" panose="02040503050406030204" pitchFamily="18" charset="0"/>
                        <a:ea typeface="Cambria Math" panose="02040503050406030204" pitchFamily="18" charset="0"/>
                      </a:rPr>
                      <m:t>𝟐</m:t>
                    </m:r>
                    <m:r>
                      <a:rPr lang="en-US" altLang="zh-CN" sz="2400" i="1" dirty="0" smtClean="0">
                        <a:latin typeface="Cambria Math" panose="02040503050406030204" pitchFamily="18" charset="0"/>
                        <a:ea typeface="Cambria Math" panose="02040503050406030204" pitchFamily="18" charset="0"/>
                      </a:rPr>
                      <m:t>×</m:t>
                    </m:r>
                    <m:sSup>
                      <m:sSupPr>
                        <m:ctrlPr>
                          <a:rPr lang="en-US" altLang="zh-CN" sz="2400" b="1" i="1" dirty="0" smtClean="0">
                            <a:latin typeface="Cambria Math" panose="02040503050406030204" pitchFamily="18" charset="0"/>
                            <a:ea typeface="Cambria Math" panose="02040503050406030204" pitchFamily="18" charset="0"/>
                          </a:rPr>
                        </m:ctrlPr>
                      </m:sSupPr>
                      <m:e>
                        <m:r>
                          <a:rPr lang="en-US" altLang="zh-CN" sz="2400" i="1" dirty="0">
                            <a:latin typeface="Cambria Math" panose="02040503050406030204" pitchFamily="18" charset="0"/>
                            <a:ea typeface="Cambria Math" panose="02040503050406030204" pitchFamily="18" charset="0"/>
                          </a:rPr>
                          <m:t>𝟏𝟎</m:t>
                        </m:r>
                      </m:e>
                      <m:sup>
                        <m:r>
                          <a:rPr lang="en-US" altLang="zh-CN" sz="2400" b="1" i="1" dirty="0" smtClean="0">
                            <a:latin typeface="Cambria Math" panose="02040503050406030204" pitchFamily="18" charset="0"/>
                            <a:ea typeface="Cambria Math" panose="02040503050406030204" pitchFamily="18" charset="0"/>
                          </a:rPr>
                          <m:t>−</m:t>
                        </m:r>
                        <m:r>
                          <a:rPr lang="en-US" altLang="zh-CN" sz="2400" b="1" i="1" dirty="0" smtClean="0">
                            <a:latin typeface="Cambria Math" panose="02040503050406030204" pitchFamily="18" charset="0"/>
                            <a:ea typeface="Cambria Math" panose="02040503050406030204" pitchFamily="18" charset="0"/>
                          </a:rPr>
                          <m:t>𝟏𝟎</m:t>
                        </m:r>
                      </m:sup>
                    </m:sSup>
                  </m:oMath>
                </a14:m>
                <a:endParaRPr lang="en-US" altLang="zh-CN" sz="2400" baseline="30000" dirty="0">
                  <a:latin typeface="Times New Roman" panose="02020603050405020304" pitchFamily="18" charset="0"/>
                </a:endParaRPr>
              </a:p>
              <a:p>
                <a:pPr marL="0" indent="0">
                  <a:lnSpc>
                    <a:spcPct val="110000"/>
                  </a:lnSpc>
                  <a:spcBef>
                    <a:spcPts val="0"/>
                  </a:spcBef>
                  <a:buNone/>
                </a:pPr>
                <a:r>
                  <a:rPr lang="en-US" altLang="zh-CN" sz="2400" dirty="0">
                    <a:latin typeface="Times New Roman" panose="02020603050405020304" pitchFamily="18" charset="0"/>
                  </a:rPr>
                  <a:t>[Al</a:t>
                </a:r>
                <a:r>
                  <a:rPr lang="en-US" altLang="zh-CN" sz="2400" baseline="30000" dirty="0">
                    <a:latin typeface="Times New Roman" panose="02020603050405020304" pitchFamily="18" charset="0"/>
                  </a:rPr>
                  <a:t>3+</a:t>
                </a:r>
                <a:r>
                  <a:rPr lang="en-US" altLang="zh-CN" sz="2400" dirty="0">
                    <a:latin typeface="Times New Roman" panose="02020603050405020304" pitchFamily="18" charset="0"/>
                  </a:rPr>
                  <a:t>]</a:t>
                </a:r>
                <a:r>
                  <a:rPr lang="en-US" altLang="zh-CN" sz="2400" dirty="0">
                    <a:ea typeface="Cambria Math" panose="02040503050406030204" pitchFamily="18" charset="0"/>
                  </a:rPr>
                  <a:t> </a:t>
                </a:r>
                <a14:m>
                  <m:oMath xmlns:m="http://schemas.openxmlformats.org/officeDocument/2006/math">
                    <m:r>
                      <a:rPr lang="en-US" altLang="zh-CN" sz="2400" i="1" dirty="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𝜹</m:t>
                        </m:r>
                      </m:e>
                      <m:sub>
                        <m:r>
                          <a:rPr lang="en-US" altLang="zh-CN" sz="2400">
                            <a:latin typeface="Cambria Math" panose="02040503050406030204" pitchFamily="18" charset="0"/>
                          </a:rPr>
                          <m:t>𝐀𝐥</m:t>
                        </m:r>
                        <m:r>
                          <m:rPr>
                            <m:nor/>
                          </m:rPr>
                          <a:rPr lang="en-US" altLang="zh-CN" sz="2400" baseline="30000" dirty="0">
                            <a:latin typeface="Times New Roman" panose="02020603050405020304" pitchFamily="18" charset="0"/>
                          </a:rPr>
                          <m:t>3+</m:t>
                        </m:r>
                      </m:sub>
                    </m:sSub>
                  </m:oMath>
                </a14:m>
                <a:r>
                  <a:rPr lang="en-US" altLang="zh-CN" sz="2400" dirty="0">
                    <a:ea typeface="Cambria Math" panose="02040503050406030204" pitchFamily="18" charset="0"/>
                  </a:rPr>
                  <a:t> </a:t>
                </a:r>
                <a14:m>
                  <m:oMath xmlns:m="http://schemas.openxmlformats.org/officeDocument/2006/math">
                    <m:r>
                      <a:rPr lang="en-US" altLang="zh-CN" sz="2400" i="1" dirty="0">
                        <a:latin typeface="Cambria Math" panose="02040503050406030204" pitchFamily="18" charset="0"/>
                        <a:ea typeface="Cambria Math" panose="02040503050406030204" pitchFamily="18" charset="0"/>
                      </a:rPr>
                      <m:t>× </m:t>
                    </m:r>
                  </m:oMath>
                </a14:m>
                <a:r>
                  <a:rPr lang="en-US" altLang="zh-CN" sz="2400" i="1" dirty="0">
                    <a:latin typeface="Times New Roman" panose="02020603050405020304" pitchFamily="18" charset="0"/>
                  </a:rPr>
                  <a:t>c</a:t>
                </a:r>
                <a:r>
                  <a:rPr lang="en-US" altLang="zh-CN" sz="2400" baseline="-25000" dirty="0">
                    <a:latin typeface="Times New Roman" panose="02020603050405020304" pitchFamily="18" charset="0"/>
                  </a:rPr>
                  <a:t>Al</a:t>
                </a:r>
                <a:r>
                  <a:rPr lang="en-US" altLang="zh-CN" sz="2400" baseline="12000" dirty="0">
                    <a:latin typeface="Times New Roman" panose="02020603050405020304" pitchFamily="18" charset="0"/>
                  </a:rPr>
                  <a:t>3+</a:t>
                </a:r>
                <a14:m>
                  <m:oMath xmlns:m="http://schemas.openxmlformats.org/officeDocument/2006/math">
                    <m:r>
                      <a:rPr lang="en-US" altLang="zh-CN" sz="2400" b="1" i="0" dirty="0" smtClean="0">
                        <a:latin typeface="Cambria Math" panose="02040503050406030204" pitchFamily="18" charset="0"/>
                        <a:ea typeface="Cambria Math" panose="02040503050406030204" pitchFamily="18" charset="0"/>
                      </a:rPr>
                      <m:t> </m:t>
                    </m:r>
                    <m:r>
                      <a:rPr lang="en-US" altLang="zh-CN" sz="2400" i="1" dirty="0">
                        <a:latin typeface="Cambria Math" panose="02040503050406030204" pitchFamily="18" charset="0"/>
                        <a:ea typeface="Cambria Math" panose="02040503050406030204" pitchFamily="18" charset="0"/>
                      </a:rPr>
                      <m:t>=</m:t>
                    </m:r>
                  </m:oMath>
                </a14:m>
                <a:r>
                  <a:rPr lang="en-US" altLang="zh-CN" sz="2400" dirty="0">
                    <a:latin typeface="Times New Roman" panose="02020603050405020304" pitchFamily="18" charset="0"/>
                  </a:rPr>
                  <a:t>0.10</a:t>
                </a:r>
                <a:r>
                  <a:rPr lang="en-US" altLang="zh-CN" sz="2400" dirty="0">
                    <a:ea typeface="Cambria Math" panose="02040503050406030204" pitchFamily="18" charset="0"/>
                  </a:rPr>
                  <a:t> </a:t>
                </a:r>
                <a14:m>
                  <m:oMath xmlns:m="http://schemas.openxmlformats.org/officeDocument/2006/math">
                    <m:r>
                      <a:rPr lang="en-US" altLang="zh-CN" sz="2400" i="1" dirty="0">
                        <a:latin typeface="Cambria Math" panose="02040503050406030204" pitchFamily="18" charset="0"/>
                        <a:ea typeface="Cambria Math" panose="02040503050406030204" pitchFamily="18" charset="0"/>
                      </a:rPr>
                      <m:t>×</m:t>
                    </m:r>
                  </m:oMath>
                </a14:m>
                <a:r>
                  <a:rPr lang="en-US" altLang="zh-CN" sz="2400" dirty="0">
                    <a:latin typeface="Times New Roman" panose="02020603050405020304" pitchFamily="18" charset="0"/>
                  </a:rPr>
                  <a:t>1</a:t>
                </a:r>
                <a14:m>
                  <m:oMath xmlns:m="http://schemas.openxmlformats.org/officeDocument/2006/math">
                    <m:r>
                      <a:rPr lang="en-US" altLang="zh-CN" sz="2400" dirty="0">
                        <a:latin typeface="Cambria Math" panose="02040503050406030204" pitchFamily="18" charset="0"/>
                        <a:ea typeface="Cambria Math" panose="02040503050406030204" pitchFamily="18" charset="0"/>
                      </a:rPr>
                      <m:t>.</m:t>
                    </m:r>
                    <m:r>
                      <a:rPr lang="en-US" altLang="zh-CN" sz="2400" dirty="0">
                        <a:latin typeface="Cambria Math" panose="02040503050406030204" pitchFamily="18" charset="0"/>
                        <a:ea typeface="Cambria Math" panose="02040503050406030204" pitchFamily="18" charset="0"/>
                      </a:rPr>
                      <m:t>𝟐</m:t>
                    </m:r>
                    <m:r>
                      <a:rPr lang="en-US" altLang="zh-CN" sz="2400" i="1" dirty="0">
                        <a:latin typeface="Cambria Math" panose="02040503050406030204" pitchFamily="18" charset="0"/>
                        <a:ea typeface="Cambria Math" panose="02040503050406030204" pitchFamily="18" charset="0"/>
                      </a:rPr>
                      <m:t>×</m:t>
                    </m:r>
                    <m:sSup>
                      <m:sSupPr>
                        <m:ctrlPr>
                          <a:rPr lang="en-US" altLang="zh-CN" sz="2400" i="1" dirty="0">
                            <a:latin typeface="Cambria Math" panose="02040503050406030204" pitchFamily="18" charset="0"/>
                            <a:ea typeface="Cambria Math" panose="02040503050406030204" pitchFamily="18" charset="0"/>
                          </a:rPr>
                        </m:ctrlPr>
                      </m:sSupPr>
                      <m:e>
                        <m:r>
                          <a:rPr lang="en-US" altLang="zh-CN" sz="2400" i="1" dirty="0">
                            <a:latin typeface="Cambria Math" panose="02040503050406030204" pitchFamily="18" charset="0"/>
                            <a:ea typeface="Cambria Math" panose="02040503050406030204" pitchFamily="18" charset="0"/>
                          </a:rPr>
                          <m:t>𝟏𝟎</m:t>
                        </m:r>
                      </m:e>
                      <m:sup>
                        <m:r>
                          <a:rPr lang="en-US" altLang="zh-CN" sz="2400" i="1" dirty="0">
                            <a:latin typeface="Cambria Math" panose="02040503050406030204" pitchFamily="18" charset="0"/>
                            <a:ea typeface="Cambria Math" panose="02040503050406030204" pitchFamily="18" charset="0"/>
                          </a:rPr>
                          <m:t>−</m:t>
                        </m:r>
                        <m:r>
                          <a:rPr lang="en-US" altLang="zh-CN" sz="2400" i="1" dirty="0">
                            <a:latin typeface="Cambria Math" panose="02040503050406030204" pitchFamily="18" charset="0"/>
                            <a:ea typeface="Cambria Math" panose="02040503050406030204" pitchFamily="18" charset="0"/>
                          </a:rPr>
                          <m:t>𝟏𝟎</m:t>
                        </m:r>
                      </m:sup>
                    </m:sSup>
                    <m:r>
                      <a:rPr lang="en-US" altLang="zh-CN" sz="2400" i="1" dirty="0">
                        <a:latin typeface="Cambria Math" panose="02040503050406030204" pitchFamily="18" charset="0"/>
                        <a:ea typeface="Cambria Math" panose="02040503050406030204" pitchFamily="18" charset="0"/>
                      </a:rPr>
                      <m:t>=</m:t>
                    </m:r>
                  </m:oMath>
                </a14:m>
                <a:r>
                  <a:rPr lang="en-US" altLang="zh-CN" sz="2400" dirty="0">
                    <a:latin typeface="Times New Roman" panose="02020603050405020304" pitchFamily="18" charset="0"/>
                  </a:rPr>
                  <a:t>1</a:t>
                </a:r>
                <a14:m>
                  <m:oMath xmlns:m="http://schemas.openxmlformats.org/officeDocument/2006/math">
                    <m:r>
                      <a:rPr lang="en-US" altLang="zh-CN" sz="2400" dirty="0">
                        <a:latin typeface="Cambria Math" panose="02040503050406030204" pitchFamily="18" charset="0"/>
                        <a:ea typeface="Cambria Math" panose="02040503050406030204" pitchFamily="18" charset="0"/>
                      </a:rPr>
                      <m:t>.</m:t>
                    </m:r>
                    <m:r>
                      <a:rPr lang="en-US" altLang="zh-CN" sz="2400" dirty="0">
                        <a:latin typeface="Cambria Math" panose="02040503050406030204" pitchFamily="18" charset="0"/>
                        <a:ea typeface="Cambria Math" panose="02040503050406030204" pitchFamily="18" charset="0"/>
                      </a:rPr>
                      <m:t>𝟐</m:t>
                    </m:r>
                    <m:r>
                      <a:rPr lang="en-US" altLang="zh-CN" sz="2400" i="1" dirty="0">
                        <a:latin typeface="Cambria Math" panose="02040503050406030204" pitchFamily="18" charset="0"/>
                        <a:ea typeface="Cambria Math" panose="02040503050406030204" pitchFamily="18" charset="0"/>
                      </a:rPr>
                      <m:t>×</m:t>
                    </m:r>
                    <m:sSup>
                      <m:sSupPr>
                        <m:ctrlPr>
                          <a:rPr lang="en-US" altLang="zh-CN" sz="2400" i="1" dirty="0">
                            <a:latin typeface="Cambria Math" panose="02040503050406030204" pitchFamily="18" charset="0"/>
                            <a:ea typeface="Cambria Math" panose="02040503050406030204" pitchFamily="18" charset="0"/>
                          </a:rPr>
                        </m:ctrlPr>
                      </m:sSupPr>
                      <m:e>
                        <m:r>
                          <a:rPr lang="en-US" altLang="zh-CN" sz="2400" i="1" dirty="0">
                            <a:latin typeface="Cambria Math" panose="02040503050406030204" pitchFamily="18" charset="0"/>
                            <a:ea typeface="Cambria Math" panose="02040503050406030204" pitchFamily="18" charset="0"/>
                          </a:rPr>
                          <m:t>𝟏𝟎</m:t>
                        </m:r>
                      </m:e>
                      <m:sup>
                        <m:r>
                          <a:rPr lang="en-US" altLang="zh-CN" sz="2400" i="1" dirty="0">
                            <a:latin typeface="Cambria Math" panose="02040503050406030204" pitchFamily="18" charset="0"/>
                            <a:ea typeface="Cambria Math" panose="02040503050406030204" pitchFamily="18" charset="0"/>
                          </a:rPr>
                          <m:t>−</m:t>
                        </m:r>
                        <m:r>
                          <a:rPr lang="en-US" altLang="zh-CN" sz="2400" i="1" dirty="0">
                            <a:latin typeface="Cambria Math" panose="02040503050406030204" pitchFamily="18" charset="0"/>
                            <a:ea typeface="Cambria Math" panose="02040503050406030204" pitchFamily="18" charset="0"/>
                          </a:rPr>
                          <m:t>𝟏</m:t>
                        </m:r>
                        <m:r>
                          <a:rPr lang="en-US" altLang="zh-CN" sz="2400" b="1" i="1" dirty="0" smtClean="0">
                            <a:latin typeface="Cambria Math" panose="02040503050406030204" pitchFamily="18" charset="0"/>
                            <a:ea typeface="Cambria Math" panose="02040503050406030204" pitchFamily="18" charset="0"/>
                          </a:rPr>
                          <m:t>𝟏</m:t>
                        </m:r>
                      </m:sup>
                    </m:sSup>
                  </m:oMath>
                </a14:m>
                <a:r>
                  <a:rPr lang="en-US" altLang="zh-CN" sz="2400" dirty="0">
                    <a:latin typeface="Times New Roman" panose="02020603050405020304" pitchFamily="18" charset="0"/>
                  </a:rPr>
                  <a:t>(</a:t>
                </a:r>
                <a:r>
                  <a:rPr lang="en-US" altLang="zh-CN" sz="2400" dirty="0" err="1">
                    <a:latin typeface="Times New Roman" panose="02020603050405020304" pitchFamily="18" charset="0"/>
                  </a:rPr>
                  <a:t>mol</a:t>
                </a:r>
                <a:r>
                  <a:rPr lang="en-US" altLang="zh-CN" sz="2400" dirty="0">
                    <a:latin typeface="Times New Roman" panose="02020603050405020304" pitchFamily="18" charset="0"/>
                  </a:rPr>
                  <a:t>/L)</a:t>
                </a:r>
              </a:p>
              <a:p>
                <a:pPr marL="0" indent="0">
                  <a:buNone/>
                </a:pPr>
                <a:endParaRPr lang="zh-CN" altLang="en-US" sz="2800" baseline="30000" dirty="0">
                  <a:latin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79512" y="1196752"/>
                <a:ext cx="8640960" cy="4854575"/>
              </a:xfrm>
              <a:blipFill rotWithShape="0">
                <a:blip r:embed="rId4"/>
                <a:stretch>
                  <a:fillRect l="-1058" t="-1380" r="-282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32</a:t>
            </a:fld>
            <a:endParaRPr lang="en-US" altLang="zh-CN"/>
          </a:p>
        </p:txBody>
      </p:sp>
      <p:grpSp>
        <p:nvGrpSpPr>
          <p:cNvPr id="20" name="组合 19"/>
          <p:cNvGrpSpPr/>
          <p:nvPr/>
        </p:nvGrpSpPr>
        <p:grpSpPr>
          <a:xfrm>
            <a:off x="2771800" y="4365104"/>
            <a:ext cx="2232248" cy="936104"/>
            <a:chOff x="2771800" y="4365104"/>
            <a:chExt cx="2232248" cy="936104"/>
          </a:xfrm>
        </p:grpSpPr>
        <p:cxnSp>
          <p:nvCxnSpPr>
            <p:cNvPr id="7" name="直接连接符 6"/>
            <p:cNvCxnSpPr/>
            <p:nvPr/>
          </p:nvCxnSpPr>
          <p:spPr bwMode="auto">
            <a:xfrm>
              <a:off x="2771800" y="4365104"/>
              <a:ext cx="648072" cy="0"/>
            </a:xfrm>
            <a:prstGeom prst="line">
              <a:avLst/>
            </a:prstGeom>
            <a:solidFill>
              <a:schemeClr val="accent1"/>
            </a:solidFill>
            <a:ln w="31750" cap="flat" cmpd="sng" algn="ctr">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a:off x="3679911" y="4365104"/>
              <a:ext cx="648072" cy="0"/>
            </a:xfrm>
            <a:prstGeom prst="line">
              <a:avLst/>
            </a:prstGeom>
            <a:solidFill>
              <a:schemeClr val="accent1"/>
            </a:solidFill>
            <a:ln w="31750" cap="flat" cmpd="sng" algn="ctr">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p:nvPr/>
          </p:nvCxnSpPr>
          <p:spPr bwMode="auto">
            <a:xfrm>
              <a:off x="4499992" y="4365104"/>
              <a:ext cx="504056" cy="0"/>
            </a:xfrm>
            <a:prstGeom prst="line">
              <a:avLst/>
            </a:prstGeom>
            <a:solidFill>
              <a:schemeClr val="accent1"/>
            </a:solidFill>
            <a:ln w="31750" cap="flat" cmpd="sng" algn="ctr">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箭头连接符 13"/>
            <p:cNvCxnSpPr/>
            <p:nvPr/>
          </p:nvCxnSpPr>
          <p:spPr bwMode="auto">
            <a:xfrm flipV="1">
              <a:off x="3059832" y="4365104"/>
              <a:ext cx="0" cy="936104"/>
            </a:xfrm>
            <a:prstGeom prst="straightConnector1">
              <a:avLst/>
            </a:prstGeom>
            <a:solidFill>
              <a:schemeClr val="accent1"/>
            </a:solidFill>
            <a:ln w="31750" cap="flat" cmpd="sng" algn="ctr">
              <a:solidFill>
                <a:srgbClr val="3333FF"/>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p:nvPr/>
          </p:nvCxnSpPr>
          <p:spPr bwMode="auto">
            <a:xfrm flipV="1">
              <a:off x="3995936" y="4365104"/>
              <a:ext cx="0" cy="936104"/>
            </a:xfrm>
            <a:prstGeom prst="straightConnector1">
              <a:avLst/>
            </a:prstGeom>
            <a:solidFill>
              <a:schemeClr val="accent1"/>
            </a:solidFill>
            <a:ln w="31750" cap="flat" cmpd="sng" algn="ctr">
              <a:solidFill>
                <a:srgbClr val="3333FF"/>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p:cNvCxnSpPr/>
            <p:nvPr/>
          </p:nvCxnSpPr>
          <p:spPr bwMode="auto">
            <a:xfrm flipV="1">
              <a:off x="4788024" y="4365104"/>
              <a:ext cx="0" cy="936104"/>
            </a:xfrm>
            <a:prstGeom prst="straightConnector1">
              <a:avLst/>
            </a:prstGeom>
            <a:solidFill>
              <a:schemeClr val="accent1"/>
            </a:solidFill>
            <a:ln w="31750" cap="flat" cmpd="sng" algn="ctr">
              <a:solidFill>
                <a:srgbClr val="3333FF"/>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文本框 20"/>
          <p:cNvSpPr txBox="1"/>
          <p:nvPr/>
        </p:nvSpPr>
        <p:spPr>
          <a:xfrm>
            <a:off x="467544" y="5334307"/>
            <a:ext cx="8424936" cy="830997"/>
          </a:xfrm>
          <a:prstGeom prst="rect">
            <a:avLst/>
          </a:prstGeom>
          <a:solidFill>
            <a:schemeClr val="accent5"/>
          </a:solidFill>
          <a:ln w="25400">
            <a:solidFill>
              <a:schemeClr val="accent1">
                <a:lumMod val="75000"/>
              </a:schemeClr>
            </a:solidFill>
          </a:ln>
        </p:spPr>
        <p:txBody>
          <a:bodyPr wrap="square" rtlCol="0">
            <a:spAutoFit/>
          </a:bodyPr>
          <a:lstStyle/>
          <a:p>
            <a:pPr algn="l"/>
            <a:r>
              <a:rPr lang="en-US" altLang="zh-CN" sz="2400" b="1" dirty="0">
                <a:solidFill>
                  <a:srgbClr val="3333FF"/>
                </a:solidFill>
              </a:rPr>
              <a:t>                              </a:t>
            </a:r>
            <a:r>
              <a:rPr lang="en-US" altLang="zh-CN" sz="2400" b="1" dirty="0">
                <a:solidFill>
                  <a:srgbClr val="FF0000"/>
                </a:solidFill>
              </a:rPr>
              <a:t>AlF</a:t>
            </a:r>
            <a:r>
              <a:rPr lang="en-US" altLang="zh-CN" sz="2400" b="1" baseline="-25000" dirty="0">
                <a:solidFill>
                  <a:srgbClr val="FF0000"/>
                </a:solidFill>
              </a:rPr>
              <a:t>3</a:t>
            </a:r>
            <a:r>
              <a:rPr lang="en-US" altLang="zh-CN" sz="2400" b="1" dirty="0">
                <a:solidFill>
                  <a:srgbClr val="FF0000"/>
                </a:solidFill>
              </a:rPr>
              <a:t>    AlF</a:t>
            </a:r>
            <a:r>
              <a:rPr lang="en-US" altLang="zh-CN" sz="2400" b="1" baseline="-25000" dirty="0">
                <a:solidFill>
                  <a:srgbClr val="FF0000"/>
                </a:solidFill>
              </a:rPr>
              <a:t>4</a:t>
            </a:r>
            <a:r>
              <a:rPr lang="en-US" altLang="zh-CN" sz="2400" b="1" baseline="30000" dirty="0">
                <a:solidFill>
                  <a:srgbClr val="FF0000"/>
                </a:solidFill>
              </a:rPr>
              <a:t>-</a:t>
            </a:r>
            <a:r>
              <a:rPr lang="en-US" altLang="zh-CN" sz="2400" b="1" dirty="0">
                <a:solidFill>
                  <a:srgbClr val="FF0000"/>
                </a:solidFill>
              </a:rPr>
              <a:t>  AlF</a:t>
            </a:r>
            <a:r>
              <a:rPr lang="en-US" altLang="zh-CN" sz="2400" b="1" baseline="-25000" dirty="0">
                <a:solidFill>
                  <a:srgbClr val="FF0000"/>
                </a:solidFill>
              </a:rPr>
              <a:t>5</a:t>
            </a:r>
            <a:r>
              <a:rPr lang="en-US" altLang="zh-CN" sz="2400" b="1" baseline="30000" dirty="0">
                <a:solidFill>
                  <a:srgbClr val="FF0000"/>
                </a:solidFill>
              </a:rPr>
              <a:t>2</a:t>
            </a:r>
            <a:r>
              <a:rPr lang="en-US" altLang="zh-CN" sz="2400" b="1" baseline="30000" dirty="0">
                <a:solidFill>
                  <a:srgbClr val="3333FF"/>
                </a:solidFill>
              </a:rPr>
              <a:t>-</a:t>
            </a:r>
          </a:p>
          <a:p>
            <a:pPr algn="l"/>
            <a:r>
              <a:rPr lang="zh-CN" altLang="en-US" sz="2400" b="1" dirty="0">
                <a:solidFill>
                  <a:srgbClr val="3333FF"/>
                </a:solidFill>
              </a:rPr>
              <a:t>这三种型体所占分布系数最大且相互接近，是主要存在形式。</a:t>
            </a:r>
          </a:p>
        </p:txBody>
      </p:sp>
    </p:spTree>
    <p:custDataLst>
      <p:tags r:id="rId1"/>
    </p:custDataLst>
    <p:extLst>
      <p:ext uri="{BB962C8B-B14F-4D97-AF65-F5344CB8AC3E}">
        <p14:creationId xmlns:p14="http://schemas.microsoft.com/office/powerpoint/2010/main" val="5086776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bg/>
                                          </p:spTgt>
                                        </p:tgtEl>
                                        <p:attrNameLst>
                                          <p:attrName>style.visibility</p:attrName>
                                        </p:attrNameLst>
                                      </p:cBhvr>
                                      <p:to>
                                        <p:strVal val="visible"/>
                                      </p:to>
                                    </p:set>
                                    <p:animEffect transition="in" filter="barn(inVertical)">
                                      <p:cBhvr>
                                        <p:cTn id="42" dur="500"/>
                                        <p:tgtEl>
                                          <p:spTgt spid="21">
                                            <p:bg/>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barn(inVertical)">
                                      <p:cBhvr>
                                        <p:cTn id="47" dur="500"/>
                                        <p:tgtEl>
                                          <p:spTgt spid="2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xEl>
                                              <p:pRg st="1" end="1"/>
                                            </p:txEl>
                                          </p:spTgt>
                                        </p:tgtEl>
                                        <p:attrNameLst>
                                          <p:attrName>style.visibility</p:attrName>
                                        </p:attrNameLst>
                                      </p:cBhvr>
                                      <p:to>
                                        <p:strVal val="visible"/>
                                      </p:to>
                                    </p:set>
                                    <p:animEffect transition="in" filter="barn(inVertical)">
                                      <p:cBhvr>
                                        <p:cTn id="5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build="p" bldLvl="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（二）配位滴定反应的副反应系数</a:t>
            </a:r>
          </a:p>
        </p:txBody>
      </p:sp>
      <p:sp>
        <p:nvSpPr>
          <p:cNvPr id="3" name="内容占位符 2"/>
          <p:cNvSpPr>
            <a:spLocks noGrp="1"/>
          </p:cNvSpPr>
          <p:nvPr>
            <p:ph idx="1"/>
          </p:nvPr>
        </p:nvSpPr>
        <p:spPr/>
        <p:txBody>
          <a:bodyPr/>
          <a:lstStyle/>
          <a:p>
            <a:r>
              <a:rPr lang="zh-CN" altLang="en-US" dirty="0"/>
              <a:t>配位滴定中除配位反应外，还可能多种会影响滴定反应的其他反应。</a:t>
            </a:r>
            <a:endParaRPr lang="en-US" altLang="zh-CN" dirty="0"/>
          </a:p>
          <a:p>
            <a:r>
              <a:rPr lang="zh-CN" altLang="en-US" dirty="0"/>
              <a:t>配位滴定反应称</a:t>
            </a:r>
            <a:r>
              <a:rPr lang="zh-CN" altLang="en-US" u="sng" dirty="0">
                <a:solidFill>
                  <a:srgbClr val="3333FF"/>
                </a:solidFill>
              </a:rPr>
              <a:t>主反应</a:t>
            </a:r>
            <a:r>
              <a:rPr lang="zh-CN" altLang="en-US" dirty="0"/>
              <a:t>；其他可能使主反应平衡移动的反应称为</a:t>
            </a:r>
            <a:r>
              <a:rPr lang="zh-CN" altLang="en-US" u="sng" dirty="0">
                <a:solidFill>
                  <a:srgbClr val="3333FF"/>
                </a:solidFill>
              </a:rPr>
              <a:t>副反应</a:t>
            </a:r>
            <a:r>
              <a:rPr lang="zh-CN" altLang="en-US" dirty="0"/>
              <a:t>。</a:t>
            </a:r>
            <a:endParaRPr lang="en-US" altLang="zh-CN" dirty="0"/>
          </a:p>
          <a:p>
            <a:r>
              <a:rPr lang="zh-CN" altLang="en-US" dirty="0"/>
              <a:t>副反应包括</a:t>
            </a:r>
            <a:r>
              <a:rPr lang="en-US" altLang="zh-CN" dirty="0"/>
              <a:t>M</a:t>
            </a:r>
            <a:r>
              <a:rPr lang="zh-CN" altLang="en-US" dirty="0"/>
              <a:t>和</a:t>
            </a:r>
            <a:r>
              <a:rPr lang="en-US" altLang="zh-CN" dirty="0"/>
              <a:t>Y</a:t>
            </a:r>
            <a:r>
              <a:rPr lang="zh-CN" altLang="en-US" dirty="0"/>
              <a:t>发生的副反应</a:t>
            </a:r>
            <a:r>
              <a:rPr lang="en-US" altLang="zh-CN" dirty="0"/>
              <a:t>(</a:t>
            </a:r>
            <a:r>
              <a:rPr lang="zh-CN" altLang="en-US" dirty="0"/>
              <a:t>导致</a:t>
            </a:r>
            <a:r>
              <a:rPr lang="en-US" altLang="zh-CN" dirty="0"/>
              <a:t>M</a:t>
            </a:r>
            <a:r>
              <a:rPr lang="zh-CN" altLang="en-US" dirty="0"/>
              <a:t>或</a:t>
            </a:r>
            <a:r>
              <a:rPr lang="en-US" altLang="zh-CN" dirty="0"/>
              <a:t>Y</a:t>
            </a:r>
            <a:r>
              <a:rPr lang="zh-CN" altLang="en-US" dirty="0"/>
              <a:t>平衡浓度下降，降低主反应程度，不利影响</a:t>
            </a:r>
            <a:r>
              <a:rPr lang="en-US" altLang="zh-CN" dirty="0"/>
              <a:t>)</a:t>
            </a:r>
            <a:r>
              <a:rPr lang="zh-CN" altLang="en-US" dirty="0"/>
              <a:t>和</a:t>
            </a:r>
            <a:r>
              <a:rPr lang="en-US" altLang="zh-CN" dirty="0"/>
              <a:t>MY</a:t>
            </a:r>
            <a:r>
              <a:rPr lang="zh-CN" altLang="en-US" dirty="0"/>
              <a:t>的副反应</a:t>
            </a:r>
            <a:r>
              <a:rPr lang="en-US" altLang="zh-CN" dirty="0"/>
              <a:t>(</a:t>
            </a:r>
            <a:r>
              <a:rPr lang="zh-CN" altLang="en-US" dirty="0"/>
              <a:t>导致</a:t>
            </a:r>
            <a:r>
              <a:rPr lang="en-US" altLang="zh-CN" dirty="0"/>
              <a:t>MY</a:t>
            </a:r>
            <a:r>
              <a:rPr lang="zh-CN" altLang="en-US" dirty="0"/>
              <a:t>平衡浓度下降，增大主反应程度，有利影响</a:t>
            </a:r>
            <a:r>
              <a:rPr lang="en-US" altLang="zh-CN" dirty="0"/>
              <a:t>)</a:t>
            </a:r>
            <a:r>
              <a:rPr lang="zh-CN" altLang="en-US" dirty="0"/>
              <a:t>。</a:t>
            </a:r>
          </a:p>
        </p:txBody>
      </p:sp>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33</a:t>
            </a:fld>
            <a:endParaRPr lang="en-US" altLang="zh-CN"/>
          </a:p>
        </p:txBody>
      </p:sp>
    </p:spTree>
    <p:custDataLst>
      <p:tags r:id="rId1"/>
    </p:custDataLst>
    <p:extLst>
      <p:ext uri="{BB962C8B-B14F-4D97-AF65-F5344CB8AC3E}">
        <p14:creationId xmlns:p14="http://schemas.microsoft.com/office/powerpoint/2010/main" val="3029377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配位滴定中的主反应和副反应</a:t>
            </a:r>
          </a:p>
        </p:txBody>
      </p:sp>
      <p:pic>
        <p:nvPicPr>
          <p:cNvPr id="6" name="内容占位符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99592" y="1988840"/>
            <a:ext cx="7488832" cy="3234759"/>
          </a:xfrm>
        </p:spPr>
      </p:pic>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34</a:t>
            </a:fld>
            <a:endParaRPr lang="en-US" altLang="zh-CN"/>
          </a:p>
        </p:txBody>
      </p:sp>
      <p:sp>
        <p:nvSpPr>
          <p:cNvPr id="7" name="文本框 6"/>
          <p:cNvSpPr txBox="1"/>
          <p:nvPr/>
        </p:nvSpPr>
        <p:spPr>
          <a:xfrm>
            <a:off x="2915816" y="1484784"/>
            <a:ext cx="2736304" cy="523220"/>
          </a:xfrm>
          <a:prstGeom prst="rect">
            <a:avLst/>
          </a:prstGeom>
          <a:noFill/>
        </p:spPr>
        <p:txBody>
          <a:bodyPr wrap="square" rtlCol="0">
            <a:spAutoFit/>
          </a:bodyPr>
          <a:lstStyle/>
          <a:p>
            <a:r>
              <a:rPr lang="zh-CN" altLang="en-US" b="1" dirty="0">
                <a:solidFill>
                  <a:srgbClr val="3333FF"/>
                </a:solidFill>
              </a:rPr>
              <a:t> 主反应</a:t>
            </a:r>
          </a:p>
        </p:txBody>
      </p:sp>
      <p:sp>
        <p:nvSpPr>
          <p:cNvPr id="8" name="矩形 7"/>
          <p:cNvSpPr/>
          <p:nvPr/>
        </p:nvSpPr>
        <p:spPr bwMode="auto">
          <a:xfrm>
            <a:off x="1691680" y="1340768"/>
            <a:ext cx="6048672" cy="1368152"/>
          </a:xfrm>
          <a:prstGeom prst="rect">
            <a:avLst/>
          </a:prstGeom>
          <a:noFill/>
          <a:ln w="38100" cap="flat" cmpd="sng" algn="ctr">
            <a:solidFill>
              <a:srgbClr val="FF0000">
                <a:alpha val="43000"/>
              </a:srgbClr>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
        <p:nvSpPr>
          <p:cNvPr id="10" name="文本框 9"/>
          <p:cNvSpPr txBox="1"/>
          <p:nvPr/>
        </p:nvSpPr>
        <p:spPr>
          <a:xfrm>
            <a:off x="2915816" y="5229200"/>
            <a:ext cx="2736304" cy="523220"/>
          </a:xfrm>
          <a:prstGeom prst="rect">
            <a:avLst/>
          </a:prstGeom>
          <a:noFill/>
        </p:spPr>
        <p:txBody>
          <a:bodyPr wrap="square" rtlCol="0">
            <a:spAutoFit/>
          </a:bodyPr>
          <a:lstStyle/>
          <a:p>
            <a:r>
              <a:rPr lang="zh-CN" altLang="en-US" b="1" dirty="0">
                <a:solidFill>
                  <a:srgbClr val="3333FF"/>
                </a:solidFill>
              </a:rPr>
              <a:t> 副反应</a:t>
            </a:r>
          </a:p>
        </p:txBody>
      </p:sp>
      <p:sp>
        <p:nvSpPr>
          <p:cNvPr id="11" name="矩形 10"/>
          <p:cNvSpPr/>
          <p:nvPr/>
        </p:nvSpPr>
        <p:spPr bwMode="auto">
          <a:xfrm>
            <a:off x="899592" y="4437112"/>
            <a:ext cx="7488832" cy="1368152"/>
          </a:xfrm>
          <a:prstGeom prst="rect">
            <a:avLst/>
          </a:prstGeom>
          <a:noFill/>
          <a:ln w="38100" cap="flat" cmpd="sng" algn="ctr">
            <a:solidFill>
              <a:srgbClr val="FF0000"/>
            </a:solidFill>
            <a:prstDash val="solid"/>
            <a:miter lim="800000"/>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Tree>
    <p:custDataLst>
      <p:tags r:id="rId1"/>
    </p:custDataLst>
    <p:extLst>
      <p:ext uri="{BB962C8B-B14F-4D97-AF65-F5344CB8AC3E}">
        <p14:creationId xmlns:p14="http://schemas.microsoft.com/office/powerpoint/2010/main" val="32254909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副反应系数</a:t>
            </a:r>
          </a:p>
        </p:txBody>
      </p:sp>
      <p:sp>
        <p:nvSpPr>
          <p:cNvPr id="3" name="内容占位符 2"/>
          <p:cNvSpPr>
            <a:spLocks noGrp="1"/>
          </p:cNvSpPr>
          <p:nvPr>
            <p:ph idx="1"/>
          </p:nvPr>
        </p:nvSpPr>
        <p:spPr>
          <a:xfrm>
            <a:off x="323528" y="1268761"/>
            <a:ext cx="8496944" cy="1080120"/>
          </a:xfrm>
        </p:spPr>
        <p:txBody>
          <a:bodyPr/>
          <a:lstStyle/>
          <a:p>
            <a:r>
              <a:rPr lang="zh-CN" altLang="en-US" sz="3000" dirty="0"/>
              <a:t>为讨论副反应发生的程度，引入副反应系数的概念，定义：</a:t>
            </a:r>
          </a:p>
        </p:txBody>
      </p:sp>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35</a:t>
            </a:fld>
            <a:endParaRPr lang="en-US" altLang="zh-CN"/>
          </a:p>
        </p:txBody>
      </p:sp>
      <p:graphicFrame>
        <p:nvGraphicFramePr>
          <p:cNvPr id="6" name="Object 10"/>
          <p:cNvGraphicFramePr>
            <a:graphicFrameLocks noChangeAspect="1"/>
          </p:cNvGraphicFramePr>
          <p:nvPr>
            <p:extLst>
              <p:ext uri="{D42A27DB-BD31-4B8C-83A1-F6EECF244321}">
                <p14:modId xmlns:p14="http://schemas.microsoft.com/office/powerpoint/2010/main" val="1073155635"/>
              </p:ext>
            </p:extLst>
          </p:nvPr>
        </p:nvGraphicFramePr>
        <p:xfrm>
          <a:off x="2844477" y="1946721"/>
          <a:ext cx="2087563" cy="1338263"/>
        </p:xfrm>
        <a:graphic>
          <a:graphicData uri="http://schemas.openxmlformats.org/presentationml/2006/ole">
            <mc:AlternateContent xmlns:mc="http://schemas.openxmlformats.org/markup-compatibility/2006">
              <mc:Choice xmlns:v="urn:schemas-microsoft-com:vml" Requires="v">
                <p:oleObj spid="_x0000_s5124" name="公式" r:id="rId5" imgW="672840" imgH="431640" progId="Equation.3">
                  <p:embed/>
                </p:oleObj>
              </mc:Choice>
              <mc:Fallback>
                <p:oleObj name="公式" r:id="rId5" imgW="67284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477" y="1946721"/>
                        <a:ext cx="2087563" cy="133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文本框 6"/>
          <p:cNvSpPr txBox="1"/>
          <p:nvPr/>
        </p:nvSpPr>
        <p:spPr>
          <a:xfrm>
            <a:off x="395536" y="3284984"/>
            <a:ext cx="7920880" cy="2862322"/>
          </a:xfrm>
          <a:prstGeom prst="rect">
            <a:avLst/>
          </a:prstGeom>
          <a:noFill/>
        </p:spPr>
        <p:txBody>
          <a:bodyPr wrap="square" rtlCol="0">
            <a:spAutoFit/>
          </a:bodyPr>
          <a:lstStyle/>
          <a:p>
            <a:pPr marL="457200" indent="-457200" algn="l">
              <a:buClr>
                <a:srgbClr val="FF0000"/>
              </a:buClr>
              <a:buFont typeface="Wingdings" panose="05000000000000000000" pitchFamily="2" charset="2"/>
              <a:buChar char="Ø"/>
            </a:pPr>
            <a:r>
              <a:rPr lang="zh-CN" altLang="en-US" sz="3000" b="1" dirty="0"/>
              <a:t>副反应系数</a:t>
            </a:r>
            <a:r>
              <a:rPr lang="en-US" altLang="zh-CN" sz="3000" b="1" i="1" dirty="0"/>
              <a:t>α</a:t>
            </a:r>
            <a:r>
              <a:rPr lang="zh-CN" altLang="en-US" sz="3000" b="1" dirty="0"/>
              <a:t>表示副反应的程度，该值越大，说明副反应越严重。</a:t>
            </a:r>
            <a:r>
              <a:rPr lang="en-US" altLang="zh-CN" sz="3000" b="1" i="1" dirty="0"/>
              <a:t>α </a:t>
            </a:r>
            <a:r>
              <a:rPr lang="zh-CN" altLang="en-US" sz="3000" b="1" dirty="0"/>
              <a:t>总是</a:t>
            </a:r>
            <a:r>
              <a:rPr lang="zh-CN" altLang="en-US" sz="3000" b="1" i="1" dirty="0"/>
              <a:t> </a:t>
            </a:r>
            <a:r>
              <a:rPr lang="zh-CN" altLang="en-US" sz="3000" b="1" dirty="0"/>
              <a:t>≥ </a:t>
            </a:r>
            <a:r>
              <a:rPr lang="en-US" altLang="zh-CN" sz="3000" b="1" dirty="0"/>
              <a:t>1</a:t>
            </a:r>
            <a:r>
              <a:rPr lang="zh-CN" altLang="en-US" sz="3000" b="1" dirty="0"/>
              <a:t>，若</a:t>
            </a:r>
            <a:r>
              <a:rPr lang="en-US" altLang="zh-CN" sz="3000" b="1" i="1" dirty="0"/>
              <a:t>α=</a:t>
            </a:r>
            <a:r>
              <a:rPr lang="en-US" altLang="zh-CN" sz="3000" b="1" dirty="0"/>
              <a:t>1</a:t>
            </a:r>
            <a:r>
              <a:rPr lang="zh-CN" altLang="en-US" sz="3000" b="1" dirty="0"/>
              <a:t>，说明其未发生副反应。</a:t>
            </a:r>
            <a:endParaRPr lang="en-US" altLang="zh-CN" sz="3000" b="1" dirty="0"/>
          </a:p>
          <a:p>
            <a:pPr marL="457200" indent="-457200" algn="l">
              <a:buClr>
                <a:srgbClr val="FF0000"/>
              </a:buClr>
              <a:buFont typeface="Wingdings" panose="05000000000000000000" pitchFamily="2" charset="2"/>
              <a:buChar char="Ø"/>
            </a:pPr>
            <a:r>
              <a:rPr lang="zh-CN" altLang="en-US" sz="3000" b="1" dirty="0"/>
              <a:t>配位滴定中，</a:t>
            </a:r>
            <a:r>
              <a:rPr lang="en-US" altLang="zh-CN" sz="3000" b="1" dirty="0"/>
              <a:t>MY</a:t>
            </a:r>
            <a:r>
              <a:rPr lang="zh-CN" altLang="en-US" sz="3000" b="1" dirty="0"/>
              <a:t>的副反应对主反应有利且程度很低，一般不讨论。</a:t>
            </a:r>
            <a:r>
              <a:rPr lang="en-US" altLang="zh-CN" sz="3000" b="1" dirty="0"/>
              <a:t>M</a:t>
            </a:r>
            <a:r>
              <a:rPr lang="zh-CN" altLang="en-US" sz="3000" b="1" dirty="0"/>
              <a:t>和</a:t>
            </a:r>
            <a:r>
              <a:rPr lang="en-US" altLang="zh-CN" sz="3000" b="1" dirty="0"/>
              <a:t>Y</a:t>
            </a:r>
            <a:r>
              <a:rPr lang="zh-CN" altLang="en-US" sz="3000" b="1" dirty="0"/>
              <a:t>的副反应重点学习。</a:t>
            </a:r>
          </a:p>
        </p:txBody>
      </p:sp>
    </p:spTree>
    <p:custDataLst>
      <p:tags r:id="rId2"/>
    </p:custDataLst>
    <p:extLst>
      <p:ext uri="{BB962C8B-B14F-4D97-AF65-F5344CB8AC3E}">
        <p14:creationId xmlns:p14="http://schemas.microsoft.com/office/powerpoint/2010/main" val="4808244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  </a:t>
            </a:r>
            <a:r>
              <a:rPr lang="zh-CN" altLang="en-US" dirty="0"/>
              <a:t>配位剂</a:t>
            </a:r>
            <a:r>
              <a:rPr lang="en-US" altLang="zh-CN" dirty="0"/>
              <a:t>Y</a:t>
            </a:r>
            <a:r>
              <a:rPr lang="zh-CN" altLang="en-US" dirty="0"/>
              <a:t>的副反应系数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lnSpc>
                    <a:spcPct val="110000"/>
                  </a:lnSpc>
                  <a:spcBef>
                    <a:spcPts val="0"/>
                  </a:spcBef>
                </a:pPr>
                <a:r>
                  <a:rPr lang="en-US" altLang="zh-CN" sz="2800" dirty="0"/>
                  <a:t>Y</a:t>
                </a:r>
                <a:r>
                  <a:rPr lang="zh-CN" altLang="en-US" sz="2800" dirty="0"/>
                  <a:t>的副反应系数用</a:t>
                </a:r>
                <a:r>
                  <a:rPr lang="en-US" altLang="zh-CN" sz="2800" i="1" dirty="0"/>
                  <a:t>α</a:t>
                </a:r>
                <a:r>
                  <a:rPr lang="en-US" altLang="zh-CN" sz="2800" baseline="-25000" dirty="0"/>
                  <a:t>Y</a:t>
                </a:r>
                <a:r>
                  <a:rPr lang="zh-CN" altLang="en-US" sz="2800" dirty="0"/>
                  <a:t>来表示：</a:t>
                </a:r>
                <a:endParaRPr lang="en-US" altLang="zh-CN" sz="2800" dirty="0"/>
              </a:p>
              <a:p>
                <a:pPr marL="0" indent="0">
                  <a:lnSpc>
                    <a:spcPct val="110000"/>
                  </a:lnSpc>
                  <a:spcBef>
                    <a:spcPts val="0"/>
                  </a:spcBef>
                  <a:buNone/>
                </a:pPr>
                <a:r>
                  <a:rPr lang="en-US" altLang="zh-CN" sz="2800" i="1" dirty="0"/>
                  <a:t>    α</a:t>
                </a:r>
                <a:r>
                  <a:rPr lang="en-US" altLang="zh-CN" sz="2800" baseline="-25000" dirty="0"/>
                  <a:t>Y</a:t>
                </a:r>
                <a14:m>
                  <m:oMath xmlns:m="http://schemas.openxmlformats.org/officeDocument/2006/math">
                    <m:r>
                      <a:rPr lang="en-US" altLang="zh-CN" sz="2800" i="1" dirty="0">
                        <a:latin typeface="Cambria Math" panose="02040503050406030204" pitchFamily="18" charset="0"/>
                        <a:ea typeface="Cambria Math" panose="02040503050406030204" pitchFamily="18" charset="0"/>
                      </a:rPr>
                      <m:t>=</m:t>
                    </m:r>
                    <m:f>
                      <m:fPr>
                        <m:ctrlPr>
                          <a:rPr lang="en-US" altLang="zh-CN" sz="2800" i="1" dirty="0">
                            <a:latin typeface="Cambria Math" panose="02040503050406030204" pitchFamily="18" charset="0"/>
                            <a:ea typeface="Cambria Math" panose="02040503050406030204" pitchFamily="18" charset="0"/>
                          </a:rPr>
                        </m:ctrlPr>
                      </m:fPr>
                      <m:num>
                        <m:r>
                          <a:rPr lang="zh-CN" altLang="en-US" sz="2800" i="1" dirty="0" smtClean="0">
                            <a:latin typeface="Cambria Math" panose="02040503050406030204" pitchFamily="18" charset="0"/>
                            <a:ea typeface="Cambria Math" panose="02040503050406030204" pitchFamily="18" charset="0"/>
                          </a:rPr>
                          <m:t>未</m:t>
                        </m:r>
                        <m:r>
                          <a:rPr lang="zh-CN" altLang="en-US" sz="2800" i="1" dirty="0">
                            <a:latin typeface="Cambria Math" panose="02040503050406030204" pitchFamily="18" charset="0"/>
                            <a:ea typeface="Cambria Math" panose="02040503050406030204" pitchFamily="18" charset="0"/>
                          </a:rPr>
                          <m:t>参与</m:t>
                        </m:r>
                        <m:r>
                          <a:rPr lang="zh-CN" altLang="en-US" sz="2800" i="1" dirty="0" smtClean="0">
                            <a:latin typeface="Cambria Math" panose="02040503050406030204" pitchFamily="18" charset="0"/>
                            <a:ea typeface="Cambria Math" panose="02040503050406030204" pitchFamily="18" charset="0"/>
                          </a:rPr>
                          <m:t>主反应的</m:t>
                        </m:r>
                        <m:r>
                          <m:rPr>
                            <m:sty m:val="p"/>
                          </m:rPr>
                          <a:rPr lang="en-US" altLang="zh-CN" sz="2800" dirty="0">
                            <a:latin typeface="Cambria Math" panose="02040503050406030204" pitchFamily="18" charset="0"/>
                            <a:ea typeface="Cambria Math" panose="02040503050406030204" pitchFamily="18" charset="0"/>
                          </a:rPr>
                          <m:t>EDTA</m:t>
                        </m:r>
                        <m:r>
                          <a:rPr lang="zh-CN" altLang="en-US" sz="2800" i="1" dirty="0">
                            <a:latin typeface="Cambria Math" panose="02040503050406030204" pitchFamily="18" charset="0"/>
                            <a:ea typeface="Cambria Math" panose="02040503050406030204" pitchFamily="18" charset="0"/>
                          </a:rPr>
                          <m:t>浓度</m:t>
                        </m:r>
                        <m:r>
                          <a:rPr lang="zh-CN" altLang="en-US" sz="2800" i="1" dirty="0" smtClean="0">
                            <a:latin typeface="Cambria Math" panose="02040503050406030204" pitchFamily="18" charset="0"/>
                            <a:ea typeface="Cambria Math" panose="02040503050406030204" pitchFamily="18" charset="0"/>
                          </a:rPr>
                          <m:t>总和</m:t>
                        </m:r>
                        <m:r>
                          <a:rPr lang="en-US" altLang="zh-CN" sz="2800" baseline="-25000" dirty="0">
                            <a:latin typeface="Cambria Math" panose="02040503050406030204" pitchFamily="18" charset="0"/>
                            <a:ea typeface="Cambria Math" panose="02040503050406030204" pitchFamily="18" charset="0"/>
                          </a:rPr>
                          <m:t>−</m:t>
                        </m:r>
                      </m:num>
                      <m:den>
                        <m:r>
                          <a:rPr lang="zh-CN" altLang="en-US" sz="2800" i="0" dirty="0" smtClean="0">
                            <a:latin typeface="Cambria Math" panose="02040503050406030204" pitchFamily="18" charset="0"/>
                            <a:ea typeface="Cambria Math" panose="02040503050406030204" pitchFamily="18" charset="0"/>
                          </a:rPr>
                          <m:t>游离</m:t>
                        </m:r>
                        <m:r>
                          <a:rPr lang="en-US" altLang="zh-CN" sz="2800" b="1" i="0" dirty="0" smtClean="0">
                            <a:latin typeface="Cambria Math" panose="02040503050406030204" pitchFamily="18" charset="0"/>
                            <a:ea typeface="Cambria Math" panose="02040503050406030204" pitchFamily="18" charset="0"/>
                          </a:rPr>
                          <m:t>𝐄𝐃𝐓𝐀</m:t>
                        </m:r>
                        <m:r>
                          <a:rPr lang="zh-CN" altLang="en-US" sz="2800" i="0" dirty="0">
                            <a:latin typeface="Cambria Math" panose="02040503050406030204" pitchFamily="18" charset="0"/>
                            <a:ea typeface="Cambria Math" panose="02040503050406030204" pitchFamily="18" charset="0"/>
                          </a:rPr>
                          <m:t>平衡</m:t>
                        </m:r>
                        <m:r>
                          <a:rPr lang="zh-CN" altLang="en-US" sz="2800" i="0" dirty="0" smtClean="0">
                            <a:latin typeface="Cambria Math" panose="02040503050406030204" pitchFamily="18" charset="0"/>
                            <a:ea typeface="Cambria Math" panose="02040503050406030204" pitchFamily="18" charset="0"/>
                          </a:rPr>
                          <m:t>浓度</m:t>
                        </m:r>
                      </m:den>
                    </m:f>
                    <m:r>
                      <a:rPr lang="en-US" altLang="zh-CN" sz="2800" i="1" dirty="0" smtClean="0">
                        <a:latin typeface="Cambria Math" panose="02040503050406030204" pitchFamily="18" charset="0"/>
                        <a:ea typeface="Cambria Math" panose="02040503050406030204" pitchFamily="18" charset="0"/>
                      </a:rPr>
                      <m:t>=</m:t>
                    </m:r>
                    <m:f>
                      <m:fPr>
                        <m:ctrlPr>
                          <a:rPr lang="en-US" altLang="zh-CN" sz="2800" i="1" dirty="0" smtClean="0">
                            <a:latin typeface="Cambria Math" panose="02040503050406030204" pitchFamily="18" charset="0"/>
                            <a:ea typeface="Cambria Math" panose="02040503050406030204" pitchFamily="18" charset="0"/>
                          </a:rPr>
                        </m:ctrlPr>
                      </m:fPr>
                      <m:num>
                        <m:r>
                          <m:rPr>
                            <m:sty m:val="p"/>
                          </m:rPr>
                          <a:rPr lang="en-US" altLang="zh-CN" sz="2800" i="1" dirty="0">
                            <a:latin typeface="Cambria Math" panose="02040503050406030204" pitchFamily="18" charset="0"/>
                            <a:ea typeface="Cambria Math" panose="02040503050406030204" pitchFamily="18" charset="0"/>
                          </a:rPr>
                          <m:t>c</m:t>
                        </m:r>
                        <m:r>
                          <a:rPr lang="en-US" altLang="zh-CN" sz="2800" b="1" i="0" baseline="-25000" dirty="0" smtClean="0">
                            <a:latin typeface="Cambria Math" panose="02040503050406030204" pitchFamily="18" charset="0"/>
                            <a:ea typeface="Cambria Math" panose="02040503050406030204" pitchFamily="18" charset="0"/>
                          </a:rPr>
                          <m:t>𝐘</m:t>
                        </m:r>
                        <m:r>
                          <m:rPr>
                            <m:nor/>
                          </m:rPr>
                          <a:rPr lang="en-US" altLang="zh-CN" sz="2800" dirty="0">
                            <a:latin typeface="Times New Roman" panose="02020603050405020304" pitchFamily="18" charset="0"/>
                          </a:rPr>
                          <m:t>−</m:t>
                        </m:r>
                        <m:r>
                          <m:rPr>
                            <m:sty m:val="p"/>
                          </m:rPr>
                          <a:rPr lang="en-US" altLang="zh-CN" sz="2800" i="1" dirty="0">
                            <a:latin typeface="Cambria Math" panose="02040503050406030204" pitchFamily="18" charset="0"/>
                            <a:ea typeface="Cambria Math" panose="02040503050406030204" pitchFamily="18" charset="0"/>
                          </a:rPr>
                          <m:t>c</m:t>
                        </m:r>
                        <m:r>
                          <a:rPr lang="en-US" altLang="zh-CN" sz="2800" b="1" i="0" baseline="-25000" dirty="0" smtClean="0">
                            <a:latin typeface="Cambria Math" panose="02040503050406030204" pitchFamily="18" charset="0"/>
                            <a:ea typeface="Cambria Math" panose="02040503050406030204" pitchFamily="18" charset="0"/>
                          </a:rPr>
                          <m:t>𝐌</m:t>
                        </m:r>
                        <m:r>
                          <a:rPr lang="en-US" altLang="zh-CN" sz="2800" baseline="-25000" dirty="0">
                            <a:latin typeface="Cambria Math" panose="02040503050406030204" pitchFamily="18" charset="0"/>
                            <a:ea typeface="Cambria Math" panose="02040503050406030204" pitchFamily="18" charset="0"/>
                          </a:rPr>
                          <m:t>𝐘</m:t>
                        </m:r>
                        <m:r>
                          <a:rPr lang="en-US" altLang="zh-CN" sz="2800" b="1" i="0" baseline="-25000" dirty="0" smtClean="0">
                            <a:latin typeface="Cambria Math" panose="02040503050406030204" pitchFamily="18" charset="0"/>
                            <a:ea typeface="Cambria Math" panose="02040503050406030204" pitchFamily="18" charset="0"/>
                          </a:rPr>
                          <m:t>−</m:t>
                        </m:r>
                      </m:num>
                      <m:den>
                        <m:r>
                          <a:rPr lang="en-US" altLang="zh-CN" sz="2800" b="1" i="1" dirty="0" smtClean="0">
                            <a:latin typeface="Cambria Math" panose="02040503050406030204" pitchFamily="18" charset="0"/>
                            <a:ea typeface="Cambria Math" panose="02040503050406030204" pitchFamily="18" charset="0"/>
                          </a:rPr>
                          <m:t>[</m:t>
                        </m:r>
                        <m:r>
                          <a:rPr lang="en-US" altLang="zh-CN" sz="2800" b="1" i="0" dirty="0" smtClean="0">
                            <a:latin typeface="Cambria Math" panose="02040503050406030204" pitchFamily="18" charset="0"/>
                            <a:ea typeface="Cambria Math" panose="02040503050406030204" pitchFamily="18" charset="0"/>
                          </a:rPr>
                          <m:t>𝐘</m:t>
                        </m:r>
                        <m:r>
                          <a:rPr lang="en-US" altLang="zh-CN" sz="2800" b="1" i="1" dirty="0" smtClean="0">
                            <a:latin typeface="Cambria Math" panose="02040503050406030204" pitchFamily="18" charset="0"/>
                            <a:ea typeface="Cambria Math" panose="02040503050406030204" pitchFamily="18" charset="0"/>
                          </a:rPr>
                          <m:t>]</m:t>
                        </m:r>
                      </m:den>
                    </m:f>
                  </m:oMath>
                </a14:m>
                <a:endParaRPr lang="en-US" altLang="zh-CN" sz="2800" dirty="0"/>
              </a:p>
              <a:p>
                <a:pPr marL="0" indent="0">
                  <a:lnSpc>
                    <a:spcPct val="110000"/>
                  </a:lnSpc>
                  <a:spcBef>
                    <a:spcPts val="600"/>
                  </a:spcBef>
                  <a:buNone/>
                </a:pPr>
                <a:r>
                  <a:rPr lang="en-US" altLang="zh-CN" sz="2800" dirty="0"/>
                  <a:t>       Y</a:t>
                </a:r>
                <a:r>
                  <a:rPr lang="zh-CN" altLang="en-US" sz="2800" dirty="0"/>
                  <a:t>的副反应主要包括永远存在的酸效应和可能存在的共存离子效应</a:t>
                </a:r>
                <a:r>
                  <a:rPr lang="en-US" altLang="zh-CN" sz="2800" dirty="0"/>
                  <a:t>(</a:t>
                </a:r>
                <a:r>
                  <a:rPr lang="zh-CN" altLang="en-US" sz="2800" dirty="0"/>
                  <a:t>若无干扰离子则不存在</a:t>
                </a:r>
                <a:r>
                  <a:rPr lang="en-US" altLang="zh-CN" sz="2800" dirty="0"/>
                  <a:t>)</a:t>
                </a:r>
                <a:r>
                  <a:rPr lang="zh-CN" altLang="en-US" sz="2800" dirty="0"/>
                  <a:t>。</a:t>
                </a:r>
                <a:endParaRPr lang="en-US" altLang="zh-CN" sz="2800" dirty="0"/>
              </a:p>
              <a:p>
                <a:pPr marL="0" indent="0">
                  <a:lnSpc>
                    <a:spcPct val="110000"/>
                  </a:lnSpc>
                  <a:spcBef>
                    <a:spcPts val="0"/>
                  </a:spcBef>
                  <a:buNone/>
                </a:pPr>
                <a:r>
                  <a:rPr lang="en-US" altLang="zh-CN" sz="2800" dirty="0"/>
                  <a:t>       </a:t>
                </a:r>
                <a:r>
                  <a:rPr lang="zh-CN" altLang="en-US" sz="2800" dirty="0">
                    <a:solidFill>
                      <a:srgbClr val="3333FF"/>
                    </a:solidFill>
                  </a:rPr>
                  <a:t>酸效应</a:t>
                </a:r>
                <a:r>
                  <a:rPr lang="zh-CN" altLang="en-US" sz="2800" dirty="0"/>
                  <a:t>：由于真正具备配位能力的是</a:t>
                </a:r>
                <a:r>
                  <a:rPr lang="en-US" altLang="zh-CN" sz="2800" dirty="0"/>
                  <a:t>Y</a:t>
                </a:r>
                <a:r>
                  <a:rPr lang="en-US" altLang="zh-CN" sz="2800" baseline="30000" dirty="0"/>
                  <a:t>4- </a:t>
                </a:r>
                <a:r>
                  <a:rPr lang="zh-CN" altLang="en-US" sz="2800" dirty="0"/>
                  <a:t>，而水溶液体系恒存在的</a:t>
                </a:r>
                <a:r>
                  <a:rPr lang="en-US" altLang="zh-CN" sz="2800" dirty="0"/>
                  <a:t>H</a:t>
                </a:r>
                <a:r>
                  <a:rPr lang="en-US" altLang="zh-CN" sz="2800" baseline="30000" dirty="0"/>
                  <a:t>+</a:t>
                </a:r>
                <a:r>
                  <a:rPr lang="zh-CN" altLang="en-US" sz="2800" dirty="0"/>
                  <a:t>，会和</a:t>
                </a:r>
                <a:r>
                  <a:rPr lang="en-US" altLang="zh-CN" sz="2800" dirty="0"/>
                  <a:t>Y</a:t>
                </a:r>
                <a:r>
                  <a:rPr lang="en-US" altLang="zh-CN" sz="2800" baseline="30000" dirty="0"/>
                  <a:t>4-</a:t>
                </a:r>
                <a:r>
                  <a:rPr lang="zh-CN" altLang="en-US" sz="2800" dirty="0"/>
                  <a:t>结合成</a:t>
                </a:r>
                <a:r>
                  <a:rPr lang="en-US" altLang="zh-CN" sz="2800" dirty="0"/>
                  <a:t>HY</a:t>
                </a:r>
                <a:r>
                  <a:rPr lang="en-US" altLang="zh-CN" sz="2800" baseline="30000" dirty="0"/>
                  <a:t>3-</a:t>
                </a:r>
                <a:r>
                  <a:rPr lang="zh-CN" altLang="en-US" sz="2800" dirty="0"/>
                  <a:t>直至</a:t>
                </a:r>
                <a:r>
                  <a:rPr lang="en-US" altLang="zh-CN" sz="2800" dirty="0"/>
                  <a:t>H</a:t>
                </a:r>
                <a:r>
                  <a:rPr lang="en-US" altLang="zh-CN" sz="2800" baseline="-25000" dirty="0"/>
                  <a:t>6</a:t>
                </a:r>
                <a:r>
                  <a:rPr lang="en-US" altLang="zh-CN" sz="2800" dirty="0"/>
                  <a:t>Y</a:t>
                </a:r>
                <a:r>
                  <a:rPr lang="en-US" altLang="zh-CN" sz="2800" baseline="30000" dirty="0"/>
                  <a:t>2+</a:t>
                </a:r>
                <a:r>
                  <a:rPr lang="zh-CN" altLang="en-US" sz="2800" dirty="0"/>
                  <a:t>，从而使得</a:t>
                </a:r>
                <a:r>
                  <a:rPr lang="en-US" altLang="zh-CN" sz="2800" dirty="0"/>
                  <a:t>Y</a:t>
                </a:r>
                <a:r>
                  <a:rPr lang="en-US" altLang="zh-CN" sz="2800" baseline="30000" dirty="0"/>
                  <a:t>4-</a:t>
                </a:r>
                <a:r>
                  <a:rPr lang="zh-CN" altLang="en-US" sz="2800" dirty="0"/>
                  <a:t>分布系数和平衡浓度减小，参加主反应能力降低的现象。酸效应大小用</a:t>
                </a:r>
                <a:r>
                  <a:rPr lang="zh-CN" altLang="en-US" sz="2800" dirty="0">
                    <a:solidFill>
                      <a:srgbClr val="3333FF"/>
                    </a:solidFill>
                    <a:latin typeface="Times New Roman" panose="02020603050405020304" pitchFamily="18" charset="0"/>
                    <a:sym typeface="Symbol" panose="05050102010706020507" pitchFamily="18" charset="2"/>
                  </a:rPr>
                  <a:t></a:t>
                </a:r>
                <a:r>
                  <a:rPr lang="en-US" altLang="zh-CN" sz="2800" baseline="-25000" dirty="0">
                    <a:solidFill>
                      <a:srgbClr val="3333FF"/>
                    </a:solidFill>
                    <a:latin typeface="Times New Roman" panose="02020603050405020304" pitchFamily="18" charset="0"/>
                    <a:sym typeface="Symbol" panose="05050102010706020507" pitchFamily="18" charset="2"/>
                  </a:rPr>
                  <a:t>Y(H)</a:t>
                </a:r>
                <a:r>
                  <a:rPr lang="zh-CN" altLang="en-US" sz="2800" dirty="0"/>
                  <a:t>表示。  </a:t>
                </a:r>
                <a:endParaRPr lang="en-US" altLang="zh-CN" sz="2800" dirty="0"/>
              </a:p>
              <a:p>
                <a:pPr marL="0" indent="0">
                  <a:lnSpc>
                    <a:spcPct val="110000"/>
                  </a:lnSpc>
                  <a:spcBef>
                    <a:spcPts val="0"/>
                  </a:spcBef>
                  <a:buNone/>
                </a:pPr>
                <a:r>
                  <a:rPr lang="en-US" altLang="zh-CN" sz="2800" dirty="0"/>
                  <a:t>       </a:t>
                </a:r>
                <a:r>
                  <a:rPr lang="en-US" altLang="zh-CN" sz="2800" dirty="0">
                    <a:solidFill>
                      <a:srgbClr val="3333FF"/>
                    </a:solidFill>
                  </a:rPr>
                  <a:t>[H]</a:t>
                </a:r>
                <a:r>
                  <a:rPr lang="en-US" altLang="zh-CN" sz="2800" baseline="30000" dirty="0">
                    <a:solidFill>
                      <a:srgbClr val="3333FF"/>
                    </a:solidFill>
                  </a:rPr>
                  <a:t>+</a:t>
                </a:r>
                <a:r>
                  <a:rPr lang="zh-CN" altLang="en-US" sz="2800" dirty="0">
                    <a:solidFill>
                      <a:srgbClr val="3333FF"/>
                    </a:solidFill>
                  </a:rPr>
                  <a:t>越大或</a:t>
                </a:r>
                <a:r>
                  <a:rPr lang="en-US" altLang="zh-CN" sz="2800" dirty="0">
                    <a:solidFill>
                      <a:srgbClr val="3333FF"/>
                    </a:solidFill>
                  </a:rPr>
                  <a:t>pH</a:t>
                </a:r>
                <a:r>
                  <a:rPr lang="zh-CN" altLang="en-US" sz="2800" dirty="0">
                    <a:solidFill>
                      <a:srgbClr val="3333FF"/>
                    </a:solidFill>
                  </a:rPr>
                  <a:t>越小，酸效应越严重</a:t>
                </a:r>
                <a:r>
                  <a:rPr lang="zh-CN" altLang="en-US" sz="2800" dirty="0"/>
                  <a:t>。</a:t>
                </a:r>
                <a:endParaRPr lang="en-US" altLang="zh-CN" sz="2800" dirty="0"/>
              </a:p>
              <a:p>
                <a:pPr marL="0" indent="0">
                  <a:lnSpc>
                    <a:spcPct val="110000"/>
                  </a:lnSpc>
                  <a:spcBef>
                    <a:spcPts val="0"/>
                  </a:spcBef>
                  <a:buNone/>
                </a:pPr>
                <a:endParaRPr lang="en-US" altLang="zh-CN" sz="2800" dirty="0"/>
              </a:p>
              <a:p>
                <a:pPr marL="0" indent="0">
                  <a:lnSpc>
                    <a:spcPct val="110000"/>
                  </a:lnSpc>
                  <a:spcBef>
                    <a:spcPts val="0"/>
                  </a:spcBef>
                  <a:buNone/>
                </a:pPr>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l="-1435" t="-1508" r="-3874" b="-201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36</a:t>
            </a:fld>
            <a:endParaRPr lang="en-US" altLang="zh-CN"/>
          </a:p>
        </p:txBody>
      </p:sp>
    </p:spTree>
    <p:custDataLst>
      <p:tags r:id="rId1"/>
    </p:custDataLst>
    <p:extLst>
      <p:ext uri="{BB962C8B-B14F-4D97-AF65-F5344CB8AC3E}">
        <p14:creationId xmlns:p14="http://schemas.microsoft.com/office/powerpoint/2010/main" val="37336896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78DBF676-898D-42D9-BC43-9BD6C95E0DE3}" type="slidenum">
              <a:rPr lang="en-US" altLang="zh-CN"/>
              <a:pPr/>
              <a:t>37</a:t>
            </a:fld>
            <a:endParaRPr lang="en-US" altLang="zh-CN"/>
          </a:p>
        </p:txBody>
      </p:sp>
      <p:sp>
        <p:nvSpPr>
          <p:cNvPr id="220173" name="Rectangle 13"/>
          <p:cNvSpPr>
            <a:spLocks noGrp="1" noChangeArrowheads="1"/>
          </p:cNvSpPr>
          <p:nvPr>
            <p:ph type="title"/>
          </p:nvPr>
        </p:nvSpPr>
        <p:spPr/>
        <p:txBody>
          <a:bodyPr/>
          <a:lstStyle/>
          <a:p>
            <a:r>
              <a:rPr lang="en-US" altLang="zh-CN" dirty="0">
                <a:latin typeface="Times New Roman" panose="02020603050405020304" pitchFamily="18" charset="0"/>
              </a:rPr>
              <a:t>EDTA</a:t>
            </a:r>
            <a:r>
              <a:rPr lang="zh-CN" altLang="en-US" dirty="0">
                <a:latin typeface="Times New Roman" panose="02020603050405020304" pitchFamily="18" charset="0"/>
              </a:rPr>
              <a:t>的副反应及副反应系数</a:t>
            </a:r>
            <a:endParaRPr lang="zh-CN" altLang="en-US" baseline="-25000" dirty="0">
              <a:latin typeface="Times New Roman" panose="02020603050405020304" pitchFamily="18" charset="0"/>
              <a:sym typeface="Symbol" panose="05050102010706020507" pitchFamily="18" charset="2"/>
            </a:endParaRPr>
          </a:p>
        </p:txBody>
      </p:sp>
      <p:sp>
        <p:nvSpPr>
          <p:cNvPr id="220174" name="Rectangle 14"/>
          <p:cNvSpPr>
            <a:spLocks noGrp="1" noChangeArrowheads="1"/>
          </p:cNvSpPr>
          <p:nvPr>
            <p:ph type="body" idx="1"/>
          </p:nvPr>
        </p:nvSpPr>
        <p:spPr>
          <a:xfrm>
            <a:off x="539552" y="1371600"/>
            <a:ext cx="8280920" cy="4854575"/>
          </a:xfrm>
        </p:spPr>
        <p:txBody>
          <a:bodyPr/>
          <a:lstStyle/>
          <a:p>
            <a:pPr marL="685800" indent="-685800">
              <a:lnSpc>
                <a:spcPct val="170000"/>
              </a:lnSpc>
              <a:buFontTx/>
              <a:buAutoNum type="arabicPeriod"/>
            </a:pPr>
            <a:r>
              <a:rPr lang="en-US" altLang="zh-CN" dirty="0">
                <a:latin typeface="Times New Roman" panose="02020603050405020304" pitchFamily="18" charset="0"/>
              </a:rPr>
              <a:t>EDTA</a:t>
            </a:r>
            <a:r>
              <a:rPr lang="zh-CN" altLang="en-US" dirty="0">
                <a:latin typeface="Times New Roman" panose="02020603050405020304" pitchFamily="18" charset="0"/>
              </a:rPr>
              <a:t>的酸效应及酸效应系数</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Y(H)</a:t>
            </a:r>
          </a:p>
          <a:p>
            <a:pPr marL="685800" indent="-685800">
              <a:lnSpc>
                <a:spcPct val="170000"/>
              </a:lnSpc>
              <a:buFontTx/>
              <a:buAutoNum type="arabicPeriod"/>
            </a:pPr>
            <a:r>
              <a:rPr lang="zh-CN" altLang="en-US" dirty="0">
                <a:latin typeface="Times New Roman" panose="02020603050405020304" pitchFamily="18" charset="0"/>
                <a:sym typeface="Symbol" panose="05050102010706020507" pitchFamily="18" charset="2"/>
              </a:rPr>
              <a:t>共存离子效应及共存离子效应系数</a:t>
            </a:r>
            <a:r>
              <a:rPr lang="en-US" altLang="zh-CN" baseline="-25000" dirty="0">
                <a:latin typeface="Times New Roman" panose="02020603050405020304" pitchFamily="18" charset="0"/>
                <a:sym typeface="Symbol" panose="05050102010706020507" pitchFamily="18" charset="2"/>
              </a:rPr>
              <a:t>Y(N)</a:t>
            </a:r>
          </a:p>
          <a:p>
            <a:pPr marL="685800" indent="-685800">
              <a:lnSpc>
                <a:spcPct val="170000"/>
              </a:lnSpc>
              <a:buFontTx/>
              <a:buAutoNum type="arabicPeriod"/>
            </a:pPr>
            <a:r>
              <a:rPr lang="en-US" altLang="zh-CN" dirty="0">
                <a:latin typeface="Times New Roman" panose="02020603050405020304" pitchFamily="18" charset="0"/>
              </a:rPr>
              <a:t>Y</a:t>
            </a:r>
            <a:r>
              <a:rPr lang="zh-CN" altLang="en-US" dirty="0">
                <a:latin typeface="Times New Roman" panose="02020603050405020304" pitchFamily="18" charset="0"/>
              </a:rPr>
              <a:t>的总副反应系数</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Y</a:t>
            </a:r>
          </a:p>
        </p:txBody>
      </p:sp>
    </p:spTree>
    <p:custDataLst>
      <p:tags r:id="rId1"/>
    </p:custDataLst>
    <p:extLst>
      <p:ext uri="{BB962C8B-B14F-4D97-AF65-F5344CB8AC3E}">
        <p14:creationId xmlns:p14="http://schemas.microsoft.com/office/powerpoint/2010/main" val="362204758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0174">
                                            <p:txEl>
                                              <p:pRg st="0" end="0"/>
                                            </p:txEl>
                                          </p:spTgt>
                                        </p:tgtEl>
                                        <p:attrNameLst>
                                          <p:attrName>style.visibility</p:attrName>
                                        </p:attrNameLst>
                                      </p:cBhvr>
                                      <p:to>
                                        <p:strVal val="visible"/>
                                      </p:to>
                                    </p:set>
                                    <p:animEffect transition="in" filter="barn(inVertical)">
                                      <p:cBhvr>
                                        <p:cTn id="7" dur="500"/>
                                        <p:tgtEl>
                                          <p:spTgt spid="220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0174">
                                            <p:txEl>
                                              <p:pRg st="1" end="1"/>
                                            </p:txEl>
                                          </p:spTgt>
                                        </p:tgtEl>
                                        <p:attrNameLst>
                                          <p:attrName>style.visibility</p:attrName>
                                        </p:attrNameLst>
                                      </p:cBhvr>
                                      <p:to>
                                        <p:strVal val="visible"/>
                                      </p:to>
                                    </p:set>
                                    <p:animEffect transition="in" filter="barn(inVertical)">
                                      <p:cBhvr>
                                        <p:cTn id="12" dur="500"/>
                                        <p:tgtEl>
                                          <p:spTgt spid="220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0174">
                                            <p:txEl>
                                              <p:pRg st="2" end="2"/>
                                            </p:txEl>
                                          </p:spTgt>
                                        </p:tgtEl>
                                        <p:attrNameLst>
                                          <p:attrName>style.visibility</p:attrName>
                                        </p:attrNameLst>
                                      </p:cBhvr>
                                      <p:to>
                                        <p:strVal val="visible"/>
                                      </p:to>
                                    </p:set>
                                    <p:animEffect transition="in" filter="barn(inVertical)">
                                      <p:cBhvr>
                                        <p:cTn id="17" dur="500"/>
                                        <p:tgtEl>
                                          <p:spTgt spid="220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188" y="1125538"/>
            <a:ext cx="7921252" cy="1470025"/>
          </a:xfrm>
        </p:spPr>
        <p:txBody>
          <a:bodyPr/>
          <a:lstStyle/>
          <a:p>
            <a:r>
              <a:rPr lang="en-US" altLang="zh-CN" sz="4400" b="1" dirty="0">
                <a:solidFill>
                  <a:srgbClr val="FF0000"/>
                </a:solidFill>
                <a:latin typeface="Times New Roman" panose="02020603050405020304" pitchFamily="18" charset="0"/>
              </a:rPr>
              <a:t>1. EDTA</a:t>
            </a:r>
            <a:r>
              <a:rPr lang="zh-CN" altLang="en-US" sz="4400" b="1" dirty="0">
                <a:solidFill>
                  <a:srgbClr val="FF0000"/>
                </a:solidFill>
                <a:latin typeface="Times New Roman" panose="02020603050405020304" pitchFamily="18" charset="0"/>
              </a:rPr>
              <a:t>的副反应及副反应系数</a:t>
            </a:r>
            <a:endParaRPr lang="zh-CN" altLang="en-US" sz="4400" b="1" dirty="0">
              <a:solidFill>
                <a:srgbClr val="FF0000"/>
              </a:solidFill>
            </a:endParaRPr>
          </a:p>
        </p:txBody>
      </p:sp>
      <p:sp>
        <p:nvSpPr>
          <p:cNvPr id="3" name="副标题 2"/>
          <p:cNvSpPr>
            <a:spLocks noGrp="1"/>
          </p:cNvSpPr>
          <p:nvPr>
            <p:ph type="subTitle" idx="1"/>
          </p:nvPr>
        </p:nvSpPr>
        <p:spPr>
          <a:xfrm>
            <a:off x="323528" y="3068638"/>
            <a:ext cx="8568952" cy="1752600"/>
          </a:xfrm>
        </p:spPr>
        <p:txBody>
          <a:bodyPr/>
          <a:lstStyle/>
          <a:p>
            <a:r>
              <a:rPr lang="zh-CN" altLang="en-US" sz="4400" b="1" dirty="0">
                <a:solidFill>
                  <a:srgbClr val="3333FF"/>
                </a:solidFill>
                <a:latin typeface="Times New Roman" panose="02020603050405020304" pitchFamily="18" charset="0"/>
              </a:rPr>
              <a:t>（</a:t>
            </a:r>
            <a:r>
              <a:rPr lang="en-US" altLang="zh-CN" sz="4400" b="1" dirty="0">
                <a:solidFill>
                  <a:srgbClr val="3333FF"/>
                </a:solidFill>
                <a:latin typeface="Times New Roman" panose="02020603050405020304" pitchFamily="18" charset="0"/>
              </a:rPr>
              <a:t>1</a:t>
            </a:r>
            <a:r>
              <a:rPr lang="zh-CN" altLang="en-US" sz="4400" b="1" dirty="0">
                <a:solidFill>
                  <a:srgbClr val="3333FF"/>
                </a:solidFill>
                <a:latin typeface="Times New Roman" panose="02020603050405020304" pitchFamily="18" charset="0"/>
              </a:rPr>
              <a:t>）</a:t>
            </a:r>
            <a:r>
              <a:rPr lang="en-US" altLang="zh-CN" sz="4400" b="1" dirty="0">
                <a:solidFill>
                  <a:srgbClr val="3333FF"/>
                </a:solidFill>
                <a:latin typeface="Times New Roman" panose="02020603050405020304" pitchFamily="18" charset="0"/>
              </a:rPr>
              <a:t>EDTA</a:t>
            </a:r>
            <a:r>
              <a:rPr lang="zh-CN" altLang="en-US" sz="4400" b="1" dirty="0">
                <a:solidFill>
                  <a:srgbClr val="3333FF"/>
                </a:solidFill>
                <a:latin typeface="Times New Roman" panose="02020603050405020304" pitchFamily="18" charset="0"/>
              </a:rPr>
              <a:t>的酸效应系数</a:t>
            </a:r>
            <a:r>
              <a:rPr lang="zh-CN" altLang="en-US" sz="4400" b="1" dirty="0">
                <a:solidFill>
                  <a:srgbClr val="3333FF"/>
                </a:solidFill>
                <a:latin typeface="Times New Roman" panose="02020603050405020304" pitchFamily="18" charset="0"/>
                <a:sym typeface="Symbol" panose="05050102010706020507" pitchFamily="18" charset="2"/>
              </a:rPr>
              <a:t></a:t>
            </a:r>
            <a:r>
              <a:rPr lang="en-US" altLang="zh-CN" sz="4400" b="1" baseline="-25000" dirty="0">
                <a:solidFill>
                  <a:srgbClr val="3333FF"/>
                </a:solidFill>
                <a:latin typeface="Times New Roman" panose="02020603050405020304" pitchFamily="18" charset="0"/>
                <a:sym typeface="Symbol" panose="05050102010706020507" pitchFamily="18" charset="2"/>
              </a:rPr>
              <a:t>Y(H)</a:t>
            </a:r>
          </a:p>
          <a:p>
            <a:endParaRPr lang="zh-CN" altLang="en-US" sz="4400" b="1" dirty="0">
              <a:solidFill>
                <a:srgbClr val="3333FF"/>
              </a:solidFill>
            </a:endParaRPr>
          </a:p>
        </p:txBody>
      </p:sp>
    </p:spTree>
    <p:custDataLst>
      <p:tags r:id="rId1"/>
    </p:custDataLst>
    <p:extLst>
      <p:ext uri="{BB962C8B-B14F-4D97-AF65-F5344CB8AC3E}">
        <p14:creationId xmlns:p14="http://schemas.microsoft.com/office/powerpoint/2010/main" val="2562287073"/>
      </p:ext>
    </p:extLst>
  </p:cSld>
  <p:clrMapOvr>
    <a:masterClrMapping/>
  </p:clrMapOvr>
  <p:transition spd="med">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261144"/>
            <a:ext cx="9144000" cy="863600"/>
          </a:xfrm>
        </p:spPr>
        <p:txBody>
          <a:bodyPr/>
          <a:lstStyle/>
          <a:p>
            <a:r>
              <a:rPr lang="zh-CN" altLang="en-US" sz="3600" dirty="0"/>
              <a:t>酸效应产生的原因</a:t>
            </a:r>
            <a:r>
              <a:rPr lang="en-US" altLang="zh-CN" sz="3600" dirty="0"/>
              <a:t>——</a:t>
            </a:r>
            <a:r>
              <a:rPr lang="zh-CN" altLang="en-US" sz="3600" dirty="0"/>
              <a:t>多元酸的分布系数</a:t>
            </a:r>
          </a:p>
        </p:txBody>
      </p:sp>
      <p:sp>
        <p:nvSpPr>
          <p:cNvPr id="3" name="内容占位符 2"/>
          <p:cNvSpPr>
            <a:spLocks noGrp="1"/>
          </p:cNvSpPr>
          <p:nvPr>
            <p:ph idx="1"/>
          </p:nvPr>
        </p:nvSpPr>
        <p:spPr>
          <a:xfrm>
            <a:off x="323528" y="1268761"/>
            <a:ext cx="8496944" cy="1296144"/>
          </a:xfrm>
        </p:spPr>
        <p:txBody>
          <a:bodyPr/>
          <a:lstStyle/>
          <a:p>
            <a:pPr>
              <a:lnSpc>
                <a:spcPct val="130000"/>
              </a:lnSpc>
              <a:spcBef>
                <a:spcPts val="0"/>
              </a:spcBef>
            </a:pPr>
            <a:r>
              <a:rPr lang="en-US" altLang="zh-CN" dirty="0">
                <a:latin typeface="Times New Roman" panose="02020603050405020304" pitchFamily="18" charset="0"/>
              </a:rPr>
              <a:t>EDTA</a:t>
            </a:r>
            <a:r>
              <a:rPr lang="zh-CN" altLang="en-US" dirty="0">
                <a:latin typeface="Times New Roman" panose="02020603050405020304" pitchFamily="18" charset="0"/>
              </a:rPr>
              <a:t>分子中有</a:t>
            </a:r>
            <a:r>
              <a:rPr lang="en-US" altLang="zh-CN" dirty="0">
                <a:latin typeface="Times New Roman" panose="02020603050405020304" pitchFamily="18" charset="0"/>
              </a:rPr>
              <a:t>4</a:t>
            </a:r>
            <a:r>
              <a:rPr lang="zh-CN" altLang="en-US" dirty="0">
                <a:latin typeface="Times New Roman" panose="02020603050405020304" pitchFamily="18" charset="0"/>
              </a:rPr>
              <a:t>个羧基，本身为四元酸，溶液中以双偶极离子存在。</a:t>
            </a:r>
            <a:endParaRPr lang="zh-CN" altLang="en-US" dirty="0"/>
          </a:p>
        </p:txBody>
      </p:sp>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39</a:t>
            </a:fld>
            <a:endParaRPr lang="en-US" altLang="zh-CN"/>
          </a:p>
        </p:txBody>
      </p:sp>
      <p:sp>
        <p:nvSpPr>
          <p:cNvPr id="6" name="文本框 5"/>
          <p:cNvSpPr txBox="1"/>
          <p:nvPr/>
        </p:nvSpPr>
        <p:spPr>
          <a:xfrm>
            <a:off x="611560" y="3710858"/>
            <a:ext cx="8352928" cy="2653034"/>
          </a:xfrm>
          <a:prstGeom prst="rect">
            <a:avLst/>
          </a:prstGeom>
          <a:noFill/>
        </p:spPr>
        <p:txBody>
          <a:bodyPr wrap="square" rtlCol="0">
            <a:spAutoFit/>
          </a:bodyPr>
          <a:lstStyle/>
          <a:p>
            <a:pPr algn="l">
              <a:lnSpc>
                <a:spcPct val="130000"/>
              </a:lnSpc>
            </a:pPr>
            <a:r>
              <a:rPr lang="zh-CN" altLang="en-US" sz="3200" b="1" dirty="0"/>
              <a:t>溶液酸度大时，两羧基阴离子处可再接受</a:t>
            </a:r>
            <a:r>
              <a:rPr lang="en-US" altLang="zh-CN" sz="3200" b="1" dirty="0"/>
              <a:t>H</a:t>
            </a:r>
            <a:r>
              <a:rPr lang="en-US" altLang="zh-CN" sz="3200" b="1" baseline="30000" dirty="0"/>
              <a:t>+</a:t>
            </a:r>
            <a:r>
              <a:rPr lang="zh-CN" altLang="en-US" sz="3200" b="1" dirty="0"/>
              <a:t>，形成</a:t>
            </a:r>
            <a:r>
              <a:rPr lang="en-US" altLang="zh-CN" sz="3200" b="1" dirty="0"/>
              <a:t>H</a:t>
            </a:r>
            <a:r>
              <a:rPr lang="en-US" altLang="zh-CN" sz="3200" b="1" baseline="-25000" dirty="0"/>
              <a:t>6</a:t>
            </a:r>
            <a:r>
              <a:rPr lang="en-US" altLang="zh-CN" sz="3200" b="1" dirty="0"/>
              <a:t>Y</a:t>
            </a:r>
            <a:r>
              <a:rPr lang="en-US" altLang="zh-CN" sz="3200" b="1" baseline="30000" dirty="0"/>
              <a:t>2+</a:t>
            </a:r>
            <a:r>
              <a:rPr lang="zh-CN" altLang="en-US" sz="3200" b="1" dirty="0"/>
              <a:t>，故</a:t>
            </a:r>
            <a:r>
              <a:rPr lang="en-US" altLang="zh-CN" sz="3200" b="1" dirty="0"/>
              <a:t>EDTA</a:t>
            </a:r>
            <a:r>
              <a:rPr lang="zh-CN" altLang="en-US" sz="3200" b="1" dirty="0"/>
              <a:t>相当于六元酸，有六级离解平衡，</a:t>
            </a:r>
            <a:r>
              <a:rPr lang="en-US" altLang="zh-CN" sz="3200" b="1" dirty="0"/>
              <a:t>7</a:t>
            </a:r>
            <a:r>
              <a:rPr lang="zh-CN" altLang="en-US" sz="3200" b="1" dirty="0"/>
              <a:t>种存在型体，</a:t>
            </a:r>
            <a:r>
              <a:rPr lang="en-US" altLang="zh-CN" sz="3200" b="1" dirty="0"/>
              <a:t>Y</a:t>
            </a:r>
            <a:r>
              <a:rPr lang="en-US" altLang="zh-CN" sz="3200" b="1" baseline="30000" dirty="0"/>
              <a:t>4-</a:t>
            </a:r>
            <a:r>
              <a:rPr lang="zh-CN" altLang="en-US" sz="3200" b="1" dirty="0"/>
              <a:t>受</a:t>
            </a:r>
            <a:r>
              <a:rPr lang="en-US" altLang="zh-CN" sz="3200" b="1" dirty="0"/>
              <a:t>pH</a:t>
            </a:r>
            <a:r>
              <a:rPr lang="zh-CN" altLang="en-US" sz="3200" b="1" dirty="0"/>
              <a:t>影响很大。</a:t>
            </a:r>
          </a:p>
          <a:p>
            <a:pPr algn="l">
              <a:lnSpc>
                <a:spcPct val="130000"/>
              </a:lnSpc>
            </a:pPr>
            <a:endParaRPr lang="zh-CN" altLang="en-US" sz="3200" b="1" dirty="0"/>
          </a:p>
        </p:txBody>
      </p:sp>
      <p:grpSp>
        <p:nvGrpSpPr>
          <p:cNvPr id="7" name="Group 12"/>
          <p:cNvGrpSpPr>
            <a:grpSpLocks/>
          </p:cNvGrpSpPr>
          <p:nvPr/>
        </p:nvGrpSpPr>
        <p:grpSpPr bwMode="auto">
          <a:xfrm>
            <a:off x="1331640" y="2636912"/>
            <a:ext cx="6611937" cy="1081088"/>
            <a:chOff x="912" y="1872"/>
            <a:chExt cx="3984" cy="603"/>
          </a:xfrm>
        </p:grpSpPr>
        <p:graphicFrame>
          <p:nvGraphicFramePr>
            <p:cNvPr id="8" name="Object 5"/>
            <p:cNvGraphicFramePr>
              <a:graphicFrameLocks noChangeAspect="1"/>
            </p:cNvGraphicFramePr>
            <p:nvPr>
              <p:extLst>
                <p:ext uri="{D42A27DB-BD31-4B8C-83A1-F6EECF244321}">
                  <p14:modId xmlns:p14="http://schemas.microsoft.com/office/powerpoint/2010/main" val="2183552865"/>
                </p:ext>
              </p:extLst>
            </p:nvPr>
          </p:nvGraphicFramePr>
          <p:xfrm>
            <a:off x="912" y="1872"/>
            <a:ext cx="3984" cy="603"/>
          </p:xfrm>
          <a:graphic>
            <a:graphicData uri="http://schemas.openxmlformats.org/presentationml/2006/ole">
              <mc:AlternateContent xmlns:mc="http://schemas.openxmlformats.org/markup-compatibility/2006">
                <mc:Choice xmlns:v="urn:schemas-microsoft-com:vml" Requires="v">
                  <p:oleObj spid="_x0000_s6148" name="Equation" r:id="rId5" imgW="3111480" imgH="469800" progId="Equation.3">
                    <p:embed/>
                  </p:oleObj>
                </mc:Choice>
                <mc:Fallback>
                  <p:oleObj name="Equation" r:id="rId5" imgW="311148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 y="1872"/>
                          <a:ext cx="3984" cy="60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Line 6"/>
            <p:cNvSpPr>
              <a:spLocks noChangeShapeType="1"/>
            </p:cNvSpPr>
            <p:nvPr/>
          </p:nvSpPr>
          <p:spPr bwMode="auto">
            <a:xfrm>
              <a:off x="2083" y="2286"/>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Line 7"/>
            <p:cNvSpPr>
              <a:spLocks noChangeShapeType="1"/>
            </p:cNvSpPr>
            <p:nvPr/>
          </p:nvSpPr>
          <p:spPr bwMode="auto">
            <a:xfrm>
              <a:off x="3561" y="2277"/>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Line 8"/>
            <p:cNvSpPr>
              <a:spLocks noChangeShapeType="1"/>
            </p:cNvSpPr>
            <p:nvPr/>
          </p:nvSpPr>
          <p:spPr bwMode="auto">
            <a:xfrm>
              <a:off x="1056" y="2160"/>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Line 9"/>
            <p:cNvSpPr>
              <a:spLocks noChangeShapeType="1"/>
            </p:cNvSpPr>
            <p:nvPr/>
          </p:nvSpPr>
          <p:spPr bwMode="auto">
            <a:xfrm>
              <a:off x="1093" y="2448"/>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10"/>
            <p:cNvSpPr>
              <a:spLocks noChangeShapeType="1"/>
            </p:cNvSpPr>
            <p:nvPr/>
          </p:nvSpPr>
          <p:spPr bwMode="auto">
            <a:xfrm>
              <a:off x="4560" y="2441"/>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Line 11"/>
            <p:cNvSpPr>
              <a:spLocks noChangeShapeType="1"/>
            </p:cNvSpPr>
            <p:nvPr/>
          </p:nvSpPr>
          <p:spPr bwMode="auto">
            <a:xfrm>
              <a:off x="4571" y="2151"/>
              <a:ext cx="144" cy="0"/>
            </a:xfrm>
            <a:prstGeom prst="line">
              <a:avLst/>
            </a:prstGeom>
            <a:noFill/>
            <a:ln w="7620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ustDataLst>
      <p:tags r:id="rId2"/>
    </p:custDataLst>
    <p:extLst>
      <p:ext uri="{BB962C8B-B14F-4D97-AF65-F5344CB8AC3E}">
        <p14:creationId xmlns:p14="http://schemas.microsoft.com/office/powerpoint/2010/main" val="20811275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第一节  概述</a:t>
            </a:r>
          </a:p>
        </p:txBody>
      </p:sp>
      <p:sp>
        <p:nvSpPr>
          <p:cNvPr id="3" name="内容占位符 2"/>
          <p:cNvSpPr>
            <a:spLocks noGrp="1"/>
          </p:cNvSpPr>
          <p:nvPr>
            <p:ph idx="1"/>
          </p:nvPr>
        </p:nvSpPr>
        <p:spPr>
          <a:xfrm>
            <a:off x="467544" y="1556792"/>
            <a:ext cx="8496944" cy="3744416"/>
          </a:xfrm>
        </p:spPr>
        <p:txBody>
          <a:bodyPr/>
          <a:lstStyle/>
          <a:p>
            <a:pPr marL="0" indent="0">
              <a:buNone/>
            </a:pPr>
            <a:r>
              <a:rPr lang="zh-CN" altLang="en-US" dirty="0"/>
              <a:t>一、配位化合物的基本概念</a:t>
            </a:r>
            <a:r>
              <a:rPr lang="en-US" altLang="zh-CN" dirty="0"/>
              <a:t>(</a:t>
            </a:r>
            <a:r>
              <a:rPr lang="zh-CN" altLang="en-US" dirty="0"/>
              <a:t>复习，了解</a:t>
            </a:r>
            <a:r>
              <a:rPr lang="en-US" altLang="zh-CN" dirty="0"/>
              <a:t>)</a:t>
            </a:r>
          </a:p>
          <a:p>
            <a:pPr marL="0" indent="0">
              <a:buNone/>
            </a:pPr>
            <a:r>
              <a:rPr lang="zh-CN" altLang="en-US" dirty="0"/>
              <a:t>二、简单配合物和螯合物（复习，了解）</a:t>
            </a:r>
            <a:endParaRPr lang="en-US" altLang="zh-CN" dirty="0"/>
          </a:p>
          <a:p>
            <a:pPr marL="0" indent="0">
              <a:buNone/>
            </a:pPr>
            <a:r>
              <a:rPr lang="zh-CN" altLang="en-US" dirty="0"/>
              <a:t>三、配位滴定反应必须具备的条件（</a:t>
            </a:r>
            <a:r>
              <a:rPr lang="zh-CN" altLang="en-US" dirty="0">
                <a:solidFill>
                  <a:srgbClr val="FF0000"/>
                </a:solidFill>
              </a:rPr>
              <a:t>熟悉</a:t>
            </a:r>
            <a:r>
              <a:rPr lang="zh-CN" altLang="en-US" dirty="0"/>
              <a:t>）</a:t>
            </a:r>
            <a:endParaRPr lang="en-US" altLang="zh-CN" dirty="0"/>
          </a:p>
          <a:p>
            <a:pPr marL="0" indent="0">
              <a:buNone/>
            </a:pPr>
            <a:r>
              <a:rPr lang="zh-CN" altLang="en-US" dirty="0"/>
              <a:t>四、</a:t>
            </a:r>
            <a:r>
              <a:rPr lang="en-US" altLang="zh-CN" dirty="0"/>
              <a:t>EDTA</a:t>
            </a:r>
            <a:r>
              <a:rPr lang="zh-CN" altLang="en-US" dirty="0"/>
              <a:t>的性质及其配离子的特点</a:t>
            </a:r>
            <a:r>
              <a:rPr lang="en-US" altLang="zh-CN" dirty="0"/>
              <a:t>(</a:t>
            </a:r>
            <a:r>
              <a:rPr lang="zh-CN" altLang="en-US" u="sng" dirty="0">
                <a:solidFill>
                  <a:srgbClr val="FF0000"/>
                </a:solidFill>
              </a:rPr>
              <a:t>掌握</a:t>
            </a:r>
            <a:r>
              <a:rPr lang="en-US" altLang="zh-CN" dirty="0"/>
              <a:t>)</a:t>
            </a:r>
          </a:p>
          <a:p>
            <a:endParaRPr lang="zh-CN" altLang="en-US" dirty="0"/>
          </a:p>
        </p:txBody>
      </p:sp>
      <p:sp>
        <p:nvSpPr>
          <p:cNvPr id="4" name="页脚占位符 3"/>
          <p:cNvSpPr>
            <a:spLocks noGrp="1"/>
          </p:cNvSpPr>
          <p:nvPr>
            <p:ph type="ftr" sz="quarter" idx="11"/>
          </p:nvPr>
        </p:nvSpPr>
        <p:spPr/>
        <p:txBody>
          <a:bodyPr/>
          <a:lstStyle/>
          <a:p>
            <a:r>
              <a:rPr lang="en-US" altLang="zh-CN"/>
              <a:t>《分析化学》 第五章   配位滴定法</a:t>
            </a:r>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4</a:t>
            </a:fld>
            <a:endParaRPr lang="en-US" altLang="zh-CN"/>
          </a:p>
        </p:txBody>
      </p:sp>
    </p:spTree>
    <p:custDataLst>
      <p:tags r:id="rId1"/>
    </p:custDataLst>
    <p:extLst>
      <p:ext uri="{BB962C8B-B14F-4D97-AF65-F5344CB8AC3E}">
        <p14:creationId xmlns:p14="http://schemas.microsoft.com/office/powerpoint/2010/main" val="9887190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en-US" altLang="zh-CN"/>
              <a:t>《分析化学》 第五章   配位滴定法</a:t>
            </a:r>
          </a:p>
        </p:txBody>
      </p:sp>
      <p:sp>
        <p:nvSpPr>
          <p:cNvPr id="7" name="灯片编号占位符 5"/>
          <p:cNvSpPr>
            <a:spLocks noGrp="1"/>
          </p:cNvSpPr>
          <p:nvPr>
            <p:ph type="sldNum" sz="quarter" idx="12"/>
          </p:nvPr>
        </p:nvSpPr>
        <p:spPr/>
        <p:txBody>
          <a:bodyPr/>
          <a:lstStyle/>
          <a:p>
            <a:fld id="{9860F02E-D674-4E73-9A53-F9FE0330FC5E}" type="slidenum">
              <a:rPr lang="en-US" altLang="zh-CN"/>
              <a:pPr/>
              <a:t>40</a:t>
            </a:fld>
            <a:endParaRPr lang="en-US" altLang="zh-CN"/>
          </a:p>
        </p:txBody>
      </p:sp>
      <p:graphicFrame>
        <p:nvGraphicFramePr>
          <p:cNvPr id="17412" name="Object 4"/>
          <p:cNvGraphicFramePr>
            <a:graphicFrameLocks noChangeAspect="1"/>
          </p:cNvGraphicFramePr>
          <p:nvPr>
            <p:extLst>
              <p:ext uri="{D42A27DB-BD31-4B8C-83A1-F6EECF244321}">
                <p14:modId xmlns:p14="http://schemas.microsoft.com/office/powerpoint/2010/main" val="132258057"/>
              </p:ext>
            </p:extLst>
          </p:nvPr>
        </p:nvGraphicFramePr>
        <p:xfrm>
          <a:off x="526877" y="1386616"/>
          <a:ext cx="4044479" cy="4512686"/>
        </p:xfrm>
        <a:graphic>
          <a:graphicData uri="http://schemas.openxmlformats.org/presentationml/2006/ole">
            <mc:AlternateContent xmlns:mc="http://schemas.openxmlformats.org/markup-compatibility/2006">
              <mc:Choice xmlns:v="urn:schemas-microsoft-com:vml" Requires="v">
                <p:oleObj spid="_x0000_s7174" name="公式" r:id="rId5" imgW="1409400" imgH="1473120" progId="Equation.3">
                  <p:embed/>
                </p:oleObj>
              </mc:Choice>
              <mc:Fallback>
                <p:oleObj name="公式" r:id="rId5" imgW="1409400" imgH="147312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77" y="1386616"/>
                        <a:ext cx="4044479" cy="4512686"/>
                      </a:xfrm>
                      <a:prstGeom prst="rect">
                        <a:avLst/>
                      </a:prstGeom>
                      <a:noFill/>
                      <a:ln w="19050">
                        <a:solidFill>
                          <a:schemeClr val="accent1">
                            <a:lumMod val="90000"/>
                          </a:schemeClr>
                        </a:solidFill>
                      </a:ln>
                      <a:effec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3154084057"/>
              </p:ext>
            </p:extLst>
          </p:nvPr>
        </p:nvGraphicFramePr>
        <p:xfrm>
          <a:off x="4571356" y="1403947"/>
          <a:ext cx="4215115" cy="4482656"/>
        </p:xfrm>
        <a:graphic>
          <a:graphicData uri="http://schemas.openxmlformats.org/presentationml/2006/ole">
            <mc:AlternateContent xmlns:mc="http://schemas.openxmlformats.org/markup-compatibility/2006">
              <mc:Choice xmlns:v="urn:schemas-microsoft-com:vml" Requires="v">
                <p:oleObj spid="_x0000_s7175" name="Equation" r:id="rId7" imgW="1562040" imgH="1625400" progId="Equation.3">
                  <p:embed/>
                </p:oleObj>
              </mc:Choice>
              <mc:Fallback>
                <p:oleObj name="Equation" r:id="rId7" imgW="1562040" imgH="16254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356" y="1403947"/>
                        <a:ext cx="4215115" cy="4482656"/>
                      </a:xfrm>
                      <a:prstGeom prst="rect">
                        <a:avLst/>
                      </a:prstGeom>
                      <a:noFill/>
                      <a:ln w="19050">
                        <a:solidFill>
                          <a:schemeClr val="accent1">
                            <a:lumMod val="90000"/>
                          </a:schemeClr>
                        </a:solidFill>
                      </a:ln>
                      <a:effectLst/>
                    </p:spPr>
                  </p:pic>
                </p:oleObj>
              </mc:Fallback>
            </mc:AlternateContent>
          </a:graphicData>
        </a:graphic>
      </p:graphicFrame>
      <p:sp>
        <p:nvSpPr>
          <p:cNvPr id="17418" name="Rectangle 10"/>
          <p:cNvSpPr>
            <a:spLocks noGrp="1" noChangeArrowheads="1"/>
          </p:cNvSpPr>
          <p:nvPr>
            <p:ph type="title"/>
          </p:nvPr>
        </p:nvSpPr>
        <p:spPr/>
        <p:txBody>
          <a:bodyPr/>
          <a:lstStyle/>
          <a:p>
            <a:r>
              <a:rPr lang="en-US" altLang="zh-CN" dirty="0">
                <a:latin typeface="Times New Roman" panose="02020603050405020304" pitchFamily="18" charset="0"/>
              </a:rPr>
              <a:t>EDTA</a:t>
            </a:r>
            <a:r>
              <a:rPr lang="zh-CN" altLang="en-US" dirty="0">
                <a:latin typeface="Times New Roman" panose="02020603050405020304" pitchFamily="18" charset="0"/>
              </a:rPr>
              <a:t>的离解平衡</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barn(inVertical)">
                                      <p:cBhvr>
                                        <p:cTn id="12"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en-US" altLang="zh-CN"/>
              <a:t>《分析化学》 第五章   配位滴定法</a:t>
            </a:r>
          </a:p>
        </p:txBody>
      </p:sp>
      <p:sp>
        <p:nvSpPr>
          <p:cNvPr id="7" name="灯片编号占位符 5"/>
          <p:cNvSpPr>
            <a:spLocks noGrp="1"/>
          </p:cNvSpPr>
          <p:nvPr>
            <p:ph type="sldNum" sz="quarter" idx="12"/>
          </p:nvPr>
        </p:nvSpPr>
        <p:spPr/>
        <p:txBody>
          <a:bodyPr/>
          <a:lstStyle/>
          <a:p>
            <a:fld id="{66D83332-048B-4F83-8F2A-6146F8DB0D5D}" type="slidenum">
              <a:rPr lang="en-US" altLang="zh-CN"/>
              <a:pPr/>
              <a:t>41</a:t>
            </a:fld>
            <a:endParaRPr lang="en-US" altLang="zh-CN"/>
          </a:p>
        </p:txBody>
      </p:sp>
      <p:sp>
        <p:nvSpPr>
          <p:cNvPr id="47107" name="Rectangle 3"/>
          <p:cNvSpPr>
            <a:spLocks noGrp="1" noChangeArrowheads="1"/>
          </p:cNvSpPr>
          <p:nvPr>
            <p:ph type="body" idx="1"/>
          </p:nvPr>
        </p:nvSpPr>
        <p:spPr>
          <a:xfrm>
            <a:off x="395288" y="1196975"/>
            <a:ext cx="8496300" cy="5111750"/>
          </a:xfrm>
        </p:spPr>
        <p:txBody>
          <a:bodyPr/>
          <a:lstStyle/>
          <a:p>
            <a:pPr marL="0" indent="0">
              <a:buFontTx/>
              <a:buNone/>
            </a:pPr>
            <a:r>
              <a:rPr lang="en-US" altLang="zh-CN" sz="3200" dirty="0">
                <a:latin typeface="Times New Roman" panose="02020603050405020304" pitchFamily="18" charset="0"/>
              </a:rPr>
              <a:t>H</a:t>
            </a:r>
            <a:r>
              <a:rPr lang="en-US" altLang="zh-CN" sz="3200" baseline="-25000" dirty="0">
                <a:latin typeface="Times New Roman" panose="02020603050405020304" pitchFamily="18" charset="0"/>
              </a:rPr>
              <a:t>6</a:t>
            </a:r>
            <a:r>
              <a:rPr lang="en-US" altLang="zh-CN" sz="3200" dirty="0">
                <a:latin typeface="Times New Roman" panose="02020603050405020304" pitchFamily="18" charset="0"/>
              </a:rPr>
              <a:t>Y</a:t>
            </a:r>
            <a:r>
              <a:rPr lang="en-US" altLang="zh-CN" sz="3200" baseline="30000" dirty="0">
                <a:latin typeface="Times New Roman" panose="02020603050405020304" pitchFamily="18" charset="0"/>
              </a:rPr>
              <a:t>2+</a:t>
            </a:r>
            <a:r>
              <a:rPr lang="zh-CN" altLang="en-US" sz="3200" dirty="0">
                <a:latin typeface="Times New Roman" panose="02020603050405020304" pitchFamily="18" charset="0"/>
              </a:rPr>
              <a:t>、</a:t>
            </a:r>
            <a:r>
              <a:rPr lang="en-US" altLang="zh-CN" sz="3200" dirty="0">
                <a:latin typeface="Times New Roman" panose="02020603050405020304" pitchFamily="18" charset="0"/>
              </a:rPr>
              <a:t>H</a:t>
            </a:r>
            <a:r>
              <a:rPr lang="en-US" altLang="zh-CN" sz="3200" baseline="-25000" dirty="0">
                <a:latin typeface="Times New Roman" panose="02020603050405020304" pitchFamily="18" charset="0"/>
              </a:rPr>
              <a:t>5</a:t>
            </a:r>
            <a:r>
              <a:rPr lang="en-US" altLang="zh-CN" sz="3200" dirty="0">
                <a:latin typeface="Times New Roman" panose="02020603050405020304" pitchFamily="18" charset="0"/>
              </a:rPr>
              <a:t>Y</a:t>
            </a:r>
            <a:r>
              <a:rPr lang="en-US" altLang="zh-CN" sz="3200" baseline="30000" dirty="0">
                <a:latin typeface="Times New Roman" panose="02020603050405020304" pitchFamily="18" charset="0"/>
              </a:rPr>
              <a:t>+</a:t>
            </a:r>
            <a:r>
              <a:rPr lang="zh-CN" altLang="en-US" sz="3200" dirty="0">
                <a:latin typeface="Times New Roman" panose="02020603050405020304" pitchFamily="18" charset="0"/>
              </a:rPr>
              <a:t>、</a:t>
            </a:r>
            <a:r>
              <a:rPr lang="en-US" altLang="zh-CN" sz="3200" dirty="0">
                <a:latin typeface="Times New Roman" panose="02020603050405020304" pitchFamily="18" charset="0"/>
              </a:rPr>
              <a:t>H</a:t>
            </a:r>
            <a:r>
              <a:rPr lang="en-US" altLang="zh-CN" sz="3200" baseline="-25000" dirty="0">
                <a:latin typeface="Times New Roman" panose="02020603050405020304" pitchFamily="18" charset="0"/>
              </a:rPr>
              <a:t>4</a:t>
            </a:r>
            <a:r>
              <a:rPr lang="en-US" altLang="zh-CN" sz="3200" dirty="0">
                <a:latin typeface="Times New Roman" panose="02020603050405020304" pitchFamily="18" charset="0"/>
              </a:rPr>
              <a:t>Y</a:t>
            </a:r>
            <a:r>
              <a:rPr lang="zh-CN" altLang="en-US" sz="3200" dirty="0">
                <a:latin typeface="Times New Roman" panose="02020603050405020304" pitchFamily="18" charset="0"/>
              </a:rPr>
              <a:t>、</a:t>
            </a:r>
            <a:r>
              <a:rPr lang="en-US" altLang="zh-CN" sz="3200" dirty="0">
                <a:latin typeface="Times New Roman" panose="02020603050405020304" pitchFamily="18" charset="0"/>
              </a:rPr>
              <a:t>H</a:t>
            </a:r>
            <a:r>
              <a:rPr lang="en-US" altLang="zh-CN" sz="3200" baseline="-25000" dirty="0">
                <a:latin typeface="Times New Roman" panose="02020603050405020304" pitchFamily="18" charset="0"/>
              </a:rPr>
              <a:t>3</a:t>
            </a:r>
            <a:r>
              <a:rPr lang="en-US" altLang="zh-CN" sz="3200" dirty="0">
                <a:latin typeface="Times New Roman" panose="02020603050405020304" pitchFamily="18" charset="0"/>
              </a:rPr>
              <a:t>Y</a:t>
            </a:r>
            <a:r>
              <a:rPr lang="en-US" altLang="zh-CN" sz="3200" baseline="30000" dirty="0">
                <a:latin typeface="Times New Roman" panose="02020603050405020304" pitchFamily="18" charset="0"/>
              </a:rPr>
              <a:t>-</a:t>
            </a:r>
            <a:r>
              <a:rPr lang="zh-CN" altLang="en-US" sz="3200" dirty="0">
                <a:latin typeface="Times New Roman" panose="02020603050405020304" pitchFamily="18" charset="0"/>
              </a:rPr>
              <a:t>、</a:t>
            </a:r>
            <a:r>
              <a:rPr lang="en-US" altLang="zh-CN" sz="3200" dirty="0">
                <a:latin typeface="Times New Roman" panose="02020603050405020304" pitchFamily="18" charset="0"/>
              </a:rPr>
              <a:t>H</a:t>
            </a:r>
            <a:r>
              <a:rPr lang="en-US" altLang="zh-CN" sz="3200" baseline="-25000" dirty="0">
                <a:latin typeface="Times New Roman" panose="02020603050405020304" pitchFamily="18" charset="0"/>
              </a:rPr>
              <a:t>2</a:t>
            </a:r>
            <a:r>
              <a:rPr lang="en-US" altLang="zh-CN" sz="3200" dirty="0">
                <a:latin typeface="Times New Roman" panose="02020603050405020304" pitchFamily="18" charset="0"/>
              </a:rPr>
              <a:t>Y</a:t>
            </a:r>
            <a:r>
              <a:rPr lang="en-US" altLang="zh-CN" sz="3200" baseline="30000" dirty="0">
                <a:latin typeface="Times New Roman" panose="02020603050405020304" pitchFamily="18" charset="0"/>
              </a:rPr>
              <a:t>2-</a:t>
            </a:r>
            <a:r>
              <a:rPr lang="zh-CN" altLang="en-US" sz="3200" dirty="0">
                <a:latin typeface="Times New Roman" panose="02020603050405020304" pitchFamily="18" charset="0"/>
              </a:rPr>
              <a:t>、</a:t>
            </a:r>
            <a:r>
              <a:rPr lang="en-US" altLang="zh-CN" sz="3200" dirty="0">
                <a:latin typeface="Times New Roman" panose="02020603050405020304" pitchFamily="18" charset="0"/>
              </a:rPr>
              <a:t>HY</a:t>
            </a:r>
            <a:r>
              <a:rPr lang="en-US" altLang="zh-CN" sz="3200" baseline="30000" dirty="0">
                <a:latin typeface="Times New Roman" panose="02020603050405020304" pitchFamily="18" charset="0"/>
              </a:rPr>
              <a:t>3-</a:t>
            </a:r>
            <a:r>
              <a:rPr lang="zh-CN" altLang="en-US" sz="3200" dirty="0">
                <a:latin typeface="Times New Roman" panose="02020603050405020304" pitchFamily="18" charset="0"/>
              </a:rPr>
              <a:t>、</a:t>
            </a:r>
            <a:r>
              <a:rPr lang="en-US" altLang="zh-CN" sz="3200" dirty="0">
                <a:latin typeface="Times New Roman" panose="02020603050405020304" pitchFamily="18" charset="0"/>
              </a:rPr>
              <a:t>Y</a:t>
            </a:r>
            <a:r>
              <a:rPr lang="en-US" altLang="zh-CN" sz="3200" baseline="30000" dirty="0">
                <a:latin typeface="Times New Roman" panose="02020603050405020304" pitchFamily="18" charset="0"/>
              </a:rPr>
              <a:t>4-</a:t>
            </a:r>
            <a:endParaRPr lang="en-US" altLang="zh-CN" sz="3200" dirty="0">
              <a:latin typeface="Times New Roman" panose="02020603050405020304" pitchFamily="18" charset="0"/>
            </a:endParaRPr>
          </a:p>
        </p:txBody>
      </p:sp>
      <p:graphicFrame>
        <p:nvGraphicFramePr>
          <p:cNvPr id="47108" name="Object 4"/>
          <p:cNvGraphicFramePr>
            <a:graphicFrameLocks noChangeAspect="1"/>
          </p:cNvGraphicFramePr>
          <p:nvPr>
            <p:extLst>
              <p:ext uri="{D42A27DB-BD31-4B8C-83A1-F6EECF244321}">
                <p14:modId xmlns:p14="http://schemas.microsoft.com/office/powerpoint/2010/main" val="2506836796"/>
              </p:ext>
            </p:extLst>
          </p:nvPr>
        </p:nvGraphicFramePr>
        <p:xfrm>
          <a:off x="179511" y="1772816"/>
          <a:ext cx="6737911" cy="4320480"/>
        </p:xfrm>
        <a:graphic>
          <a:graphicData uri="http://schemas.openxmlformats.org/presentationml/2006/ole">
            <mc:AlternateContent xmlns:mc="http://schemas.openxmlformats.org/markup-compatibility/2006">
              <mc:Choice xmlns:v="urn:schemas-microsoft-com:vml" Requires="v">
                <p:oleObj spid="_x0000_s8196" name="Photo Editor 照片" r:id="rId5" imgW="8666667" imgH="6180952" progId="MSPhotoEd.3">
                  <p:embed/>
                </p:oleObj>
              </mc:Choice>
              <mc:Fallback>
                <p:oleObj name="Photo Editor 照片" r:id="rId5" imgW="8666667" imgH="6180952" progId="MSPhotoEd.3">
                  <p:embed/>
                  <p:pic>
                    <p:nvPicPr>
                      <p:cNvPr id="0" name="Object 4"/>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1" y="1772816"/>
                        <a:ext cx="6737911" cy="4320480"/>
                      </a:xfrm>
                      <a:prstGeom prst="rect">
                        <a:avLst/>
                      </a:prstGeom>
                      <a:solidFill>
                        <a:srgbClr val="DDDDDD"/>
                      </a:solidFill>
                      <a:ln>
                        <a:noFill/>
                      </a:ln>
                      <a:effectLst/>
                    </p:spPr>
                  </p:pic>
                </p:oleObj>
              </mc:Fallback>
            </mc:AlternateContent>
          </a:graphicData>
        </a:graphic>
      </p:graphicFrame>
      <p:sp>
        <p:nvSpPr>
          <p:cNvPr id="47117" name="Rectangle 13"/>
          <p:cNvSpPr>
            <a:spLocks noGrp="1" noChangeArrowheads="1"/>
          </p:cNvSpPr>
          <p:nvPr>
            <p:ph type="title"/>
          </p:nvPr>
        </p:nvSpPr>
        <p:spPr/>
        <p:txBody>
          <a:bodyPr/>
          <a:lstStyle/>
          <a:p>
            <a:r>
              <a:rPr lang="en-US" altLang="zh-CN" dirty="0">
                <a:latin typeface="Times New Roman" panose="02020603050405020304" pitchFamily="18" charset="0"/>
              </a:rPr>
              <a:t>EDTA</a:t>
            </a:r>
            <a:r>
              <a:rPr lang="zh-CN" altLang="en-US" dirty="0">
                <a:latin typeface="Times New Roman" panose="02020603050405020304" pitchFamily="18" charset="0"/>
              </a:rPr>
              <a:t>的</a:t>
            </a:r>
            <a:r>
              <a:rPr lang="en-US" altLang="zh-CN" dirty="0">
                <a:latin typeface="Times New Roman" panose="02020603050405020304" pitchFamily="18" charset="0"/>
              </a:rPr>
              <a:t>7</a:t>
            </a:r>
            <a:r>
              <a:rPr lang="zh-CN" altLang="en-US" dirty="0">
                <a:latin typeface="Times New Roman" panose="02020603050405020304" pitchFamily="18" charset="0"/>
              </a:rPr>
              <a:t>种存在型体分布图</a:t>
            </a:r>
          </a:p>
        </p:txBody>
      </p:sp>
      <p:sp>
        <p:nvSpPr>
          <p:cNvPr id="47119" name="AutoShape 15"/>
          <p:cNvSpPr>
            <a:spLocks noChangeArrowheads="1"/>
          </p:cNvSpPr>
          <p:nvPr/>
        </p:nvSpPr>
        <p:spPr bwMode="auto">
          <a:xfrm>
            <a:off x="6019799" y="2348880"/>
            <a:ext cx="2944689" cy="2623340"/>
          </a:xfrm>
          <a:prstGeom prst="foldedCorner">
            <a:avLst>
              <a:gd name="adj" fmla="val 12500"/>
            </a:avLst>
          </a:prstGeom>
          <a:solidFill>
            <a:srgbClr val="FFFFCC"/>
          </a:solidFill>
          <a:ln w="9525">
            <a:solidFill>
              <a:srgbClr val="CCE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nSpc>
                <a:spcPct val="120000"/>
              </a:lnSpc>
              <a:spcBef>
                <a:spcPts val="0"/>
              </a:spcBef>
            </a:pPr>
            <a:r>
              <a:rPr kumimoji="1" lang="en-US" altLang="zh-CN" sz="2400" b="1" dirty="0">
                <a:solidFill>
                  <a:srgbClr val="FF0000"/>
                </a:solidFill>
                <a:ea typeface="宋体" panose="02010600030101010101" pitchFamily="2" charset="-122"/>
              </a:rPr>
              <a:t>  pH             main pH&lt;1        H</a:t>
            </a:r>
            <a:r>
              <a:rPr kumimoji="1" lang="en-US" altLang="zh-CN" sz="2400" b="1" baseline="-25000" dirty="0">
                <a:solidFill>
                  <a:srgbClr val="FF0000"/>
                </a:solidFill>
                <a:ea typeface="宋体" panose="02010600030101010101" pitchFamily="2" charset="-122"/>
              </a:rPr>
              <a:t>6</a:t>
            </a:r>
            <a:r>
              <a:rPr kumimoji="1" lang="en-US" altLang="zh-CN" sz="2400" b="1" dirty="0">
                <a:solidFill>
                  <a:srgbClr val="FF0000"/>
                </a:solidFill>
                <a:ea typeface="宋体" panose="02010600030101010101" pitchFamily="2" charset="-122"/>
              </a:rPr>
              <a:t>Y</a:t>
            </a:r>
            <a:r>
              <a:rPr kumimoji="1" lang="en-US" altLang="zh-CN" sz="2400" b="1" baseline="30000" dirty="0">
                <a:solidFill>
                  <a:srgbClr val="FF0000"/>
                </a:solidFill>
                <a:ea typeface="宋体" panose="02010600030101010101" pitchFamily="2" charset="-122"/>
              </a:rPr>
              <a:t>2+</a:t>
            </a:r>
            <a:r>
              <a:rPr kumimoji="1" lang="en-US" altLang="zh-CN" sz="2400" b="1" dirty="0">
                <a:solidFill>
                  <a:srgbClr val="FF0000"/>
                </a:solidFill>
                <a:ea typeface="宋体" panose="02010600030101010101" pitchFamily="2" charset="-122"/>
              </a:rPr>
              <a:t> </a:t>
            </a:r>
          </a:p>
          <a:p>
            <a:pPr>
              <a:lnSpc>
                <a:spcPct val="120000"/>
              </a:lnSpc>
              <a:spcBef>
                <a:spcPts val="0"/>
              </a:spcBef>
            </a:pPr>
            <a:r>
              <a:rPr kumimoji="1" lang="en-US" altLang="zh-CN" sz="2400" b="1" dirty="0">
                <a:solidFill>
                  <a:srgbClr val="FF0000"/>
                </a:solidFill>
                <a:ea typeface="宋体" panose="02010600030101010101" pitchFamily="2" charset="-122"/>
              </a:rPr>
              <a:t> pH 2.7~6.1  H</a:t>
            </a:r>
            <a:r>
              <a:rPr kumimoji="1" lang="en-US" altLang="zh-CN" sz="2400" b="1" baseline="-25000" dirty="0">
                <a:solidFill>
                  <a:srgbClr val="FF0000"/>
                </a:solidFill>
                <a:ea typeface="宋体" panose="02010600030101010101" pitchFamily="2" charset="-122"/>
              </a:rPr>
              <a:t>2</a:t>
            </a:r>
            <a:r>
              <a:rPr kumimoji="1" lang="en-US" altLang="zh-CN" sz="2400" b="1" dirty="0">
                <a:solidFill>
                  <a:srgbClr val="FF0000"/>
                </a:solidFill>
                <a:ea typeface="宋体" panose="02010600030101010101" pitchFamily="2" charset="-122"/>
              </a:rPr>
              <a:t>Y</a:t>
            </a:r>
            <a:r>
              <a:rPr kumimoji="1" lang="en-US" altLang="zh-CN" sz="2400" b="1" baseline="30000" dirty="0">
                <a:solidFill>
                  <a:srgbClr val="FF0000"/>
                </a:solidFill>
                <a:ea typeface="宋体" panose="02010600030101010101" pitchFamily="2" charset="-122"/>
              </a:rPr>
              <a:t>2-</a:t>
            </a:r>
            <a:endParaRPr kumimoji="1" lang="en-US" altLang="zh-CN" sz="2400" b="1" dirty="0">
              <a:solidFill>
                <a:srgbClr val="FF0000"/>
              </a:solidFill>
              <a:ea typeface="宋体" panose="02010600030101010101" pitchFamily="2" charset="-122"/>
            </a:endParaRPr>
          </a:p>
          <a:p>
            <a:pPr>
              <a:lnSpc>
                <a:spcPct val="120000"/>
              </a:lnSpc>
              <a:spcBef>
                <a:spcPts val="0"/>
              </a:spcBef>
            </a:pPr>
            <a:r>
              <a:rPr kumimoji="1" lang="en-US" altLang="zh-CN" sz="2400" b="1" dirty="0">
                <a:solidFill>
                  <a:srgbClr val="FF0000"/>
                </a:solidFill>
                <a:ea typeface="宋体" panose="02010600030101010101" pitchFamily="2" charset="-122"/>
              </a:rPr>
              <a:t>pH 6.2~10.2  HY</a:t>
            </a:r>
            <a:r>
              <a:rPr kumimoji="1" lang="en-US" altLang="zh-CN" sz="2400" b="1" baseline="30000" dirty="0">
                <a:solidFill>
                  <a:srgbClr val="FF0000"/>
                </a:solidFill>
                <a:ea typeface="宋体" panose="02010600030101010101" pitchFamily="2" charset="-122"/>
              </a:rPr>
              <a:t>3- </a:t>
            </a:r>
            <a:r>
              <a:rPr kumimoji="1" lang="en-US" altLang="zh-CN" sz="2400" b="1" dirty="0">
                <a:solidFill>
                  <a:srgbClr val="FF0000"/>
                </a:solidFill>
                <a:ea typeface="宋体" panose="02010600030101010101" pitchFamily="2" charset="-122"/>
              </a:rPr>
              <a:t>pH&gt;10.26     Y</a:t>
            </a:r>
            <a:r>
              <a:rPr kumimoji="1" lang="en-US" altLang="zh-CN" sz="2400" b="1" baseline="30000" dirty="0">
                <a:solidFill>
                  <a:srgbClr val="FF0000"/>
                </a:solidFill>
                <a:ea typeface="宋体" panose="02010600030101010101" pitchFamily="2" charset="-122"/>
              </a:rPr>
              <a:t>4-</a:t>
            </a:r>
            <a:endParaRPr lang="en-US" altLang="zh-CN" sz="2400" baseline="30000" dirty="0">
              <a:latin typeface="Arial" panose="020B0604020202020204" pitchFamily="34" charset="0"/>
              <a:ea typeface="宋体" panose="02010600030101010101" pitchFamily="2" charset="-122"/>
            </a:endParaRP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arn(inVertical)">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barn(inVertical)">
                                      <p:cBhvr>
                                        <p:cTn id="12" dur="500"/>
                                        <p:tgtEl>
                                          <p:spTgt spid="4710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7119"/>
                                        </p:tgtEl>
                                        <p:attrNameLst>
                                          <p:attrName>style.visibility</p:attrName>
                                        </p:attrNameLst>
                                      </p:cBhvr>
                                      <p:to>
                                        <p:strVal val="visible"/>
                                      </p:to>
                                    </p:set>
                                    <p:animEffect transition="in" filter="barn(inVertical)">
                                      <p:cBhvr>
                                        <p:cTn id="17" dur="500"/>
                                        <p:tgtEl>
                                          <p:spTgt spid="47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酸效应系数</a:t>
            </a:r>
            <a:r>
              <a:rPr lang="zh-CN" altLang="en-US" i="1"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rPr>
              <a:t>Y(H)</a:t>
            </a:r>
            <a:r>
              <a:rPr lang="zh-CN" altLang="en-US" dirty="0"/>
              <a:t>计算公式（不要求）</a:t>
            </a:r>
          </a:p>
        </p:txBody>
      </p:sp>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42</a:t>
            </a:fld>
            <a:endParaRPr lang="en-US" altLang="zh-CN"/>
          </a:p>
        </p:txBody>
      </p:sp>
      <mc:AlternateContent xmlns:mc="http://schemas.openxmlformats.org/markup-compatibility/2006" xmlns:a14="http://schemas.microsoft.com/office/drawing/2010/main">
        <mc:Choice Requires="a14">
          <p:sp>
            <p:nvSpPr>
              <p:cNvPr id="7" name="文本框 6"/>
              <p:cNvSpPr txBox="1"/>
              <p:nvPr/>
            </p:nvSpPr>
            <p:spPr>
              <a:xfrm>
                <a:off x="323528" y="1268760"/>
                <a:ext cx="8568952" cy="5203860"/>
              </a:xfrm>
              <a:prstGeom prst="rect">
                <a:avLst/>
              </a:prstGeom>
              <a:noFill/>
            </p:spPr>
            <p:txBody>
              <a:bodyPr wrap="square" rtlCol="0">
                <a:spAutoFit/>
              </a:bodyPr>
              <a:lstStyle/>
              <a:p>
                <a:pPr algn="l">
                  <a:lnSpc>
                    <a:spcPct val="110000"/>
                  </a:lnSpc>
                </a:pPr>
                <a:r>
                  <a:rPr lang="zh-CN" altLang="en-US" b="1" dirty="0"/>
                  <a:t>      由于真正具备配位能力的</a:t>
                </a:r>
                <a:r>
                  <a:rPr lang="en-US" altLang="zh-CN" b="1" dirty="0"/>
                  <a:t>Y</a:t>
                </a:r>
                <a:r>
                  <a:rPr lang="en-US" altLang="zh-CN" b="1" baseline="30000" dirty="0"/>
                  <a:t>4- </a:t>
                </a:r>
                <a:r>
                  <a:rPr lang="zh-CN" altLang="en-US" b="1" dirty="0"/>
                  <a:t>与</a:t>
                </a:r>
                <a:r>
                  <a:rPr lang="en-US" altLang="zh-CN" b="1" dirty="0"/>
                  <a:t>H</a:t>
                </a:r>
                <a:r>
                  <a:rPr lang="en-US" altLang="zh-CN" b="1" baseline="30000" dirty="0"/>
                  <a:t>+</a:t>
                </a:r>
                <a:r>
                  <a:rPr lang="zh-CN" altLang="en-US" b="1" dirty="0"/>
                  <a:t>结合为</a:t>
                </a:r>
                <a:r>
                  <a:rPr lang="en-US" altLang="zh-CN" b="1" dirty="0"/>
                  <a:t>HY</a:t>
                </a:r>
                <a:r>
                  <a:rPr lang="en-US" altLang="zh-CN" b="1" baseline="30000" dirty="0"/>
                  <a:t>3-</a:t>
                </a:r>
                <a:r>
                  <a:rPr lang="zh-CN" altLang="en-US" b="1" dirty="0"/>
                  <a:t>直至</a:t>
                </a:r>
                <a:r>
                  <a:rPr lang="en-US" altLang="zh-CN" b="1" dirty="0"/>
                  <a:t>H</a:t>
                </a:r>
                <a:r>
                  <a:rPr lang="en-US" altLang="zh-CN" b="1" baseline="-25000" dirty="0"/>
                  <a:t>6</a:t>
                </a:r>
                <a:r>
                  <a:rPr lang="en-US" altLang="zh-CN" b="1" dirty="0"/>
                  <a:t>Y</a:t>
                </a:r>
                <a:r>
                  <a:rPr lang="en-US" altLang="zh-CN" b="1" baseline="30000" dirty="0"/>
                  <a:t>2+</a:t>
                </a:r>
                <a:r>
                  <a:rPr lang="zh-CN" altLang="en-US" b="1" dirty="0"/>
                  <a:t>，从而使得</a:t>
                </a:r>
                <a:r>
                  <a:rPr lang="en-US" altLang="zh-CN" b="1" dirty="0"/>
                  <a:t>Y</a:t>
                </a:r>
                <a:r>
                  <a:rPr lang="zh-CN" altLang="en-US" b="1" dirty="0"/>
                  <a:t>主反应程度降低的现象即酸效应。</a:t>
                </a:r>
                <a:endParaRPr lang="en-US" altLang="zh-CN" b="1" dirty="0"/>
              </a:p>
              <a:p>
                <a:pPr algn="l">
                  <a:lnSpc>
                    <a:spcPct val="110000"/>
                  </a:lnSpc>
                </a:pPr>
                <a:r>
                  <a:rPr lang="zh-CN" altLang="en-US" b="1" dirty="0"/>
                  <a:t>     根据定义：</a:t>
                </a:r>
                <a:endParaRPr lang="en-US" altLang="zh-CN" b="1" dirty="0"/>
              </a:p>
              <a:p>
                <a:pPr algn="l">
                  <a:lnSpc>
                    <a:spcPct val="110000"/>
                  </a:lnSpc>
                  <a:spcAft>
                    <a:spcPts val="600"/>
                  </a:spcAft>
                </a:pPr>
                <a:r>
                  <a:rPr kumimoji="1" lang="en-US" altLang="zh-CN" b="1" dirty="0">
                    <a:ea typeface="宋体" panose="02010600030101010101" pitchFamily="2" charset="-122"/>
                    <a:sym typeface="Symbol" panose="05050102010706020507" pitchFamily="18" charset="2"/>
                  </a:rPr>
                  <a:t>     </a:t>
                </a:r>
                <a:r>
                  <a:rPr kumimoji="1" lang="en-US" altLang="zh-CN" b="1" dirty="0">
                    <a:solidFill>
                      <a:srgbClr val="3333FF"/>
                    </a:solidFill>
                    <a:ea typeface="宋体" panose="02010600030101010101" pitchFamily="2" charset="-122"/>
                    <a:sym typeface="Symbol" panose="05050102010706020507" pitchFamily="18" charset="2"/>
                  </a:rPr>
                  <a:t></a:t>
                </a:r>
                <a:r>
                  <a:rPr kumimoji="1" lang="en-US" altLang="zh-CN" b="1" baseline="-25000" dirty="0">
                    <a:solidFill>
                      <a:srgbClr val="3333FF"/>
                    </a:solidFill>
                    <a:ea typeface="宋体" panose="02010600030101010101" pitchFamily="2" charset="-122"/>
                    <a:sym typeface="Symbol" panose="05050102010706020507" pitchFamily="18" charset="2"/>
                  </a:rPr>
                  <a:t>Y(H)</a:t>
                </a:r>
                <a:r>
                  <a:rPr lang="en-US" altLang="zh-CN" b="1" dirty="0">
                    <a:solidFill>
                      <a:srgbClr val="3333FF"/>
                    </a:solidFill>
                    <a:ea typeface="Cambria Math" panose="02040503050406030204" pitchFamily="18" charset="0"/>
                  </a:rPr>
                  <a:t> </a:t>
                </a:r>
                <a14:m>
                  <m:oMath xmlns:m="http://schemas.openxmlformats.org/officeDocument/2006/math">
                    <m:r>
                      <a:rPr lang="en-US" altLang="zh-CN" b="1" i="1" dirty="0">
                        <a:solidFill>
                          <a:srgbClr val="3333FF"/>
                        </a:solidFill>
                        <a:latin typeface="Cambria Math" panose="02040503050406030204" pitchFamily="18" charset="0"/>
                        <a:ea typeface="Cambria Math" panose="02040503050406030204" pitchFamily="18" charset="0"/>
                      </a:rPr>
                      <m:t>=</m:t>
                    </m:r>
                    <m:f>
                      <m:fPr>
                        <m:ctrlPr>
                          <a:rPr lang="en-US" altLang="zh-CN" b="1" i="1" dirty="0" smtClean="0">
                            <a:solidFill>
                              <a:srgbClr val="3333FF"/>
                            </a:solidFill>
                            <a:latin typeface="Cambria Math" panose="02040503050406030204" pitchFamily="18" charset="0"/>
                            <a:ea typeface="Cambria Math" panose="02040503050406030204" pitchFamily="18" charset="0"/>
                          </a:rPr>
                        </m:ctrlPr>
                      </m:fPr>
                      <m:num>
                        <m:r>
                          <a:rPr lang="en-US" altLang="zh-CN" b="1" i="1" dirty="0" smtClean="0">
                            <a:solidFill>
                              <a:srgbClr val="3333FF"/>
                            </a:solidFill>
                            <a:latin typeface="Cambria Math" panose="02040503050406030204" pitchFamily="18" charset="0"/>
                            <a:ea typeface="Cambria Math" panose="02040503050406030204" pitchFamily="18" charset="0"/>
                          </a:rPr>
                          <m:t>[</m:t>
                        </m:r>
                        <m:r>
                          <a:rPr lang="en-US" altLang="zh-CN" b="1" i="0" dirty="0" smtClean="0">
                            <a:solidFill>
                              <a:srgbClr val="3333FF"/>
                            </a:solidFill>
                            <a:latin typeface="Cambria Math" panose="02040503050406030204" pitchFamily="18" charset="0"/>
                            <a:ea typeface="Cambria Math" panose="02040503050406030204" pitchFamily="18" charset="0"/>
                          </a:rPr>
                          <m:t>𝐘</m:t>
                        </m:r>
                        <m:r>
                          <a:rPr lang="en-US" altLang="zh-CN" b="1" i="1" baseline="30000" dirty="0" smtClean="0">
                            <a:solidFill>
                              <a:srgbClr val="3333FF"/>
                            </a:solidFill>
                            <a:latin typeface="Cambria Math" panose="02040503050406030204" pitchFamily="18" charset="0"/>
                            <a:ea typeface="Cambria Math" panose="02040503050406030204" pitchFamily="18" charset="0"/>
                          </a:rPr>
                          <m:t>′</m:t>
                        </m:r>
                        <m:r>
                          <a:rPr lang="en-US" altLang="zh-CN" b="1" i="1" dirty="0" smtClean="0">
                            <a:solidFill>
                              <a:srgbClr val="3333FF"/>
                            </a:solidFill>
                            <a:latin typeface="Cambria Math" panose="02040503050406030204" pitchFamily="18" charset="0"/>
                            <a:ea typeface="Cambria Math" panose="02040503050406030204" pitchFamily="18" charset="0"/>
                          </a:rPr>
                          <m:t>]</m:t>
                        </m:r>
                      </m:num>
                      <m:den>
                        <m:r>
                          <a:rPr lang="en-US" altLang="zh-CN" b="1" i="1" dirty="0" smtClean="0">
                            <a:solidFill>
                              <a:srgbClr val="3333FF"/>
                            </a:solidFill>
                            <a:latin typeface="Cambria Math" panose="02040503050406030204" pitchFamily="18" charset="0"/>
                            <a:ea typeface="Cambria Math" panose="02040503050406030204" pitchFamily="18" charset="0"/>
                          </a:rPr>
                          <m:t>[</m:t>
                        </m:r>
                        <m:r>
                          <a:rPr lang="en-US" altLang="zh-CN" b="1" i="0" dirty="0" smtClean="0">
                            <a:solidFill>
                              <a:srgbClr val="3333FF"/>
                            </a:solidFill>
                            <a:latin typeface="Cambria Math" panose="02040503050406030204" pitchFamily="18" charset="0"/>
                            <a:ea typeface="Cambria Math" panose="02040503050406030204" pitchFamily="18" charset="0"/>
                          </a:rPr>
                          <m:t>𝐘</m:t>
                        </m:r>
                        <m:r>
                          <a:rPr lang="en-US" altLang="zh-CN" b="1" i="1" dirty="0" smtClean="0">
                            <a:solidFill>
                              <a:srgbClr val="3333FF"/>
                            </a:solidFill>
                            <a:latin typeface="Cambria Math" panose="02040503050406030204" pitchFamily="18" charset="0"/>
                            <a:ea typeface="Cambria Math" panose="02040503050406030204" pitchFamily="18" charset="0"/>
                          </a:rPr>
                          <m:t>]</m:t>
                        </m:r>
                      </m:den>
                    </m:f>
                  </m:oMath>
                </a14:m>
                <a:r>
                  <a:rPr lang="en-US" altLang="zh-CN" b="1" dirty="0">
                    <a:solidFill>
                      <a:srgbClr val="3333FF"/>
                    </a:solidFill>
                    <a:ea typeface="Cambria Math" panose="02040503050406030204" pitchFamily="18" charset="0"/>
                  </a:rPr>
                  <a:t> </a:t>
                </a:r>
                <a14:m>
                  <m:oMath xmlns:m="http://schemas.openxmlformats.org/officeDocument/2006/math">
                    <m:r>
                      <a:rPr lang="en-US" altLang="zh-CN" b="1" i="1" dirty="0">
                        <a:solidFill>
                          <a:srgbClr val="3333FF"/>
                        </a:solidFill>
                        <a:latin typeface="Cambria Math" panose="02040503050406030204" pitchFamily="18" charset="0"/>
                        <a:ea typeface="Cambria Math" panose="02040503050406030204" pitchFamily="18" charset="0"/>
                      </a:rPr>
                      <m:t>=</m:t>
                    </m:r>
                    <m:f>
                      <m:fPr>
                        <m:ctrlPr>
                          <a:rPr lang="en-US" altLang="zh-CN" b="1" i="1" dirty="0" smtClean="0">
                            <a:solidFill>
                              <a:srgbClr val="3333FF"/>
                            </a:solidFill>
                            <a:latin typeface="Cambria Math" panose="02040503050406030204" pitchFamily="18" charset="0"/>
                            <a:ea typeface="Cambria Math" panose="02040503050406030204" pitchFamily="18" charset="0"/>
                          </a:rPr>
                        </m:ctrlPr>
                      </m:fPr>
                      <m:num>
                        <m:d>
                          <m:dPr>
                            <m:begChr m:val="["/>
                            <m:endChr m:val="]"/>
                            <m:ctrlPr>
                              <a:rPr lang="en-US" altLang="zh-CN" b="1" i="1" dirty="0" smtClean="0">
                                <a:solidFill>
                                  <a:srgbClr val="3333FF"/>
                                </a:solidFill>
                                <a:latin typeface="Cambria Math" panose="02040503050406030204" pitchFamily="18" charset="0"/>
                                <a:ea typeface="Cambria Math" panose="02040503050406030204" pitchFamily="18" charset="0"/>
                              </a:rPr>
                            </m:ctrlPr>
                          </m:dPr>
                          <m:e>
                            <m:r>
                              <a:rPr lang="en-US" altLang="zh-CN" b="1" i="0" dirty="0" smtClean="0">
                                <a:solidFill>
                                  <a:srgbClr val="3333FF"/>
                                </a:solidFill>
                                <a:latin typeface="Cambria Math" panose="02040503050406030204" pitchFamily="18" charset="0"/>
                                <a:ea typeface="Cambria Math" panose="02040503050406030204" pitchFamily="18" charset="0"/>
                              </a:rPr>
                              <m:t>𝐘</m:t>
                            </m:r>
                          </m:e>
                        </m:d>
                        <m:r>
                          <a:rPr lang="en-US" altLang="zh-CN" b="1" i="0" dirty="0" smtClean="0">
                            <a:solidFill>
                              <a:srgbClr val="3333FF"/>
                            </a:solidFill>
                            <a:latin typeface="Cambria Math" panose="02040503050406030204" pitchFamily="18" charset="0"/>
                            <a:ea typeface="Cambria Math" panose="02040503050406030204" pitchFamily="18" charset="0"/>
                          </a:rPr>
                          <m:t>+[</m:t>
                        </m:r>
                        <m:r>
                          <a:rPr lang="en-US" altLang="zh-CN" b="1" i="0" dirty="0" smtClean="0">
                            <a:solidFill>
                              <a:srgbClr val="3333FF"/>
                            </a:solidFill>
                            <a:latin typeface="Cambria Math" panose="02040503050406030204" pitchFamily="18" charset="0"/>
                            <a:ea typeface="Cambria Math" panose="02040503050406030204" pitchFamily="18" charset="0"/>
                          </a:rPr>
                          <m:t>𝐇𝐘</m:t>
                        </m:r>
                        <m:r>
                          <a:rPr lang="en-US" altLang="zh-CN" b="1" i="0" dirty="0" smtClean="0">
                            <a:solidFill>
                              <a:srgbClr val="3333FF"/>
                            </a:solidFill>
                            <a:latin typeface="Cambria Math" panose="02040503050406030204" pitchFamily="18" charset="0"/>
                            <a:ea typeface="Cambria Math" panose="02040503050406030204" pitchFamily="18" charset="0"/>
                          </a:rPr>
                          <m:t>]+[</m:t>
                        </m:r>
                        <m:r>
                          <a:rPr lang="en-US" altLang="zh-CN" b="1" i="0" dirty="0">
                            <a:solidFill>
                              <a:srgbClr val="3333FF"/>
                            </a:solidFill>
                            <a:latin typeface="Cambria Math" panose="02040503050406030204" pitchFamily="18" charset="0"/>
                            <a:ea typeface="Cambria Math" panose="02040503050406030204" pitchFamily="18" charset="0"/>
                          </a:rPr>
                          <m:t>𝐇𝐘</m:t>
                        </m:r>
                        <m:r>
                          <a:rPr lang="en-US" altLang="zh-CN" b="1" i="0" dirty="0">
                            <a:solidFill>
                              <a:srgbClr val="3333FF"/>
                            </a:solidFill>
                            <a:latin typeface="Cambria Math" panose="02040503050406030204" pitchFamily="18" charset="0"/>
                            <a:ea typeface="Cambria Math" panose="02040503050406030204" pitchFamily="18" charset="0"/>
                          </a:rPr>
                          <m:t>]+[</m:t>
                        </m:r>
                        <m:r>
                          <a:rPr lang="en-US" altLang="zh-CN" b="1" i="0" dirty="0">
                            <a:solidFill>
                              <a:srgbClr val="3333FF"/>
                            </a:solidFill>
                            <a:latin typeface="Cambria Math" panose="02040503050406030204" pitchFamily="18" charset="0"/>
                            <a:ea typeface="Cambria Math" panose="02040503050406030204" pitchFamily="18" charset="0"/>
                          </a:rPr>
                          <m:t>𝐇𝐘</m:t>
                        </m:r>
                        <m:r>
                          <a:rPr lang="en-US" altLang="zh-CN" b="1" i="0" dirty="0">
                            <a:solidFill>
                              <a:srgbClr val="3333FF"/>
                            </a:solidFill>
                            <a:latin typeface="Cambria Math" panose="02040503050406030204" pitchFamily="18" charset="0"/>
                            <a:ea typeface="Cambria Math" panose="02040503050406030204" pitchFamily="18" charset="0"/>
                          </a:rPr>
                          <m:t>]+[</m:t>
                        </m:r>
                        <m:r>
                          <a:rPr lang="en-US" altLang="zh-CN" b="1" i="0" dirty="0">
                            <a:solidFill>
                              <a:srgbClr val="3333FF"/>
                            </a:solidFill>
                            <a:latin typeface="Cambria Math" panose="02040503050406030204" pitchFamily="18" charset="0"/>
                            <a:ea typeface="Cambria Math" panose="02040503050406030204" pitchFamily="18" charset="0"/>
                          </a:rPr>
                          <m:t>𝐇𝐘</m:t>
                        </m:r>
                        <m:r>
                          <a:rPr lang="en-US" altLang="zh-CN" b="1" i="0" dirty="0">
                            <a:solidFill>
                              <a:srgbClr val="3333FF"/>
                            </a:solidFill>
                            <a:latin typeface="Cambria Math" panose="02040503050406030204" pitchFamily="18" charset="0"/>
                            <a:ea typeface="Cambria Math" panose="02040503050406030204" pitchFamily="18" charset="0"/>
                          </a:rPr>
                          <m:t>]+[</m:t>
                        </m:r>
                        <m:r>
                          <a:rPr lang="en-US" altLang="zh-CN" b="1" i="0" dirty="0">
                            <a:solidFill>
                              <a:srgbClr val="3333FF"/>
                            </a:solidFill>
                            <a:latin typeface="Cambria Math" panose="02040503050406030204" pitchFamily="18" charset="0"/>
                            <a:ea typeface="Cambria Math" panose="02040503050406030204" pitchFamily="18" charset="0"/>
                          </a:rPr>
                          <m:t>𝐇𝐘</m:t>
                        </m:r>
                        <m:r>
                          <a:rPr lang="en-US" altLang="zh-CN" b="1" i="0" dirty="0">
                            <a:solidFill>
                              <a:srgbClr val="3333FF"/>
                            </a:solidFill>
                            <a:latin typeface="Cambria Math" panose="02040503050406030204" pitchFamily="18" charset="0"/>
                            <a:ea typeface="Cambria Math" panose="02040503050406030204" pitchFamily="18" charset="0"/>
                          </a:rPr>
                          <m:t>]+[</m:t>
                        </m:r>
                        <m:r>
                          <a:rPr lang="en-US" altLang="zh-CN" b="1" i="0" dirty="0">
                            <a:solidFill>
                              <a:srgbClr val="3333FF"/>
                            </a:solidFill>
                            <a:latin typeface="Cambria Math" panose="02040503050406030204" pitchFamily="18" charset="0"/>
                            <a:ea typeface="Cambria Math" panose="02040503050406030204" pitchFamily="18" charset="0"/>
                          </a:rPr>
                          <m:t>𝐇𝐘</m:t>
                        </m:r>
                        <m:r>
                          <a:rPr lang="en-US" altLang="zh-CN" b="1" i="0" dirty="0">
                            <a:solidFill>
                              <a:srgbClr val="3333FF"/>
                            </a:solidFill>
                            <a:latin typeface="Cambria Math" panose="02040503050406030204" pitchFamily="18" charset="0"/>
                            <a:ea typeface="Cambria Math" panose="02040503050406030204" pitchFamily="18" charset="0"/>
                          </a:rPr>
                          <m:t>]</m:t>
                        </m:r>
                      </m:num>
                      <m:den>
                        <m:r>
                          <a:rPr lang="en-US" altLang="zh-CN" b="1" i="1" dirty="0">
                            <a:solidFill>
                              <a:srgbClr val="3333FF"/>
                            </a:solidFill>
                            <a:latin typeface="Cambria Math" panose="02040503050406030204" pitchFamily="18" charset="0"/>
                            <a:ea typeface="Cambria Math" panose="02040503050406030204" pitchFamily="18" charset="0"/>
                          </a:rPr>
                          <m:t>[</m:t>
                        </m:r>
                        <m:r>
                          <a:rPr lang="en-US" altLang="zh-CN" b="1" i="0" dirty="0">
                            <a:solidFill>
                              <a:srgbClr val="3333FF"/>
                            </a:solidFill>
                            <a:latin typeface="Cambria Math" panose="02040503050406030204" pitchFamily="18" charset="0"/>
                            <a:ea typeface="Cambria Math" panose="02040503050406030204" pitchFamily="18" charset="0"/>
                          </a:rPr>
                          <m:t>𝐘</m:t>
                        </m:r>
                        <m:r>
                          <a:rPr lang="en-US" altLang="zh-CN" b="1" i="1" dirty="0">
                            <a:solidFill>
                              <a:srgbClr val="3333FF"/>
                            </a:solidFill>
                            <a:latin typeface="Cambria Math" panose="02040503050406030204" pitchFamily="18" charset="0"/>
                            <a:ea typeface="Cambria Math" panose="02040503050406030204" pitchFamily="18" charset="0"/>
                          </a:rPr>
                          <m:t>]</m:t>
                        </m:r>
                      </m:den>
                    </m:f>
                    <m:r>
                      <a:rPr lang="en-US" altLang="zh-CN" b="1" i="1" dirty="0">
                        <a:solidFill>
                          <a:srgbClr val="3333FF"/>
                        </a:solidFill>
                        <a:latin typeface="Cambria Math" panose="02040503050406030204" pitchFamily="18" charset="0"/>
                        <a:ea typeface="Cambria Math" panose="02040503050406030204" pitchFamily="18" charset="0"/>
                      </a:rPr>
                      <m:t>=</m:t>
                    </m:r>
                    <m:f>
                      <m:fPr>
                        <m:ctrlPr>
                          <a:rPr lang="en-US" altLang="zh-CN" b="1" i="1" dirty="0">
                            <a:solidFill>
                              <a:srgbClr val="3333FF"/>
                            </a:solidFill>
                            <a:latin typeface="Cambria Math" panose="02040503050406030204" pitchFamily="18" charset="0"/>
                            <a:ea typeface="Cambria Math" panose="02040503050406030204" pitchFamily="18" charset="0"/>
                          </a:rPr>
                        </m:ctrlPr>
                      </m:fPr>
                      <m:num>
                        <m:r>
                          <a:rPr lang="en-US" altLang="zh-CN" b="1" i="1" dirty="0" smtClean="0">
                            <a:solidFill>
                              <a:srgbClr val="3333FF"/>
                            </a:solidFill>
                            <a:latin typeface="Cambria Math" panose="02040503050406030204" pitchFamily="18" charset="0"/>
                            <a:ea typeface="Cambria Math" panose="02040503050406030204" pitchFamily="18" charset="0"/>
                          </a:rPr>
                          <m:t>𝟏</m:t>
                        </m:r>
                      </m:num>
                      <m:den>
                        <m:r>
                          <m:rPr>
                            <m:nor/>
                          </m:rPr>
                          <a:rPr kumimoji="1" lang="zh-CN" altLang="en-US" b="1" i="1" dirty="0">
                            <a:solidFill>
                              <a:srgbClr val="3333FF"/>
                            </a:solidFill>
                            <a:ea typeface="宋体" panose="02010600030101010101" pitchFamily="2" charset="-122"/>
                            <a:sym typeface="Symbol" panose="05050102010706020507" pitchFamily="18" charset="2"/>
                          </a:rPr>
                          <m:t></m:t>
                        </m:r>
                        <m:r>
                          <m:rPr>
                            <m:nor/>
                          </m:rPr>
                          <a:rPr kumimoji="1" lang="en-US" altLang="zh-CN" b="1" i="0" baseline="-25000" dirty="0" smtClean="0">
                            <a:solidFill>
                              <a:srgbClr val="3333FF"/>
                            </a:solidFill>
                            <a:ea typeface="宋体" panose="02010600030101010101" pitchFamily="2" charset="-122"/>
                            <a:sym typeface="Symbol" panose="05050102010706020507" pitchFamily="18" charset="2"/>
                          </a:rPr>
                          <m:t>Y</m:t>
                        </m:r>
                      </m:den>
                    </m:f>
                  </m:oMath>
                </a14:m>
                <a:endParaRPr kumimoji="1" lang="en-US" altLang="zh-CN" b="1" dirty="0">
                  <a:ea typeface="宋体" panose="02010600030101010101" pitchFamily="2" charset="-122"/>
                  <a:sym typeface="Symbol" panose="05050102010706020507" pitchFamily="18" charset="2"/>
                </a:endParaRPr>
              </a:p>
              <a:p>
                <a:pPr algn="l">
                  <a:lnSpc>
                    <a:spcPct val="110000"/>
                  </a:lnSpc>
                </a:pPr>
                <a:r>
                  <a:rPr kumimoji="1" lang="zh-CN" altLang="en-US" b="1" dirty="0">
                    <a:ea typeface="宋体" panose="02010600030101010101" pitchFamily="2" charset="-122"/>
                    <a:sym typeface="Symbol" panose="05050102010706020507" pitchFamily="18" charset="2"/>
                  </a:rPr>
                  <a:t>      可见：</a:t>
                </a:r>
                <a:r>
                  <a:rPr kumimoji="1" lang="en-US" altLang="zh-CN" b="1" dirty="0">
                    <a:ea typeface="宋体" panose="02010600030101010101" pitchFamily="2" charset="-122"/>
                    <a:sym typeface="Symbol" panose="05050102010706020507" pitchFamily="18" charset="2"/>
                  </a:rPr>
                  <a:t></a:t>
                </a:r>
                <a:r>
                  <a:rPr kumimoji="1" lang="en-US" altLang="zh-CN" b="1" baseline="-25000" dirty="0">
                    <a:ea typeface="宋体" panose="02010600030101010101" pitchFamily="2" charset="-122"/>
                    <a:sym typeface="Symbol" panose="05050102010706020507" pitchFamily="18" charset="2"/>
                  </a:rPr>
                  <a:t>Y(H)</a:t>
                </a:r>
                <a:r>
                  <a:rPr kumimoji="1" lang="zh-CN" altLang="en-US" b="1" dirty="0">
                    <a:ea typeface="宋体" panose="02010600030101010101" pitchFamily="2" charset="-122"/>
                  </a:rPr>
                  <a:t>与</a:t>
                </a:r>
                <a:r>
                  <a:rPr kumimoji="1" lang="en-US" altLang="zh-CN" b="1" dirty="0">
                    <a:ea typeface="宋体" panose="02010600030101010101" pitchFamily="2" charset="-122"/>
                  </a:rPr>
                  <a:t>Y</a:t>
                </a:r>
                <a:r>
                  <a:rPr kumimoji="1" lang="zh-CN" altLang="en-US" b="1" dirty="0">
                    <a:ea typeface="宋体" panose="02010600030101010101" pitchFamily="2" charset="-122"/>
                  </a:rPr>
                  <a:t>的分布分数</a:t>
                </a:r>
                <a:r>
                  <a:rPr kumimoji="1" lang="zh-CN" altLang="en-US" b="1" i="1" dirty="0">
                    <a:ea typeface="宋体" panose="02010600030101010101" pitchFamily="2" charset="-122"/>
                    <a:sym typeface="Symbol" panose="05050102010706020507" pitchFamily="18" charset="2"/>
                  </a:rPr>
                  <a:t></a:t>
                </a:r>
                <a:r>
                  <a:rPr kumimoji="1" lang="en-US" altLang="zh-CN" b="1" baseline="-25000" dirty="0">
                    <a:ea typeface="宋体" panose="02010600030101010101" pitchFamily="2" charset="-122"/>
                    <a:sym typeface="Symbol" panose="05050102010706020507" pitchFamily="18" charset="2"/>
                  </a:rPr>
                  <a:t>Y</a:t>
                </a:r>
                <a:r>
                  <a:rPr kumimoji="1" lang="zh-CN" altLang="en-US" b="1" dirty="0">
                    <a:ea typeface="宋体" panose="02010600030101010101" pitchFamily="2" charset="-122"/>
                  </a:rPr>
                  <a:t>成倒数关系</a:t>
                </a:r>
                <a:r>
                  <a:rPr kumimoji="1" lang="zh-CN" altLang="en-US" b="1" dirty="0">
                    <a:ea typeface="宋体" panose="02010600030101010101" pitchFamily="2" charset="-122"/>
                    <a:sym typeface="Symbol" panose="05050102010706020507" pitchFamily="18" charset="2"/>
                  </a:rPr>
                  <a:t>， </a:t>
                </a:r>
                <a:r>
                  <a:rPr kumimoji="1" lang="en-US" altLang="zh-CN" b="1" baseline="-25000" dirty="0">
                    <a:ea typeface="宋体" panose="02010600030101010101" pitchFamily="2" charset="-122"/>
                    <a:sym typeface="Symbol" panose="05050102010706020507" pitchFamily="18" charset="2"/>
                  </a:rPr>
                  <a:t>Y(H)</a:t>
                </a:r>
                <a:r>
                  <a:rPr kumimoji="1" lang="zh-CN" altLang="en-US" b="1" dirty="0">
                    <a:ea typeface="宋体" panose="02010600030101010101" pitchFamily="2" charset="-122"/>
                  </a:rPr>
                  <a:t>与溶液的酸度有关，随溶液</a:t>
                </a:r>
                <a:r>
                  <a:rPr kumimoji="1" lang="en-US" altLang="zh-CN" b="1" dirty="0">
                    <a:ea typeface="宋体" panose="02010600030101010101" pitchFamily="2" charset="-122"/>
                  </a:rPr>
                  <a:t>pH</a:t>
                </a:r>
                <a:r>
                  <a:rPr kumimoji="1" lang="zh-CN" altLang="en-US" b="1" dirty="0">
                    <a:ea typeface="宋体" panose="02010600030101010101" pitchFamily="2" charset="-122"/>
                  </a:rPr>
                  <a:t>增大而减小。由于</a:t>
                </a:r>
                <a:r>
                  <a:rPr kumimoji="1" lang="zh-CN" altLang="en-US" b="1" i="1" dirty="0">
                    <a:ea typeface="宋体" panose="02010600030101010101" pitchFamily="2" charset="-122"/>
                    <a:sym typeface="Symbol" panose="05050102010706020507" pitchFamily="18" charset="2"/>
                  </a:rPr>
                  <a:t></a:t>
                </a:r>
                <a:r>
                  <a:rPr kumimoji="1" lang="en-US" altLang="zh-CN" b="1" baseline="-25000" dirty="0">
                    <a:ea typeface="宋体" panose="02010600030101010101" pitchFamily="2" charset="-122"/>
                    <a:sym typeface="Symbol" panose="05050102010706020507" pitchFamily="18" charset="2"/>
                  </a:rPr>
                  <a:t>Y</a:t>
                </a:r>
                <a:r>
                  <a:rPr kumimoji="1" lang="zh-CN" altLang="en-US" b="1" dirty="0">
                    <a:ea typeface="宋体" panose="02010600030101010101" pitchFamily="2" charset="-122"/>
                    <a:sym typeface="Symbol" panose="05050102010706020507" pitchFamily="18" charset="2"/>
                  </a:rPr>
                  <a:t>涉及六级离解平衡常数，计算过程繁琐，故不作要求，过程详见</a:t>
                </a:r>
                <a:r>
                  <a:rPr kumimoji="1" lang="en-US" altLang="zh-CN" b="1" dirty="0">
                    <a:ea typeface="宋体" panose="02010600030101010101" pitchFamily="2" charset="-122"/>
                    <a:sym typeface="Symbol" panose="05050102010706020507" pitchFamily="18" charset="2"/>
                  </a:rPr>
                  <a:t>P.72</a:t>
                </a:r>
                <a:r>
                  <a:rPr kumimoji="1" lang="zh-CN" altLang="en-US" b="1" dirty="0">
                    <a:ea typeface="宋体" panose="02010600030101010101" pitchFamily="2" charset="-122"/>
                    <a:sym typeface="Symbol" panose="05050102010706020507" pitchFamily="18" charset="2"/>
                  </a:rPr>
                  <a:t>公式</a:t>
                </a:r>
                <a:r>
                  <a:rPr kumimoji="1" lang="en-US" altLang="zh-CN" b="1" dirty="0">
                    <a:ea typeface="宋体" panose="02010600030101010101" pitchFamily="2" charset="-122"/>
                    <a:sym typeface="Symbol" panose="05050102010706020507" pitchFamily="18" charset="2"/>
                  </a:rPr>
                  <a:t>(5-6)</a:t>
                </a:r>
                <a:r>
                  <a:rPr kumimoji="1" lang="zh-CN" altLang="en-US" b="1" dirty="0">
                    <a:ea typeface="宋体" panose="02010600030101010101" pitchFamily="2" charset="-122"/>
                    <a:sym typeface="Symbol" panose="05050102010706020507" pitchFamily="18" charset="2"/>
                  </a:rPr>
                  <a:t>和相关常数。一般可直接查表引用已计算出的数据</a:t>
                </a:r>
                <a:r>
                  <a:rPr kumimoji="1" lang="en-US" altLang="zh-CN" b="1" dirty="0">
                    <a:ea typeface="宋体" panose="02010600030101010101" pitchFamily="2" charset="-122"/>
                    <a:sym typeface="Symbol" panose="05050102010706020507" pitchFamily="18" charset="2"/>
                  </a:rPr>
                  <a:t>(p.73</a:t>
                </a:r>
                <a:r>
                  <a:rPr kumimoji="1" lang="zh-CN" altLang="en-US" b="1" dirty="0">
                    <a:ea typeface="宋体" panose="02010600030101010101" pitchFamily="2" charset="-122"/>
                    <a:sym typeface="Symbol" panose="05050102010706020507" pitchFamily="18" charset="2"/>
                  </a:rPr>
                  <a:t>表</a:t>
                </a:r>
                <a:r>
                  <a:rPr kumimoji="1" lang="en-US" altLang="zh-CN" b="1" dirty="0">
                    <a:ea typeface="宋体" panose="02010600030101010101" pitchFamily="2" charset="-122"/>
                    <a:sym typeface="Symbol" panose="05050102010706020507" pitchFamily="18" charset="2"/>
                  </a:rPr>
                  <a:t>5-2)</a:t>
                </a:r>
                <a:r>
                  <a:rPr kumimoji="1" lang="zh-CN" altLang="en-US" b="1" dirty="0">
                    <a:ea typeface="宋体" panose="02010600030101010101" pitchFamily="2" charset="-122"/>
                    <a:sym typeface="Symbol" panose="05050102010706020507" pitchFamily="18" charset="2"/>
                  </a:rPr>
                  <a:t>。</a:t>
                </a:r>
                <a:endParaRPr kumimoji="1" lang="zh-CN" altLang="en-US" b="1" dirty="0">
                  <a:ea typeface="宋体" panose="02010600030101010101" pitchFamily="2" charset="-122"/>
                </a:endParaRPr>
              </a:p>
              <a:p>
                <a:pPr algn="l">
                  <a:lnSpc>
                    <a:spcPct val="110000"/>
                  </a:lnSpc>
                </a:pPr>
                <a:endParaRPr lang="zh-CN" altLang="en-US" b="1" dirty="0"/>
              </a:p>
            </p:txBody>
          </p:sp>
        </mc:Choice>
        <mc:Fallback xmlns="">
          <p:sp>
            <p:nvSpPr>
              <p:cNvPr id="7" name="文本框 6"/>
              <p:cNvSpPr txBox="1">
                <a:spLocks noRot="1" noChangeAspect="1" noMove="1" noResize="1" noEditPoints="1" noAdjustHandles="1" noChangeArrowheads="1" noChangeShapeType="1" noTextEdit="1"/>
              </p:cNvSpPr>
              <p:nvPr/>
            </p:nvSpPr>
            <p:spPr>
              <a:xfrm>
                <a:off x="323528" y="1268760"/>
                <a:ext cx="8568952" cy="5203860"/>
              </a:xfrm>
              <a:prstGeom prst="rect">
                <a:avLst/>
              </a:prstGeom>
              <a:blipFill rotWithShape="1">
                <a:blip r:embed="rId4"/>
                <a:stretch>
                  <a:fillRect l="-1422" t="-1405" r="-925"/>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27748568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页脚占位符 4"/>
          <p:cNvSpPr>
            <a:spLocks noGrp="1"/>
          </p:cNvSpPr>
          <p:nvPr>
            <p:ph type="ftr" sz="quarter" idx="11"/>
          </p:nvPr>
        </p:nvSpPr>
        <p:spPr/>
        <p:txBody>
          <a:bodyPr/>
          <a:lstStyle/>
          <a:p>
            <a:r>
              <a:rPr lang="en-US" altLang="zh-CN"/>
              <a:t>《分析化学》 第五章   配位滴定法</a:t>
            </a:r>
          </a:p>
        </p:txBody>
      </p:sp>
      <p:sp>
        <p:nvSpPr>
          <p:cNvPr id="86" name="灯片编号占位符 5"/>
          <p:cNvSpPr>
            <a:spLocks noGrp="1"/>
          </p:cNvSpPr>
          <p:nvPr>
            <p:ph type="sldNum" sz="quarter" idx="12"/>
          </p:nvPr>
        </p:nvSpPr>
        <p:spPr/>
        <p:txBody>
          <a:bodyPr/>
          <a:lstStyle/>
          <a:p>
            <a:fld id="{CA03EF06-A42D-4A61-AB1C-EA61E434D976}" type="slidenum">
              <a:rPr lang="en-US" altLang="zh-CN"/>
              <a:pPr/>
              <a:t>43</a:t>
            </a:fld>
            <a:endParaRPr lang="en-US" altLang="zh-CN"/>
          </a:p>
        </p:txBody>
      </p:sp>
      <p:sp>
        <p:nvSpPr>
          <p:cNvPr id="467970" name="Rectangle 2"/>
          <p:cNvSpPr>
            <a:spLocks noGrp="1" noChangeArrowheads="1"/>
          </p:cNvSpPr>
          <p:nvPr>
            <p:ph type="title"/>
          </p:nvPr>
        </p:nvSpPr>
        <p:spPr>
          <a:xfrm>
            <a:off x="518864" y="261144"/>
            <a:ext cx="8229600" cy="863600"/>
          </a:xfrm>
        </p:spPr>
        <p:txBody>
          <a:bodyPr/>
          <a:lstStyle/>
          <a:p>
            <a:r>
              <a:rPr lang="zh-CN" altLang="en-US" dirty="0">
                <a:latin typeface="Times New Roman" panose="02020603050405020304" pitchFamily="18" charset="0"/>
              </a:rPr>
              <a:t>表</a:t>
            </a:r>
            <a:r>
              <a:rPr lang="en-US" altLang="zh-CN" dirty="0">
                <a:latin typeface="Times New Roman" panose="02020603050405020304" pitchFamily="18" charset="0"/>
              </a:rPr>
              <a:t>5-2  EDTA</a:t>
            </a:r>
            <a:r>
              <a:rPr lang="zh-CN" altLang="en-US" dirty="0">
                <a:latin typeface="Times New Roman" panose="02020603050405020304" pitchFamily="18" charset="0"/>
              </a:rPr>
              <a:t>在各种</a:t>
            </a:r>
            <a:r>
              <a:rPr lang="en-US" altLang="zh-CN" dirty="0">
                <a:latin typeface="Times New Roman" panose="02020603050405020304" pitchFamily="18" charset="0"/>
              </a:rPr>
              <a:t>pH</a:t>
            </a:r>
            <a:r>
              <a:rPr lang="zh-CN" altLang="en-US" dirty="0">
                <a:latin typeface="Times New Roman" panose="02020603050405020304" pitchFamily="18" charset="0"/>
              </a:rPr>
              <a:t>值时的 </a:t>
            </a:r>
            <a:r>
              <a:rPr lang="en-US" altLang="zh-CN" dirty="0" err="1">
                <a:latin typeface="Times New Roman" panose="02020603050405020304" pitchFamily="18" charset="0"/>
              </a:rPr>
              <a:t>lg</a:t>
            </a:r>
            <a:r>
              <a:rPr lang="en-US" altLang="zh-CN" i="1" dirty="0" err="1">
                <a:latin typeface="Times New Roman" panose="02020603050405020304" pitchFamily="18" charset="0"/>
                <a:sym typeface="Symbol" panose="05050102010706020507" pitchFamily="18" charset="2"/>
              </a:rPr>
              <a:t></a:t>
            </a:r>
            <a:r>
              <a:rPr lang="en-US" altLang="zh-CN" baseline="-25000" dirty="0" err="1">
                <a:latin typeface="Times New Roman" panose="02020603050405020304" pitchFamily="18" charset="0"/>
              </a:rPr>
              <a:t>Y</a:t>
            </a:r>
            <a:r>
              <a:rPr lang="en-US" altLang="zh-CN" baseline="-25000" dirty="0">
                <a:latin typeface="Times New Roman" panose="02020603050405020304" pitchFamily="18" charset="0"/>
              </a:rPr>
              <a:t>(H)</a:t>
            </a:r>
          </a:p>
        </p:txBody>
      </p:sp>
      <p:graphicFrame>
        <p:nvGraphicFramePr>
          <p:cNvPr id="468305" name="Group 337"/>
          <p:cNvGraphicFramePr>
            <a:graphicFrameLocks noGrp="1"/>
          </p:cNvGraphicFramePr>
          <p:nvPr>
            <p:extLst>
              <p:ext uri="{D42A27DB-BD31-4B8C-83A1-F6EECF244321}">
                <p14:modId xmlns:p14="http://schemas.microsoft.com/office/powerpoint/2010/main" val="3338345199"/>
              </p:ext>
            </p:extLst>
          </p:nvPr>
        </p:nvGraphicFramePr>
        <p:xfrm>
          <a:off x="546298" y="1268760"/>
          <a:ext cx="8058150" cy="4792921"/>
        </p:xfrm>
        <a:graphic>
          <a:graphicData uri="http://schemas.openxmlformats.org/drawingml/2006/table">
            <a:tbl>
              <a:tblPr/>
              <a:tblGrid>
                <a:gridCol w="134302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343025">
                  <a:extLst>
                    <a:ext uri="{9D8B030D-6E8A-4147-A177-3AD203B41FA5}">
                      <a16:colId xmlns:a16="http://schemas.microsoft.com/office/drawing/2014/main" val="20002"/>
                    </a:ext>
                  </a:extLst>
                </a:gridCol>
                <a:gridCol w="1343025">
                  <a:extLst>
                    <a:ext uri="{9D8B030D-6E8A-4147-A177-3AD203B41FA5}">
                      <a16:colId xmlns:a16="http://schemas.microsoft.com/office/drawing/2014/main" val="20003"/>
                    </a:ext>
                  </a:extLst>
                </a:gridCol>
                <a:gridCol w="1343025">
                  <a:extLst>
                    <a:ext uri="{9D8B030D-6E8A-4147-A177-3AD203B41FA5}">
                      <a16:colId xmlns:a16="http://schemas.microsoft.com/office/drawing/2014/main" val="20004"/>
                    </a:ext>
                  </a:extLst>
                </a:gridCol>
                <a:gridCol w="1343025">
                  <a:extLst>
                    <a:ext uri="{9D8B030D-6E8A-4147-A177-3AD203B41FA5}">
                      <a16:colId xmlns:a16="http://schemas.microsoft.com/office/drawing/2014/main" val="20005"/>
                    </a:ext>
                  </a:extLst>
                </a:gridCol>
              </a:tblGrid>
              <a:tr h="601663">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pH</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lg</a:t>
                      </a: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sym typeface="Symbol" panose="05050102010706020507" pitchFamily="18" charset="2"/>
                        </a:rPr>
                        <a:t></a:t>
                      </a:r>
                      <a:r>
                        <a:rPr kumimoji="0" lang="en-US" altLang="zh-CN" sz="3200" b="1" i="0" u="none" strike="noStrike" cap="none" normalizeH="0" baseline="-25000">
                          <a:ln>
                            <a:noFill/>
                          </a:ln>
                          <a:solidFill>
                            <a:schemeClr val="tx1"/>
                          </a:solidFill>
                          <a:effectLst/>
                          <a:latin typeface="Times New Roman" panose="02020603050405020304" pitchFamily="18" charset="0"/>
                          <a:ea typeface="黑体" panose="02010609060101010101" pitchFamily="49" charset="-122"/>
                          <a:sym typeface="Symbol" panose="05050102010706020507" pitchFamily="18" charset="2"/>
                        </a:rPr>
                        <a:t>Y(H)</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pH</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lg</a:t>
                      </a: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sym typeface="Symbol" panose="05050102010706020507" pitchFamily="18" charset="2"/>
                        </a:rPr>
                        <a:t></a:t>
                      </a:r>
                      <a:r>
                        <a:rPr kumimoji="0" lang="en-US" altLang="zh-CN" sz="3200" b="1" i="0" u="none" strike="noStrike" cap="none" normalizeH="0" baseline="-25000">
                          <a:ln>
                            <a:noFill/>
                          </a:ln>
                          <a:solidFill>
                            <a:schemeClr val="tx1"/>
                          </a:solidFill>
                          <a:effectLst/>
                          <a:latin typeface="Times New Roman" panose="02020603050405020304" pitchFamily="18" charset="0"/>
                          <a:ea typeface="黑体" panose="02010609060101010101" pitchFamily="49" charset="-122"/>
                          <a:sym typeface="Symbol" panose="05050102010706020507" pitchFamily="18" charset="2"/>
                        </a:rPr>
                        <a:t>Y(H)</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pH</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err="1">
                          <a:ln>
                            <a:noFill/>
                          </a:ln>
                          <a:solidFill>
                            <a:schemeClr val="tx1"/>
                          </a:solidFill>
                          <a:effectLst/>
                          <a:latin typeface="Times New Roman" panose="02020603050405020304" pitchFamily="18" charset="0"/>
                          <a:ea typeface="黑体" panose="02010609060101010101" pitchFamily="49" charset="-122"/>
                        </a:rPr>
                        <a:t>lg</a:t>
                      </a:r>
                      <a:r>
                        <a:rPr kumimoji="0" lang="en-US" altLang="zh-CN" sz="3200" b="1" i="0" u="none" strike="noStrike" cap="none" normalizeH="0" baseline="0" dirty="0" err="1">
                          <a:ln>
                            <a:noFill/>
                          </a:ln>
                          <a:solidFill>
                            <a:schemeClr val="tx1"/>
                          </a:solidFill>
                          <a:effectLst/>
                          <a:latin typeface="Times New Roman" panose="02020603050405020304" pitchFamily="18" charset="0"/>
                          <a:ea typeface="黑体" panose="02010609060101010101" pitchFamily="49" charset="-122"/>
                          <a:sym typeface="Symbol" panose="05050102010706020507" pitchFamily="18" charset="2"/>
                        </a:rPr>
                        <a:t></a:t>
                      </a:r>
                      <a:r>
                        <a:rPr kumimoji="0" lang="en-US" altLang="zh-CN" sz="3200" b="1" i="0" u="none" strike="noStrike" cap="none" normalizeH="0" baseline="-25000" dirty="0" err="1">
                          <a:ln>
                            <a:noFill/>
                          </a:ln>
                          <a:solidFill>
                            <a:schemeClr val="tx1"/>
                          </a:solidFill>
                          <a:effectLst/>
                          <a:latin typeface="Times New Roman" panose="02020603050405020304" pitchFamily="18" charset="0"/>
                          <a:ea typeface="黑体" panose="02010609060101010101" pitchFamily="49" charset="-122"/>
                          <a:sym typeface="Symbol" panose="05050102010706020507" pitchFamily="18" charset="2"/>
                        </a:rPr>
                        <a:t>Y</a:t>
                      </a:r>
                      <a:r>
                        <a:rPr kumimoji="0" lang="en-US" altLang="zh-CN" sz="3200" b="1" i="0" u="none" strike="noStrike" cap="none" normalizeH="0" baseline="-25000" dirty="0">
                          <a:ln>
                            <a:noFill/>
                          </a:ln>
                          <a:solidFill>
                            <a:schemeClr val="tx1"/>
                          </a:solidFill>
                          <a:effectLst/>
                          <a:latin typeface="Times New Roman" panose="02020603050405020304" pitchFamily="18" charset="0"/>
                          <a:ea typeface="黑体" panose="02010609060101010101" pitchFamily="49" charset="-122"/>
                          <a:sym typeface="Symbol" panose="05050102010706020507" pitchFamily="18" charset="2"/>
                        </a:rPr>
                        <a:t>(H)</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1663">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0.0</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23.64</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4.5</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7.44</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9.0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1.28</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63">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0.5</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20.75</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6.45</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0.45</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1663">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18.01</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6.0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4.65</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11.0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0.07</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100">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1.5</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15.55</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6.5</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3.92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11.5</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0.02</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1663">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2.0</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13.51</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7.0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3.32</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12.0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0.01</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1663">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3.0</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10.63</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7.5</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2.78</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13.0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0.0008</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1663">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4.0</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8.44</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8.0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2.27</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13.9</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416050"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830388"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22875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7447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32019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659188"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0.0001</a:t>
                      </a:r>
                    </a:p>
                  </a:txBody>
                  <a:tcPr marL="90000" marR="90000" marT="46800" marB="46800" anchor="ct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矩形 1"/>
          <p:cNvSpPr/>
          <p:nvPr/>
        </p:nvSpPr>
        <p:spPr bwMode="auto">
          <a:xfrm>
            <a:off x="539552" y="1268760"/>
            <a:ext cx="8064896" cy="4824536"/>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Tree>
    <p:custDataLst>
      <p:tags r:id="rId1"/>
    </p:custDataLst>
    <p:extLst>
      <p:ext uri="{BB962C8B-B14F-4D97-AF65-F5344CB8AC3E}">
        <p14:creationId xmlns:p14="http://schemas.microsoft.com/office/powerpoint/2010/main" val="26143934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468305"/>
                                        </p:tgtEl>
                                        <p:attrNameLst>
                                          <p:attrName>style.visibility</p:attrName>
                                        </p:attrNameLst>
                                      </p:cBhvr>
                                      <p:to>
                                        <p:strVal val="visible"/>
                                      </p:to>
                                    </p:set>
                                    <p:anim calcmode="lin" valueType="num">
                                      <p:cBhvr>
                                        <p:cTn id="7" dur="1000" fill="hold"/>
                                        <p:tgtEl>
                                          <p:spTgt spid="468305"/>
                                        </p:tgtEl>
                                        <p:attrNameLst>
                                          <p:attrName>ppt_w</p:attrName>
                                        </p:attrNameLst>
                                      </p:cBhvr>
                                      <p:tavLst>
                                        <p:tav tm="0">
                                          <p:val>
                                            <p:strVal val="#ppt_w*0.70"/>
                                          </p:val>
                                        </p:tav>
                                        <p:tav tm="100000">
                                          <p:val>
                                            <p:strVal val="#ppt_w"/>
                                          </p:val>
                                        </p:tav>
                                      </p:tavLst>
                                    </p:anim>
                                    <p:anim calcmode="lin" valueType="num">
                                      <p:cBhvr>
                                        <p:cTn id="8" dur="1000" fill="hold"/>
                                        <p:tgtEl>
                                          <p:spTgt spid="468305"/>
                                        </p:tgtEl>
                                        <p:attrNameLst>
                                          <p:attrName>ppt_h</p:attrName>
                                        </p:attrNameLst>
                                      </p:cBhvr>
                                      <p:tavLst>
                                        <p:tav tm="0">
                                          <p:val>
                                            <p:strVal val="#ppt_h"/>
                                          </p:val>
                                        </p:tav>
                                        <p:tav tm="100000">
                                          <p:val>
                                            <p:strVal val="#ppt_h"/>
                                          </p:val>
                                        </p:tav>
                                      </p:tavLst>
                                    </p:anim>
                                    <p:animEffect transition="in" filter="fade">
                                      <p:cBhvr>
                                        <p:cTn id="9" dur="1000"/>
                                        <p:tgtEl>
                                          <p:spTgt spid="468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188" y="1125538"/>
            <a:ext cx="7921252" cy="1470025"/>
          </a:xfrm>
        </p:spPr>
        <p:txBody>
          <a:bodyPr/>
          <a:lstStyle/>
          <a:p>
            <a:r>
              <a:rPr lang="en-US" altLang="zh-CN" sz="4400" b="1" dirty="0">
                <a:solidFill>
                  <a:srgbClr val="FF0000"/>
                </a:solidFill>
                <a:latin typeface="Times New Roman" panose="02020603050405020304" pitchFamily="18" charset="0"/>
              </a:rPr>
              <a:t>1. EDTA</a:t>
            </a:r>
            <a:r>
              <a:rPr lang="zh-CN" altLang="en-US" sz="4400" b="1" dirty="0">
                <a:solidFill>
                  <a:srgbClr val="FF0000"/>
                </a:solidFill>
                <a:latin typeface="Times New Roman" panose="02020603050405020304" pitchFamily="18" charset="0"/>
              </a:rPr>
              <a:t>的副反应及副反应系数</a:t>
            </a:r>
            <a:endParaRPr lang="zh-CN" altLang="en-US" sz="4400" b="1" dirty="0">
              <a:solidFill>
                <a:srgbClr val="FF0000"/>
              </a:solidFill>
            </a:endParaRPr>
          </a:p>
        </p:txBody>
      </p:sp>
      <p:sp>
        <p:nvSpPr>
          <p:cNvPr id="3" name="副标题 2"/>
          <p:cNvSpPr>
            <a:spLocks noGrp="1"/>
          </p:cNvSpPr>
          <p:nvPr>
            <p:ph type="subTitle" idx="1"/>
          </p:nvPr>
        </p:nvSpPr>
        <p:spPr>
          <a:xfrm>
            <a:off x="0" y="2996952"/>
            <a:ext cx="8892480" cy="1752600"/>
          </a:xfrm>
        </p:spPr>
        <p:txBody>
          <a:bodyPr/>
          <a:lstStyle/>
          <a:p>
            <a:r>
              <a:rPr lang="zh-CN" altLang="en-US" b="1" dirty="0">
                <a:solidFill>
                  <a:srgbClr val="3333FF"/>
                </a:solidFill>
                <a:latin typeface="Times New Roman" panose="02020603050405020304" pitchFamily="18" charset="0"/>
              </a:rPr>
              <a:t>（</a:t>
            </a:r>
            <a:r>
              <a:rPr lang="en-US" altLang="zh-CN" b="1" dirty="0">
                <a:solidFill>
                  <a:srgbClr val="3333FF"/>
                </a:solidFill>
                <a:latin typeface="Times New Roman" panose="02020603050405020304" pitchFamily="18" charset="0"/>
              </a:rPr>
              <a:t>2</a:t>
            </a:r>
            <a:r>
              <a:rPr lang="zh-CN" altLang="en-US" b="1" dirty="0">
                <a:solidFill>
                  <a:srgbClr val="3333FF"/>
                </a:solidFill>
                <a:latin typeface="Times New Roman" panose="02020603050405020304" pitchFamily="18" charset="0"/>
              </a:rPr>
              <a:t>）</a:t>
            </a:r>
            <a:r>
              <a:rPr lang="en-US" altLang="zh-CN" b="1" dirty="0">
                <a:solidFill>
                  <a:srgbClr val="3333FF"/>
                </a:solidFill>
                <a:latin typeface="Times New Roman" panose="02020603050405020304" pitchFamily="18" charset="0"/>
              </a:rPr>
              <a:t>EDTA</a:t>
            </a:r>
            <a:r>
              <a:rPr lang="zh-CN" altLang="en-US" b="1" dirty="0">
                <a:solidFill>
                  <a:srgbClr val="3333FF"/>
                </a:solidFill>
                <a:latin typeface="Times New Roman" panose="02020603050405020304" pitchFamily="18" charset="0"/>
              </a:rPr>
              <a:t>的共存离子效应系数</a:t>
            </a:r>
            <a:r>
              <a:rPr lang="zh-CN" altLang="en-US" b="1" dirty="0">
                <a:solidFill>
                  <a:srgbClr val="3333FF"/>
                </a:solidFill>
                <a:latin typeface="Times New Roman" panose="02020603050405020304" pitchFamily="18" charset="0"/>
                <a:sym typeface="Symbol" panose="05050102010706020507" pitchFamily="18" charset="2"/>
              </a:rPr>
              <a:t></a:t>
            </a:r>
            <a:r>
              <a:rPr lang="en-US" altLang="zh-CN" b="1" baseline="-25000" dirty="0">
                <a:solidFill>
                  <a:srgbClr val="3333FF"/>
                </a:solidFill>
                <a:latin typeface="Times New Roman" panose="02020603050405020304" pitchFamily="18" charset="0"/>
                <a:sym typeface="Symbol" panose="05050102010706020507" pitchFamily="18" charset="2"/>
              </a:rPr>
              <a:t>Y(N)</a:t>
            </a:r>
          </a:p>
        </p:txBody>
      </p:sp>
    </p:spTree>
    <p:custDataLst>
      <p:tags r:id="rId1"/>
    </p:custDataLst>
    <p:extLst>
      <p:ext uri="{BB962C8B-B14F-4D97-AF65-F5344CB8AC3E}">
        <p14:creationId xmlns:p14="http://schemas.microsoft.com/office/powerpoint/2010/main" val="3578421527"/>
      </p:ext>
    </p:extLst>
  </p:cSld>
  <p:clrMapOvr>
    <a:masterClrMapping/>
  </p:clrMapOvr>
  <p:transition spd="med">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A0569BAC-7069-4AA1-A95B-D856762A15DA}" type="slidenum">
              <a:rPr lang="en-US" altLang="zh-CN"/>
              <a:pPr/>
              <a:t>45</a:t>
            </a:fld>
            <a:endParaRPr lang="en-US" altLang="zh-CN"/>
          </a:p>
        </p:txBody>
      </p:sp>
      <p:sp>
        <p:nvSpPr>
          <p:cNvPr id="73730" name="Rectangle 2"/>
          <p:cNvSpPr>
            <a:spLocks noGrp="1" noChangeArrowheads="1"/>
          </p:cNvSpPr>
          <p:nvPr>
            <p:ph type="title"/>
          </p:nvPr>
        </p:nvSpPr>
        <p:spPr/>
        <p:txBody>
          <a:bodyPr/>
          <a:lstStyle/>
          <a:p>
            <a:r>
              <a:rPr lang="zh-CN" altLang="en-US" sz="3600" dirty="0">
                <a:latin typeface="Times New Roman" panose="02020603050405020304" pitchFamily="18" charset="0"/>
                <a:sym typeface="Symbol" panose="05050102010706020507" pitchFamily="18" charset="2"/>
              </a:rPr>
              <a:t>共存离子效应及共存离子效应系数</a:t>
            </a:r>
          </a:p>
        </p:txBody>
      </p:sp>
      <p:sp>
        <p:nvSpPr>
          <p:cNvPr id="73731" name="Rectangle 3"/>
          <p:cNvSpPr>
            <a:spLocks noGrp="1" noChangeArrowheads="1"/>
          </p:cNvSpPr>
          <p:nvPr>
            <p:ph type="body" idx="1"/>
          </p:nvPr>
        </p:nvSpPr>
        <p:spPr>
          <a:xfrm>
            <a:off x="430213" y="1268413"/>
            <a:ext cx="8245475" cy="5040312"/>
          </a:xfrm>
        </p:spPr>
        <p:txBody>
          <a:bodyPr/>
          <a:lstStyle/>
          <a:p>
            <a:pPr>
              <a:lnSpc>
                <a:spcPct val="130000"/>
              </a:lnSpc>
              <a:spcBef>
                <a:spcPts val="0"/>
              </a:spcBef>
            </a:pPr>
            <a:r>
              <a:rPr lang="zh-CN" altLang="en-US" dirty="0">
                <a:latin typeface="Times New Roman" panose="02020603050405020304" pitchFamily="18" charset="0"/>
              </a:rPr>
              <a:t>共存离子效应：</a:t>
            </a:r>
          </a:p>
          <a:p>
            <a:pPr lvl="1">
              <a:lnSpc>
                <a:spcPct val="130000"/>
              </a:lnSpc>
              <a:spcBef>
                <a:spcPts val="0"/>
              </a:spcBef>
            </a:pPr>
            <a:r>
              <a:rPr lang="zh-CN" altLang="en-US" dirty="0">
                <a:latin typeface="Times New Roman" panose="02020603050405020304" pitchFamily="18" charset="0"/>
              </a:rPr>
              <a:t>当溶液中除被测金属离子外，还同时存在其他金属离子</a:t>
            </a:r>
            <a:r>
              <a:rPr lang="en-US" altLang="zh-CN" dirty="0">
                <a:latin typeface="Times New Roman" panose="02020603050405020304" pitchFamily="18" charset="0"/>
              </a:rPr>
              <a:t>N</a:t>
            </a:r>
            <a:r>
              <a:rPr lang="zh-CN" altLang="en-US" dirty="0">
                <a:latin typeface="Times New Roman" panose="02020603050405020304" pitchFamily="18" charset="0"/>
              </a:rPr>
              <a:t>也能与</a:t>
            </a:r>
            <a:r>
              <a:rPr lang="en-US" altLang="zh-CN" dirty="0">
                <a:latin typeface="Times New Roman" panose="02020603050405020304" pitchFamily="18" charset="0"/>
              </a:rPr>
              <a:t>Y</a:t>
            </a:r>
            <a:r>
              <a:rPr lang="zh-CN" altLang="en-US" dirty="0">
                <a:latin typeface="Times New Roman" panose="02020603050405020304" pitchFamily="18" charset="0"/>
              </a:rPr>
              <a:t>竞争配位生成配合物</a:t>
            </a:r>
            <a:r>
              <a:rPr lang="en-US" altLang="zh-CN" dirty="0">
                <a:latin typeface="Times New Roman" panose="02020603050405020304" pitchFamily="18" charset="0"/>
              </a:rPr>
              <a:t>NY</a:t>
            </a:r>
            <a:r>
              <a:rPr lang="zh-CN" altLang="en-US" dirty="0">
                <a:latin typeface="Times New Roman" panose="02020603050405020304" pitchFamily="18" charset="0"/>
              </a:rPr>
              <a:t>，从而降低</a:t>
            </a:r>
            <a:r>
              <a:rPr lang="en-US" altLang="zh-CN" dirty="0">
                <a:latin typeface="Times New Roman" panose="02020603050405020304" pitchFamily="18" charset="0"/>
              </a:rPr>
              <a:t>Y</a:t>
            </a:r>
            <a:r>
              <a:rPr lang="zh-CN" altLang="en-US" dirty="0">
                <a:latin typeface="Times New Roman" panose="02020603050405020304" pitchFamily="18" charset="0"/>
              </a:rPr>
              <a:t>平衡浓度和主反应程度的现象。</a:t>
            </a:r>
          </a:p>
          <a:p>
            <a:pPr>
              <a:lnSpc>
                <a:spcPct val="130000"/>
              </a:lnSpc>
              <a:spcBef>
                <a:spcPts val="0"/>
              </a:spcBef>
            </a:pPr>
            <a:r>
              <a:rPr lang="zh-CN" altLang="en-US" dirty="0">
                <a:latin typeface="Times New Roman" panose="02020603050405020304" pitchFamily="18" charset="0"/>
              </a:rPr>
              <a:t>共存离子效应系数</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Y(N)</a:t>
            </a:r>
            <a:endParaRPr lang="en-US" altLang="zh-CN" i="1" baseline="-25000" dirty="0">
              <a:latin typeface="Times New Roman" panose="02020603050405020304" pitchFamily="18" charset="0"/>
              <a:sym typeface="Symbol" panose="05050102010706020507" pitchFamily="18" charset="2"/>
            </a:endParaRPr>
          </a:p>
          <a:p>
            <a:pPr lvl="1">
              <a:lnSpc>
                <a:spcPct val="130000"/>
              </a:lnSpc>
              <a:spcBef>
                <a:spcPts val="0"/>
              </a:spcBef>
            </a:pPr>
            <a:r>
              <a:rPr lang="zh-CN" altLang="en-US" dirty="0">
                <a:latin typeface="Times New Roman" panose="02020603050405020304" pitchFamily="18" charset="0"/>
              </a:rPr>
              <a:t>只有一种共存离子</a:t>
            </a:r>
            <a:r>
              <a:rPr lang="en-US" altLang="zh-CN" dirty="0">
                <a:latin typeface="Times New Roman" panose="02020603050405020304" pitchFamily="18" charset="0"/>
              </a:rPr>
              <a:t>N</a:t>
            </a:r>
            <a:r>
              <a:rPr lang="zh-CN" altLang="en-US" i="1" dirty="0">
                <a:latin typeface="Times New Roman" panose="02020603050405020304" pitchFamily="18" charset="0"/>
              </a:rPr>
              <a:t>存在时，</a:t>
            </a:r>
          </a:p>
          <a:p>
            <a:pPr>
              <a:lnSpc>
                <a:spcPct val="130000"/>
              </a:lnSpc>
              <a:spcBef>
                <a:spcPts val="0"/>
              </a:spcBef>
            </a:pPr>
            <a:endParaRPr lang="zh-CN" altLang="en-US" dirty="0">
              <a:latin typeface="Times New Roman" panose="02020603050405020304" pitchFamily="18" charset="0"/>
            </a:endParaRPr>
          </a:p>
          <a:p>
            <a:pPr lvl="1">
              <a:lnSpc>
                <a:spcPct val="130000"/>
              </a:lnSpc>
              <a:spcBef>
                <a:spcPts val="0"/>
              </a:spcBef>
              <a:buFontTx/>
              <a:buNone/>
            </a:pPr>
            <a:endParaRPr lang="en-US" altLang="zh-CN" dirty="0">
              <a:latin typeface="Times New Roman" panose="02020603050405020304" pitchFamily="18" charset="0"/>
            </a:endParaRPr>
          </a:p>
        </p:txBody>
      </p:sp>
      <p:graphicFrame>
        <p:nvGraphicFramePr>
          <p:cNvPr id="73732" name="Object 4" descr="瓦形"/>
          <p:cNvGraphicFramePr>
            <a:graphicFrameLocks noChangeAspect="1"/>
          </p:cNvGraphicFramePr>
          <p:nvPr>
            <p:extLst>
              <p:ext uri="{D42A27DB-BD31-4B8C-83A1-F6EECF244321}">
                <p14:modId xmlns:p14="http://schemas.microsoft.com/office/powerpoint/2010/main" val="1558958123"/>
              </p:ext>
            </p:extLst>
          </p:nvPr>
        </p:nvGraphicFramePr>
        <p:xfrm>
          <a:off x="395536" y="4797152"/>
          <a:ext cx="5334000" cy="931862"/>
        </p:xfrm>
        <a:graphic>
          <a:graphicData uri="http://schemas.openxmlformats.org/presentationml/2006/ole">
            <mc:AlternateContent xmlns:mc="http://schemas.openxmlformats.org/markup-compatibility/2006">
              <mc:Choice xmlns:v="urn:schemas-microsoft-com:vml" Requires="v">
                <p:oleObj spid="_x0000_s9222" name="Equation" r:id="rId5" imgW="2400120" imgH="419040" progId="Equation.3">
                  <p:embed/>
                </p:oleObj>
              </mc:Choice>
              <mc:Fallback>
                <p:oleObj name="Equation" r:id="rId5" imgW="2400120" imgH="419040" progId="Equation.3">
                  <p:embed/>
                  <p:pic>
                    <p:nvPicPr>
                      <p:cNvPr id="0" name="Object 4" descr="瓦形"/>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797152"/>
                        <a:ext cx="5334000" cy="931862"/>
                      </a:xfrm>
                      <a:prstGeom prst="rect">
                        <a:avLst/>
                      </a:prstGeom>
                      <a:noFill/>
                      <a:ln>
                        <a:noFill/>
                      </a:ln>
                      <a:effectLst/>
                      <a:extLst>
                        <a:ext uri="{909E8E84-426E-40DD-AFC4-6F175D3DCCD1}">
                          <a14:hiddenFill xmlns:a14="http://schemas.microsoft.com/office/drawing/2010/main">
                            <a:pattFill prst="shingle">
                              <a:fgClr>
                                <a:srgbClr val="CCFFCC"/>
                              </a:fgClr>
                              <a:bgClr>
                                <a:srgbClr val="FFFFFF"/>
                              </a:bgClr>
                            </a:patt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文本框 1"/>
              <p:cNvSpPr txBox="1"/>
              <p:nvPr/>
            </p:nvSpPr>
            <p:spPr>
              <a:xfrm>
                <a:off x="6012160" y="3983616"/>
                <a:ext cx="2736304" cy="2109680"/>
              </a:xfrm>
              <a:prstGeom prst="rect">
                <a:avLst/>
              </a:prstGeom>
              <a:noFill/>
              <a:ln w="15875">
                <a:solidFill>
                  <a:schemeClr val="accent1">
                    <a:lumMod val="90000"/>
                  </a:schemeClr>
                </a:solidFill>
              </a:ln>
            </p:spPr>
            <p:txBody>
              <a:bodyPr wrap="square" rtlCol="0">
                <a:spAutoFit/>
              </a:bodyPr>
              <a:lstStyle/>
              <a:p>
                <a:r>
                  <a:rPr lang="en-US" altLang="zh-CN" b="1" dirty="0">
                    <a:solidFill>
                      <a:srgbClr val="3333FF"/>
                    </a:solidFill>
                  </a:rPr>
                  <a:t>N + Y      NY</a:t>
                </a:r>
                <a:r>
                  <a:rPr lang="zh-CN" altLang="en-US" b="1" dirty="0">
                    <a:solidFill>
                      <a:srgbClr val="3333FF"/>
                    </a:solidFill>
                  </a:rPr>
                  <a:t>    </a:t>
                </a:r>
                <a:endParaRPr lang="en-US" altLang="zh-CN" b="1" dirty="0">
                  <a:solidFill>
                    <a:srgbClr val="3333FF"/>
                  </a:solidFill>
                </a:endParaRPr>
              </a:p>
              <a:p>
                <a:pPr marL="0" indent="0">
                  <a:buNone/>
                </a:pPr>
                <a14:m>
                  <m:oMathPara xmlns:m="http://schemas.openxmlformats.org/officeDocument/2006/math">
                    <m:oMathParaPr>
                      <m:jc m:val="centerGroup"/>
                    </m:oMathParaPr>
                    <m:oMath xmlns:m="http://schemas.openxmlformats.org/officeDocument/2006/math">
                      <m:r>
                        <a:rPr lang="en-US" altLang="zh-CN" b="1" i="1">
                          <a:solidFill>
                            <a:srgbClr val="3333FF"/>
                          </a:solidFill>
                          <a:latin typeface="Cambria Math" panose="02040503050406030204" pitchFamily="18" charset="0"/>
                        </a:rPr>
                        <m:t>𝑲</m:t>
                      </m:r>
                      <m:r>
                        <a:rPr lang="en-US" altLang="zh-CN" b="1" i="0" baseline="-25000" smtClean="0">
                          <a:solidFill>
                            <a:srgbClr val="3333FF"/>
                          </a:solidFill>
                          <a:latin typeface="Cambria Math" panose="02040503050406030204" pitchFamily="18" charset="0"/>
                        </a:rPr>
                        <m:t>𝐍</m:t>
                      </m:r>
                      <m:r>
                        <a:rPr lang="en-US" altLang="zh-CN" b="1" baseline="-25000">
                          <a:solidFill>
                            <a:srgbClr val="3333FF"/>
                          </a:solidFill>
                          <a:latin typeface="Cambria Math" panose="02040503050406030204" pitchFamily="18" charset="0"/>
                        </a:rPr>
                        <m:t>𝐘</m:t>
                      </m:r>
                      <m:r>
                        <a:rPr lang="en-US" altLang="zh-CN" b="1" i="1">
                          <a:solidFill>
                            <a:srgbClr val="3333FF"/>
                          </a:solidFill>
                          <a:latin typeface="Cambria Math" panose="02040503050406030204" pitchFamily="18" charset="0"/>
                        </a:rPr>
                        <m:t>=</m:t>
                      </m:r>
                      <m:f>
                        <m:fPr>
                          <m:ctrlPr>
                            <a:rPr lang="en-US" altLang="zh-CN" b="1" i="1">
                              <a:solidFill>
                                <a:srgbClr val="3333FF"/>
                              </a:solidFill>
                              <a:latin typeface="Cambria Math" panose="02040503050406030204" pitchFamily="18" charset="0"/>
                            </a:rPr>
                          </m:ctrlPr>
                        </m:fPr>
                        <m:num>
                          <m:r>
                            <a:rPr lang="en-US" altLang="zh-CN" b="1">
                              <a:solidFill>
                                <a:srgbClr val="3333FF"/>
                              </a:solidFill>
                              <a:latin typeface="Cambria Math" panose="02040503050406030204" pitchFamily="18" charset="0"/>
                            </a:rPr>
                            <m:t>[</m:t>
                          </m:r>
                          <m:r>
                            <a:rPr lang="en-US" altLang="zh-CN" b="1" i="0" smtClean="0">
                              <a:solidFill>
                                <a:srgbClr val="3333FF"/>
                              </a:solidFill>
                              <a:latin typeface="Cambria Math" panose="02040503050406030204" pitchFamily="18" charset="0"/>
                            </a:rPr>
                            <m:t>𝐍</m:t>
                          </m:r>
                          <m:r>
                            <a:rPr lang="en-US" altLang="zh-CN" b="1">
                              <a:solidFill>
                                <a:srgbClr val="3333FF"/>
                              </a:solidFill>
                              <a:latin typeface="Cambria Math" panose="02040503050406030204" pitchFamily="18" charset="0"/>
                            </a:rPr>
                            <m:t>𝐘</m:t>
                          </m:r>
                          <m:r>
                            <a:rPr lang="en-US" altLang="zh-CN" b="1">
                              <a:solidFill>
                                <a:srgbClr val="3333FF"/>
                              </a:solidFill>
                              <a:latin typeface="Cambria Math" panose="02040503050406030204" pitchFamily="18" charset="0"/>
                            </a:rPr>
                            <m:t>]</m:t>
                          </m:r>
                          <m:r>
                            <a:rPr lang="en-US" altLang="zh-CN" b="1" i="1">
                              <a:solidFill>
                                <a:srgbClr val="3333FF"/>
                              </a:solidFill>
                              <a:latin typeface="Cambria Math" panose="02040503050406030204" pitchFamily="18" charset="0"/>
                            </a:rPr>
                            <m:t> </m:t>
                          </m:r>
                        </m:num>
                        <m:den>
                          <m:d>
                            <m:dPr>
                              <m:begChr m:val="["/>
                              <m:endChr m:val="]"/>
                              <m:ctrlPr>
                                <a:rPr lang="en-US" altLang="zh-CN" b="1" i="1">
                                  <a:solidFill>
                                    <a:srgbClr val="3333FF"/>
                                  </a:solidFill>
                                  <a:latin typeface="Cambria Math" panose="02040503050406030204" pitchFamily="18" charset="0"/>
                                </a:rPr>
                              </m:ctrlPr>
                            </m:dPr>
                            <m:e>
                              <m:r>
                                <a:rPr lang="en-US" altLang="zh-CN" b="1" i="0" smtClean="0">
                                  <a:solidFill>
                                    <a:srgbClr val="3333FF"/>
                                  </a:solidFill>
                                  <a:latin typeface="Cambria Math" panose="02040503050406030204" pitchFamily="18" charset="0"/>
                                </a:rPr>
                                <m:t>𝐍</m:t>
                              </m:r>
                            </m:e>
                          </m:d>
                          <m:r>
                            <a:rPr lang="en-US" altLang="zh-CN" b="1">
                              <a:solidFill>
                                <a:srgbClr val="3333FF"/>
                              </a:solidFill>
                              <a:latin typeface="Cambria Math" panose="02040503050406030204" pitchFamily="18" charset="0"/>
                            </a:rPr>
                            <m:t>[</m:t>
                          </m:r>
                          <m:r>
                            <a:rPr lang="en-US" altLang="zh-CN" b="1">
                              <a:solidFill>
                                <a:srgbClr val="3333FF"/>
                              </a:solidFill>
                              <a:latin typeface="Cambria Math" panose="02040503050406030204" pitchFamily="18" charset="0"/>
                            </a:rPr>
                            <m:t>𝐘</m:t>
                          </m:r>
                          <m:r>
                            <a:rPr lang="en-US" altLang="zh-CN" b="1">
                              <a:solidFill>
                                <a:srgbClr val="3333FF"/>
                              </a:solidFill>
                              <a:latin typeface="Cambria Math" panose="02040503050406030204" pitchFamily="18" charset="0"/>
                            </a:rPr>
                            <m:t>]</m:t>
                          </m:r>
                        </m:den>
                      </m:f>
                    </m:oMath>
                  </m:oMathPara>
                </a14:m>
                <a:endParaRPr lang="en-US" altLang="zh-CN" b="1" dirty="0">
                  <a:solidFill>
                    <a:srgbClr val="3333FF"/>
                  </a:solidFill>
                </a:endParaRPr>
              </a:p>
              <a:p>
                <a:pPr marL="0" indent="0">
                  <a:buNone/>
                </a:pPr>
                <a14:m>
                  <m:oMath xmlns:m="http://schemas.openxmlformats.org/officeDocument/2006/math">
                    <m:f>
                      <m:fPr>
                        <m:ctrlPr>
                          <a:rPr lang="en-US" altLang="zh-CN" b="1" i="1">
                            <a:solidFill>
                              <a:srgbClr val="3333FF"/>
                            </a:solidFill>
                            <a:latin typeface="Cambria Math" panose="02040503050406030204" pitchFamily="18" charset="0"/>
                          </a:rPr>
                        </m:ctrlPr>
                      </m:fPr>
                      <m:num>
                        <m:r>
                          <a:rPr lang="en-US" altLang="zh-CN" b="1">
                            <a:solidFill>
                              <a:srgbClr val="3333FF"/>
                            </a:solidFill>
                            <a:latin typeface="Cambria Math" panose="02040503050406030204" pitchFamily="18" charset="0"/>
                          </a:rPr>
                          <m:t>[</m:t>
                        </m:r>
                        <m:r>
                          <a:rPr lang="en-US" altLang="zh-CN" b="1">
                            <a:solidFill>
                              <a:srgbClr val="3333FF"/>
                            </a:solidFill>
                            <a:latin typeface="Cambria Math" panose="02040503050406030204" pitchFamily="18" charset="0"/>
                          </a:rPr>
                          <m:t>𝐍𝐘</m:t>
                        </m:r>
                        <m:r>
                          <a:rPr lang="en-US" altLang="zh-CN" b="1">
                            <a:solidFill>
                              <a:srgbClr val="3333FF"/>
                            </a:solidFill>
                            <a:latin typeface="Cambria Math" panose="02040503050406030204" pitchFamily="18" charset="0"/>
                          </a:rPr>
                          <m:t>]</m:t>
                        </m:r>
                        <m:r>
                          <a:rPr lang="en-US" altLang="zh-CN" b="1" i="1">
                            <a:solidFill>
                              <a:srgbClr val="3333FF"/>
                            </a:solidFill>
                            <a:latin typeface="Cambria Math" panose="02040503050406030204" pitchFamily="18" charset="0"/>
                          </a:rPr>
                          <m:t> </m:t>
                        </m:r>
                      </m:num>
                      <m:den>
                        <m:r>
                          <a:rPr lang="en-US" altLang="zh-CN" b="1" i="1" smtClean="0">
                            <a:solidFill>
                              <a:srgbClr val="3333FF"/>
                            </a:solidFill>
                            <a:latin typeface="Cambria Math" panose="02040503050406030204" pitchFamily="18" charset="0"/>
                          </a:rPr>
                          <m:t> </m:t>
                        </m:r>
                        <m:r>
                          <a:rPr lang="en-US" altLang="zh-CN" b="1">
                            <a:solidFill>
                              <a:srgbClr val="3333FF"/>
                            </a:solidFill>
                            <a:latin typeface="Cambria Math" panose="02040503050406030204" pitchFamily="18" charset="0"/>
                          </a:rPr>
                          <m:t>[</m:t>
                        </m:r>
                        <m:r>
                          <a:rPr lang="en-US" altLang="zh-CN" b="1">
                            <a:solidFill>
                              <a:srgbClr val="3333FF"/>
                            </a:solidFill>
                            <a:latin typeface="Cambria Math" panose="02040503050406030204" pitchFamily="18" charset="0"/>
                          </a:rPr>
                          <m:t>𝐘</m:t>
                        </m:r>
                        <m:r>
                          <a:rPr lang="en-US" altLang="zh-CN" b="1">
                            <a:solidFill>
                              <a:srgbClr val="3333FF"/>
                            </a:solidFill>
                            <a:latin typeface="Cambria Math" panose="02040503050406030204" pitchFamily="18" charset="0"/>
                          </a:rPr>
                          <m:t>]</m:t>
                        </m:r>
                      </m:den>
                    </m:f>
                  </m:oMath>
                </a14:m>
                <a:r>
                  <a:rPr lang="en-US" altLang="zh-CN" b="1" dirty="0">
                    <a:solidFill>
                      <a:srgbClr val="3333FF"/>
                    </a:solidFill>
                  </a:rPr>
                  <a:t> </a:t>
                </a:r>
                <a14:m>
                  <m:oMath xmlns:m="http://schemas.openxmlformats.org/officeDocument/2006/math">
                    <m:r>
                      <a:rPr lang="en-US" altLang="zh-CN" b="1" i="1">
                        <a:solidFill>
                          <a:srgbClr val="3333FF"/>
                        </a:solidFill>
                        <a:latin typeface="Cambria Math" panose="02040503050406030204" pitchFamily="18" charset="0"/>
                      </a:rPr>
                      <m:t>=</m:t>
                    </m:r>
                    <m:r>
                      <a:rPr lang="en-US" altLang="zh-CN" b="1" i="1">
                        <a:solidFill>
                          <a:srgbClr val="3333FF"/>
                        </a:solidFill>
                        <a:latin typeface="Cambria Math" panose="02040503050406030204" pitchFamily="18" charset="0"/>
                      </a:rPr>
                      <m:t>𝑲</m:t>
                    </m:r>
                    <m:r>
                      <a:rPr lang="en-US" altLang="zh-CN" b="1" baseline="-25000">
                        <a:solidFill>
                          <a:srgbClr val="3333FF"/>
                        </a:solidFill>
                        <a:latin typeface="Cambria Math" panose="02040503050406030204" pitchFamily="18" charset="0"/>
                      </a:rPr>
                      <m:t>𝐍𝐘</m:t>
                    </m:r>
                    <m:d>
                      <m:dPr>
                        <m:begChr m:val="["/>
                        <m:endChr m:val="]"/>
                        <m:ctrlPr>
                          <a:rPr lang="en-US" altLang="zh-CN" b="1" i="1">
                            <a:solidFill>
                              <a:srgbClr val="3333FF"/>
                            </a:solidFill>
                            <a:latin typeface="Cambria Math" panose="02040503050406030204" pitchFamily="18" charset="0"/>
                          </a:rPr>
                        </m:ctrlPr>
                      </m:dPr>
                      <m:e>
                        <m:r>
                          <a:rPr lang="en-US" altLang="zh-CN" b="1">
                            <a:solidFill>
                              <a:srgbClr val="3333FF"/>
                            </a:solidFill>
                            <a:latin typeface="Cambria Math" panose="02040503050406030204" pitchFamily="18" charset="0"/>
                          </a:rPr>
                          <m:t>𝐍</m:t>
                        </m:r>
                      </m:e>
                    </m:d>
                  </m:oMath>
                </a14:m>
                <a:endParaRPr lang="en-US" altLang="zh-CN" b="1" dirty="0">
                  <a:solidFill>
                    <a:srgbClr val="3333FF"/>
                  </a:solidFill>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6012160" y="3983616"/>
                <a:ext cx="2736304" cy="2109680"/>
              </a:xfrm>
              <a:prstGeom prst="rect">
                <a:avLst/>
              </a:prstGeom>
              <a:blipFill>
                <a:blip r:embed="rId7"/>
                <a:stretch>
                  <a:fillRect t="-2571"/>
                </a:stretch>
              </a:blipFill>
              <a:ln w="15875">
                <a:solidFill>
                  <a:schemeClr val="accent1">
                    <a:lumMod val="90000"/>
                  </a:schemeClr>
                </a:solidFill>
              </a:ln>
            </p:spPr>
            <p:txBody>
              <a:bodyPr/>
              <a:lstStyle/>
              <a:p>
                <a:r>
                  <a:rPr lang="zh-CN" alt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323753720"/>
              </p:ext>
            </p:extLst>
          </p:nvPr>
        </p:nvGraphicFramePr>
        <p:xfrm>
          <a:off x="7361650" y="4067741"/>
          <a:ext cx="432048" cy="360040"/>
        </p:xfrm>
        <a:graphic>
          <a:graphicData uri="http://schemas.openxmlformats.org/presentationml/2006/ole">
            <mc:AlternateContent xmlns:mc="http://schemas.openxmlformats.org/markup-compatibility/2006">
              <mc:Choice xmlns:v="urn:schemas-microsoft-com:vml" Requires="v">
                <p:oleObj spid="_x0000_s9223" r:id="rId8" imgW="843280" imgH="167640" progId="ChemDraw.Document.4.5">
                  <p:embed/>
                </p:oleObj>
              </mc:Choice>
              <mc:Fallback>
                <p:oleObj r:id="rId8" imgW="843280" imgH="167640" progId="ChemDraw.Document.4.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1650" y="4067741"/>
                        <a:ext cx="432048" cy="360040"/>
                      </a:xfrm>
                      <a:prstGeom prst="rect">
                        <a:avLst/>
                      </a:prstGeom>
                      <a:noFill/>
                    </p:spPr>
                  </p:pic>
                </p:oleObj>
              </mc:Fallback>
            </mc:AlternateContent>
          </a:graphicData>
        </a:graphic>
      </p:graphicFrame>
      <p:sp>
        <p:nvSpPr>
          <p:cNvPr id="3" name="矩形 2"/>
          <p:cNvSpPr/>
          <p:nvPr/>
        </p:nvSpPr>
        <p:spPr bwMode="auto">
          <a:xfrm>
            <a:off x="2339752" y="4797152"/>
            <a:ext cx="1008112" cy="936104"/>
          </a:xfrm>
          <a:prstGeom prst="rect">
            <a:avLst/>
          </a:prstGeom>
          <a:noFill/>
          <a:ln w="25400" cap="flat" cmpd="sng" algn="ctr">
            <a:solidFill>
              <a:schemeClr val="accent1">
                <a:lumMod val="90000"/>
              </a:schemeClr>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cxnSp>
        <p:nvCxnSpPr>
          <p:cNvPr id="7" name="直接箭头连接符 6"/>
          <p:cNvCxnSpPr/>
          <p:nvPr/>
        </p:nvCxnSpPr>
        <p:spPr bwMode="auto">
          <a:xfrm>
            <a:off x="3347864" y="5517232"/>
            <a:ext cx="2664296" cy="0"/>
          </a:xfrm>
          <a:prstGeom prst="straightConnector1">
            <a:avLst/>
          </a:prstGeom>
          <a:solidFill>
            <a:schemeClr val="accent1"/>
          </a:solidFill>
          <a:ln w="25400"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arn(inVertical)">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barn(inVertical)">
                                      <p:cBhvr>
                                        <p:cTn id="12" dur="5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barn(inVertical)">
                                      <p:cBhvr>
                                        <p:cTn id="17" dur="500"/>
                                        <p:tgtEl>
                                          <p:spTgt spid="73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barn(inVertical)">
                                      <p:cBhvr>
                                        <p:cTn id="22" dur="500"/>
                                        <p:tgtEl>
                                          <p:spTgt spid="73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3732"/>
                                        </p:tgtEl>
                                        <p:attrNameLst>
                                          <p:attrName>style.visibility</p:attrName>
                                        </p:attrNameLst>
                                      </p:cBhvr>
                                      <p:to>
                                        <p:strVal val="visible"/>
                                      </p:to>
                                    </p:set>
                                    <p:animEffect transition="in" filter="barn(inVertical)">
                                      <p:cBhvr>
                                        <p:cTn id="27" dur="500"/>
                                        <p:tgtEl>
                                          <p:spTgt spid="737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par>
                                <p:cTn id="43" presetID="16" presetClass="entr" presetSubtype="21"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886" name="Rectangle 14"/>
              <p:cNvSpPr>
                <a:spLocks noGrp="1" noChangeArrowheads="1"/>
              </p:cNvSpPr>
              <p:nvPr>
                <p:ph type="body" idx="1"/>
              </p:nvPr>
            </p:nvSpPr>
            <p:spPr/>
            <p:txBody>
              <a:bodyPr/>
              <a:lstStyle/>
              <a:p>
                <a:r>
                  <a:rPr lang="zh-CN" altLang="en-US" dirty="0">
                    <a:latin typeface="Times New Roman" panose="02020603050405020304" pitchFamily="18" charset="0"/>
                  </a:rPr>
                  <a:t>酸效应和</a:t>
                </a:r>
                <a:r>
                  <a:rPr lang="zh-CN" altLang="en-US" dirty="0">
                    <a:latin typeface="Times New Roman" panose="02020603050405020304" pitchFamily="18" charset="0"/>
                    <a:sym typeface="Symbol" panose="05050102010706020507" pitchFamily="18" charset="2"/>
                  </a:rPr>
                  <a:t>共存离子效应同时存在时</a:t>
                </a:r>
                <a:endParaRPr lang="en-US" altLang="zh-CN" dirty="0">
                  <a:latin typeface="Times New Roman" panose="02020603050405020304" pitchFamily="18" charset="0"/>
                  <a:sym typeface="Symbol" panose="05050102010706020507" pitchFamily="18" charset="2"/>
                </a:endParaRPr>
              </a:p>
              <a:p>
                <a:pPr marL="0" indent="0" algn="ctr">
                  <a:buNone/>
                </a:pPr>
                <a:r>
                  <a:rPr kumimoji="1" lang="en-US" altLang="zh-CN" sz="2800" dirty="0">
                    <a:solidFill>
                      <a:srgbClr val="002060"/>
                    </a:solidFill>
                    <a:ea typeface="宋体" panose="02010600030101010101" pitchFamily="2" charset="-122"/>
                    <a:sym typeface="Symbol" panose="05050102010706020507" pitchFamily="18" charset="2"/>
                  </a:rPr>
                  <a:t></a:t>
                </a:r>
                <a:r>
                  <a:rPr kumimoji="1" lang="en-US" altLang="zh-CN" sz="2800" baseline="-25000" dirty="0">
                    <a:solidFill>
                      <a:srgbClr val="002060"/>
                    </a:solidFill>
                    <a:ea typeface="宋体" panose="02010600030101010101" pitchFamily="2" charset="-122"/>
                    <a:sym typeface="Symbol" panose="05050102010706020507" pitchFamily="18" charset="2"/>
                  </a:rPr>
                  <a:t>Y(H)</a:t>
                </a:r>
                <a:r>
                  <a:rPr lang="en-US" altLang="zh-CN" sz="2800" dirty="0">
                    <a:solidFill>
                      <a:srgbClr val="002060"/>
                    </a:solidFill>
                    <a:ea typeface="Cambria Math" panose="02040503050406030204" pitchFamily="18" charset="0"/>
                  </a:rPr>
                  <a:t> </a:t>
                </a:r>
                <a14:m>
                  <m:oMath xmlns:m="http://schemas.openxmlformats.org/officeDocument/2006/math">
                    <m:r>
                      <a:rPr lang="en-US" altLang="zh-CN" sz="2800" i="1" dirty="0">
                        <a:solidFill>
                          <a:srgbClr val="002060"/>
                        </a:solidFill>
                        <a:latin typeface="Cambria Math" panose="02040503050406030204" pitchFamily="18" charset="0"/>
                        <a:ea typeface="Cambria Math" panose="02040503050406030204" pitchFamily="18" charset="0"/>
                      </a:rPr>
                      <m:t>=</m:t>
                    </m:r>
                    <m:f>
                      <m:fPr>
                        <m:ctrlPr>
                          <a:rPr lang="en-US" altLang="zh-CN" sz="2800" i="1" dirty="0">
                            <a:solidFill>
                              <a:srgbClr val="002060"/>
                            </a:solidFill>
                            <a:latin typeface="Cambria Math" panose="02040503050406030204" pitchFamily="18" charset="0"/>
                            <a:ea typeface="Cambria Math" panose="02040503050406030204" pitchFamily="18" charset="0"/>
                          </a:rPr>
                        </m:ctrlPr>
                      </m:fPr>
                      <m:num>
                        <m:r>
                          <a:rPr lang="en-US" altLang="zh-CN" sz="2800" i="1" dirty="0">
                            <a:solidFill>
                              <a:srgbClr val="002060"/>
                            </a:solidFill>
                            <a:latin typeface="Cambria Math" panose="02040503050406030204" pitchFamily="18" charset="0"/>
                            <a:ea typeface="Cambria Math" panose="02040503050406030204" pitchFamily="18" charset="0"/>
                          </a:rPr>
                          <m:t>[</m:t>
                        </m:r>
                        <m:r>
                          <a:rPr lang="en-US" altLang="zh-CN" sz="2800" dirty="0">
                            <a:solidFill>
                              <a:srgbClr val="002060"/>
                            </a:solidFill>
                            <a:latin typeface="Cambria Math" panose="02040503050406030204" pitchFamily="18" charset="0"/>
                            <a:ea typeface="Cambria Math" panose="02040503050406030204" pitchFamily="18" charset="0"/>
                          </a:rPr>
                          <m:t>𝐘</m:t>
                        </m:r>
                        <m:r>
                          <a:rPr lang="en-US" altLang="zh-CN" sz="2800" i="1" baseline="30000" dirty="0">
                            <a:solidFill>
                              <a:srgbClr val="002060"/>
                            </a:solidFill>
                            <a:latin typeface="Cambria Math" panose="02040503050406030204" pitchFamily="18" charset="0"/>
                            <a:ea typeface="Cambria Math" panose="02040503050406030204" pitchFamily="18" charset="0"/>
                          </a:rPr>
                          <m:t>′</m:t>
                        </m:r>
                        <m:r>
                          <a:rPr lang="en-US" altLang="zh-CN" sz="2800" i="1" dirty="0">
                            <a:solidFill>
                              <a:srgbClr val="002060"/>
                            </a:solidFill>
                            <a:latin typeface="Cambria Math" panose="02040503050406030204" pitchFamily="18" charset="0"/>
                            <a:ea typeface="Cambria Math" panose="02040503050406030204" pitchFamily="18" charset="0"/>
                          </a:rPr>
                          <m:t>]</m:t>
                        </m:r>
                      </m:num>
                      <m:den>
                        <m:r>
                          <a:rPr lang="en-US" altLang="zh-CN" sz="2800" i="1" dirty="0">
                            <a:solidFill>
                              <a:srgbClr val="002060"/>
                            </a:solidFill>
                            <a:latin typeface="Cambria Math" panose="02040503050406030204" pitchFamily="18" charset="0"/>
                            <a:ea typeface="Cambria Math" panose="02040503050406030204" pitchFamily="18" charset="0"/>
                          </a:rPr>
                          <m:t>[</m:t>
                        </m:r>
                        <m:r>
                          <a:rPr lang="en-US" altLang="zh-CN" sz="2800" dirty="0">
                            <a:solidFill>
                              <a:srgbClr val="002060"/>
                            </a:solidFill>
                            <a:latin typeface="Cambria Math" panose="02040503050406030204" pitchFamily="18" charset="0"/>
                            <a:ea typeface="Cambria Math" panose="02040503050406030204" pitchFamily="18" charset="0"/>
                          </a:rPr>
                          <m:t>𝐘</m:t>
                        </m:r>
                        <m:r>
                          <a:rPr lang="en-US" altLang="zh-CN" sz="2800" i="1" dirty="0">
                            <a:solidFill>
                              <a:srgbClr val="002060"/>
                            </a:solidFill>
                            <a:latin typeface="Cambria Math" panose="02040503050406030204" pitchFamily="18" charset="0"/>
                            <a:ea typeface="Cambria Math" panose="02040503050406030204" pitchFamily="18" charset="0"/>
                          </a:rPr>
                          <m:t>]</m:t>
                        </m:r>
                      </m:den>
                    </m:f>
                  </m:oMath>
                </a14:m>
                <a:r>
                  <a:rPr lang="en-US" altLang="zh-CN" sz="2800" dirty="0">
                    <a:solidFill>
                      <a:srgbClr val="002060"/>
                    </a:solidFill>
                    <a:ea typeface="Cambria Math" panose="02040503050406030204" pitchFamily="18" charset="0"/>
                  </a:rPr>
                  <a:t> </a:t>
                </a:r>
                <a14:m>
                  <m:oMath xmlns:m="http://schemas.openxmlformats.org/officeDocument/2006/math">
                    <m:r>
                      <a:rPr lang="en-US" altLang="zh-CN" sz="2800" i="1" dirty="0">
                        <a:solidFill>
                          <a:srgbClr val="002060"/>
                        </a:solidFill>
                        <a:latin typeface="Cambria Math" panose="02040503050406030204" pitchFamily="18" charset="0"/>
                        <a:ea typeface="Cambria Math" panose="02040503050406030204" pitchFamily="18" charset="0"/>
                      </a:rPr>
                      <m:t>=</m:t>
                    </m:r>
                    <m:f>
                      <m:fPr>
                        <m:ctrlPr>
                          <a:rPr lang="en-US" altLang="zh-CN" sz="2800" i="1" dirty="0">
                            <a:solidFill>
                              <a:srgbClr val="002060"/>
                            </a:solidFill>
                            <a:latin typeface="Cambria Math" panose="02040503050406030204" pitchFamily="18" charset="0"/>
                            <a:ea typeface="Cambria Math" panose="02040503050406030204" pitchFamily="18" charset="0"/>
                          </a:rPr>
                        </m:ctrlPr>
                      </m:fPr>
                      <m:num>
                        <m:d>
                          <m:dPr>
                            <m:begChr m:val="["/>
                            <m:endChr m:val="]"/>
                            <m:ctrlPr>
                              <a:rPr lang="en-US" altLang="zh-CN" sz="2800" i="1" dirty="0">
                                <a:solidFill>
                                  <a:srgbClr val="002060"/>
                                </a:solidFill>
                                <a:latin typeface="Cambria Math" panose="02040503050406030204" pitchFamily="18" charset="0"/>
                                <a:ea typeface="Cambria Math" panose="02040503050406030204" pitchFamily="18" charset="0"/>
                              </a:rPr>
                            </m:ctrlPr>
                          </m:dPr>
                          <m:e>
                            <m:r>
                              <a:rPr lang="en-US" altLang="zh-CN" sz="2800" dirty="0">
                                <a:solidFill>
                                  <a:srgbClr val="002060"/>
                                </a:solidFill>
                                <a:latin typeface="Cambria Math" panose="02040503050406030204" pitchFamily="18" charset="0"/>
                                <a:ea typeface="Cambria Math" panose="02040503050406030204" pitchFamily="18" charset="0"/>
                              </a:rPr>
                              <m:t>𝐘</m:t>
                            </m:r>
                          </m:e>
                        </m:d>
                        <m:r>
                          <a:rPr lang="en-US" altLang="zh-CN" sz="2800" dirty="0">
                            <a:solidFill>
                              <a:srgbClr val="002060"/>
                            </a:solidFill>
                            <a:latin typeface="Cambria Math" panose="02040503050406030204" pitchFamily="18" charset="0"/>
                            <a:ea typeface="Cambria Math" panose="02040503050406030204" pitchFamily="18" charset="0"/>
                          </a:rPr>
                          <m:t>+</m:t>
                        </m:r>
                        <m:d>
                          <m:dPr>
                            <m:begChr m:val="["/>
                            <m:endChr m:val="]"/>
                            <m:ctrlPr>
                              <a:rPr lang="en-US" altLang="zh-CN" sz="2800" i="1" dirty="0">
                                <a:solidFill>
                                  <a:srgbClr val="002060"/>
                                </a:solidFill>
                                <a:latin typeface="Cambria Math" panose="02040503050406030204" pitchFamily="18" charset="0"/>
                                <a:ea typeface="Cambria Math" panose="02040503050406030204" pitchFamily="18" charset="0"/>
                              </a:rPr>
                            </m:ctrlPr>
                          </m:dPr>
                          <m:e>
                            <m:r>
                              <a:rPr lang="en-US" altLang="zh-CN" sz="2800" dirty="0">
                                <a:solidFill>
                                  <a:srgbClr val="002060"/>
                                </a:solidFill>
                                <a:latin typeface="Cambria Math" panose="02040503050406030204" pitchFamily="18" charset="0"/>
                                <a:ea typeface="Cambria Math" panose="02040503050406030204" pitchFamily="18" charset="0"/>
                              </a:rPr>
                              <m:t>𝐇𝐘</m:t>
                            </m:r>
                          </m:e>
                        </m:d>
                        <m:r>
                          <a:rPr lang="en-US" altLang="zh-CN" sz="2800" dirty="0">
                            <a:solidFill>
                              <a:srgbClr val="002060"/>
                            </a:solidFill>
                            <a:latin typeface="Cambria Math" panose="02040503050406030204" pitchFamily="18" charset="0"/>
                            <a:ea typeface="Cambria Math" panose="02040503050406030204" pitchFamily="18" charset="0"/>
                          </a:rPr>
                          <m:t>+</m:t>
                        </m:r>
                        <m:d>
                          <m:dPr>
                            <m:begChr m:val="["/>
                            <m:endChr m:val="]"/>
                            <m:ctrlPr>
                              <a:rPr lang="en-US" altLang="zh-CN" sz="2800" i="1" dirty="0">
                                <a:solidFill>
                                  <a:srgbClr val="002060"/>
                                </a:solidFill>
                                <a:latin typeface="Cambria Math" panose="02040503050406030204" pitchFamily="18" charset="0"/>
                                <a:ea typeface="Cambria Math" panose="02040503050406030204" pitchFamily="18" charset="0"/>
                              </a:rPr>
                            </m:ctrlPr>
                          </m:dPr>
                          <m:e>
                            <m:r>
                              <a:rPr lang="en-US" altLang="zh-CN" sz="2800" dirty="0">
                                <a:solidFill>
                                  <a:srgbClr val="002060"/>
                                </a:solidFill>
                                <a:latin typeface="Cambria Math" panose="02040503050406030204" pitchFamily="18" charset="0"/>
                                <a:ea typeface="Cambria Math" panose="02040503050406030204" pitchFamily="18" charset="0"/>
                              </a:rPr>
                              <m:t>𝐇𝐘</m:t>
                            </m:r>
                          </m:e>
                        </m:d>
                        <m:r>
                          <a:rPr lang="en-US" altLang="zh-CN" sz="2800" dirty="0">
                            <a:solidFill>
                              <a:srgbClr val="002060"/>
                            </a:solidFill>
                            <a:latin typeface="Cambria Math" panose="02040503050406030204" pitchFamily="18" charset="0"/>
                            <a:ea typeface="Cambria Math" panose="02040503050406030204" pitchFamily="18" charset="0"/>
                          </a:rPr>
                          <m:t>+</m:t>
                        </m:r>
                        <m:d>
                          <m:dPr>
                            <m:begChr m:val="["/>
                            <m:endChr m:val="]"/>
                            <m:ctrlPr>
                              <a:rPr lang="en-US" altLang="zh-CN" sz="2800" i="1" dirty="0">
                                <a:solidFill>
                                  <a:srgbClr val="002060"/>
                                </a:solidFill>
                                <a:latin typeface="Cambria Math" panose="02040503050406030204" pitchFamily="18" charset="0"/>
                                <a:ea typeface="Cambria Math" panose="02040503050406030204" pitchFamily="18" charset="0"/>
                              </a:rPr>
                            </m:ctrlPr>
                          </m:dPr>
                          <m:e>
                            <m:r>
                              <a:rPr lang="en-US" altLang="zh-CN" sz="2800" dirty="0">
                                <a:solidFill>
                                  <a:srgbClr val="002060"/>
                                </a:solidFill>
                                <a:latin typeface="Cambria Math" panose="02040503050406030204" pitchFamily="18" charset="0"/>
                                <a:ea typeface="Cambria Math" panose="02040503050406030204" pitchFamily="18" charset="0"/>
                              </a:rPr>
                              <m:t>𝐇𝐘</m:t>
                            </m:r>
                          </m:e>
                        </m:d>
                        <m:r>
                          <a:rPr lang="en-US" altLang="zh-CN" sz="2800" dirty="0">
                            <a:solidFill>
                              <a:srgbClr val="002060"/>
                            </a:solidFill>
                            <a:latin typeface="Cambria Math" panose="02040503050406030204" pitchFamily="18" charset="0"/>
                            <a:ea typeface="Cambria Math" panose="02040503050406030204" pitchFamily="18" charset="0"/>
                          </a:rPr>
                          <m:t>+</m:t>
                        </m:r>
                        <m:d>
                          <m:dPr>
                            <m:begChr m:val="["/>
                            <m:endChr m:val="]"/>
                            <m:ctrlPr>
                              <a:rPr lang="en-US" altLang="zh-CN" sz="2800" i="1" dirty="0">
                                <a:solidFill>
                                  <a:srgbClr val="002060"/>
                                </a:solidFill>
                                <a:latin typeface="Cambria Math" panose="02040503050406030204" pitchFamily="18" charset="0"/>
                                <a:ea typeface="Cambria Math" panose="02040503050406030204" pitchFamily="18" charset="0"/>
                              </a:rPr>
                            </m:ctrlPr>
                          </m:dPr>
                          <m:e>
                            <m:r>
                              <a:rPr lang="en-US" altLang="zh-CN" sz="2800" dirty="0">
                                <a:solidFill>
                                  <a:srgbClr val="002060"/>
                                </a:solidFill>
                                <a:latin typeface="Cambria Math" panose="02040503050406030204" pitchFamily="18" charset="0"/>
                                <a:ea typeface="Cambria Math" panose="02040503050406030204" pitchFamily="18" charset="0"/>
                              </a:rPr>
                              <m:t>𝐇𝐘</m:t>
                            </m:r>
                          </m:e>
                        </m:d>
                        <m:r>
                          <a:rPr lang="en-US" altLang="zh-CN" sz="2800" dirty="0">
                            <a:solidFill>
                              <a:srgbClr val="002060"/>
                            </a:solidFill>
                            <a:latin typeface="Cambria Math" panose="02040503050406030204" pitchFamily="18" charset="0"/>
                            <a:ea typeface="Cambria Math" panose="02040503050406030204" pitchFamily="18" charset="0"/>
                          </a:rPr>
                          <m:t>+</m:t>
                        </m:r>
                        <m:d>
                          <m:dPr>
                            <m:begChr m:val="["/>
                            <m:endChr m:val="]"/>
                            <m:ctrlPr>
                              <a:rPr lang="en-US" altLang="zh-CN" sz="2800" i="1" dirty="0">
                                <a:solidFill>
                                  <a:srgbClr val="002060"/>
                                </a:solidFill>
                                <a:latin typeface="Cambria Math" panose="02040503050406030204" pitchFamily="18" charset="0"/>
                                <a:ea typeface="Cambria Math" panose="02040503050406030204" pitchFamily="18" charset="0"/>
                              </a:rPr>
                            </m:ctrlPr>
                          </m:dPr>
                          <m:e>
                            <m:r>
                              <a:rPr lang="en-US" altLang="zh-CN" sz="2800" dirty="0">
                                <a:solidFill>
                                  <a:srgbClr val="002060"/>
                                </a:solidFill>
                                <a:latin typeface="Cambria Math" panose="02040503050406030204" pitchFamily="18" charset="0"/>
                                <a:ea typeface="Cambria Math" panose="02040503050406030204" pitchFamily="18" charset="0"/>
                              </a:rPr>
                              <m:t>𝐇𝐘</m:t>
                            </m:r>
                          </m:e>
                        </m:d>
                        <m:r>
                          <a:rPr lang="en-US" altLang="zh-CN" sz="2800" dirty="0">
                            <a:solidFill>
                              <a:srgbClr val="002060"/>
                            </a:solidFill>
                            <a:latin typeface="Cambria Math" panose="02040503050406030204" pitchFamily="18" charset="0"/>
                            <a:ea typeface="Cambria Math" panose="02040503050406030204" pitchFamily="18" charset="0"/>
                          </a:rPr>
                          <m:t>+</m:t>
                        </m:r>
                        <m:d>
                          <m:dPr>
                            <m:begChr m:val="["/>
                            <m:endChr m:val="]"/>
                            <m:ctrlPr>
                              <a:rPr lang="en-US" altLang="zh-CN" sz="2800" i="1" dirty="0">
                                <a:solidFill>
                                  <a:srgbClr val="002060"/>
                                </a:solidFill>
                                <a:latin typeface="Cambria Math" panose="02040503050406030204" pitchFamily="18" charset="0"/>
                                <a:ea typeface="Cambria Math" panose="02040503050406030204" pitchFamily="18" charset="0"/>
                              </a:rPr>
                            </m:ctrlPr>
                          </m:dPr>
                          <m:e>
                            <m:r>
                              <a:rPr lang="en-US" altLang="zh-CN" sz="2800" dirty="0">
                                <a:solidFill>
                                  <a:srgbClr val="002060"/>
                                </a:solidFill>
                                <a:latin typeface="Cambria Math" panose="02040503050406030204" pitchFamily="18" charset="0"/>
                                <a:ea typeface="Cambria Math" panose="02040503050406030204" pitchFamily="18" charset="0"/>
                              </a:rPr>
                              <m:t>𝐇𝐘</m:t>
                            </m:r>
                          </m:e>
                        </m:d>
                        <m:r>
                          <a:rPr lang="en-US" altLang="zh-CN" sz="2800" b="1" i="0" dirty="0" smtClean="0">
                            <a:solidFill>
                              <a:srgbClr val="002060"/>
                            </a:solidFill>
                            <a:latin typeface="Cambria Math" panose="02040503050406030204" pitchFamily="18" charset="0"/>
                            <a:ea typeface="Cambria Math" panose="02040503050406030204" pitchFamily="18" charset="0"/>
                          </a:rPr>
                          <m:t>+[</m:t>
                        </m:r>
                        <m:r>
                          <a:rPr lang="en-US" altLang="zh-CN" sz="2800" b="1" i="0" dirty="0" smtClean="0">
                            <a:solidFill>
                              <a:srgbClr val="002060"/>
                            </a:solidFill>
                            <a:latin typeface="Cambria Math" panose="02040503050406030204" pitchFamily="18" charset="0"/>
                            <a:ea typeface="Cambria Math" panose="02040503050406030204" pitchFamily="18" charset="0"/>
                          </a:rPr>
                          <m:t>𝐍𝐘</m:t>
                        </m:r>
                        <m:r>
                          <a:rPr lang="en-US" altLang="zh-CN" sz="2800" b="1" i="0" dirty="0" smtClean="0">
                            <a:solidFill>
                              <a:srgbClr val="002060"/>
                            </a:solidFill>
                            <a:latin typeface="Cambria Math" panose="02040503050406030204" pitchFamily="18" charset="0"/>
                            <a:ea typeface="Cambria Math" panose="02040503050406030204" pitchFamily="18" charset="0"/>
                          </a:rPr>
                          <m:t>]</m:t>
                        </m:r>
                      </m:num>
                      <m:den>
                        <m:r>
                          <a:rPr lang="en-US" altLang="zh-CN" sz="2800" i="1" dirty="0">
                            <a:solidFill>
                              <a:srgbClr val="002060"/>
                            </a:solidFill>
                            <a:latin typeface="Cambria Math" panose="02040503050406030204" pitchFamily="18" charset="0"/>
                            <a:ea typeface="Cambria Math" panose="02040503050406030204" pitchFamily="18" charset="0"/>
                          </a:rPr>
                          <m:t>[</m:t>
                        </m:r>
                        <m:r>
                          <a:rPr lang="en-US" altLang="zh-CN" sz="2800" dirty="0">
                            <a:solidFill>
                              <a:srgbClr val="002060"/>
                            </a:solidFill>
                            <a:latin typeface="Cambria Math" panose="02040503050406030204" pitchFamily="18" charset="0"/>
                            <a:ea typeface="Cambria Math" panose="02040503050406030204" pitchFamily="18" charset="0"/>
                          </a:rPr>
                          <m:t>𝐘</m:t>
                        </m:r>
                        <m:r>
                          <a:rPr lang="en-US" altLang="zh-CN" sz="2800" i="1" dirty="0">
                            <a:solidFill>
                              <a:srgbClr val="002060"/>
                            </a:solidFill>
                            <a:latin typeface="Cambria Math" panose="02040503050406030204" pitchFamily="18" charset="0"/>
                            <a:ea typeface="Cambria Math" panose="02040503050406030204" pitchFamily="18" charset="0"/>
                          </a:rPr>
                          <m:t>]</m:t>
                        </m:r>
                      </m:den>
                    </m:f>
                  </m:oMath>
                </a14:m>
                <a:endParaRPr lang="en-US" altLang="zh-CN" sz="2800" dirty="0">
                  <a:solidFill>
                    <a:srgbClr val="002060"/>
                  </a:solidFill>
                  <a:latin typeface="Times New Roman" panose="02020603050405020304" pitchFamily="18" charset="0"/>
                  <a:sym typeface="Symbol" panose="05050102010706020507" pitchFamily="18" charset="2"/>
                </a:endParaRPr>
              </a:p>
              <a:p>
                <a:pPr marL="0" indent="0">
                  <a:buNone/>
                </a:pPr>
                <a:r>
                  <a:rPr lang="en-US" altLang="zh-CN" sz="2800" dirty="0">
                    <a:solidFill>
                      <a:srgbClr val="002060"/>
                    </a:solidFill>
                    <a:latin typeface="Times New Roman" panose="02020603050405020304" pitchFamily="18" charset="0"/>
                    <a:sym typeface="Symbol" panose="05050102010706020507" pitchFamily="18" charset="2"/>
                  </a:rPr>
                  <a:t> </a:t>
                </a:r>
                <a14:m>
                  <m:oMath xmlns:m="http://schemas.openxmlformats.org/officeDocument/2006/math">
                    <m:r>
                      <a:rPr lang="en-US" altLang="zh-CN" sz="2800" b="1" i="0" smtClean="0">
                        <a:solidFill>
                          <a:srgbClr val="3333FF"/>
                        </a:solidFill>
                        <a:latin typeface="Cambria Math" panose="02040503050406030204" pitchFamily="18" charset="0"/>
                      </a:rPr>
                      <m:t>               </m:t>
                    </m:r>
                    <m:r>
                      <a:rPr lang="en-US" altLang="zh-CN" sz="2800" i="1" smtClean="0">
                        <a:solidFill>
                          <a:srgbClr val="002060"/>
                        </a:solidFill>
                        <a:latin typeface="Cambria Math" panose="02040503050406030204" pitchFamily="18" charset="0"/>
                      </a:rPr>
                      <m:t>=</m:t>
                    </m:r>
                    <m:r>
                      <m:rPr>
                        <m:nor/>
                      </m:rPr>
                      <a:rPr kumimoji="1" lang="en-US" altLang="zh-CN" sz="2800" dirty="0" smtClean="0">
                        <a:solidFill>
                          <a:srgbClr val="002060"/>
                        </a:solidFill>
                        <a:ea typeface="宋体" panose="02010600030101010101" pitchFamily="2" charset="-122"/>
                        <a:sym typeface="Symbol" panose="05050102010706020507" pitchFamily="18" charset="2"/>
                      </a:rPr>
                      <m:t></m:t>
                    </m:r>
                    <m:r>
                      <m:rPr>
                        <m:nor/>
                      </m:rPr>
                      <a:rPr kumimoji="1" lang="en-US" altLang="zh-CN" sz="2800" baseline="-25000" dirty="0" smtClean="0">
                        <a:solidFill>
                          <a:srgbClr val="002060"/>
                        </a:solidFill>
                        <a:ea typeface="宋体" panose="02010600030101010101" pitchFamily="2" charset="-122"/>
                        <a:sym typeface="Symbol" panose="05050102010706020507" pitchFamily="18" charset="2"/>
                      </a:rPr>
                      <m:t>Y</m:t>
                    </m:r>
                    <m:r>
                      <m:rPr>
                        <m:nor/>
                      </m:rPr>
                      <a:rPr kumimoji="1" lang="en-US" altLang="zh-CN" sz="2800" baseline="-25000" dirty="0" smtClean="0">
                        <a:solidFill>
                          <a:srgbClr val="002060"/>
                        </a:solidFill>
                        <a:ea typeface="宋体" panose="02010600030101010101" pitchFamily="2" charset="-122"/>
                        <a:sym typeface="Symbol" panose="05050102010706020507" pitchFamily="18" charset="2"/>
                      </a:rPr>
                      <m:t>(</m:t>
                    </m:r>
                    <m:r>
                      <m:rPr>
                        <m:nor/>
                      </m:rPr>
                      <a:rPr kumimoji="1" lang="en-US" altLang="zh-CN" sz="2800" baseline="-25000" dirty="0" smtClean="0">
                        <a:solidFill>
                          <a:srgbClr val="002060"/>
                        </a:solidFill>
                        <a:ea typeface="宋体" panose="02010600030101010101" pitchFamily="2" charset="-122"/>
                        <a:sym typeface="Symbol" panose="05050102010706020507" pitchFamily="18" charset="2"/>
                      </a:rPr>
                      <m:t>H</m:t>
                    </m:r>
                    <m:r>
                      <m:rPr>
                        <m:nor/>
                      </m:rPr>
                      <a:rPr kumimoji="1" lang="en-US" altLang="zh-CN" sz="2800" baseline="-25000" dirty="0" smtClean="0">
                        <a:solidFill>
                          <a:srgbClr val="002060"/>
                        </a:solidFill>
                        <a:ea typeface="宋体" panose="02010600030101010101" pitchFamily="2" charset="-122"/>
                        <a:sym typeface="Symbol" panose="05050102010706020507" pitchFamily="18" charset="2"/>
                      </a:rPr>
                      <m:t>)+</m:t>
                    </m:r>
                    <m:f>
                      <m:fPr>
                        <m:ctrlPr>
                          <a:rPr lang="en-US" altLang="zh-CN" sz="2800" i="1" dirty="0">
                            <a:solidFill>
                              <a:srgbClr val="002060"/>
                            </a:solidFill>
                            <a:latin typeface="Cambria Math" panose="02040503050406030204" pitchFamily="18" charset="0"/>
                            <a:ea typeface="Cambria Math" panose="02040503050406030204" pitchFamily="18" charset="0"/>
                          </a:rPr>
                        </m:ctrlPr>
                      </m:fPr>
                      <m:num>
                        <m:r>
                          <a:rPr lang="en-US" altLang="zh-CN" sz="2800" i="1" dirty="0" smtClean="0">
                            <a:solidFill>
                              <a:srgbClr val="002060"/>
                            </a:solidFill>
                            <a:latin typeface="Cambria Math" panose="02040503050406030204" pitchFamily="18" charset="0"/>
                            <a:ea typeface="Cambria Math" panose="02040503050406030204" pitchFamily="18" charset="0"/>
                          </a:rPr>
                          <m:t> </m:t>
                        </m:r>
                        <m:r>
                          <a:rPr lang="en-US" altLang="zh-CN" sz="2800" dirty="0">
                            <a:solidFill>
                              <a:srgbClr val="002060"/>
                            </a:solidFill>
                            <a:latin typeface="Cambria Math" panose="02040503050406030204" pitchFamily="18" charset="0"/>
                            <a:ea typeface="Cambria Math" panose="02040503050406030204" pitchFamily="18" charset="0"/>
                          </a:rPr>
                          <m:t>[</m:t>
                        </m:r>
                        <m:r>
                          <a:rPr lang="en-US" altLang="zh-CN" sz="2800" dirty="0">
                            <a:solidFill>
                              <a:srgbClr val="002060"/>
                            </a:solidFill>
                            <a:latin typeface="Cambria Math" panose="02040503050406030204" pitchFamily="18" charset="0"/>
                            <a:ea typeface="Cambria Math" panose="02040503050406030204" pitchFamily="18" charset="0"/>
                          </a:rPr>
                          <m:t>𝐍𝐘</m:t>
                        </m:r>
                        <m:r>
                          <a:rPr lang="en-US" altLang="zh-CN" sz="2800" dirty="0">
                            <a:solidFill>
                              <a:srgbClr val="002060"/>
                            </a:solidFill>
                            <a:latin typeface="Cambria Math" panose="02040503050406030204" pitchFamily="18" charset="0"/>
                            <a:ea typeface="Cambria Math" panose="02040503050406030204" pitchFamily="18" charset="0"/>
                          </a:rPr>
                          <m:t>]</m:t>
                        </m:r>
                      </m:num>
                      <m:den>
                        <m:r>
                          <a:rPr lang="en-US" altLang="zh-CN" sz="2800" i="1" dirty="0">
                            <a:solidFill>
                              <a:srgbClr val="002060"/>
                            </a:solidFill>
                            <a:latin typeface="Cambria Math" panose="02040503050406030204" pitchFamily="18" charset="0"/>
                            <a:ea typeface="Cambria Math" panose="02040503050406030204" pitchFamily="18" charset="0"/>
                          </a:rPr>
                          <m:t>[</m:t>
                        </m:r>
                        <m:r>
                          <a:rPr lang="en-US" altLang="zh-CN" sz="2800" dirty="0">
                            <a:solidFill>
                              <a:srgbClr val="002060"/>
                            </a:solidFill>
                            <a:latin typeface="Cambria Math" panose="02040503050406030204" pitchFamily="18" charset="0"/>
                            <a:ea typeface="Cambria Math" panose="02040503050406030204" pitchFamily="18" charset="0"/>
                          </a:rPr>
                          <m:t>𝐘</m:t>
                        </m:r>
                        <m:r>
                          <a:rPr lang="en-US" altLang="zh-CN" sz="2800" i="1" dirty="0">
                            <a:solidFill>
                              <a:srgbClr val="002060"/>
                            </a:solidFill>
                            <a:latin typeface="Cambria Math" panose="02040503050406030204" pitchFamily="18" charset="0"/>
                            <a:ea typeface="Cambria Math" panose="02040503050406030204" pitchFamily="18" charset="0"/>
                          </a:rPr>
                          <m:t>]</m:t>
                        </m:r>
                      </m:den>
                    </m:f>
                  </m:oMath>
                </a14:m>
                <a:endParaRPr lang="en-US" altLang="zh-CN" sz="2800" dirty="0">
                  <a:solidFill>
                    <a:srgbClr val="002060"/>
                  </a:solidFill>
                  <a:latin typeface="Times New Roman" panose="02020603050405020304" pitchFamily="18" charset="0"/>
                  <a:sym typeface="Symbol" panose="05050102010706020507" pitchFamily="18" charset="2"/>
                </a:endParaRPr>
              </a:p>
              <a:p>
                <a:pPr marL="0" indent="0">
                  <a:buNone/>
                </a:pPr>
                <a:r>
                  <a:rPr lang="en-US" altLang="zh-CN" sz="2800" dirty="0">
                    <a:solidFill>
                      <a:srgbClr val="002060"/>
                    </a:solidFill>
                    <a:latin typeface="Times New Roman" panose="02020603050405020304" pitchFamily="18" charset="0"/>
                    <a:sym typeface="Symbol" panose="05050102010706020507" pitchFamily="18" charset="2"/>
                  </a:rPr>
                  <a:t> </a:t>
                </a:r>
                <a14:m>
                  <m:oMath xmlns:m="http://schemas.openxmlformats.org/officeDocument/2006/math">
                    <m:r>
                      <a:rPr lang="en-US" altLang="zh-CN" sz="2800" b="1" i="0" smtClean="0">
                        <a:solidFill>
                          <a:srgbClr val="002060"/>
                        </a:solidFill>
                        <a:latin typeface="Cambria Math" panose="02040503050406030204" pitchFamily="18" charset="0"/>
                      </a:rPr>
                      <m:t>               </m:t>
                    </m:r>
                    <m:r>
                      <a:rPr lang="en-US" altLang="zh-CN" sz="2800" i="1" smtClean="0">
                        <a:solidFill>
                          <a:srgbClr val="FF0000"/>
                        </a:solidFill>
                        <a:latin typeface="Cambria Math" panose="02040503050406030204" pitchFamily="18" charset="0"/>
                      </a:rPr>
                      <m:t>=</m:t>
                    </m:r>
                  </m:oMath>
                </a14:m>
                <a:r>
                  <a:rPr kumimoji="1" lang="en-US" altLang="zh-CN" sz="2800" dirty="0">
                    <a:solidFill>
                      <a:srgbClr val="FF0000"/>
                    </a:solidFill>
                    <a:ea typeface="宋体" panose="02010600030101010101" pitchFamily="2" charset="-122"/>
                    <a:sym typeface="Symbol" panose="05050102010706020507" pitchFamily="18" charset="2"/>
                  </a:rPr>
                  <a:t> </a:t>
                </a:r>
                <a14:m>
                  <m:oMath xmlns:m="http://schemas.openxmlformats.org/officeDocument/2006/math">
                    <m:r>
                      <m:rPr>
                        <m:nor/>
                      </m:rPr>
                      <a:rPr kumimoji="1" lang="en-US" altLang="zh-CN" sz="2800" dirty="0">
                        <a:solidFill>
                          <a:srgbClr val="FF0000"/>
                        </a:solidFill>
                        <a:ea typeface="宋体" panose="02010600030101010101" pitchFamily="2" charset="-122"/>
                        <a:sym typeface="Symbol" panose="05050102010706020507" pitchFamily="18" charset="2"/>
                      </a:rPr>
                      <m:t></m:t>
                    </m:r>
                    <m:r>
                      <m:rPr>
                        <m:nor/>
                      </m:rPr>
                      <a:rPr kumimoji="1" lang="en-US" altLang="zh-CN" sz="2800" baseline="-25000" dirty="0">
                        <a:solidFill>
                          <a:srgbClr val="FF0000"/>
                        </a:solidFill>
                        <a:ea typeface="宋体" panose="02010600030101010101" pitchFamily="2" charset="-122"/>
                        <a:sym typeface="Symbol" panose="05050102010706020507" pitchFamily="18" charset="2"/>
                      </a:rPr>
                      <m:t>Y</m:t>
                    </m:r>
                    <m:r>
                      <m:rPr>
                        <m:nor/>
                      </m:rPr>
                      <a:rPr kumimoji="1" lang="en-US" altLang="zh-CN" sz="2800" baseline="-25000" dirty="0">
                        <a:solidFill>
                          <a:srgbClr val="FF0000"/>
                        </a:solidFill>
                        <a:ea typeface="宋体" panose="02010600030101010101" pitchFamily="2" charset="-122"/>
                        <a:sym typeface="Symbol" panose="05050102010706020507" pitchFamily="18" charset="2"/>
                      </a:rPr>
                      <m:t>(</m:t>
                    </m:r>
                    <m:r>
                      <m:rPr>
                        <m:nor/>
                      </m:rPr>
                      <a:rPr kumimoji="1" lang="en-US" altLang="zh-CN" sz="2800" baseline="-25000" dirty="0">
                        <a:solidFill>
                          <a:srgbClr val="FF0000"/>
                        </a:solidFill>
                        <a:ea typeface="宋体" panose="02010600030101010101" pitchFamily="2" charset="-122"/>
                        <a:sym typeface="Symbol" panose="05050102010706020507" pitchFamily="18" charset="2"/>
                      </a:rPr>
                      <m:t>H</m:t>
                    </m:r>
                    <m:r>
                      <m:rPr>
                        <m:nor/>
                      </m:rPr>
                      <a:rPr kumimoji="1" lang="en-US" altLang="zh-CN" sz="2800" baseline="-25000" dirty="0">
                        <a:solidFill>
                          <a:srgbClr val="FF0000"/>
                        </a:solidFill>
                        <a:ea typeface="宋体" panose="02010600030101010101" pitchFamily="2" charset="-122"/>
                        <a:sym typeface="Symbol" panose="05050102010706020507" pitchFamily="18" charset="2"/>
                      </a:rPr>
                      <m:t>)+</m:t>
                    </m:r>
                    <m:r>
                      <m:rPr>
                        <m:nor/>
                      </m:rPr>
                      <a:rPr kumimoji="1" lang="en-US" altLang="zh-CN" sz="2800" baseline="-25000" dirty="0">
                        <a:solidFill>
                          <a:srgbClr val="FF0000"/>
                        </a:solidFill>
                        <a:ea typeface="宋体" panose="02010600030101010101" pitchFamily="2" charset="-122"/>
                        <a:sym typeface="Symbol" panose="05050102010706020507" pitchFamily="18" charset="2"/>
                      </a:rPr>
                      <m:t>Y</m:t>
                    </m:r>
                    <m:r>
                      <m:rPr>
                        <m:nor/>
                      </m:rPr>
                      <a:rPr kumimoji="1" lang="en-US" altLang="zh-CN" sz="2800" baseline="-25000" dirty="0">
                        <a:solidFill>
                          <a:srgbClr val="FF0000"/>
                        </a:solidFill>
                        <a:ea typeface="宋体" panose="02010600030101010101" pitchFamily="2" charset="-122"/>
                        <a:sym typeface="Symbol" panose="05050102010706020507" pitchFamily="18" charset="2"/>
                      </a:rPr>
                      <m:t>(</m:t>
                    </m:r>
                    <m:r>
                      <m:rPr>
                        <m:nor/>
                      </m:rPr>
                      <a:rPr kumimoji="1" lang="en-US" altLang="zh-CN" sz="2800" b="1" i="0" baseline="-25000" dirty="0" smtClean="0">
                        <a:solidFill>
                          <a:srgbClr val="FF0000"/>
                        </a:solidFill>
                        <a:ea typeface="宋体" panose="02010600030101010101" pitchFamily="2" charset="-122"/>
                        <a:sym typeface="Symbol" panose="05050102010706020507" pitchFamily="18" charset="2"/>
                      </a:rPr>
                      <m:t>N</m:t>
                    </m:r>
                    <m:r>
                      <m:rPr>
                        <m:nor/>
                      </m:rPr>
                      <a:rPr kumimoji="1" lang="en-US" altLang="zh-CN" sz="2800" baseline="-25000" dirty="0">
                        <a:solidFill>
                          <a:srgbClr val="FF0000"/>
                        </a:solidFill>
                        <a:ea typeface="宋体" panose="02010600030101010101" pitchFamily="2" charset="-122"/>
                        <a:sym typeface="Symbol" panose="05050102010706020507" pitchFamily="18" charset="2"/>
                      </a:rPr>
                      <m:t>)</m:t>
                    </m:r>
                    <m:r>
                      <a:rPr lang="en-US" altLang="zh-CN" sz="2800" i="1">
                        <a:solidFill>
                          <a:srgbClr val="FF0000"/>
                        </a:solidFill>
                        <a:latin typeface="Cambria Math" panose="02040503050406030204" pitchFamily="18" charset="0"/>
                        <a:ea typeface="Cambria Math" panose="02040503050406030204" pitchFamily="18" charset="0"/>
                      </a:rPr>
                      <m:t>−</m:t>
                    </m:r>
                  </m:oMath>
                </a14:m>
                <a:r>
                  <a:rPr lang="en-US" altLang="zh-CN" sz="2800" dirty="0">
                    <a:solidFill>
                      <a:srgbClr val="FF0000"/>
                    </a:solidFill>
                    <a:latin typeface="Times New Roman" panose="02020603050405020304" pitchFamily="18" charset="0"/>
                    <a:sym typeface="Symbol" panose="05050102010706020507" pitchFamily="18" charset="2"/>
                  </a:rPr>
                  <a:t>1</a:t>
                </a:r>
                <a:endParaRPr lang="zh-CN" altLang="en-US" sz="2800" dirty="0">
                  <a:solidFill>
                    <a:srgbClr val="002060"/>
                  </a:solidFill>
                  <a:latin typeface="Times New Roman" panose="02020603050405020304" pitchFamily="18" charset="0"/>
                  <a:sym typeface="Symbol" panose="05050102010706020507" pitchFamily="18" charset="2"/>
                </a:endParaRPr>
              </a:p>
            </p:txBody>
          </p:sp>
        </mc:Choice>
        <mc:Fallback xmlns="">
          <p:sp>
            <p:nvSpPr>
              <p:cNvPr id="79886" name="Rectangle 14"/>
              <p:cNvSpPr>
                <a:spLocks noGrp="1" noRot="1" noChangeAspect="1" noMove="1" noResize="1" noEditPoints="1" noAdjustHandles="1" noChangeArrowheads="1" noChangeShapeType="1" noTextEdit="1"/>
              </p:cNvSpPr>
              <p:nvPr>
                <p:ph type="body" idx="1"/>
              </p:nvPr>
            </p:nvSpPr>
            <p:spPr>
              <a:blipFill>
                <a:blip r:embed="rId4"/>
                <a:stretch>
                  <a:fillRect t="-2136"/>
                </a:stretch>
              </a:blipFill>
            </p:spPr>
            <p:txBody>
              <a:bodyPr/>
              <a:lstStyle/>
              <a:p>
                <a:r>
                  <a:rPr lang="zh-CN" altLang="en-US">
                    <a:noFill/>
                  </a:rPr>
                  <a:t> </a:t>
                </a:r>
              </a:p>
            </p:txBody>
          </p:sp>
        </mc:Fallback>
      </mc:AlternateContent>
      <p:sp>
        <p:nvSpPr>
          <p:cNvPr id="8" name="页脚占位符 4"/>
          <p:cNvSpPr>
            <a:spLocks noGrp="1"/>
          </p:cNvSpPr>
          <p:nvPr>
            <p:ph type="ftr" sz="quarter" idx="11"/>
          </p:nvPr>
        </p:nvSpPr>
        <p:spPr/>
        <p:txBody>
          <a:bodyPr/>
          <a:lstStyle/>
          <a:p>
            <a:r>
              <a:rPr lang="en-US" altLang="zh-CN"/>
              <a:t>《分析化学》 第五章   配位滴定法</a:t>
            </a:r>
          </a:p>
        </p:txBody>
      </p:sp>
      <p:sp>
        <p:nvSpPr>
          <p:cNvPr id="9" name="灯片编号占位符 5"/>
          <p:cNvSpPr>
            <a:spLocks noGrp="1"/>
          </p:cNvSpPr>
          <p:nvPr>
            <p:ph type="sldNum" sz="quarter" idx="12"/>
          </p:nvPr>
        </p:nvSpPr>
        <p:spPr/>
        <p:txBody>
          <a:bodyPr/>
          <a:lstStyle/>
          <a:p>
            <a:fld id="{F96BA075-A330-4B72-B508-2C3371AA4623}" type="slidenum">
              <a:rPr lang="en-US" altLang="zh-CN"/>
              <a:pPr/>
              <a:t>46</a:t>
            </a:fld>
            <a:endParaRPr lang="en-US" altLang="zh-CN"/>
          </a:p>
        </p:txBody>
      </p:sp>
      <p:sp>
        <p:nvSpPr>
          <p:cNvPr id="79874" name="Rectangle 2"/>
          <p:cNvSpPr>
            <a:spLocks noGrp="1" noChangeArrowheads="1"/>
          </p:cNvSpPr>
          <p:nvPr>
            <p:ph type="title"/>
          </p:nvPr>
        </p:nvSpPr>
        <p:spPr/>
        <p:txBody>
          <a:bodyPr/>
          <a:lstStyle/>
          <a:p>
            <a:r>
              <a:rPr lang="en-US" altLang="zh-CN" dirty="0">
                <a:latin typeface="Times New Roman" panose="02020603050405020304" pitchFamily="18" charset="0"/>
              </a:rPr>
              <a:t>Y</a:t>
            </a:r>
            <a:r>
              <a:rPr lang="zh-CN" altLang="en-US" dirty="0">
                <a:latin typeface="Times New Roman" panose="02020603050405020304" pitchFamily="18" charset="0"/>
              </a:rPr>
              <a:t>的总副反应系数</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Y</a:t>
            </a:r>
            <a:r>
              <a:rPr lang="en-US" altLang="zh-CN" dirty="0">
                <a:latin typeface="Times New Roman" panose="02020603050405020304" pitchFamily="18" charset="0"/>
                <a:sym typeface="Symbol" panose="05050102010706020507" pitchFamily="18" charset="2"/>
              </a:rPr>
              <a:t>  </a:t>
            </a:r>
            <a:endParaRPr lang="en-US" altLang="zh-CN" dirty="0">
              <a:latin typeface="Times New Roman" panose="02020603050405020304" pitchFamily="18" charset="0"/>
            </a:endParaRPr>
          </a:p>
        </p:txBody>
      </p:sp>
      <p:sp>
        <p:nvSpPr>
          <p:cNvPr id="79877" name="AutoShape 5"/>
          <p:cNvSpPr>
            <a:spLocks noChangeArrowheads="1"/>
          </p:cNvSpPr>
          <p:nvPr/>
        </p:nvSpPr>
        <p:spPr bwMode="auto">
          <a:xfrm>
            <a:off x="4932040" y="4099171"/>
            <a:ext cx="3888432" cy="1058021"/>
          </a:xfrm>
          <a:prstGeom prst="wedgeRoundRectCallout">
            <a:avLst>
              <a:gd name="adj1" fmla="val -103361"/>
              <a:gd name="adj2" fmla="val -50620"/>
              <a:gd name="adj3" fmla="val 16667"/>
            </a:avLst>
          </a:prstGeom>
          <a:solidFill>
            <a:srgbClr val="CCFFCC"/>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l"/>
            <a:r>
              <a:rPr kumimoji="1" lang="zh-CN" altLang="en-US" b="1" dirty="0">
                <a:ea typeface="楷体_GB2312" pitchFamily="49" charset="-122"/>
              </a:rPr>
              <a:t>应用公式计算时，可灵活忽略次要因素</a:t>
            </a:r>
          </a:p>
        </p:txBody>
      </p:sp>
      <p:sp>
        <p:nvSpPr>
          <p:cNvPr id="2" name="圆角矩形 1"/>
          <p:cNvSpPr/>
          <p:nvPr/>
        </p:nvSpPr>
        <p:spPr bwMode="auto">
          <a:xfrm>
            <a:off x="1547664" y="3538332"/>
            <a:ext cx="2952328" cy="504056"/>
          </a:xfrm>
          <a:prstGeom prst="roundRect">
            <a:avLst/>
          </a:prstGeom>
          <a:noFill/>
          <a:ln w="19050" cap="flat" cmpd="sng" algn="ctr">
            <a:solidFill>
              <a:schemeClr val="accent1">
                <a:lumMod val="90000"/>
              </a:schemeClr>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886">
                                            <p:txEl>
                                              <p:pRg st="0" end="0"/>
                                            </p:txEl>
                                          </p:spTgt>
                                        </p:tgtEl>
                                        <p:attrNameLst>
                                          <p:attrName>style.visibility</p:attrName>
                                        </p:attrNameLst>
                                      </p:cBhvr>
                                      <p:to>
                                        <p:strVal val="visible"/>
                                      </p:to>
                                    </p:set>
                                    <p:animEffect transition="in" filter="barn(inVertical)">
                                      <p:cBhvr>
                                        <p:cTn id="7" dur="500"/>
                                        <p:tgtEl>
                                          <p:spTgt spid="798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886">
                                            <p:txEl>
                                              <p:pRg st="1" end="1"/>
                                            </p:txEl>
                                          </p:spTgt>
                                        </p:tgtEl>
                                        <p:attrNameLst>
                                          <p:attrName>style.visibility</p:attrName>
                                        </p:attrNameLst>
                                      </p:cBhvr>
                                      <p:to>
                                        <p:strVal val="visible"/>
                                      </p:to>
                                    </p:set>
                                    <p:animEffect transition="in" filter="barn(inVertical)">
                                      <p:cBhvr>
                                        <p:cTn id="12" dur="500"/>
                                        <p:tgtEl>
                                          <p:spTgt spid="798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9886">
                                            <p:txEl>
                                              <p:pRg st="2" end="2"/>
                                            </p:txEl>
                                          </p:spTgt>
                                        </p:tgtEl>
                                        <p:attrNameLst>
                                          <p:attrName>style.visibility</p:attrName>
                                        </p:attrNameLst>
                                      </p:cBhvr>
                                      <p:to>
                                        <p:strVal val="visible"/>
                                      </p:to>
                                    </p:set>
                                    <p:animEffect transition="in" filter="barn(inVertical)">
                                      <p:cBhvr>
                                        <p:cTn id="17" dur="500"/>
                                        <p:tgtEl>
                                          <p:spTgt spid="798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9886">
                                            <p:txEl>
                                              <p:pRg st="3" end="3"/>
                                            </p:txEl>
                                          </p:spTgt>
                                        </p:tgtEl>
                                        <p:attrNameLst>
                                          <p:attrName>style.visibility</p:attrName>
                                        </p:attrNameLst>
                                      </p:cBhvr>
                                      <p:to>
                                        <p:strVal val="visible"/>
                                      </p:to>
                                    </p:set>
                                    <p:animEffect transition="in" filter="barn(inVertical)">
                                      <p:cBhvr>
                                        <p:cTn id="22" dur="500"/>
                                        <p:tgtEl>
                                          <p:spTgt spid="798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9877"/>
                                        </p:tgtEl>
                                        <p:attrNameLst>
                                          <p:attrName>style.visibility</p:attrName>
                                        </p:attrNameLst>
                                      </p:cBhvr>
                                      <p:to>
                                        <p:strVal val="visible"/>
                                      </p:to>
                                    </p:set>
                                    <p:animEffect transition="in" filter="barn(inVertical)">
                                      <p:cBhvr>
                                        <p:cTn id="32" dur="5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6" grpId="0" build="p"/>
      <p:bldP spid="79877"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r>
              <a:rPr lang="en-US" altLang="zh-CN"/>
              <a:t>《分析化学》 第五章   配位滴定法</a:t>
            </a:r>
          </a:p>
        </p:txBody>
      </p:sp>
      <p:sp>
        <p:nvSpPr>
          <p:cNvPr id="8" name="灯片编号占位符 5"/>
          <p:cNvSpPr>
            <a:spLocks noGrp="1"/>
          </p:cNvSpPr>
          <p:nvPr>
            <p:ph type="sldNum" sz="quarter" idx="12"/>
          </p:nvPr>
        </p:nvSpPr>
        <p:spPr/>
        <p:txBody>
          <a:bodyPr/>
          <a:lstStyle/>
          <a:p>
            <a:fld id="{5A52073B-78E4-4746-A18E-BC4D26D4F81C}" type="slidenum">
              <a:rPr lang="en-US" altLang="zh-CN"/>
              <a:pPr/>
              <a:t>47</a:t>
            </a:fld>
            <a:endParaRPr lang="en-US" altLang="zh-CN"/>
          </a:p>
        </p:txBody>
      </p:sp>
      <p:sp>
        <p:nvSpPr>
          <p:cNvPr id="468994" name="Rectangle 2"/>
          <p:cNvSpPr>
            <a:spLocks noGrp="1" noChangeArrowheads="1"/>
          </p:cNvSpPr>
          <p:nvPr>
            <p:ph type="title"/>
          </p:nvPr>
        </p:nvSpPr>
        <p:spPr/>
        <p:txBody>
          <a:bodyPr/>
          <a:lstStyle/>
          <a:p>
            <a:r>
              <a:rPr lang="zh-CN" altLang="en-US" dirty="0">
                <a:latin typeface="Times New Roman" panose="02020603050405020304" pitchFamily="18" charset="0"/>
              </a:rPr>
              <a:t>例题 </a:t>
            </a:r>
            <a:r>
              <a:rPr lang="en-US" altLang="zh-CN" dirty="0">
                <a:latin typeface="Times New Roman" panose="02020603050405020304" pitchFamily="18" charset="0"/>
              </a:rPr>
              <a:t>5-2</a:t>
            </a:r>
          </a:p>
        </p:txBody>
      </p:sp>
      <p:sp>
        <p:nvSpPr>
          <p:cNvPr id="468995" name="Rectangle 3"/>
          <p:cNvSpPr>
            <a:spLocks noGrp="1" noChangeArrowheads="1"/>
          </p:cNvSpPr>
          <p:nvPr>
            <p:ph type="body" idx="1"/>
          </p:nvPr>
        </p:nvSpPr>
        <p:spPr>
          <a:xfrm>
            <a:off x="251520" y="1268983"/>
            <a:ext cx="8784976" cy="1223913"/>
          </a:xfrm>
        </p:spPr>
        <p:txBody>
          <a:bodyPr/>
          <a:lstStyle/>
          <a:p>
            <a:pPr>
              <a:lnSpc>
                <a:spcPct val="120000"/>
              </a:lnSpc>
              <a:spcBef>
                <a:spcPts val="0"/>
              </a:spcBef>
            </a:pPr>
            <a:r>
              <a:rPr lang="zh-CN" altLang="en-US" sz="3000" dirty="0">
                <a:latin typeface="Times New Roman" panose="02020603050405020304" pitchFamily="18" charset="0"/>
              </a:rPr>
              <a:t>在</a:t>
            </a:r>
            <a:r>
              <a:rPr lang="en-US" altLang="zh-CN" sz="3000" dirty="0">
                <a:latin typeface="Times New Roman" panose="02020603050405020304" pitchFamily="18" charset="0"/>
              </a:rPr>
              <a:t>pH=6.0</a:t>
            </a:r>
            <a:r>
              <a:rPr lang="zh-CN" altLang="en-US" sz="3000" dirty="0">
                <a:latin typeface="Times New Roman" panose="02020603050405020304" pitchFamily="18" charset="0"/>
              </a:rPr>
              <a:t>的溶液中，含有浓度均为</a:t>
            </a:r>
            <a:r>
              <a:rPr lang="en-US" altLang="zh-CN" sz="3000" dirty="0">
                <a:latin typeface="Times New Roman" panose="02020603050405020304" pitchFamily="18" charset="0"/>
              </a:rPr>
              <a:t>0.010 mol·L</a:t>
            </a:r>
            <a:r>
              <a:rPr lang="en-US" altLang="zh-CN" sz="3000" baseline="30000" dirty="0">
                <a:latin typeface="Times New Roman" panose="02020603050405020304" pitchFamily="18" charset="0"/>
              </a:rPr>
              <a:t>-1</a:t>
            </a:r>
            <a:r>
              <a:rPr lang="zh-CN" altLang="en-US" sz="3000" dirty="0">
                <a:latin typeface="Times New Roman" panose="02020603050405020304" pitchFamily="18" charset="0"/>
              </a:rPr>
              <a:t>的</a:t>
            </a:r>
            <a:r>
              <a:rPr lang="en-US" altLang="zh-CN" sz="3000" dirty="0">
                <a:latin typeface="Times New Roman" panose="02020603050405020304" pitchFamily="18" charset="0"/>
              </a:rPr>
              <a:t>EDTA</a:t>
            </a:r>
            <a:r>
              <a:rPr lang="zh-CN" altLang="en-US" sz="3000" dirty="0">
                <a:latin typeface="Times New Roman" panose="02020603050405020304" pitchFamily="18" charset="0"/>
              </a:rPr>
              <a:t>、</a:t>
            </a:r>
            <a:r>
              <a:rPr lang="en-US" altLang="zh-CN" sz="3000" dirty="0">
                <a:latin typeface="Times New Roman" panose="02020603050405020304" pitchFamily="18" charset="0"/>
              </a:rPr>
              <a:t>Zn</a:t>
            </a:r>
            <a:r>
              <a:rPr lang="en-US" altLang="zh-CN" sz="3000" baseline="30000" dirty="0">
                <a:latin typeface="Times New Roman" panose="02020603050405020304" pitchFamily="18" charset="0"/>
              </a:rPr>
              <a:t>2+</a:t>
            </a:r>
            <a:r>
              <a:rPr lang="zh-CN" altLang="en-US" sz="3000" dirty="0">
                <a:latin typeface="Times New Roman" panose="02020603050405020304" pitchFamily="18" charset="0"/>
              </a:rPr>
              <a:t>及</a:t>
            </a:r>
            <a:r>
              <a:rPr lang="en-US" altLang="zh-CN" sz="3000" dirty="0">
                <a:latin typeface="Times New Roman" panose="02020603050405020304" pitchFamily="18" charset="0"/>
              </a:rPr>
              <a:t>Ca</a:t>
            </a:r>
            <a:r>
              <a:rPr lang="en-US" altLang="zh-CN" sz="3000" baseline="30000" dirty="0">
                <a:latin typeface="Times New Roman" panose="02020603050405020304" pitchFamily="18" charset="0"/>
              </a:rPr>
              <a:t>2+</a:t>
            </a:r>
            <a:r>
              <a:rPr lang="zh-CN" altLang="en-US" sz="3000" dirty="0">
                <a:latin typeface="Times New Roman" panose="02020603050405020304" pitchFamily="18" charset="0"/>
              </a:rPr>
              <a:t>，计算</a:t>
            </a:r>
            <a:r>
              <a:rPr lang="zh-CN" altLang="en-US" sz="3000" dirty="0">
                <a:latin typeface="Times New Roman" panose="02020603050405020304" pitchFamily="18" charset="0"/>
                <a:sym typeface="Symbol" panose="05050102010706020507" pitchFamily="18" charset="2"/>
              </a:rPr>
              <a:t></a:t>
            </a:r>
            <a:r>
              <a:rPr lang="en-US" altLang="zh-CN" sz="3000" baseline="-25000" dirty="0">
                <a:latin typeface="Times New Roman" panose="02020603050405020304" pitchFamily="18" charset="0"/>
              </a:rPr>
              <a:t>Y(Ca)</a:t>
            </a:r>
            <a:r>
              <a:rPr lang="zh-CN" altLang="en-US" sz="3000" dirty="0">
                <a:latin typeface="Times New Roman" panose="02020603050405020304" pitchFamily="18" charset="0"/>
              </a:rPr>
              <a:t>和</a:t>
            </a:r>
            <a:r>
              <a:rPr lang="zh-CN" altLang="en-US" sz="3000" dirty="0">
                <a:latin typeface="Times New Roman" panose="02020603050405020304" pitchFamily="18" charset="0"/>
                <a:sym typeface="Symbol" panose="05050102010706020507" pitchFamily="18" charset="2"/>
              </a:rPr>
              <a:t></a:t>
            </a:r>
            <a:r>
              <a:rPr lang="en-US" altLang="zh-CN" sz="3000" baseline="-25000" dirty="0">
                <a:latin typeface="Times New Roman" panose="02020603050405020304" pitchFamily="18" charset="0"/>
              </a:rPr>
              <a:t>Y</a:t>
            </a:r>
            <a:r>
              <a:rPr lang="en-US" altLang="zh-CN" sz="3000" dirty="0">
                <a:latin typeface="Times New Roman" panose="02020603050405020304" pitchFamily="18" charset="0"/>
              </a:rPr>
              <a:t>?</a:t>
            </a:r>
          </a:p>
        </p:txBody>
      </p:sp>
      <p:sp>
        <p:nvSpPr>
          <p:cNvPr id="468996" name="Text Box 4"/>
          <p:cNvSpPr txBox="1">
            <a:spLocks noChangeArrowheads="1"/>
          </p:cNvSpPr>
          <p:nvPr/>
        </p:nvSpPr>
        <p:spPr bwMode="auto">
          <a:xfrm>
            <a:off x="611560" y="2420888"/>
            <a:ext cx="8352928" cy="115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l">
              <a:spcBef>
                <a:spcPts val="600"/>
              </a:spcBef>
            </a:pPr>
            <a:r>
              <a:rPr kumimoji="1" lang="zh-CN" altLang="en-US" sz="3200" b="1" dirty="0">
                <a:ea typeface="楷体_GB2312" pitchFamily="49" charset="-122"/>
                <a:sym typeface="Symbol" panose="05050102010706020507" pitchFamily="18" charset="2"/>
              </a:rPr>
              <a:t>解：查表得 </a:t>
            </a:r>
            <a:r>
              <a:rPr kumimoji="1" lang="en-US" altLang="zh-CN" sz="3200" b="1" dirty="0" err="1">
                <a:ea typeface="楷体_GB2312" pitchFamily="49" charset="-122"/>
                <a:sym typeface="Symbol" panose="05050102010706020507" pitchFamily="18" charset="2"/>
              </a:rPr>
              <a:t>lg</a:t>
            </a:r>
            <a:r>
              <a:rPr kumimoji="1" lang="en-US" altLang="zh-CN" sz="3200" b="1" i="1" dirty="0" err="1">
                <a:ea typeface="楷体_GB2312" pitchFamily="49" charset="-122"/>
                <a:sym typeface="Symbol" panose="05050102010706020507" pitchFamily="18" charset="2"/>
              </a:rPr>
              <a:t>K</a:t>
            </a:r>
            <a:r>
              <a:rPr kumimoji="1" lang="en-US" altLang="zh-CN" sz="3200" b="1" baseline="-25000" dirty="0" err="1">
                <a:ea typeface="楷体_GB2312" pitchFamily="49" charset="-122"/>
                <a:sym typeface="Symbol" panose="05050102010706020507" pitchFamily="18" charset="2"/>
              </a:rPr>
              <a:t>CaY</a:t>
            </a:r>
            <a:r>
              <a:rPr kumimoji="1" lang="en-US" altLang="zh-CN" sz="3200" b="1" dirty="0">
                <a:ea typeface="楷体_GB2312" pitchFamily="49" charset="-122"/>
                <a:sym typeface="Symbol" panose="05050102010706020507" pitchFamily="18" charset="2"/>
              </a:rPr>
              <a:t>=10.69</a:t>
            </a:r>
            <a:r>
              <a:rPr kumimoji="1" lang="zh-CN" altLang="en-US" sz="3200" b="1" dirty="0">
                <a:ea typeface="楷体_GB2312" pitchFamily="49" charset="-122"/>
                <a:sym typeface="Symbol" panose="05050102010706020507" pitchFamily="18" charset="2"/>
              </a:rPr>
              <a:t>，</a:t>
            </a:r>
            <a:r>
              <a:rPr kumimoji="1" lang="en-US" altLang="zh-CN" sz="3200" b="1" dirty="0">
                <a:ea typeface="楷体_GB2312" pitchFamily="49" charset="-122"/>
                <a:sym typeface="Symbol" panose="05050102010706020507" pitchFamily="18" charset="2"/>
              </a:rPr>
              <a:t>pH=6.0</a:t>
            </a:r>
            <a:r>
              <a:rPr kumimoji="1" lang="zh-CN" altLang="en-US" sz="3200" b="1" dirty="0">
                <a:ea typeface="楷体_GB2312" pitchFamily="49" charset="-122"/>
                <a:sym typeface="Symbol" panose="05050102010706020507" pitchFamily="18" charset="2"/>
              </a:rPr>
              <a:t>时，</a:t>
            </a:r>
            <a:endParaRPr kumimoji="1" lang="en-US" altLang="zh-CN" sz="3200" b="1" dirty="0">
              <a:ea typeface="楷体_GB2312" pitchFamily="49" charset="-122"/>
              <a:sym typeface="Symbol" panose="05050102010706020507" pitchFamily="18" charset="2"/>
            </a:endParaRPr>
          </a:p>
          <a:p>
            <a:pPr algn="l">
              <a:spcBef>
                <a:spcPts val="600"/>
              </a:spcBef>
            </a:pPr>
            <a:r>
              <a:rPr kumimoji="1" lang="en-US" altLang="zh-CN" sz="3200" b="1" dirty="0">
                <a:ea typeface="楷体_GB2312" pitchFamily="49" charset="-122"/>
                <a:sym typeface="Symbol" panose="05050102010706020507" pitchFamily="18" charset="2"/>
              </a:rPr>
              <a:t>     </a:t>
            </a:r>
            <a:r>
              <a:rPr kumimoji="1" lang="en-US" altLang="zh-CN" sz="3200" b="1" dirty="0" err="1">
                <a:ea typeface="楷体_GB2312" pitchFamily="49" charset="-122"/>
                <a:sym typeface="Symbol" panose="05050102010706020507" pitchFamily="18" charset="2"/>
              </a:rPr>
              <a:t>lg</a:t>
            </a:r>
            <a:r>
              <a:rPr kumimoji="1" lang="en-US" altLang="zh-CN" sz="3200" b="1" dirty="0">
                <a:ea typeface="楷体_GB2312" pitchFamily="49" charset="-122"/>
                <a:sym typeface="Symbol" panose="05050102010706020507" pitchFamily="18" charset="2"/>
              </a:rPr>
              <a:t> </a:t>
            </a:r>
            <a:r>
              <a:rPr kumimoji="1" lang="en-US" altLang="zh-CN" sz="3200" b="1" baseline="-25000" dirty="0">
                <a:ea typeface="楷体_GB2312" pitchFamily="49" charset="-122"/>
                <a:sym typeface="Symbol" panose="05050102010706020507" pitchFamily="18" charset="2"/>
              </a:rPr>
              <a:t>Y(H)</a:t>
            </a:r>
            <a:r>
              <a:rPr kumimoji="1" lang="en-US" altLang="zh-CN" sz="3200" b="1" dirty="0">
                <a:ea typeface="楷体_GB2312" pitchFamily="49" charset="-122"/>
                <a:sym typeface="Symbol" panose="05050102010706020507" pitchFamily="18" charset="2"/>
              </a:rPr>
              <a:t>=4.65 </a:t>
            </a:r>
            <a:r>
              <a:rPr kumimoji="1" lang="zh-CN" altLang="en-US" sz="3200" b="1" dirty="0">
                <a:ea typeface="楷体_GB2312" pitchFamily="49" charset="-122"/>
                <a:sym typeface="Symbol" panose="05050102010706020507" pitchFamily="18" charset="2"/>
              </a:rPr>
              <a:t>，根据公式，有：</a:t>
            </a:r>
          </a:p>
        </p:txBody>
      </p:sp>
      <p:graphicFrame>
        <p:nvGraphicFramePr>
          <p:cNvPr id="468997" name="Object 5"/>
          <p:cNvGraphicFramePr>
            <a:graphicFrameLocks noChangeAspect="1"/>
          </p:cNvGraphicFramePr>
          <p:nvPr>
            <p:extLst>
              <p:ext uri="{D42A27DB-BD31-4B8C-83A1-F6EECF244321}">
                <p14:modId xmlns:p14="http://schemas.microsoft.com/office/powerpoint/2010/main" val="3864071450"/>
              </p:ext>
            </p:extLst>
          </p:nvPr>
        </p:nvGraphicFramePr>
        <p:xfrm>
          <a:off x="611560" y="3645024"/>
          <a:ext cx="5742416" cy="1584176"/>
        </p:xfrm>
        <a:graphic>
          <a:graphicData uri="http://schemas.openxmlformats.org/presentationml/2006/ole">
            <mc:AlternateContent xmlns:mc="http://schemas.openxmlformats.org/markup-compatibility/2006">
              <mc:Choice xmlns:v="urn:schemas-microsoft-com:vml" Requires="v">
                <p:oleObj spid="_x0000_s10244" name="公式" r:id="rId5" imgW="1930320" imgH="533160" progId="Equation.3">
                  <p:embed/>
                </p:oleObj>
              </mc:Choice>
              <mc:Fallback>
                <p:oleObj name="公式" r:id="rId5" imgW="1930320" imgH="53316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645024"/>
                        <a:ext cx="5742416" cy="1584176"/>
                      </a:xfrm>
                      <a:prstGeom prst="rect">
                        <a:avLst/>
                      </a:prstGeom>
                      <a:noFill/>
                      <a:ln>
                        <a:noFill/>
                      </a:ln>
                      <a:effectLst/>
                    </p:spPr>
                  </p:pic>
                </p:oleObj>
              </mc:Fallback>
            </mc:AlternateContent>
          </a:graphicData>
        </a:graphic>
      </p:graphicFrame>
      <p:sp>
        <p:nvSpPr>
          <p:cNvPr id="468998" name="AutoShape 6"/>
          <p:cNvSpPr>
            <a:spLocks noChangeArrowheads="1"/>
          </p:cNvSpPr>
          <p:nvPr/>
        </p:nvSpPr>
        <p:spPr bwMode="auto">
          <a:xfrm>
            <a:off x="7020272" y="3789040"/>
            <a:ext cx="1800225" cy="1058021"/>
          </a:xfrm>
          <a:prstGeom prst="wedgeRoundRectCallout">
            <a:avLst>
              <a:gd name="adj1" fmla="val -93208"/>
              <a:gd name="adj2" fmla="val 32042"/>
              <a:gd name="adj3" fmla="val 16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kumimoji="1" lang="zh-CN" altLang="en-US" b="1" dirty="0">
                <a:solidFill>
                  <a:srgbClr val="3333FF"/>
                </a:solidFill>
                <a:ea typeface="楷体_GB2312" pitchFamily="49" charset="-122"/>
              </a:rPr>
              <a:t>共存离子效应为主</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Effect transition="in" filter="barn(inVertical)">
                                      <p:cBhvr>
                                        <p:cTn id="7" dur="500"/>
                                        <p:tgtEl>
                                          <p:spTgt spid="468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8996"/>
                                        </p:tgtEl>
                                        <p:attrNameLst>
                                          <p:attrName>style.visibility</p:attrName>
                                        </p:attrNameLst>
                                      </p:cBhvr>
                                      <p:to>
                                        <p:strVal val="visible"/>
                                      </p:to>
                                    </p:set>
                                    <p:animEffect transition="in" filter="barn(inVertical)">
                                      <p:cBhvr>
                                        <p:cTn id="12" dur="500"/>
                                        <p:tgtEl>
                                          <p:spTgt spid="468996"/>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68997"/>
                                        </p:tgtEl>
                                        <p:attrNameLst>
                                          <p:attrName>style.visibility</p:attrName>
                                        </p:attrNameLst>
                                      </p:cBhvr>
                                      <p:to>
                                        <p:strVal val="visible"/>
                                      </p:to>
                                    </p:set>
                                    <p:animEffect transition="in" filter="barn(inVertical)">
                                      <p:cBhvr>
                                        <p:cTn id="17" dur="500"/>
                                        <p:tgtEl>
                                          <p:spTgt spid="46899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68998"/>
                                        </p:tgtEl>
                                        <p:attrNameLst>
                                          <p:attrName>style.visibility</p:attrName>
                                        </p:attrNameLst>
                                      </p:cBhvr>
                                      <p:to>
                                        <p:strVal val="visible"/>
                                      </p:to>
                                    </p:set>
                                    <p:animEffect transition="in" filter="barn(inVertical)">
                                      <p:cBhvr>
                                        <p:cTn id="22" dur="500"/>
                                        <p:tgtEl>
                                          <p:spTgt spid="468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p:bldP spid="468996" grpId="0"/>
      <p:bldP spid="46899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en-US" altLang="zh-CN"/>
              <a:t>《分析化学》 第五章   配位滴定法</a:t>
            </a:r>
          </a:p>
        </p:txBody>
      </p:sp>
      <p:sp>
        <p:nvSpPr>
          <p:cNvPr id="7" name="灯片编号占位符 5"/>
          <p:cNvSpPr>
            <a:spLocks noGrp="1"/>
          </p:cNvSpPr>
          <p:nvPr>
            <p:ph type="sldNum" sz="quarter" idx="12"/>
          </p:nvPr>
        </p:nvSpPr>
        <p:spPr/>
        <p:txBody>
          <a:bodyPr/>
          <a:lstStyle/>
          <a:p>
            <a:fld id="{89AE9B3F-938B-4C66-91D5-31923A2F609B}" type="slidenum">
              <a:rPr lang="en-US" altLang="zh-CN"/>
              <a:pPr/>
              <a:t>48</a:t>
            </a:fld>
            <a:endParaRPr lang="en-US" altLang="zh-CN"/>
          </a:p>
        </p:txBody>
      </p:sp>
      <p:sp>
        <p:nvSpPr>
          <p:cNvPr id="261122" name="Rectangle 2"/>
          <p:cNvSpPr>
            <a:spLocks noGrp="1" noChangeArrowheads="1"/>
          </p:cNvSpPr>
          <p:nvPr>
            <p:ph type="title"/>
          </p:nvPr>
        </p:nvSpPr>
        <p:spPr/>
        <p:txBody>
          <a:bodyPr/>
          <a:lstStyle/>
          <a:p>
            <a:r>
              <a:rPr kumimoji="1" lang="zh-CN" altLang="en-US" dirty="0">
                <a:latin typeface="Times New Roman" panose="02020603050405020304" pitchFamily="18" charset="0"/>
              </a:rPr>
              <a:t>例题 </a:t>
            </a:r>
            <a:r>
              <a:rPr kumimoji="1" lang="en-US" altLang="zh-CN" dirty="0">
                <a:latin typeface="Times New Roman" panose="02020603050405020304" pitchFamily="18" charset="0"/>
              </a:rPr>
              <a:t>5-3</a:t>
            </a:r>
          </a:p>
        </p:txBody>
      </p:sp>
      <p:sp>
        <p:nvSpPr>
          <p:cNvPr id="261124" name="Text Box 4"/>
          <p:cNvSpPr txBox="1">
            <a:spLocks noGrp="1" noChangeArrowheads="1"/>
          </p:cNvSpPr>
          <p:nvPr>
            <p:ph type="body" idx="1"/>
          </p:nvPr>
        </p:nvSpPr>
        <p:spPr>
          <a:xfrm>
            <a:off x="395288" y="1340569"/>
            <a:ext cx="8497887" cy="5184775"/>
          </a:xfrm>
          <a:noFill/>
          <a:ln/>
        </p:spPr>
        <p:txBody>
          <a:bodyPr/>
          <a:lstStyle/>
          <a:p>
            <a:pPr>
              <a:lnSpc>
                <a:spcPct val="130000"/>
              </a:lnSpc>
              <a:spcBef>
                <a:spcPts val="0"/>
              </a:spcBef>
              <a:buClr>
                <a:srgbClr val="FF5050"/>
              </a:buClr>
              <a:buFontTx/>
              <a:buBlip>
                <a:blip r:embed="rId5"/>
              </a:buBlip>
            </a:pPr>
            <a:r>
              <a:rPr kumimoji="1" lang="zh-CN" altLang="en-US" sz="3000" dirty="0">
                <a:latin typeface="Times New Roman" panose="02020603050405020304" pitchFamily="18" charset="0"/>
              </a:rPr>
              <a:t>在</a:t>
            </a:r>
            <a:r>
              <a:rPr kumimoji="1" lang="en-US" altLang="zh-CN" sz="3000" dirty="0">
                <a:latin typeface="Times New Roman" panose="02020603050405020304" pitchFamily="18" charset="0"/>
              </a:rPr>
              <a:t>pH=1.5</a:t>
            </a:r>
            <a:r>
              <a:rPr kumimoji="1" lang="zh-CN" altLang="en-US" sz="3000" dirty="0">
                <a:latin typeface="Times New Roman" panose="02020603050405020304" pitchFamily="18" charset="0"/>
              </a:rPr>
              <a:t>的溶液中，含浓度均为</a:t>
            </a:r>
            <a:r>
              <a:rPr kumimoji="1" lang="en-US" altLang="zh-CN" sz="3000" dirty="0">
                <a:latin typeface="Times New Roman" panose="02020603050405020304" pitchFamily="18" charset="0"/>
              </a:rPr>
              <a:t>0.010 mol·L</a:t>
            </a:r>
            <a:r>
              <a:rPr kumimoji="1" lang="en-US" altLang="zh-CN" sz="3000" baseline="30000" dirty="0">
                <a:latin typeface="Times New Roman" panose="02020603050405020304" pitchFamily="18" charset="0"/>
              </a:rPr>
              <a:t>-1</a:t>
            </a:r>
            <a:r>
              <a:rPr kumimoji="1" lang="zh-CN" altLang="en-US" sz="3000" dirty="0">
                <a:latin typeface="Times New Roman" panose="02020603050405020304" pitchFamily="18" charset="0"/>
              </a:rPr>
              <a:t>的</a:t>
            </a:r>
            <a:r>
              <a:rPr kumimoji="1" lang="en-US" altLang="zh-CN" sz="3000" dirty="0">
                <a:latin typeface="Times New Roman" panose="02020603050405020304" pitchFamily="18" charset="0"/>
              </a:rPr>
              <a:t>EDTA</a:t>
            </a:r>
            <a:r>
              <a:rPr kumimoji="1" lang="zh-CN" altLang="en-US" sz="3000" dirty="0">
                <a:latin typeface="Times New Roman" panose="02020603050405020304" pitchFamily="18" charset="0"/>
              </a:rPr>
              <a:t>、</a:t>
            </a:r>
            <a:r>
              <a:rPr kumimoji="1" lang="en-US" altLang="zh-CN" sz="3000" dirty="0">
                <a:latin typeface="Times New Roman" panose="02020603050405020304" pitchFamily="18" charset="0"/>
              </a:rPr>
              <a:t>Fe</a:t>
            </a:r>
            <a:r>
              <a:rPr kumimoji="1" lang="en-US" altLang="zh-CN" sz="3000" baseline="30000" dirty="0">
                <a:latin typeface="Times New Roman" panose="02020603050405020304" pitchFamily="18" charset="0"/>
              </a:rPr>
              <a:t>3+</a:t>
            </a:r>
            <a:r>
              <a:rPr kumimoji="1" lang="zh-CN" altLang="en-US" sz="3000" dirty="0">
                <a:latin typeface="Times New Roman" panose="02020603050405020304" pitchFamily="18" charset="0"/>
              </a:rPr>
              <a:t>及</a:t>
            </a:r>
            <a:r>
              <a:rPr kumimoji="1" lang="en-US" altLang="zh-CN" sz="3000" dirty="0">
                <a:latin typeface="Times New Roman" panose="02020603050405020304" pitchFamily="18" charset="0"/>
              </a:rPr>
              <a:t>Ca</a:t>
            </a:r>
            <a:r>
              <a:rPr kumimoji="1" lang="en-US" altLang="zh-CN" sz="3000" baseline="30000" dirty="0">
                <a:latin typeface="Times New Roman" panose="02020603050405020304" pitchFamily="18" charset="0"/>
              </a:rPr>
              <a:t>2+</a:t>
            </a:r>
            <a:r>
              <a:rPr kumimoji="1" lang="zh-CN" altLang="en-US" sz="3000" dirty="0">
                <a:latin typeface="Times New Roman" panose="02020603050405020304" pitchFamily="18" charset="0"/>
              </a:rPr>
              <a:t>，计算</a:t>
            </a:r>
            <a:r>
              <a:rPr kumimoji="1" lang="zh-CN" altLang="en-US" sz="3000" i="1" dirty="0">
                <a:latin typeface="Times New Roman" panose="02020603050405020304" pitchFamily="18" charset="0"/>
                <a:sym typeface="Symbol" panose="05050102010706020507" pitchFamily="18" charset="2"/>
              </a:rPr>
              <a:t></a:t>
            </a:r>
            <a:r>
              <a:rPr kumimoji="1" lang="en-US" altLang="zh-CN" sz="3000" baseline="-25000" dirty="0">
                <a:latin typeface="Times New Roman" panose="02020603050405020304" pitchFamily="18" charset="0"/>
                <a:sym typeface="Symbol" panose="05050102010706020507" pitchFamily="18" charset="2"/>
              </a:rPr>
              <a:t>Y(Ca)</a:t>
            </a:r>
            <a:r>
              <a:rPr kumimoji="1" lang="zh-CN" altLang="en-US" sz="3000" dirty="0">
                <a:latin typeface="Times New Roman" panose="02020603050405020304" pitchFamily="18" charset="0"/>
                <a:sym typeface="Symbol" panose="05050102010706020507" pitchFamily="18" charset="2"/>
              </a:rPr>
              <a:t>和</a:t>
            </a:r>
            <a:r>
              <a:rPr kumimoji="1" lang="zh-CN" altLang="en-US" sz="3000" i="1" dirty="0">
                <a:latin typeface="Times New Roman" panose="02020603050405020304" pitchFamily="18" charset="0"/>
                <a:sym typeface="Symbol" panose="05050102010706020507" pitchFamily="18" charset="2"/>
              </a:rPr>
              <a:t></a:t>
            </a:r>
            <a:r>
              <a:rPr kumimoji="1" lang="en-US" altLang="zh-CN" sz="3000" baseline="-25000" dirty="0">
                <a:latin typeface="Times New Roman" panose="02020603050405020304" pitchFamily="18" charset="0"/>
                <a:sym typeface="Symbol" panose="05050102010706020507" pitchFamily="18" charset="2"/>
              </a:rPr>
              <a:t>Y</a:t>
            </a:r>
            <a:r>
              <a:rPr kumimoji="1" lang="en-US" altLang="zh-CN" sz="3000" dirty="0">
                <a:latin typeface="Times New Roman" panose="02020603050405020304" pitchFamily="18" charset="0"/>
                <a:sym typeface="Symbol" panose="05050102010706020507" pitchFamily="18" charset="2"/>
              </a:rPr>
              <a:t>?</a:t>
            </a:r>
          </a:p>
          <a:p>
            <a:pPr>
              <a:lnSpc>
                <a:spcPct val="130000"/>
              </a:lnSpc>
              <a:spcBef>
                <a:spcPts val="0"/>
              </a:spcBef>
              <a:buClr>
                <a:srgbClr val="FF5050"/>
              </a:buClr>
              <a:buFontTx/>
              <a:buBlip>
                <a:blip r:embed="rId5"/>
              </a:buBlip>
            </a:pPr>
            <a:r>
              <a:rPr kumimoji="1" lang="zh-CN" altLang="en-US" sz="3000" dirty="0">
                <a:latin typeface="Times New Roman" panose="02020603050405020304" pitchFamily="18" charset="0"/>
                <a:sym typeface="Symbol" panose="05050102010706020507" pitchFamily="18" charset="2"/>
              </a:rPr>
              <a:t>解：</a:t>
            </a:r>
            <a:r>
              <a:rPr kumimoji="1" lang="en-US" altLang="zh-CN" sz="3000" dirty="0" err="1">
                <a:latin typeface="Times New Roman" panose="02020603050405020304" pitchFamily="18" charset="0"/>
                <a:sym typeface="Symbol" panose="05050102010706020507" pitchFamily="18" charset="2"/>
              </a:rPr>
              <a:t>lg</a:t>
            </a:r>
            <a:r>
              <a:rPr kumimoji="1" lang="en-US" altLang="zh-CN" sz="3000" i="1" dirty="0" err="1">
                <a:latin typeface="Times New Roman" panose="02020603050405020304" pitchFamily="18" charset="0"/>
                <a:sym typeface="Symbol" panose="05050102010706020507" pitchFamily="18" charset="2"/>
              </a:rPr>
              <a:t>K</a:t>
            </a:r>
            <a:r>
              <a:rPr kumimoji="1" lang="en-US" altLang="zh-CN" sz="3000" baseline="-25000" dirty="0" err="1">
                <a:latin typeface="Times New Roman" panose="02020603050405020304" pitchFamily="18" charset="0"/>
                <a:sym typeface="Symbol" panose="05050102010706020507" pitchFamily="18" charset="2"/>
              </a:rPr>
              <a:t>CaY</a:t>
            </a:r>
            <a:r>
              <a:rPr kumimoji="1" lang="en-US" altLang="zh-CN" sz="3000" dirty="0">
                <a:latin typeface="Times New Roman" panose="02020603050405020304" pitchFamily="18" charset="0"/>
                <a:sym typeface="Symbol" panose="05050102010706020507" pitchFamily="18" charset="2"/>
              </a:rPr>
              <a:t>=10.69</a:t>
            </a:r>
            <a:r>
              <a:rPr kumimoji="1" lang="zh-CN" altLang="en-US" sz="3000" dirty="0">
                <a:latin typeface="Times New Roman" panose="02020603050405020304" pitchFamily="18" charset="0"/>
                <a:sym typeface="Symbol" panose="05050102010706020507" pitchFamily="18" charset="2"/>
              </a:rPr>
              <a:t>，</a:t>
            </a:r>
            <a:r>
              <a:rPr kumimoji="1" lang="en-US" altLang="zh-CN" sz="3000" dirty="0" err="1">
                <a:latin typeface="Times New Roman" panose="02020603050405020304" pitchFamily="18" charset="0"/>
                <a:sym typeface="Symbol" panose="05050102010706020507" pitchFamily="18" charset="2"/>
              </a:rPr>
              <a:t>lg</a:t>
            </a:r>
            <a:r>
              <a:rPr kumimoji="1" lang="en-US" altLang="zh-CN" sz="3000" i="1" dirty="0" err="1">
                <a:latin typeface="Times New Roman" panose="02020603050405020304" pitchFamily="18" charset="0"/>
                <a:sym typeface="Symbol" panose="05050102010706020507" pitchFamily="18" charset="2"/>
              </a:rPr>
              <a:t></a:t>
            </a:r>
            <a:r>
              <a:rPr kumimoji="1" lang="en-US" altLang="zh-CN" sz="3000" baseline="-25000" dirty="0" err="1">
                <a:latin typeface="Times New Roman" panose="02020603050405020304" pitchFamily="18" charset="0"/>
                <a:sym typeface="Symbol" panose="05050102010706020507" pitchFamily="18" charset="2"/>
              </a:rPr>
              <a:t>Y</a:t>
            </a:r>
            <a:r>
              <a:rPr kumimoji="1" lang="en-US" altLang="zh-CN" sz="3000" baseline="-25000" dirty="0">
                <a:latin typeface="Times New Roman" panose="02020603050405020304" pitchFamily="18" charset="0"/>
                <a:sym typeface="Symbol" panose="05050102010706020507" pitchFamily="18" charset="2"/>
              </a:rPr>
              <a:t>(H)</a:t>
            </a:r>
            <a:r>
              <a:rPr kumimoji="1" lang="en-US" altLang="zh-CN" sz="3000" dirty="0">
                <a:latin typeface="Times New Roman" panose="02020603050405020304" pitchFamily="18" charset="0"/>
                <a:sym typeface="Symbol" panose="05050102010706020507" pitchFamily="18" charset="2"/>
              </a:rPr>
              <a:t>=15.55(pH=1.5)</a:t>
            </a:r>
          </a:p>
          <a:p>
            <a:pPr>
              <a:lnSpc>
                <a:spcPct val="130000"/>
              </a:lnSpc>
              <a:spcBef>
                <a:spcPts val="0"/>
              </a:spcBef>
              <a:buFontTx/>
              <a:buNone/>
            </a:pPr>
            <a:endParaRPr kumimoji="1" lang="en-US" altLang="zh-CN" sz="3000" dirty="0">
              <a:latin typeface="Times New Roman" panose="02020603050405020304" pitchFamily="18" charset="0"/>
              <a:sym typeface="Symbol" panose="05050102010706020507" pitchFamily="18" charset="2"/>
            </a:endParaRPr>
          </a:p>
        </p:txBody>
      </p:sp>
      <p:graphicFrame>
        <p:nvGraphicFramePr>
          <p:cNvPr id="261126" name="Object 6"/>
          <p:cNvGraphicFramePr>
            <a:graphicFrameLocks noChangeAspect="1"/>
          </p:cNvGraphicFramePr>
          <p:nvPr>
            <p:extLst>
              <p:ext uri="{D42A27DB-BD31-4B8C-83A1-F6EECF244321}">
                <p14:modId xmlns:p14="http://schemas.microsoft.com/office/powerpoint/2010/main" val="2622871226"/>
              </p:ext>
            </p:extLst>
          </p:nvPr>
        </p:nvGraphicFramePr>
        <p:xfrm>
          <a:off x="683568" y="3294806"/>
          <a:ext cx="5321300" cy="1430338"/>
        </p:xfrm>
        <a:graphic>
          <a:graphicData uri="http://schemas.openxmlformats.org/presentationml/2006/ole">
            <mc:AlternateContent xmlns:mc="http://schemas.openxmlformats.org/markup-compatibility/2006">
              <mc:Choice xmlns:v="urn:schemas-microsoft-com:vml" Requires="v">
                <p:oleObj spid="_x0000_s11268" name="公式" r:id="rId6" imgW="1981080" imgH="533160" progId="Equation.3">
                  <p:embed/>
                </p:oleObj>
              </mc:Choice>
              <mc:Fallback>
                <p:oleObj name="公式" r:id="rId6" imgW="1981080" imgH="53316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3294806"/>
                        <a:ext cx="5321300"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1127" name="AutoShape 7"/>
          <p:cNvSpPr>
            <a:spLocks noChangeArrowheads="1"/>
          </p:cNvSpPr>
          <p:nvPr/>
        </p:nvSpPr>
        <p:spPr bwMode="auto">
          <a:xfrm>
            <a:off x="6660232" y="3379091"/>
            <a:ext cx="1944216" cy="1058021"/>
          </a:xfrm>
          <a:prstGeom prst="wedgeRoundRectCallout">
            <a:avLst>
              <a:gd name="adj1" fmla="val -87565"/>
              <a:gd name="adj2" fmla="val 26935"/>
              <a:gd name="adj3" fmla="val 16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kumimoji="1" lang="en-US" altLang="zh-CN" b="1" dirty="0">
                <a:solidFill>
                  <a:srgbClr val="3333FF"/>
                </a:solidFill>
                <a:ea typeface="楷体_GB2312" pitchFamily="49" charset="-122"/>
              </a:rPr>
              <a:t>EDTA</a:t>
            </a:r>
            <a:r>
              <a:rPr kumimoji="1" lang="zh-CN" altLang="en-US" b="1" dirty="0">
                <a:solidFill>
                  <a:srgbClr val="3333FF"/>
                </a:solidFill>
                <a:ea typeface="楷体_GB2312" pitchFamily="49" charset="-122"/>
              </a:rPr>
              <a:t>酸效应为主</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1124">
                                            <p:txEl>
                                              <p:pRg st="0" end="0"/>
                                            </p:txEl>
                                          </p:spTgt>
                                        </p:tgtEl>
                                        <p:attrNameLst>
                                          <p:attrName>style.visibility</p:attrName>
                                        </p:attrNameLst>
                                      </p:cBhvr>
                                      <p:to>
                                        <p:strVal val="visible"/>
                                      </p:to>
                                    </p:set>
                                    <p:animEffect transition="in" filter="barn(inVertical)">
                                      <p:cBhvr>
                                        <p:cTn id="7" dur="500"/>
                                        <p:tgtEl>
                                          <p:spTgt spid="261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1124">
                                            <p:txEl>
                                              <p:pRg st="1" end="1"/>
                                            </p:txEl>
                                          </p:spTgt>
                                        </p:tgtEl>
                                        <p:attrNameLst>
                                          <p:attrName>style.visibility</p:attrName>
                                        </p:attrNameLst>
                                      </p:cBhvr>
                                      <p:to>
                                        <p:strVal val="visible"/>
                                      </p:to>
                                    </p:set>
                                    <p:animEffect transition="in" filter="barn(inVertical)">
                                      <p:cBhvr>
                                        <p:cTn id="12" dur="500"/>
                                        <p:tgtEl>
                                          <p:spTgt spid="261124">
                                            <p:txEl>
                                              <p:pRg st="1" end="1"/>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61126"/>
                                        </p:tgtEl>
                                        <p:attrNameLst>
                                          <p:attrName>style.visibility</p:attrName>
                                        </p:attrNameLst>
                                      </p:cBhvr>
                                      <p:to>
                                        <p:strVal val="visible"/>
                                      </p:to>
                                    </p:set>
                                    <p:animEffect transition="in" filter="barn(inVertical)">
                                      <p:cBhvr>
                                        <p:cTn id="17" dur="500"/>
                                        <p:tgtEl>
                                          <p:spTgt spid="2611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1127"/>
                                        </p:tgtEl>
                                        <p:attrNameLst>
                                          <p:attrName>style.visibility</p:attrName>
                                        </p:attrNameLst>
                                      </p:cBhvr>
                                      <p:to>
                                        <p:strVal val="visible"/>
                                      </p:to>
                                    </p:set>
                                    <p:animEffect transition="in" filter="barn(inVertical)">
                                      <p:cBhvr>
                                        <p:cTn id="22" dur="500"/>
                                        <p:tgtEl>
                                          <p:spTgt spid="261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4" grpId="0" build="p"/>
      <p:bldP spid="2611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125538"/>
            <a:ext cx="8424936" cy="1727398"/>
          </a:xfrm>
        </p:spPr>
        <p:txBody>
          <a:bodyPr/>
          <a:lstStyle/>
          <a:p>
            <a:r>
              <a:rPr lang="zh-CN" altLang="en-US" sz="4400" b="1" dirty="0"/>
              <a:t>（二）配位反应的副反应系数</a:t>
            </a:r>
          </a:p>
        </p:txBody>
      </p:sp>
      <p:sp>
        <p:nvSpPr>
          <p:cNvPr id="3" name="副标题 2"/>
          <p:cNvSpPr>
            <a:spLocks noGrp="1"/>
          </p:cNvSpPr>
          <p:nvPr>
            <p:ph type="subTitle" idx="1"/>
          </p:nvPr>
        </p:nvSpPr>
        <p:spPr>
          <a:xfrm>
            <a:off x="395536" y="3188568"/>
            <a:ext cx="8136904" cy="1752600"/>
          </a:xfrm>
        </p:spPr>
        <p:txBody>
          <a:bodyPr/>
          <a:lstStyle/>
          <a:p>
            <a:pPr marL="742950" indent="-742950">
              <a:buFont typeface="+mj-lt"/>
              <a:buAutoNum type="arabicPeriod" startAt="2"/>
            </a:pPr>
            <a:r>
              <a:rPr lang="zh-CN" altLang="en-US" sz="4400" b="1" dirty="0"/>
              <a:t>金属离子</a:t>
            </a:r>
            <a:r>
              <a:rPr lang="en-US" altLang="zh-CN" sz="4400" b="1" dirty="0"/>
              <a:t>M</a:t>
            </a:r>
            <a:r>
              <a:rPr lang="zh-CN" altLang="en-US" sz="4400" b="1" dirty="0"/>
              <a:t>的副反应系数</a:t>
            </a:r>
          </a:p>
        </p:txBody>
      </p:sp>
    </p:spTree>
    <p:custDataLst>
      <p:tags r:id="rId1"/>
    </p:custDataLst>
    <p:extLst>
      <p:ext uri="{BB962C8B-B14F-4D97-AF65-F5344CB8AC3E}">
        <p14:creationId xmlns:p14="http://schemas.microsoft.com/office/powerpoint/2010/main" val="32847977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6000" b="1" dirty="0"/>
              <a:t>第一节  概述</a:t>
            </a:r>
          </a:p>
        </p:txBody>
      </p:sp>
      <p:sp>
        <p:nvSpPr>
          <p:cNvPr id="3" name="副标题 2"/>
          <p:cNvSpPr>
            <a:spLocks noGrp="1"/>
          </p:cNvSpPr>
          <p:nvPr>
            <p:ph type="subTitle" idx="1"/>
          </p:nvPr>
        </p:nvSpPr>
        <p:spPr/>
        <p:txBody>
          <a:bodyPr/>
          <a:lstStyle/>
          <a:p>
            <a:r>
              <a:rPr lang="zh-CN" altLang="en-US" sz="4800" b="1" dirty="0"/>
              <a:t>一、配合物的基本概念</a:t>
            </a:r>
          </a:p>
        </p:txBody>
      </p:sp>
    </p:spTree>
    <p:custDataLst>
      <p:tags r:id="rId1"/>
    </p:custDataLst>
    <p:extLst>
      <p:ext uri="{BB962C8B-B14F-4D97-AF65-F5344CB8AC3E}">
        <p14:creationId xmlns:p14="http://schemas.microsoft.com/office/powerpoint/2010/main" val="3189498574"/>
      </p:ext>
    </p:extLst>
  </p:cSld>
  <p:clrMapOvr>
    <a:masterClrMapping/>
  </p:clrMapOvr>
  <p:transition spd="med">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rPr>
              <a:t>金属离子</a:t>
            </a:r>
            <a:r>
              <a:rPr lang="en-US" altLang="zh-CN" dirty="0">
                <a:latin typeface="Times New Roman" panose="02020603050405020304" pitchFamily="18" charset="0"/>
              </a:rPr>
              <a:t>M</a:t>
            </a:r>
            <a:r>
              <a:rPr lang="zh-CN" altLang="en-US" dirty="0">
                <a:latin typeface="Times New Roman" panose="02020603050405020304" pitchFamily="18" charset="0"/>
              </a:rPr>
              <a:t>的副反应系数</a:t>
            </a:r>
            <a:r>
              <a:rPr lang="zh-CN" altLang="en-US" dirty="0">
                <a:sym typeface="Symbol" panose="05050102010706020507" pitchFamily="18" charset="2"/>
              </a:rPr>
              <a:t></a:t>
            </a:r>
            <a:r>
              <a:rPr lang="en-US" altLang="zh-CN" baseline="-25000" dirty="0">
                <a:sym typeface="Symbol" panose="05050102010706020507" pitchFamily="18" charset="2"/>
              </a:rPr>
              <a:t>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lnSpc>
                    <a:spcPct val="120000"/>
                  </a:lnSpc>
                </a:pPr>
                <a:r>
                  <a:rPr lang="zh-CN" altLang="en-US" dirty="0">
                    <a:sym typeface="Symbol" panose="05050102010706020507" pitchFamily="18" charset="2"/>
                  </a:rPr>
                  <a:t>根据副反应系数的定义：  </a:t>
                </a:r>
                <a:r>
                  <a:rPr lang="zh-CN" altLang="en-US" dirty="0">
                    <a:solidFill>
                      <a:srgbClr val="3333FF"/>
                    </a:solidFill>
                    <a:sym typeface="Symbol" panose="05050102010706020507" pitchFamily="18" charset="2"/>
                  </a:rPr>
                  <a:t></a:t>
                </a:r>
                <a:r>
                  <a:rPr lang="en-US" altLang="zh-CN" baseline="-25000" dirty="0">
                    <a:solidFill>
                      <a:srgbClr val="3333FF"/>
                    </a:solidFill>
                    <a:sym typeface="Symbol" panose="05050102010706020507" pitchFamily="18" charset="2"/>
                  </a:rPr>
                  <a:t>M </a:t>
                </a:r>
                <a14:m>
                  <m:oMath xmlns:m="http://schemas.openxmlformats.org/officeDocument/2006/math">
                    <m:r>
                      <a:rPr lang="en-US" altLang="zh-CN" i="1">
                        <a:solidFill>
                          <a:srgbClr val="3333FF"/>
                        </a:solidFill>
                        <a:latin typeface="Cambria Math" panose="02040503050406030204" pitchFamily="18" charset="0"/>
                      </a:rPr>
                      <m:t>=</m:t>
                    </m:r>
                    <m:f>
                      <m:fPr>
                        <m:ctrlPr>
                          <a:rPr lang="en-US" altLang="zh-CN" i="1">
                            <a:solidFill>
                              <a:srgbClr val="3333FF"/>
                            </a:solidFill>
                            <a:latin typeface="Cambria Math" panose="02040503050406030204" pitchFamily="18" charset="0"/>
                          </a:rPr>
                        </m:ctrlPr>
                      </m:fPr>
                      <m:num>
                        <m:r>
                          <a:rPr lang="en-US" altLang="zh-CN">
                            <a:solidFill>
                              <a:srgbClr val="3333FF"/>
                            </a:solidFill>
                            <a:latin typeface="Cambria Math" panose="02040503050406030204" pitchFamily="18" charset="0"/>
                          </a:rPr>
                          <m:t>[</m:t>
                        </m:r>
                        <m:r>
                          <a:rPr lang="en-US" altLang="zh-CN">
                            <a:solidFill>
                              <a:srgbClr val="3333FF"/>
                            </a:solidFill>
                            <a:latin typeface="Cambria Math" panose="02040503050406030204" pitchFamily="18" charset="0"/>
                          </a:rPr>
                          <m:t>𝐌</m:t>
                        </m:r>
                        <m:r>
                          <a:rPr lang="en-US" altLang="zh-CN" baseline="30000">
                            <a:solidFill>
                              <a:srgbClr val="3333FF"/>
                            </a:solidFill>
                            <a:latin typeface="Cambria Math" panose="02040503050406030204" pitchFamily="18" charset="0"/>
                          </a:rPr>
                          <m:t>′</m:t>
                        </m:r>
                        <m:r>
                          <a:rPr lang="en-US" altLang="zh-CN">
                            <a:solidFill>
                              <a:srgbClr val="3333FF"/>
                            </a:solidFill>
                            <a:latin typeface="Cambria Math" panose="02040503050406030204" pitchFamily="18" charset="0"/>
                          </a:rPr>
                          <m:t>]</m:t>
                        </m:r>
                      </m:num>
                      <m:den>
                        <m:r>
                          <a:rPr lang="en-US" altLang="zh-CN">
                            <a:solidFill>
                              <a:srgbClr val="3333FF"/>
                            </a:solidFill>
                            <a:latin typeface="Cambria Math" panose="02040503050406030204" pitchFamily="18" charset="0"/>
                          </a:rPr>
                          <m:t>[</m:t>
                        </m:r>
                        <m:r>
                          <a:rPr lang="en-US" altLang="zh-CN">
                            <a:solidFill>
                              <a:srgbClr val="3333FF"/>
                            </a:solidFill>
                            <a:latin typeface="Cambria Math" panose="02040503050406030204" pitchFamily="18" charset="0"/>
                          </a:rPr>
                          <m:t>𝐌</m:t>
                        </m:r>
                        <m:r>
                          <a:rPr lang="en-US" altLang="zh-CN">
                            <a:solidFill>
                              <a:srgbClr val="3333FF"/>
                            </a:solidFill>
                            <a:latin typeface="Cambria Math" panose="02040503050406030204" pitchFamily="18" charset="0"/>
                          </a:rPr>
                          <m:t>]</m:t>
                        </m:r>
                      </m:den>
                    </m:f>
                  </m:oMath>
                </a14:m>
                <a:endParaRPr lang="en-US" altLang="zh-CN" dirty="0">
                  <a:sym typeface="Symbol" panose="05050102010706020507" pitchFamily="18" charset="2"/>
                </a:endParaRPr>
              </a:p>
              <a:p>
                <a:pPr>
                  <a:lnSpc>
                    <a:spcPct val="120000"/>
                  </a:lnSpc>
                </a:pPr>
                <a:r>
                  <a:rPr lang="zh-CN" altLang="en-US" dirty="0">
                    <a:sym typeface="Symbol" panose="05050102010706020507" pitchFamily="18" charset="2"/>
                  </a:rPr>
                  <a:t></a:t>
                </a:r>
                <a:r>
                  <a:rPr lang="en-US" altLang="zh-CN" baseline="-25000" dirty="0">
                    <a:sym typeface="Symbol" panose="05050102010706020507" pitchFamily="18" charset="2"/>
                  </a:rPr>
                  <a:t>M</a:t>
                </a:r>
                <a:r>
                  <a:rPr lang="zh-CN" altLang="en-US" dirty="0">
                    <a:sym typeface="Symbol" panose="05050102010706020507" pitchFamily="18" charset="2"/>
                  </a:rPr>
                  <a:t>表示</a:t>
                </a:r>
                <a:r>
                  <a:rPr lang="en-US" altLang="zh-CN" dirty="0">
                    <a:sym typeface="Symbol" panose="05050102010706020507" pitchFamily="18" charset="2"/>
                  </a:rPr>
                  <a:t>M</a:t>
                </a:r>
                <a:r>
                  <a:rPr lang="zh-CN" altLang="en-US" dirty="0">
                    <a:sym typeface="Symbol" panose="05050102010706020507" pitchFamily="18" charset="2"/>
                  </a:rPr>
                  <a:t>发生副反应的程度，等于未参加主反应的</a:t>
                </a:r>
                <a:r>
                  <a:rPr lang="en-US" altLang="zh-CN" dirty="0">
                    <a:sym typeface="Symbol" panose="05050102010706020507" pitchFamily="18" charset="2"/>
                  </a:rPr>
                  <a:t>M</a:t>
                </a:r>
                <a:r>
                  <a:rPr lang="zh-CN" altLang="en-US" dirty="0">
                    <a:sym typeface="Symbol" panose="05050102010706020507" pitchFamily="18" charset="2"/>
                  </a:rPr>
                  <a:t>总浓度</a:t>
                </a:r>
                <a14:m>
                  <m:oMath xmlns:m="http://schemas.openxmlformats.org/officeDocument/2006/math">
                    <m:r>
                      <a:rPr lang="en-US" altLang="zh-CN">
                        <a:solidFill>
                          <a:schemeClr val="tx2"/>
                        </a:solidFill>
                        <a:latin typeface="Cambria Math" panose="02040503050406030204" pitchFamily="18" charset="0"/>
                      </a:rPr>
                      <m:t>[</m:t>
                    </m:r>
                    <m:r>
                      <a:rPr lang="en-US" altLang="zh-CN">
                        <a:solidFill>
                          <a:schemeClr val="tx2"/>
                        </a:solidFill>
                        <a:latin typeface="Cambria Math" panose="02040503050406030204" pitchFamily="18" charset="0"/>
                      </a:rPr>
                      <m:t>𝐌</m:t>
                    </m:r>
                    <m:r>
                      <a:rPr lang="en-US" altLang="zh-CN">
                        <a:solidFill>
                          <a:schemeClr val="tx2"/>
                        </a:solidFill>
                        <a:latin typeface="Cambria Math" panose="02040503050406030204" pitchFamily="18" charset="0"/>
                      </a:rPr>
                      <m:t>′]</m:t>
                    </m:r>
                  </m:oMath>
                </a14:m>
                <a:r>
                  <a:rPr lang="zh-CN" altLang="en-US" dirty="0">
                    <a:sym typeface="Symbol" panose="05050102010706020507" pitchFamily="18" charset="2"/>
                  </a:rPr>
                  <a:t>除以游离金属离子平衡浓度</a:t>
                </a:r>
                <a:r>
                  <a:rPr lang="en-US" altLang="zh-CN" dirty="0">
                    <a:sym typeface="Symbol" panose="05050102010706020507" pitchFamily="18" charset="2"/>
                  </a:rPr>
                  <a:t>[M]</a:t>
                </a:r>
                <a:r>
                  <a:rPr lang="zh-CN" altLang="en-US" dirty="0">
                    <a:sym typeface="Symbol" panose="05050102010706020507" pitchFamily="18" charset="2"/>
                  </a:rPr>
                  <a:t>。</a:t>
                </a:r>
                <a:endParaRPr lang="en-US" altLang="zh-CN" dirty="0">
                  <a:sym typeface="Symbol" panose="05050102010706020507" pitchFamily="18" charset="2"/>
                </a:endParaRPr>
              </a:p>
              <a:p>
                <a:pPr>
                  <a:lnSpc>
                    <a:spcPct val="120000"/>
                  </a:lnSpc>
                  <a:spcBef>
                    <a:spcPts val="1200"/>
                  </a:spcBef>
                </a:pPr>
                <a:r>
                  <a:rPr lang="zh-CN" altLang="en-US" dirty="0">
                    <a:sym typeface="Symbol" panose="05050102010706020507" pitchFamily="18" charset="2"/>
                  </a:rPr>
                  <a:t></a:t>
                </a:r>
                <a:r>
                  <a:rPr lang="en-US" altLang="zh-CN" baseline="-25000" dirty="0">
                    <a:sym typeface="Symbol" panose="05050102010706020507" pitchFamily="18" charset="2"/>
                  </a:rPr>
                  <a:t>M</a:t>
                </a:r>
                <a:r>
                  <a:rPr lang="zh-CN" altLang="en-US" dirty="0">
                    <a:sym typeface="Symbol" panose="05050102010706020507" pitchFamily="18" charset="2"/>
                  </a:rPr>
                  <a:t>越大，表示副反应越严重。</a:t>
                </a:r>
                <a:r>
                  <a:rPr lang="zh-CN" altLang="en-US" i="1" dirty="0">
                    <a:sym typeface="Symbol" panose="05050102010706020507" pitchFamily="18" charset="2"/>
                  </a:rPr>
                  <a:t></a:t>
                </a:r>
                <a:r>
                  <a:rPr lang="en-US" altLang="zh-CN" baseline="-25000" dirty="0">
                    <a:sym typeface="Symbol" panose="05050102010706020507" pitchFamily="18" charset="2"/>
                  </a:rPr>
                  <a:t>M</a:t>
                </a:r>
                <a14:m>
                  <m:oMath xmlns:m="http://schemas.openxmlformats.org/officeDocument/2006/math">
                    <m:r>
                      <a:rPr lang="en-US" altLang="zh-CN" i="1">
                        <a:solidFill>
                          <a:schemeClr val="tx2"/>
                        </a:solidFill>
                        <a:latin typeface="Cambria Math" panose="02040503050406030204" pitchFamily="18" charset="0"/>
                      </a:rPr>
                      <m:t>=</m:t>
                    </m:r>
                  </m:oMath>
                </a14:m>
                <a:r>
                  <a:rPr lang="en-US" altLang="zh-CN" dirty="0"/>
                  <a:t>1</a:t>
                </a:r>
                <a:r>
                  <a:rPr lang="zh-CN" altLang="en-US" dirty="0"/>
                  <a:t>，表示金属离子</a:t>
                </a:r>
                <a:r>
                  <a:rPr lang="en-US" altLang="zh-CN" dirty="0"/>
                  <a:t>M</a:t>
                </a:r>
                <a:r>
                  <a:rPr lang="zh-CN" altLang="en-US" dirty="0"/>
                  <a:t>未发生副反应。</a:t>
                </a:r>
              </a:p>
              <a:p>
                <a:pPr>
                  <a:lnSpc>
                    <a:spcPct val="120000"/>
                  </a:lnSpc>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r="-7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50</a:t>
            </a:fld>
            <a:endParaRPr lang="en-US" altLang="zh-CN"/>
          </a:p>
        </p:txBody>
      </p:sp>
    </p:spTree>
    <p:custDataLst>
      <p:tags r:id="rId1"/>
    </p:custDataLst>
    <p:extLst>
      <p:ext uri="{BB962C8B-B14F-4D97-AF65-F5344CB8AC3E}">
        <p14:creationId xmlns:p14="http://schemas.microsoft.com/office/powerpoint/2010/main" val="33710277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448EB4CA-9532-4CBC-A5E4-4251A763435C}" type="slidenum">
              <a:rPr lang="en-US" altLang="zh-CN"/>
              <a:pPr/>
              <a:t>51</a:t>
            </a:fld>
            <a:endParaRPr lang="en-US" altLang="zh-CN"/>
          </a:p>
        </p:txBody>
      </p:sp>
      <p:sp>
        <p:nvSpPr>
          <p:cNvPr id="465922" name="Rectangle 2"/>
          <p:cNvSpPr>
            <a:spLocks noGrp="1" noChangeArrowheads="1"/>
          </p:cNvSpPr>
          <p:nvPr>
            <p:ph type="title"/>
          </p:nvPr>
        </p:nvSpPr>
        <p:spPr/>
        <p:txBody>
          <a:bodyPr/>
          <a:lstStyle/>
          <a:p>
            <a:r>
              <a:rPr lang="zh-CN" altLang="en-US" sz="3600" dirty="0">
                <a:latin typeface="Times New Roman" panose="02020603050405020304" pitchFamily="18" charset="0"/>
              </a:rPr>
              <a:t>金属离子</a:t>
            </a:r>
            <a:r>
              <a:rPr lang="en-US" altLang="zh-CN" sz="3600" dirty="0">
                <a:latin typeface="Times New Roman" panose="02020603050405020304" pitchFamily="18" charset="0"/>
              </a:rPr>
              <a:t>M</a:t>
            </a:r>
            <a:r>
              <a:rPr lang="zh-CN" altLang="en-US" sz="3600" dirty="0">
                <a:latin typeface="Times New Roman" panose="02020603050405020304" pitchFamily="18" charset="0"/>
              </a:rPr>
              <a:t>的副反应及副反应系数</a:t>
            </a:r>
            <a:endParaRPr lang="zh-CN" altLang="en-US" sz="3600" baseline="-25000" dirty="0">
              <a:latin typeface="Times New Roman" panose="02020603050405020304" pitchFamily="18" charset="0"/>
              <a:sym typeface="Symbol" panose="05050102010706020507" pitchFamily="18" charset="2"/>
            </a:endParaRPr>
          </a:p>
        </p:txBody>
      </p:sp>
      <p:sp>
        <p:nvSpPr>
          <p:cNvPr id="465923" name="Rectangle 3"/>
          <p:cNvSpPr>
            <a:spLocks noGrp="1" noChangeArrowheads="1"/>
          </p:cNvSpPr>
          <p:nvPr>
            <p:ph type="body" idx="1"/>
          </p:nvPr>
        </p:nvSpPr>
        <p:spPr>
          <a:xfrm>
            <a:off x="611560" y="1268760"/>
            <a:ext cx="7704137" cy="4824413"/>
          </a:xfrm>
        </p:spPr>
        <p:txBody>
          <a:bodyPr/>
          <a:lstStyle/>
          <a:p>
            <a:pPr>
              <a:lnSpc>
                <a:spcPct val="150000"/>
              </a:lnSpc>
              <a:spcBef>
                <a:spcPts val="0"/>
              </a:spcBef>
              <a:buClr>
                <a:srgbClr val="3333FF"/>
              </a:buClr>
              <a:buFont typeface="Wingdings" panose="05000000000000000000" pitchFamily="2" charset="2"/>
              <a:buChar char="Ø"/>
            </a:pPr>
            <a:r>
              <a:rPr lang="zh-CN" altLang="en-US" dirty="0">
                <a:latin typeface="Times New Roman" panose="02020603050405020304" pitchFamily="18" charset="0"/>
              </a:rPr>
              <a:t>辅助配位效应</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M(L)</a:t>
            </a:r>
            <a:endParaRPr lang="en-US" altLang="zh-CN" dirty="0">
              <a:latin typeface="Times New Roman" panose="02020603050405020304" pitchFamily="18" charset="0"/>
            </a:endParaRPr>
          </a:p>
          <a:p>
            <a:pPr>
              <a:lnSpc>
                <a:spcPct val="150000"/>
              </a:lnSpc>
              <a:spcBef>
                <a:spcPts val="0"/>
              </a:spcBef>
              <a:buClr>
                <a:srgbClr val="3333FF"/>
              </a:buClr>
              <a:buFont typeface="Wingdings" panose="05000000000000000000" pitchFamily="2" charset="2"/>
              <a:buChar char="Ø"/>
            </a:pPr>
            <a:r>
              <a:rPr lang="zh-CN" altLang="en-US" dirty="0">
                <a:latin typeface="Times New Roman" panose="02020603050405020304" pitchFamily="18" charset="0"/>
              </a:rPr>
              <a:t>羟基配位效应系数</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M(OH)</a:t>
            </a:r>
            <a:endParaRPr lang="en-US" altLang="zh-CN" dirty="0">
              <a:latin typeface="Times New Roman" panose="02020603050405020304" pitchFamily="18" charset="0"/>
            </a:endParaRPr>
          </a:p>
          <a:p>
            <a:pPr>
              <a:lnSpc>
                <a:spcPct val="150000"/>
              </a:lnSpc>
              <a:spcBef>
                <a:spcPts val="0"/>
              </a:spcBef>
              <a:buClr>
                <a:srgbClr val="3333FF"/>
              </a:buClr>
              <a:buFont typeface="Wingdings" panose="05000000000000000000" pitchFamily="2" charset="2"/>
              <a:buChar char="Ø"/>
            </a:pPr>
            <a:r>
              <a:rPr lang="zh-CN" altLang="en-US" dirty="0">
                <a:latin typeface="Times New Roman" panose="02020603050405020304" pitchFamily="18" charset="0"/>
              </a:rPr>
              <a:t>金属离子的总副反应系数</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M</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Effect transition="in" filter="barn(inVertical)">
                                      <p:cBhvr>
                                        <p:cTn id="7" dur="500"/>
                                        <p:tgtEl>
                                          <p:spTgt spid="465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5923">
                                            <p:txEl>
                                              <p:pRg st="1" end="1"/>
                                            </p:txEl>
                                          </p:spTgt>
                                        </p:tgtEl>
                                        <p:attrNameLst>
                                          <p:attrName>style.visibility</p:attrName>
                                        </p:attrNameLst>
                                      </p:cBhvr>
                                      <p:to>
                                        <p:strVal val="visible"/>
                                      </p:to>
                                    </p:set>
                                    <p:animEffect transition="in" filter="barn(inVertical)">
                                      <p:cBhvr>
                                        <p:cTn id="12" dur="500"/>
                                        <p:tgtEl>
                                          <p:spTgt spid="465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5923">
                                            <p:txEl>
                                              <p:pRg st="2" end="2"/>
                                            </p:txEl>
                                          </p:spTgt>
                                        </p:tgtEl>
                                        <p:attrNameLst>
                                          <p:attrName>style.visibility</p:attrName>
                                        </p:attrNameLst>
                                      </p:cBhvr>
                                      <p:to>
                                        <p:strVal val="visible"/>
                                      </p:to>
                                    </p:set>
                                    <p:animEffect transition="in" filter="barn(inVertical)">
                                      <p:cBhvr>
                                        <p:cTn id="17" dur="500"/>
                                        <p:tgtEl>
                                          <p:spTgt spid="465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en-US" altLang="zh-CN"/>
              <a:t>《分析化学》 第五章   配位滴定法</a:t>
            </a:r>
          </a:p>
        </p:txBody>
      </p:sp>
      <p:sp>
        <p:nvSpPr>
          <p:cNvPr id="7" name="灯片编号占位符 5"/>
          <p:cNvSpPr>
            <a:spLocks noGrp="1"/>
          </p:cNvSpPr>
          <p:nvPr>
            <p:ph type="sldNum" sz="quarter" idx="12"/>
          </p:nvPr>
        </p:nvSpPr>
        <p:spPr/>
        <p:txBody>
          <a:bodyPr/>
          <a:lstStyle/>
          <a:p>
            <a:fld id="{536BE723-9C42-4068-BC08-9AFF1BB2ADF0}" type="slidenum">
              <a:rPr lang="en-US" altLang="zh-CN"/>
              <a:pPr/>
              <a:t>52</a:t>
            </a:fld>
            <a:endParaRPr lang="en-US" altLang="zh-CN"/>
          </a:p>
        </p:txBody>
      </p:sp>
      <p:sp>
        <p:nvSpPr>
          <p:cNvPr id="82957" name="Rectangle 13"/>
          <p:cNvSpPr>
            <a:spLocks noGrp="1" noChangeArrowheads="1"/>
          </p:cNvSpPr>
          <p:nvPr>
            <p:ph type="body" idx="1"/>
          </p:nvPr>
        </p:nvSpPr>
        <p:spPr>
          <a:xfrm>
            <a:off x="395288" y="1341438"/>
            <a:ext cx="8420100" cy="4854575"/>
          </a:xfrm>
        </p:spPr>
        <p:txBody>
          <a:bodyPr/>
          <a:lstStyle/>
          <a:p>
            <a:pPr>
              <a:lnSpc>
                <a:spcPct val="130000"/>
              </a:lnSpc>
            </a:pPr>
            <a:r>
              <a:rPr lang="zh-CN" altLang="en-US" dirty="0">
                <a:latin typeface="Times New Roman" panose="02020603050405020304" pitchFamily="18" charset="0"/>
              </a:rPr>
              <a:t>辅助配位效应</a:t>
            </a:r>
          </a:p>
          <a:p>
            <a:pPr lvl="1">
              <a:lnSpc>
                <a:spcPct val="130000"/>
              </a:lnSpc>
            </a:pPr>
            <a:r>
              <a:rPr lang="zh-CN" altLang="en-US" dirty="0">
                <a:latin typeface="Times New Roman" panose="02020603050405020304" pitchFamily="18" charset="0"/>
              </a:rPr>
              <a:t>金属离子</a:t>
            </a:r>
            <a:r>
              <a:rPr lang="en-US" altLang="zh-CN" dirty="0">
                <a:latin typeface="Times New Roman" panose="02020603050405020304" pitchFamily="18" charset="0"/>
              </a:rPr>
              <a:t>M</a:t>
            </a:r>
            <a:r>
              <a:rPr lang="zh-CN" altLang="en-US" dirty="0">
                <a:latin typeface="Times New Roman" panose="02020603050405020304" pitchFamily="18" charset="0"/>
              </a:rPr>
              <a:t>与溶液中其他配合体</a:t>
            </a:r>
            <a:r>
              <a:rPr lang="en-US" altLang="zh-CN" dirty="0">
                <a:latin typeface="Times New Roman" panose="02020603050405020304" pitchFamily="18" charset="0"/>
              </a:rPr>
              <a:t>L</a:t>
            </a:r>
            <a:r>
              <a:rPr lang="zh-CN" altLang="en-US" dirty="0">
                <a:latin typeface="Times New Roman" panose="02020603050405020304" pitchFamily="18" charset="0"/>
              </a:rPr>
              <a:t>发生反应，生成一系列配合物</a:t>
            </a:r>
            <a:r>
              <a:rPr lang="en-US" altLang="zh-CN" dirty="0">
                <a:latin typeface="Times New Roman" panose="02020603050405020304" pitchFamily="18" charset="0"/>
              </a:rPr>
              <a:t>ML</a:t>
            </a:r>
            <a:r>
              <a:rPr lang="zh-CN" altLang="en-US" dirty="0">
                <a:latin typeface="Times New Roman" panose="02020603050405020304" pitchFamily="18" charset="0"/>
              </a:rPr>
              <a:t>、</a:t>
            </a:r>
            <a:r>
              <a:rPr lang="en-US" altLang="zh-CN" dirty="0">
                <a:latin typeface="Times New Roman" panose="02020603050405020304" pitchFamily="18" charset="0"/>
              </a:rPr>
              <a:t>ML</a:t>
            </a:r>
            <a:r>
              <a:rPr lang="en-US" altLang="zh-CN" baseline="-25000" dirty="0">
                <a:latin typeface="Times New Roman" panose="02020603050405020304" pitchFamily="18" charset="0"/>
              </a:rPr>
              <a:t>2</a:t>
            </a:r>
            <a:r>
              <a:rPr lang="zh-CN" altLang="en-US" dirty="0">
                <a:latin typeface="Times New Roman" panose="02020603050405020304" pitchFamily="18" charset="0"/>
              </a:rPr>
              <a:t>、</a:t>
            </a:r>
            <a:r>
              <a:rPr lang="en-US" altLang="zh-CN" baseline="30000" dirty="0">
                <a:latin typeface="Times New Roman" panose="02020603050405020304" pitchFamily="18" charset="0"/>
                <a:sym typeface="Symbol" panose="05050102010706020507" pitchFamily="18" charset="2"/>
              </a:rPr>
              <a:t></a:t>
            </a:r>
            <a:r>
              <a:rPr lang="zh-CN" altLang="en-US" dirty="0">
                <a:latin typeface="Times New Roman" panose="02020603050405020304" pitchFamily="18" charset="0"/>
                <a:sym typeface="Symbol" panose="05050102010706020507" pitchFamily="18" charset="2"/>
              </a:rPr>
              <a:t>、</a:t>
            </a:r>
            <a:r>
              <a:rPr lang="en-US" altLang="zh-CN" baseline="30000" dirty="0">
                <a:latin typeface="Times New Roman" panose="02020603050405020304" pitchFamily="18" charset="0"/>
                <a:sym typeface="Symbol" panose="05050102010706020507" pitchFamily="18" charset="2"/>
              </a:rPr>
              <a:t> </a:t>
            </a:r>
            <a:r>
              <a:rPr lang="en-US" altLang="zh-CN" dirty="0" err="1">
                <a:latin typeface="Times New Roman" panose="02020603050405020304" pitchFamily="18" charset="0"/>
              </a:rPr>
              <a:t>ML</a:t>
            </a:r>
            <a:r>
              <a:rPr lang="en-US" altLang="zh-CN" baseline="-25000" dirty="0" err="1">
                <a:latin typeface="Times New Roman" panose="02020603050405020304" pitchFamily="18" charset="0"/>
              </a:rPr>
              <a:t>n</a:t>
            </a:r>
            <a:r>
              <a:rPr lang="en-US" altLang="zh-CN" baseline="-25000" dirty="0">
                <a:latin typeface="Times New Roman" panose="02020603050405020304" pitchFamily="18" charset="0"/>
              </a:rPr>
              <a:t> </a:t>
            </a:r>
            <a:r>
              <a:rPr lang="zh-CN" altLang="en-US" dirty="0">
                <a:latin typeface="Times New Roman" panose="02020603050405020304" pitchFamily="18" charset="0"/>
                <a:sym typeface="Symbol" panose="05050102010706020507" pitchFamily="18" charset="2"/>
              </a:rPr>
              <a:t>，从而降低了</a:t>
            </a:r>
            <a:r>
              <a:rPr lang="en-US" altLang="zh-CN" dirty="0">
                <a:latin typeface="Times New Roman" panose="02020603050405020304" pitchFamily="18" charset="0"/>
                <a:sym typeface="Symbol" panose="05050102010706020507" pitchFamily="18" charset="2"/>
              </a:rPr>
              <a:t>M</a:t>
            </a:r>
            <a:r>
              <a:rPr lang="zh-CN" altLang="en-US" dirty="0">
                <a:latin typeface="Times New Roman" panose="02020603050405020304" pitchFamily="18" charset="0"/>
                <a:sym typeface="Symbol" panose="05050102010706020507" pitchFamily="18" charset="2"/>
              </a:rPr>
              <a:t>平衡浓度和主反应程度的现象。</a:t>
            </a:r>
          </a:p>
          <a:p>
            <a:pPr>
              <a:lnSpc>
                <a:spcPct val="130000"/>
              </a:lnSpc>
            </a:pPr>
            <a:r>
              <a:rPr lang="zh-CN" altLang="en-US" dirty="0">
                <a:latin typeface="Times New Roman" panose="02020603050405020304" pitchFamily="18" charset="0"/>
              </a:rPr>
              <a:t>辅助配位效应系数</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M(L)</a:t>
            </a:r>
          </a:p>
        </p:txBody>
      </p:sp>
      <p:sp>
        <p:nvSpPr>
          <p:cNvPr id="82956" name="Rectangle 12"/>
          <p:cNvSpPr>
            <a:spLocks noGrp="1" noChangeArrowheads="1"/>
          </p:cNvSpPr>
          <p:nvPr>
            <p:ph type="title"/>
          </p:nvPr>
        </p:nvSpPr>
        <p:spPr>
          <a:xfrm>
            <a:off x="179512" y="188640"/>
            <a:ext cx="8928992" cy="863600"/>
          </a:xfrm>
        </p:spPr>
        <p:txBody>
          <a:bodyPr/>
          <a:lstStyle/>
          <a:p>
            <a:r>
              <a:rPr lang="zh-CN" altLang="en-US" dirty="0">
                <a:latin typeface="Times New Roman" panose="02020603050405020304" pitchFamily="18" charset="0"/>
              </a:rPr>
              <a:t>辅助配位效应及辅助配位效应系数</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M(L)</a:t>
            </a:r>
          </a:p>
        </p:txBody>
      </p:sp>
      <p:graphicFrame>
        <p:nvGraphicFramePr>
          <p:cNvPr id="82958" name="Object 1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294" name="公式" r:id="rId5" imgW="114120" imgH="215640" progId="Equation.3">
                  <p:embed/>
                </p:oleObj>
              </mc:Choice>
              <mc:Fallback>
                <p:oleObj name="公式" r:id="rId5" imgW="114120" imgH="21564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959" name="Object 15" descr="大纸屑"/>
          <p:cNvGraphicFramePr>
            <a:graphicFrameLocks noChangeAspect="1"/>
          </p:cNvGraphicFramePr>
          <p:nvPr>
            <p:extLst>
              <p:ext uri="{D42A27DB-BD31-4B8C-83A1-F6EECF244321}">
                <p14:modId xmlns:p14="http://schemas.microsoft.com/office/powerpoint/2010/main" val="2709629920"/>
              </p:ext>
            </p:extLst>
          </p:nvPr>
        </p:nvGraphicFramePr>
        <p:xfrm>
          <a:off x="3203848" y="4581128"/>
          <a:ext cx="2163762" cy="1155700"/>
        </p:xfrm>
        <a:graphic>
          <a:graphicData uri="http://schemas.openxmlformats.org/presentationml/2006/ole">
            <mc:AlternateContent xmlns:mc="http://schemas.openxmlformats.org/markup-compatibility/2006">
              <mc:Choice xmlns:v="urn:schemas-microsoft-com:vml" Requires="v">
                <p:oleObj spid="_x0000_s12295" name="公式" r:id="rId7" imgW="838080" imgH="431640" progId="Equation.3">
                  <p:embed/>
                </p:oleObj>
              </mc:Choice>
              <mc:Fallback>
                <p:oleObj name="公式" r:id="rId7" imgW="838080" imgH="431640" progId="Equation.3">
                  <p:embed/>
                  <p:pic>
                    <p:nvPicPr>
                      <p:cNvPr id="0" name="Object 15" descr="大纸屑"/>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848" y="4581128"/>
                        <a:ext cx="2163762" cy="1155700"/>
                      </a:xfrm>
                      <a:prstGeom prst="rect">
                        <a:avLst/>
                      </a:prstGeom>
                      <a:noFill/>
                      <a:ln>
                        <a:noFill/>
                      </a:ln>
                      <a:effectLst/>
                      <a:extLst>
                        <a:ext uri="{909E8E84-426E-40DD-AFC4-6F175D3DCCD1}">
                          <a14:hiddenFill xmlns:a14="http://schemas.microsoft.com/office/drawing/2010/main">
                            <a:pattFill prst="lgConfetti">
                              <a:fgClr>
                                <a:srgbClr val="DDDDDD"/>
                              </a:fgClr>
                              <a:bgClr>
                                <a:srgbClr val="FFFFFF"/>
                              </a:bgClr>
                            </a:patt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957">
                                            <p:txEl>
                                              <p:pRg st="0" end="0"/>
                                            </p:txEl>
                                          </p:spTgt>
                                        </p:tgtEl>
                                        <p:attrNameLst>
                                          <p:attrName>style.visibility</p:attrName>
                                        </p:attrNameLst>
                                      </p:cBhvr>
                                      <p:to>
                                        <p:strVal val="visible"/>
                                      </p:to>
                                    </p:set>
                                    <p:animEffect transition="in" filter="barn(inVertical)">
                                      <p:cBhvr>
                                        <p:cTn id="7" dur="500"/>
                                        <p:tgtEl>
                                          <p:spTgt spid="829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957">
                                            <p:txEl>
                                              <p:pRg st="1" end="1"/>
                                            </p:txEl>
                                          </p:spTgt>
                                        </p:tgtEl>
                                        <p:attrNameLst>
                                          <p:attrName>style.visibility</p:attrName>
                                        </p:attrNameLst>
                                      </p:cBhvr>
                                      <p:to>
                                        <p:strVal val="visible"/>
                                      </p:to>
                                    </p:set>
                                    <p:animEffect transition="in" filter="barn(inVertical)">
                                      <p:cBhvr>
                                        <p:cTn id="12" dur="500"/>
                                        <p:tgtEl>
                                          <p:spTgt spid="829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957">
                                            <p:txEl>
                                              <p:pRg st="2" end="2"/>
                                            </p:txEl>
                                          </p:spTgt>
                                        </p:tgtEl>
                                        <p:attrNameLst>
                                          <p:attrName>style.visibility</p:attrName>
                                        </p:attrNameLst>
                                      </p:cBhvr>
                                      <p:to>
                                        <p:strVal val="visible"/>
                                      </p:to>
                                    </p:set>
                                    <p:animEffect transition="in" filter="barn(inVertical)">
                                      <p:cBhvr>
                                        <p:cTn id="17" dur="500"/>
                                        <p:tgtEl>
                                          <p:spTgt spid="829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2959"/>
                                        </p:tgtEl>
                                        <p:attrNameLst>
                                          <p:attrName>style.visibility</p:attrName>
                                        </p:attrNameLst>
                                      </p:cBhvr>
                                      <p:to>
                                        <p:strVal val="visible"/>
                                      </p:to>
                                    </p:set>
                                    <p:animEffect transition="in" filter="barn(inVertical)">
                                      <p:cBhvr>
                                        <p:cTn id="22" dur="5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7"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en-US" altLang="zh-CN"/>
              <a:t>《分析化学》 第五章   配位滴定法</a:t>
            </a:r>
          </a:p>
        </p:txBody>
      </p:sp>
      <p:sp>
        <p:nvSpPr>
          <p:cNvPr id="7" name="灯片编号占位符 5"/>
          <p:cNvSpPr>
            <a:spLocks noGrp="1"/>
          </p:cNvSpPr>
          <p:nvPr>
            <p:ph type="sldNum" sz="quarter" idx="12"/>
          </p:nvPr>
        </p:nvSpPr>
        <p:spPr/>
        <p:txBody>
          <a:bodyPr/>
          <a:lstStyle/>
          <a:p>
            <a:fld id="{D40862EC-3F7B-45A5-90CE-40B4A8C47B90}" type="slidenum">
              <a:rPr lang="en-US" altLang="zh-CN"/>
              <a:pPr/>
              <a:t>53</a:t>
            </a:fld>
            <a:endParaRPr lang="en-US" altLang="zh-CN"/>
          </a:p>
        </p:txBody>
      </p:sp>
      <p:sp>
        <p:nvSpPr>
          <p:cNvPr id="472066" name="Rectangle 2"/>
          <p:cNvSpPr>
            <a:spLocks noGrp="1" noChangeArrowheads="1"/>
          </p:cNvSpPr>
          <p:nvPr>
            <p:ph type="title"/>
          </p:nvPr>
        </p:nvSpPr>
        <p:spPr/>
        <p:txBody>
          <a:bodyPr/>
          <a:lstStyle/>
          <a:p>
            <a:pPr>
              <a:lnSpc>
                <a:spcPct val="130000"/>
              </a:lnSpc>
            </a:pPr>
            <a:r>
              <a:rPr lang="zh-CN" altLang="en-US" dirty="0">
                <a:latin typeface="Times New Roman" panose="02020603050405020304" pitchFamily="18" charset="0"/>
              </a:rPr>
              <a:t>辅助配位效应系数</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M(L)</a:t>
            </a:r>
          </a:p>
        </p:txBody>
      </p:sp>
      <p:sp>
        <p:nvSpPr>
          <p:cNvPr id="472070" name="AutoShape 6"/>
          <p:cNvSpPr>
            <a:spLocks noChangeArrowheads="1"/>
          </p:cNvSpPr>
          <p:nvPr/>
        </p:nvSpPr>
        <p:spPr bwMode="auto">
          <a:xfrm>
            <a:off x="611560" y="3472853"/>
            <a:ext cx="8075240" cy="1900363"/>
          </a:xfrm>
          <a:prstGeom prst="ribbon">
            <a:avLst>
              <a:gd name="adj1" fmla="val 14065"/>
              <a:gd name="adj2" fmla="val 67556"/>
            </a:avLst>
          </a:prstGeom>
          <a:solidFill>
            <a:schemeClr val="accent1">
              <a:alpha val="26000"/>
            </a:schemeClr>
          </a:solidFill>
          <a:ln w="9525">
            <a:solidFill>
              <a:schemeClr val="accent1">
                <a:lumMod val="75000"/>
              </a:schemeClr>
            </a:solidFill>
            <a:miter lim="800000"/>
            <a:headEnd/>
            <a:tailEnd/>
          </a:ln>
          <a:effectLst/>
        </p:spPr>
        <p:txBody>
          <a:bodyPr wrap="square" lIns="90000" tIns="46800" rIns="90000" bIns="46800" anchor="ctr">
            <a:spAutoFit/>
          </a:bodyPr>
          <a:lstStyle/>
          <a:p>
            <a:pPr algn="l">
              <a:lnSpc>
                <a:spcPct val="120000"/>
              </a:lnSpc>
            </a:pPr>
            <a:r>
              <a:rPr kumimoji="1" lang="zh-CN" altLang="en-US" b="1" dirty="0">
                <a:ea typeface="楷体_GB2312" pitchFamily="49" charset="-122"/>
                <a:sym typeface="Symbol" panose="05050102010706020507" pitchFamily="18" charset="2"/>
              </a:rPr>
              <a:t>结论：</a:t>
            </a:r>
            <a:r>
              <a:rPr kumimoji="1" lang="en-US" altLang="zh-CN" b="1" dirty="0">
                <a:solidFill>
                  <a:srgbClr val="3333FF"/>
                </a:solidFill>
                <a:ea typeface="楷体_GB2312" pitchFamily="49" charset="-122"/>
                <a:sym typeface="Symbol" panose="05050102010706020507" pitchFamily="18" charset="2"/>
              </a:rPr>
              <a:t></a:t>
            </a:r>
            <a:r>
              <a:rPr kumimoji="1" lang="en-US" altLang="zh-CN" b="1" baseline="-25000" dirty="0">
                <a:solidFill>
                  <a:srgbClr val="3333FF"/>
                </a:solidFill>
                <a:ea typeface="楷体_GB2312" pitchFamily="49" charset="-122"/>
                <a:sym typeface="Symbol" panose="05050102010706020507" pitchFamily="18" charset="2"/>
              </a:rPr>
              <a:t>M(L)</a:t>
            </a:r>
            <a:r>
              <a:rPr kumimoji="1" lang="zh-CN" altLang="en-US" b="1" dirty="0">
                <a:solidFill>
                  <a:srgbClr val="3333FF"/>
                </a:solidFill>
                <a:ea typeface="楷体_GB2312" pitchFamily="49" charset="-122"/>
              </a:rPr>
              <a:t>是配位剂平衡浓度</a:t>
            </a:r>
            <a:r>
              <a:rPr kumimoji="1" lang="en-US" altLang="zh-CN" b="1" dirty="0">
                <a:solidFill>
                  <a:srgbClr val="3333FF"/>
                </a:solidFill>
                <a:ea typeface="楷体_GB2312" pitchFamily="49" charset="-122"/>
              </a:rPr>
              <a:t>[L]</a:t>
            </a:r>
            <a:r>
              <a:rPr kumimoji="1" lang="zh-CN" altLang="en-US" b="1" dirty="0">
                <a:solidFill>
                  <a:srgbClr val="3333FF"/>
                </a:solidFill>
                <a:ea typeface="楷体_GB2312" pitchFamily="49" charset="-122"/>
              </a:rPr>
              <a:t>的函数，</a:t>
            </a:r>
            <a:r>
              <a:rPr kumimoji="1" lang="en-US" altLang="zh-CN" b="1" dirty="0">
                <a:solidFill>
                  <a:srgbClr val="3333FF"/>
                </a:solidFill>
                <a:ea typeface="楷体_GB2312" pitchFamily="49" charset="-122"/>
              </a:rPr>
              <a:t>[L]</a:t>
            </a:r>
            <a:r>
              <a:rPr kumimoji="1" lang="zh-CN" altLang="en-US" b="1" dirty="0">
                <a:solidFill>
                  <a:srgbClr val="3333FF"/>
                </a:solidFill>
                <a:ea typeface="楷体_GB2312" pitchFamily="49" charset="-122"/>
              </a:rPr>
              <a:t>越大，副反应越严重， </a:t>
            </a:r>
            <a:r>
              <a:rPr kumimoji="1" lang="zh-CN" altLang="en-US" b="1" dirty="0">
                <a:solidFill>
                  <a:srgbClr val="3333FF"/>
                </a:solidFill>
                <a:ea typeface="楷体_GB2312" pitchFamily="49" charset="-122"/>
                <a:sym typeface="Symbol" panose="05050102010706020507" pitchFamily="18" charset="2"/>
              </a:rPr>
              <a:t></a:t>
            </a:r>
            <a:r>
              <a:rPr kumimoji="1" lang="en-US" altLang="zh-CN" b="1" baseline="-25000" dirty="0">
                <a:solidFill>
                  <a:srgbClr val="3333FF"/>
                </a:solidFill>
                <a:ea typeface="楷体_GB2312" pitchFamily="49" charset="-122"/>
                <a:sym typeface="Symbol" panose="05050102010706020507" pitchFamily="18" charset="2"/>
              </a:rPr>
              <a:t>M(L)</a:t>
            </a:r>
            <a:r>
              <a:rPr kumimoji="1" lang="en-US" altLang="zh-CN" b="1" dirty="0">
                <a:solidFill>
                  <a:srgbClr val="3333FF"/>
                </a:solidFill>
                <a:ea typeface="楷体_GB2312" pitchFamily="49" charset="-122"/>
              </a:rPr>
              <a:t> </a:t>
            </a:r>
            <a:r>
              <a:rPr kumimoji="1" lang="zh-CN" altLang="en-US" b="1" dirty="0">
                <a:solidFill>
                  <a:srgbClr val="3333FF"/>
                </a:solidFill>
                <a:ea typeface="楷体_GB2312" pitchFamily="49" charset="-122"/>
              </a:rPr>
              <a:t>也越大。</a:t>
            </a:r>
          </a:p>
        </p:txBody>
      </p:sp>
      <mc:AlternateContent xmlns:mc="http://schemas.openxmlformats.org/markup-compatibility/2006" xmlns:a14="http://schemas.microsoft.com/office/drawing/2010/main">
        <mc:Choice Requires="a14">
          <p:sp>
            <p:nvSpPr>
              <p:cNvPr id="2" name="矩形 1"/>
              <p:cNvSpPr/>
              <p:nvPr/>
            </p:nvSpPr>
            <p:spPr>
              <a:xfrm>
                <a:off x="539552" y="1519309"/>
                <a:ext cx="8424936" cy="1837683"/>
              </a:xfrm>
              <a:prstGeom prst="rect">
                <a:avLst/>
              </a:prstGeom>
            </p:spPr>
            <p:txBody>
              <a:bodyPr wrap="square">
                <a:spAutoFit/>
              </a:bodyPr>
              <a:lstStyle/>
              <a:p>
                <a:pPr algn="l">
                  <a:spcAft>
                    <a:spcPts val="2400"/>
                  </a:spcAft>
                </a:pPr>
                <a:r>
                  <a:rPr lang="zh-CN" altLang="en-US" b="1" dirty="0">
                    <a:sym typeface="Symbol" panose="05050102010706020507" pitchFamily="18" charset="2"/>
                  </a:rPr>
                  <a:t></a:t>
                </a:r>
                <a:r>
                  <a:rPr lang="en-US" altLang="zh-CN" b="1" baseline="-25000" dirty="0">
                    <a:sym typeface="Symbol" panose="05050102010706020507" pitchFamily="18" charset="2"/>
                  </a:rPr>
                  <a:t>M(L) </a:t>
                </a:r>
                <a14:m>
                  <m:oMath xmlns:m="http://schemas.openxmlformats.org/officeDocument/2006/math">
                    <m:r>
                      <a:rPr lang="en-US" altLang="zh-CN" b="1" i="1">
                        <a:solidFill>
                          <a:schemeClr val="tx2"/>
                        </a:solidFill>
                        <a:latin typeface="Cambria Math" panose="02040503050406030204" pitchFamily="18" charset="0"/>
                      </a:rPr>
                      <m:t>=</m:t>
                    </m:r>
                    <m:f>
                      <m:fPr>
                        <m:ctrlPr>
                          <a:rPr lang="en-US" altLang="zh-CN" b="1" i="1" smtClean="0">
                            <a:solidFill>
                              <a:schemeClr val="tx2"/>
                            </a:solidFill>
                            <a:latin typeface="Cambria Math" panose="02040503050406030204" pitchFamily="18" charset="0"/>
                          </a:rPr>
                        </m:ctrlPr>
                      </m:fPr>
                      <m:num>
                        <m:r>
                          <a:rPr lang="en-US" altLang="zh-CN" b="1" i="0" smtClean="0">
                            <a:solidFill>
                              <a:schemeClr val="tx2"/>
                            </a:solidFill>
                            <a:latin typeface="Cambria Math" panose="02040503050406030204" pitchFamily="18" charset="0"/>
                          </a:rPr>
                          <m:t>[</m:t>
                        </m:r>
                        <m:r>
                          <a:rPr lang="en-US" altLang="zh-CN" b="1" i="0" smtClean="0">
                            <a:solidFill>
                              <a:schemeClr val="tx2"/>
                            </a:solidFill>
                            <a:latin typeface="Cambria Math" panose="02040503050406030204" pitchFamily="18" charset="0"/>
                          </a:rPr>
                          <m:t>𝐌</m:t>
                        </m:r>
                        <m:r>
                          <a:rPr lang="en-US" altLang="zh-CN" b="1" i="0" baseline="30000">
                            <a:solidFill>
                              <a:schemeClr val="tx2"/>
                            </a:solidFill>
                            <a:latin typeface="Cambria Math" panose="02040503050406030204" pitchFamily="18" charset="0"/>
                          </a:rPr>
                          <m:t>′</m:t>
                        </m:r>
                        <m:r>
                          <a:rPr lang="en-US" altLang="zh-CN" b="1" i="0" smtClean="0">
                            <a:solidFill>
                              <a:schemeClr val="tx2"/>
                            </a:solidFill>
                            <a:latin typeface="Cambria Math" panose="02040503050406030204" pitchFamily="18" charset="0"/>
                          </a:rPr>
                          <m:t>]</m:t>
                        </m:r>
                      </m:num>
                      <m:den>
                        <m:r>
                          <a:rPr lang="en-US" altLang="zh-CN" b="1" i="0" smtClean="0">
                            <a:solidFill>
                              <a:schemeClr val="tx2"/>
                            </a:solidFill>
                            <a:latin typeface="Cambria Math" panose="02040503050406030204" pitchFamily="18" charset="0"/>
                          </a:rPr>
                          <m:t>[</m:t>
                        </m:r>
                        <m:r>
                          <a:rPr lang="en-US" altLang="zh-CN" b="1" i="0" smtClean="0">
                            <a:solidFill>
                              <a:schemeClr val="tx2"/>
                            </a:solidFill>
                            <a:latin typeface="Cambria Math" panose="02040503050406030204" pitchFamily="18" charset="0"/>
                          </a:rPr>
                          <m:t>𝐌</m:t>
                        </m:r>
                        <m:r>
                          <a:rPr lang="en-US" altLang="zh-CN" b="1" i="0" smtClean="0">
                            <a:solidFill>
                              <a:schemeClr val="tx2"/>
                            </a:solidFill>
                            <a:latin typeface="Cambria Math" panose="02040503050406030204" pitchFamily="18" charset="0"/>
                          </a:rPr>
                          <m:t>]</m:t>
                        </m:r>
                      </m:den>
                    </m:f>
                  </m:oMath>
                </a14:m>
                <a:r>
                  <a:rPr lang="en-US" altLang="zh-CN" b="1" dirty="0">
                    <a:solidFill>
                      <a:schemeClr val="tx2"/>
                    </a:solidFill>
                  </a:rPr>
                  <a:t> </a:t>
                </a:r>
                <a14:m>
                  <m:oMath xmlns:m="http://schemas.openxmlformats.org/officeDocument/2006/math">
                    <m:r>
                      <a:rPr lang="en-US" altLang="zh-CN" b="1" i="0">
                        <a:solidFill>
                          <a:schemeClr val="tx2"/>
                        </a:solidFill>
                        <a:latin typeface="Cambria Math" panose="02040503050406030204" pitchFamily="18" charset="0"/>
                      </a:rPr>
                      <m:t>=</m:t>
                    </m:r>
                    <m:f>
                      <m:fPr>
                        <m:ctrlPr>
                          <a:rPr lang="en-US" altLang="zh-CN" b="1" i="1">
                            <a:solidFill>
                              <a:schemeClr val="tx2"/>
                            </a:solidFill>
                            <a:latin typeface="Cambria Math" panose="02040503050406030204" pitchFamily="18" charset="0"/>
                          </a:rPr>
                        </m:ctrlPr>
                      </m:fPr>
                      <m:num>
                        <m:d>
                          <m:dPr>
                            <m:begChr m:val="["/>
                            <m:endChr m:val="]"/>
                            <m:ctrlPr>
                              <a:rPr lang="en-US" altLang="zh-CN" b="1" i="1">
                                <a:latin typeface="Cambria Math" panose="02040503050406030204" pitchFamily="18" charset="0"/>
                              </a:rPr>
                            </m:ctrlPr>
                          </m:dPr>
                          <m:e>
                            <m:r>
                              <a:rPr lang="en-US" altLang="zh-CN" b="1" i="0">
                                <a:latin typeface="Cambria Math" panose="02040503050406030204" pitchFamily="18" charset="0"/>
                              </a:rPr>
                              <m:t>𝐌</m:t>
                            </m:r>
                          </m:e>
                        </m:d>
                        <m:r>
                          <a:rPr lang="en-US" altLang="zh-CN" b="1" i="0" dirty="0">
                            <a:latin typeface="Cambria Math" panose="02040503050406030204" pitchFamily="18" charset="0"/>
                          </a:rPr>
                          <m:t>+</m:t>
                        </m:r>
                        <m:r>
                          <a:rPr lang="en-US" altLang="zh-CN" b="1" i="0" smtClean="0">
                            <a:latin typeface="Cambria Math" panose="02040503050406030204" pitchFamily="18" charset="0"/>
                          </a:rPr>
                          <m:t> </m:t>
                        </m:r>
                        <m:d>
                          <m:dPr>
                            <m:begChr m:val="["/>
                            <m:endChr m:val="]"/>
                            <m:ctrlPr>
                              <a:rPr lang="en-US" altLang="zh-CN" b="1" i="1">
                                <a:latin typeface="Cambria Math" panose="02040503050406030204" pitchFamily="18" charset="0"/>
                              </a:rPr>
                            </m:ctrlPr>
                          </m:dPr>
                          <m:e>
                            <m:r>
                              <a:rPr lang="en-US" altLang="zh-CN" b="1" i="0" smtClean="0">
                                <a:latin typeface="Cambria Math" panose="02040503050406030204" pitchFamily="18" charset="0"/>
                              </a:rPr>
                              <m:t>𝐌</m:t>
                            </m:r>
                            <m:r>
                              <a:rPr lang="en-US" altLang="zh-CN" b="1" i="0">
                                <a:latin typeface="Cambria Math" panose="02040503050406030204" pitchFamily="18" charset="0"/>
                              </a:rPr>
                              <m:t>𝐋</m:t>
                            </m:r>
                          </m:e>
                        </m:d>
                        <m:r>
                          <a:rPr lang="en-US" altLang="zh-CN" b="1" i="0" dirty="0">
                            <a:latin typeface="Cambria Math" panose="02040503050406030204" pitchFamily="18" charset="0"/>
                          </a:rPr>
                          <m:t>+</m:t>
                        </m:r>
                        <m:r>
                          <a:rPr lang="en-US" altLang="zh-CN" b="1" i="0">
                            <a:latin typeface="Cambria Math" panose="02040503050406030204" pitchFamily="18" charset="0"/>
                          </a:rPr>
                          <m:t> </m:t>
                        </m:r>
                        <m:d>
                          <m:dPr>
                            <m:begChr m:val="["/>
                            <m:endChr m:val="]"/>
                            <m:ctrlPr>
                              <a:rPr lang="en-US" altLang="zh-CN" b="1" i="1" dirty="0">
                                <a:latin typeface="Cambria Math" panose="02040503050406030204" pitchFamily="18" charset="0"/>
                              </a:rPr>
                            </m:ctrlPr>
                          </m:dPr>
                          <m:e>
                            <m:r>
                              <a:rPr lang="en-US" altLang="zh-CN" b="1" i="0">
                                <a:latin typeface="Cambria Math" panose="02040503050406030204" pitchFamily="18" charset="0"/>
                              </a:rPr>
                              <m:t>𝐌𝐋</m:t>
                            </m:r>
                            <m:r>
                              <a:rPr lang="en-US" altLang="zh-CN" b="1" i="0" baseline="-25000" smtClean="0">
                                <a:latin typeface="Cambria Math" panose="02040503050406030204" pitchFamily="18" charset="0"/>
                              </a:rPr>
                              <m:t>𝟐</m:t>
                            </m:r>
                          </m:e>
                        </m:d>
                        <m:r>
                          <a:rPr lang="en-US" altLang="zh-CN" b="1" i="0" dirty="0">
                            <a:latin typeface="Cambria Math" panose="02040503050406030204" pitchFamily="18" charset="0"/>
                          </a:rPr>
                          <m:t>+</m:t>
                        </m:r>
                        <m:r>
                          <a:rPr lang="en-US" altLang="zh-CN" b="1" i="0" smtClean="0">
                            <a:latin typeface="Cambria Math" panose="02040503050406030204" pitchFamily="18" charset="0"/>
                          </a:rPr>
                          <m:t>…</m:t>
                        </m:r>
                        <m:r>
                          <a:rPr lang="en-US" altLang="zh-CN" b="1" i="0" dirty="0">
                            <a:latin typeface="Cambria Math" panose="02040503050406030204" pitchFamily="18" charset="0"/>
                          </a:rPr>
                          <m:t>+</m:t>
                        </m:r>
                        <m:r>
                          <a:rPr lang="en-US" altLang="zh-CN" b="1" i="0">
                            <a:latin typeface="Cambria Math" panose="02040503050406030204" pitchFamily="18" charset="0"/>
                          </a:rPr>
                          <m:t> [</m:t>
                        </m:r>
                        <m:r>
                          <a:rPr lang="en-US" altLang="zh-CN" b="1" i="0">
                            <a:latin typeface="Cambria Math" panose="02040503050406030204" pitchFamily="18" charset="0"/>
                          </a:rPr>
                          <m:t>𝐌𝐋𝐧</m:t>
                        </m:r>
                        <m:r>
                          <a:rPr lang="en-US" altLang="zh-CN" b="1" i="0" dirty="0">
                            <a:latin typeface="Cambria Math" panose="02040503050406030204" pitchFamily="18" charset="0"/>
                            <a:ea typeface="Cambria Math" panose="02040503050406030204" pitchFamily="18" charset="0"/>
                          </a:rPr>
                          <m:t>]</m:t>
                        </m:r>
                      </m:num>
                      <m:den>
                        <m:r>
                          <a:rPr lang="en-US" altLang="zh-CN" b="1" i="0">
                            <a:solidFill>
                              <a:schemeClr val="tx2"/>
                            </a:solidFill>
                            <a:latin typeface="Cambria Math" panose="02040503050406030204" pitchFamily="18" charset="0"/>
                          </a:rPr>
                          <m:t>[</m:t>
                        </m:r>
                        <m:r>
                          <a:rPr lang="en-US" altLang="zh-CN" b="1" i="0">
                            <a:solidFill>
                              <a:schemeClr val="tx2"/>
                            </a:solidFill>
                            <a:latin typeface="Cambria Math" panose="02040503050406030204" pitchFamily="18" charset="0"/>
                          </a:rPr>
                          <m:t>𝐌</m:t>
                        </m:r>
                        <m:r>
                          <a:rPr lang="en-US" altLang="zh-CN" b="1" i="0">
                            <a:solidFill>
                              <a:schemeClr val="tx2"/>
                            </a:solidFill>
                            <a:latin typeface="Cambria Math" panose="02040503050406030204" pitchFamily="18" charset="0"/>
                          </a:rPr>
                          <m:t>]</m:t>
                        </m:r>
                      </m:den>
                    </m:f>
                  </m:oMath>
                </a14:m>
                <a:endParaRPr lang="en-US" altLang="zh-CN" b="1" dirty="0">
                  <a:solidFill>
                    <a:schemeClr val="tx2"/>
                  </a:solidFill>
                  <a:latin typeface="Cambria Math" panose="02040503050406030204" pitchFamily="18" charset="0"/>
                </a:endParaRPr>
              </a:p>
              <a:p>
                <a:pPr algn="l">
                  <a:spcAft>
                    <a:spcPts val="2400"/>
                  </a:spcAft>
                </a:pPr>
                <a14:m>
                  <m:oMathPara xmlns:m="http://schemas.openxmlformats.org/officeDocument/2006/math">
                    <m:oMathParaPr>
                      <m:jc m:val="left"/>
                    </m:oMathParaPr>
                    <m:oMath xmlns:m="http://schemas.openxmlformats.org/officeDocument/2006/math">
                      <m:r>
                        <a:rPr lang="en-US" altLang="zh-CN" b="1" i="1" smtClean="0">
                          <a:solidFill>
                            <a:schemeClr val="tx2"/>
                          </a:solidFill>
                          <a:latin typeface="Cambria Math" panose="02040503050406030204" pitchFamily="18" charset="0"/>
                        </a:rPr>
                        <m:t>          </m:t>
                      </m:r>
                      <m:r>
                        <a:rPr lang="en-US" altLang="zh-CN" b="1" i="1">
                          <a:solidFill>
                            <a:schemeClr val="tx2"/>
                          </a:solidFill>
                          <a:latin typeface="Cambria Math" panose="02040503050406030204" pitchFamily="18" charset="0"/>
                        </a:rPr>
                        <m:t>=</m:t>
                      </m:r>
                      <m:r>
                        <a:rPr lang="en-US" altLang="zh-CN" i="1" dirty="0">
                          <a:latin typeface="Cambria Math" panose="02040503050406030204" pitchFamily="18" charset="0"/>
                        </a:rPr>
                        <m:t>𝟏</m:t>
                      </m:r>
                      <m:r>
                        <a:rPr lang="en-US" altLang="zh-CN" i="1" dirty="0">
                          <a:latin typeface="Cambria Math" panose="02040503050406030204" pitchFamily="18" charset="0"/>
                        </a:rPr>
                        <m:t>+</m:t>
                      </m:r>
                      <m:r>
                        <a:rPr lang="zh-CN" altLang="en-US" i="1" dirty="0">
                          <a:latin typeface="Cambria Math" panose="02040503050406030204" pitchFamily="18" charset="0"/>
                        </a:rPr>
                        <m:t>𝜷</m:t>
                      </m:r>
                      <m:r>
                        <a:rPr lang="en-US" altLang="zh-CN" i="1" baseline="-25000">
                          <a:latin typeface="Cambria Math" panose="02040503050406030204" pitchFamily="18" charset="0"/>
                        </a:rPr>
                        <m:t>𝟏</m:t>
                      </m:r>
                      <m:r>
                        <a:rPr lang="en-US" altLang="zh-CN" i="1">
                          <a:latin typeface="Cambria Math" panose="02040503050406030204" pitchFamily="18" charset="0"/>
                        </a:rPr>
                        <m:t> </m:t>
                      </m:r>
                      <m:r>
                        <a:rPr lang="en-US" altLang="zh-CN">
                          <a:latin typeface="Cambria Math" panose="02040503050406030204" pitchFamily="18" charset="0"/>
                        </a:rPr>
                        <m:t>[</m:t>
                      </m:r>
                      <m:r>
                        <a:rPr lang="en-US" altLang="zh-CN">
                          <a:latin typeface="Cambria Math" panose="02040503050406030204" pitchFamily="18" charset="0"/>
                        </a:rPr>
                        <m:t>𝐋</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m:t>
                      </m:r>
                      <m:r>
                        <a:rPr lang="zh-CN" altLang="en-US" i="1" dirty="0">
                          <a:latin typeface="Cambria Math" panose="02040503050406030204" pitchFamily="18" charset="0"/>
                        </a:rPr>
                        <m:t>𝜷</m:t>
                      </m:r>
                      <m:r>
                        <a:rPr lang="en-US" altLang="zh-CN" i="1" baseline="-25000">
                          <a:latin typeface="Cambria Math" panose="02040503050406030204" pitchFamily="18" charset="0"/>
                        </a:rPr>
                        <m:t>𝟐</m:t>
                      </m:r>
                      <m:r>
                        <a:rPr lang="en-US" altLang="zh-CN" i="1">
                          <a:latin typeface="Cambria Math" panose="02040503050406030204" pitchFamily="18" charset="0"/>
                        </a:rPr>
                        <m:t> </m:t>
                      </m:r>
                      <m:r>
                        <a:rPr lang="en-US" altLang="zh-CN">
                          <a:latin typeface="Cambria Math" panose="02040503050406030204" pitchFamily="18" charset="0"/>
                        </a:rPr>
                        <m:t>[</m:t>
                      </m:r>
                      <m:r>
                        <a:rPr lang="en-US" altLang="zh-CN">
                          <a:latin typeface="Cambria Math" panose="02040503050406030204" pitchFamily="18" charset="0"/>
                        </a:rPr>
                        <m:t>𝐋</m:t>
                      </m:r>
                      <m:r>
                        <a:rPr lang="en-US" altLang="zh-CN" i="1" dirty="0">
                          <a:latin typeface="Cambria Math" panose="02040503050406030204" pitchFamily="18" charset="0"/>
                          <a:ea typeface="Cambria Math" panose="02040503050406030204" pitchFamily="18" charset="0"/>
                        </a:rPr>
                        <m:t>]</m:t>
                      </m:r>
                      <m:r>
                        <m:rPr>
                          <m:nor/>
                        </m:rPr>
                        <a:rPr lang="en-US" altLang="zh-CN" baseline="30000" dirty="0"/>
                        <m:t>2</m:t>
                      </m:r>
                      <m:r>
                        <a:rPr lang="en-US" altLang="zh-CN" i="1" dirty="0">
                          <a:latin typeface="Cambria Math" panose="02040503050406030204" pitchFamily="18" charset="0"/>
                        </a:rPr>
                        <m:t>+</m:t>
                      </m:r>
                      <m:r>
                        <m:rPr>
                          <m:nor/>
                        </m:rPr>
                        <a:rPr lang="en-US" altLang="zh-CN" dirty="0"/>
                        <m:t>...</m:t>
                      </m:r>
                      <m:r>
                        <a:rPr lang="en-US" altLang="zh-CN" i="1" dirty="0">
                          <a:latin typeface="Cambria Math" panose="02040503050406030204" pitchFamily="18" charset="0"/>
                        </a:rPr>
                        <m:t>+</m:t>
                      </m:r>
                      <m:r>
                        <a:rPr lang="zh-CN" altLang="en-US" i="1" dirty="0">
                          <a:latin typeface="Cambria Math" panose="02040503050406030204" pitchFamily="18" charset="0"/>
                        </a:rPr>
                        <m:t>𝜷</m:t>
                      </m:r>
                      <m:r>
                        <a:rPr lang="en-US" altLang="zh-CN" baseline="-25000">
                          <a:latin typeface="Cambria Math" panose="02040503050406030204" pitchFamily="18" charset="0"/>
                        </a:rPr>
                        <m:t>𝐧</m:t>
                      </m:r>
                      <m:r>
                        <a:rPr lang="en-US" altLang="zh-CN" i="1">
                          <a:latin typeface="Cambria Math" panose="02040503050406030204" pitchFamily="18" charset="0"/>
                        </a:rPr>
                        <m:t> </m:t>
                      </m:r>
                      <m:r>
                        <a:rPr lang="en-US" altLang="zh-CN">
                          <a:latin typeface="Cambria Math" panose="02040503050406030204" pitchFamily="18" charset="0"/>
                        </a:rPr>
                        <m:t>[</m:t>
                      </m:r>
                      <m:r>
                        <a:rPr lang="en-US" altLang="zh-CN">
                          <a:latin typeface="Cambria Math" panose="02040503050406030204" pitchFamily="18" charset="0"/>
                        </a:rPr>
                        <m:t>𝐋</m:t>
                      </m:r>
                      <m:r>
                        <a:rPr lang="en-US" altLang="zh-CN" i="1" dirty="0">
                          <a:latin typeface="Cambria Math" panose="02040503050406030204" pitchFamily="18" charset="0"/>
                          <a:ea typeface="Cambria Math" panose="02040503050406030204" pitchFamily="18" charset="0"/>
                        </a:rPr>
                        <m:t>]</m:t>
                      </m:r>
                      <m:r>
                        <m:rPr>
                          <m:nor/>
                        </m:rPr>
                        <a:rPr lang="en-US" altLang="zh-CN" baseline="30000" dirty="0"/>
                        <m:t>n</m:t>
                      </m:r>
                    </m:oMath>
                  </m:oMathPara>
                </a14:m>
                <a:endParaRPr lang="en-US" altLang="zh-CN" b="1" dirty="0"/>
              </a:p>
            </p:txBody>
          </p:sp>
        </mc:Choice>
        <mc:Fallback xmlns="">
          <p:sp>
            <p:nvSpPr>
              <p:cNvPr id="2" name="矩形 1"/>
              <p:cNvSpPr>
                <a:spLocks noRot="1" noChangeAspect="1" noMove="1" noResize="1" noEditPoints="1" noAdjustHandles="1" noChangeArrowheads="1" noChangeShapeType="1" noTextEdit="1"/>
              </p:cNvSpPr>
              <p:nvPr/>
            </p:nvSpPr>
            <p:spPr>
              <a:xfrm>
                <a:off x="539552" y="1519309"/>
                <a:ext cx="8424936" cy="1837683"/>
              </a:xfrm>
              <a:prstGeom prst="rect">
                <a:avLst/>
              </a:prstGeom>
              <a:blipFill>
                <a:blip r:embed="rId5"/>
                <a:stretch>
                  <a:fillRect l="-1520"/>
                </a:stretch>
              </a:blipFill>
            </p:spPr>
            <p:txBody>
              <a:bodyPr/>
              <a:lstStyle/>
              <a:p>
                <a:r>
                  <a:rPr lang="zh-CN" altLang="en-US">
                    <a:noFill/>
                  </a:rPr>
                  <a:t> </a:t>
                </a:r>
              </a:p>
            </p:txBody>
          </p:sp>
        </mc:Fallback>
      </mc:AlternateContent>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72070"/>
                                        </p:tgtEl>
                                        <p:attrNameLst>
                                          <p:attrName>style.visibility</p:attrName>
                                        </p:attrNameLst>
                                      </p:cBhvr>
                                      <p:to>
                                        <p:strVal val="visible"/>
                                      </p:to>
                                    </p:set>
                                    <p:anim calcmode="lin" valueType="num">
                                      <p:cBhvr>
                                        <p:cTn id="12" dur="500" fill="hold"/>
                                        <p:tgtEl>
                                          <p:spTgt spid="472070"/>
                                        </p:tgtEl>
                                        <p:attrNameLst>
                                          <p:attrName>ppt_w</p:attrName>
                                        </p:attrNameLst>
                                      </p:cBhvr>
                                      <p:tavLst>
                                        <p:tav tm="0">
                                          <p:val>
                                            <p:fltVal val="0"/>
                                          </p:val>
                                        </p:tav>
                                        <p:tav tm="100000">
                                          <p:val>
                                            <p:strVal val="#ppt_w"/>
                                          </p:val>
                                        </p:tav>
                                      </p:tavLst>
                                    </p:anim>
                                    <p:anim calcmode="lin" valueType="num">
                                      <p:cBhvr>
                                        <p:cTn id="13" dur="500" fill="hold"/>
                                        <p:tgtEl>
                                          <p:spTgt spid="4720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0" grpId="0" animBg="1"/>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337A9C39-F12D-46E9-8D4B-D446C1B6F422}" type="slidenum">
              <a:rPr lang="en-US" altLang="zh-CN"/>
              <a:pPr/>
              <a:t>54</a:t>
            </a:fld>
            <a:endParaRPr lang="en-US" altLang="zh-CN"/>
          </a:p>
        </p:txBody>
      </p:sp>
      <p:sp>
        <p:nvSpPr>
          <p:cNvPr id="466946" name="Rectangle 2"/>
          <p:cNvSpPr>
            <a:spLocks noGrp="1" noChangeArrowheads="1"/>
          </p:cNvSpPr>
          <p:nvPr>
            <p:ph type="title"/>
          </p:nvPr>
        </p:nvSpPr>
        <p:spPr/>
        <p:txBody>
          <a:bodyPr/>
          <a:lstStyle/>
          <a:p>
            <a:r>
              <a:rPr lang="zh-CN" altLang="en-US" dirty="0">
                <a:latin typeface="Times New Roman" panose="02020603050405020304" pitchFamily="18" charset="0"/>
              </a:rPr>
              <a:t>羟基配位效应（水解效应）</a:t>
            </a:r>
            <a:endParaRPr lang="zh-CN" altLang="en-US" baseline="-25000" dirty="0">
              <a:latin typeface="Times New Roman" panose="02020603050405020304" pitchFamily="18" charset="0"/>
              <a:sym typeface="Symbol" panose="05050102010706020507" pitchFamily="18" charset="2"/>
            </a:endParaRPr>
          </a:p>
        </p:txBody>
      </p:sp>
      <p:sp>
        <p:nvSpPr>
          <p:cNvPr id="466947" name="Rectangle 3"/>
          <p:cNvSpPr>
            <a:spLocks noGrp="1" noChangeArrowheads="1"/>
          </p:cNvSpPr>
          <p:nvPr>
            <p:ph type="body" idx="1"/>
          </p:nvPr>
        </p:nvSpPr>
        <p:spPr>
          <a:xfrm>
            <a:off x="468313" y="1412999"/>
            <a:ext cx="8351837" cy="4032225"/>
          </a:xfrm>
        </p:spPr>
        <p:txBody>
          <a:bodyPr/>
          <a:lstStyle/>
          <a:p>
            <a:pPr>
              <a:lnSpc>
                <a:spcPct val="120000"/>
              </a:lnSpc>
            </a:pPr>
            <a:r>
              <a:rPr lang="zh-CN" altLang="en-US" dirty="0">
                <a:latin typeface="Times New Roman" panose="02020603050405020304" pitchFamily="18" charset="0"/>
              </a:rPr>
              <a:t>羟基配位效应</a:t>
            </a:r>
          </a:p>
          <a:p>
            <a:pPr lvl="1">
              <a:lnSpc>
                <a:spcPct val="120000"/>
              </a:lnSpc>
            </a:pPr>
            <a:r>
              <a:rPr lang="zh-CN" altLang="en-US" dirty="0">
                <a:latin typeface="Times New Roman" panose="02020603050405020304" pitchFamily="18" charset="0"/>
              </a:rPr>
              <a:t>当溶液</a:t>
            </a:r>
            <a:r>
              <a:rPr lang="en-US" altLang="zh-CN" dirty="0">
                <a:latin typeface="Times New Roman" panose="02020603050405020304" pitchFamily="18" charset="0"/>
              </a:rPr>
              <a:t>[OH</a:t>
            </a:r>
            <a:r>
              <a:rPr lang="en-US" altLang="zh-CN" baseline="30000" dirty="0">
                <a:latin typeface="Times New Roman" panose="02020603050405020304" pitchFamily="18" charset="0"/>
              </a:rPr>
              <a:t>-</a:t>
            </a:r>
            <a:r>
              <a:rPr lang="en-US" altLang="zh-CN" dirty="0">
                <a:latin typeface="Times New Roman" panose="02020603050405020304" pitchFamily="18" charset="0"/>
              </a:rPr>
              <a:t>]</a:t>
            </a:r>
            <a:r>
              <a:rPr lang="zh-CN" altLang="en-US" dirty="0">
                <a:latin typeface="Times New Roman" panose="02020603050405020304" pitchFamily="18" charset="0"/>
              </a:rPr>
              <a:t>较高时，金属离子</a:t>
            </a:r>
            <a:r>
              <a:rPr lang="en-US" altLang="zh-CN" dirty="0">
                <a:latin typeface="Times New Roman" panose="02020603050405020304" pitchFamily="18" charset="0"/>
              </a:rPr>
              <a:t>M</a:t>
            </a:r>
            <a:r>
              <a:rPr lang="zh-CN" altLang="en-US" dirty="0">
                <a:latin typeface="Times New Roman" panose="02020603050405020304" pitchFamily="18" charset="0"/>
              </a:rPr>
              <a:t>可能与</a:t>
            </a:r>
            <a:r>
              <a:rPr lang="en-US" altLang="zh-CN" dirty="0">
                <a:latin typeface="Times New Roman" panose="02020603050405020304" pitchFamily="18" charset="0"/>
              </a:rPr>
              <a:t>OH</a:t>
            </a:r>
            <a:r>
              <a:rPr lang="en-US" altLang="zh-CN" baseline="30000" dirty="0">
                <a:latin typeface="Times New Roman" panose="02020603050405020304" pitchFamily="18" charset="0"/>
              </a:rPr>
              <a:t>-</a:t>
            </a:r>
            <a:r>
              <a:rPr lang="zh-CN" altLang="en-US" dirty="0">
                <a:latin typeface="Times New Roman" panose="02020603050405020304" pitchFamily="18" charset="0"/>
              </a:rPr>
              <a:t>形成一系列羟基配合物</a:t>
            </a:r>
            <a:r>
              <a:rPr lang="en-US" altLang="zh-CN" dirty="0">
                <a:latin typeface="Times New Roman" panose="02020603050405020304" pitchFamily="18" charset="0"/>
              </a:rPr>
              <a:t>M(OH)</a:t>
            </a:r>
            <a:r>
              <a:rPr lang="zh-CN" altLang="en-US" dirty="0">
                <a:latin typeface="Times New Roman" panose="02020603050405020304" pitchFamily="18" charset="0"/>
              </a:rPr>
              <a:t>、</a:t>
            </a:r>
            <a:r>
              <a:rPr lang="en-US" altLang="zh-CN" dirty="0">
                <a:latin typeface="Times New Roman" panose="02020603050405020304" pitchFamily="18" charset="0"/>
              </a:rPr>
              <a:t>M(OH)</a:t>
            </a:r>
            <a:r>
              <a:rPr lang="en-US" altLang="zh-CN" baseline="-25000" dirty="0">
                <a:latin typeface="Times New Roman" panose="02020603050405020304" pitchFamily="18" charset="0"/>
              </a:rPr>
              <a:t>2</a:t>
            </a:r>
            <a:r>
              <a:rPr lang="en-US" altLang="zh-CN" baseline="30000" dirty="0">
                <a:latin typeface="Times New Roman" panose="02020603050405020304" pitchFamily="18" charset="0"/>
                <a:sym typeface="Symbol" panose="05050102010706020507" pitchFamily="18" charset="2"/>
              </a:rPr>
              <a:t> </a:t>
            </a:r>
            <a:r>
              <a:rPr lang="zh-CN" altLang="en-US" dirty="0">
                <a:latin typeface="Times New Roman" panose="02020603050405020304" pitchFamily="18" charset="0"/>
                <a:sym typeface="Symbol" panose="05050102010706020507" pitchFamily="18" charset="2"/>
              </a:rPr>
              <a:t>，降低了金属离子平衡浓度和主反应程度的现象。</a:t>
            </a:r>
            <a:endParaRPr lang="en-US" altLang="zh-CN" dirty="0">
              <a:latin typeface="Times New Roman" panose="02020603050405020304" pitchFamily="18" charset="0"/>
              <a:sym typeface="Symbol" panose="05050102010706020507" pitchFamily="18" charset="2"/>
            </a:endParaRPr>
          </a:p>
          <a:p>
            <a:pPr lvl="1">
              <a:lnSpc>
                <a:spcPct val="120000"/>
              </a:lnSpc>
            </a:pPr>
            <a:r>
              <a:rPr lang="zh-CN" altLang="en-US" dirty="0">
                <a:solidFill>
                  <a:srgbClr val="3333FF"/>
                </a:solidFill>
                <a:latin typeface="Times New Roman" panose="02020603050405020304" pitchFamily="18" charset="0"/>
              </a:rPr>
              <a:t>注：只有</a:t>
            </a:r>
            <a:r>
              <a:rPr lang="en-US" altLang="zh-CN" dirty="0">
                <a:solidFill>
                  <a:srgbClr val="3333FF"/>
                </a:solidFill>
                <a:latin typeface="Times New Roman" panose="02020603050405020304" pitchFamily="18" charset="0"/>
              </a:rPr>
              <a:t>[OH</a:t>
            </a:r>
            <a:r>
              <a:rPr lang="en-US" altLang="zh-CN" baseline="30000" dirty="0">
                <a:solidFill>
                  <a:srgbClr val="3333FF"/>
                </a:solidFill>
                <a:latin typeface="Times New Roman" panose="02020603050405020304" pitchFamily="18" charset="0"/>
              </a:rPr>
              <a:t>-</a:t>
            </a:r>
            <a:r>
              <a:rPr lang="en-US" altLang="zh-CN" dirty="0">
                <a:solidFill>
                  <a:srgbClr val="3333FF"/>
                </a:solidFill>
                <a:latin typeface="Times New Roman" panose="02020603050405020304" pitchFamily="18" charset="0"/>
              </a:rPr>
              <a:t>]</a:t>
            </a:r>
            <a:r>
              <a:rPr lang="zh-CN" altLang="en-US" dirty="0">
                <a:solidFill>
                  <a:srgbClr val="3333FF"/>
                </a:solidFill>
                <a:latin typeface="Times New Roman" panose="02020603050405020304" pitchFamily="18" charset="0"/>
              </a:rPr>
              <a:t>达到一定浓度才发生。金属氢氧化物溶度积越小，水解发生</a:t>
            </a:r>
            <a:r>
              <a:rPr lang="en-US" altLang="zh-CN" dirty="0">
                <a:solidFill>
                  <a:srgbClr val="3333FF"/>
                </a:solidFill>
                <a:latin typeface="Times New Roman" panose="02020603050405020304" pitchFamily="18" charset="0"/>
              </a:rPr>
              <a:t>pH</a:t>
            </a:r>
            <a:r>
              <a:rPr lang="zh-CN" altLang="en-US" dirty="0">
                <a:solidFill>
                  <a:srgbClr val="3333FF"/>
                </a:solidFill>
                <a:latin typeface="Times New Roman" panose="02020603050405020304" pitchFamily="18" charset="0"/>
              </a:rPr>
              <a:t>下限越低。</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animEffect transition="in" filter="barn(inVertical)">
                                      <p:cBhvr>
                                        <p:cTn id="7" dur="500"/>
                                        <p:tgtEl>
                                          <p:spTgt spid="466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6947">
                                            <p:txEl>
                                              <p:pRg st="1" end="1"/>
                                            </p:txEl>
                                          </p:spTgt>
                                        </p:tgtEl>
                                        <p:attrNameLst>
                                          <p:attrName>style.visibility</p:attrName>
                                        </p:attrNameLst>
                                      </p:cBhvr>
                                      <p:to>
                                        <p:strVal val="visible"/>
                                      </p:to>
                                    </p:set>
                                    <p:animEffect transition="in" filter="barn(inVertical)">
                                      <p:cBhvr>
                                        <p:cTn id="12" dur="500"/>
                                        <p:tgtEl>
                                          <p:spTgt spid="466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6947">
                                            <p:txEl>
                                              <p:pRg st="2" end="2"/>
                                            </p:txEl>
                                          </p:spTgt>
                                        </p:tgtEl>
                                        <p:attrNameLst>
                                          <p:attrName>style.visibility</p:attrName>
                                        </p:attrNameLst>
                                      </p:cBhvr>
                                      <p:to>
                                        <p:strVal val="visible"/>
                                      </p:to>
                                    </p:set>
                                    <p:animEffect transition="in" filter="barn(inVertical)">
                                      <p:cBhvr>
                                        <p:cTn id="17" dur="500"/>
                                        <p:tgtEl>
                                          <p:spTgt spid="466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863600"/>
          </a:xfrm>
        </p:spPr>
        <p:txBody>
          <a:bodyPr/>
          <a:lstStyle/>
          <a:p>
            <a:r>
              <a:rPr lang="zh-CN" altLang="en-US" dirty="0">
                <a:latin typeface="Times New Roman" panose="02020603050405020304" pitchFamily="18" charset="0"/>
              </a:rPr>
              <a:t>水解效应系数</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M(OH)</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23528" y="1268760"/>
                <a:ext cx="8496944" cy="4752527"/>
              </a:xfrm>
            </p:spPr>
            <p:txBody>
              <a:bodyPr/>
              <a:lstStyle/>
              <a:p>
                <a:pPr>
                  <a:lnSpc>
                    <a:spcPct val="120000"/>
                  </a:lnSpc>
                  <a:spcBef>
                    <a:spcPts val="0"/>
                  </a:spcBef>
                  <a:spcAft>
                    <a:spcPts val="0"/>
                  </a:spcAft>
                </a:pPr>
                <a:r>
                  <a:rPr lang="zh-CN" altLang="en-US" sz="2800" dirty="0"/>
                  <a:t>如果将水解视为羟基配位反应，则水解效应系数</a:t>
                </a:r>
                <a:r>
                  <a:rPr lang="zh-CN" altLang="en-US" sz="2800" dirty="0">
                    <a:latin typeface="Times New Roman" panose="02020603050405020304" pitchFamily="18" charset="0"/>
                    <a:sym typeface="Symbol" panose="05050102010706020507" pitchFamily="18" charset="2"/>
                  </a:rPr>
                  <a:t></a:t>
                </a:r>
                <a:r>
                  <a:rPr lang="en-US" altLang="zh-CN" sz="2800" baseline="-25000" dirty="0">
                    <a:latin typeface="Times New Roman" panose="02020603050405020304" pitchFamily="18" charset="0"/>
                    <a:sym typeface="Symbol" panose="05050102010706020507" pitchFamily="18" charset="2"/>
                  </a:rPr>
                  <a:t>M(OH)</a:t>
                </a:r>
                <a:r>
                  <a:rPr lang="zh-CN" altLang="en-US" sz="2800" dirty="0">
                    <a:latin typeface="Times New Roman" panose="02020603050405020304" pitchFamily="18" charset="0"/>
                    <a:sym typeface="Symbol" panose="05050102010706020507" pitchFamily="18" charset="2"/>
                  </a:rPr>
                  <a:t>求算公式与辅助配位效应一致：</a:t>
                </a:r>
                <a:endParaRPr lang="en-US" altLang="zh-CN" sz="2800" dirty="0">
                  <a:latin typeface="Times New Roman" panose="02020603050405020304" pitchFamily="18" charset="0"/>
                  <a:sym typeface="Symbol" panose="05050102010706020507" pitchFamily="18" charset="2"/>
                </a:endParaRPr>
              </a:p>
              <a:p>
                <a:pPr marL="0" indent="0">
                  <a:lnSpc>
                    <a:spcPct val="120000"/>
                  </a:lnSpc>
                  <a:spcBef>
                    <a:spcPts val="0"/>
                  </a:spcBef>
                  <a:spcAft>
                    <a:spcPts val="600"/>
                  </a:spcAft>
                  <a:buNone/>
                </a:pPr>
                <a:r>
                  <a:rPr lang="zh-CN" altLang="en-US" sz="2800" dirty="0">
                    <a:sym typeface="Symbol" panose="05050102010706020507" pitchFamily="18" charset="2"/>
                  </a:rPr>
                  <a:t>  </a:t>
                </a:r>
                <a:r>
                  <a:rPr lang="zh-CN" altLang="en-US" sz="2800" dirty="0">
                    <a:solidFill>
                      <a:srgbClr val="3333FF"/>
                    </a:solidFill>
                    <a:sym typeface="Symbol" panose="05050102010706020507" pitchFamily="18" charset="2"/>
                  </a:rPr>
                  <a:t></a:t>
                </a:r>
                <a:r>
                  <a:rPr lang="en-US" altLang="zh-CN" sz="2800" baseline="-25000" dirty="0">
                    <a:solidFill>
                      <a:srgbClr val="3333FF"/>
                    </a:solidFill>
                    <a:sym typeface="Symbol" panose="05050102010706020507" pitchFamily="18" charset="2"/>
                  </a:rPr>
                  <a:t>M(OH) </a:t>
                </a:r>
                <a14:m>
                  <m:oMath xmlns:m="http://schemas.openxmlformats.org/officeDocument/2006/math">
                    <m:r>
                      <a:rPr lang="en-US" altLang="zh-CN" sz="2800" i="1">
                        <a:solidFill>
                          <a:srgbClr val="3333FF"/>
                        </a:solidFill>
                        <a:latin typeface="Cambria Math" panose="02040503050406030204" pitchFamily="18" charset="0"/>
                      </a:rPr>
                      <m:t>=</m:t>
                    </m:r>
                    <m:f>
                      <m:fPr>
                        <m:ctrlPr>
                          <a:rPr lang="en-US" altLang="zh-CN" sz="2800" i="1">
                            <a:solidFill>
                              <a:srgbClr val="3333FF"/>
                            </a:solidFill>
                            <a:latin typeface="Cambria Math" panose="02040503050406030204" pitchFamily="18" charset="0"/>
                          </a:rPr>
                        </m:ctrlPr>
                      </m:fPr>
                      <m:num>
                        <m:r>
                          <a:rPr lang="en-US" altLang="zh-CN" sz="2800">
                            <a:solidFill>
                              <a:srgbClr val="3333FF"/>
                            </a:solidFill>
                            <a:latin typeface="Cambria Math" panose="02040503050406030204" pitchFamily="18" charset="0"/>
                          </a:rPr>
                          <m:t>[</m:t>
                        </m:r>
                        <m:r>
                          <a:rPr lang="en-US" altLang="zh-CN" sz="2800">
                            <a:solidFill>
                              <a:srgbClr val="3333FF"/>
                            </a:solidFill>
                            <a:latin typeface="Cambria Math" panose="02040503050406030204" pitchFamily="18" charset="0"/>
                          </a:rPr>
                          <m:t>𝐌</m:t>
                        </m:r>
                        <m:r>
                          <a:rPr lang="en-US" altLang="zh-CN" sz="2800" baseline="30000">
                            <a:solidFill>
                              <a:srgbClr val="3333FF"/>
                            </a:solidFill>
                            <a:latin typeface="Cambria Math" panose="02040503050406030204" pitchFamily="18" charset="0"/>
                          </a:rPr>
                          <m:t>′</m:t>
                        </m:r>
                        <m:r>
                          <a:rPr lang="en-US" altLang="zh-CN" sz="2800">
                            <a:solidFill>
                              <a:srgbClr val="3333FF"/>
                            </a:solidFill>
                            <a:latin typeface="Cambria Math" panose="02040503050406030204" pitchFamily="18" charset="0"/>
                          </a:rPr>
                          <m:t>]</m:t>
                        </m:r>
                      </m:num>
                      <m:den>
                        <m:r>
                          <a:rPr lang="en-US" altLang="zh-CN" sz="2800">
                            <a:solidFill>
                              <a:srgbClr val="3333FF"/>
                            </a:solidFill>
                            <a:latin typeface="Cambria Math" panose="02040503050406030204" pitchFamily="18" charset="0"/>
                          </a:rPr>
                          <m:t>[</m:t>
                        </m:r>
                        <m:r>
                          <a:rPr lang="en-US" altLang="zh-CN" sz="2800">
                            <a:solidFill>
                              <a:srgbClr val="3333FF"/>
                            </a:solidFill>
                            <a:latin typeface="Cambria Math" panose="02040503050406030204" pitchFamily="18" charset="0"/>
                          </a:rPr>
                          <m:t>𝐌</m:t>
                        </m:r>
                        <m:r>
                          <a:rPr lang="en-US" altLang="zh-CN" sz="2800">
                            <a:solidFill>
                              <a:srgbClr val="3333FF"/>
                            </a:solidFill>
                            <a:latin typeface="Cambria Math" panose="02040503050406030204" pitchFamily="18" charset="0"/>
                          </a:rPr>
                          <m:t>]</m:t>
                        </m:r>
                      </m:den>
                    </m:f>
                  </m:oMath>
                </a14:m>
                <a:r>
                  <a:rPr lang="en-US" altLang="zh-CN" sz="2800" dirty="0">
                    <a:solidFill>
                      <a:srgbClr val="3333FF"/>
                    </a:solidFill>
                  </a:rPr>
                  <a:t> </a:t>
                </a:r>
                <a14:m>
                  <m:oMath xmlns:m="http://schemas.openxmlformats.org/officeDocument/2006/math">
                    <m:r>
                      <a:rPr lang="en-US" altLang="zh-CN" sz="2800">
                        <a:solidFill>
                          <a:srgbClr val="3333FF"/>
                        </a:solidFill>
                        <a:latin typeface="Cambria Math" panose="02040503050406030204" pitchFamily="18" charset="0"/>
                      </a:rPr>
                      <m:t>=</m:t>
                    </m:r>
                    <m:f>
                      <m:fPr>
                        <m:ctrlPr>
                          <a:rPr lang="en-US" altLang="zh-CN" sz="2800" i="1">
                            <a:solidFill>
                              <a:srgbClr val="3333FF"/>
                            </a:solidFill>
                            <a:latin typeface="Cambria Math" panose="02040503050406030204" pitchFamily="18" charset="0"/>
                          </a:rPr>
                        </m:ctrlPr>
                      </m:fPr>
                      <m:num>
                        <m:d>
                          <m:dPr>
                            <m:begChr m:val="["/>
                            <m:endChr m:val="]"/>
                            <m:ctrlPr>
                              <a:rPr lang="en-US" altLang="zh-CN" sz="2800" i="1">
                                <a:solidFill>
                                  <a:srgbClr val="3333FF"/>
                                </a:solidFill>
                                <a:latin typeface="Cambria Math" panose="02040503050406030204" pitchFamily="18" charset="0"/>
                              </a:rPr>
                            </m:ctrlPr>
                          </m:dPr>
                          <m:e>
                            <m:r>
                              <a:rPr lang="en-US" altLang="zh-CN" sz="2800">
                                <a:solidFill>
                                  <a:srgbClr val="3333FF"/>
                                </a:solidFill>
                                <a:latin typeface="Cambria Math" panose="02040503050406030204" pitchFamily="18" charset="0"/>
                              </a:rPr>
                              <m:t>𝐌</m:t>
                            </m:r>
                          </m:e>
                        </m:d>
                        <m:r>
                          <a:rPr lang="en-US" altLang="zh-CN" sz="2800" dirty="0">
                            <a:solidFill>
                              <a:srgbClr val="3333FF"/>
                            </a:solidFill>
                            <a:latin typeface="Cambria Math" panose="02040503050406030204" pitchFamily="18" charset="0"/>
                          </a:rPr>
                          <m:t>+</m:t>
                        </m:r>
                        <m:r>
                          <a:rPr lang="en-US" altLang="zh-CN" sz="2800">
                            <a:solidFill>
                              <a:srgbClr val="3333FF"/>
                            </a:solidFill>
                            <a:latin typeface="Cambria Math" panose="02040503050406030204" pitchFamily="18" charset="0"/>
                          </a:rPr>
                          <m:t> </m:t>
                        </m:r>
                        <m:d>
                          <m:dPr>
                            <m:begChr m:val="["/>
                            <m:endChr m:val="]"/>
                            <m:ctrlPr>
                              <a:rPr lang="en-US" altLang="zh-CN" sz="2800" i="1">
                                <a:solidFill>
                                  <a:srgbClr val="3333FF"/>
                                </a:solidFill>
                                <a:latin typeface="Cambria Math" panose="02040503050406030204" pitchFamily="18" charset="0"/>
                              </a:rPr>
                            </m:ctrlPr>
                          </m:dPr>
                          <m:e>
                            <m:r>
                              <a:rPr lang="en-US" altLang="zh-CN" sz="2800">
                                <a:solidFill>
                                  <a:srgbClr val="3333FF"/>
                                </a:solidFill>
                                <a:latin typeface="Cambria Math" panose="02040503050406030204" pitchFamily="18" charset="0"/>
                              </a:rPr>
                              <m:t>𝐌</m:t>
                            </m:r>
                            <m:r>
                              <a:rPr lang="en-US" altLang="zh-CN" sz="2800" b="1" i="0" smtClean="0">
                                <a:solidFill>
                                  <a:srgbClr val="3333FF"/>
                                </a:solidFill>
                                <a:latin typeface="Cambria Math" panose="02040503050406030204" pitchFamily="18" charset="0"/>
                              </a:rPr>
                              <m:t>𝐎𝐇</m:t>
                            </m:r>
                          </m:e>
                        </m:d>
                        <m:r>
                          <a:rPr lang="en-US" altLang="zh-CN" sz="2800" dirty="0">
                            <a:solidFill>
                              <a:srgbClr val="3333FF"/>
                            </a:solidFill>
                            <a:latin typeface="Cambria Math" panose="02040503050406030204" pitchFamily="18" charset="0"/>
                          </a:rPr>
                          <m:t>+</m:t>
                        </m:r>
                        <m:r>
                          <a:rPr lang="en-US" altLang="zh-CN" sz="2800">
                            <a:solidFill>
                              <a:srgbClr val="3333FF"/>
                            </a:solidFill>
                            <a:latin typeface="Cambria Math" panose="02040503050406030204" pitchFamily="18" charset="0"/>
                          </a:rPr>
                          <m:t> </m:t>
                        </m:r>
                        <m:d>
                          <m:dPr>
                            <m:begChr m:val="["/>
                            <m:endChr m:val="]"/>
                            <m:ctrlPr>
                              <a:rPr lang="en-US" altLang="zh-CN" sz="2800" i="1" dirty="0">
                                <a:solidFill>
                                  <a:srgbClr val="3333FF"/>
                                </a:solidFill>
                                <a:latin typeface="Cambria Math" panose="02040503050406030204" pitchFamily="18" charset="0"/>
                              </a:rPr>
                            </m:ctrlPr>
                          </m:dPr>
                          <m:e>
                            <m:r>
                              <a:rPr lang="en-US" altLang="zh-CN" sz="2800">
                                <a:solidFill>
                                  <a:srgbClr val="3333FF"/>
                                </a:solidFill>
                                <a:latin typeface="Cambria Math" panose="02040503050406030204" pitchFamily="18" charset="0"/>
                              </a:rPr>
                              <m:t>𝐌</m:t>
                            </m:r>
                            <m:r>
                              <a:rPr lang="en-US" altLang="zh-CN" sz="2800" b="1" i="0" smtClean="0">
                                <a:solidFill>
                                  <a:srgbClr val="3333FF"/>
                                </a:solidFill>
                                <a:latin typeface="Cambria Math" panose="02040503050406030204" pitchFamily="18" charset="0"/>
                              </a:rPr>
                              <m:t>(</m:t>
                            </m:r>
                            <m:r>
                              <a:rPr lang="en-US" altLang="zh-CN" sz="2800" b="1" i="0" smtClean="0">
                                <a:solidFill>
                                  <a:srgbClr val="3333FF"/>
                                </a:solidFill>
                                <a:latin typeface="Cambria Math" panose="02040503050406030204" pitchFamily="18" charset="0"/>
                              </a:rPr>
                              <m:t>𝐎𝐇</m:t>
                            </m:r>
                            <m:r>
                              <a:rPr lang="en-US" altLang="zh-CN" sz="2800" b="1" i="0" smtClean="0">
                                <a:solidFill>
                                  <a:srgbClr val="3333FF"/>
                                </a:solidFill>
                                <a:latin typeface="Cambria Math" panose="02040503050406030204" pitchFamily="18" charset="0"/>
                              </a:rPr>
                              <m:t>)</m:t>
                            </m:r>
                            <m:r>
                              <a:rPr lang="en-US" altLang="zh-CN" sz="2800" baseline="-25000">
                                <a:solidFill>
                                  <a:srgbClr val="3333FF"/>
                                </a:solidFill>
                                <a:latin typeface="Cambria Math" panose="02040503050406030204" pitchFamily="18" charset="0"/>
                              </a:rPr>
                              <m:t>𝟐</m:t>
                            </m:r>
                          </m:e>
                        </m:d>
                        <m:r>
                          <a:rPr lang="en-US" altLang="zh-CN" sz="2800" dirty="0">
                            <a:solidFill>
                              <a:srgbClr val="3333FF"/>
                            </a:solidFill>
                            <a:latin typeface="Cambria Math" panose="02040503050406030204" pitchFamily="18" charset="0"/>
                          </a:rPr>
                          <m:t>+</m:t>
                        </m:r>
                        <m:r>
                          <a:rPr lang="en-US" altLang="zh-CN" sz="2800">
                            <a:solidFill>
                              <a:srgbClr val="3333FF"/>
                            </a:solidFill>
                            <a:latin typeface="Cambria Math" panose="02040503050406030204" pitchFamily="18" charset="0"/>
                          </a:rPr>
                          <m:t>…</m:t>
                        </m:r>
                        <m:r>
                          <a:rPr lang="en-US" altLang="zh-CN" sz="2800" dirty="0">
                            <a:solidFill>
                              <a:srgbClr val="3333FF"/>
                            </a:solidFill>
                            <a:latin typeface="Cambria Math" panose="02040503050406030204" pitchFamily="18" charset="0"/>
                          </a:rPr>
                          <m:t>+</m:t>
                        </m:r>
                        <m:r>
                          <a:rPr lang="en-US" altLang="zh-CN" sz="2800">
                            <a:solidFill>
                              <a:srgbClr val="3333FF"/>
                            </a:solidFill>
                            <a:latin typeface="Cambria Math" panose="02040503050406030204" pitchFamily="18" charset="0"/>
                          </a:rPr>
                          <m:t> [</m:t>
                        </m:r>
                        <m:r>
                          <a:rPr lang="en-US" altLang="zh-CN" sz="2800">
                            <a:solidFill>
                              <a:srgbClr val="3333FF"/>
                            </a:solidFill>
                            <a:latin typeface="Cambria Math" panose="02040503050406030204" pitchFamily="18" charset="0"/>
                          </a:rPr>
                          <m:t>𝐌</m:t>
                        </m:r>
                        <m:r>
                          <a:rPr lang="en-US" altLang="zh-CN" sz="2800" b="1" i="0" smtClean="0">
                            <a:solidFill>
                              <a:srgbClr val="3333FF"/>
                            </a:solidFill>
                            <a:latin typeface="Cambria Math" panose="02040503050406030204" pitchFamily="18" charset="0"/>
                          </a:rPr>
                          <m:t>(</m:t>
                        </m:r>
                        <m:r>
                          <a:rPr lang="en-US" altLang="zh-CN" sz="2800" b="1" i="0" smtClean="0">
                            <a:solidFill>
                              <a:srgbClr val="3333FF"/>
                            </a:solidFill>
                            <a:latin typeface="Cambria Math" panose="02040503050406030204" pitchFamily="18" charset="0"/>
                          </a:rPr>
                          <m:t>𝐎𝐇</m:t>
                        </m:r>
                        <m:r>
                          <a:rPr lang="en-US" altLang="zh-CN" sz="2800" b="1" i="0" smtClean="0">
                            <a:solidFill>
                              <a:srgbClr val="3333FF"/>
                            </a:solidFill>
                            <a:latin typeface="Cambria Math" panose="02040503050406030204" pitchFamily="18" charset="0"/>
                          </a:rPr>
                          <m:t>)</m:t>
                        </m:r>
                        <m:r>
                          <a:rPr lang="en-US" altLang="zh-CN" sz="2800" baseline="-25000">
                            <a:solidFill>
                              <a:srgbClr val="3333FF"/>
                            </a:solidFill>
                            <a:latin typeface="Cambria Math" panose="02040503050406030204" pitchFamily="18" charset="0"/>
                          </a:rPr>
                          <m:t>𝐧</m:t>
                        </m:r>
                        <m:r>
                          <a:rPr lang="en-US" altLang="zh-CN" sz="2800" dirty="0">
                            <a:solidFill>
                              <a:srgbClr val="3333FF"/>
                            </a:solidFill>
                            <a:latin typeface="Cambria Math" panose="02040503050406030204" pitchFamily="18" charset="0"/>
                            <a:ea typeface="Cambria Math" panose="02040503050406030204" pitchFamily="18" charset="0"/>
                          </a:rPr>
                          <m:t>]</m:t>
                        </m:r>
                      </m:num>
                      <m:den>
                        <m:r>
                          <a:rPr lang="en-US" altLang="zh-CN" sz="2800">
                            <a:solidFill>
                              <a:srgbClr val="3333FF"/>
                            </a:solidFill>
                            <a:latin typeface="Cambria Math" panose="02040503050406030204" pitchFamily="18" charset="0"/>
                          </a:rPr>
                          <m:t>[</m:t>
                        </m:r>
                        <m:r>
                          <a:rPr lang="en-US" altLang="zh-CN" sz="2800">
                            <a:solidFill>
                              <a:srgbClr val="3333FF"/>
                            </a:solidFill>
                            <a:latin typeface="Cambria Math" panose="02040503050406030204" pitchFamily="18" charset="0"/>
                          </a:rPr>
                          <m:t>𝐌</m:t>
                        </m:r>
                        <m:r>
                          <a:rPr lang="en-US" altLang="zh-CN" sz="2800">
                            <a:solidFill>
                              <a:srgbClr val="3333FF"/>
                            </a:solidFill>
                            <a:latin typeface="Cambria Math" panose="02040503050406030204" pitchFamily="18" charset="0"/>
                          </a:rPr>
                          <m:t>]</m:t>
                        </m:r>
                      </m:den>
                    </m:f>
                  </m:oMath>
                </a14:m>
                <a:endParaRPr lang="en-US" altLang="zh-CN" sz="2800" dirty="0">
                  <a:solidFill>
                    <a:srgbClr val="3333FF"/>
                  </a:solidFill>
                  <a:latin typeface="Cambria Math" panose="02040503050406030204" pitchFamily="18" charset="0"/>
                </a:endParaRPr>
              </a:p>
              <a:p>
                <a:pPr marL="0" indent="0">
                  <a:lnSpc>
                    <a:spcPct val="120000"/>
                  </a:lnSpc>
                  <a:spcBef>
                    <a:spcPts val="1200"/>
                  </a:spcBef>
                  <a:spcAft>
                    <a:spcPts val="600"/>
                  </a:spcAft>
                  <a:buNone/>
                </a:pPr>
                <a14:m>
                  <m:oMathPara xmlns:m="http://schemas.openxmlformats.org/officeDocument/2006/math">
                    <m:oMathParaPr>
                      <m:jc m:val="left"/>
                    </m:oMathParaPr>
                    <m:oMath xmlns:m="http://schemas.openxmlformats.org/officeDocument/2006/math">
                      <m:r>
                        <a:rPr lang="en-US" altLang="zh-CN" sz="2800" i="1">
                          <a:solidFill>
                            <a:srgbClr val="3333FF"/>
                          </a:solidFill>
                          <a:latin typeface="Cambria Math" panose="02040503050406030204" pitchFamily="18" charset="0"/>
                        </a:rPr>
                        <m:t>         </m:t>
                      </m:r>
                      <m:r>
                        <a:rPr lang="en-US" altLang="zh-CN" sz="2800" b="1" i="1" smtClean="0">
                          <a:solidFill>
                            <a:srgbClr val="3333FF"/>
                          </a:solidFill>
                          <a:latin typeface="Cambria Math" panose="02040503050406030204" pitchFamily="18" charset="0"/>
                        </a:rPr>
                        <m:t>       </m:t>
                      </m:r>
                      <m:r>
                        <a:rPr lang="en-US" altLang="zh-CN" sz="2800" i="1">
                          <a:solidFill>
                            <a:srgbClr val="3333FF"/>
                          </a:solidFill>
                          <a:latin typeface="Cambria Math" panose="02040503050406030204" pitchFamily="18" charset="0"/>
                        </a:rPr>
                        <m:t>=</m:t>
                      </m:r>
                      <m:r>
                        <a:rPr lang="en-US" altLang="zh-CN" sz="2800" i="1" dirty="0">
                          <a:solidFill>
                            <a:srgbClr val="3333FF"/>
                          </a:solidFill>
                          <a:latin typeface="Cambria Math" panose="02040503050406030204" pitchFamily="18" charset="0"/>
                        </a:rPr>
                        <m:t>𝟏</m:t>
                      </m:r>
                      <m:r>
                        <a:rPr lang="en-US" altLang="zh-CN" sz="2800" i="1" dirty="0">
                          <a:solidFill>
                            <a:srgbClr val="3333FF"/>
                          </a:solidFill>
                          <a:latin typeface="Cambria Math" panose="02040503050406030204" pitchFamily="18" charset="0"/>
                        </a:rPr>
                        <m:t>+</m:t>
                      </m:r>
                      <m:r>
                        <a:rPr lang="zh-CN" altLang="en-US" sz="2800" i="1" dirty="0">
                          <a:solidFill>
                            <a:srgbClr val="3333FF"/>
                          </a:solidFill>
                          <a:latin typeface="Cambria Math" panose="02040503050406030204" pitchFamily="18" charset="0"/>
                        </a:rPr>
                        <m:t>𝜷</m:t>
                      </m:r>
                      <m:r>
                        <a:rPr lang="en-US" altLang="zh-CN" sz="2800" i="1" baseline="-25000">
                          <a:solidFill>
                            <a:srgbClr val="3333FF"/>
                          </a:solidFill>
                          <a:latin typeface="Cambria Math" panose="02040503050406030204" pitchFamily="18" charset="0"/>
                        </a:rPr>
                        <m:t>𝟏</m:t>
                      </m:r>
                      <m:r>
                        <a:rPr lang="en-US" altLang="zh-CN" sz="2800" i="1">
                          <a:solidFill>
                            <a:srgbClr val="3333FF"/>
                          </a:solidFill>
                          <a:latin typeface="Cambria Math" panose="02040503050406030204" pitchFamily="18" charset="0"/>
                        </a:rPr>
                        <m:t> </m:t>
                      </m:r>
                      <m:r>
                        <a:rPr lang="en-US" altLang="zh-CN" sz="2800">
                          <a:solidFill>
                            <a:srgbClr val="3333FF"/>
                          </a:solidFill>
                          <a:latin typeface="Cambria Math" panose="02040503050406030204" pitchFamily="18" charset="0"/>
                        </a:rPr>
                        <m:t>[</m:t>
                      </m:r>
                      <m:r>
                        <a:rPr lang="en-US" altLang="zh-CN" sz="2800" b="1" i="0" smtClean="0">
                          <a:solidFill>
                            <a:srgbClr val="3333FF"/>
                          </a:solidFill>
                          <a:latin typeface="Cambria Math" panose="02040503050406030204" pitchFamily="18" charset="0"/>
                        </a:rPr>
                        <m:t>𝐎𝐇</m:t>
                      </m:r>
                      <m:r>
                        <a:rPr lang="en-US" altLang="zh-CN" sz="2800" b="1" i="1" baseline="30000" smtClean="0">
                          <a:solidFill>
                            <a:srgbClr val="3333FF"/>
                          </a:solidFill>
                          <a:latin typeface="Cambria Math"/>
                        </a:rPr>
                        <m:t>−</m:t>
                      </m:r>
                      <m:r>
                        <a:rPr lang="en-US" altLang="zh-CN" sz="2800" i="1" dirty="0">
                          <a:solidFill>
                            <a:srgbClr val="3333FF"/>
                          </a:solidFill>
                          <a:latin typeface="Cambria Math" panose="02040503050406030204" pitchFamily="18" charset="0"/>
                          <a:ea typeface="Cambria Math" panose="02040503050406030204" pitchFamily="18" charset="0"/>
                        </a:rPr>
                        <m:t>]</m:t>
                      </m:r>
                      <m:r>
                        <a:rPr lang="en-US" altLang="zh-CN" sz="2800" i="1" dirty="0">
                          <a:solidFill>
                            <a:srgbClr val="3333FF"/>
                          </a:solidFill>
                          <a:latin typeface="Cambria Math" panose="02040503050406030204" pitchFamily="18" charset="0"/>
                        </a:rPr>
                        <m:t>+</m:t>
                      </m:r>
                      <m:r>
                        <a:rPr lang="zh-CN" altLang="en-US" sz="2800" i="1" dirty="0">
                          <a:solidFill>
                            <a:srgbClr val="3333FF"/>
                          </a:solidFill>
                          <a:latin typeface="Cambria Math" panose="02040503050406030204" pitchFamily="18" charset="0"/>
                        </a:rPr>
                        <m:t>𝜷</m:t>
                      </m:r>
                      <m:r>
                        <a:rPr lang="en-US" altLang="zh-CN" sz="2800" i="1" baseline="-25000">
                          <a:solidFill>
                            <a:srgbClr val="3333FF"/>
                          </a:solidFill>
                          <a:latin typeface="Cambria Math" panose="02040503050406030204" pitchFamily="18" charset="0"/>
                        </a:rPr>
                        <m:t>𝟐</m:t>
                      </m:r>
                      <m:r>
                        <a:rPr lang="en-US" altLang="zh-CN" sz="2800" i="1">
                          <a:solidFill>
                            <a:srgbClr val="3333FF"/>
                          </a:solidFill>
                          <a:latin typeface="Cambria Math" panose="02040503050406030204" pitchFamily="18" charset="0"/>
                        </a:rPr>
                        <m:t> </m:t>
                      </m:r>
                      <m:r>
                        <a:rPr lang="en-US" altLang="zh-CN" sz="2800">
                          <a:solidFill>
                            <a:srgbClr val="3333FF"/>
                          </a:solidFill>
                          <a:latin typeface="Cambria Math" panose="02040503050406030204" pitchFamily="18" charset="0"/>
                        </a:rPr>
                        <m:t>[</m:t>
                      </m:r>
                      <m:r>
                        <a:rPr lang="en-US" altLang="zh-CN" sz="2800" b="1" i="0" smtClean="0">
                          <a:solidFill>
                            <a:srgbClr val="3333FF"/>
                          </a:solidFill>
                          <a:latin typeface="Cambria Math" panose="02040503050406030204" pitchFamily="18" charset="0"/>
                        </a:rPr>
                        <m:t>𝐎𝐇</m:t>
                      </m:r>
                      <m:r>
                        <a:rPr lang="en-US" altLang="zh-CN" sz="2800" b="1" i="0" baseline="30000" smtClean="0">
                          <a:solidFill>
                            <a:srgbClr val="3333FF"/>
                          </a:solidFill>
                          <a:latin typeface="Cambria Math" panose="02040503050406030204" pitchFamily="18" charset="0"/>
                        </a:rPr>
                        <m:t>−</m:t>
                      </m:r>
                      <m:r>
                        <a:rPr lang="en-US" altLang="zh-CN" sz="2800" i="1" dirty="0">
                          <a:solidFill>
                            <a:srgbClr val="3333FF"/>
                          </a:solidFill>
                          <a:latin typeface="Cambria Math" panose="02040503050406030204" pitchFamily="18" charset="0"/>
                          <a:ea typeface="Cambria Math" panose="02040503050406030204" pitchFamily="18" charset="0"/>
                        </a:rPr>
                        <m:t>]</m:t>
                      </m:r>
                      <m:r>
                        <m:rPr>
                          <m:nor/>
                        </m:rPr>
                        <a:rPr lang="en-US" altLang="zh-CN" sz="2800" baseline="30000" dirty="0">
                          <a:solidFill>
                            <a:srgbClr val="3333FF"/>
                          </a:solidFill>
                        </a:rPr>
                        <m:t>2</m:t>
                      </m:r>
                      <m:r>
                        <a:rPr lang="en-US" altLang="zh-CN" sz="2800" i="1" dirty="0">
                          <a:solidFill>
                            <a:srgbClr val="3333FF"/>
                          </a:solidFill>
                          <a:latin typeface="Cambria Math" panose="02040503050406030204" pitchFamily="18" charset="0"/>
                        </a:rPr>
                        <m:t>+</m:t>
                      </m:r>
                      <m:r>
                        <m:rPr>
                          <m:nor/>
                        </m:rPr>
                        <a:rPr lang="en-US" altLang="zh-CN" sz="2800" dirty="0">
                          <a:solidFill>
                            <a:srgbClr val="3333FF"/>
                          </a:solidFill>
                        </a:rPr>
                        <m:t>...</m:t>
                      </m:r>
                      <m:r>
                        <a:rPr lang="en-US" altLang="zh-CN" sz="2800" i="1" dirty="0">
                          <a:solidFill>
                            <a:srgbClr val="3333FF"/>
                          </a:solidFill>
                          <a:latin typeface="Cambria Math" panose="02040503050406030204" pitchFamily="18" charset="0"/>
                        </a:rPr>
                        <m:t>+</m:t>
                      </m:r>
                      <m:r>
                        <a:rPr lang="zh-CN" altLang="en-US" sz="2800" i="1" dirty="0">
                          <a:solidFill>
                            <a:srgbClr val="3333FF"/>
                          </a:solidFill>
                          <a:latin typeface="Cambria Math" panose="02040503050406030204" pitchFamily="18" charset="0"/>
                        </a:rPr>
                        <m:t>𝜷</m:t>
                      </m:r>
                      <m:r>
                        <a:rPr lang="en-US" altLang="zh-CN" sz="2800" baseline="-25000">
                          <a:solidFill>
                            <a:srgbClr val="3333FF"/>
                          </a:solidFill>
                          <a:latin typeface="Cambria Math" panose="02040503050406030204" pitchFamily="18" charset="0"/>
                        </a:rPr>
                        <m:t>𝐧</m:t>
                      </m:r>
                      <m:r>
                        <a:rPr lang="en-US" altLang="zh-CN" sz="2800" i="1">
                          <a:solidFill>
                            <a:srgbClr val="3333FF"/>
                          </a:solidFill>
                          <a:latin typeface="Cambria Math" panose="02040503050406030204" pitchFamily="18" charset="0"/>
                        </a:rPr>
                        <m:t> </m:t>
                      </m:r>
                      <m:r>
                        <a:rPr lang="en-US" altLang="zh-CN" sz="2800">
                          <a:solidFill>
                            <a:srgbClr val="3333FF"/>
                          </a:solidFill>
                          <a:latin typeface="Cambria Math" panose="02040503050406030204" pitchFamily="18" charset="0"/>
                        </a:rPr>
                        <m:t>[</m:t>
                      </m:r>
                      <m:r>
                        <a:rPr lang="en-US" altLang="zh-CN" sz="2800" b="1" i="0" smtClean="0">
                          <a:solidFill>
                            <a:srgbClr val="3333FF"/>
                          </a:solidFill>
                          <a:latin typeface="Cambria Math" panose="02040503050406030204" pitchFamily="18" charset="0"/>
                        </a:rPr>
                        <m:t>𝐎𝐇</m:t>
                      </m:r>
                      <m:r>
                        <a:rPr lang="en-US" altLang="zh-CN" sz="2800" b="1" i="0" baseline="30000" smtClean="0">
                          <a:solidFill>
                            <a:srgbClr val="3333FF"/>
                          </a:solidFill>
                          <a:latin typeface="Cambria Math" panose="02040503050406030204" pitchFamily="18" charset="0"/>
                        </a:rPr>
                        <m:t>−</m:t>
                      </m:r>
                      <m:r>
                        <a:rPr lang="en-US" altLang="zh-CN" sz="2800" i="1" dirty="0">
                          <a:solidFill>
                            <a:srgbClr val="3333FF"/>
                          </a:solidFill>
                          <a:latin typeface="Cambria Math" panose="02040503050406030204" pitchFamily="18" charset="0"/>
                          <a:ea typeface="Cambria Math" panose="02040503050406030204" pitchFamily="18" charset="0"/>
                        </a:rPr>
                        <m:t>]</m:t>
                      </m:r>
                      <m:r>
                        <m:rPr>
                          <m:nor/>
                        </m:rPr>
                        <a:rPr lang="en-US" altLang="zh-CN" sz="2800" baseline="30000" dirty="0">
                          <a:solidFill>
                            <a:srgbClr val="3333FF"/>
                          </a:solidFill>
                        </a:rPr>
                        <m:t>n</m:t>
                      </m:r>
                    </m:oMath>
                  </m:oMathPara>
                </a14:m>
                <a:endParaRPr lang="en-US" altLang="zh-CN" sz="2800" dirty="0">
                  <a:solidFill>
                    <a:srgbClr val="3333FF"/>
                  </a:solidFill>
                </a:endParaRPr>
              </a:p>
              <a:p>
                <a:pPr>
                  <a:lnSpc>
                    <a:spcPct val="120000"/>
                  </a:lnSpc>
                  <a:spcBef>
                    <a:spcPts val="0"/>
                  </a:spcBef>
                  <a:spcAft>
                    <a:spcPts val="0"/>
                  </a:spcAft>
                </a:pPr>
                <a:r>
                  <a:rPr lang="zh-CN" altLang="en-US" sz="2800" dirty="0">
                    <a:latin typeface="Times New Roman" panose="02020603050405020304" pitchFamily="18" charset="0"/>
                    <a:sym typeface="Symbol" panose="05050102010706020507" pitchFamily="18" charset="2"/>
                  </a:rPr>
                  <a:t>与辅助配位效应不同的是，</a:t>
                </a:r>
                <a:r>
                  <a:rPr lang="en-US" altLang="zh-CN" sz="2800" baseline="-25000" dirty="0">
                    <a:latin typeface="Times New Roman" panose="02020603050405020304" pitchFamily="18" charset="0"/>
                    <a:sym typeface="Symbol" panose="05050102010706020507" pitchFamily="18" charset="2"/>
                  </a:rPr>
                  <a:t>M(L)</a:t>
                </a:r>
                <a:r>
                  <a:rPr lang="zh-CN" altLang="en-US" sz="2800" dirty="0">
                    <a:latin typeface="Times New Roman" panose="02020603050405020304" pitchFamily="18" charset="0"/>
                    <a:sym typeface="Symbol" panose="05050102010706020507" pitchFamily="18" charset="2"/>
                  </a:rPr>
                  <a:t>需要掌握其计算，而水解效应系数因配位滴定中使用频繁，故一般已经计算出常见金属离子 </a:t>
                </a:r>
                <a:r>
                  <a:rPr lang="en-US" altLang="zh-CN" sz="2800" baseline="-25000" dirty="0">
                    <a:latin typeface="Times New Roman" panose="02020603050405020304" pitchFamily="18" charset="0"/>
                    <a:sym typeface="Symbol" panose="05050102010706020507" pitchFamily="18" charset="2"/>
                  </a:rPr>
                  <a:t>M(OH)</a:t>
                </a:r>
                <a:r>
                  <a:rPr lang="en-US" altLang="zh-CN" sz="2800" dirty="0">
                    <a:latin typeface="Times New Roman" panose="02020603050405020304" pitchFamily="18" charset="0"/>
                    <a:sym typeface="Symbol" panose="05050102010706020507" pitchFamily="18" charset="2"/>
                  </a:rPr>
                  <a:t>-pH</a:t>
                </a:r>
                <a:r>
                  <a:rPr lang="zh-CN" altLang="en-US" sz="2800" dirty="0">
                    <a:latin typeface="Times New Roman" panose="02020603050405020304" pitchFamily="18" charset="0"/>
                    <a:sym typeface="Symbol" panose="05050102010706020507" pitchFamily="18" charset="2"/>
                  </a:rPr>
                  <a:t>表以供使用，通常不需要另外再掌握其计算。详见 </a:t>
                </a:r>
                <a:r>
                  <a:rPr lang="en-US" altLang="zh-CN" sz="2800" dirty="0">
                    <a:latin typeface="Times New Roman" panose="02020603050405020304" pitchFamily="18" charset="0"/>
                    <a:sym typeface="Symbol" panose="05050102010706020507" pitchFamily="18" charset="2"/>
                  </a:rPr>
                  <a:t>P.411 </a:t>
                </a:r>
                <a:r>
                  <a:rPr lang="zh-CN" altLang="en-US" sz="2800" dirty="0">
                    <a:latin typeface="Times New Roman" panose="02020603050405020304" pitchFamily="18" charset="0"/>
                    <a:sym typeface="Symbol" panose="05050102010706020507" pitchFamily="18" charset="2"/>
                  </a:rPr>
                  <a:t>附表 </a:t>
                </a:r>
                <a:r>
                  <a:rPr lang="en-US" altLang="zh-CN" sz="2800" dirty="0">
                    <a:latin typeface="Times New Roman" panose="02020603050405020304" pitchFamily="18" charset="0"/>
                    <a:sym typeface="Symbol" panose="05050102010706020507" pitchFamily="18" charset="2"/>
                  </a:rPr>
                  <a:t>6-2</a:t>
                </a:r>
                <a:r>
                  <a:rPr lang="zh-CN" altLang="en-US" sz="2800" dirty="0">
                    <a:latin typeface="Times New Roman" panose="02020603050405020304" pitchFamily="18" charset="0"/>
                    <a:sym typeface="Symbol" panose="05050102010706020507" pitchFamily="18" charset="2"/>
                  </a:rPr>
                  <a:t>。</a:t>
                </a:r>
                <a:endParaRPr lang="en-US" altLang="zh-CN" sz="2800" dirty="0">
                  <a:latin typeface="Times New Roman" panose="02020603050405020304" pitchFamily="18" charset="0"/>
                  <a:sym typeface="Symbol" panose="05050102010706020507" pitchFamily="18" charset="2"/>
                </a:endParaRPr>
              </a:p>
              <a:p>
                <a:pPr>
                  <a:lnSpc>
                    <a:spcPct val="120000"/>
                  </a:lnSpc>
                  <a:spcBef>
                    <a:spcPts val="0"/>
                  </a:spcBef>
                  <a:spcAft>
                    <a:spcPts val="0"/>
                  </a:spcAft>
                </a:pPr>
                <a:endParaRPr lang="en-US" altLang="zh-CN" sz="2800" dirty="0">
                  <a:latin typeface="Times New Roman" panose="02020603050405020304" pitchFamily="18" charset="0"/>
                  <a:sym typeface="Symbol" panose="05050102010706020507" pitchFamily="18" charset="2"/>
                </a:endParaRPr>
              </a:p>
              <a:p>
                <a:pPr>
                  <a:lnSpc>
                    <a:spcPct val="120000"/>
                  </a:lnSpc>
                  <a:spcBef>
                    <a:spcPts val="0"/>
                  </a:spcBef>
                  <a:spcAft>
                    <a:spcPts val="0"/>
                  </a:spcAft>
                </a:pPr>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23528" y="1268760"/>
                <a:ext cx="8496944" cy="4752527"/>
              </a:xfrm>
              <a:blipFill rotWithShape="1">
                <a:blip r:embed="rId4"/>
                <a:stretch>
                  <a:fillRect t="-897" r="-2582" b="-6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55</a:t>
            </a:fld>
            <a:endParaRPr lang="en-US" altLang="zh-CN"/>
          </a:p>
        </p:txBody>
      </p:sp>
    </p:spTree>
    <p:custDataLst>
      <p:tags r:id="rId1"/>
    </p:custDataLst>
    <p:extLst>
      <p:ext uri="{BB962C8B-B14F-4D97-AF65-F5344CB8AC3E}">
        <p14:creationId xmlns:p14="http://schemas.microsoft.com/office/powerpoint/2010/main" val="180089270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rPr>
              <a:t>金属离子的总副反应系数</a:t>
            </a:r>
            <a:r>
              <a:rPr lang="zh-CN" altLang="en-US"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lnSpc>
                    <a:spcPct val="150000"/>
                  </a:lnSpc>
                  <a:spcBef>
                    <a:spcPts val="0"/>
                  </a:spcBef>
                </a:pPr>
                <a:r>
                  <a:rPr lang="zh-CN" altLang="en-US" dirty="0"/>
                  <a:t>若辅助配位效应和羟基配位效应同时存在，则</a:t>
                </a:r>
                <a:r>
                  <a:rPr lang="zh-CN" altLang="en-US" dirty="0">
                    <a:latin typeface="Times New Roman" panose="02020603050405020304" pitchFamily="18" charset="0"/>
                  </a:rPr>
                  <a:t>金属离子的总副反应系数：</a:t>
                </a:r>
                <a:endParaRPr lang="en-US" altLang="zh-CN" dirty="0">
                  <a:latin typeface="Times New Roman" panose="02020603050405020304" pitchFamily="18" charset="0"/>
                </a:endParaRPr>
              </a:p>
              <a:p>
                <a:pPr marL="0" indent="0">
                  <a:lnSpc>
                    <a:spcPct val="150000"/>
                  </a:lnSpc>
                  <a:spcBef>
                    <a:spcPts val="0"/>
                  </a:spcBef>
                  <a:buNone/>
                </a:pPr>
                <a:r>
                  <a:rPr lang="en-US" altLang="zh-CN" dirty="0">
                    <a:latin typeface="Times New Roman" panose="02020603050405020304" pitchFamily="18" charset="0"/>
                    <a:sym typeface="Symbol" panose="05050102010706020507" pitchFamily="18" charset="2"/>
                  </a:rPr>
                  <a:t> </a:t>
                </a:r>
                <a:r>
                  <a:rPr lang="zh-CN" altLang="en-US" sz="2400" dirty="0">
                    <a:solidFill>
                      <a:srgbClr val="002060"/>
                    </a:solidFill>
                    <a:latin typeface="Times New Roman" panose="02020603050405020304" pitchFamily="18" charset="0"/>
                    <a:sym typeface="Symbol" panose="05050102010706020507" pitchFamily="18" charset="2"/>
                  </a:rPr>
                  <a:t></a:t>
                </a:r>
                <a:r>
                  <a:rPr lang="en-US" altLang="zh-CN" sz="2400" baseline="-25000" dirty="0">
                    <a:solidFill>
                      <a:srgbClr val="002060"/>
                    </a:solidFill>
                    <a:latin typeface="Times New Roman" panose="02020603050405020304" pitchFamily="18" charset="0"/>
                    <a:sym typeface="Symbol" panose="05050102010706020507" pitchFamily="18" charset="2"/>
                  </a:rPr>
                  <a:t>M</a:t>
                </a:r>
                <a:r>
                  <a:rPr lang="en-US" altLang="zh-CN" sz="2400" dirty="0">
                    <a:solidFill>
                      <a:srgbClr val="002060"/>
                    </a:solidFill>
                  </a:rPr>
                  <a:t> </a:t>
                </a:r>
                <a14:m>
                  <m:oMath xmlns:m="http://schemas.openxmlformats.org/officeDocument/2006/math">
                    <m:r>
                      <a:rPr lang="en-US" altLang="zh-CN" sz="2400" i="1">
                        <a:solidFill>
                          <a:srgbClr val="002060"/>
                        </a:solidFill>
                        <a:latin typeface="Cambria Math" panose="02040503050406030204" pitchFamily="18" charset="0"/>
                      </a:rPr>
                      <m:t>=</m:t>
                    </m:r>
                    <m:f>
                      <m:fPr>
                        <m:ctrlPr>
                          <a:rPr lang="en-US" altLang="zh-CN" sz="2400" i="1">
                            <a:solidFill>
                              <a:srgbClr val="002060"/>
                            </a:solidFill>
                            <a:latin typeface="Cambria Math" panose="02040503050406030204" pitchFamily="18" charset="0"/>
                          </a:rPr>
                        </m:ctrlPr>
                      </m:fPr>
                      <m:num>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𝐌</m:t>
                        </m:r>
                        <m:r>
                          <a:rPr lang="en-US" altLang="zh-CN" sz="2400" baseline="300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m:t>
                        </m:r>
                      </m:num>
                      <m:den>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𝐌</m:t>
                        </m:r>
                        <m:r>
                          <a:rPr lang="en-US" altLang="zh-CN" sz="2400">
                            <a:solidFill>
                              <a:srgbClr val="002060"/>
                            </a:solidFill>
                            <a:latin typeface="Cambria Math" panose="02040503050406030204" pitchFamily="18" charset="0"/>
                          </a:rPr>
                          <m:t>]</m:t>
                        </m:r>
                      </m:den>
                    </m:f>
                  </m:oMath>
                </a14:m>
                <a:r>
                  <a:rPr lang="en-US" altLang="zh-CN" sz="2400" dirty="0">
                    <a:solidFill>
                      <a:srgbClr val="002060"/>
                    </a:solidFill>
                  </a:rPr>
                  <a:t> </a:t>
                </a:r>
                <a14:m>
                  <m:oMath xmlns:m="http://schemas.openxmlformats.org/officeDocument/2006/math">
                    <m:r>
                      <a:rPr lang="en-US" altLang="zh-CN" sz="2400">
                        <a:solidFill>
                          <a:srgbClr val="002060"/>
                        </a:solidFill>
                        <a:latin typeface="Cambria Math" panose="02040503050406030204" pitchFamily="18" charset="0"/>
                      </a:rPr>
                      <m:t>=</m:t>
                    </m:r>
                    <m:f>
                      <m:fPr>
                        <m:ctrlPr>
                          <a:rPr lang="en-US" altLang="zh-CN" sz="2400" i="1">
                            <a:solidFill>
                              <a:srgbClr val="002060"/>
                            </a:solidFill>
                            <a:latin typeface="Cambria Math" panose="02040503050406030204" pitchFamily="18" charset="0"/>
                          </a:rPr>
                        </m:ctrlPr>
                      </m:fPr>
                      <m:num>
                        <m:d>
                          <m:dPr>
                            <m:begChr m:val="["/>
                            <m:endChr m:val="]"/>
                            <m:ctrlPr>
                              <a:rPr lang="en-US" altLang="zh-CN" sz="2400" i="1">
                                <a:solidFill>
                                  <a:srgbClr val="002060"/>
                                </a:solidFill>
                                <a:latin typeface="Cambria Math" panose="02040503050406030204" pitchFamily="18" charset="0"/>
                              </a:rPr>
                            </m:ctrlPr>
                          </m:dPr>
                          <m:e>
                            <m:r>
                              <a:rPr lang="en-US" altLang="zh-CN" sz="2400">
                                <a:solidFill>
                                  <a:srgbClr val="002060"/>
                                </a:solidFill>
                                <a:latin typeface="Cambria Math" panose="02040503050406030204" pitchFamily="18" charset="0"/>
                              </a:rPr>
                              <m:t>𝐌</m:t>
                            </m:r>
                          </m:e>
                        </m:d>
                        <m:r>
                          <a:rPr lang="en-US" altLang="zh-CN" sz="2400" dirty="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 </m:t>
                        </m:r>
                        <m:d>
                          <m:dPr>
                            <m:begChr m:val="["/>
                            <m:endChr m:val="]"/>
                            <m:ctrlPr>
                              <a:rPr lang="en-US" altLang="zh-CN" sz="2400" i="1">
                                <a:solidFill>
                                  <a:srgbClr val="002060"/>
                                </a:solidFill>
                                <a:latin typeface="Cambria Math" panose="02040503050406030204" pitchFamily="18" charset="0"/>
                              </a:rPr>
                            </m:ctrlPr>
                          </m:dPr>
                          <m:e>
                            <m:r>
                              <a:rPr lang="en-US" altLang="zh-CN" sz="2400">
                                <a:solidFill>
                                  <a:srgbClr val="002060"/>
                                </a:solidFill>
                                <a:latin typeface="Cambria Math" panose="02040503050406030204" pitchFamily="18" charset="0"/>
                              </a:rPr>
                              <m:t>𝐌𝐋</m:t>
                            </m:r>
                          </m:e>
                        </m:d>
                        <m:r>
                          <a:rPr lang="en-US" altLang="zh-CN" sz="2400" dirty="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 </m:t>
                        </m:r>
                        <m:d>
                          <m:dPr>
                            <m:begChr m:val="["/>
                            <m:endChr m:val="]"/>
                            <m:ctrlPr>
                              <a:rPr lang="en-US" altLang="zh-CN" sz="2400" i="1" dirty="0">
                                <a:solidFill>
                                  <a:srgbClr val="002060"/>
                                </a:solidFill>
                                <a:latin typeface="Cambria Math" panose="02040503050406030204" pitchFamily="18" charset="0"/>
                              </a:rPr>
                            </m:ctrlPr>
                          </m:dPr>
                          <m:e>
                            <m:r>
                              <a:rPr lang="en-US" altLang="zh-CN" sz="2400">
                                <a:solidFill>
                                  <a:srgbClr val="002060"/>
                                </a:solidFill>
                                <a:latin typeface="Cambria Math" panose="02040503050406030204" pitchFamily="18" charset="0"/>
                              </a:rPr>
                              <m:t>𝐌𝐋</m:t>
                            </m:r>
                            <m:r>
                              <a:rPr lang="en-US" altLang="zh-CN" sz="2400" baseline="-25000">
                                <a:solidFill>
                                  <a:srgbClr val="002060"/>
                                </a:solidFill>
                                <a:latin typeface="Cambria Math" panose="02040503050406030204" pitchFamily="18" charset="0"/>
                              </a:rPr>
                              <m:t>𝟐</m:t>
                            </m:r>
                          </m:e>
                        </m:d>
                        <m:r>
                          <a:rPr lang="en-US" altLang="zh-CN" sz="2400" dirty="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m:t>
                        </m:r>
                        <m:r>
                          <a:rPr lang="en-US" altLang="zh-CN" sz="2400" dirty="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 [</m:t>
                        </m:r>
                        <m:r>
                          <a:rPr lang="en-US" altLang="zh-CN" sz="2400">
                            <a:solidFill>
                              <a:srgbClr val="002060"/>
                            </a:solidFill>
                            <a:latin typeface="Cambria Math" panose="02040503050406030204" pitchFamily="18" charset="0"/>
                          </a:rPr>
                          <m:t>𝐌𝐋𝐧</m:t>
                        </m:r>
                        <m:r>
                          <a:rPr lang="en-US" altLang="zh-CN" sz="2400" dirty="0">
                            <a:solidFill>
                              <a:srgbClr val="002060"/>
                            </a:solidFill>
                            <a:latin typeface="Cambria Math" panose="02040503050406030204" pitchFamily="18" charset="0"/>
                            <a:ea typeface="Cambria Math" panose="02040503050406030204" pitchFamily="18" charset="0"/>
                          </a:rPr>
                          <m:t>]</m:t>
                        </m:r>
                        <m:r>
                          <a:rPr lang="en-US" altLang="zh-CN" sz="2400" dirty="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 </m:t>
                        </m:r>
                        <m:d>
                          <m:dPr>
                            <m:begChr m:val="["/>
                            <m:endChr m:val="]"/>
                            <m:ctrlPr>
                              <a:rPr lang="en-US" altLang="zh-CN" sz="2400" i="1">
                                <a:solidFill>
                                  <a:srgbClr val="002060"/>
                                </a:solidFill>
                                <a:latin typeface="Cambria Math" panose="02040503050406030204" pitchFamily="18" charset="0"/>
                              </a:rPr>
                            </m:ctrlPr>
                          </m:dPr>
                          <m:e>
                            <m:r>
                              <a:rPr lang="en-US" altLang="zh-CN" sz="2400">
                                <a:solidFill>
                                  <a:srgbClr val="002060"/>
                                </a:solidFill>
                                <a:latin typeface="Cambria Math" panose="02040503050406030204" pitchFamily="18" charset="0"/>
                              </a:rPr>
                              <m:t>𝐌𝐎𝐇</m:t>
                            </m:r>
                          </m:e>
                        </m:d>
                        <m:r>
                          <a:rPr lang="en-US" altLang="zh-CN" sz="2400" dirty="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 </m:t>
                        </m:r>
                        <m:d>
                          <m:dPr>
                            <m:begChr m:val="["/>
                            <m:endChr m:val="]"/>
                            <m:ctrlPr>
                              <a:rPr lang="en-US" altLang="zh-CN" sz="2400" i="1" dirty="0">
                                <a:solidFill>
                                  <a:srgbClr val="002060"/>
                                </a:solidFill>
                                <a:latin typeface="Cambria Math" panose="02040503050406030204" pitchFamily="18" charset="0"/>
                              </a:rPr>
                            </m:ctrlPr>
                          </m:dPr>
                          <m:e>
                            <m:r>
                              <a:rPr lang="en-US" altLang="zh-CN" sz="2400">
                                <a:solidFill>
                                  <a:srgbClr val="002060"/>
                                </a:solidFill>
                                <a:latin typeface="Cambria Math" panose="02040503050406030204" pitchFamily="18" charset="0"/>
                              </a:rPr>
                              <m:t>𝐌</m:t>
                            </m:r>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𝐎𝐇</m:t>
                            </m:r>
                            <m:r>
                              <a:rPr lang="en-US" altLang="zh-CN" sz="2400">
                                <a:solidFill>
                                  <a:srgbClr val="002060"/>
                                </a:solidFill>
                                <a:latin typeface="Cambria Math" panose="02040503050406030204" pitchFamily="18" charset="0"/>
                              </a:rPr>
                              <m:t>)</m:t>
                            </m:r>
                            <m:r>
                              <a:rPr lang="en-US" altLang="zh-CN" sz="2400" baseline="-25000">
                                <a:solidFill>
                                  <a:srgbClr val="002060"/>
                                </a:solidFill>
                                <a:latin typeface="Cambria Math" panose="02040503050406030204" pitchFamily="18" charset="0"/>
                              </a:rPr>
                              <m:t>𝟐</m:t>
                            </m:r>
                          </m:e>
                        </m:d>
                        <m:r>
                          <a:rPr lang="en-US" altLang="zh-CN" sz="2400" dirty="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m:t>
                        </m:r>
                        <m:r>
                          <a:rPr lang="en-US" altLang="zh-CN" sz="2400" dirty="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 [</m:t>
                        </m:r>
                        <m:r>
                          <a:rPr lang="en-US" altLang="zh-CN" sz="2400">
                            <a:solidFill>
                              <a:srgbClr val="002060"/>
                            </a:solidFill>
                            <a:latin typeface="Cambria Math" panose="02040503050406030204" pitchFamily="18" charset="0"/>
                          </a:rPr>
                          <m:t>𝐌</m:t>
                        </m:r>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𝐎𝐇</m:t>
                        </m:r>
                        <m:r>
                          <a:rPr lang="en-US" altLang="zh-CN" sz="2400">
                            <a:solidFill>
                              <a:srgbClr val="002060"/>
                            </a:solidFill>
                            <a:latin typeface="Cambria Math" panose="02040503050406030204" pitchFamily="18" charset="0"/>
                          </a:rPr>
                          <m:t>)</m:t>
                        </m:r>
                        <m:r>
                          <a:rPr lang="en-US" altLang="zh-CN" sz="2400" baseline="-25000">
                            <a:solidFill>
                              <a:srgbClr val="002060"/>
                            </a:solidFill>
                            <a:latin typeface="Cambria Math" panose="02040503050406030204" pitchFamily="18" charset="0"/>
                          </a:rPr>
                          <m:t>𝐧</m:t>
                        </m:r>
                        <m:r>
                          <a:rPr lang="en-US" altLang="zh-CN" sz="2400" dirty="0">
                            <a:solidFill>
                              <a:srgbClr val="002060"/>
                            </a:solidFill>
                            <a:latin typeface="Cambria Math" panose="02040503050406030204" pitchFamily="18" charset="0"/>
                            <a:ea typeface="Cambria Math" panose="02040503050406030204" pitchFamily="18" charset="0"/>
                          </a:rPr>
                          <m:t>]</m:t>
                        </m:r>
                      </m:num>
                      <m:den>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𝐌</m:t>
                        </m:r>
                        <m:r>
                          <a:rPr lang="en-US" altLang="zh-CN" sz="2400">
                            <a:solidFill>
                              <a:srgbClr val="002060"/>
                            </a:solidFill>
                            <a:latin typeface="Cambria Math" panose="02040503050406030204" pitchFamily="18" charset="0"/>
                          </a:rPr>
                          <m:t>]</m:t>
                        </m:r>
                      </m:den>
                    </m:f>
                  </m:oMath>
                </a14:m>
                <a:endParaRPr lang="en-US" altLang="zh-CN" sz="2400" baseline="-25000" dirty="0">
                  <a:solidFill>
                    <a:srgbClr val="002060"/>
                  </a:solidFill>
                  <a:latin typeface="Times New Roman" panose="02020603050405020304" pitchFamily="18" charset="0"/>
                  <a:sym typeface="Symbol" panose="05050102010706020507" pitchFamily="18" charset="2"/>
                </a:endParaRPr>
              </a:p>
              <a:p>
                <a:pPr marL="0" indent="0">
                  <a:lnSpc>
                    <a:spcPct val="150000"/>
                  </a:lnSpc>
                  <a:spcBef>
                    <a:spcPts val="0"/>
                  </a:spcBef>
                  <a:buNone/>
                </a:pPr>
                <a14:m>
                  <m:oMath xmlns:m="http://schemas.openxmlformats.org/officeDocument/2006/math">
                    <m:r>
                      <a:rPr lang="en-US" altLang="zh-CN" sz="2400" b="1" i="1" smtClean="0">
                        <a:solidFill>
                          <a:srgbClr val="002060"/>
                        </a:solidFill>
                        <a:latin typeface="Cambria Math" panose="02040503050406030204" pitchFamily="18" charset="0"/>
                      </a:rPr>
                      <m:t>         </m:t>
                    </m:r>
                    <m:r>
                      <a:rPr lang="en-US" altLang="zh-CN" sz="2400" i="1">
                        <a:solidFill>
                          <a:srgbClr val="002060"/>
                        </a:solidFill>
                        <a:latin typeface="Cambria Math" panose="02040503050406030204" pitchFamily="18" charset="0"/>
                      </a:rPr>
                      <m:t>=</m:t>
                    </m:r>
                  </m:oMath>
                </a14:m>
                <a:r>
                  <a:rPr lang="zh-CN" altLang="en-US" sz="2400" dirty="0">
                    <a:solidFill>
                      <a:srgbClr val="002060"/>
                    </a:solidFill>
                    <a:latin typeface="Times New Roman" panose="02020603050405020304" pitchFamily="18" charset="0"/>
                    <a:sym typeface="Symbol" panose="05050102010706020507" pitchFamily="18" charset="2"/>
                  </a:rPr>
                  <a:t> </a:t>
                </a:r>
                <a:r>
                  <a:rPr lang="zh-CN" altLang="en-US" sz="2400" dirty="0">
                    <a:solidFill>
                      <a:srgbClr val="002060"/>
                    </a:solidFill>
                    <a:sym typeface="Symbol" panose="05050102010706020507" pitchFamily="18" charset="2"/>
                  </a:rPr>
                  <a:t></a:t>
                </a:r>
                <a:r>
                  <a:rPr lang="en-US" altLang="zh-CN" sz="2400" baseline="-25000" dirty="0">
                    <a:solidFill>
                      <a:srgbClr val="002060"/>
                    </a:solidFill>
                    <a:sym typeface="Symbol" panose="05050102010706020507" pitchFamily="18" charset="2"/>
                  </a:rPr>
                  <a:t>M(L) </a:t>
                </a:r>
                <a14:m>
                  <m:oMath xmlns:m="http://schemas.openxmlformats.org/officeDocument/2006/math">
                    <m:r>
                      <a:rPr lang="en-US" altLang="zh-CN" sz="2400" dirty="0">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rPr>
                      <m:t> </m:t>
                    </m:r>
                  </m:oMath>
                </a14:m>
                <a:r>
                  <a:rPr lang="zh-CN" altLang="en-US" sz="2400" dirty="0">
                    <a:solidFill>
                      <a:srgbClr val="002060"/>
                    </a:solidFill>
                    <a:latin typeface="Times New Roman" panose="02020603050405020304" pitchFamily="18" charset="0"/>
                    <a:sym typeface="Symbol" panose="05050102010706020507" pitchFamily="18" charset="2"/>
                  </a:rPr>
                  <a:t></a:t>
                </a:r>
                <a:r>
                  <a:rPr lang="en-US" altLang="zh-CN" sz="2400" baseline="-25000" dirty="0">
                    <a:solidFill>
                      <a:srgbClr val="002060"/>
                    </a:solidFill>
                    <a:latin typeface="Times New Roman" panose="02020603050405020304" pitchFamily="18" charset="0"/>
                    <a:sym typeface="Symbol" panose="05050102010706020507" pitchFamily="18" charset="2"/>
                  </a:rPr>
                  <a:t>M (OH) </a:t>
                </a:r>
                <a14:m>
                  <m:oMath xmlns:m="http://schemas.openxmlformats.org/officeDocument/2006/math">
                    <m:r>
                      <a:rPr lang="en-US" altLang="zh-CN" sz="2400" smtClean="0">
                        <a:solidFill>
                          <a:srgbClr val="002060"/>
                        </a:solidFill>
                        <a:latin typeface="Cambria Math" panose="02040503050406030204" pitchFamily="18" charset="0"/>
                      </a:rPr>
                      <m:t>−</m:t>
                    </m:r>
                    <m:r>
                      <a:rPr lang="en-US" altLang="zh-CN" sz="2400" i="1" baseline="30000">
                        <a:solidFill>
                          <a:srgbClr val="002060"/>
                        </a:solidFill>
                        <a:latin typeface="Cambria Math" panose="02040503050406030204" pitchFamily="18" charset="0"/>
                      </a:rPr>
                      <m:t> </m:t>
                    </m:r>
                  </m:oMath>
                </a14:m>
                <a:r>
                  <a:rPr lang="en-US" altLang="zh-CN" sz="2400" dirty="0">
                    <a:solidFill>
                      <a:srgbClr val="002060"/>
                    </a:solidFill>
                    <a:latin typeface="Times New Roman" panose="02020603050405020304" pitchFamily="18" charset="0"/>
                    <a:sym typeface="Symbol" panose="05050102010706020507" pitchFamily="18" charset="2"/>
                  </a:rPr>
                  <a:t>1</a:t>
                </a:r>
              </a:p>
              <a:p>
                <a:pPr>
                  <a:lnSpc>
                    <a:spcPct val="150000"/>
                  </a:lnSpc>
                  <a:spcBef>
                    <a:spcPts val="0"/>
                  </a:spcBef>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r="-50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56</a:t>
            </a:fld>
            <a:endParaRPr lang="en-US" altLang="zh-CN"/>
          </a:p>
        </p:txBody>
      </p:sp>
      <p:sp>
        <p:nvSpPr>
          <p:cNvPr id="6" name="AutoShape 5"/>
          <p:cNvSpPr>
            <a:spLocks noChangeArrowheads="1"/>
          </p:cNvSpPr>
          <p:nvPr/>
        </p:nvSpPr>
        <p:spPr bwMode="auto">
          <a:xfrm>
            <a:off x="4499992" y="4315195"/>
            <a:ext cx="4320480" cy="1058021"/>
          </a:xfrm>
          <a:prstGeom prst="wedgeRoundRectCallout">
            <a:avLst>
              <a:gd name="adj1" fmla="val -103361"/>
              <a:gd name="adj2" fmla="val -50620"/>
              <a:gd name="adj3" fmla="val 16667"/>
            </a:avLst>
          </a:prstGeom>
          <a:solidFill>
            <a:srgbClr val="CCFFCC"/>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l"/>
            <a:r>
              <a:rPr kumimoji="1" lang="zh-CN" altLang="en-US" b="1" dirty="0">
                <a:ea typeface="楷体_GB2312" pitchFamily="49" charset="-122"/>
              </a:rPr>
              <a:t>同样地，应用公式计算时，可灵活忽略次要因素</a:t>
            </a:r>
          </a:p>
        </p:txBody>
      </p:sp>
    </p:spTree>
    <p:custDataLst>
      <p:tags r:id="rId1"/>
    </p:custDataLst>
    <p:extLst>
      <p:ext uri="{BB962C8B-B14F-4D97-AF65-F5344CB8AC3E}">
        <p14:creationId xmlns:p14="http://schemas.microsoft.com/office/powerpoint/2010/main" val="15546540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3CE364ED-F715-43F6-BC79-9B749C8FB439}" type="slidenum">
              <a:rPr lang="en-US" altLang="zh-CN"/>
              <a:pPr/>
              <a:t>57</a:t>
            </a:fld>
            <a:endParaRPr lang="en-US" altLang="zh-CN"/>
          </a:p>
        </p:txBody>
      </p:sp>
      <p:sp>
        <p:nvSpPr>
          <p:cNvPr id="262147" name="Rectangle 3"/>
          <p:cNvSpPr>
            <a:spLocks noGrp="1" noChangeArrowheads="1"/>
          </p:cNvSpPr>
          <p:nvPr>
            <p:ph type="body" idx="1"/>
          </p:nvPr>
        </p:nvSpPr>
        <p:spPr>
          <a:xfrm>
            <a:off x="323850" y="1268413"/>
            <a:ext cx="8496300" cy="5113337"/>
          </a:xfrm>
        </p:spPr>
        <p:txBody>
          <a:bodyPr/>
          <a:lstStyle/>
          <a:p>
            <a:pPr>
              <a:lnSpc>
                <a:spcPct val="130000"/>
              </a:lnSpc>
            </a:pPr>
            <a:r>
              <a:rPr lang="zh-CN" altLang="en-US" sz="3200" dirty="0">
                <a:latin typeface="Times New Roman" panose="02020603050405020304" pitchFamily="18" charset="0"/>
              </a:rPr>
              <a:t>在</a:t>
            </a:r>
            <a:r>
              <a:rPr lang="en-US" altLang="zh-CN" sz="3200" dirty="0">
                <a:latin typeface="Times New Roman" panose="02020603050405020304" pitchFamily="18" charset="0"/>
              </a:rPr>
              <a:t>pH=10.0</a:t>
            </a:r>
            <a:r>
              <a:rPr lang="zh-CN" altLang="en-US" sz="3200" dirty="0">
                <a:latin typeface="Times New Roman" panose="02020603050405020304" pitchFamily="18" charset="0"/>
              </a:rPr>
              <a:t>，</a:t>
            </a:r>
            <a:r>
              <a:rPr lang="en-US" altLang="zh-CN" sz="3200" dirty="0">
                <a:latin typeface="Times New Roman" panose="02020603050405020304" pitchFamily="18" charset="0"/>
              </a:rPr>
              <a:t>0.010mol·L</a:t>
            </a:r>
            <a:r>
              <a:rPr lang="en-US" altLang="zh-CN" sz="3200" baseline="30000" dirty="0">
                <a:latin typeface="Times New Roman" panose="02020603050405020304" pitchFamily="18" charset="0"/>
              </a:rPr>
              <a:t>-1</a:t>
            </a:r>
            <a:r>
              <a:rPr lang="zh-CN" altLang="en-US" sz="3200" dirty="0">
                <a:latin typeface="Times New Roman" panose="02020603050405020304" pitchFamily="18" charset="0"/>
              </a:rPr>
              <a:t>锌氨溶液，游离氨的浓度为</a:t>
            </a:r>
            <a:r>
              <a:rPr lang="en-US" altLang="zh-CN" sz="3200" dirty="0">
                <a:latin typeface="Times New Roman" panose="02020603050405020304" pitchFamily="18" charset="0"/>
              </a:rPr>
              <a:t>0.10mol·L</a:t>
            </a:r>
            <a:r>
              <a:rPr lang="en-US" altLang="zh-CN" sz="3200" baseline="30000" dirty="0">
                <a:latin typeface="Times New Roman" panose="02020603050405020304" pitchFamily="18" charset="0"/>
              </a:rPr>
              <a:t>-1</a:t>
            </a:r>
            <a:r>
              <a:rPr lang="zh-CN" altLang="en-US" sz="3200" dirty="0">
                <a:latin typeface="Times New Roman" panose="02020603050405020304" pitchFamily="18" charset="0"/>
              </a:rPr>
              <a:t>时，计算</a:t>
            </a:r>
            <a:r>
              <a:rPr lang="en-US" altLang="zh-CN" sz="3200" dirty="0">
                <a:latin typeface="Times New Roman" panose="02020603050405020304" pitchFamily="18" charset="0"/>
              </a:rPr>
              <a:t>Zn</a:t>
            </a:r>
            <a:r>
              <a:rPr lang="en-US" altLang="zh-CN" sz="3200" baseline="30000" dirty="0">
                <a:latin typeface="Times New Roman" panose="02020603050405020304" pitchFamily="18" charset="0"/>
              </a:rPr>
              <a:t>2+</a:t>
            </a:r>
            <a:r>
              <a:rPr lang="zh-CN" altLang="en-US" sz="3200" dirty="0">
                <a:latin typeface="Times New Roman" panose="02020603050405020304" pitchFamily="18" charset="0"/>
              </a:rPr>
              <a:t>的总副反应系数</a:t>
            </a:r>
            <a:r>
              <a:rPr lang="zh-CN" altLang="en-US" sz="3200" dirty="0">
                <a:latin typeface="Times New Roman" panose="02020603050405020304" pitchFamily="18" charset="0"/>
                <a:sym typeface="Symbol" panose="05050102010706020507" pitchFamily="18" charset="2"/>
              </a:rPr>
              <a:t></a:t>
            </a:r>
            <a:r>
              <a:rPr lang="en-US" altLang="zh-CN" sz="3200" baseline="-25000" dirty="0">
                <a:latin typeface="Times New Roman" panose="02020603050405020304" pitchFamily="18" charset="0"/>
              </a:rPr>
              <a:t>Zn</a:t>
            </a:r>
            <a:r>
              <a:rPr lang="zh-CN" altLang="en-US" sz="3200" dirty="0">
                <a:latin typeface="Times New Roman" panose="02020603050405020304" pitchFamily="18" charset="0"/>
              </a:rPr>
              <a:t>和游离</a:t>
            </a:r>
            <a:r>
              <a:rPr lang="en-US" altLang="zh-CN" sz="3200" dirty="0">
                <a:latin typeface="Times New Roman" panose="02020603050405020304" pitchFamily="18" charset="0"/>
              </a:rPr>
              <a:t>Zn</a:t>
            </a:r>
            <a:r>
              <a:rPr lang="en-US" altLang="zh-CN" sz="3200" baseline="30000" dirty="0">
                <a:latin typeface="Times New Roman" panose="02020603050405020304" pitchFamily="18" charset="0"/>
              </a:rPr>
              <a:t>2+</a:t>
            </a:r>
            <a:r>
              <a:rPr lang="zh-CN" altLang="en-US" sz="3200" dirty="0">
                <a:latin typeface="Times New Roman" panose="02020603050405020304" pitchFamily="18" charset="0"/>
              </a:rPr>
              <a:t>的浓度？</a:t>
            </a:r>
          </a:p>
          <a:p>
            <a:pPr>
              <a:lnSpc>
                <a:spcPct val="130000"/>
              </a:lnSpc>
              <a:buFontTx/>
              <a:buNone/>
            </a:pPr>
            <a:r>
              <a:rPr lang="zh-CN" altLang="en-US" sz="3200" dirty="0">
                <a:latin typeface="Times New Roman" panose="02020603050405020304" pitchFamily="18" charset="0"/>
              </a:rPr>
              <a:t>	解：已知</a:t>
            </a:r>
            <a:r>
              <a:rPr lang="en-US" altLang="zh-CN" sz="3200" dirty="0">
                <a:latin typeface="Times New Roman" panose="02020603050405020304" pitchFamily="18" charset="0"/>
              </a:rPr>
              <a:t>Zn(OH)</a:t>
            </a:r>
            <a:r>
              <a:rPr lang="en-US" altLang="zh-CN" sz="3200" baseline="-25000" dirty="0">
                <a:latin typeface="Times New Roman" panose="02020603050405020304" pitchFamily="18" charset="0"/>
              </a:rPr>
              <a:t>4</a:t>
            </a:r>
            <a:r>
              <a:rPr lang="en-US" altLang="zh-CN" sz="3200" baseline="30000" dirty="0">
                <a:latin typeface="Times New Roman" panose="02020603050405020304" pitchFamily="18" charset="0"/>
              </a:rPr>
              <a:t>2-</a:t>
            </a:r>
            <a:r>
              <a:rPr lang="zh-CN" altLang="en-US" sz="3200" dirty="0">
                <a:latin typeface="Times New Roman" panose="02020603050405020304" pitchFamily="18" charset="0"/>
              </a:rPr>
              <a:t>的</a:t>
            </a:r>
            <a:r>
              <a:rPr lang="en-US" altLang="zh-CN" sz="3200" dirty="0">
                <a:latin typeface="Times New Roman" panose="02020603050405020304" pitchFamily="18" charset="0"/>
              </a:rPr>
              <a:t>lg</a:t>
            </a:r>
            <a:r>
              <a:rPr lang="en-US" altLang="zh-CN" sz="3200" i="1" dirty="0">
                <a:latin typeface="Times New Roman" panose="02020603050405020304" pitchFamily="18" charset="0"/>
                <a:sym typeface="Symbol" panose="05050102010706020507" pitchFamily="18" charset="2"/>
              </a:rPr>
              <a:t></a:t>
            </a:r>
            <a:r>
              <a:rPr lang="en-US" altLang="zh-CN" sz="3200" baseline="-25000" dirty="0">
                <a:latin typeface="Times New Roman" panose="02020603050405020304" pitchFamily="18" charset="0"/>
                <a:sym typeface="Symbol" panose="05050102010706020507" pitchFamily="18" charset="2"/>
              </a:rPr>
              <a:t>1</a:t>
            </a:r>
            <a:r>
              <a:rPr lang="en-US" altLang="zh-CN" sz="3200" dirty="0">
                <a:latin typeface="Times New Roman" panose="02020603050405020304" pitchFamily="18" charset="0"/>
                <a:sym typeface="Symbol" panose="05050102010706020507" pitchFamily="18" charset="2"/>
              </a:rPr>
              <a:t>- </a:t>
            </a:r>
            <a:r>
              <a:rPr lang="en-US" altLang="zh-CN" sz="3200" dirty="0">
                <a:latin typeface="Times New Roman" panose="02020603050405020304" pitchFamily="18" charset="0"/>
              </a:rPr>
              <a:t>lg</a:t>
            </a:r>
            <a:r>
              <a:rPr lang="en-US" altLang="zh-CN" sz="3200" i="1" dirty="0">
                <a:latin typeface="Times New Roman" panose="02020603050405020304" pitchFamily="18" charset="0"/>
                <a:sym typeface="Symbol" panose="05050102010706020507" pitchFamily="18" charset="2"/>
              </a:rPr>
              <a:t></a:t>
            </a:r>
            <a:r>
              <a:rPr lang="en-US" altLang="zh-CN" sz="3200" baseline="-25000" dirty="0">
                <a:latin typeface="Times New Roman" panose="02020603050405020304" pitchFamily="18" charset="0"/>
                <a:sym typeface="Symbol" panose="05050102010706020507" pitchFamily="18" charset="2"/>
              </a:rPr>
              <a:t>4</a:t>
            </a:r>
            <a:r>
              <a:rPr lang="zh-CN" altLang="en-US" sz="3200" dirty="0">
                <a:latin typeface="Times New Roman" panose="02020603050405020304" pitchFamily="18" charset="0"/>
                <a:sym typeface="Symbol" panose="05050102010706020507" pitchFamily="18" charset="2"/>
              </a:rPr>
              <a:t>分别为：</a:t>
            </a:r>
          </a:p>
          <a:p>
            <a:pPr>
              <a:lnSpc>
                <a:spcPct val="130000"/>
              </a:lnSpc>
              <a:buFontTx/>
              <a:buNone/>
            </a:pPr>
            <a:r>
              <a:rPr lang="zh-CN" altLang="en-US" sz="3200" dirty="0">
                <a:latin typeface="Times New Roman" panose="02020603050405020304" pitchFamily="18" charset="0"/>
                <a:sym typeface="Symbol" panose="05050102010706020507" pitchFamily="18" charset="2"/>
              </a:rPr>
              <a:t>		</a:t>
            </a:r>
            <a:r>
              <a:rPr lang="en-US" altLang="zh-CN" sz="3200" dirty="0">
                <a:latin typeface="Times New Roman" panose="02020603050405020304" pitchFamily="18" charset="0"/>
                <a:sym typeface="Symbol" panose="05050102010706020507" pitchFamily="18" charset="2"/>
              </a:rPr>
              <a:t>4.4</a:t>
            </a:r>
            <a:r>
              <a:rPr lang="zh-CN" altLang="en-US" sz="3200" dirty="0">
                <a:latin typeface="Times New Roman" panose="02020603050405020304" pitchFamily="18" charset="0"/>
                <a:sym typeface="Symbol" panose="05050102010706020507" pitchFamily="18" charset="2"/>
              </a:rPr>
              <a:t>，</a:t>
            </a:r>
            <a:r>
              <a:rPr lang="en-US" altLang="zh-CN" sz="3200" dirty="0">
                <a:latin typeface="Times New Roman" panose="02020603050405020304" pitchFamily="18" charset="0"/>
                <a:sym typeface="Symbol" panose="05050102010706020507" pitchFamily="18" charset="2"/>
              </a:rPr>
              <a:t>10.1</a:t>
            </a:r>
            <a:r>
              <a:rPr lang="zh-CN" altLang="en-US" sz="3200" dirty="0">
                <a:latin typeface="Times New Roman" panose="02020603050405020304" pitchFamily="18" charset="0"/>
                <a:sym typeface="Symbol" panose="05050102010706020507" pitchFamily="18" charset="2"/>
              </a:rPr>
              <a:t>，</a:t>
            </a:r>
            <a:r>
              <a:rPr lang="en-US" altLang="zh-CN" sz="3200" dirty="0">
                <a:latin typeface="Times New Roman" panose="02020603050405020304" pitchFamily="18" charset="0"/>
                <a:sym typeface="Symbol" panose="05050102010706020507" pitchFamily="18" charset="2"/>
              </a:rPr>
              <a:t>14.2</a:t>
            </a:r>
            <a:r>
              <a:rPr lang="zh-CN" altLang="en-US" sz="3200" dirty="0">
                <a:latin typeface="Times New Roman" panose="02020603050405020304" pitchFamily="18" charset="0"/>
                <a:sym typeface="Symbol" panose="05050102010706020507" pitchFamily="18" charset="2"/>
              </a:rPr>
              <a:t>，</a:t>
            </a:r>
            <a:r>
              <a:rPr lang="en-US" altLang="zh-CN" sz="3200" dirty="0">
                <a:latin typeface="Times New Roman" panose="02020603050405020304" pitchFamily="18" charset="0"/>
                <a:sym typeface="Symbol" panose="05050102010706020507" pitchFamily="18" charset="2"/>
              </a:rPr>
              <a:t>15.5</a:t>
            </a:r>
            <a:r>
              <a:rPr lang="zh-CN" altLang="en-US" sz="3200" dirty="0">
                <a:latin typeface="Times New Roman" panose="02020603050405020304" pitchFamily="18" charset="0"/>
                <a:sym typeface="Symbol" panose="05050102010706020507" pitchFamily="18" charset="2"/>
              </a:rPr>
              <a:t>；</a:t>
            </a:r>
          </a:p>
          <a:p>
            <a:pPr lvl="1">
              <a:lnSpc>
                <a:spcPct val="130000"/>
              </a:lnSpc>
              <a:buFontTx/>
              <a:buNone/>
            </a:pPr>
            <a:r>
              <a:rPr lang="zh-CN" altLang="en-US" sz="2800" dirty="0">
                <a:latin typeface="Times New Roman" panose="02020603050405020304" pitchFamily="18" charset="0"/>
                <a:sym typeface="Symbol" panose="05050102010706020507" pitchFamily="18" charset="2"/>
              </a:rPr>
              <a:t>	</a:t>
            </a:r>
            <a:r>
              <a:rPr lang="en-US" altLang="zh-CN" sz="2800" dirty="0">
                <a:latin typeface="Times New Roman" panose="02020603050405020304" pitchFamily="18" charset="0"/>
              </a:rPr>
              <a:t>Zn(NH</a:t>
            </a:r>
            <a:r>
              <a:rPr lang="en-US" altLang="zh-CN" sz="2800" baseline="-25000" dirty="0">
                <a:latin typeface="Times New Roman" panose="02020603050405020304" pitchFamily="18" charset="0"/>
              </a:rPr>
              <a:t>3</a:t>
            </a:r>
            <a:r>
              <a:rPr lang="en-US" altLang="zh-CN" sz="2800" dirty="0">
                <a:latin typeface="Times New Roman" panose="02020603050405020304" pitchFamily="18" charset="0"/>
              </a:rPr>
              <a:t>)</a:t>
            </a:r>
            <a:r>
              <a:rPr lang="en-US" altLang="zh-CN" sz="2800" baseline="-25000" dirty="0">
                <a:latin typeface="Times New Roman" panose="02020603050405020304" pitchFamily="18" charset="0"/>
              </a:rPr>
              <a:t>4</a:t>
            </a:r>
            <a:r>
              <a:rPr lang="en-US" altLang="zh-CN" sz="2800" baseline="30000" dirty="0">
                <a:latin typeface="Times New Roman" panose="02020603050405020304" pitchFamily="18" charset="0"/>
              </a:rPr>
              <a:t>2+</a:t>
            </a:r>
            <a:r>
              <a:rPr lang="zh-CN" altLang="en-US" sz="2800" dirty="0">
                <a:latin typeface="Times New Roman" panose="02020603050405020304" pitchFamily="18" charset="0"/>
              </a:rPr>
              <a:t>的</a:t>
            </a:r>
            <a:r>
              <a:rPr lang="en-US" altLang="zh-CN" sz="2800" dirty="0">
                <a:latin typeface="Times New Roman" panose="02020603050405020304" pitchFamily="18" charset="0"/>
              </a:rPr>
              <a:t>lg</a:t>
            </a:r>
            <a:r>
              <a:rPr lang="en-US" altLang="zh-CN" sz="2800" i="1" dirty="0">
                <a:latin typeface="Times New Roman" panose="02020603050405020304" pitchFamily="18" charset="0"/>
                <a:sym typeface="Symbol" panose="05050102010706020507" pitchFamily="18" charset="2"/>
              </a:rPr>
              <a:t></a:t>
            </a:r>
            <a:r>
              <a:rPr lang="en-US" altLang="zh-CN" sz="2800" baseline="-25000" dirty="0">
                <a:latin typeface="Times New Roman" panose="02020603050405020304" pitchFamily="18" charset="0"/>
                <a:sym typeface="Symbol" panose="05050102010706020507" pitchFamily="18" charset="2"/>
              </a:rPr>
              <a:t>1</a:t>
            </a:r>
            <a:r>
              <a:rPr lang="en-US" altLang="zh-CN" sz="2800" dirty="0">
                <a:latin typeface="Times New Roman" panose="02020603050405020304" pitchFamily="18" charset="0"/>
                <a:sym typeface="Symbol" panose="05050102010706020507" pitchFamily="18" charset="2"/>
              </a:rPr>
              <a:t>- </a:t>
            </a:r>
            <a:r>
              <a:rPr lang="en-US" altLang="zh-CN" sz="2800" dirty="0">
                <a:latin typeface="Times New Roman" panose="02020603050405020304" pitchFamily="18" charset="0"/>
              </a:rPr>
              <a:t>lg</a:t>
            </a:r>
            <a:r>
              <a:rPr lang="en-US" altLang="zh-CN" sz="2800" i="1" dirty="0">
                <a:latin typeface="Times New Roman" panose="02020603050405020304" pitchFamily="18" charset="0"/>
                <a:sym typeface="Symbol" panose="05050102010706020507" pitchFamily="18" charset="2"/>
              </a:rPr>
              <a:t></a:t>
            </a:r>
            <a:r>
              <a:rPr lang="en-US" altLang="zh-CN" sz="2800" baseline="-25000" dirty="0">
                <a:latin typeface="Times New Roman" panose="02020603050405020304" pitchFamily="18" charset="0"/>
                <a:sym typeface="Symbol" panose="05050102010706020507" pitchFamily="18" charset="2"/>
              </a:rPr>
              <a:t>4</a:t>
            </a:r>
            <a:r>
              <a:rPr lang="zh-CN" altLang="en-US" sz="2800" dirty="0">
                <a:latin typeface="Times New Roman" panose="02020603050405020304" pitchFamily="18" charset="0"/>
                <a:sym typeface="Symbol" panose="05050102010706020507" pitchFamily="18" charset="2"/>
              </a:rPr>
              <a:t>分别为：</a:t>
            </a:r>
          </a:p>
          <a:p>
            <a:pPr lvl="1">
              <a:lnSpc>
                <a:spcPct val="130000"/>
              </a:lnSpc>
              <a:buFontTx/>
              <a:buNone/>
            </a:pPr>
            <a:r>
              <a:rPr lang="zh-CN" altLang="en-US" sz="2800" dirty="0">
                <a:latin typeface="Times New Roman" panose="02020603050405020304" pitchFamily="18" charset="0"/>
                <a:sym typeface="Symbol" panose="05050102010706020507" pitchFamily="18" charset="2"/>
              </a:rPr>
              <a:t>	</a:t>
            </a:r>
            <a:r>
              <a:rPr lang="en-US" altLang="zh-CN" sz="2800" dirty="0">
                <a:latin typeface="Times New Roman" panose="02020603050405020304" pitchFamily="18" charset="0"/>
                <a:sym typeface="Symbol" panose="05050102010706020507" pitchFamily="18" charset="2"/>
              </a:rPr>
              <a:t>2.27</a:t>
            </a:r>
            <a:r>
              <a:rPr lang="zh-CN" altLang="en-US" sz="2800" dirty="0">
                <a:latin typeface="Times New Roman" panose="02020603050405020304" pitchFamily="18" charset="0"/>
                <a:sym typeface="Symbol" panose="05050102010706020507" pitchFamily="18" charset="2"/>
              </a:rPr>
              <a:t>，</a:t>
            </a:r>
            <a:r>
              <a:rPr lang="en-US" altLang="zh-CN" sz="2800" dirty="0">
                <a:latin typeface="Times New Roman" panose="02020603050405020304" pitchFamily="18" charset="0"/>
                <a:sym typeface="Symbol" panose="05050102010706020507" pitchFamily="18" charset="2"/>
              </a:rPr>
              <a:t>4.61</a:t>
            </a:r>
            <a:r>
              <a:rPr lang="zh-CN" altLang="en-US" sz="2800" dirty="0">
                <a:latin typeface="Times New Roman" panose="02020603050405020304" pitchFamily="18" charset="0"/>
                <a:sym typeface="Symbol" panose="05050102010706020507" pitchFamily="18" charset="2"/>
              </a:rPr>
              <a:t>，</a:t>
            </a:r>
            <a:r>
              <a:rPr lang="en-US" altLang="zh-CN" sz="2800" dirty="0">
                <a:latin typeface="Times New Roman" panose="02020603050405020304" pitchFamily="18" charset="0"/>
                <a:sym typeface="Symbol" panose="05050102010706020507" pitchFamily="18" charset="2"/>
              </a:rPr>
              <a:t>7.01</a:t>
            </a:r>
            <a:r>
              <a:rPr lang="zh-CN" altLang="en-US" sz="2800" dirty="0">
                <a:latin typeface="Times New Roman" panose="02020603050405020304" pitchFamily="18" charset="0"/>
                <a:sym typeface="Symbol" panose="05050102010706020507" pitchFamily="18" charset="2"/>
              </a:rPr>
              <a:t>，</a:t>
            </a:r>
            <a:r>
              <a:rPr lang="en-US" altLang="zh-CN" sz="2800" dirty="0">
                <a:latin typeface="Times New Roman" panose="02020603050405020304" pitchFamily="18" charset="0"/>
                <a:sym typeface="Symbol" panose="05050102010706020507" pitchFamily="18" charset="2"/>
              </a:rPr>
              <a:t>9.06</a:t>
            </a:r>
            <a:r>
              <a:rPr lang="zh-CN" altLang="en-US" sz="2800" dirty="0">
                <a:latin typeface="Times New Roman" panose="02020603050405020304" pitchFamily="18" charset="0"/>
                <a:sym typeface="Symbol" panose="05050102010706020507" pitchFamily="18" charset="2"/>
              </a:rPr>
              <a:t>。</a:t>
            </a:r>
          </a:p>
        </p:txBody>
      </p:sp>
      <p:sp>
        <p:nvSpPr>
          <p:cNvPr id="262151" name="Rectangle 7"/>
          <p:cNvSpPr>
            <a:spLocks noGrp="1" noChangeArrowheads="1"/>
          </p:cNvSpPr>
          <p:nvPr>
            <p:ph type="title"/>
          </p:nvPr>
        </p:nvSpPr>
        <p:spPr/>
        <p:txBody>
          <a:bodyPr/>
          <a:lstStyle/>
          <a:p>
            <a:r>
              <a:rPr lang="zh-CN" altLang="en-US" dirty="0">
                <a:latin typeface="Times New Roman" panose="02020603050405020304" pitchFamily="18" charset="0"/>
              </a:rPr>
              <a:t>例题 </a:t>
            </a:r>
            <a:r>
              <a:rPr lang="en-US" altLang="zh-CN" dirty="0">
                <a:latin typeface="Times New Roman" panose="02020603050405020304" pitchFamily="18" charset="0"/>
              </a:rPr>
              <a:t>5-4</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Effect transition="in" filter="barn(inVertical)">
                                      <p:cBhvr>
                                        <p:cTn id="7" dur="500"/>
                                        <p:tgtEl>
                                          <p:spTgt spid="262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2147">
                                            <p:txEl>
                                              <p:pRg st="1" end="1"/>
                                            </p:txEl>
                                          </p:spTgt>
                                        </p:tgtEl>
                                        <p:attrNameLst>
                                          <p:attrName>style.visibility</p:attrName>
                                        </p:attrNameLst>
                                      </p:cBhvr>
                                      <p:to>
                                        <p:strVal val="visible"/>
                                      </p:to>
                                    </p:set>
                                    <p:animEffect transition="in" filter="barn(inVertical)">
                                      <p:cBhvr>
                                        <p:cTn id="12" dur="500"/>
                                        <p:tgtEl>
                                          <p:spTgt spid="262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2147">
                                            <p:txEl>
                                              <p:pRg st="2" end="2"/>
                                            </p:txEl>
                                          </p:spTgt>
                                        </p:tgtEl>
                                        <p:attrNameLst>
                                          <p:attrName>style.visibility</p:attrName>
                                        </p:attrNameLst>
                                      </p:cBhvr>
                                      <p:to>
                                        <p:strVal val="visible"/>
                                      </p:to>
                                    </p:set>
                                    <p:animEffect transition="in" filter="barn(inVertical)">
                                      <p:cBhvr>
                                        <p:cTn id="17" dur="500"/>
                                        <p:tgtEl>
                                          <p:spTgt spid="262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2147">
                                            <p:txEl>
                                              <p:pRg st="3" end="3"/>
                                            </p:txEl>
                                          </p:spTgt>
                                        </p:tgtEl>
                                        <p:attrNameLst>
                                          <p:attrName>style.visibility</p:attrName>
                                        </p:attrNameLst>
                                      </p:cBhvr>
                                      <p:to>
                                        <p:strVal val="visible"/>
                                      </p:to>
                                    </p:set>
                                    <p:animEffect transition="in" filter="barn(inVertical)">
                                      <p:cBhvr>
                                        <p:cTn id="22" dur="500"/>
                                        <p:tgtEl>
                                          <p:spTgt spid="262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2147">
                                            <p:txEl>
                                              <p:pRg st="4" end="4"/>
                                            </p:txEl>
                                          </p:spTgt>
                                        </p:tgtEl>
                                        <p:attrNameLst>
                                          <p:attrName>style.visibility</p:attrName>
                                        </p:attrNameLst>
                                      </p:cBhvr>
                                      <p:to>
                                        <p:strVal val="visible"/>
                                      </p:to>
                                    </p:set>
                                    <p:animEffect transition="in" filter="barn(inVertical)">
                                      <p:cBhvr>
                                        <p:cTn id="27" dur="500"/>
                                        <p:tgtEl>
                                          <p:spTgt spid="262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en-US" altLang="zh-CN"/>
              <a:t>《分析化学》 第五章   配位滴定法</a:t>
            </a:r>
          </a:p>
        </p:txBody>
      </p:sp>
      <p:sp>
        <p:nvSpPr>
          <p:cNvPr id="7" name="灯片编号占位符 5"/>
          <p:cNvSpPr>
            <a:spLocks noGrp="1"/>
          </p:cNvSpPr>
          <p:nvPr>
            <p:ph type="sldNum" sz="quarter" idx="12"/>
          </p:nvPr>
        </p:nvSpPr>
        <p:spPr/>
        <p:txBody>
          <a:bodyPr/>
          <a:lstStyle/>
          <a:p>
            <a:fld id="{96EB5FE7-4FD7-4AAC-9488-AC14EA781735}" type="slidenum">
              <a:rPr lang="en-US" altLang="zh-CN"/>
              <a:pPr/>
              <a:t>58</a:t>
            </a:fld>
            <a:endParaRPr lang="en-US" altLang="zh-CN"/>
          </a:p>
        </p:txBody>
      </p:sp>
      <p:sp>
        <p:nvSpPr>
          <p:cNvPr id="474114" name="Rectangle 2"/>
          <p:cNvSpPr>
            <a:spLocks noGrp="1" noChangeArrowheads="1"/>
          </p:cNvSpPr>
          <p:nvPr>
            <p:ph type="title"/>
          </p:nvPr>
        </p:nvSpPr>
        <p:spPr/>
        <p:txBody>
          <a:bodyPr/>
          <a:lstStyle/>
          <a:p>
            <a:r>
              <a:rPr lang="zh-CN" altLang="en-US" dirty="0">
                <a:latin typeface="Times New Roman" panose="02020603050405020304" pitchFamily="18" charset="0"/>
              </a:rPr>
              <a:t>续  前</a:t>
            </a:r>
            <a:endParaRPr lang="zh-CN" altLang="zh-CN"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474115" name="Rectangle 3"/>
              <p:cNvSpPr>
                <a:spLocks noGrp="1" noChangeArrowheads="1"/>
              </p:cNvSpPr>
              <p:nvPr>
                <p:ph type="body" idx="1"/>
              </p:nvPr>
            </p:nvSpPr>
            <p:spPr>
              <a:xfrm>
                <a:off x="251520" y="1196752"/>
                <a:ext cx="8856984" cy="4854575"/>
              </a:xfrm>
            </p:spPr>
            <p:txBody>
              <a:bodyPr/>
              <a:lstStyle/>
              <a:p>
                <a:pPr marL="0" indent="0">
                  <a:lnSpc>
                    <a:spcPct val="120000"/>
                  </a:lnSpc>
                  <a:spcBef>
                    <a:spcPts val="0"/>
                  </a:spcBef>
                  <a:spcAft>
                    <a:spcPts val="0"/>
                  </a:spcAft>
                  <a:buNone/>
                </a:pPr>
                <a:r>
                  <a:rPr lang="en-US" altLang="zh-CN" sz="2400" dirty="0">
                    <a:solidFill>
                      <a:srgbClr val="002060"/>
                    </a:solidFill>
                    <a:latin typeface="Times New Roman" panose="02020603050405020304" pitchFamily="18" charset="0"/>
                    <a:sym typeface="Symbol" panose="05050102010706020507" pitchFamily="18" charset="2"/>
                  </a:rPr>
                  <a:t>pH=10.00</a:t>
                </a:r>
                <a:r>
                  <a:rPr lang="zh-CN" altLang="en-US" sz="2400" dirty="0">
                    <a:solidFill>
                      <a:srgbClr val="002060"/>
                    </a:solidFill>
                    <a:latin typeface="Times New Roman" panose="02020603050405020304" pitchFamily="18" charset="0"/>
                    <a:sym typeface="Symbol" panose="05050102010706020507" pitchFamily="18" charset="2"/>
                  </a:rPr>
                  <a:t>，则</a:t>
                </a:r>
                <a14:m>
                  <m:oMath xmlns:m="http://schemas.openxmlformats.org/officeDocument/2006/math">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𝐎𝐇</m:t>
                    </m:r>
                    <m:r>
                      <a:rPr lang="en-US" altLang="zh-CN" sz="2400" i="1" baseline="30000">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m:t>
                    </m:r>
                  </m:oMath>
                </a14:m>
                <a:r>
                  <a:rPr lang="en-US" altLang="zh-CN" sz="2400" dirty="0">
                    <a:solidFill>
                      <a:srgbClr val="002060"/>
                    </a:solidFill>
                    <a:latin typeface="Times New Roman" panose="02020603050405020304" pitchFamily="18" charset="0"/>
                    <a:sym typeface="Symbol" panose="05050102010706020507" pitchFamily="18" charset="2"/>
                  </a:rPr>
                  <a:t>=10</a:t>
                </a:r>
                <a:r>
                  <a:rPr lang="en-US" altLang="zh-CN" sz="2400" baseline="30000" dirty="0">
                    <a:solidFill>
                      <a:srgbClr val="002060"/>
                    </a:solidFill>
                    <a:latin typeface="Times New Roman" panose="02020603050405020304" pitchFamily="18" charset="0"/>
                    <a:sym typeface="Symbol" panose="05050102010706020507" pitchFamily="18" charset="2"/>
                  </a:rPr>
                  <a:t>-4.00</a:t>
                </a:r>
                <a:r>
                  <a:rPr lang="en-US" altLang="zh-CN" sz="2400" dirty="0">
                    <a:solidFill>
                      <a:srgbClr val="002060"/>
                    </a:solidFill>
                    <a:latin typeface="Times New Roman" panose="02020603050405020304" pitchFamily="18" charset="0"/>
                    <a:sym typeface="Symbol" panose="05050102010706020507" pitchFamily="18" charset="2"/>
                  </a:rPr>
                  <a:t>(mol/L)</a:t>
                </a:r>
              </a:p>
              <a:p>
                <a:pPr marL="0" indent="0">
                  <a:lnSpc>
                    <a:spcPct val="120000"/>
                  </a:lnSpc>
                  <a:spcBef>
                    <a:spcPts val="0"/>
                  </a:spcBef>
                  <a:spcAft>
                    <a:spcPts val="0"/>
                  </a:spcAft>
                  <a:buNone/>
                </a:pPr>
                <a:r>
                  <a:rPr lang="zh-CN" altLang="en-US" sz="2400" dirty="0">
                    <a:solidFill>
                      <a:srgbClr val="002060"/>
                    </a:solidFill>
                    <a:latin typeface="Times New Roman" panose="02020603050405020304" pitchFamily="18" charset="0"/>
                    <a:sym typeface="Symbol" panose="05050102010706020507" pitchFamily="18" charset="2"/>
                  </a:rPr>
                  <a:t></a:t>
                </a:r>
                <a:r>
                  <a:rPr lang="en-US" altLang="zh-CN" sz="2400" baseline="-25000" dirty="0">
                    <a:solidFill>
                      <a:srgbClr val="002060"/>
                    </a:solidFill>
                    <a:latin typeface="Times New Roman" panose="02020603050405020304" pitchFamily="18" charset="0"/>
                  </a:rPr>
                  <a:t>Zn(OH)</a:t>
                </a:r>
                <a:r>
                  <a:rPr lang="en-US" altLang="zh-CN" sz="2400" dirty="0">
                    <a:solidFill>
                      <a:srgbClr val="002060"/>
                    </a:solidFill>
                    <a:latin typeface="Times New Roman" panose="02020603050405020304" pitchFamily="18" charset="0"/>
                  </a:rPr>
                  <a:t>=</a:t>
                </a:r>
                <a14:m>
                  <m:oMath xmlns:m="http://schemas.openxmlformats.org/officeDocument/2006/math">
                    <m:r>
                      <a:rPr lang="en-US" altLang="zh-CN" sz="2400" b="1" i="0" dirty="0" smtClean="0">
                        <a:solidFill>
                          <a:srgbClr val="002060"/>
                        </a:solidFill>
                        <a:latin typeface="Cambria Math" panose="02040503050406030204" pitchFamily="18" charset="0"/>
                      </a:rPr>
                      <m:t> </m:t>
                    </m:r>
                    <m:r>
                      <a:rPr lang="en-US" altLang="zh-CN" sz="2400" i="1" dirty="0">
                        <a:solidFill>
                          <a:srgbClr val="002060"/>
                        </a:solidFill>
                        <a:latin typeface="Cambria Math" panose="02040503050406030204" pitchFamily="18" charset="0"/>
                      </a:rPr>
                      <m:t>𝟏</m:t>
                    </m:r>
                    <m:r>
                      <a:rPr lang="en-US" altLang="zh-CN" sz="2400" i="1" dirty="0">
                        <a:solidFill>
                          <a:srgbClr val="002060"/>
                        </a:solidFill>
                        <a:latin typeface="Cambria Math" panose="02040503050406030204" pitchFamily="18" charset="0"/>
                      </a:rPr>
                      <m:t>+</m:t>
                    </m:r>
                    <m:r>
                      <a:rPr lang="zh-CN" altLang="en-US" sz="2400" i="1" dirty="0">
                        <a:solidFill>
                          <a:srgbClr val="002060"/>
                        </a:solidFill>
                        <a:latin typeface="Cambria Math" panose="02040503050406030204" pitchFamily="18" charset="0"/>
                      </a:rPr>
                      <m:t>𝜷</m:t>
                    </m:r>
                    <m:r>
                      <a:rPr lang="en-US" altLang="zh-CN" sz="2400" i="1" baseline="-25000">
                        <a:solidFill>
                          <a:srgbClr val="002060"/>
                        </a:solidFill>
                        <a:latin typeface="Cambria Math" panose="02040503050406030204" pitchFamily="18" charset="0"/>
                      </a:rPr>
                      <m:t>𝟏</m:t>
                    </m:r>
                    <m:r>
                      <a:rPr lang="en-US" altLang="zh-CN" sz="2400" i="1">
                        <a:solidFill>
                          <a:srgbClr val="002060"/>
                        </a:solidFill>
                        <a:latin typeface="Cambria Math" panose="02040503050406030204" pitchFamily="18" charset="0"/>
                      </a:rPr>
                      <m:t> </m:t>
                    </m:r>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𝐎𝐇</m:t>
                    </m:r>
                    <m:r>
                      <a:rPr lang="en-US" altLang="zh-CN" sz="2400" i="1" baseline="30000">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m:t>
                    </m:r>
                    <m:r>
                      <a:rPr lang="en-US" altLang="zh-CN" sz="2400" i="1" dirty="0">
                        <a:solidFill>
                          <a:srgbClr val="002060"/>
                        </a:solidFill>
                        <a:latin typeface="Cambria Math" panose="02040503050406030204" pitchFamily="18" charset="0"/>
                      </a:rPr>
                      <m:t>+</m:t>
                    </m:r>
                    <m:r>
                      <a:rPr lang="zh-CN" altLang="en-US" sz="2400" i="1" dirty="0">
                        <a:solidFill>
                          <a:srgbClr val="002060"/>
                        </a:solidFill>
                        <a:latin typeface="Cambria Math" panose="02040503050406030204" pitchFamily="18" charset="0"/>
                      </a:rPr>
                      <m:t>𝜷</m:t>
                    </m:r>
                    <m:r>
                      <a:rPr lang="en-US" altLang="zh-CN" sz="2400" i="1" baseline="-25000">
                        <a:solidFill>
                          <a:srgbClr val="002060"/>
                        </a:solidFill>
                        <a:latin typeface="Cambria Math" panose="02040503050406030204" pitchFamily="18" charset="0"/>
                      </a:rPr>
                      <m:t>𝟐</m:t>
                    </m:r>
                    <m:r>
                      <a:rPr lang="en-US" altLang="zh-CN" sz="2400" i="1">
                        <a:solidFill>
                          <a:srgbClr val="002060"/>
                        </a:solidFill>
                        <a:latin typeface="Cambria Math" panose="02040503050406030204" pitchFamily="18" charset="0"/>
                      </a:rPr>
                      <m:t> </m:t>
                    </m:r>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𝐎𝐇</m:t>
                    </m:r>
                    <m:r>
                      <a:rPr lang="en-US" altLang="zh-CN" sz="2400" baseline="30000">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m:t>
                    </m:r>
                    <m:r>
                      <m:rPr>
                        <m:nor/>
                      </m:rPr>
                      <a:rPr lang="en-US" altLang="zh-CN" sz="2400" baseline="30000" dirty="0">
                        <a:solidFill>
                          <a:srgbClr val="002060"/>
                        </a:solidFill>
                      </a:rPr>
                      <m:t>2</m:t>
                    </m:r>
                    <m:r>
                      <a:rPr lang="en-US" altLang="zh-CN" sz="2400" i="1" dirty="0">
                        <a:solidFill>
                          <a:srgbClr val="002060"/>
                        </a:solidFill>
                        <a:latin typeface="Cambria Math" panose="02040503050406030204" pitchFamily="18" charset="0"/>
                      </a:rPr>
                      <m:t>+</m:t>
                    </m:r>
                    <m:r>
                      <m:rPr>
                        <m:nor/>
                      </m:rPr>
                      <a:rPr lang="en-US" altLang="zh-CN" sz="2400" dirty="0">
                        <a:solidFill>
                          <a:srgbClr val="002060"/>
                        </a:solidFill>
                      </a:rPr>
                      <m:t>...</m:t>
                    </m:r>
                    <m:r>
                      <a:rPr lang="en-US" altLang="zh-CN" sz="2400" i="1" dirty="0">
                        <a:solidFill>
                          <a:srgbClr val="002060"/>
                        </a:solidFill>
                        <a:latin typeface="Cambria Math" panose="02040503050406030204" pitchFamily="18" charset="0"/>
                      </a:rPr>
                      <m:t>+</m:t>
                    </m:r>
                    <m:r>
                      <a:rPr lang="zh-CN" altLang="en-US" sz="2400" i="1" dirty="0">
                        <a:solidFill>
                          <a:srgbClr val="002060"/>
                        </a:solidFill>
                        <a:latin typeface="Cambria Math" panose="02040503050406030204" pitchFamily="18" charset="0"/>
                      </a:rPr>
                      <m:t>𝜷</m:t>
                    </m:r>
                    <m:r>
                      <a:rPr lang="en-US" altLang="zh-CN" sz="2400" baseline="-25000">
                        <a:solidFill>
                          <a:srgbClr val="002060"/>
                        </a:solidFill>
                        <a:latin typeface="Cambria Math" panose="02040503050406030204" pitchFamily="18" charset="0"/>
                      </a:rPr>
                      <m:t>𝐧</m:t>
                    </m:r>
                    <m:r>
                      <a:rPr lang="en-US" altLang="zh-CN" sz="2400" i="1">
                        <a:solidFill>
                          <a:srgbClr val="002060"/>
                        </a:solidFill>
                        <a:latin typeface="Cambria Math" panose="02040503050406030204" pitchFamily="18" charset="0"/>
                      </a:rPr>
                      <m:t> </m:t>
                    </m:r>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𝐎𝐇</m:t>
                    </m:r>
                    <m:r>
                      <a:rPr lang="en-US" altLang="zh-CN" sz="2400" baseline="30000">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m:t>
                    </m:r>
                    <m:r>
                      <m:rPr>
                        <m:nor/>
                      </m:rPr>
                      <a:rPr lang="en-US" altLang="zh-CN" sz="2400" baseline="30000" dirty="0">
                        <a:solidFill>
                          <a:srgbClr val="002060"/>
                        </a:solidFill>
                      </a:rPr>
                      <m:t>n</m:t>
                    </m:r>
                  </m:oMath>
                </a14:m>
                <a:endParaRPr lang="en-US" altLang="zh-CN" sz="2400" i="1" dirty="0">
                  <a:solidFill>
                    <a:srgbClr val="002060"/>
                  </a:solidFill>
                  <a:latin typeface="Cambria Math" panose="02040503050406030204" pitchFamily="18" charset="0"/>
                </a:endParaRPr>
              </a:p>
              <a:p>
                <a:pPr marL="0" indent="0">
                  <a:lnSpc>
                    <a:spcPct val="120000"/>
                  </a:lnSpc>
                  <a:spcBef>
                    <a:spcPts val="0"/>
                  </a:spcBef>
                  <a:spcAft>
                    <a:spcPts val="0"/>
                  </a:spcAft>
                  <a:buNone/>
                </a:pPr>
                <a14:m>
                  <m:oMath xmlns:m="http://schemas.openxmlformats.org/officeDocument/2006/math">
                    <m:r>
                      <a:rPr lang="en-US" altLang="zh-CN" sz="2400" b="1" i="1" smtClean="0">
                        <a:solidFill>
                          <a:srgbClr val="002060"/>
                        </a:solidFill>
                        <a:latin typeface="Cambria Math" panose="02040503050406030204" pitchFamily="18" charset="0"/>
                      </a:rPr>
                      <m:t>  </m:t>
                    </m:r>
                    <m:r>
                      <a:rPr lang="en-US" altLang="zh-CN" sz="2400" i="1">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rPr>
                      <m:t>𝟏</m:t>
                    </m:r>
                    <m:r>
                      <a:rPr lang="en-US" altLang="zh-CN" sz="2400" i="1" dirty="0">
                        <a:solidFill>
                          <a:srgbClr val="002060"/>
                        </a:solidFill>
                        <a:latin typeface="Cambria Math" panose="02040503050406030204" pitchFamily="18" charset="0"/>
                      </a:rPr>
                      <m:t>+</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1" i="0" baseline="30000" dirty="0" smtClean="0">
                        <a:solidFill>
                          <a:srgbClr val="002060"/>
                        </a:solidFill>
                        <a:latin typeface="Times New Roman" panose="02020603050405020304" pitchFamily="18" charset="0"/>
                        <a:sym typeface="Symbol" panose="05050102010706020507" pitchFamily="18" charset="2"/>
                      </a:rPr>
                      <m:t>4.4</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aseline="30000" dirty="0">
                        <a:solidFill>
                          <a:srgbClr val="002060"/>
                        </a:solidFill>
                        <a:latin typeface="Times New Roman" panose="02020603050405020304" pitchFamily="18" charset="0"/>
                        <a:sym typeface="Symbol" panose="05050102010706020507" pitchFamily="18" charset="2"/>
                      </a:rPr>
                      <m:t>−4.00</m:t>
                    </m:r>
                    <m:r>
                      <a:rPr lang="en-US" altLang="zh-CN" sz="2400" i="1" dirty="0">
                        <a:solidFill>
                          <a:srgbClr val="002060"/>
                        </a:solidFill>
                        <a:latin typeface="Cambria Math" panose="02040503050406030204" pitchFamily="18" charset="0"/>
                      </a:rPr>
                      <m:t>+</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1" i="0" baseline="30000" dirty="0" smtClean="0">
                        <a:solidFill>
                          <a:srgbClr val="002060"/>
                        </a:solidFill>
                        <a:latin typeface="Times New Roman" panose="02020603050405020304" pitchFamily="18" charset="0"/>
                        <a:sym typeface="Symbol" panose="05050102010706020507" pitchFamily="18" charset="2"/>
                      </a:rPr>
                      <m:t>10.1</m:t>
                    </m:r>
                    <m:r>
                      <m:rPr>
                        <m:nor/>
                      </m:rPr>
                      <a:rPr lang="en-US" altLang="zh-CN" sz="2400" b="1" i="0" dirty="0" smtClean="0">
                        <a:solidFill>
                          <a:srgbClr val="002060"/>
                        </a:solidFill>
                        <a:latin typeface="Times New Roman" panose="02020603050405020304" pitchFamily="18" charset="0"/>
                        <a:sym typeface="Symbol" panose="05050102010706020507" pitchFamily="18" charset="2"/>
                      </a:rPr>
                      <m:t>(</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aseline="30000" dirty="0">
                        <a:solidFill>
                          <a:srgbClr val="002060"/>
                        </a:solidFill>
                        <a:latin typeface="Times New Roman" panose="02020603050405020304" pitchFamily="18" charset="0"/>
                        <a:sym typeface="Symbol" panose="05050102010706020507" pitchFamily="18" charset="2"/>
                      </a:rPr>
                      <m:t>−4.00</m:t>
                    </m:r>
                    <m:r>
                      <m:rPr>
                        <m:nor/>
                      </m:rPr>
                      <a:rPr lang="en-US" altLang="zh-CN" sz="2400" b="1" i="0" dirty="0" smtClean="0">
                        <a:solidFill>
                          <a:srgbClr val="002060"/>
                        </a:solidFill>
                        <a:latin typeface="Times New Roman" panose="02020603050405020304" pitchFamily="18" charset="0"/>
                        <a:sym typeface="Symbol" panose="05050102010706020507" pitchFamily="18" charset="2"/>
                      </a:rPr>
                      <m:t>)</m:t>
                    </m:r>
                    <m:r>
                      <a:rPr lang="en-US" altLang="zh-CN" sz="2400" b="1" i="1" baseline="30000" dirty="0" smtClean="0">
                        <a:solidFill>
                          <a:srgbClr val="002060"/>
                        </a:solidFill>
                        <a:latin typeface="Cambria Math" panose="02040503050406030204" pitchFamily="18" charset="0"/>
                        <a:sym typeface="Symbol" panose="05050102010706020507" pitchFamily="18" charset="2"/>
                      </a:rPr>
                      <m:t>𝟐</m:t>
                    </m:r>
                    <m:r>
                      <a:rPr lang="en-US" altLang="zh-CN" sz="2400" i="1" dirty="0">
                        <a:solidFill>
                          <a:srgbClr val="002060"/>
                        </a:solidFill>
                        <a:latin typeface="Cambria Math" panose="02040503050406030204" pitchFamily="18" charset="0"/>
                      </a:rPr>
                      <m:t>+</m:t>
                    </m:r>
                  </m:oMath>
                </a14:m>
                <a:r>
                  <a:rPr lang="en-US" altLang="zh-CN" sz="2400" dirty="0">
                    <a:solidFill>
                      <a:srgbClr val="002060"/>
                    </a:solidFill>
                    <a:latin typeface="Times New Roman" panose="02020603050405020304" pitchFamily="18" charset="0"/>
                    <a:sym typeface="Symbol" panose="05050102010706020507" pitchFamily="18" charset="2"/>
                  </a:rPr>
                  <a:t>10</a:t>
                </a:r>
                <a:r>
                  <a:rPr lang="en-US" altLang="zh-CN" sz="2400" baseline="30000" dirty="0">
                    <a:solidFill>
                      <a:srgbClr val="002060"/>
                    </a:solidFill>
                    <a:latin typeface="Times New Roman" panose="02020603050405020304" pitchFamily="18" charset="0"/>
                    <a:sym typeface="Symbol" panose="05050102010706020507" pitchFamily="18" charset="2"/>
                  </a:rPr>
                  <a:t>14.2</a:t>
                </a:r>
                <a14:m>
                  <m:oMath xmlns:m="http://schemas.openxmlformats.org/officeDocument/2006/math">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aseline="30000" dirty="0">
                        <a:solidFill>
                          <a:srgbClr val="002060"/>
                        </a:solidFill>
                        <a:latin typeface="Times New Roman" panose="02020603050405020304" pitchFamily="18" charset="0"/>
                        <a:sym typeface="Symbol" panose="05050102010706020507" pitchFamily="18" charset="2"/>
                      </a:rPr>
                      <m:t>−4.00</m:t>
                    </m:r>
                    <m:r>
                      <m:rPr>
                        <m:nor/>
                      </m:rPr>
                      <a:rPr lang="en-US" altLang="zh-CN" sz="2400" dirty="0">
                        <a:solidFill>
                          <a:srgbClr val="002060"/>
                        </a:solidFill>
                        <a:latin typeface="Times New Roman" panose="02020603050405020304" pitchFamily="18" charset="0"/>
                        <a:sym typeface="Symbol" panose="05050102010706020507" pitchFamily="18" charset="2"/>
                      </a:rPr>
                      <m:t>)</m:t>
                    </m:r>
                    <m:r>
                      <a:rPr lang="en-US" altLang="zh-CN" sz="2400" b="1" i="1" baseline="30000" dirty="0" smtClean="0">
                        <a:solidFill>
                          <a:srgbClr val="002060"/>
                        </a:solidFill>
                        <a:latin typeface="Cambria Math" panose="02040503050406030204" pitchFamily="18" charset="0"/>
                        <a:sym typeface="Symbol" panose="05050102010706020507" pitchFamily="18" charset="2"/>
                      </a:rPr>
                      <m:t>𝟑</m:t>
                    </m:r>
                    <m:r>
                      <a:rPr lang="en-US" altLang="zh-CN" sz="2400" i="1" dirty="0">
                        <a:solidFill>
                          <a:srgbClr val="002060"/>
                        </a:solidFill>
                        <a:latin typeface="Cambria Math" panose="02040503050406030204" pitchFamily="18" charset="0"/>
                      </a:rPr>
                      <m:t>+</m:t>
                    </m:r>
                  </m:oMath>
                </a14:m>
                <a:r>
                  <a:rPr lang="en-US" altLang="zh-CN" sz="2400" dirty="0">
                    <a:solidFill>
                      <a:srgbClr val="002060"/>
                    </a:solidFill>
                    <a:latin typeface="Times New Roman" panose="02020603050405020304" pitchFamily="18" charset="0"/>
                    <a:sym typeface="Symbol" panose="05050102010706020507" pitchFamily="18" charset="2"/>
                  </a:rPr>
                  <a:t>10</a:t>
                </a:r>
                <a:r>
                  <a:rPr lang="en-US" altLang="zh-CN" sz="2400" baseline="30000" dirty="0">
                    <a:solidFill>
                      <a:srgbClr val="002060"/>
                    </a:solidFill>
                    <a:latin typeface="Times New Roman" panose="02020603050405020304" pitchFamily="18" charset="0"/>
                    <a:sym typeface="Symbol" panose="05050102010706020507" pitchFamily="18" charset="2"/>
                  </a:rPr>
                  <a:t>15.5</a:t>
                </a:r>
                <a14:m>
                  <m:oMath xmlns:m="http://schemas.openxmlformats.org/officeDocument/2006/math">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aseline="30000" dirty="0">
                        <a:solidFill>
                          <a:srgbClr val="002060"/>
                        </a:solidFill>
                        <a:latin typeface="Times New Roman" panose="02020603050405020304" pitchFamily="18" charset="0"/>
                        <a:sym typeface="Symbol" panose="05050102010706020507" pitchFamily="18" charset="2"/>
                      </a:rPr>
                      <m:t>−4.00</m:t>
                    </m:r>
                    <m:r>
                      <m:rPr>
                        <m:nor/>
                      </m:rPr>
                      <a:rPr lang="en-US" altLang="zh-CN" sz="2400" dirty="0">
                        <a:solidFill>
                          <a:srgbClr val="002060"/>
                        </a:solidFill>
                        <a:latin typeface="Times New Roman" panose="02020603050405020304" pitchFamily="18" charset="0"/>
                        <a:sym typeface="Symbol" panose="05050102010706020507" pitchFamily="18" charset="2"/>
                      </a:rPr>
                      <m:t>)</m:t>
                    </m:r>
                    <m:r>
                      <a:rPr lang="en-US" altLang="zh-CN" sz="2400" b="1" i="1" baseline="30000" dirty="0" smtClean="0">
                        <a:solidFill>
                          <a:srgbClr val="002060"/>
                        </a:solidFill>
                        <a:latin typeface="Cambria Math" panose="02040503050406030204" pitchFamily="18" charset="0"/>
                        <a:sym typeface="Symbol" panose="05050102010706020507" pitchFamily="18" charset="2"/>
                      </a:rPr>
                      <m:t>𝟒</m:t>
                    </m:r>
                  </m:oMath>
                </a14:m>
                <a:endParaRPr lang="en-US" altLang="zh-CN" sz="2400" dirty="0">
                  <a:solidFill>
                    <a:srgbClr val="002060"/>
                  </a:solidFill>
                </a:endParaRPr>
              </a:p>
              <a:p>
                <a:pPr marL="0" indent="0">
                  <a:lnSpc>
                    <a:spcPct val="120000"/>
                  </a:lnSpc>
                  <a:spcBef>
                    <a:spcPts val="0"/>
                  </a:spcBef>
                  <a:spcAft>
                    <a:spcPts val="0"/>
                  </a:spcAft>
                  <a:buNone/>
                </a:pPr>
                <a:r>
                  <a:rPr lang="en-US" altLang="zh-CN" sz="2400" dirty="0">
                    <a:solidFill>
                      <a:srgbClr val="002060"/>
                    </a:solidFill>
                    <a:latin typeface="Times New Roman" panose="02020603050405020304" pitchFamily="18" charset="0"/>
                  </a:rPr>
                  <a:t>  =287.2</a:t>
                </a:r>
              </a:p>
              <a:p>
                <a:pPr marL="0" indent="0">
                  <a:lnSpc>
                    <a:spcPct val="120000"/>
                  </a:lnSpc>
                  <a:spcBef>
                    <a:spcPts val="0"/>
                  </a:spcBef>
                  <a:spcAft>
                    <a:spcPts val="0"/>
                  </a:spcAft>
                  <a:buNone/>
                </a:pPr>
                <a:r>
                  <a:rPr lang="zh-CN" altLang="en-US" sz="2400" dirty="0">
                    <a:solidFill>
                      <a:srgbClr val="002060"/>
                    </a:solidFill>
                    <a:sym typeface="Symbol" panose="05050102010706020507" pitchFamily="18" charset="2"/>
                  </a:rPr>
                  <a:t></a:t>
                </a:r>
                <a:r>
                  <a:rPr lang="en-US" altLang="zh-CN" sz="2400" baseline="-25000" dirty="0">
                    <a:solidFill>
                      <a:srgbClr val="002060"/>
                    </a:solidFill>
                    <a:sym typeface="Symbol" panose="05050102010706020507" pitchFamily="18" charset="2"/>
                  </a:rPr>
                  <a:t>M(L) </a:t>
                </a:r>
                <a14:m>
                  <m:oMath xmlns:m="http://schemas.openxmlformats.org/officeDocument/2006/math">
                    <m:r>
                      <a:rPr lang="en-US" altLang="zh-CN" sz="2400" i="1">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rPr>
                      <m:t>𝟏</m:t>
                    </m:r>
                    <m:r>
                      <a:rPr lang="en-US" altLang="zh-CN" sz="2400" i="1" dirty="0">
                        <a:solidFill>
                          <a:srgbClr val="002060"/>
                        </a:solidFill>
                        <a:latin typeface="Cambria Math" panose="02040503050406030204" pitchFamily="18" charset="0"/>
                      </a:rPr>
                      <m:t>+</m:t>
                    </m:r>
                    <m:r>
                      <a:rPr lang="zh-CN" altLang="en-US" sz="2400" i="1" dirty="0">
                        <a:solidFill>
                          <a:srgbClr val="002060"/>
                        </a:solidFill>
                        <a:latin typeface="Cambria Math" panose="02040503050406030204" pitchFamily="18" charset="0"/>
                      </a:rPr>
                      <m:t>𝜷</m:t>
                    </m:r>
                    <m:r>
                      <a:rPr lang="en-US" altLang="zh-CN" sz="2400" i="1" baseline="-25000">
                        <a:solidFill>
                          <a:srgbClr val="002060"/>
                        </a:solidFill>
                        <a:latin typeface="Cambria Math" panose="02040503050406030204" pitchFamily="18" charset="0"/>
                      </a:rPr>
                      <m:t>𝟏</m:t>
                    </m:r>
                    <m:r>
                      <a:rPr lang="en-US" altLang="zh-CN" sz="2400" i="1">
                        <a:solidFill>
                          <a:srgbClr val="002060"/>
                        </a:solidFill>
                        <a:latin typeface="Cambria Math" panose="02040503050406030204" pitchFamily="18" charset="0"/>
                      </a:rPr>
                      <m:t> </m:t>
                    </m:r>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𝐋</m:t>
                    </m:r>
                    <m:r>
                      <a:rPr lang="en-US" altLang="zh-CN" sz="2400" i="1" dirty="0">
                        <a:solidFill>
                          <a:srgbClr val="002060"/>
                        </a:solidFill>
                        <a:latin typeface="Cambria Math" panose="02040503050406030204" pitchFamily="18" charset="0"/>
                        <a:ea typeface="Cambria Math" panose="02040503050406030204" pitchFamily="18" charset="0"/>
                      </a:rPr>
                      <m:t>]</m:t>
                    </m:r>
                    <m:r>
                      <a:rPr lang="en-US" altLang="zh-CN" sz="2400" i="1" dirty="0">
                        <a:solidFill>
                          <a:srgbClr val="002060"/>
                        </a:solidFill>
                        <a:latin typeface="Cambria Math" panose="02040503050406030204" pitchFamily="18" charset="0"/>
                      </a:rPr>
                      <m:t>+</m:t>
                    </m:r>
                    <m:r>
                      <a:rPr lang="zh-CN" altLang="en-US" sz="2400" i="1" dirty="0">
                        <a:solidFill>
                          <a:srgbClr val="002060"/>
                        </a:solidFill>
                        <a:latin typeface="Cambria Math" panose="02040503050406030204" pitchFamily="18" charset="0"/>
                      </a:rPr>
                      <m:t>𝜷</m:t>
                    </m:r>
                    <m:r>
                      <a:rPr lang="en-US" altLang="zh-CN" sz="2400" i="1" baseline="-25000">
                        <a:solidFill>
                          <a:srgbClr val="002060"/>
                        </a:solidFill>
                        <a:latin typeface="Cambria Math" panose="02040503050406030204" pitchFamily="18" charset="0"/>
                      </a:rPr>
                      <m:t>𝟐</m:t>
                    </m:r>
                    <m:r>
                      <a:rPr lang="en-US" altLang="zh-CN" sz="2400" i="1">
                        <a:solidFill>
                          <a:srgbClr val="002060"/>
                        </a:solidFill>
                        <a:latin typeface="Cambria Math" panose="02040503050406030204" pitchFamily="18" charset="0"/>
                      </a:rPr>
                      <m:t> </m:t>
                    </m:r>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𝐋</m:t>
                    </m:r>
                    <m:r>
                      <a:rPr lang="en-US" altLang="zh-CN" sz="2400" i="1" dirty="0">
                        <a:solidFill>
                          <a:srgbClr val="002060"/>
                        </a:solidFill>
                        <a:latin typeface="Cambria Math" panose="02040503050406030204" pitchFamily="18" charset="0"/>
                        <a:ea typeface="Cambria Math" panose="02040503050406030204" pitchFamily="18" charset="0"/>
                      </a:rPr>
                      <m:t>]</m:t>
                    </m:r>
                    <m:r>
                      <m:rPr>
                        <m:nor/>
                      </m:rPr>
                      <a:rPr lang="en-US" altLang="zh-CN" sz="2400" baseline="30000" dirty="0">
                        <a:solidFill>
                          <a:srgbClr val="002060"/>
                        </a:solidFill>
                      </a:rPr>
                      <m:t>2</m:t>
                    </m:r>
                    <m:r>
                      <a:rPr lang="en-US" altLang="zh-CN" sz="2400" i="1" dirty="0">
                        <a:solidFill>
                          <a:srgbClr val="002060"/>
                        </a:solidFill>
                        <a:latin typeface="Cambria Math" panose="02040503050406030204" pitchFamily="18" charset="0"/>
                      </a:rPr>
                      <m:t>+</m:t>
                    </m:r>
                    <m:r>
                      <m:rPr>
                        <m:nor/>
                      </m:rPr>
                      <a:rPr lang="en-US" altLang="zh-CN" sz="2400" dirty="0">
                        <a:solidFill>
                          <a:srgbClr val="002060"/>
                        </a:solidFill>
                      </a:rPr>
                      <m:t>...</m:t>
                    </m:r>
                    <m:r>
                      <a:rPr lang="en-US" altLang="zh-CN" sz="2400" i="1" dirty="0">
                        <a:solidFill>
                          <a:srgbClr val="002060"/>
                        </a:solidFill>
                        <a:latin typeface="Cambria Math" panose="02040503050406030204" pitchFamily="18" charset="0"/>
                      </a:rPr>
                      <m:t>+</m:t>
                    </m:r>
                    <m:r>
                      <a:rPr lang="zh-CN" altLang="en-US" sz="2400" i="1" dirty="0">
                        <a:solidFill>
                          <a:srgbClr val="002060"/>
                        </a:solidFill>
                        <a:latin typeface="Cambria Math" panose="02040503050406030204" pitchFamily="18" charset="0"/>
                      </a:rPr>
                      <m:t>𝜷</m:t>
                    </m:r>
                    <m:r>
                      <a:rPr lang="en-US" altLang="zh-CN" sz="2400" baseline="-25000">
                        <a:solidFill>
                          <a:srgbClr val="002060"/>
                        </a:solidFill>
                        <a:latin typeface="Cambria Math" panose="02040503050406030204" pitchFamily="18" charset="0"/>
                      </a:rPr>
                      <m:t>𝐧</m:t>
                    </m:r>
                    <m:r>
                      <a:rPr lang="en-US" altLang="zh-CN" sz="2400" i="1">
                        <a:solidFill>
                          <a:srgbClr val="002060"/>
                        </a:solidFill>
                        <a:latin typeface="Cambria Math" panose="02040503050406030204" pitchFamily="18" charset="0"/>
                      </a:rPr>
                      <m:t> </m:t>
                    </m:r>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𝐋</m:t>
                    </m:r>
                    <m:r>
                      <a:rPr lang="en-US" altLang="zh-CN" sz="2400" i="1" dirty="0">
                        <a:solidFill>
                          <a:srgbClr val="002060"/>
                        </a:solidFill>
                        <a:latin typeface="Cambria Math" panose="02040503050406030204" pitchFamily="18" charset="0"/>
                        <a:ea typeface="Cambria Math" panose="02040503050406030204" pitchFamily="18" charset="0"/>
                      </a:rPr>
                      <m:t>]</m:t>
                    </m:r>
                    <m:r>
                      <m:rPr>
                        <m:nor/>
                      </m:rPr>
                      <a:rPr lang="en-US" altLang="zh-CN" sz="2400" baseline="30000" dirty="0">
                        <a:solidFill>
                          <a:srgbClr val="002060"/>
                        </a:solidFill>
                      </a:rPr>
                      <m:t>n</m:t>
                    </m:r>
                  </m:oMath>
                </a14:m>
                <a:endParaRPr lang="en-US" altLang="zh-CN" sz="2400" baseline="30000" dirty="0">
                  <a:solidFill>
                    <a:srgbClr val="002060"/>
                  </a:solidFill>
                </a:endParaRPr>
              </a:p>
              <a:p>
                <a:pPr marL="0" indent="0">
                  <a:lnSpc>
                    <a:spcPct val="120000"/>
                  </a:lnSpc>
                  <a:spcBef>
                    <a:spcPts val="0"/>
                  </a:spcBef>
                  <a:spcAft>
                    <a:spcPts val="0"/>
                  </a:spcAft>
                  <a:buNone/>
                </a:pPr>
                <a:r>
                  <a:rPr lang="en-US" altLang="zh-CN" sz="2400" dirty="0">
                    <a:solidFill>
                      <a:srgbClr val="002060"/>
                    </a:solidFill>
                  </a:rPr>
                  <a:t>        </a:t>
                </a:r>
                <a14:m>
                  <m:oMath xmlns:m="http://schemas.openxmlformats.org/officeDocument/2006/math">
                    <m:r>
                      <a:rPr lang="en-US" altLang="zh-CN" sz="2400" i="1">
                        <a:solidFill>
                          <a:srgbClr val="002060"/>
                        </a:solidFill>
                        <a:latin typeface="Cambria Math" panose="02040503050406030204" pitchFamily="18" charset="0"/>
                      </a:rPr>
                      <m:t>=</m:t>
                    </m:r>
                  </m:oMath>
                </a14:m>
                <a:r>
                  <a:rPr lang="en-US" altLang="zh-CN" sz="2400" dirty="0">
                    <a:solidFill>
                      <a:srgbClr val="002060"/>
                    </a:solidFill>
                  </a:rPr>
                  <a:t> </a:t>
                </a:r>
                <a14:m>
                  <m:oMath xmlns:m="http://schemas.openxmlformats.org/officeDocument/2006/math">
                    <m:r>
                      <a:rPr lang="en-US" altLang="zh-CN" sz="2400" i="1" dirty="0">
                        <a:solidFill>
                          <a:srgbClr val="002060"/>
                        </a:solidFill>
                        <a:latin typeface="Cambria Math" panose="02040503050406030204" pitchFamily="18" charset="0"/>
                      </a:rPr>
                      <m:t>𝟏</m:t>
                    </m:r>
                    <m:r>
                      <a:rPr lang="en-US" altLang="zh-CN" sz="2400" i="1" dirty="0">
                        <a:solidFill>
                          <a:srgbClr val="002060"/>
                        </a:solidFill>
                        <a:latin typeface="Cambria Math" panose="02040503050406030204" pitchFamily="18" charset="0"/>
                      </a:rPr>
                      <m:t>+</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1" i="0" baseline="30000" dirty="0" smtClean="0">
                        <a:solidFill>
                          <a:srgbClr val="002060"/>
                        </a:solidFill>
                        <a:latin typeface="Times New Roman" panose="02020603050405020304" pitchFamily="18" charset="0"/>
                        <a:sym typeface="Symbol" panose="05050102010706020507" pitchFamily="18" charset="2"/>
                      </a:rPr>
                      <m:t>2.27</m:t>
                    </m:r>
                    <m:r>
                      <a:rPr lang="en-US" altLang="zh-CN" sz="2400" b="1" i="1" smtClean="0">
                        <a:solidFill>
                          <a:srgbClr val="002060"/>
                        </a:solidFill>
                        <a:latin typeface="Cambria Math" panose="02040503050406030204" pitchFamily="18" charset="0"/>
                      </a:rPr>
                      <m:t>𝟎</m:t>
                    </m:r>
                    <m:r>
                      <a:rPr lang="en-US" altLang="zh-CN" sz="2400" b="1" i="1" smtClean="0">
                        <a:solidFill>
                          <a:srgbClr val="002060"/>
                        </a:solidFill>
                        <a:latin typeface="Cambria Math" panose="02040503050406030204" pitchFamily="18" charset="0"/>
                      </a:rPr>
                      <m:t>.</m:t>
                    </m:r>
                    <m:r>
                      <a:rPr lang="en-US" altLang="zh-CN" sz="2400" b="1" i="1" smtClean="0">
                        <a:solidFill>
                          <a:srgbClr val="002060"/>
                        </a:solidFill>
                        <a:latin typeface="Cambria Math" panose="02040503050406030204" pitchFamily="18" charset="0"/>
                      </a:rPr>
                      <m:t>𝟏𝟎</m:t>
                    </m:r>
                    <m:r>
                      <a:rPr lang="en-US" altLang="zh-CN" sz="2400" i="1" dirty="0">
                        <a:solidFill>
                          <a:srgbClr val="002060"/>
                        </a:solidFill>
                        <a:latin typeface="Cambria Math" panose="02040503050406030204" pitchFamily="18" charset="0"/>
                      </a:rPr>
                      <m:t>+</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1" i="0" baseline="30000" dirty="0" smtClean="0">
                        <a:solidFill>
                          <a:srgbClr val="002060"/>
                        </a:solidFill>
                        <a:latin typeface="Times New Roman" panose="02020603050405020304" pitchFamily="18" charset="0"/>
                        <a:sym typeface="Symbol" panose="05050102010706020507" pitchFamily="18" charset="2"/>
                      </a:rPr>
                      <m:t>4.61</m:t>
                    </m:r>
                    <m:r>
                      <a:rPr lang="en-US" altLang="zh-CN" sz="2400" i="1">
                        <a:solidFill>
                          <a:srgbClr val="002060"/>
                        </a:solidFill>
                        <a:latin typeface="Cambria Math" panose="02040503050406030204" pitchFamily="18" charset="0"/>
                      </a:rPr>
                      <m:t>𝟎</m:t>
                    </m:r>
                    <m:r>
                      <a:rPr lang="en-US" altLang="zh-CN" sz="2400" i="1">
                        <a:solidFill>
                          <a:srgbClr val="002060"/>
                        </a:solidFill>
                        <a:latin typeface="Cambria Math" panose="02040503050406030204" pitchFamily="18" charset="0"/>
                      </a:rPr>
                      <m:t>.</m:t>
                    </m:r>
                    <m:r>
                      <a:rPr lang="en-US" altLang="zh-CN" sz="2400" i="1">
                        <a:solidFill>
                          <a:srgbClr val="002060"/>
                        </a:solidFill>
                        <a:latin typeface="Cambria Math" panose="02040503050406030204" pitchFamily="18" charset="0"/>
                      </a:rPr>
                      <m:t>𝟏𝟎</m:t>
                    </m:r>
                    <m:r>
                      <m:rPr>
                        <m:nor/>
                      </m:rPr>
                      <a:rPr lang="en-US" altLang="zh-CN" sz="2400" baseline="30000" dirty="0">
                        <a:solidFill>
                          <a:srgbClr val="002060"/>
                        </a:solidFill>
                      </a:rPr>
                      <m:t>2</m:t>
                    </m:r>
                    <m:r>
                      <a:rPr lang="en-US" altLang="zh-CN" sz="2400" i="1" dirty="0">
                        <a:solidFill>
                          <a:srgbClr val="002060"/>
                        </a:solidFill>
                        <a:latin typeface="Cambria Math" panose="02040503050406030204" pitchFamily="18" charset="0"/>
                      </a:rPr>
                      <m:t>+</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1" i="0" baseline="30000" dirty="0" smtClean="0">
                        <a:solidFill>
                          <a:srgbClr val="002060"/>
                        </a:solidFill>
                        <a:latin typeface="Times New Roman" panose="02020603050405020304" pitchFamily="18" charset="0"/>
                        <a:sym typeface="Symbol" panose="05050102010706020507" pitchFamily="18" charset="2"/>
                      </a:rPr>
                      <m:t>7.01</m:t>
                    </m:r>
                    <m:r>
                      <a:rPr lang="en-US" altLang="zh-CN" sz="2400" i="1">
                        <a:solidFill>
                          <a:srgbClr val="002060"/>
                        </a:solidFill>
                        <a:latin typeface="Cambria Math" panose="02040503050406030204" pitchFamily="18" charset="0"/>
                      </a:rPr>
                      <m:t>𝟎</m:t>
                    </m:r>
                    <m:r>
                      <a:rPr lang="en-US" altLang="zh-CN" sz="2400" i="1">
                        <a:solidFill>
                          <a:srgbClr val="002060"/>
                        </a:solidFill>
                        <a:latin typeface="Cambria Math" panose="02040503050406030204" pitchFamily="18" charset="0"/>
                      </a:rPr>
                      <m:t>.</m:t>
                    </m:r>
                    <m:r>
                      <a:rPr lang="en-US" altLang="zh-CN" sz="2400" i="1">
                        <a:solidFill>
                          <a:srgbClr val="002060"/>
                        </a:solidFill>
                        <a:latin typeface="Cambria Math" panose="02040503050406030204" pitchFamily="18" charset="0"/>
                      </a:rPr>
                      <m:t>𝟏𝟎</m:t>
                    </m:r>
                    <m:r>
                      <a:rPr lang="en-US" altLang="zh-CN" sz="2400" b="1" i="1" baseline="30000" smtClean="0">
                        <a:solidFill>
                          <a:srgbClr val="002060"/>
                        </a:solidFill>
                        <a:latin typeface="Cambria Math" panose="02040503050406030204" pitchFamily="18" charset="0"/>
                      </a:rPr>
                      <m:t>𝟑</m:t>
                    </m:r>
                    <m:r>
                      <a:rPr lang="en-US" altLang="zh-CN" sz="2400" i="1" dirty="0">
                        <a:solidFill>
                          <a:srgbClr val="002060"/>
                        </a:solidFill>
                        <a:latin typeface="Cambria Math" panose="02040503050406030204" pitchFamily="18" charset="0"/>
                      </a:rPr>
                      <m:t>+</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1" i="0" baseline="30000" dirty="0" smtClean="0">
                        <a:solidFill>
                          <a:srgbClr val="002060"/>
                        </a:solidFill>
                        <a:latin typeface="Times New Roman" panose="02020603050405020304" pitchFamily="18" charset="0"/>
                        <a:sym typeface="Symbol" panose="05050102010706020507" pitchFamily="18" charset="2"/>
                      </a:rPr>
                      <m:t>9.06</m:t>
                    </m:r>
                    <m:r>
                      <a:rPr lang="en-US" altLang="zh-CN" sz="2400" i="1">
                        <a:solidFill>
                          <a:srgbClr val="002060"/>
                        </a:solidFill>
                        <a:latin typeface="Cambria Math" panose="02040503050406030204" pitchFamily="18" charset="0"/>
                      </a:rPr>
                      <m:t>𝟎</m:t>
                    </m:r>
                    <m:r>
                      <a:rPr lang="en-US" altLang="zh-CN" sz="2400" i="1">
                        <a:solidFill>
                          <a:srgbClr val="002060"/>
                        </a:solidFill>
                        <a:latin typeface="Cambria Math" panose="02040503050406030204" pitchFamily="18" charset="0"/>
                      </a:rPr>
                      <m:t>.</m:t>
                    </m:r>
                    <m:r>
                      <a:rPr lang="en-US" altLang="zh-CN" sz="2400" i="1">
                        <a:solidFill>
                          <a:srgbClr val="002060"/>
                        </a:solidFill>
                        <a:latin typeface="Cambria Math" panose="02040503050406030204" pitchFamily="18" charset="0"/>
                      </a:rPr>
                      <m:t>𝟏𝟎</m:t>
                    </m:r>
                    <m:r>
                      <m:rPr>
                        <m:nor/>
                      </m:rPr>
                      <a:rPr lang="en-US" altLang="zh-CN" sz="2400" b="1" i="0" baseline="30000" dirty="0" smtClean="0">
                        <a:solidFill>
                          <a:srgbClr val="002060"/>
                        </a:solidFill>
                      </a:rPr>
                      <m:t>4</m:t>
                    </m:r>
                  </m:oMath>
                </a14:m>
                <a:endParaRPr lang="en-US" altLang="zh-CN" sz="2400" dirty="0">
                  <a:solidFill>
                    <a:srgbClr val="002060"/>
                  </a:solidFill>
                </a:endParaRPr>
              </a:p>
              <a:p>
                <a:pPr>
                  <a:lnSpc>
                    <a:spcPct val="120000"/>
                  </a:lnSpc>
                  <a:spcBef>
                    <a:spcPts val="0"/>
                  </a:spcBef>
                  <a:spcAft>
                    <a:spcPts val="0"/>
                  </a:spcAft>
                  <a:buFontTx/>
                  <a:buNone/>
                </a:pPr>
                <a:r>
                  <a:rPr lang="en-US" altLang="zh-CN" sz="2400" dirty="0">
                    <a:solidFill>
                      <a:srgbClr val="002060"/>
                    </a:solidFill>
                  </a:rPr>
                  <a:t>        </a:t>
                </a:r>
                <a14:m>
                  <m:oMath xmlns:m="http://schemas.openxmlformats.org/officeDocument/2006/math">
                    <m:r>
                      <a:rPr lang="en-US" altLang="zh-CN" sz="2400" i="1">
                        <a:solidFill>
                          <a:srgbClr val="002060"/>
                        </a:solidFill>
                        <a:latin typeface="Cambria Math" panose="02040503050406030204" pitchFamily="18" charset="0"/>
                      </a:rPr>
                      <m:t>=</m:t>
                    </m:r>
                  </m:oMath>
                </a14:m>
                <a:r>
                  <a:rPr lang="en-US" altLang="zh-CN" sz="2400" dirty="0">
                    <a:solidFill>
                      <a:srgbClr val="002060"/>
                    </a:solidFill>
                    <a:latin typeface="Times New Roman" panose="02020603050405020304" pitchFamily="18" charset="0"/>
                  </a:rPr>
                  <a:t>1.3</a:t>
                </a:r>
                <a14:m>
                  <m:oMath xmlns:m="http://schemas.openxmlformats.org/officeDocument/2006/math">
                    <m:r>
                      <a:rPr lang="en-US" altLang="zh-CN" sz="2400" b="1" i="0" dirty="0" smtClean="0">
                        <a:solidFill>
                          <a:srgbClr val="002060"/>
                        </a:solidFill>
                        <a:latin typeface="Cambria Math" panose="02040503050406030204" pitchFamily="18" charset="0"/>
                        <a:ea typeface="Cambria Math" panose="02040503050406030204" pitchFamily="18" charset="0"/>
                      </a:rPr>
                      <m:t> </m:t>
                    </m:r>
                    <m:r>
                      <a:rPr lang="en-US" altLang="zh-CN" sz="2400" i="1" dirty="0" smtClean="0">
                        <a:solidFill>
                          <a:srgbClr val="002060"/>
                        </a:solidFill>
                        <a:latin typeface="Cambria Math" panose="02040503050406030204" pitchFamily="18" charset="0"/>
                        <a:ea typeface="Cambria Math" panose="02040503050406030204" pitchFamily="18" charset="0"/>
                      </a:rPr>
                      <m:t>×</m:t>
                    </m:r>
                    <m:r>
                      <a:rPr lang="en-US" altLang="zh-CN" sz="2400" b="1" i="1" dirty="0" smtClean="0">
                        <a:solidFill>
                          <a:srgbClr val="002060"/>
                        </a:solidFill>
                        <a:latin typeface="Cambria Math" panose="02040503050406030204" pitchFamily="18" charset="0"/>
                        <a:ea typeface="Cambria Math" panose="02040503050406030204" pitchFamily="18" charset="0"/>
                      </a:rPr>
                      <m:t>𝟏𝟎</m:t>
                    </m:r>
                  </m:oMath>
                </a14:m>
                <a:r>
                  <a:rPr lang="en-US" altLang="zh-CN" sz="2400" baseline="30000" dirty="0">
                    <a:solidFill>
                      <a:srgbClr val="002060"/>
                    </a:solidFill>
                    <a:latin typeface="Times New Roman" panose="02020603050405020304" pitchFamily="18" charset="0"/>
                  </a:rPr>
                  <a:t>5</a:t>
                </a:r>
              </a:p>
              <a:p>
                <a:pPr>
                  <a:lnSpc>
                    <a:spcPct val="120000"/>
                  </a:lnSpc>
                  <a:spcBef>
                    <a:spcPts val="0"/>
                  </a:spcBef>
                  <a:spcAft>
                    <a:spcPts val="0"/>
                  </a:spcAft>
                  <a:buFontTx/>
                  <a:buNone/>
                </a:pPr>
                <a:r>
                  <a:rPr lang="zh-CN" altLang="en-US" sz="2400" dirty="0">
                    <a:solidFill>
                      <a:srgbClr val="002060"/>
                    </a:solidFill>
                    <a:latin typeface="Times New Roman" panose="02020603050405020304" pitchFamily="18" charset="0"/>
                    <a:sym typeface="Symbol" panose="05050102010706020507" pitchFamily="18" charset="2"/>
                  </a:rPr>
                  <a:t></a:t>
                </a:r>
                <a:r>
                  <a:rPr lang="en-US" altLang="zh-CN" sz="2400" baseline="-25000" dirty="0">
                    <a:solidFill>
                      <a:srgbClr val="002060"/>
                    </a:solidFill>
                    <a:latin typeface="Times New Roman" panose="02020603050405020304" pitchFamily="18" charset="0"/>
                  </a:rPr>
                  <a:t>Zn</a:t>
                </a:r>
                <a:r>
                  <a:rPr lang="en-US" altLang="zh-CN" sz="2400" dirty="0">
                    <a:solidFill>
                      <a:srgbClr val="002060"/>
                    </a:solidFill>
                    <a:latin typeface="Times New Roman" panose="02020603050405020304" pitchFamily="18" charset="0"/>
                  </a:rPr>
                  <a:t>=</a:t>
                </a:r>
                <a:r>
                  <a:rPr lang="zh-CN" altLang="en-US" sz="2400" dirty="0">
                    <a:solidFill>
                      <a:srgbClr val="002060"/>
                    </a:solidFill>
                    <a:sym typeface="Symbol" panose="05050102010706020507" pitchFamily="18" charset="2"/>
                  </a:rPr>
                  <a:t> </a:t>
                </a:r>
                <a:r>
                  <a:rPr lang="en-US" altLang="zh-CN" sz="2400" baseline="-25000" dirty="0">
                    <a:solidFill>
                      <a:srgbClr val="002060"/>
                    </a:solidFill>
                    <a:sym typeface="Symbol" panose="05050102010706020507" pitchFamily="18" charset="2"/>
                  </a:rPr>
                  <a:t>M(L) </a:t>
                </a:r>
                <a14:m>
                  <m:oMath xmlns:m="http://schemas.openxmlformats.org/officeDocument/2006/math">
                    <m:r>
                      <a:rPr lang="en-US" altLang="zh-CN" sz="2400" dirty="0">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rPr>
                      <m:t> </m:t>
                    </m:r>
                  </m:oMath>
                </a14:m>
                <a:r>
                  <a:rPr lang="zh-CN" altLang="en-US" sz="2400" dirty="0">
                    <a:solidFill>
                      <a:srgbClr val="002060"/>
                    </a:solidFill>
                    <a:latin typeface="Times New Roman" panose="02020603050405020304" pitchFamily="18" charset="0"/>
                    <a:sym typeface="Symbol" panose="05050102010706020507" pitchFamily="18" charset="2"/>
                  </a:rPr>
                  <a:t></a:t>
                </a:r>
                <a:r>
                  <a:rPr lang="en-US" altLang="zh-CN" sz="2400" baseline="-25000" dirty="0">
                    <a:solidFill>
                      <a:srgbClr val="002060"/>
                    </a:solidFill>
                    <a:latin typeface="Times New Roman" panose="02020603050405020304" pitchFamily="18" charset="0"/>
                    <a:sym typeface="Symbol" panose="05050102010706020507" pitchFamily="18" charset="2"/>
                  </a:rPr>
                  <a:t>M (OH) </a:t>
                </a:r>
                <a14:m>
                  <m:oMath xmlns:m="http://schemas.openxmlformats.org/officeDocument/2006/math">
                    <m:r>
                      <a:rPr lang="en-US" altLang="zh-CN" sz="2400">
                        <a:solidFill>
                          <a:srgbClr val="002060"/>
                        </a:solidFill>
                        <a:latin typeface="Cambria Math" panose="02040503050406030204" pitchFamily="18" charset="0"/>
                      </a:rPr>
                      <m:t>−</m:t>
                    </m:r>
                    <m:r>
                      <a:rPr lang="en-US" altLang="zh-CN" sz="2400" i="1" baseline="30000">
                        <a:solidFill>
                          <a:srgbClr val="002060"/>
                        </a:solidFill>
                        <a:latin typeface="Cambria Math" panose="02040503050406030204" pitchFamily="18" charset="0"/>
                      </a:rPr>
                      <m:t> </m:t>
                    </m:r>
                  </m:oMath>
                </a14:m>
                <a:r>
                  <a:rPr lang="en-US" altLang="zh-CN" sz="2400" dirty="0">
                    <a:solidFill>
                      <a:srgbClr val="002060"/>
                    </a:solidFill>
                    <a:latin typeface="Times New Roman" panose="02020603050405020304" pitchFamily="18" charset="0"/>
                    <a:sym typeface="Symbol" panose="05050102010706020507" pitchFamily="18" charset="2"/>
                  </a:rPr>
                  <a:t>1 </a:t>
                </a:r>
                <a:r>
                  <a:rPr lang="zh-CN" altLang="en-US" sz="2400" dirty="0">
                    <a:solidFill>
                      <a:srgbClr val="002060"/>
                    </a:solidFill>
                    <a:latin typeface="Times New Roman" panose="02020603050405020304" pitchFamily="18" charset="0"/>
                    <a:sym typeface="Symbol" panose="05050102010706020507" pitchFamily="18" charset="2"/>
                  </a:rPr>
                  <a:t>≈</a:t>
                </a:r>
                <a:r>
                  <a:rPr lang="en-US" altLang="zh-CN" sz="2400" dirty="0">
                    <a:solidFill>
                      <a:srgbClr val="002060"/>
                    </a:solidFill>
                    <a:latin typeface="Times New Roman" panose="02020603050405020304" pitchFamily="18" charset="0"/>
                  </a:rPr>
                  <a:t> 1.3</a:t>
                </a:r>
                <a14:m>
                  <m:oMath xmlns:m="http://schemas.openxmlformats.org/officeDocument/2006/math">
                    <m:r>
                      <a:rPr lang="en-US" altLang="zh-CN" sz="2400" dirty="0">
                        <a:solidFill>
                          <a:srgbClr val="002060"/>
                        </a:solidFill>
                        <a:latin typeface="Cambria Math" panose="02040503050406030204" pitchFamily="18" charset="0"/>
                        <a:ea typeface="Cambria Math" panose="02040503050406030204" pitchFamily="18" charset="0"/>
                      </a:rPr>
                      <m:t> </m:t>
                    </m:r>
                    <m:r>
                      <a:rPr lang="en-US" altLang="zh-CN" sz="2400" i="1" dirty="0">
                        <a:solidFill>
                          <a:srgbClr val="002060"/>
                        </a:solidFill>
                        <a:latin typeface="Cambria Math" panose="02040503050406030204" pitchFamily="18" charset="0"/>
                        <a:ea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𝟏𝟎</m:t>
                    </m:r>
                  </m:oMath>
                </a14:m>
                <a:r>
                  <a:rPr lang="en-US" altLang="zh-CN" sz="2400" baseline="30000" dirty="0">
                    <a:solidFill>
                      <a:srgbClr val="002060"/>
                    </a:solidFill>
                    <a:latin typeface="Times New Roman" panose="02020603050405020304" pitchFamily="18" charset="0"/>
                  </a:rPr>
                  <a:t>5</a:t>
                </a:r>
                <a:r>
                  <a:rPr lang="en-US" altLang="zh-CN" sz="2400" dirty="0">
                    <a:solidFill>
                      <a:srgbClr val="002060"/>
                    </a:solidFill>
                    <a:latin typeface="Times New Roman" panose="02020603050405020304" pitchFamily="18" charset="0"/>
                  </a:rPr>
                  <a:t> </a:t>
                </a:r>
              </a:p>
              <a:p>
                <a:pPr>
                  <a:lnSpc>
                    <a:spcPct val="120000"/>
                  </a:lnSpc>
                  <a:spcBef>
                    <a:spcPts val="0"/>
                  </a:spcBef>
                  <a:spcAft>
                    <a:spcPts val="0"/>
                  </a:spcAft>
                  <a:buFontTx/>
                  <a:buNone/>
                </a:pPr>
                <a:r>
                  <a:rPr lang="en-US" altLang="zh-CN" sz="2400" dirty="0">
                    <a:solidFill>
                      <a:srgbClr val="002060"/>
                    </a:solidFill>
                    <a:latin typeface="Times New Roman" panose="02020603050405020304" pitchFamily="18" charset="0"/>
                  </a:rPr>
                  <a:t>[Zn</a:t>
                </a:r>
                <a:r>
                  <a:rPr lang="en-US" altLang="zh-CN" sz="2400" baseline="30000" dirty="0">
                    <a:solidFill>
                      <a:srgbClr val="002060"/>
                    </a:solidFill>
                    <a:latin typeface="Times New Roman" panose="02020603050405020304" pitchFamily="18" charset="0"/>
                  </a:rPr>
                  <a:t>2+</a:t>
                </a:r>
                <a:r>
                  <a:rPr lang="en-US" altLang="zh-CN" sz="2400" dirty="0">
                    <a:solidFill>
                      <a:srgbClr val="002060"/>
                    </a:solidFill>
                    <a:latin typeface="Times New Roman" panose="02020603050405020304" pitchFamily="18" charset="0"/>
                  </a:rPr>
                  <a:t>]</a:t>
                </a:r>
                <a:r>
                  <a:rPr lang="en-US" altLang="zh-CN" sz="2400" dirty="0">
                    <a:solidFill>
                      <a:srgbClr val="002060"/>
                    </a:solidFill>
                  </a:rPr>
                  <a:t> </a:t>
                </a:r>
                <a14:m>
                  <m:oMath xmlns:m="http://schemas.openxmlformats.org/officeDocument/2006/math">
                    <m:r>
                      <a:rPr lang="en-US" altLang="zh-CN" sz="2400" i="1">
                        <a:solidFill>
                          <a:srgbClr val="002060"/>
                        </a:solidFill>
                        <a:latin typeface="Cambria Math" panose="02040503050406030204" pitchFamily="18" charset="0"/>
                      </a:rPr>
                      <m:t>=</m:t>
                    </m:r>
                    <m:f>
                      <m:fPr>
                        <m:ctrlPr>
                          <a:rPr lang="en-US" altLang="zh-CN" sz="2400" i="1" smtClean="0">
                            <a:solidFill>
                              <a:srgbClr val="002060"/>
                            </a:solidFill>
                            <a:latin typeface="Cambria Math" panose="02040503050406030204" pitchFamily="18" charset="0"/>
                          </a:rPr>
                        </m:ctrlPr>
                      </m:fPr>
                      <m:num>
                        <m:r>
                          <a:rPr lang="en-US" altLang="zh-CN" sz="2400" b="1" i="1" smtClean="0">
                            <a:solidFill>
                              <a:srgbClr val="002060"/>
                            </a:solidFill>
                            <a:latin typeface="Cambria Math" panose="02040503050406030204" pitchFamily="18" charset="0"/>
                          </a:rPr>
                          <m:t>[</m:t>
                        </m:r>
                        <m:r>
                          <a:rPr lang="en-US" altLang="zh-CN" sz="2400" b="1" i="1" smtClean="0">
                            <a:solidFill>
                              <a:srgbClr val="002060"/>
                            </a:solidFill>
                            <a:latin typeface="Cambria Math" panose="02040503050406030204" pitchFamily="18" charset="0"/>
                          </a:rPr>
                          <m:t>𝑴</m:t>
                        </m:r>
                        <m:r>
                          <a:rPr lang="en-US" altLang="zh-CN" sz="2400" i="1" baseline="30000">
                            <a:solidFill>
                              <a:srgbClr val="002060"/>
                            </a:solidFill>
                            <a:latin typeface="Cambria Math" panose="02040503050406030204" pitchFamily="18" charset="0"/>
                          </a:rPr>
                          <m:t>′</m:t>
                        </m:r>
                        <m:r>
                          <a:rPr lang="en-US" altLang="zh-CN" sz="2400" b="1" i="1" smtClean="0">
                            <a:solidFill>
                              <a:srgbClr val="002060"/>
                            </a:solidFill>
                            <a:latin typeface="Cambria Math" panose="02040503050406030204" pitchFamily="18" charset="0"/>
                          </a:rPr>
                          <m:t>]</m:t>
                        </m:r>
                      </m:num>
                      <m:den>
                        <m:r>
                          <m:rPr>
                            <m:nor/>
                          </m:rPr>
                          <a:rPr lang="zh-CN" altLang="en-US" sz="2400" dirty="0">
                            <a:solidFill>
                              <a:srgbClr val="002060"/>
                            </a:solidFill>
                            <a:latin typeface="Times New Roman" panose="02020603050405020304" pitchFamily="18" charset="0"/>
                            <a:sym typeface="Symbol" panose="05050102010706020507" pitchFamily="18" charset="2"/>
                          </a:rPr>
                          <m:t></m:t>
                        </m:r>
                        <m:r>
                          <m:rPr>
                            <m:nor/>
                          </m:rPr>
                          <a:rPr lang="en-US" altLang="zh-CN" sz="2400" baseline="-25000" dirty="0">
                            <a:solidFill>
                              <a:srgbClr val="002060"/>
                            </a:solidFill>
                            <a:latin typeface="Times New Roman" panose="02020603050405020304" pitchFamily="18" charset="0"/>
                          </a:rPr>
                          <m:t>Zn</m:t>
                        </m:r>
                      </m:den>
                    </m:f>
                  </m:oMath>
                </a14:m>
                <a:r>
                  <a:rPr lang="en-US" altLang="zh-CN" sz="2400" dirty="0">
                    <a:solidFill>
                      <a:srgbClr val="002060"/>
                    </a:solidFill>
                  </a:rPr>
                  <a:t> </a:t>
                </a:r>
                <a14:m>
                  <m:oMath xmlns:m="http://schemas.openxmlformats.org/officeDocument/2006/math">
                    <m:r>
                      <a:rPr lang="en-US" altLang="zh-CN" sz="2400" i="1">
                        <a:solidFill>
                          <a:srgbClr val="002060"/>
                        </a:solidFill>
                        <a:latin typeface="Cambria Math" panose="02040503050406030204" pitchFamily="18" charset="0"/>
                      </a:rPr>
                      <m:t>=</m:t>
                    </m:r>
                    <m:f>
                      <m:fPr>
                        <m:ctrlPr>
                          <a:rPr lang="en-US" altLang="zh-CN" sz="2400" i="1">
                            <a:solidFill>
                              <a:srgbClr val="002060"/>
                            </a:solidFill>
                            <a:latin typeface="Cambria Math" panose="02040503050406030204" pitchFamily="18" charset="0"/>
                          </a:rPr>
                        </m:ctrlPr>
                      </m:fPr>
                      <m:num>
                        <m:r>
                          <a:rPr lang="en-US" altLang="zh-CN" sz="2400" b="1" i="1" smtClean="0">
                            <a:solidFill>
                              <a:srgbClr val="002060"/>
                            </a:solidFill>
                            <a:latin typeface="Cambria Math" panose="02040503050406030204" pitchFamily="18" charset="0"/>
                          </a:rPr>
                          <m:t>𝟎</m:t>
                        </m:r>
                        <m:r>
                          <a:rPr lang="en-US" altLang="zh-CN" sz="2400" b="1" i="1" smtClean="0">
                            <a:solidFill>
                              <a:srgbClr val="002060"/>
                            </a:solidFill>
                            <a:latin typeface="Cambria Math" panose="02040503050406030204" pitchFamily="18" charset="0"/>
                          </a:rPr>
                          <m:t>.</m:t>
                        </m:r>
                        <m:r>
                          <a:rPr lang="en-US" altLang="zh-CN" sz="2400" b="1" i="1" smtClean="0">
                            <a:solidFill>
                              <a:srgbClr val="002060"/>
                            </a:solidFill>
                            <a:latin typeface="Cambria Math" panose="02040503050406030204" pitchFamily="18" charset="0"/>
                          </a:rPr>
                          <m:t>𝟎𝟏𝟎</m:t>
                        </m:r>
                      </m:num>
                      <m:den>
                        <m:r>
                          <m:rPr>
                            <m:nor/>
                          </m:rPr>
                          <a:rPr lang="en-US" altLang="zh-CN" sz="2400" dirty="0">
                            <a:solidFill>
                              <a:srgbClr val="002060"/>
                            </a:solidFill>
                            <a:latin typeface="Times New Roman" panose="02020603050405020304" pitchFamily="18" charset="0"/>
                          </a:rPr>
                          <m:t>1.3</m:t>
                        </m:r>
                        <m:r>
                          <a:rPr lang="en-US" altLang="zh-CN" sz="2400" dirty="0">
                            <a:solidFill>
                              <a:srgbClr val="002060"/>
                            </a:solidFill>
                            <a:latin typeface="Cambria Math" panose="02040503050406030204" pitchFamily="18" charset="0"/>
                            <a:ea typeface="Cambria Math" panose="02040503050406030204" pitchFamily="18" charset="0"/>
                          </a:rPr>
                          <m:t> </m:t>
                        </m:r>
                        <m:r>
                          <a:rPr lang="en-US" altLang="zh-CN" sz="2400" i="1" dirty="0">
                            <a:solidFill>
                              <a:srgbClr val="002060"/>
                            </a:solidFill>
                            <a:latin typeface="Cambria Math" panose="02040503050406030204" pitchFamily="18" charset="0"/>
                            <a:ea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𝟏𝟎</m:t>
                        </m:r>
                        <m:r>
                          <m:rPr>
                            <m:nor/>
                          </m:rPr>
                          <a:rPr lang="en-US" altLang="zh-CN" sz="2400" baseline="30000" dirty="0">
                            <a:solidFill>
                              <a:srgbClr val="002060"/>
                            </a:solidFill>
                            <a:latin typeface="Times New Roman" panose="02020603050405020304" pitchFamily="18" charset="0"/>
                          </a:rPr>
                          <m:t>5</m:t>
                        </m:r>
                      </m:den>
                    </m:f>
                  </m:oMath>
                </a14:m>
                <a:r>
                  <a:rPr lang="en-US" altLang="zh-CN" sz="2400" dirty="0">
                    <a:solidFill>
                      <a:srgbClr val="002060"/>
                    </a:solidFill>
                    <a:latin typeface="Times New Roman" panose="02020603050405020304" pitchFamily="18" charset="0"/>
                  </a:rPr>
                  <a:t> =7.7</a:t>
                </a:r>
                <a:r>
                  <a:rPr lang="en-US" altLang="zh-CN" sz="2400" dirty="0">
                    <a:solidFill>
                      <a:srgbClr val="002060"/>
                    </a:solidFill>
                    <a:ea typeface="Cambria Math" panose="02040503050406030204" pitchFamily="18" charset="0"/>
                  </a:rPr>
                  <a:t> </a:t>
                </a:r>
                <a14:m>
                  <m:oMath xmlns:m="http://schemas.openxmlformats.org/officeDocument/2006/math">
                    <m:r>
                      <a:rPr lang="en-US" altLang="zh-CN" sz="2400" i="1" dirty="0">
                        <a:solidFill>
                          <a:srgbClr val="002060"/>
                        </a:solidFill>
                        <a:latin typeface="Cambria Math" panose="02040503050406030204" pitchFamily="18" charset="0"/>
                        <a:ea typeface="Cambria Math" panose="02040503050406030204" pitchFamily="18" charset="0"/>
                      </a:rPr>
                      <m:t>×</m:t>
                    </m:r>
                  </m:oMath>
                </a14:m>
                <a:r>
                  <a:rPr lang="en-US" altLang="zh-CN" sz="2400" dirty="0">
                    <a:solidFill>
                      <a:srgbClr val="002060"/>
                    </a:solidFill>
                    <a:latin typeface="Times New Roman" panose="02020603050405020304" pitchFamily="18" charset="0"/>
                  </a:rPr>
                  <a:t>10</a:t>
                </a:r>
                <a:r>
                  <a:rPr lang="en-US" altLang="zh-CN" sz="2400" baseline="30000" dirty="0">
                    <a:solidFill>
                      <a:srgbClr val="002060"/>
                    </a:solidFill>
                    <a:latin typeface="Times New Roman" panose="02020603050405020304" pitchFamily="18" charset="0"/>
                  </a:rPr>
                  <a:t>-8</a:t>
                </a:r>
                <a:r>
                  <a:rPr lang="en-US" altLang="zh-CN" sz="2400" dirty="0">
                    <a:solidFill>
                      <a:srgbClr val="002060"/>
                    </a:solidFill>
                    <a:latin typeface="Times New Roman" panose="02020603050405020304" pitchFamily="18" charset="0"/>
                  </a:rPr>
                  <a:t>(mol/L)</a:t>
                </a:r>
              </a:p>
              <a:p>
                <a:pPr>
                  <a:lnSpc>
                    <a:spcPct val="120000"/>
                  </a:lnSpc>
                  <a:spcBef>
                    <a:spcPts val="0"/>
                  </a:spcBef>
                  <a:spcAft>
                    <a:spcPts val="0"/>
                  </a:spcAft>
                  <a:buFontTx/>
                  <a:buNone/>
                </a:pPr>
                <a:r>
                  <a:rPr lang="en-US" altLang="zh-CN" sz="2400" dirty="0">
                    <a:solidFill>
                      <a:srgbClr val="002060"/>
                    </a:solidFill>
                    <a:latin typeface="Times New Roman" panose="02020603050405020304" pitchFamily="18" charset="0"/>
                  </a:rPr>
                  <a:t>    </a:t>
                </a:r>
              </a:p>
            </p:txBody>
          </p:sp>
        </mc:Choice>
        <mc:Fallback xmlns="">
          <p:sp>
            <p:nvSpPr>
              <p:cNvPr id="474115" name="Rectangle 3"/>
              <p:cNvSpPr>
                <a:spLocks noGrp="1" noRot="1" noChangeAspect="1" noMove="1" noResize="1" noEditPoints="1" noAdjustHandles="1" noChangeArrowheads="1" noChangeShapeType="1" noTextEdit="1"/>
              </p:cNvSpPr>
              <p:nvPr>
                <p:ph type="body" idx="1"/>
              </p:nvPr>
            </p:nvSpPr>
            <p:spPr>
              <a:xfrm>
                <a:off x="251520" y="1196752"/>
                <a:ext cx="8856984" cy="4854575"/>
              </a:xfrm>
              <a:blipFill>
                <a:blip r:embed="rId4"/>
                <a:stretch>
                  <a:fillRect l="-1032" t="-753"/>
                </a:stretch>
              </a:blipFill>
            </p:spPr>
            <p:txBody>
              <a:bodyPr/>
              <a:lstStyle/>
              <a:p>
                <a:r>
                  <a:rPr lang="zh-CN" altLang="en-US">
                    <a:noFill/>
                  </a:rPr>
                  <a:t> </a:t>
                </a:r>
              </a:p>
            </p:txBody>
          </p:sp>
        </mc:Fallback>
      </mc:AlternateContent>
      <p:sp>
        <p:nvSpPr>
          <p:cNvPr id="474117" name="AutoShape 5"/>
          <p:cNvSpPr>
            <a:spLocks noChangeArrowheads="1"/>
          </p:cNvSpPr>
          <p:nvPr/>
        </p:nvSpPr>
        <p:spPr bwMode="auto">
          <a:xfrm>
            <a:off x="3357669" y="4863791"/>
            <a:ext cx="4425347" cy="1330436"/>
          </a:xfrm>
          <a:prstGeom prst="wedgeRoundRectCallout">
            <a:avLst>
              <a:gd name="adj1" fmla="val -56861"/>
              <a:gd name="adj2" fmla="val -68181"/>
              <a:gd name="adj3" fmla="val 16667"/>
            </a:avLst>
          </a:prstGeom>
          <a:solidFill>
            <a:srgbClr val="CCFFCC"/>
          </a:solidFill>
          <a:ln w="9525">
            <a:solidFill>
              <a:schemeClr val="accent2"/>
            </a:solidFill>
            <a:miter lim="800000"/>
            <a:headEnd/>
            <a:tailEnd/>
          </a:ln>
          <a:effectLst/>
        </p:spPr>
        <p:txBody>
          <a:bodyPr wrap="square" lIns="90000" tIns="46800" rIns="90000" bIns="46800">
            <a:spAutoFit/>
          </a:bodyPr>
          <a:lstStyle/>
          <a:p>
            <a:pPr algn="l"/>
            <a:r>
              <a:rPr kumimoji="1" lang="zh-CN" altLang="en-US" sz="2400" b="1" dirty="0">
                <a:ea typeface="楷体_GB2312" pitchFamily="49" charset="-122"/>
              </a:rPr>
              <a:t>该条件下，水解可忽略，副反应主要由氨引起。</a:t>
            </a:r>
            <a:r>
              <a:rPr kumimoji="1" lang="en-US" altLang="zh-CN" sz="2400" b="1" dirty="0">
                <a:ea typeface="楷体_GB2312" pitchFamily="49" charset="-122"/>
              </a:rPr>
              <a:t>pH</a:t>
            </a:r>
            <a:r>
              <a:rPr kumimoji="1" lang="zh-CN" altLang="en-US" sz="2400" b="1" dirty="0">
                <a:ea typeface="楷体_GB2312" pitchFamily="49" charset="-122"/>
              </a:rPr>
              <a:t>改变时，影响因素发生变化。</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animEffect transition="in" filter="barn(inVertical)">
                                      <p:cBhvr>
                                        <p:cTn id="7" dur="500"/>
                                        <p:tgtEl>
                                          <p:spTgt spid="474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4115">
                                            <p:txEl>
                                              <p:pRg st="1" end="1"/>
                                            </p:txEl>
                                          </p:spTgt>
                                        </p:tgtEl>
                                        <p:attrNameLst>
                                          <p:attrName>style.visibility</p:attrName>
                                        </p:attrNameLst>
                                      </p:cBhvr>
                                      <p:to>
                                        <p:strVal val="visible"/>
                                      </p:to>
                                    </p:set>
                                    <p:animEffect transition="in" filter="barn(inVertical)">
                                      <p:cBhvr>
                                        <p:cTn id="12" dur="500"/>
                                        <p:tgtEl>
                                          <p:spTgt spid="474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4115">
                                            <p:txEl>
                                              <p:pRg st="2" end="2"/>
                                            </p:txEl>
                                          </p:spTgt>
                                        </p:tgtEl>
                                        <p:attrNameLst>
                                          <p:attrName>style.visibility</p:attrName>
                                        </p:attrNameLst>
                                      </p:cBhvr>
                                      <p:to>
                                        <p:strVal val="visible"/>
                                      </p:to>
                                    </p:set>
                                    <p:animEffect transition="in" filter="barn(inVertical)">
                                      <p:cBhvr>
                                        <p:cTn id="17" dur="500"/>
                                        <p:tgtEl>
                                          <p:spTgt spid="474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74115">
                                            <p:txEl>
                                              <p:pRg st="3" end="3"/>
                                            </p:txEl>
                                          </p:spTgt>
                                        </p:tgtEl>
                                        <p:attrNameLst>
                                          <p:attrName>style.visibility</p:attrName>
                                        </p:attrNameLst>
                                      </p:cBhvr>
                                      <p:to>
                                        <p:strVal val="visible"/>
                                      </p:to>
                                    </p:set>
                                    <p:animEffect transition="in" filter="barn(inVertical)">
                                      <p:cBhvr>
                                        <p:cTn id="22" dur="500"/>
                                        <p:tgtEl>
                                          <p:spTgt spid="474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74115">
                                            <p:txEl>
                                              <p:pRg st="4" end="4"/>
                                            </p:txEl>
                                          </p:spTgt>
                                        </p:tgtEl>
                                        <p:attrNameLst>
                                          <p:attrName>style.visibility</p:attrName>
                                        </p:attrNameLst>
                                      </p:cBhvr>
                                      <p:to>
                                        <p:strVal val="visible"/>
                                      </p:to>
                                    </p:set>
                                    <p:animEffect transition="in" filter="barn(inVertical)">
                                      <p:cBhvr>
                                        <p:cTn id="27" dur="500"/>
                                        <p:tgtEl>
                                          <p:spTgt spid="4741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74115">
                                            <p:txEl>
                                              <p:pRg st="5" end="5"/>
                                            </p:txEl>
                                          </p:spTgt>
                                        </p:tgtEl>
                                        <p:attrNameLst>
                                          <p:attrName>style.visibility</p:attrName>
                                        </p:attrNameLst>
                                      </p:cBhvr>
                                      <p:to>
                                        <p:strVal val="visible"/>
                                      </p:to>
                                    </p:set>
                                    <p:animEffect transition="in" filter="barn(inVertical)">
                                      <p:cBhvr>
                                        <p:cTn id="32" dur="500"/>
                                        <p:tgtEl>
                                          <p:spTgt spid="4741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74115">
                                            <p:txEl>
                                              <p:pRg st="6" end="6"/>
                                            </p:txEl>
                                          </p:spTgt>
                                        </p:tgtEl>
                                        <p:attrNameLst>
                                          <p:attrName>style.visibility</p:attrName>
                                        </p:attrNameLst>
                                      </p:cBhvr>
                                      <p:to>
                                        <p:strVal val="visible"/>
                                      </p:to>
                                    </p:set>
                                    <p:animEffect transition="in" filter="barn(inVertical)">
                                      <p:cBhvr>
                                        <p:cTn id="37" dur="500"/>
                                        <p:tgtEl>
                                          <p:spTgt spid="4741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74115">
                                            <p:txEl>
                                              <p:pRg st="7" end="7"/>
                                            </p:txEl>
                                          </p:spTgt>
                                        </p:tgtEl>
                                        <p:attrNameLst>
                                          <p:attrName>style.visibility</p:attrName>
                                        </p:attrNameLst>
                                      </p:cBhvr>
                                      <p:to>
                                        <p:strVal val="visible"/>
                                      </p:to>
                                    </p:set>
                                    <p:animEffect transition="in" filter="barn(inVertical)">
                                      <p:cBhvr>
                                        <p:cTn id="42" dur="500"/>
                                        <p:tgtEl>
                                          <p:spTgt spid="4741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74117"/>
                                        </p:tgtEl>
                                        <p:attrNameLst>
                                          <p:attrName>style.visibility</p:attrName>
                                        </p:attrNameLst>
                                      </p:cBhvr>
                                      <p:to>
                                        <p:strVal val="visible"/>
                                      </p:to>
                                    </p:set>
                                    <p:anim calcmode="lin" valueType="num">
                                      <p:cBhvr additive="base">
                                        <p:cTn id="47" dur="500" fill="hold"/>
                                        <p:tgtEl>
                                          <p:spTgt spid="474117"/>
                                        </p:tgtEl>
                                        <p:attrNameLst>
                                          <p:attrName>ppt_x</p:attrName>
                                        </p:attrNameLst>
                                      </p:cBhvr>
                                      <p:tavLst>
                                        <p:tav tm="0">
                                          <p:val>
                                            <p:strVal val="1+#ppt_w/2"/>
                                          </p:val>
                                        </p:tav>
                                        <p:tav tm="100000">
                                          <p:val>
                                            <p:strVal val="#ppt_x"/>
                                          </p:val>
                                        </p:tav>
                                      </p:tavLst>
                                    </p:anim>
                                    <p:anim calcmode="lin" valueType="num">
                                      <p:cBhvr additive="base">
                                        <p:cTn id="48" dur="500" fill="hold"/>
                                        <p:tgtEl>
                                          <p:spTgt spid="47411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74117"/>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74115">
                                            <p:txEl>
                                              <p:pRg st="8" end="8"/>
                                            </p:txEl>
                                          </p:spTgt>
                                        </p:tgtEl>
                                        <p:attrNameLst>
                                          <p:attrName>style.visibility</p:attrName>
                                        </p:attrNameLst>
                                      </p:cBhvr>
                                      <p:to>
                                        <p:strVal val="visible"/>
                                      </p:to>
                                    </p:set>
                                    <p:animEffect transition="in" filter="barn(inVertical)">
                                      <p:cBhvr>
                                        <p:cTn id="53" dur="500"/>
                                        <p:tgtEl>
                                          <p:spTgt spid="4741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48E89C74-5BAC-4F9D-BE7F-F4B5392E9612}" type="slidenum">
              <a:rPr lang="en-US" altLang="zh-CN"/>
              <a:pPr/>
              <a:t>59</a:t>
            </a:fld>
            <a:endParaRPr lang="en-US" altLang="zh-CN"/>
          </a:p>
        </p:txBody>
      </p:sp>
      <p:sp>
        <p:nvSpPr>
          <p:cNvPr id="93187" name="Rectangle 3"/>
          <p:cNvSpPr>
            <a:spLocks noGrp="1" noChangeArrowheads="1"/>
          </p:cNvSpPr>
          <p:nvPr>
            <p:ph type="body" idx="1"/>
          </p:nvPr>
        </p:nvSpPr>
        <p:spPr>
          <a:xfrm>
            <a:off x="251520" y="1268760"/>
            <a:ext cx="8496300" cy="5113338"/>
          </a:xfrm>
        </p:spPr>
        <p:txBody>
          <a:bodyPr/>
          <a:lstStyle/>
          <a:p>
            <a:pPr>
              <a:lnSpc>
                <a:spcPct val="130000"/>
              </a:lnSpc>
            </a:pPr>
            <a:r>
              <a:rPr lang="zh-CN" altLang="en-US" sz="3200" dirty="0">
                <a:latin typeface="Times New Roman" panose="02020603050405020304" pitchFamily="18" charset="0"/>
              </a:rPr>
              <a:t>若在</a:t>
            </a:r>
            <a:r>
              <a:rPr lang="en-US" altLang="zh-CN" sz="3200" dirty="0">
                <a:latin typeface="Times New Roman" panose="02020603050405020304" pitchFamily="18" charset="0"/>
              </a:rPr>
              <a:t>pH=12.0</a:t>
            </a:r>
            <a:r>
              <a:rPr lang="zh-CN" altLang="en-US" sz="3200" dirty="0">
                <a:latin typeface="Times New Roman" panose="02020603050405020304" pitchFamily="18" charset="0"/>
              </a:rPr>
              <a:t>，</a:t>
            </a:r>
            <a:r>
              <a:rPr lang="en-US" altLang="zh-CN" sz="3200" dirty="0">
                <a:latin typeface="Times New Roman" panose="02020603050405020304" pitchFamily="18" charset="0"/>
              </a:rPr>
              <a:t>0.010mol·L</a:t>
            </a:r>
            <a:r>
              <a:rPr lang="en-US" altLang="zh-CN" sz="3200" baseline="30000" dirty="0">
                <a:latin typeface="Times New Roman" panose="02020603050405020304" pitchFamily="18" charset="0"/>
              </a:rPr>
              <a:t>-1</a:t>
            </a:r>
            <a:r>
              <a:rPr lang="zh-CN" altLang="en-US" sz="3200" dirty="0">
                <a:latin typeface="Times New Roman" panose="02020603050405020304" pitchFamily="18" charset="0"/>
              </a:rPr>
              <a:t>锌氨溶液中，当游离氨的浓度为</a:t>
            </a:r>
            <a:r>
              <a:rPr lang="en-US" altLang="zh-CN" sz="3200" dirty="0">
                <a:latin typeface="Times New Roman" panose="02020603050405020304" pitchFamily="18" charset="0"/>
              </a:rPr>
              <a:t>0.10mol·L</a:t>
            </a:r>
            <a:r>
              <a:rPr lang="en-US" altLang="zh-CN" sz="3200" baseline="30000" dirty="0">
                <a:latin typeface="Times New Roman" panose="02020603050405020304" pitchFamily="18" charset="0"/>
              </a:rPr>
              <a:t>-1</a:t>
            </a:r>
            <a:r>
              <a:rPr lang="zh-CN" altLang="en-US" sz="3200" dirty="0">
                <a:latin typeface="Times New Roman" panose="02020603050405020304" pitchFamily="18" charset="0"/>
              </a:rPr>
              <a:t>时，计算</a:t>
            </a:r>
            <a:r>
              <a:rPr lang="en-US" altLang="zh-CN" sz="3200" dirty="0">
                <a:latin typeface="Times New Roman" panose="02020603050405020304" pitchFamily="18" charset="0"/>
              </a:rPr>
              <a:t>Zn</a:t>
            </a:r>
            <a:r>
              <a:rPr lang="en-US" altLang="zh-CN" sz="3200" baseline="30000" dirty="0">
                <a:latin typeface="Times New Roman" panose="02020603050405020304" pitchFamily="18" charset="0"/>
              </a:rPr>
              <a:t>2+</a:t>
            </a:r>
            <a:r>
              <a:rPr lang="zh-CN" altLang="en-US" sz="3200" dirty="0">
                <a:latin typeface="Times New Roman" panose="02020603050405020304" pitchFamily="18" charset="0"/>
              </a:rPr>
              <a:t>的总副反应系数</a:t>
            </a:r>
            <a:r>
              <a:rPr lang="zh-CN" altLang="en-US" sz="3200" dirty="0">
                <a:latin typeface="Times New Roman" panose="02020603050405020304" pitchFamily="18" charset="0"/>
                <a:sym typeface="Symbol" panose="05050102010706020507" pitchFamily="18" charset="2"/>
              </a:rPr>
              <a:t></a:t>
            </a:r>
            <a:r>
              <a:rPr lang="en-US" altLang="zh-CN" sz="3200" baseline="-25000" dirty="0">
                <a:latin typeface="Times New Roman" panose="02020603050405020304" pitchFamily="18" charset="0"/>
              </a:rPr>
              <a:t>Zn</a:t>
            </a:r>
            <a:r>
              <a:rPr lang="zh-CN" altLang="en-US" sz="3200" dirty="0">
                <a:latin typeface="Times New Roman" panose="02020603050405020304" pitchFamily="18" charset="0"/>
              </a:rPr>
              <a:t>。</a:t>
            </a:r>
          </a:p>
          <a:p>
            <a:pPr>
              <a:lnSpc>
                <a:spcPct val="130000"/>
              </a:lnSpc>
              <a:buFontTx/>
              <a:buNone/>
            </a:pPr>
            <a:r>
              <a:rPr lang="zh-CN" altLang="en-US" sz="3200" dirty="0">
                <a:latin typeface="Times New Roman" panose="02020603050405020304" pitchFamily="18" charset="0"/>
              </a:rPr>
              <a:t>	解</a:t>
            </a:r>
            <a:r>
              <a:rPr lang="zh-CN" altLang="en-US" dirty="0">
                <a:latin typeface="Times New Roman" panose="02020603050405020304" pitchFamily="18" charset="0"/>
              </a:rPr>
              <a:t>：已知</a:t>
            </a:r>
            <a:r>
              <a:rPr lang="en-US" altLang="zh-CN" dirty="0">
                <a:latin typeface="Times New Roman" panose="02020603050405020304" pitchFamily="18" charset="0"/>
              </a:rPr>
              <a:t>Zn(OH)</a:t>
            </a:r>
            <a:r>
              <a:rPr lang="en-US" altLang="zh-CN" baseline="-25000" dirty="0">
                <a:latin typeface="Times New Roman" panose="02020603050405020304" pitchFamily="18" charset="0"/>
              </a:rPr>
              <a:t>4</a:t>
            </a:r>
            <a:r>
              <a:rPr lang="en-US" altLang="zh-CN" baseline="30000" dirty="0">
                <a:latin typeface="Times New Roman" panose="02020603050405020304" pitchFamily="18" charset="0"/>
              </a:rPr>
              <a:t>2-</a:t>
            </a:r>
            <a:r>
              <a:rPr lang="zh-CN" altLang="en-US" dirty="0">
                <a:latin typeface="Times New Roman" panose="02020603050405020304" pitchFamily="18" charset="0"/>
              </a:rPr>
              <a:t>的</a:t>
            </a:r>
            <a:r>
              <a:rPr lang="en-US" altLang="zh-CN" dirty="0">
                <a:latin typeface="Times New Roman" panose="02020603050405020304" pitchFamily="18" charset="0"/>
              </a:rPr>
              <a:t>lg</a:t>
            </a:r>
            <a:r>
              <a:rPr lang="en-US" altLang="zh-CN" i="1"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1</a:t>
            </a:r>
            <a:r>
              <a:rPr lang="en-US" altLang="zh-CN" dirty="0">
                <a:latin typeface="Times New Roman" panose="02020603050405020304" pitchFamily="18" charset="0"/>
                <a:sym typeface="Symbol" panose="05050102010706020507" pitchFamily="18" charset="2"/>
              </a:rPr>
              <a:t>- </a:t>
            </a:r>
            <a:r>
              <a:rPr lang="en-US" altLang="zh-CN" dirty="0">
                <a:latin typeface="Times New Roman" panose="02020603050405020304" pitchFamily="18" charset="0"/>
              </a:rPr>
              <a:t>lg</a:t>
            </a:r>
            <a:r>
              <a:rPr lang="en-US" altLang="zh-CN" i="1"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4</a:t>
            </a:r>
            <a:r>
              <a:rPr lang="zh-CN" altLang="en-US" dirty="0">
                <a:latin typeface="Times New Roman" panose="02020603050405020304" pitchFamily="18" charset="0"/>
                <a:sym typeface="Symbol" panose="05050102010706020507" pitchFamily="18" charset="2"/>
              </a:rPr>
              <a:t>分别为：</a:t>
            </a:r>
          </a:p>
          <a:p>
            <a:pPr>
              <a:lnSpc>
                <a:spcPct val="130000"/>
              </a:lnSpc>
              <a:buFontTx/>
              <a:buNone/>
            </a:pPr>
            <a:r>
              <a:rPr lang="zh-CN" altLang="en-US" dirty="0">
                <a:latin typeface="Times New Roman" panose="02020603050405020304" pitchFamily="18" charset="0"/>
                <a:sym typeface="Symbol" panose="05050102010706020507" pitchFamily="18" charset="2"/>
              </a:rPr>
              <a:t>		</a:t>
            </a:r>
            <a:r>
              <a:rPr lang="en-US" altLang="zh-CN" dirty="0">
                <a:latin typeface="Times New Roman" panose="02020603050405020304" pitchFamily="18" charset="0"/>
                <a:sym typeface="Symbol" panose="05050102010706020507" pitchFamily="18" charset="2"/>
              </a:rPr>
              <a:t>4.4</a:t>
            </a:r>
            <a:r>
              <a:rPr lang="zh-CN" altLang="en-US"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sym typeface="Symbol" panose="05050102010706020507" pitchFamily="18" charset="2"/>
              </a:rPr>
              <a:t>10.1</a:t>
            </a:r>
            <a:r>
              <a:rPr lang="zh-CN" altLang="en-US"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sym typeface="Symbol" panose="05050102010706020507" pitchFamily="18" charset="2"/>
              </a:rPr>
              <a:t>14.2</a:t>
            </a:r>
            <a:r>
              <a:rPr lang="zh-CN" altLang="en-US"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sym typeface="Symbol" panose="05050102010706020507" pitchFamily="18" charset="2"/>
              </a:rPr>
              <a:t>15.5</a:t>
            </a:r>
            <a:r>
              <a:rPr lang="zh-CN" altLang="en-US" dirty="0">
                <a:latin typeface="Times New Roman" panose="02020603050405020304" pitchFamily="18" charset="0"/>
                <a:sym typeface="Symbol" panose="05050102010706020507" pitchFamily="18" charset="2"/>
              </a:rPr>
              <a:t>；</a:t>
            </a:r>
          </a:p>
          <a:p>
            <a:pPr lvl="1">
              <a:lnSpc>
                <a:spcPct val="130000"/>
              </a:lnSpc>
              <a:buFontTx/>
              <a:buNone/>
            </a:pPr>
            <a:r>
              <a:rPr lang="zh-CN" altLang="en-US" dirty="0">
                <a:latin typeface="Times New Roman" panose="02020603050405020304" pitchFamily="18" charset="0"/>
                <a:sym typeface="Symbol" panose="05050102010706020507" pitchFamily="18" charset="2"/>
              </a:rPr>
              <a:t>	</a:t>
            </a:r>
            <a:r>
              <a:rPr lang="en-US" altLang="zh-CN" dirty="0">
                <a:latin typeface="Times New Roman" panose="02020603050405020304" pitchFamily="18" charset="0"/>
              </a:rPr>
              <a:t>Zn(NH</a:t>
            </a:r>
            <a:r>
              <a:rPr lang="en-US" altLang="zh-CN" baseline="-25000" dirty="0">
                <a:latin typeface="Times New Roman" panose="02020603050405020304" pitchFamily="18" charset="0"/>
              </a:rPr>
              <a:t>3</a:t>
            </a:r>
            <a:r>
              <a:rPr lang="en-US" altLang="zh-CN" dirty="0">
                <a:latin typeface="Times New Roman" panose="02020603050405020304" pitchFamily="18" charset="0"/>
              </a:rPr>
              <a:t>)</a:t>
            </a:r>
            <a:r>
              <a:rPr lang="en-US" altLang="zh-CN" baseline="-25000" dirty="0">
                <a:latin typeface="Times New Roman" panose="02020603050405020304" pitchFamily="18" charset="0"/>
              </a:rPr>
              <a:t>4</a:t>
            </a:r>
            <a:r>
              <a:rPr lang="en-US" altLang="zh-CN" baseline="30000" dirty="0">
                <a:latin typeface="Times New Roman" panose="02020603050405020304" pitchFamily="18" charset="0"/>
              </a:rPr>
              <a:t>2+</a:t>
            </a:r>
            <a:r>
              <a:rPr lang="zh-CN" altLang="en-US" dirty="0">
                <a:latin typeface="Times New Roman" panose="02020603050405020304" pitchFamily="18" charset="0"/>
              </a:rPr>
              <a:t>的</a:t>
            </a:r>
            <a:r>
              <a:rPr lang="en-US" altLang="zh-CN" dirty="0">
                <a:latin typeface="Times New Roman" panose="02020603050405020304" pitchFamily="18" charset="0"/>
              </a:rPr>
              <a:t>lg</a:t>
            </a:r>
            <a:r>
              <a:rPr lang="en-US" altLang="zh-CN" i="1"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1</a:t>
            </a:r>
            <a:r>
              <a:rPr lang="en-US" altLang="zh-CN" dirty="0">
                <a:latin typeface="Times New Roman" panose="02020603050405020304" pitchFamily="18" charset="0"/>
                <a:sym typeface="Symbol" panose="05050102010706020507" pitchFamily="18" charset="2"/>
              </a:rPr>
              <a:t>- </a:t>
            </a:r>
            <a:r>
              <a:rPr lang="en-US" altLang="zh-CN" dirty="0">
                <a:latin typeface="Times New Roman" panose="02020603050405020304" pitchFamily="18" charset="0"/>
              </a:rPr>
              <a:t>lg</a:t>
            </a:r>
            <a:r>
              <a:rPr lang="en-US" altLang="zh-CN" i="1"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4</a:t>
            </a:r>
            <a:r>
              <a:rPr lang="zh-CN" altLang="en-US" dirty="0">
                <a:latin typeface="Times New Roman" panose="02020603050405020304" pitchFamily="18" charset="0"/>
                <a:sym typeface="Symbol" panose="05050102010706020507" pitchFamily="18" charset="2"/>
              </a:rPr>
              <a:t>分别为：</a:t>
            </a:r>
          </a:p>
          <a:p>
            <a:pPr lvl="1">
              <a:lnSpc>
                <a:spcPct val="130000"/>
              </a:lnSpc>
              <a:buFontTx/>
              <a:buNone/>
            </a:pPr>
            <a:r>
              <a:rPr lang="zh-CN" altLang="en-US" dirty="0">
                <a:latin typeface="Times New Roman" panose="02020603050405020304" pitchFamily="18" charset="0"/>
                <a:sym typeface="Symbol" panose="05050102010706020507" pitchFamily="18" charset="2"/>
              </a:rPr>
              <a:t>	</a:t>
            </a:r>
            <a:r>
              <a:rPr lang="en-US" altLang="zh-CN" dirty="0">
                <a:latin typeface="Times New Roman" panose="02020603050405020304" pitchFamily="18" charset="0"/>
                <a:sym typeface="Symbol" panose="05050102010706020507" pitchFamily="18" charset="2"/>
              </a:rPr>
              <a:t>2.27</a:t>
            </a:r>
            <a:r>
              <a:rPr lang="zh-CN" altLang="en-US"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sym typeface="Symbol" panose="05050102010706020507" pitchFamily="18" charset="2"/>
              </a:rPr>
              <a:t>4.61</a:t>
            </a:r>
            <a:r>
              <a:rPr lang="zh-CN" altLang="en-US"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sym typeface="Symbol" panose="05050102010706020507" pitchFamily="18" charset="2"/>
              </a:rPr>
              <a:t>7.01</a:t>
            </a:r>
            <a:r>
              <a:rPr lang="zh-CN" altLang="en-US"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sym typeface="Symbol" panose="05050102010706020507" pitchFamily="18" charset="2"/>
              </a:rPr>
              <a:t>9.06</a:t>
            </a:r>
            <a:r>
              <a:rPr lang="zh-CN" altLang="en-US" dirty="0">
                <a:latin typeface="Times New Roman" panose="02020603050405020304" pitchFamily="18" charset="0"/>
                <a:sym typeface="Symbol" panose="05050102010706020507" pitchFamily="18" charset="2"/>
              </a:rPr>
              <a:t>。</a:t>
            </a:r>
          </a:p>
        </p:txBody>
      </p:sp>
      <p:sp>
        <p:nvSpPr>
          <p:cNvPr id="93190" name="Rectangle 6"/>
          <p:cNvSpPr>
            <a:spLocks noGrp="1" noChangeArrowheads="1"/>
          </p:cNvSpPr>
          <p:nvPr>
            <p:ph type="title"/>
          </p:nvPr>
        </p:nvSpPr>
        <p:spPr/>
        <p:txBody>
          <a:bodyPr/>
          <a:lstStyle/>
          <a:p>
            <a:r>
              <a:rPr lang="zh-CN" altLang="en-US" dirty="0">
                <a:latin typeface="Times New Roman" panose="02020603050405020304" pitchFamily="18" charset="0"/>
              </a:rPr>
              <a:t>例题 </a:t>
            </a:r>
            <a:r>
              <a:rPr lang="en-US" altLang="zh-CN" dirty="0">
                <a:latin typeface="Times New Roman" panose="02020603050405020304" pitchFamily="18" charset="0"/>
              </a:rPr>
              <a:t>5-5</a:t>
            </a:r>
          </a:p>
        </p:txBody>
      </p:sp>
      <p:sp>
        <p:nvSpPr>
          <p:cNvPr id="93191" name="AutoShape 7"/>
          <p:cNvSpPr>
            <a:spLocks noChangeArrowheads="1"/>
          </p:cNvSpPr>
          <p:nvPr/>
        </p:nvSpPr>
        <p:spPr bwMode="auto">
          <a:xfrm>
            <a:off x="323106" y="138731"/>
            <a:ext cx="2592710" cy="1058021"/>
          </a:xfrm>
          <a:prstGeom prst="wedgeRoundRectCallout">
            <a:avLst>
              <a:gd name="adj1" fmla="val 47176"/>
              <a:gd name="adj2" fmla="val 77245"/>
              <a:gd name="adj3" fmla="val 16667"/>
            </a:avLst>
          </a:prstGeom>
          <a:solidFill>
            <a:schemeClr val="accent1">
              <a:alpha val="58000"/>
            </a:schemeClr>
          </a:solidFill>
          <a:ln w="9525">
            <a:solidFill>
              <a:schemeClr val="tx1"/>
            </a:solidFill>
            <a:miter lim="800000"/>
            <a:headEnd/>
            <a:tailEnd/>
          </a:ln>
          <a:effectLst/>
        </p:spPr>
        <p:txBody>
          <a:bodyPr wrap="square" lIns="90000" tIns="46800" rIns="90000" bIns="46800">
            <a:spAutoFit/>
          </a:bodyPr>
          <a:lstStyle/>
          <a:p>
            <a:r>
              <a:rPr lang="zh-CN" altLang="en-US" b="1" dirty="0">
                <a:solidFill>
                  <a:srgbClr val="3333FF"/>
                </a:solidFill>
                <a:latin typeface="Arial" panose="020B0604020202020204" pitchFamily="34" charset="0"/>
                <a:ea typeface="宋体" panose="02010600030101010101" pitchFamily="2" charset="-122"/>
              </a:rPr>
              <a:t>与上题区别在于</a:t>
            </a:r>
            <a:r>
              <a:rPr lang="en-US" altLang="zh-CN" b="1" dirty="0">
                <a:solidFill>
                  <a:srgbClr val="3333FF"/>
                </a:solidFill>
                <a:latin typeface="Arial" panose="020B0604020202020204" pitchFamily="34" charset="0"/>
                <a:ea typeface="宋体" panose="02010600030101010101" pitchFamily="2" charset="-122"/>
              </a:rPr>
              <a:t>pH</a:t>
            </a:r>
            <a:r>
              <a:rPr lang="zh-CN" altLang="en-US" b="1" dirty="0">
                <a:solidFill>
                  <a:srgbClr val="3333FF"/>
                </a:solidFill>
                <a:latin typeface="Arial" panose="020B0604020202020204" pitchFamily="34" charset="0"/>
                <a:ea typeface="宋体" panose="02010600030101010101" pitchFamily="2" charset="-122"/>
              </a:rPr>
              <a:t>不同</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arn(inVertical)">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93191"/>
                                        </p:tgtEl>
                                        <p:attrNameLst>
                                          <p:attrName>style.visibility</p:attrName>
                                        </p:attrNameLst>
                                      </p:cBhvr>
                                      <p:to>
                                        <p:strVal val="visible"/>
                                      </p:to>
                                    </p:set>
                                    <p:anim calcmode="lin" valueType="num">
                                      <p:cBhvr additive="base">
                                        <p:cTn id="12" dur="500" fill="hold"/>
                                        <p:tgtEl>
                                          <p:spTgt spid="93191"/>
                                        </p:tgtEl>
                                        <p:attrNameLst>
                                          <p:attrName>ppt_x</p:attrName>
                                        </p:attrNameLst>
                                      </p:cBhvr>
                                      <p:tavLst>
                                        <p:tav tm="0">
                                          <p:val>
                                            <p:strVal val="0-#ppt_w/2"/>
                                          </p:val>
                                        </p:tav>
                                        <p:tav tm="100000">
                                          <p:val>
                                            <p:strVal val="#ppt_x"/>
                                          </p:val>
                                        </p:tav>
                                      </p:tavLst>
                                    </p:anim>
                                    <p:anim calcmode="lin" valueType="num">
                                      <p:cBhvr additive="base">
                                        <p:cTn id="13" dur="500" fill="hold"/>
                                        <p:tgtEl>
                                          <p:spTgt spid="9319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3187">
                                            <p:txEl>
                                              <p:pRg st="1" end="1"/>
                                            </p:txEl>
                                          </p:spTgt>
                                        </p:tgtEl>
                                        <p:attrNameLst>
                                          <p:attrName>style.visibility</p:attrName>
                                        </p:attrNameLst>
                                      </p:cBhvr>
                                      <p:to>
                                        <p:strVal val="visible"/>
                                      </p:to>
                                    </p:set>
                                    <p:animEffect transition="in" filter="barn(inVertical)">
                                      <p:cBhvr>
                                        <p:cTn id="18" dur="500"/>
                                        <p:tgtEl>
                                          <p:spTgt spid="9318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3187">
                                            <p:txEl>
                                              <p:pRg st="2" end="2"/>
                                            </p:txEl>
                                          </p:spTgt>
                                        </p:tgtEl>
                                        <p:attrNameLst>
                                          <p:attrName>style.visibility</p:attrName>
                                        </p:attrNameLst>
                                      </p:cBhvr>
                                      <p:to>
                                        <p:strVal val="visible"/>
                                      </p:to>
                                    </p:set>
                                    <p:animEffect transition="in" filter="barn(inVertical)">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Effect transition="in" filter="barn(inVertical)">
                                      <p:cBhvr>
                                        <p:cTn id="28" dur="500"/>
                                        <p:tgtEl>
                                          <p:spTgt spid="9318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3187">
                                            <p:txEl>
                                              <p:pRg st="4" end="4"/>
                                            </p:txEl>
                                          </p:spTgt>
                                        </p:tgtEl>
                                        <p:attrNameLst>
                                          <p:attrName>style.visibility</p:attrName>
                                        </p:attrNameLst>
                                      </p:cBhvr>
                                      <p:to>
                                        <p:strVal val="visible"/>
                                      </p:to>
                                    </p:set>
                                    <p:animEffect transition="in" filter="barn(inVertical)">
                                      <p:cBhvr>
                                        <p:cTn id="33"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r>
              <a:rPr lang="en-US" altLang="zh-CN"/>
              <a:t>《分析化学》 第五章   配位滴定法</a:t>
            </a:r>
          </a:p>
        </p:txBody>
      </p:sp>
      <p:sp>
        <p:nvSpPr>
          <p:cNvPr id="9" name="灯片编号占位符 5"/>
          <p:cNvSpPr>
            <a:spLocks noGrp="1"/>
          </p:cNvSpPr>
          <p:nvPr>
            <p:ph type="sldNum" sz="quarter" idx="12"/>
          </p:nvPr>
        </p:nvSpPr>
        <p:spPr/>
        <p:txBody>
          <a:bodyPr/>
          <a:lstStyle/>
          <a:p>
            <a:fld id="{09C3A797-8BDC-4264-BF7A-A8C42E433C8D}" type="slidenum">
              <a:rPr lang="en-US" altLang="zh-CN"/>
              <a:pPr/>
              <a:t>6</a:t>
            </a:fld>
            <a:endParaRPr lang="en-US" altLang="zh-CN"/>
          </a:p>
        </p:txBody>
      </p:sp>
      <p:sp>
        <p:nvSpPr>
          <p:cNvPr id="560130" name="Rectangle 2"/>
          <p:cNvSpPr>
            <a:spLocks noGrp="1" noChangeArrowheads="1"/>
          </p:cNvSpPr>
          <p:nvPr>
            <p:ph type="title"/>
          </p:nvPr>
        </p:nvSpPr>
        <p:spPr>
          <a:xfrm>
            <a:off x="457200" y="261144"/>
            <a:ext cx="8229600" cy="863600"/>
          </a:xfrm>
        </p:spPr>
        <p:txBody>
          <a:bodyPr/>
          <a:lstStyle/>
          <a:p>
            <a:r>
              <a:rPr lang="zh-CN" altLang="en-US" dirty="0"/>
              <a:t>硫酸铜与五水硫酸铜晶体</a:t>
            </a:r>
          </a:p>
        </p:txBody>
      </p:sp>
      <p:pic>
        <p:nvPicPr>
          <p:cNvPr id="560135" name="Picture 7" descr="cusou4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1628800"/>
            <a:ext cx="4896544" cy="4289873"/>
          </a:xfrm>
          <a:prstGeom prst="rect">
            <a:avLst/>
          </a:prstGeom>
          <a:noFill/>
          <a:extLst>
            <a:ext uri="{909E8E84-426E-40DD-AFC4-6F175D3DCCD1}">
              <a14:hiddenFill xmlns:a14="http://schemas.microsoft.com/office/drawing/2010/main">
                <a:solidFill>
                  <a:srgbClr val="FFFFFF"/>
                </a:solidFill>
              </a14:hiddenFill>
            </a:ext>
          </a:extLst>
        </p:spPr>
      </p:pic>
      <p:pic>
        <p:nvPicPr>
          <p:cNvPr id="560136" name="Picture 8" descr="cusou4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464" y="1700808"/>
            <a:ext cx="4786832" cy="41764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60136"/>
                                        </p:tgtEl>
                                        <p:attrNameLst>
                                          <p:attrName>style.visibility</p:attrName>
                                        </p:attrNameLst>
                                      </p:cBhvr>
                                      <p:to>
                                        <p:strVal val="visible"/>
                                      </p:to>
                                    </p:set>
                                    <p:anim calcmode="lin" valueType="num">
                                      <p:cBhvr>
                                        <p:cTn id="7" dur="2000" fill="hold"/>
                                        <p:tgtEl>
                                          <p:spTgt spid="560136"/>
                                        </p:tgtEl>
                                        <p:attrNameLst>
                                          <p:attrName>ppt_w</p:attrName>
                                        </p:attrNameLst>
                                      </p:cBhvr>
                                      <p:tavLst>
                                        <p:tav tm="0">
                                          <p:val>
                                            <p:fltVal val="0"/>
                                          </p:val>
                                        </p:tav>
                                        <p:tav tm="100000">
                                          <p:val>
                                            <p:strVal val="#ppt_w"/>
                                          </p:val>
                                        </p:tav>
                                      </p:tavLst>
                                    </p:anim>
                                    <p:anim calcmode="lin" valueType="num">
                                      <p:cBhvr>
                                        <p:cTn id="8" dur="2000" fill="hold"/>
                                        <p:tgtEl>
                                          <p:spTgt spid="560136"/>
                                        </p:tgtEl>
                                        <p:attrNameLst>
                                          <p:attrName>ppt_h</p:attrName>
                                        </p:attrNameLst>
                                      </p:cBhvr>
                                      <p:tavLst>
                                        <p:tav tm="0">
                                          <p:val>
                                            <p:fltVal val="0"/>
                                          </p:val>
                                        </p:tav>
                                        <p:tav tm="100000">
                                          <p:val>
                                            <p:strVal val="#ppt_h"/>
                                          </p:val>
                                        </p:tav>
                                      </p:tavLst>
                                    </p:anim>
                                    <p:animEffect transition="in" filter="fade">
                                      <p:cBhvr>
                                        <p:cTn id="9" dur="2000"/>
                                        <p:tgtEl>
                                          <p:spTgt spid="560136"/>
                                        </p:tgtEl>
                                      </p:cBhvr>
                                    </p:animEffect>
                                  </p:childTnLst>
                                  <p:subTnLst>
                                    <p:set>
                                      <p:cBhvr override="childStyle">
                                        <p:cTn dur="1" fill="hold" display="0" masterRel="nextClick" afterEffect="1"/>
                                        <p:tgtEl>
                                          <p:spTgt spid="56013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60135"/>
                                        </p:tgtEl>
                                        <p:attrNameLst>
                                          <p:attrName>style.visibility</p:attrName>
                                        </p:attrNameLst>
                                      </p:cBhvr>
                                      <p:to>
                                        <p:strVal val="visible"/>
                                      </p:to>
                                    </p:set>
                                    <p:anim calcmode="lin" valueType="num">
                                      <p:cBhvr>
                                        <p:cTn id="14" dur="2000" fill="hold"/>
                                        <p:tgtEl>
                                          <p:spTgt spid="560135"/>
                                        </p:tgtEl>
                                        <p:attrNameLst>
                                          <p:attrName>ppt_w</p:attrName>
                                        </p:attrNameLst>
                                      </p:cBhvr>
                                      <p:tavLst>
                                        <p:tav tm="0">
                                          <p:val>
                                            <p:fltVal val="0"/>
                                          </p:val>
                                        </p:tav>
                                        <p:tav tm="100000">
                                          <p:val>
                                            <p:strVal val="#ppt_w"/>
                                          </p:val>
                                        </p:tav>
                                      </p:tavLst>
                                    </p:anim>
                                    <p:anim calcmode="lin" valueType="num">
                                      <p:cBhvr>
                                        <p:cTn id="15" dur="2000" fill="hold"/>
                                        <p:tgtEl>
                                          <p:spTgt spid="560135"/>
                                        </p:tgtEl>
                                        <p:attrNameLst>
                                          <p:attrName>ppt_h</p:attrName>
                                        </p:attrNameLst>
                                      </p:cBhvr>
                                      <p:tavLst>
                                        <p:tav tm="0">
                                          <p:val>
                                            <p:fltVal val="0"/>
                                          </p:val>
                                        </p:tav>
                                        <p:tav tm="100000">
                                          <p:val>
                                            <p:strVal val="#ppt_h"/>
                                          </p:val>
                                        </p:tav>
                                      </p:tavLst>
                                    </p:anim>
                                    <p:animEffect transition="in" filter="fade">
                                      <p:cBhvr>
                                        <p:cTn id="16" dur="2000"/>
                                        <p:tgtEl>
                                          <p:spTgt spid="560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31701DEF-DAF4-4EB4-895E-2EC0F3401B41}" type="slidenum">
              <a:rPr lang="en-US" altLang="zh-CN"/>
              <a:pPr/>
              <a:t>60</a:t>
            </a:fld>
            <a:endParaRPr lang="en-US" altLang="zh-CN"/>
          </a:p>
        </p:txBody>
      </p:sp>
      <mc:AlternateContent xmlns:mc="http://schemas.openxmlformats.org/markup-compatibility/2006" xmlns:a14="http://schemas.microsoft.com/office/drawing/2010/main">
        <mc:Choice Requires="a14">
          <p:sp>
            <p:nvSpPr>
              <p:cNvPr id="475139" name="Rectangle 3"/>
              <p:cNvSpPr>
                <a:spLocks noGrp="1" noChangeArrowheads="1"/>
              </p:cNvSpPr>
              <p:nvPr>
                <p:ph type="body" idx="1"/>
              </p:nvPr>
            </p:nvSpPr>
            <p:spPr>
              <a:xfrm>
                <a:off x="179512" y="1268760"/>
                <a:ext cx="8856984" cy="4854575"/>
              </a:xfrm>
            </p:spPr>
            <p:txBody>
              <a:bodyPr/>
              <a:lstStyle/>
              <a:p>
                <a:pPr marL="0" indent="0">
                  <a:lnSpc>
                    <a:spcPct val="120000"/>
                  </a:lnSpc>
                  <a:spcBef>
                    <a:spcPts val="0"/>
                  </a:spcBef>
                  <a:spcAft>
                    <a:spcPts val="0"/>
                  </a:spcAft>
                  <a:buNone/>
                </a:pPr>
                <a:r>
                  <a:rPr lang="en-US" altLang="zh-CN" sz="2400" dirty="0">
                    <a:solidFill>
                      <a:srgbClr val="002060"/>
                    </a:solidFill>
                    <a:latin typeface="Times New Roman" panose="02020603050405020304" pitchFamily="18" charset="0"/>
                    <a:sym typeface="Symbol" panose="05050102010706020507" pitchFamily="18" charset="2"/>
                  </a:rPr>
                  <a:t>pH=12.00</a:t>
                </a:r>
                <a:r>
                  <a:rPr lang="zh-CN" altLang="en-US" sz="2400" dirty="0">
                    <a:solidFill>
                      <a:srgbClr val="002060"/>
                    </a:solidFill>
                    <a:latin typeface="Times New Roman" panose="02020603050405020304" pitchFamily="18" charset="0"/>
                    <a:sym typeface="Symbol" panose="05050102010706020507" pitchFamily="18" charset="2"/>
                  </a:rPr>
                  <a:t>，则</a:t>
                </a:r>
                <a14:m>
                  <m:oMath xmlns:m="http://schemas.openxmlformats.org/officeDocument/2006/math">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𝐎𝐇</m:t>
                    </m:r>
                    <m:r>
                      <a:rPr lang="en-US" altLang="zh-CN" sz="2400" i="1" baseline="30000">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m:t>
                    </m:r>
                  </m:oMath>
                </a14:m>
                <a:r>
                  <a:rPr lang="en-US" altLang="zh-CN" sz="2400" dirty="0">
                    <a:solidFill>
                      <a:srgbClr val="002060"/>
                    </a:solidFill>
                    <a:latin typeface="Times New Roman" panose="02020603050405020304" pitchFamily="18" charset="0"/>
                    <a:sym typeface="Symbol" panose="05050102010706020507" pitchFamily="18" charset="2"/>
                  </a:rPr>
                  <a:t>=10</a:t>
                </a:r>
                <a:r>
                  <a:rPr lang="en-US" altLang="zh-CN" sz="2400" baseline="30000" dirty="0">
                    <a:solidFill>
                      <a:srgbClr val="002060"/>
                    </a:solidFill>
                    <a:latin typeface="Times New Roman" panose="02020603050405020304" pitchFamily="18" charset="0"/>
                    <a:sym typeface="Symbol" panose="05050102010706020507" pitchFamily="18" charset="2"/>
                  </a:rPr>
                  <a:t>-2.00</a:t>
                </a:r>
                <a:r>
                  <a:rPr lang="en-US" altLang="zh-CN" sz="2400" dirty="0">
                    <a:solidFill>
                      <a:srgbClr val="002060"/>
                    </a:solidFill>
                    <a:latin typeface="Times New Roman" panose="02020603050405020304" pitchFamily="18" charset="0"/>
                    <a:sym typeface="Symbol" panose="05050102010706020507" pitchFamily="18" charset="2"/>
                  </a:rPr>
                  <a:t>(mol/L)</a:t>
                </a:r>
              </a:p>
              <a:p>
                <a:pPr marL="0" indent="0">
                  <a:lnSpc>
                    <a:spcPct val="120000"/>
                  </a:lnSpc>
                  <a:spcBef>
                    <a:spcPts val="0"/>
                  </a:spcBef>
                  <a:spcAft>
                    <a:spcPts val="0"/>
                  </a:spcAft>
                  <a:buNone/>
                </a:pPr>
                <a:r>
                  <a:rPr lang="zh-CN" altLang="en-US" sz="2400" dirty="0">
                    <a:solidFill>
                      <a:srgbClr val="002060"/>
                    </a:solidFill>
                    <a:latin typeface="Times New Roman" panose="02020603050405020304" pitchFamily="18" charset="0"/>
                    <a:sym typeface="Symbol" panose="05050102010706020507" pitchFamily="18" charset="2"/>
                  </a:rPr>
                  <a:t></a:t>
                </a:r>
                <a:r>
                  <a:rPr lang="en-US" altLang="zh-CN" sz="2400" baseline="-25000" dirty="0">
                    <a:solidFill>
                      <a:srgbClr val="002060"/>
                    </a:solidFill>
                    <a:latin typeface="Times New Roman" panose="02020603050405020304" pitchFamily="18" charset="0"/>
                  </a:rPr>
                  <a:t>Zn(OH)</a:t>
                </a:r>
                <a:r>
                  <a:rPr lang="en-US" altLang="zh-CN" sz="2400" dirty="0">
                    <a:solidFill>
                      <a:srgbClr val="002060"/>
                    </a:solidFill>
                    <a:latin typeface="Times New Roman" panose="02020603050405020304" pitchFamily="18" charset="0"/>
                  </a:rPr>
                  <a:t>=</a:t>
                </a:r>
                <a14:m>
                  <m:oMath xmlns:m="http://schemas.openxmlformats.org/officeDocument/2006/math">
                    <m:r>
                      <a:rPr lang="en-US" altLang="zh-CN" sz="2400" dirty="0">
                        <a:solidFill>
                          <a:srgbClr val="002060"/>
                        </a:solidFill>
                        <a:latin typeface="Cambria Math" panose="02040503050406030204" pitchFamily="18" charset="0"/>
                      </a:rPr>
                      <m:t> </m:t>
                    </m:r>
                    <m:r>
                      <a:rPr lang="en-US" altLang="zh-CN" sz="2400" i="1" dirty="0">
                        <a:solidFill>
                          <a:srgbClr val="002060"/>
                        </a:solidFill>
                        <a:latin typeface="Cambria Math" panose="02040503050406030204" pitchFamily="18" charset="0"/>
                      </a:rPr>
                      <m:t>𝟏</m:t>
                    </m:r>
                    <m:r>
                      <a:rPr lang="en-US" altLang="zh-CN" sz="2400" i="1" dirty="0">
                        <a:solidFill>
                          <a:srgbClr val="002060"/>
                        </a:solidFill>
                        <a:latin typeface="Cambria Math" panose="02040503050406030204" pitchFamily="18" charset="0"/>
                      </a:rPr>
                      <m:t>+</m:t>
                    </m:r>
                    <m:r>
                      <a:rPr lang="zh-CN" altLang="en-US" sz="2400" i="1" dirty="0">
                        <a:solidFill>
                          <a:srgbClr val="002060"/>
                        </a:solidFill>
                        <a:latin typeface="Cambria Math" panose="02040503050406030204" pitchFamily="18" charset="0"/>
                      </a:rPr>
                      <m:t>𝜷</m:t>
                    </m:r>
                    <m:r>
                      <a:rPr lang="en-US" altLang="zh-CN" sz="2400" i="1" baseline="-25000">
                        <a:solidFill>
                          <a:srgbClr val="002060"/>
                        </a:solidFill>
                        <a:latin typeface="Cambria Math" panose="02040503050406030204" pitchFamily="18" charset="0"/>
                      </a:rPr>
                      <m:t>𝟏</m:t>
                    </m:r>
                    <m:r>
                      <a:rPr lang="en-US" altLang="zh-CN" sz="2400" i="1">
                        <a:solidFill>
                          <a:srgbClr val="002060"/>
                        </a:solidFill>
                        <a:latin typeface="Cambria Math" panose="02040503050406030204" pitchFamily="18" charset="0"/>
                      </a:rPr>
                      <m:t> </m:t>
                    </m:r>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𝐎𝐇</m:t>
                    </m:r>
                    <m:r>
                      <a:rPr lang="en-US" altLang="zh-CN" sz="2400" i="1" baseline="30000">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m:t>
                    </m:r>
                    <m:r>
                      <a:rPr lang="en-US" altLang="zh-CN" sz="2400" i="1" dirty="0">
                        <a:solidFill>
                          <a:srgbClr val="002060"/>
                        </a:solidFill>
                        <a:latin typeface="Cambria Math" panose="02040503050406030204" pitchFamily="18" charset="0"/>
                      </a:rPr>
                      <m:t>+</m:t>
                    </m:r>
                    <m:r>
                      <a:rPr lang="zh-CN" altLang="en-US" sz="2400" i="1" dirty="0">
                        <a:solidFill>
                          <a:srgbClr val="002060"/>
                        </a:solidFill>
                        <a:latin typeface="Cambria Math" panose="02040503050406030204" pitchFamily="18" charset="0"/>
                      </a:rPr>
                      <m:t>𝜷</m:t>
                    </m:r>
                    <m:r>
                      <a:rPr lang="en-US" altLang="zh-CN" sz="2400" i="1" baseline="-25000">
                        <a:solidFill>
                          <a:srgbClr val="002060"/>
                        </a:solidFill>
                        <a:latin typeface="Cambria Math" panose="02040503050406030204" pitchFamily="18" charset="0"/>
                      </a:rPr>
                      <m:t>𝟐</m:t>
                    </m:r>
                    <m:r>
                      <a:rPr lang="en-US" altLang="zh-CN" sz="2400" i="1">
                        <a:solidFill>
                          <a:srgbClr val="002060"/>
                        </a:solidFill>
                        <a:latin typeface="Cambria Math" panose="02040503050406030204" pitchFamily="18" charset="0"/>
                      </a:rPr>
                      <m:t> </m:t>
                    </m:r>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𝐎𝐇</m:t>
                    </m:r>
                    <m:r>
                      <a:rPr lang="en-US" altLang="zh-CN" sz="2400" baseline="30000">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m:t>
                    </m:r>
                    <m:r>
                      <m:rPr>
                        <m:nor/>
                      </m:rPr>
                      <a:rPr lang="en-US" altLang="zh-CN" sz="2400" baseline="30000" dirty="0">
                        <a:solidFill>
                          <a:srgbClr val="002060"/>
                        </a:solidFill>
                      </a:rPr>
                      <m:t>2</m:t>
                    </m:r>
                    <m:r>
                      <a:rPr lang="en-US" altLang="zh-CN" sz="2400" i="1" dirty="0">
                        <a:solidFill>
                          <a:srgbClr val="002060"/>
                        </a:solidFill>
                        <a:latin typeface="Cambria Math" panose="02040503050406030204" pitchFamily="18" charset="0"/>
                      </a:rPr>
                      <m:t>+</m:t>
                    </m:r>
                    <m:r>
                      <m:rPr>
                        <m:nor/>
                      </m:rPr>
                      <a:rPr lang="en-US" altLang="zh-CN" sz="2400" dirty="0">
                        <a:solidFill>
                          <a:srgbClr val="002060"/>
                        </a:solidFill>
                      </a:rPr>
                      <m:t>...</m:t>
                    </m:r>
                    <m:r>
                      <a:rPr lang="en-US" altLang="zh-CN" sz="2400" i="1" dirty="0">
                        <a:solidFill>
                          <a:srgbClr val="002060"/>
                        </a:solidFill>
                        <a:latin typeface="Cambria Math" panose="02040503050406030204" pitchFamily="18" charset="0"/>
                      </a:rPr>
                      <m:t>+</m:t>
                    </m:r>
                    <m:r>
                      <a:rPr lang="zh-CN" altLang="en-US" sz="2400" i="1" dirty="0">
                        <a:solidFill>
                          <a:srgbClr val="002060"/>
                        </a:solidFill>
                        <a:latin typeface="Cambria Math" panose="02040503050406030204" pitchFamily="18" charset="0"/>
                      </a:rPr>
                      <m:t>𝜷</m:t>
                    </m:r>
                    <m:r>
                      <a:rPr lang="en-US" altLang="zh-CN" sz="2400" baseline="-25000">
                        <a:solidFill>
                          <a:srgbClr val="002060"/>
                        </a:solidFill>
                        <a:latin typeface="Cambria Math" panose="02040503050406030204" pitchFamily="18" charset="0"/>
                      </a:rPr>
                      <m:t>𝐧</m:t>
                    </m:r>
                    <m:r>
                      <a:rPr lang="en-US" altLang="zh-CN" sz="2400" i="1">
                        <a:solidFill>
                          <a:srgbClr val="002060"/>
                        </a:solidFill>
                        <a:latin typeface="Cambria Math" panose="02040503050406030204" pitchFamily="18" charset="0"/>
                      </a:rPr>
                      <m:t> </m:t>
                    </m:r>
                    <m:r>
                      <a:rPr lang="en-US" altLang="zh-CN" sz="2400">
                        <a:solidFill>
                          <a:srgbClr val="002060"/>
                        </a:solidFill>
                        <a:latin typeface="Cambria Math" panose="02040503050406030204" pitchFamily="18" charset="0"/>
                      </a:rPr>
                      <m:t>[</m:t>
                    </m:r>
                    <m:r>
                      <a:rPr lang="en-US" altLang="zh-CN" sz="2400">
                        <a:solidFill>
                          <a:srgbClr val="002060"/>
                        </a:solidFill>
                        <a:latin typeface="Cambria Math" panose="02040503050406030204" pitchFamily="18" charset="0"/>
                      </a:rPr>
                      <m:t>𝐎𝐇</m:t>
                    </m:r>
                    <m:r>
                      <a:rPr lang="en-US" altLang="zh-CN" sz="2400" baseline="30000">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m:t>
                    </m:r>
                    <m:r>
                      <m:rPr>
                        <m:nor/>
                      </m:rPr>
                      <a:rPr lang="en-US" altLang="zh-CN" sz="2400" baseline="30000" dirty="0">
                        <a:solidFill>
                          <a:srgbClr val="002060"/>
                        </a:solidFill>
                      </a:rPr>
                      <m:t>n</m:t>
                    </m:r>
                  </m:oMath>
                </a14:m>
                <a:endParaRPr lang="en-US" altLang="zh-CN" sz="2400" i="1" dirty="0">
                  <a:solidFill>
                    <a:srgbClr val="002060"/>
                  </a:solidFill>
                  <a:latin typeface="Cambria Math" panose="02040503050406030204" pitchFamily="18" charset="0"/>
                </a:endParaRPr>
              </a:p>
              <a:p>
                <a:pPr marL="0" indent="0">
                  <a:lnSpc>
                    <a:spcPct val="120000"/>
                  </a:lnSpc>
                  <a:spcBef>
                    <a:spcPts val="0"/>
                  </a:spcBef>
                  <a:spcAft>
                    <a:spcPts val="0"/>
                  </a:spcAft>
                  <a:buNone/>
                </a:pPr>
                <a14:m>
                  <m:oMath xmlns:m="http://schemas.openxmlformats.org/officeDocument/2006/math">
                    <m:r>
                      <a:rPr lang="en-US" altLang="zh-CN" sz="2400" i="1">
                        <a:solidFill>
                          <a:srgbClr val="002060"/>
                        </a:solidFill>
                        <a:latin typeface="Cambria Math" panose="02040503050406030204" pitchFamily="18" charset="0"/>
                      </a:rPr>
                      <m:t>   =</m:t>
                    </m:r>
                    <m:r>
                      <a:rPr lang="en-US" altLang="zh-CN" sz="2400" i="1" dirty="0">
                        <a:solidFill>
                          <a:srgbClr val="002060"/>
                        </a:solidFill>
                        <a:latin typeface="Cambria Math" panose="02040503050406030204" pitchFamily="18" charset="0"/>
                      </a:rPr>
                      <m:t>𝟏</m:t>
                    </m:r>
                    <m:r>
                      <a:rPr lang="en-US" altLang="zh-CN" sz="2400" i="1" dirty="0">
                        <a:solidFill>
                          <a:srgbClr val="002060"/>
                        </a:solidFill>
                        <a:latin typeface="Cambria Math" panose="02040503050406030204" pitchFamily="18" charset="0"/>
                      </a:rPr>
                      <m:t>+</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aseline="30000" dirty="0">
                        <a:solidFill>
                          <a:srgbClr val="002060"/>
                        </a:solidFill>
                        <a:latin typeface="Times New Roman" panose="02020603050405020304" pitchFamily="18" charset="0"/>
                        <a:sym typeface="Symbol" panose="05050102010706020507" pitchFamily="18" charset="2"/>
                      </a:rPr>
                      <m:t>4.4</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aseline="30000" dirty="0">
                        <a:solidFill>
                          <a:srgbClr val="002060"/>
                        </a:solidFill>
                        <a:latin typeface="Times New Roman" panose="02020603050405020304" pitchFamily="18" charset="0"/>
                        <a:sym typeface="Symbol" panose="05050102010706020507" pitchFamily="18" charset="2"/>
                      </a:rPr>
                      <m:t>−</m:t>
                    </m:r>
                    <m:r>
                      <m:rPr>
                        <m:nor/>
                      </m:rPr>
                      <a:rPr lang="en-US" altLang="zh-CN" sz="2400" b="1" i="0" baseline="30000" dirty="0" smtClean="0">
                        <a:solidFill>
                          <a:srgbClr val="002060"/>
                        </a:solidFill>
                        <a:latin typeface="Times New Roman" panose="02020603050405020304" pitchFamily="18" charset="0"/>
                        <a:sym typeface="Symbol" panose="05050102010706020507" pitchFamily="18" charset="2"/>
                      </a:rPr>
                      <m:t>2</m:t>
                    </m:r>
                    <m:r>
                      <m:rPr>
                        <m:nor/>
                      </m:rPr>
                      <a:rPr lang="en-US" altLang="zh-CN" sz="2400" baseline="30000" dirty="0">
                        <a:solidFill>
                          <a:srgbClr val="002060"/>
                        </a:solidFill>
                        <a:latin typeface="Times New Roman" panose="02020603050405020304" pitchFamily="18" charset="0"/>
                        <a:sym typeface="Symbol" panose="05050102010706020507" pitchFamily="18" charset="2"/>
                      </a:rPr>
                      <m:t>.00</m:t>
                    </m:r>
                    <m:r>
                      <a:rPr lang="en-US" altLang="zh-CN" sz="2400" i="1" dirty="0">
                        <a:solidFill>
                          <a:srgbClr val="002060"/>
                        </a:solidFill>
                        <a:latin typeface="Cambria Math" panose="02040503050406030204" pitchFamily="18" charset="0"/>
                      </a:rPr>
                      <m:t>+</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aseline="30000" dirty="0">
                        <a:solidFill>
                          <a:srgbClr val="002060"/>
                        </a:solidFill>
                        <a:latin typeface="Times New Roman" panose="02020603050405020304" pitchFamily="18" charset="0"/>
                        <a:sym typeface="Symbol" panose="05050102010706020507" pitchFamily="18" charset="2"/>
                      </a:rPr>
                      <m:t>10.1</m:t>
                    </m:r>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aseline="30000" dirty="0">
                        <a:solidFill>
                          <a:srgbClr val="002060"/>
                        </a:solidFill>
                        <a:latin typeface="Times New Roman" panose="02020603050405020304" pitchFamily="18" charset="0"/>
                        <a:sym typeface="Symbol" panose="05050102010706020507" pitchFamily="18" charset="2"/>
                      </a:rPr>
                      <m:t>−</m:t>
                    </m:r>
                    <m:r>
                      <m:rPr>
                        <m:nor/>
                      </m:rPr>
                      <a:rPr lang="en-US" altLang="zh-CN" sz="2400" b="1" i="0" baseline="30000" dirty="0" smtClean="0">
                        <a:solidFill>
                          <a:srgbClr val="002060"/>
                        </a:solidFill>
                        <a:latin typeface="Times New Roman" panose="02020603050405020304" pitchFamily="18" charset="0"/>
                        <a:sym typeface="Symbol" panose="05050102010706020507" pitchFamily="18" charset="2"/>
                      </a:rPr>
                      <m:t>2</m:t>
                    </m:r>
                    <m:r>
                      <m:rPr>
                        <m:nor/>
                      </m:rPr>
                      <a:rPr lang="en-US" altLang="zh-CN" sz="2400" baseline="30000" dirty="0">
                        <a:solidFill>
                          <a:srgbClr val="002060"/>
                        </a:solidFill>
                        <a:latin typeface="Times New Roman" panose="02020603050405020304" pitchFamily="18" charset="0"/>
                        <a:sym typeface="Symbol" panose="05050102010706020507" pitchFamily="18" charset="2"/>
                      </a:rPr>
                      <m:t>.00</m:t>
                    </m:r>
                    <m:r>
                      <m:rPr>
                        <m:nor/>
                      </m:rPr>
                      <a:rPr lang="en-US" altLang="zh-CN" sz="2400" dirty="0">
                        <a:solidFill>
                          <a:srgbClr val="002060"/>
                        </a:solidFill>
                        <a:latin typeface="Times New Roman" panose="02020603050405020304" pitchFamily="18" charset="0"/>
                        <a:sym typeface="Symbol" panose="05050102010706020507" pitchFamily="18" charset="2"/>
                      </a:rPr>
                      <m:t>)</m:t>
                    </m:r>
                    <m:r>
                      <a:rPr lang="en-US" altLang="zh-CN" sz="2400" i="1" baseline="30000" dirty="0">
                        <a:solidFill>
                          <a:srgbClr val="002060"/>
                        </a:solidFill>
                        <a:latin typeface="Cambria Math" panose="02040503050406030204" pitchFamily="18" charset="0"/>
                        <a:sym typeface="Symbol" panose="05050102010706020507" pitchFamily="18" charset="2"/>
                      </a:rPr>
                      <m:t>𝟐</m:t>
                    </m:r>
                    <m:r>
                      <a:rPr lang="en-US" altLang="zh-CN" sz="2400" i="1" dirty="0">
                        <a:solidFill>
                          <a:srgbClr val="002060"/>
                        </a:solidFill>
                        <a:latin typeface="Cambria Math" panose="02040503050406030204" pitchFamily="18" charset="0"/>
                      </a:rPr>
                      <m:t>+</m:t>
                    </m:r>
                  </m:oMath>
                </a14:m>
                <a:r>
                  <a:rPr lang="en-US" altLang="zh-CN" sz="2400" dirty="0">
                    <a:solidFill>
                      <a:srgbClr val="002060"/>
                    </a:solidFill>
                    <a:latin typeface="Times New Roman" panose="02020603050405020304" pitchFamily="18" charset="0"/>
                    <a:sym typeface="Symbol" panose="05050102010706020507" pitchFamily="18" charset="2"/>
                  </a:rPr>
                  <a:t>10</a:t>
                </a:r>
                <a:r>
                  <a:rPr lang="en-US" altLang="zh-CN" sz="2400" baseline="30000" dirty="0">
                    <a:solidFill>
                      <a:srgbClr val="002060"/>
                    </a:solidFill>
                    <a:latin typeface="Times New Roman" panose="02020603050405020304" pitchFamily="18" charset="0"/>
                    <a:sym typeface="Symbol" panose="05050102010706020507" pitchFamily="18" charset="2"/>
                  </a:rPr>
                  <a:t>14.2</a:t>
                </a:r>
                <a14:m>
                  <m:oMath xmlns:m="http://schemas.openxmlformats.org/officeDocument/2006/math">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aseline="30000" dirty="0">
                        <a:solidFill>
                          <a:srgbClr val="002060"/>
                        </a:solidFill>
                        <a:latin typeface="Times New Roman" panose="02020603050405020304" pitchFamily="18" charset="0"/>
                        <a:sym typeface="Symbol" panose="05050102010706020507" pitchFamily="18" charset="2"/>
                      </a:rPr>
                      <m:t>−</m:t>
                    </m:r>
                    <m:r>
                      <m:rPr>
                        <m:nor/>
                      </m:rPr>
                      <a:rPr lang="en-US" altLang="zh-CN" sz="2400" b="1" i="0" baseline="30000" dirty="0" smtClean="0">
                        <a:solidFill>
                          <a:srgbClr val="002060"/>
                        </a:solidFill>
                        <a:latin typeface="Times New Roman" panose="02020603050405020304" pitchFamily="18" charset="0"/>
                        <a:sym typeface="Symbol" panose="05050102010706020507" pitchFamily="18" charset="2"/>
                      </a:rPr>
                      <m:t>2</m:t>
                    </m:r>
                    <m:r>
                      <m:rPr>
                        <m:nor/>
                      </m:rPr>
                      <a:rPr lang="en-US" altLang="zh-CN" sz="2400" baseline="30000" dirty="0">
                        <a:solidFill>
                          <a:srgbClr val="002060"/>
                        </a:solidFill>
                        <a:latin typeface="Times New Roman" panose="02020603050405020304" pitchFamily="18" charset="0"/>
                        <a:sym typeface="Symbol" panose="05050102010706020507" pitchFamily="18" charset="2"/>
                      </a:rPr>
                      <m:t>.00</m:t>
                    </m:r>
                    <m:r>
                      <m:rPr>
                        <m:nor/>
                      </m:rPr>
                      <a:rPr lang="en-US" altLang="zh-CN" sz="2400" dirty="0">
                        <a:solidFill>
                          <a:srgbClr val="002060"/>
                        </a:solidFill>
                        <a:latin typeface="Times New Roman" panose="02020603050405020304" pitchFamily="18" charset="0"/>
                        <a:sym typeface="Symbol" panose="05050102010706020507" pitchFamily="18" charset="2"/>
                      </a:rPr>
                      <m:t>)</m:t>
                    </m:r>
                    <m:r>
                      <a:rPr lang="en-US" altLang="zh-CN" sz="2400" i="1" baseline="30000" dirty="0">
                        <a:solidFill>
                          <a:srgbClr val="002060"/>
                        </a:solidFill>
                        <a:latin typeface="Cambria Math" panose="02040503050406030204" pitchFamily="18" charset="0"/>
                        <a:sym typeface="Symbol" panose="05050102010706020507" pitchFamily="18" charset="2"/>
                      </a:rPr>
                      <m:t>𝟑</m:t>
                    </m:r>
                    <m:r>
                      <a:rPr lang="en-US" altLang="zh-CN" sz="2400" i="1" dirty="0">
                        <a:solidFill>
                          <a:srgbClr val="002060"/>
                        </a:solidFill>
                        <a:latin typeface="Cambria Math" panose="02040503050406030204" pitchFamily="18" charset="0"/>
                      </a:rPr>
                      <m:t>+</m:t>
                    </m:r>
                  </m:oMath>
                </a14:m>
                <a:r>
                  <a:rPr lang="en-US" altLang="zh-CN" sz="2400" dirty="0">
                    <a:solidFill>
                      <a:srgbClr val="002060"/>
                    </a:solidFill>
                    <a:latin typeface="Times New Roman" panose="02020603050405020304" pitchFamily="18" charset="0"/>
                    <a:sym typeface="Symbol" panose="05050102010706020507" pitchFamily="18" charset="2"/>
                  </a:rPr>
                  <a:t>10</a:t>
                </a:r>
                <a:r>
                  <a:rPr lang="en-US" altLang="zh-CN" sz="2400" baseline="30000" dirty="0">
                    <a:solidFill>
                      <a:srgbClr val="002060"/>
                    </a:solidFill>
                    <a:latin typeface="Times New Roman" panose="02020603050405020304" pitchFamily="18" charset="0"/>
                    <a:sym typeface="Symbol" panose="05050102010706020507" pitchFamily="18" charset="2"/>
                  </a:rPr>
                  <a:t>15.5</a:t>
                </a:r>
                <a14:m>
                  <m:oMath xmlns:m="http://schemas.openxmlformats.org/officeDocument/2006/math">
                    <m:r>
                      <m:rPr>
                        <m:nor/>
                      </m:rPr>
                      <a:rPr lang="en-US" altLang="zh-CN" sz="2400" dirty="0">
                        <a:solidFill>
                          <a:srgbClr val="002060"/>
                        </a:solidFill>
                        <a:latin typeface="Times New Roman" panose="02020603050405020304" pitchFamily="18" charset="0"/>
                        <a:sym typeface="Symbol" panose="05050102010706020507" pitchFamily="18" charset="2"/>
                      </a:rPr>
                      <m:t>(10</m:t>
                    </m:r>
                    <m:r>
                      <m:rPr>
                        <m:nor/>
                      </m:rPr>
                      <a:rPr lang="en-US" altLang="zh-CN" sz="2400" baseline="30000" dirty="0">
                        <a:solidFill>
                          <a:srgbClr val="002060"/>
                        </a:solidFill>
                        <a:latin typeface="Times New Roman" panose="02020603050405020304" pitchFamily="18" charset="0"/>
                        <a:sym typeface="Symbol" panose="05050102010706020507" pitchFamily="18" charset="2"/>
                      </a:rPr>
                      <m:t>−</m:t>
                    </m:r>
                    <m:r>
                      <m:rPr>
                        <m:nor/>
                      </m:rPr>
                      <a:rPr lang="en-US" altLang="zh-CN" sz="2400" b="1" i="0" baseline="30000" dirty="0" smtClean="0">
                        <a:solidFill>
                          <a:srgbClr val="002060"/>
                        </a:solidFill>
                        <a:latin typeface="Times New Roman" panose="02020603050405020304" pitchFamily="18" charset="0"/>
                        <a:sym typeface="Symbol" panose="05050102010706020507" pitchFamily="18" charset="2"/>
                      </a:rPr>
                      <m:t>2</m:t>
                    </m:r>
                    <m:r>
                      <m:rPr>
                        <m:nor/>
                      </m:rPr>
                      <a:rPr lang="en-US" altLang="zh-CN" sz="2400" baseline="30000" dirty="0">
                        <a:solidFill>
                          <a:srgbClr val="002060"/>
                        </a:solidFill>
                        <a:latin typeface="Times New Roman" panose="02020603050405020304" pitchFamily="18" charset="0"/>
                        <a:sym typeface="Symbol" panose="05050102010706020507" pitchFamily="18" charset="2"/>
                      </a:rPr>
                      <m:t>.00</m:t>
                    </m:r>
                    <m:r>
                      <m:rPr>
                        <m:nor/>
                      </m:rPr>
                      <a:rPr lang="en-US" altLang="zh-CN" sz="2400" dirty="0">
                        <a:solidFill>
                          <a:srgbClr val="002060"/>
                        </a:solidFill>
                        <a:latin typeface="Times New Roman" panose="02020603050405020304" pitchFamily="18" charset="0"/>
                        <a:sym typeface="Symbol" panose="05050102010706020507" pitchFamily="18" charset="2"/>
                      </a:rPr>
                      <m:t>)</m:t>
                    </m:r>
                    <m:r>
                      <a:rPr lang="en-US" altLang="zh-CN" sz="2400" i="1" baseline="30000" dirty="0">
                        <a:solidFill>
                          <a:srgbClr val="002060"/>
                        </a:solidFill>
                        <a:latin typeface="Cambria Math" panose="02040503050406030204" pitchFamily="18" charset="0"/>
                        <a:sym typeface="Symbol" panose="05050102010706020507" pitchFamily="18" charset="2"/>
                      </a:rPr>
                      <m:t>𝟒</m:t>
                    </m:r>
                  </m:oMath>
                </a14:m>
                <a:endParaRPr lang="en-US" altLang="zh-CN" sz="2400" dirty="0">
                  <a:solidFill>
                    <a:srgbClr val="002060"/>
                  </a:solidFill>
                </a:endParaRPr>
              </a:p>
              <a:p>
                <a:pPr marL="0" indent="0">
                  <a:lnSpc>
                    <a:spcPct val="120000"/>
                  </a:lnSpc>
                  <a:spcBef>
                    <a:spcPts val="0"/>
                  </a:spcBef>
                  <a:spcAft>
                    <a:spcPts val="0"/>
                  </a:spcAft>
                  <a:buNone/>
                </a:pPr>
                <a:r>
                  <a:rPr lang="en-US" altLang="zh-CN" sz="2400" dirty="0">
                    <a:solidFill>
                      <a:srgbClr val="002060"/>
                    </a:solidFill>
                    <a:latin typeface="Times New Roman" panose="02020603050405020304" pitchFamily="18" charset="0"/>
                  </a:rPr>
                  <a:t>   = 1.9</a:t>
                </a:r>
                <a14:m>
                  <m:oMath xmlns:m="http://schemas.openxmlformats.org/officeDocument/2006/math">
                    <m:r>
                      <a:rPr lang="en-US" altLang="zh-CN" sz="2400" dirty="0">
                        <a:solidFill>
                          <a:srgbClr val="002060"/>
                        </a:solidFill>
                        <a:latin typeface="Cambria Math" panose="02040503050406030204" pitchFamily="18" charset="0"/>
                        <a:ea typeface="Cambria Math" panose="02040503050406030204" pitchFamily="18" charset="0"/>
                      </a:rPr>
                      <m:t> </m:t>
                    </m:r>
                    <m:r>
                      <a:rPr lang="en-US" altLang="zh-CN" sz="2400" i="1" dirty="0">
                        <a:solidFill>
                          <a:srgbClr val="002060"/>
                        </a:solidFill>
                        <a:latin typeface="Cambria Math" panose="02040503050406030204" pitchFamily="18" charset="0"/>
                        <a:ea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𝟏𝟎</m:t>
                    </m:r>
                  </m:oMath>
                </a14:m>
                <a:r>
                  <a:rPr lang="en-US" altLang="zh-CN" sz="2400" baseline="30000" dirty="0">
                    <a:solidFill>
                      <a:srgbClr val="002060"/>
                    </a:solidFill>
                    <a:latin typeface="Times New Roman" panose="02020603050405020304" pitchFamily="18" charset="0"/>
                  </a:rPr>
                  <a:t>8</a:t>
                </a:r>
                <a:endParaRPr lang="en-US" altLang="zh-CN" sz="2400" dirty="0">
                  <a:solidFill>
                    <a:srgbClr val="002060"/>
                  </a:solidFill>
                  <a:latin typeface="Times New Roman" panose="02020603050405020304" pitchFamily="18" charset="0"/>
                </a:endParaRPr>
              </a:p>
              <a:p>
                <a:pPr marL="0" indent="0">
                  <a:lnSpc>
                    <a:spcPct val="120000"/>
                  </a:lnSpc>
                  <a:spcBef>
                    <a:spcPts val="0"/>
                  </a:spcBef>
                  <a:spcAft>
                    <a:spcPts val="0"/>
                  </a:spcAft>
                  <a:buNone/>
                </a:pPr>
                <a:r>
                  <a:rPr lang="zh-CN" altLang="en-US" sz="2400" dirty="0">
                    <a:solidFill>
                      <a:srgbClr val="002060"/>
                    </a:solidFill>
                    <a:sym typeface="Symbol" panose="05050102010706020507" pitchFamily="18" charset="2"/>
                  </a:rPr>
                  <a:t>   </a:t>
                </a:r>
                <a:r>
                  <a:rPr lang="en-US" altLang="zh-CN" sz="2400" baseline="-25000" dirty="0">
                    <a:solidFill>
                      <a:srgbClr val="002060"/>
                    </a:solidFill>
                    <a:sym typeface="Symbol" panose="05050102010706020507" pitchFamily="18" charset="2"/>
                  </a:rPr>
                  <a:t>M(L) </a:t>
                </a:r>
                <a14:m>
                  <m:oMath xmlns:m="http://schemas.openxmlformats.org/officeDocument/2006/math">
                    <m:r>
                      <a:rPr lang="en-US" altLang="zh-CN" sz="2400" i="1">
                        <a:solidFill>
                          <a:srgbClr val="002060"/>
                        </a:solidFill>
                        <a:latin typeface="Cambria Math" panose="02040503050406030204" pitchFamily="18" charset="0"/>
                      </a:rPr>
                      <m:t>=</m:t>
                    </m:r>
                  </m:oMath>
                </a14:m>
                <a:r>
                  <a:rPr lang="en-US" altLang="zh-CN" sz="2400" dirty="0">
                    <a:solidFill>
                      <a:srgbClr val="002060"/>
                    </a:solidFill>
                    <a:latin typeface="Times New Roman" panose="02020603050405020304" pitchFamily="18" charset="0"/>
                  </a:rPr>
                  <a:t>1.3</a:t>
                </a:r>
                <a14:m>
                  <m:oMath xmlns:m="http://schemas.openxmlformats.org/officeDocument/2006/math">
                    <m:r>
                      <a:rPr lang="en-US" altLang="zh-CN" sz="2400" dirty="0">
                        <a:solidFill>
                          <a:srgbClr val="002060"/>
                        </a:solidFill>
                        <a:latin typeface="Cambria Math" panose="02040503050406030204" pitchFamily="18" charset="0"/>
                        <a:ea typeface="Cambria Math" panose="02040503050406030204" pitchFamily="18" charset="0"/>
                      </a:rPr>
                      <m:t> </m:t>
                    </m:r>
                    <m:r>
                      <a:rPr lang="en-US" altLang="zh-CN" sz="2400" i="1" dirty="0">
                        <a:solidFill>
                          <a:srgbClr val="002060"/>
                        </a:solidFill>
                        <a:latin typeface="Cambria Math" panose="02040503050406030204" pitchFamily="18" charset="0"/>
                        <a:ea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𝟏𝟎</m:t>
                    </m:r>
                  </m:oMath>
                </a14:m>
                <a:r>
                  <a:rPr lang="en-US" altLang="zh-CN" sz="2400" baseline="30000" dirty="0">
                    <a:solidFill>
                      <a:srgbClr val="002060"/>
                    </a:solidFill>
                    <a:latin typeface="Times New Roman" panose="02020603050405020304" pitchFamily="18" charset="0"/>
                  </a:rPr>
                  <a:t>5</a:t>
                </a:r>
              </a:p>
              <a:p>
                <a:pPr>
                  <a:lnSpc>
                    <a:spcPct val="120000"/>
                  </a:lnSpc>
                  <a:spcBef>
                    <a:spcPts val="0"/>
                  </a:spcBef>
                  <a:spcAft>
                    <a:spcPts val="0"/>
                  </a:spcAft>
                  <a:buFontTx/>
                  <a:buNone/>
                </a:pPr>
                <a:r>
                  <a:rPr lang="zh-CN" altLang="en-US" sz="2400" dirty="0">
                    <a:solidFill>
                      <a:srgbClr val="002060"/>
                    </a:solidFill>
                    <a:latin typeface="Times New Roman" panose="02020603050405020304" pitchFamily="18" charset="0"/>
                    <a:sym typeface="Symbol" panose="05050102010706020507" pitchFamily="18" charset="2"/>
                  </a:rPr>
                  <a:t>       </a:t>
                </a:r>
                <a:r>
                  <a:rPr lang="en-US" altLang="zh-CN" sz="2400" baseline="-25000" dirty="0">
                    <a:solidFill>
                      <a:srgbClr val="002060"/>
                    </a:solidFill>
                    <a:latin typeface="Times New Roman" panose="02020603050405020304" pitchFamily="18" charset="0"/>
                  </a:rPr>
                  <a:t>Zn</a:t>
                </a:r>
                <a:r>
                  <a:rPr lang="en-US" altLang="zh-CN" sz="2400" dirty="0">
                    <a:solidFill>
                      <a:srgbClr val="002060"/>
                    </a:solidFill>
                    <a:latin typeface="Times New Roman" panose="02020603050405020304" pitchFamily="18" charset="0"/>
                  </a:rPr>
                  <a:t>=</a:t>
                </a:r>
                <a:r>
                  <a:rPr lang="zh-CN" altLang="en-US" sz="2400" dirty="0">
                    <a:solidFill>
                      <a:srgbClr val="002060"/>
                    </a:solidFill>
                    <a:sym typeface="Symbol" panose="05050102010706020507" pitchFamily="18" charset="2"/>
                  </a:rPr>
                  <a:t> </a:t>
                </a:r>
                <a:r>
                  <a:rPr lang="en-US" altLang="zh-CN" sz="2400" baseline="-25000" dirty="0">
                    <a:solidFill>
                      <a:srgbClr val="002060"/>
                    </a:solidFill>
                    <a:sym typeface="Symbol" panose="05050102010706020507" pitchFamily="18" charset="2"/>
                  </a:rPr>
                  <a:t>M(L) </a:t>
                </a:r>
                <a14:m>
                  <m:oMath xmlns:m="http://schemas.openxmlformats.org/officeDocument/2006/math">
                    <m:r>
                      <a:rPr lang="en-US" altLang="zh-CN" sz="2400" dirty="0">
                        <a:solidFill>
                          <a:srgbClr val="002060"/>
                        </a:solidFill>
                        <a:latin typeface="Cambria Math" panose="02040503050406030204" pitchFamily="18" charset="0"/>
                      </a:rPr>
                      <m:t>+</m:t>
                    </m:r>
                    <m:r>
                      <a:rPr lang="en-US" altLang="zh-CN" sz="2400" i="1" dirty="0">
                        <a:solidFill>
                          <a:srgbClr val="002060"/>
                        </a:solidFill>
                        <a:latin typeface="Cambria Math" panose="02040503050406030204" pitchFamily="18" charset="0"/>
                      </a:rPr>
                      <m:t> </m:t>
                    </m:r>
                  </m:oMath>
                </a14:m>
                <a:r>
                  <a:rPr lang="zh-CN" altLang="en-US" sz="2400" dirty="0">
                    <a:solidFill>
                      <a:srgbClr val="002060"/>
                    </a:solidFill>
                    <a:latin typeface="Times New Roman" panose="02020603050405020304" pitchFamily="18" charset="0"/>
                    <a:sym typeface="Symbol" panose="05050102010706020507" pitchFamily="18" charset="2"/>
                  </a:rPr>
                  <a:t></a:t>
                </a:r>
                <a:r>
                  <a:rPr lang="en-US" altLang="zh-CN" sz="2400" baseline="-25000" dirty="0">
                    <a:solidFill>
                      <a:srgbClr val="002060"/>
                    </a:solidFill>
                    <a:latin typeface="Times New Roman" panose="02020603050405020304" pitchFamily="18" charset="0"/>
                    <a:sym typeface="Symbol" panose="05050102010706020507" pitchFamily="18" charset="2"/>
                  </a:rPr>
                  <a:t>M (OH) </a:t>
                </a:r>
                <a14:m>
                  <m:oMath xmlns:m="http://schemas.openxmlformats.org/officeDocument/2006/math">
                    <m:r>
                      <a:rPr lang="en-US" altLang="zh-CN" sz="2400">
                        <a:solidFill>
                          <a:srgbClr val="002060"/>
                        </a:solidFill>
                        <a:latin typeface="Cambria Math" panose="02040503050406030204" pitchFamily="18" charset="0"/>
                      </a:rPr>
                      <m:t>−</m:t>
                    </m:r>
                    <m:r>
                      <a:rPr lang="en-US" altLang="zh-CN" sz="2400" i="1" baseline="30000">
                        <a:solidFill>
                          <a:srgbClr val="002060"/>
                        </a:solidFill>
                        <a:latin typeface="Cambria Math" panose="02040503050406030204" pitchFamily="18" charset="0"/>
                      </a:rPr>
                      <m:t> </m:t>
                    </m:r>
                  </m:oMath>
                </a14:m>
                <a:r>
                  <a:rPr lang="en-US" altLang="zh-CN" sz="2400" dirty="0">
                    <a:solidFill>
                      <a:srgbClr val="002060"/>
                    </a:solidFill>
                    <a:latin typeface="Times New Roman" panose="02020603050405020304" pitchFamily="18" charset="0"/>
                    <a:sym typeface="Symbol" panose="05050102010706020507" pitchFamily="18" charset="2"/>
                  </a:rPr>
                  <a:t>1 </a:t>
                </a:r>
                <a:r>
                  <a:rPr lang="zh-CN" altLang="en-US" sz="2400" dirty="0">
                    <a:solidFill>
                      <a:srgbClr val="002060"/>
                    </a:solidFill>
                    <a:latin typeface="Times New Roman" panose="02020603050405020304" pitchFamily="18" charset="0"/>
                    <a:sym typeface="Symbol" panose="05050102010706020507" pitchFamily="18" charset="2"/>
                  </a:rPr>
                  <a:t>≈</a:t>
                </a:r>
                <a:r>
                  <a:rPr lang="en-US" altLang="zh-CN" sz="2400" dirty="0">
                    <a:solidFill>
                      <a:srgbClr val="002060"/>
                    </a:solidFill>
                    <a:latin typeface="Times New Roman" panose="02020603050405020304" pitchFamily="18" charset="0"/>
                  </a:rPr>
                  <a:t> 1.9</a:t>
                </a:r>
                <a14:m>
                  <m:oMath xmlns:m="http://schemas.openxmlformats.org/officeDocument/2006/math">
                    <m:r>
                      <a:rPr lang="en-US" altLang="zh-CN" sz="2400" dirty="0">
                        <a:solidFill>
                          <a:srgbClr val="002060"/>
                        </a:solidFill>
                        <a:latin typeface="Cambria Math" panose="02040503050406030204" pitchFamily="18" charset="0"/>
                        <a:ea typeface="Cambria Math" panose="02040503050406030204" pitchFamily="18" charset="0"/>
                      </a:rPr>
                      <m:t> </m:t>
                    </m:r>
                    <m:r>
                      <a:rPr lang="en-US" altLang="zh-CN" sz="2400" i="1" dirty="0">
                        <a:solidFill>
                          <a:srgbClr val="002060"/>
                        </a:solidFill>
                        <a:latin typeface="Cambria Math" panose="02040503050406030204" pitchFamily="18" charset="0"/>
                        <a:ea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𝟏𝟎</m:t>
                    </m:r>
                  </m:oMath>
                </a14:m>
                <a:r>
                  <a:rPr lang="en-US" altLang="zh-CN" sz="2400" baseline="30000" dirty="0">
                    <a:solidFill>
                      <a:srgbClr val="002060"/>
                    </a:solidFill>
                    <a:latin typeface="Times New Roman" panose="02020603050405020304" pitchFamily="18" charset="0"/>
                  </a:rPr>
                  <a:t>8</a:t>
                </a:r>
                <a:r>
                  <a:rPr lang="en-US" altLang="zh-CN" sz="2400" dirty="0">
                    <a:solidFill>
                      <a:srgbClr val="002060"/>
                    </a:solidFill>
                    <a:latin typeface="Times New Roman" panose="02020603050405020304" pitchFamily="18" charset="0"/>
                  </a:rPr>
                  <a:t> </a:t>
                </a:r>
              </a:p>
              <a:p>
                <a:pPr>
                  <a:lnSpc>
                    <a:spcPct val="120000"/>
                  </a:lnSpc>
                  <a:spcBef>
                    <a:spcPts val="0"/>
                  </a:spcBef>
                  <a:spcAft>
                    <a:spcPts val="0"/>
                  </a:spcAft>
                  <a:buFontTx/>
                  <a:buNone/>
                </a:pPr>
                <a:r>
                  <a:rPr lang="en-US" altLang="zh-CN" sz="2400" dirty="0">
                    <a:solidFill>
                      <a:srgbClr val="002060"/>
                    </a:solidFill>
                    <a:latin typeface="Times New Roman" panose="02020603050405020304" pitchFamily="18" charset="0"/>
                  </a:rPr>
                  <a:t>[Zn</a:t>
                </a:r>
                <a:r>
                  <a:rPr lang="en-US" altLang="zh-CN" sz="2400" baseline="30000" dirty="0">
                    <a:solidFill>
                      <a:srgbClr val="002060"/>
                    </a:solidFill>
                    <a:latin typeface="Times New Roman" panose="02020603050405020304" pitchFamily="18" charset="0"/>
                  </a:rPr>
                  <a:t>2+</a:t>
                </a:r>
                <a:r>
                  <a:rPr lang="en-US" altLang="zh-CN" sz="2400" dirty="0">
                    <a:solidFill>
                      <a:srgbClr val="002060"/>
                    </a:solidFill>
                    <a:latin typeface="Times New Roman" panose="02020603050405020304" pitchFamily="18" charset="0"/>
                  </a:rPr>
                  <a:t>]</a:t>
                </a:r>
                <a:r>
                  <a:rPr lang="en-US" altLang="zh-CN" sz="2400" dirty="0">
                    <a:solidFill>
                      <a:srgbClr val="002060"/>
                    </a:solidFill>
                  </a:rPr>
                  <a:t> </a:t>
                </a:r>
                <a14:m>
                  <m:oMath xmlns:m="http://schemas.openxmlformats.org/officeDocument/2006/math">
                    <m:r>
                      <a:rPr lang="en-US" altLang="zh-CN" sz="2400" i="1">
                        <a:solidFill>
                          <a:srgbClr val="002060"/>
                        </a:solidFill>
                        <a:latin typeface="Cambria Math" panose="02040503050406030204" pitchFamily="18" charset="0"/>
                      </a:rPr>
                      <m:t>=</m:t>
                    </m:r>
                    <m:f>
                      <m:fPr>
                        <m:ctrlPr>
                          <a:rPr lang="en-US" altLang="zh-CN" sz="2400" i="1">
                            <a:solidFill>
                              <a:srgbClr val="002060"/>
                            </a:solidFill>
                            <a:latin typeface="Cambria Math" panose="02040503050406030204" pitchFamily="18" charset="0"/>
                          </a:rPr>
                        </m:ctrlPr>
                      </m:fPr>
                      <m:num>
                        <m:r>
                          <a:rPr lang="en-US" altLang="zh-CN" sz="2400" i="1">
                            <a:solidFill>
                              <a:srgbClr val="002060"/>
                            </a:solidFill>
                            <a:latin typeface="Cambria Math" panose="02040503050406030204" pitchFamily="18" charset="0"/>
                          </a:rPr>
                          <m:t>[</m:t>
                        </m:r>
                        <m:r>
                          <m:rPr>
                            <m:sty m:val="p"/>
                          </m:rPr>
                          <a:rPr lang="en-US" altLang="zh-CN" sz="2400" i="0">
                            <a:solidFill>
                              <a:srgbClr val="002060"/>
                            </a:solidFill>
                            <a:latin typeface="Cambria Math" panose="02040503050406030204" pitchFamily="18" charset="0"/>
                          </a:rPr>
                          <m:t>M</m:t>
                        </m:r>
                        <m:r>
                          <a:rPr lang="en-US" altLang="zh-CN" sz="2400" i="1" baseline="30000">
                            <a:solidFill>
                              <a:srgbClr val="002060"/>
                            </a:solidFill>
                            <a:latin typeface="Cambria Math" panose="02040503050406030204" pitchFamily="18" charset="0"/>
                          </a:rPr>
                          <m:t>′</m:t>
                        </m:r>
                        <m:r>
                          <a:rPr lang="en-US" altLang="zh-CN" sz="2400" i="1">
                            <a:solidFill>
                              <a:srgbClr val="002060"/>
                            </a:solidFill>
                            <a:latin typeface="Cambria Math" panose="02040503050406030204" pitchFamily="18" charset="0"/>
                          </a:rPr>
                          <m:t>]</m:t>
                        </m:r>
                      </m:num>
                      <m:den>
                        <m:r>
                          <m:rPr>
                            <m:nor/>
                          </m:rPr>
                          <a:rPr lang="zh-CN" altLang="en-US" sz="2400" dirty="0">
                            <a:solidFill>
                              <a:srgbClr val="002060"/>
                            </a:solidFill>
                            <a:latin typeface="Times New Roman" panose="02020603050405020304" pitchFamily="18" charset="0"/>
                            <a:sym typeface="Symbol" panose="05050102010706020507" pitchFamily="18" charset="2"/>
                          </a:rPr>
                          <m:t></m:t>
                        </m:r>
                        <m:r>
                          <m:rPr>
                            <m:nor/>
                          </m:rPr>
                          <a:rPr lang="en-US" altLang="zh-CN" sz="2400" baseline="-25000" dirty="0">
                            <a:solidFill>
                              <a:srgbClr val="002060"/>
                            </a:solidFill>
                            <a:latin typeface="Times New Roman" panose="02020603050405020304" pitchFamily="18" charset="0"/>
                          </a:rPr>
                          <m:t>Zn</m:t>
                        </m:r>
                      </m:den>
                    </m:f>
                  </m:oMath>
                </a14:m>
                <a:r>
                  <a:rPr lang="en-US" altLang="zh-CN" sz="2400" dirty="0">
                    <a:solidFill>
                      <a:srgbClr val="002060"/>
                    </a:solidFill>
                  </a:rPr>
                  <a:t> </a:t>
                </a:r>
                <a14:m>
                  <m:oMath xmlns:m="http://schemas.openxmlformats.org/officeDocument/2006/math">
                    <m:r>
                      <a:rPr lang="en-US" altLang="zh-CN" sz="2400" i="1">
                        <a:solidFill>
                          <a:srgbClr val="002060"/>
                        </a:solidFill>
                        <a:latin typeface="Cambria Math" panose="02040503050406030204" pitchFamily="18" charset="0"/>
                      </a:rPr>
                      <m:t>=</m:t>
                    </m:r>
                    <m:f>
                      <m:fPr>
                        <m:ctrlPr>
                          <a:rPr lang="en-US" altLang="zh-CN" sz="2400" i="1">
                            <a:solidFill>
                              <a:srgbClr val="002060"/>
                            </a:solidFill>
                            <a:latin typeface="Cambria Math" panose="02040503050406030204" pitchFamily="18" charset="0"/>
                          </a:rPr>
                        </m:ctrlPr>
                      </m:fPr>
                      <m:num>
                        <m:r>
                          <a:rPr lang="en-US" altLang="zh-CN" sz="2400" i="1">
                            <a:solidFill>
                              <a:srgbClr val="002060"/>
                            </a:solidFill>
                            <a:latin typeface="Cambria Math" panose="02040503050406030204" pitchFamily="18" charset="0"/>
                          </a:rPr>
                          <m:t>𝟎</m:t>
                        </m:r>
                        <m:r>
                          <a:rPr lang="en-US" altLang="zh-CN" sz="2400" i="1">
                            <a:solidFill>
                              <a:srgbClr val="002060"/>
                            </a:solidFill>
                            <a:latin typeface="Cambria Math" panose="02040503050406030204" pitchFamily="18" charset="0"/>
                          </a:rPr>
                          <m:t>.</m:t>
                        </m:r>
                        <m:r>
                          <a:rPr lang="en-US" altLang="zh-CN" sz="2400" i="1">
                            <a:solidFill>
                              <a:srgbClr val="002060"/>
                            </a:solidFill>
                            <a:latin typeface="Cambria Math" panose="02040503050406030204" pitchFamily="18" charset="0"/>
                          </a:rPr>
                          <m:t>𝟎𝟏𝟎</m:t>
                        </m:r>
                      </m:num>
                      <m:den>
                        <m:r>
                          <m:rPr>
                            <m:nor/>
                          </m:rPr>
                          <a:rPr lang="en-US" altLang="zh-CN" sz="2400" dirty="0">
                            <a:solidFill>
                              <a:srgbClr val="002060"/>
                            </a:solidFill>
                            <a:latin typeface="Times New Roman" panose="02020603050405020304" pitchFamily="18" charset="0"/>
                          </a:rPr>
                          <m:t>1.9</m:t>
                        </m:r>
                        <m:r>
                          <a:rPr lang="en-US" altLang="zh-CN" sz="2400" dirty="0">
                            <a:solidFill>
                              <a:srgbClr val="002060"/>
                            </a:solidFill>
                            <a:latin typeface="Cambria Math" panose="02040503050406030204" pitchFamily="18" charset="0"/>
                            <a:ea typeface="Cambria Math" panose="02040503050406030204" pitchFamily="18" charset="0"/>
                          </a:rPr>
                          <m:t> </m:t>
                        </m:r>
                        <m:r>
                          <a:rPr lang="en-US" altLang="zh-CN" sz="2400" i="1" dirty="0">
                            <a:solidFill>
                              <a:srgbClr val="002060"/>
                            </a:solidFill>
                            <a:latin typeface="Cambria Math" panose="02040503050406030204" pitchFamily="18" charset="0"/>
                            <a:ea typeface="Cambria Math" panose="02040503050406030204" pitchFamily="18" charset="0"/>
                          </a:rPr>
                          <m:t>×</m:t>
                        </m:r>
                        <m:r>
                          <a:rPr lang="en-US" altLang="zh-CN" sz="2400" i="1" dirty="0">
                            <a:solidFill>
                              <a:srgbClr val="002060"/>
                            </a:solidFill>
                            <a:latin typeface="Cambria Math" panose="02040503050406030204" pitchFamily="18" charset="0"/>
                            <a:ea typeface="Cambria Math" panose="02040503050406030204" pitchFamily="18" charset="0"/>
                          </a:rPr>
                          <m:t>𝟏𝟎</m:t>
                        </m:r>
                        <m:r>
                          <m:rPr>
                            <m:nor/>
                          </m:rPr>
                          <a:rPr lang="en-US" altLang="zh-CN" sz="2400" baseline="30000" dirty="0">
                            <a:solidFill>
                              <a:srgbClr val="002060"/>
                            </a:solidFill>
                            <a:latin typeface="Times New Roman" panose="02020603050405020304" pitchFamily="18" charset="0"/>
                          </a:rPr>
                          <m:t>8</m:t>
                        </m:r>
                      </m:den>
                    </m:f>
                  </m:oMath>
                </a14:m>
                <a:r>
                  <a:rPr lang="en-US" altLang="zh-CN" sz="2400" dirty="0">
                    <a:solidFill>
                      <a:srgbClr val="002060"/>
                    </a:solidFill>
                    <a:latin typeface="Times New Roman" panose="02020603050405020304" pitchFamily="18" charset="0"/>
                  </a:rPr>
                  <a:t> </a:t>
                </a:r>
              </a:p>
              <a:p>
                <a:pPr>
                  <a:lnSpc>
                    <a:spcPct val="120000"/>
                  </a:lnSpc>
                  <a:spcBef>
                    <a:spcPts val="1200"/>
                  </a:spcBef>
                  <a:spcAft>
                    <a:spcPts val="0"/>
                  </a:spcAft>
                  <a:buFontTx/>
                  <a:buNone/>
                </a:pPr>
                <a:r>
                  <a:rPr lang="en-US" altLang="zh-CN" sz="2400" dirty="0">
                    <a:solidFill>
                      <a:srgbClr val="002060"/>
                    </a:solidFill>
                    <a:latin typeface="Times New Roman" panose="02020603050405020304" pitchFamily="18" charset="0"/>
                  </a:rPr>
                  <a:t>           =5</a:t>
                </a:r>
                <a14:m>
                  <m:oMath xmlns:m="http://schemas.openxmlformats.org/officeDocument/2006/math">
                    <m:r>
                      <a:rPr lang="en-US" altLang="zh-CN" sz="2400" b="1" i="0" dirty="0" smtClean="0">
                        <a:solidFill>
                          <a:srgbClr val="002060"/>
                        </a:solidFill>
                        <a:latin typeface="Cambria Math" panose="02040503050406030204" pitchFamily="18" charset="0"/>
                        <a:ea typeface="Cambria Math" panose="02040503050406030204" pitchFamily="18" charset="0"/>
                      </a:rPr>
                      <m:t>.</m:t>
                    </m:r>
                    <m:r>
                      <a:rPr lang="en-US" altLang="zh-CN" sz="2400" b="1" i="0" dirty="0" smtClean="0">
                        <a:solidFill>
                          <a:srgbClr val="002060"/>
                        </a:solidFill>
                        <a:latin typeface="Cambria Math" panose="02040503050406030204" pitchFamily="18" charset="0"/>
                        <a:ea typeface="Cambria Math" panose="02040503050406030204" pitchFamily="18" charset="0"/>
                      </a:rPr>
                      <m:t>𝟑</m:t>
                    </m:r>
                    <m:r>
                      <a:rPr lang="en-US" altLang="zh-CN" sz="2400" i="1" dirty="0">
                        <a:solidFill>
                          <a:srgbClr val="002060"/>
                        </a:solidFill>
                        <a:latin typeface="Cambria Math" panose="02040503050406030204" pitchFamily="18" charset="0"/>
                        <a:ea typeface="Cambria Math" panose="02040503050406030204" pitchFamily="18" charset="0"/>
                      </a:rPr>
                      <m:t>×</m:t>
                    </m:r>
                  </m:oMath>
                </a14:m>
                <a:r>
                  <a:rPr lang="en-US" altLang="zh-CN" sz="2400" dirty="0">
                    <a:solidFill>
                      <a:srgbClr val="002060"/>
                    </a:solidFill>
                    <a:latin typeface="Times New Roman" panose="02020603050405020304" pitchFamily="18" charset="0"/>
                  </a:rPr>
                  <a:t>10</a:t>
                </a:r>
                <a:r>
                  <a:rPr lang="en-US" altLang="zh-CN" sz="2400" baseline="30000" dirty="0">
                    <a:solidFill>
                      <a:srgbClr val="002060"/>
                    </a:solidFill>
                    <a:latin typeface="Times New Roman" panose="02020603050405020304" pitchFamily="18" charset="0"/>
                  </a:rPr>
                  <a:t>-11</a:t>
                </a:r>
                <a:r>
                  <a:rPr lang="en-US" altLang="zh-CN" sz="2400" dirty="0">
                    <a:solidFill>
                      <a:srgbClr val="002060"/>
                    </a:solidFill>
                    <a:latin typeface="Times New Roman" panose="02020603050405020304" pitchFamily="18" charset="0"/>
                  </a:rPr>
                  <a:t>(mol/L)</a:t>
                </a:r>
              </a:p>
            </p:txBody>
          </p:sp>
        </mc:Choice>
        <mc:Fallback xmlns="">
          <p:sp>
            <p:nvSpPr>
              <p:cNvPr id="475139" name="Rectangle 3"/>
              <p:cNvSpPr>
                <a:spLocks noGrp="1" noRot="1" noChangeAspect="1" noMove="1" noResize="1" noEditPoints="1" noAdjustHandles="1" noChangeArrowheads="1" noChangeShapeType="1" noTextEdit="1"/>
              </p:cNvSpPr>
              <p:nvPr>
                <p:ph type="body" idx="1"/>
              </p:nvPr>
            </p:nvSpPr>
            <p:spPr>
              <a:xfrm>
                <a:off x="179512" y="1268760"/>
                <a:ext cx="8856984" cy="4854575"/>
              </a:xfrm>
              <a:blipFill rotWithShape="0">
                <a:blip r:embed="rId4"/>
                <a:stretch>
                  <a:fillRect l="-1032" t="-754"/>
                </a:stretch>
              </a:blipFill>
            </p:spPr>
            <p:txBody>
              <a:bodyPr/>
              <a:lstStyle/>
              <a:p>
                <a:r>
                  <a:rPr lang="zh-CN" altLang="en-US">
                    <a:noFill/>
                  </a:rPr>
                  <a:t> </a:t>
                </a:r>
              </a:p>
            </p:txBody>
          </p:sp>
        </mc:Fallback>
      </mc:AlternateContent>
      <p:sp>
        <p:nvSpPr>
          <p:cNvPr id="475140" name="AutoShape 4"/>
          <p:cNvSpPr>
            <a:spLocks noChangeArrowheads="1"/>
          </p:cNvSpPr>
          <p:nvPr/>
        </p:nvSpPr>
        <p:spPr bwMode="auto">
          <a:xfrm>
            <a:off x="5076056" y="4653136"/>
            <a:ext cx="3240360" cy="1330436"/>
          </a:xfrm>
          <a:prstGeom prst="wedgeRoundRectCallout">
            <a:avLst>
              <a:gd name="adj1" fmla="val -62264"/>
              <a:gd name="adj2" fmla="val -106685"/>
              <a:gd name="adj3" fmla="val 16667"/>
            </a:avLst>
          </a:prstGeom>
          <a:solidFill>
            <a:srgbClr val="CC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l"/>
            <a:r>
              <a:rPr kumimoji="1" lang="zh-CN" altLang="en-US" sz="2400" b="1" dirty="0">
                <a:ea typeface="楷体_GB2312" pitchFamily="49" charset="-122"/>
              </a:rPr>
              <a:t>该条件下，配位效应可忽略，副反应主要由水解引起。</a:t>
            </a:r>
          </a:p>
        </p:txBody>
      </p:sp>
      <p:sp>
        <p:nvSpPr>
          <p:cNvPr id="6" name="Rectangle 2"/>
          <p:cNvSpPr>
            <a:spLocks noGrp="1" noChangeArrowheads="1"/>
          </p:cNvSpPr>
          <p:nvPr>
            <p:ph type="title"/>
          </p:nvPr>
        </p:nvSpPr>
        <p:spPr>
          <a:xfrm>
            <a:off x="457200" y="261144"/>
            <a:ext cx="8229600" cy="863600"/>
          </a:xfrm>
        </p:spPr>
        <p:txBody>
          <a:bodyPr/>
          <a:lstStyle/>
          <a:p>
            <a:r>
              <a:rPr lang="zh-CN" altLang="en-US" dirty="0">
                <a:latin typeface="Times New Roman" panose="02020603050405020304" pitchFamily="18" charset="0"/>
              </a:rPr>
              <a:t>续  前</a:t>
            </a:r>
            <a:endParaRPr lang="zh-CN" altLang="zh-CN" dirty="0">
              <a:latin typeface="Times New Roman" panose="02020603050405020304" pitchFamily="18" charset="0"/>
            </a:endParaRP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Effect transition="in" filter="barn(inVertical)">
                                      <p:cBhvr>
                                        <p:cTn id="7" dur="500"/>
                                        <p:tgtEl>
                                          <p:spTgt spid="475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5139">
                                            <p:txEl>
                                              <p:pRg st="1" end="1"/>
                                            </p:txEl>
                                          </p:spTgt>
                                        </p:tgtEl>
                                        <p:attrNameLst>
                                          <p:attrName>style.visibility</p:attrName>
                                        </p:attrNameLst>
                                      </p:cBhvr>
                                      <p:to>
                                        <p:strVal val="visible"/>
                                      </p:to>
                                    </p:set>
                                    <p:animEffect transition="in" filter="barn(inVertical)">
                                      <p:cBhvr>
                                        <p:cTn id="12" dur="500"/>
                                        <p:tgtEl>
                                          <p:spTgt spid="475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5139">
                                            <p:txEl>
                                              <p:pRg st="2" end="2"/>
                                            </p:txEl>
                                          </p:spTgt>
                                        </p:tgtEl>
                                        <p:attrNameLst>
                                          <p:attrName>style.visibility</p:attrName>
                                        </p:attrNameLst>
                                      </p:cBhvr>
                                      <p:to>
                                        <p:strVal val="visible"/>
                                      </p:to>
                                    </p:set>
                                    <p:animEffect transition="in" filter="barn(inVertical)">
                                      <p:cBhvr>
                                        <p:cTn id="17" dur="500"/>
                                        <p:tgtEl>
                                          <p:spTgt spid="475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75139">
                                            <p:txEl>
                                              <p:pRg st="3" end="3"/>
                                            </p:txEl>
                                          </p:spTgt>
                                        </p:tgtEl>
                                        <p:attrNameLst>
                                          <p:attrName>style.visibility</p:attrName>
                                        </p:attrNameLst>
                                      </p:cBhvr>
                                      <p:to>
                                        <p:strVal val="visible"/>
                                      </p:to>
                                    </p:set>
                                    <p:animEffect transition="in" filter="barn(inVertical)">
                                      <p:cBhvr>
                                        <p:cTn id="22" dur="500"/>
                                        <p:tgtEl>
                                          <p:spTgt spid="475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75139">
                                            <p:txEl>
                                              <p:pRg st="4" end="4"/>
                                            </p:txEl>
                                          </p:spTgt>
                                        </p:tgtEl>
                                        <p:attrNameLst>
                                          <p:attrName>style.visibility</p:attrName>
                                        </p:attrNameLst>
                                      </p:cBhvr>
                                      <p:to>
                                        <p:strVal val="visible"/>
                                      </p:to>
                                    </p:set>
                                    <p:animEffect transition="in" filter="barn(inVertical)">
                                      <p:cBhvr>
                                        <p:cTn id="27" dur="500"/>
                                        <p:tgtEl>
                                          <p:spTgt spid="475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75139">
                                            <p:txEl>
                                              <p:pRg st="5" end="5"/>
                                            </p:txEl>
                                          </p:spTgt>
                                        </p:tgtEl>
                                        <p:attrNameLst>
                                          <p:attrName>style.visibility</p:attrName>
                                        </p:attrNameLst>
                                      </p:cBhvr>
                                      <p:to>
                                        <p:strVal val="visible"/>
                                      </p:to>
                                    </p:set>
                                    <p:animEffect transition="in" filter="barn(inVertical)">
                                      <p:cBhvr>
                                        <p:cTn id="32" dur="500"/>
                                        <p:tgtEl>
                                          <p:spTgt spid="475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75140"/>
                                        </p:tgtEl>
                                        <p:attrNameLst>
                                          <p:attrName>style.visibility</p:attrName>
                                        </p:attrNameLst>
                                      </p:cBhvr>
                                      <p:to>
                                        <p:strVal val="visible"/>
                                      </p:to>
                                    </p:set>
                                    <p:animEffect transition="in" filter="barn(inVertical)">
                                      <p:cBhvr>
                                        <p:cTn id="37" dur="500"/>
                                        <p:tgtEl>
                                          <p:spTgt spid="47514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75139">
                                            <p:txEl>
                                              <p:pRg st="6" end="6"/>
                                            </p:txEl>
                                          </p:spTgt>
                                        </p:tgtEl>
                                        <p:attrNameLst>
                                          <p:attrName>style.visibility</p:attrName>
                                        </p:attrNameLst>
                                      </p:cBhvr>
                                      <p:to>
                                        <p:strVal val="visible"/>
                                      </p:to>
                                    </p:set>
                                    <p:animEffect transition="in" filter="barn(inVertical)">
                                      <p:cBhvr>
                                        <p:cTn id="42" dur="500"/>
                                        <p:tgtEl>
                                          <p:spTgt spid="4751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75139">
                                            <p:txEl>
                                              <p:pRg st="7" end="7"/>
                                            </p:txEl>
                                          </p:spTgt>
                                        </p:tgtEl>
                                        <p:attrNameLst>
                                          <p:attrName>style.visibility</p:attrName>
                                        </p:attrNameLst>
                                      </p:cBhvr>
                                      <p:to>
                                        <p:strVal val="visible"/>
                                      </p:to>
                                    </p:set>
                                    <p:animEffect transition="in" filter="barn(inVertical)">
                                      <p:cBhvr>
                                        <p:cTn id="47" dur="500"/>
                                        <p:tgtEl>
                                          <p:spTgt spid="475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r>
              <a:rPr lang="en-US" altLang="zh-CN"/>
              <a:t>《分析化学》 第五章   配位滴定法</a:t>
            </a:r>
          </a:p>
        </p:txBody>
      </p:sp>
      <p:sp>
        <p:nvSpPr>
          <p:cNvPr id="8" name="灯片编号占位符 5"/>
          <p:cNvSpPr>
            <a:spLocks noGrp="1"/>
          </p:cNvSpPr>
          <p:nvPr>
            <p:ph type="sldNum" sz="quarter" idx="12"/>
          </p:nvPr>
        </p:nvSpPr>
        <p:spPr/>
        <p:txBody>
          <a:bodyPr/>
          <a:lstStyle/>
          <a:p>
            <a:fld id="{EF8ADF58-2D08-491A-81D9-75758DA13132}" type="slidenum">
              <a:rPr lang="en-US" altLang="zh-CN"/>
              <a:pPr/>
              <a:t>61</a:t>
            </a:fld>
            <a:endParaRPr lang="en-US" altLang="zh-CN"/>
          </a:p>
        </p:txBody>
      </p:sp>
      <p:sp>
        <p:nvSpPr>
          <p:cNvPr id="81923" name="Rectangle 3"/>
          <p:cNvSpPr>
            <a:spLocks noGrp="1" noChangeArrowheads="1"/>
          </p:cNvSpPr>
          <p:nvPr>
            <p:ph type="body" idx="1"/>
          </p:nvPr>
        </p:nvSpPr>
        <p:spPr/>
        <p:txBody>
          <a:bodyPr/>
          <a:lstStyle/>
          <a:p>
            <a:pPr>
              <a:lnSpc>
                <a:spcPct val="110000"/>
              </a:lnSpc>
              <a:spcBef>
                <a:spcPts val="0"/>
              </a:spcBef>
            </a:pPr>
            <a:r>
              <a:rPr lang="zh-CN" altLang="en-US" dirty="0">
                <a:latin typeface="Times New Roman" panose="02020603050405020304" pitchFamily="18" charset="0"/>
              </a:rPr>
              <a:t>酸度较高时可能与</a:t>
            </a:r>
            <a:r>
              <a:rPr lang="en-US" altLang="zh-CN" dirty="0">
                <a:latin typeface="Times New Roman" panose="02020603050405020304" pitchFamily="18" charset="0"/>
              </a:rPr>
              <a:t>H</a:t>
            </a:r>
            <a:r>
              <a:rPr lang="en-US" altLang="zh-CN" baseline="30000" dirty="0">
                <a:latin typeface="Times New Roman" panose="02020603050405020304" pitchFamily="18" charset="0"/>
              </a:rPr>
              <a:t>+</a:t>
            </a:r>
            <a:r>
              <a:rPr lang="zh-CN" altLang="en-US" dirty="0">
                <a:latin typeface="Times New Roman" panose="02020603050405020304" pitchFamily="18" charset="0"/>
              </a:rPr>
              <a:t>结合生成</a:t>
            </a:r>
            <a:r>
              <a:rPr lang="en-US" altLang="zh-CN" dirty="0">
                <a:latin typeface="Times New Roman" panose="02020603050405020304" pitchFamily="18" charset="0"/>
              </a:rPr>
              <a:t>MHY</a:t>
            </a:r>
            <a:r>
              <a:rPr lang="zh-CN" altLang="en-US" dirty="0">
                <a:latin typeface="Times New Roman" panose="02020603050405020304" pitchFamily="18" charset="0"/>
              </a:rPr>
              <a:t>：</a:t>
            </a:r>
          </a:p>
          <a:p>
            <a:pPr lvl="1">
              <a:lnSpc>
                <a:spcPct val="110000"/>
              </a:lnSpc>
              <a:spcBef>
                <a:spcPts val="0"/>
              </a:spcBef>
            </a:pPr>
            <a:endParaRPr lang="zh-CN" altLang="en-US" sz="3200" dirty="0">
              <a:latin typeface="Times New Roman" panose="02020603050405020304" pitchFamily="18" charset="0"/>
            </a:endParaRPr>
          </a:p>
          <a:p>
            <a:pPr lvl="1">
              <a:lnSpc>
                <a:spcPct val="110000"/>
              </a:lnSpc>
              <a:spcBef>
                <a:spcPts val="0"/>
              </a:spcBef>
            </a:pPr>
            <a:endParaRPr lang="zh-CN" altLang="en-US" sz="3200" dirty="0">
              <a:latin typeface="Times New Roman" panose="02020603050405020304" pitchFamily="18" charset="0"/>
            </a:endParaRPr>
          </a:p>
          <a:p>
            <a:pPr>
              <a:lnSpc>
                <a:spcPct val="110000"/>
              </a:lnSpc>
              <a:spcBef>
                <a:spcPts val="0"/>
              </a:spcBef>
            </a:pPr>
            <a:r>
              <a:rPr lang="zh-CN" altLang="en-US" dirty="0">
                <a:latin typeface="Times New Roman" panose="02020603050405020304" pitchFamily="18" charset="0"/>
              </a:rPr>
              <a:t>酸度较低时可能与</a:t>
            </a:r>
            <a:r>
              <a:rPr lang="en-US" altLang="zh-CN" dirty="0">
                <a:latin typeface="Times New Roman" panose="02020603050405020304" pitchFamily="18" charset="0"/>
              </a:rPr>
              <a:t>OH</a:t>
            </a:r>
            <a:r>
              <a:rPr lang="zh-CN" altLang="en-US" dirty="0">
                <a:latin typeface="Times New Roman" panose="02020603050405020304" pitchFamily="18" charset="0"/>
              </a:rPr>
              <a:t>结合生成</a:t>
            </a:r>
            <a:r>
              <a:rPr lang="en-US" altLang="zh-CN" dirty="0">
                <a:latin typeface="Times New Roman" panose="02020603050405020304" pitchFamily="18" charset="0"/>
              </a:rPr>
              <a:t>MOHY </a:t>
            </a:r>
            <a:r>
              <a:rPr lang="zh-CN" altLang="en-US" dirty="0">
                <a:latin typeface="Times New Roman" panose="02020603050405020304" pitchFamily="18" charset="0"/>
              </a:rPr>
              <a:t>：</a:t>
            </a:r>
          </a:p>
          <a:p>
            <a:pPr>
              <a:lnSpc>
                <a:spcPct val="110000"/>
              </a:lnSpc>
              <a:spcBef>
                <a:spcPts val="0"/>
              </a:spcBef>
            </a:pPr>
            <a:endParaRPr lang="zh-CN" altLang="en-US" dirty="0">
              <a:latin typeface="Times New Roman" panose="02020603050405020304" pitchFamily="18" charset="0"/>
            </a:endParaRPr>
          </a:p>
          <a:p>
            <a:pPr>
              <a:lnSpc>
                <a:spcPct val="110000"/>
              </a:lnSpc>
              <a:spcBef>
                <a:spcPts val="0"/>
              </a:spcBef>
            </a:pPr>
            <a:endParaRPr lang="en-US" altLang="zh-CN" dirty="0">
              <a:latin typeface="Times New Roman" panose="02020603050405020304" pitchFamily="18" charset="0"/>
            </a:endParaRPr>
          </a:p>
        </p:txBody>
      </p:sp>
      <p:graphicFrame>
        <p:nvGraphicFramePr>
          <p:cNvPr id="81924" name="Object 4" descr="羊皮纸"/>
          <p:cNvGraphicFramePr>
            <a:graphicFrameLocks noChangeAspect="1"/>
          </p:cNvGraphicFramePr>
          <p:nvPr>
            <p:extLst>
              <p:ext uri="{D42A27DB-BD31-4B8C-83A1-F6EECF244321}">
                <p14:modId xmlns:p14="http://schemas.microsoft.com/office/powerpoint/2010/main" val="3765296968"/>
              </p:ext>
            </p:extLst>
          </p:nvPr>
        </p:nvGraphicFramePr>
        <p:xfrm>
          <a:off x="1084957" y="1844824"/>
          <a:ext cx="7015435" cy="1051436"/>
        </p:xfrm>
        <a:graphic>
          <a:graphicData uri="http://schemas.openxmlformats.org/presentationml/2006/ole">
            <mc:AlternateContent xmlns:mc="http://schemas.openxmlformats.org/markup-compatibility/2006">
              <mc:Choice xmlns:v="urn:schemas-microsoft-com:vml" Requires="v">
                <p:oleObj spid="_x0000_s13318" name="公式" r:id="rId5" imgW="3187440" imgH="431640" progId="Equation.3">
                  <p:embed/>
                </p:oleObj>
              </mc:Choice>
              <mc:Fallback>
                <p:oleObj name="公式" r:id="rId5" imgW="3187440" imgH="431640" progId="Equation.3">
                  <p:embed/>
                  <p:pic>
                    <p:nvPicPr>
                      <p:cNvPr id="0" name="Object 4" descr="羊皮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957" y="1844824"/>
                        <a:ext cx="7015435" cy="1051436"/>
                      </a:xfrm>
                      <a:prstGeom prst="rect">
                        <a:avLst/>
                      </a:prstGeom>
                      <a:noFill/>
                      <a:ln>
                        <a:noFill/>
                      </a:ln>
                      <a:effectLst/>
                    </p:spPr>
                  </p:pic>
                </p:oleObj>
              </mc:Fallback>
            </mc:AlternateContent>
          </a:graphicData>
        </a:graphic>
      </p:graphicFrame>
      <p:graphicFrame>
        <p:nvGraphicFramePr>
          <p:cNvPr id="81926" name="Object 6" descr="新闻纸"/>
          <p:cNvGraphicFramePr>
            <a:graphicFrameLocks noChangeAspect="1"/>
          </p:cNvGraphicFramePr>
          <p:nvPr>
            <p:extLst>
              <p:ext uri="{D42A27DB-BD31-4B8C-83A1-F6EECF244321}">
                <p14:modId xmlns:p14="http://schemas.microsoft.com/office/powerpoint/2010/main" val="125515828"/>
              </p:ext>
            </p:extLst>
          </p:nvPr>
        </p:nvGraphicFramePr>
        <p:xfrm>
          <a:off x="611560" y="3429000"/>
          <a:ext cx="8136904" cy="1041702"/>
        </p:xfrm>
        <a:graphic>
          <a:graphicData uri="http://schemas.openxmlformats.org/presentationml/2006/ole">
            <mc:AlternateContent xmlns:mc="http://schemas.openxmlformats.org/markup-compatibility/2006">
              <mc:Choice xmlns:v="urn:schemas-microsoft-com:vml" Requires="v">
                <p:oleObj spid="_x0000_s13319" name="公式" r:id="rId7" imgW="3720960" imgH="431640" progId="Equation.3">
                  <p:embed/>
                </p:oleObj>
              </mc:Choice>
              <mc:Fallback>
                <p:oleObj name="公式" r:id="rId7" imgW="3720960" imgH="431640" progId="Equation.3">
                  <p:embed/>
                  <p:pic>
                    <p:nvPicPr>
                      <p:cNvPr id="0" name="Object 6" descr="新闻纸"/>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3429000"/>
                        <a:ext cx="8136904" cy="1041702"/>
                      </a:xfrm>
                      <a:prstGeom prst="rect">
                        <a:avLst/>
                      </a:prstGeom>
                      <a:noFill/>
                      <a:ln>
                        <a:noFill/>
                      </a:ln>
                      <a:effectLst/>
                    </p:spPr>
                  </p:pic>
                </p:oleObj>
              </mc:Fallback>
            </mc:AlternateContent>
          </a:graphicData>
        </a:graphic>
      </p:graphicFrame>
      <p:sp>
        <p:nvSpPr>
          <p:cNvPr id="81929" name="Rectangle 9"/>
          <p:cNvSpPr>
            <a:spLocks noGrp="1" noChangeArrowheads="1"/>
          </p:cNvSpPr>
          <p:nvPr>
            <p:ph type="title"/>
          </p:nvPr>
        </p:nvSpPr>
        <p:spPr/>
        <p:txBody>
          <a:bodyPr/>
          <a:lstStyle/>
          <a:p>
            <a:r>
              <a:rPr lang="en-US" altLang="zh-CN" dirty="0">
                <a:latin typeface="Times New Roman" panose="02020603050405020304" pitchFamily="18" charset="0"/>
              </a:rPr>
              <a:t>3. </a:t>
            </a:r>
            <a:r>
              <a:rPr lang="zh-CN" altLang="en-US" dirty="0">
                <a:latin typeface="Times New Roman" panose="02020603050405020304" pitchFamily="18" charset="0"/>
              </a:rPr>
              <a:t>配合物</a:t>
            </a:r>
            <a:r>
              <a:rPr lang="en-US" altLang="zh-CN" dirty="0">
                <a:latin typeface="Times New Roman" panose="02020603050405020304" pitchFamily="18" charset="0"/>
              </a:rPr>
              <a:t>MY</a:t>
            </a:r>
            <a:r>
              <a:rPr lang="zh-CN" altLang="en-US" dirty="0">
                <a:latin typeface="Times New Roman" panose="02020603050405020304" pitchFamily="18" charset="0"/>
              </a:rPr>
              <a:t>的副反应系数</a:t>
            </a:r>
          </a:p>
        </p:txBody>
      </p:sp>
      <p:sp>
        <p:nvSpPr>
          <p:cNvPr id="81930" name="AutoShape 10"/>
          <p:cNvSpPr>
            <a:spLocks noChangeArrowheads="1"/>
          </p:cNvSpPr>
          <p:nvPr/>
        </p:nvSpPr>
        <p:spPr bwMode="auto">
          <a:xfrm>
            <a:off x="860425" y="4422243"/>
            <a:ext cx="7816031" cy="1499764"/>
          </a:xfrm>
          <a:prstGeom prst="horizontalScroll">
            <a:avLst>
              <a:gd name="adj" fmla="val 12500"/>
            </a:avLst>
          </a:prstGeom>
          <a:solidFill>
            <a:srgbClr val="FFFFE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l">
              <a:lnSpc>
                <a:spcPct val="120000"/>
              </a:lnSpc>
            </a:pPr>
            <a:r>
              <a:rPr lang="zh-CN" altLang="en-US" b="1" dirty="0"/>
              <a:t>酸式、碱式配合物的形成有利于主反应的进行，配合物稳定常数较小，计算中通常忽略不计。</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arn(inVertical)">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24"/>
                                        </p:tgtEl>
                                        <p:attrNameLst>
                                          <p:attrName>style.visibility</p:attrName>
                                        </p:attrNameLst>
                                      </p:cBhvr>
                                      <p:to>
                                        <p:strVal val="visible"/>
                                      </p:to>
                                    </p:set>
                                    <p:animEffect transition="in" filter="barn(inVertical)">
                                      <p:cBhvr>
                                        <p:cTn id="12" dur="500"/>
                                        <p:tgtEl>
                                          <p:spTgt spid="819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animEffect transition="in" filter="barn(inVertical)">
                                      <p:cBhvr>
                                        <p:cTn id="17" dur="500"/>
                                        <p:tgtEl>
                                          <p:spTgt spid="819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26"/>
                                        </p:tgtEl>
                                        <p:attrNameLst>
                                          <p:attrName>style.visibility</p:attrName>
                                        </p:attrNameLst>
                                      </p:cBhvr>
                                      <p:to>
                                        <p:strVal val="visible"/>
                                      </p:to>
                                    </p:set>
                                    <p:animEffect transition="in" filter="barn(inVertical)">
                                      <p:cBhvr>
                                        <p:cTn id="22" dur="500"/>
                                        <p:tgtEl>
                                          <p:spTgt spid="819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1930"/>
                                        </p:tgtEl>
                                        <p:attrNameLst>
                                          <p:attrName>style.visibility</p:attrName>
                                        </p:attrNameLst>
                                      </p:cBhvr>
                                      <p:to>
                                        <p:strVal val="visible"/>
                                      </p:to>
                                    </p:set>
                                    <p:animEffect transition="in" filter="barn(inVertical)">
                                      <p:cBhvr>
                                        <p:cTn id="27"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EEACB474-87B8-4D42-922A-E342A651E8F6}" type="slidenum">
              <a:rPr lang="en-US" altLang="zh-CN"/>
              <a:pPr/>
              <a:t>62</a:t>
            </a:fld>
            <a:endParaRPr lang="en-US" altLang="zh-CN"/>
          </a:p>
        </p:txBody>
      </p:sp>
      <p:sp>
        <p:nvSpPr>
          <p:cNvPr id="91138" name="Rectangle 2"/>
          <p:cNvSpPr>
            <a:spLocks noGrp="1" noChangeArrowheads="1"/>
          </p:cNvSpPr>
          <p:nvPr>
            <p:ph type="title"/>
          </p:nvPr>
        </p:nvSpPr>
        <p:spPr>
          <a:xfrm>
            <a:off x="457200" y="44624"/>
            <a:ext cx="8362950" cy="1279525"/>
          </a:xfrm>
        </p:spPr>
        <p:txBody>
          <a:bodyPr/>
          <a:lstStyle/>
          <a:p>
            <a:r>
              <a:rPr lang="zh-CN" altLang="en-US" dirty="0">
                <a:latin typeface="Times New Roman" panose="02020603050405020304" pitchFamily="18" charset="0"/>
              </a:rPr>
              <a:t>（三）配合物的条件稳定常数</a:t>
            </a:r>
          </a:p>
        </p:txBody>
      </p:sp>
      <p:sp>
        <p:nvSpPr>
          <p:cNvPr id="91139" name="Rectangle 3"/>
          <p:cNvSpPr>
            <a:spLocks noGrp="1" noChangeArrowheads="1"/>
          </p:cNvSpPr>
          <p:nvPr>
            <p:ph type="body" idx="1"/>
          </p:nvPr>
        </p:nvSpPr>
        <p:spPr>
          <a:xfrm>
            <a:off x="395289" y="1304925"/>
            <a:ext cx="8209160" cy="5076825"/>
          </a:xfrm>
        </p:spPr>
        <p:txBody>
          <a:bodyPr/>
          <a:lstStyle/>
          <a:p>
            <a:pPr>
              <a:lnSpc>
                <a:spcPct val="120000"/>
              </a:lnSpc>
              <a:spcBef>
                <a:spcPts val="0"/>
              </a:spcBef>
            </a:pPr>
            <a:r>
              <a:rPr lang="zh-CN" altLang="en-US" dirty="0">
                <a:latin typeface="Times New Roman" panose="02020603050405020304" pitchFamily="18" charset="0"/>
              </a:rPr>
              <a:t>也称表观形成常数，</a:t>
            </a:r>
            <a:r>
              <a:rPr lang="zh-CN" altLang="en-US" u="sng" dirty="0">
                <a:solidFill>
                  <a:srgbClr val="3333FF"/>
                </a:solidFill>
                <a:latin typeface="Times New Roman" panose="02020603050405020304" pitchFamily="18" charset="0"/>
              </a:rPr>
              <a:t>本章重点核心内容！</a:t>
            </a:r>
            <a:endParaRPr lang="zh-CN" altLang="en-US" sz="3200" u="sng" dirty="0">
              <a:solidFill>
                <a:srgbClr val="3333FF"/>
              </a:solidFill>
              <a:latin typeface="Times New Roman" panose="02020603050405020304" pitchFamily="18" charset="0"/>
            </a:endParaRPr>
          </a:p>
          <a:p>
            <a:pPr lvl="1">
              <a:lnSpc>
                <a:spcPct val="120000"/>
              </a:lnSpc>
              <a:spcBef>
                <a:spcPts val="0"/>
              </a:spcBef>
            </a:pPr>
            <a:r>
              <a:rPr lang="zh-CN" altLang="en-US" dirty="0">
                <a:latin typeface="Times New Roman" panose="02020603050405020304" pitchFamily="18" charset="0"/>
              </a:rPr>
              <a:t>无副反应发生，用稳定常数</a:t>
            </a:r>
            <a:r>
              <a:rPr lang="en-US" altLang="zh-CN" i="1" dirty="0">
                <a:latin typeface="Times New Roman" panose="02020603050405020304" pitchFamily="18" charset="0"/>
              </a:rPr>
              <a:t>K</a:t>
            </a:r>
            <a:r>
              <a:rPr lang="en-US" altLang="zh-CN" baseline="-25000" dirty="0">
                <a:latin typeface="Times New Roman" panose="02020603050405020304" pitchFamily="18" charset="0"/>
              </a:rPr>
              <a:t>MY</a:t>
            </a:r>
            <a:r>
              <a:rPr lang="zh-CN" altLang="en-US" dirty="0">
                <a:latin typeface="Times New Roman" panose="02020603050405020304" pitchFamily="18" charset="0"/>
              </a:rPr>
              <a:t>表示</a:t>
            </a:r>
            <a:r>
              <a:rPr lang="en-US" altLang="zh-CN" dirty="0">
                <a:latin typeface="Times New Roman" panose="02020603050405020304" pitchFamily="18" charset="0"/>
              </a:rPr>
              <a:t>M</a:t>
            </a:r>
            <a:r>
              <a:rPr lang="zh-CN" altLang="en-US" dirty="0">
                <a:latin typeface="Times New Roman" panose="02020603050405020304" pitchFamily="18" charset="0"/>
              </a:rPr>
              <a:t>与</a:t>
            </a:r>
            <a:r>
              <a:rPr lang="en-US" altLang="zh-CN" dirty="0">
                <a:latin typeface="Times New Roman" panose="02020603050405020304" pitchFamily="18" charset="0"/>
              </a:rPr>
              <a:t>Y</a:t>
            </a:r>
            <a:r>
              <a:rPr lang="zh-CN" altLang="en-US" dirty="0">
                <a:latin typeface="Times New Roman" panose="02020603050405020304" pitchFamily="18" charset="0"/>
              </a:rPr>
              <a:t>配位反应进行的程度。</a:t>
            </a:r>
          </a:p>
          <a:p>
            <a:pPr lvl="1">
              <a:lnSpc>
                <a:spcPct val="120000"/>
              </a:lnSpc>
              <a:spcBef>
                <a:spcPts val="0"/>
              </a:spcBef>
            </a:pPr>
            <a:r>
              <a:rPr lang="zh-CN" altLang="en-US" dirty="0">
                <a:latin typeface="Times New Roman" panose="02020603050405020304" pitchFamily="18" charset="0"/>
              </a:rPr>
              <a:t>有副反应发生，虽然一定温度下</a:t>
            </a:r>
            <a:r>
              <a:rPr lang="en-US" altLang="zh-CN" i="1" dirty="0">
                <a:latin typeface="Times New Roman" panose="02020603050405020304" pitchFamily="18" charset="0"/>
              </a:rPr>
              <a:t>K</a:t>
            </a:r>
            <a:r>
              <a:rPr lang="en-US" altLang="zh-CN" baseline="-25000" dirty="0">
                <a:latin typeface="Times New Roman" panose="02020603050405020304" pitchFamily="18" charset="0"/>
              </a:rPr>
              <a:t>MY</a:t>
            </a:r>
            <a:r>
              <a:rPr lang="zh-CN" altLang="en-US" dirty="0">
                <a:latin typeface="Times New Roman" panose="02020603050405020304" pitchFamily="18" charset="0"/>
              </a:rPr>
              <a:t>为常数，但因</a:t>
            </a:r>
            <a:r>
              <a:rPr lang="en-US" altLang="zh-CN" dirty="0">
                <a:latin typeface="Times New Roman" panose="02020603050405020304" pitchFamily="18" charset="0"/>
              </a:rPr>
              <a:t>M</a:t>
            </a:r>
            <a:r>
              <a:rPr lang="zh-CN" altLang="en-US" dirty="0">
                <a:latin typeface="Times New Roman" panose="02020603050405020304" pitchFamily="18" charset="0"/>
              </a:rPr>
              <a:t>、</a:t>
            </a:r>
            <a:r>
              <a:rPr lang="en-US" altLang="zh-CN" dirty="0">
                <a:latin typeface="Times New Roman" panose="02020603050405020304" pitchFamily="18" charset="0"/>
              </a:rPr>
              <a:t>Y</a:t>
            </a:r>
            <a:r>
              <a:rPr lang="zh-CN" altLang="en-US" dirty="0">
                <a:latin typeface="Times New Roman" panose="02020603050405020304" pitchFamily="18" charset="0"/>
              </a:rPr>
              <a:t>及</a:t>
            </a:r>
            <a:r>
              <a:rPr lang="en-US" altLang="zh-CN" dirty="0">
                <a:latin typeface="Times New Roman" panose="02020603050405020304" pitchFamily="18" charset="0"/>
              </a:rPr>
              <a:t>MY</a:t>
            </a:r>
            <a:r>
              <a:rPr lang="zh-CN" altLang="en-US" dirty="0">
                <a:latin typeface="Times New Roman" panose="02020603050405020304" pitchFamily="18" charset="0"/>
              </a:rPr>
              <a:t>的副反应影响，用</a:t>
            </a:r>
            <a:r>
              <a:rPr lang="en-US" altLang="zh-CN" i="1" dirty="0">
                <a:latin typeface="Times New Roman" panose="02020603050405020304" pitchFamily="18" charset="0"/>
              </a:rPr>
              <a:t>K</a:t>
            </a:r>
            <a:r>
              <a:rPr lang="en-US" altLang="zh-CN" baseline="-25000" dirty="0">
                <a:latin typeface="Times New Roman" panose="02020603050405020304" pitchFamily="18" charset="0"/>
              </a:rPr>
              <a:t>MY</a:t>
            </a:r>
            <a:r>
              <a:rPr lang="zh-CN" altLang="en-US" dirty="0">
                <a:latin typeface="Times New Roman" panose="02020603050405020304" pitchFamily="18" charset="0"/>
              </a:rPr>
              <a:t>已不能真实反映配位反应进行的程度，应该用</a:t>
            </a:r>
            <a:r>
              <a:rPr lang="en-US" altLang="zh-CN" i="1" dirty="0">
                <a:latin typeface="Times New Roman" panose="02020603050405020304" pitchFamily="18" charset="0"/>
              </a:rPr>
              <a:t>K</a:t>
            </a:r>
            <a:r>
              <a:rPr lang="en-US" altLang="zh-CN" dirty="0">
                <a:latin typeface="Times New Roman" panose="02020603050405020304" pitchFamily="18" charset="0"/>
                <a:cs typeface="Times New Roman" panose="02020603050405020304" pitchFamily="18" charset="0"/>
              </a:rPr>
              <a:t>´</a:t>
            </a:r>
            <a:r>
              <a:rPr lang="en-US" altLang="zh-CN" baseline="-25000" dirty="0">
                <a:latin typeface="Times New Roman" panose="02020603050405020304" pitchFamily="18" charset="0"/>
              </a:rPr>
              <a:t>MY</a:t>
            </a:r>
            <a:r>
              <a:rPr lang="zh-CN" altLang="en-US" dirty="0">
                <a:latin typeface="Times New Roman" panose="02020603050405020304" pitchFamily="18" charset="0"/>
              </a:rPr>
              <a:t>来衡量反应进行的程度。</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arn(inVertical)">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barn(inVertical)">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barn(inVertical)">
                                      <p:cBhvr>
                                        <p:cTn id="17" dur="5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9268392F-C63F-45BB-822E-4C6FBD120CAA}"/>
              </a:ext>
            </a:extLst>
          </p:cNvPr>
          <p:cNvSpPr/>
          <p:nvPr/>
        </p:nvSpPr>
        <p:spPr bwMode="auto">
          <a:xfrm>
            <a:off x="2555776" y="5373216"/>
            <a:ext cx="5832648" cy="576064"/>
          </a:xfrm>
          <a:prstGeom prst="roundRect">
            <a:avLst/>
          </a:prstGeom>
          <a:solidFill>
            <a:srgbClr val="FFFFDD">
              <a:alpha val="49000"/>
            </a:srgbClr>
          </a:solidFill>
          <a:ln w="19050" cap="flat" cmpd="sng" algn="ctr">
            <a:solidFill>
              <a:schemeClr val="tx1"/>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2800" dirty="0"/>
                  <a:t>因</a:t>
                </a:r>
                <a:r>
                  <a:rPr lang="en-US" altLang="zh-CN" sz="2800" dirty="0"/>
                  <a:t>M</a:t>
                </a:r>
                <a:r>
                  <a:rPr lang="zh-CN" altLang="en-US" sz="2800" dirty="0"/>
                  <a:t>、</a:t>
                </a:r>
                <a:r>
                  <a:rPr lang="en-US" altLang="zh-CN" sz="2800" dirty="0"/>
                  <a:t>Y</a:t>
                </a:r>
                <a:r>
                  <a:rPr lang="zh-CN" altLang="en-US" sz="2800" dirty="0"/>
                  <a:t>、</a:t>
                </a:r>
                <a:r>
                  <a:rPr lang="en-US" altLang="zh-CN" sz="2800" dirty="0"/>
                  <a:t>MY</a:t>
                </a:r>
                <a:r>
                  <a:rPr lang="zh-CN" altLang="en-US" sz="2800" dirty="0"/>
                  <a:t>可能发生副反应，为说明配位反应实际进行的程度，应该用</a:t>
                </a:r>
                <a14:m>
                  <m:oMath xmlns:m="http://schemas.openxmlformats.org/officeDocument/2006/math">
                    <m:r>
                      <m:rPr>
                        <m:nor/>
                      </m:rPr>
                      <a:rPr lang="en-US" altLang="zh-CN" sz="2800" dirty="0"/>
                      <m:t>[</m:t>
                    </m:r>
                    <m:r>
                      <m:rPr>
                        <m:nor/>
                      </m:rPr>
                      <a:rPr lang="en-US" altLang="zh-CN" sz="2800" dirty="0"/>
                      <m:t>M</m:t>
                    </m:r>
                    <m:r>
                      <m:rPr>
                        <m:nor/>
                      </m:rPr>
                      <a:rPr lang="en-US" altLang="zh-CN" sz="2800" dirty="0"/>
                      <m:t>’]</m:t>
                    </m:r>
                  </m:oMath>
                </a14:m>
                <a:r>
                  <a:rPr lang="zh-CN" altLang="en-US" sz="2800" dirty="0"/>
                  <a:t>、</a:t>
                </a:r>
                <a:r>
                  <a:rPr lang="en-US" altLang="zh-CN" sz="2800" dirty="0"/>
                  <a:t>[Y’]</a:t>
                </a:r>
                <a:r>
                  <a:rPr lang="zh-CN" altLang="en-US" sz="2800" dirty="0"/>
                  <a:t>、</a:t>
                </a:r>
                <a:r>
                  <a:rPr lang="en-US" altLang="zh-CN" sz="2800" dirty="0"/>
                  <a:t> </a:t>
                </a:r>
                <a14:m>
                  <m:oMath xmlns:m="http://schemas.openxmlformats.org/officeDocument/2006/math">
                    <m:r>
                      <m:rPr>
                        <m:nor/>
                      </m:rPr>
                      <a:rPr lang="en-US" altLang="zh-CN" sz="2800" dirty="0"/>
                      <m:t>[</m:t>
                    </m:r>
                    <m:r>
                      <m:rPr>
                        <m:nor/>
                      </m:rPr>
                      <a:rPr lang="en-US" altLang="zh-CN" sz="2800" dirty="0"/>
                      <m:t>MY</m:t>
                    </m:r>
                    <m:r>
                      <m:rPr>
                        <m:nor/>
                      </m:rPr>
                      <a:rPr lang="en-US" altLang="zh-CN" sz="2800" dirty="0"/>
                      <m:t>’]</m:t>
                    </m:r>
                  </m:oMath>
                </a14:m>
                <a:r>
                  <a:rPr lang="zh-CN" altLang="en-US" sz="2800" dirty="0"/>
                  <a:t>来表示平衡常数</a:t>
                </a:r>
                <a:r>
                  <a:rPr lang="en-US" altLang="zh-CN" sz="2800" i="1" dirty="0">
                    <a:latin typeface="Times New Roman" panose="02020603050405020304" pitchFamily="18" charset="0"/>
                  </a:rPr>
                  <a:t>K</a:t>
                </a:r>
                <a:r>
                  <a:rPr lang="en-US" altLang="zh-CN" sz="2800" dirty="0">
                    <a:latin typeface="Times New Roman" panose="02020603050405020304" pitchFamily="18" charset="0"/>
                    <a:cs typeface="Times New Roman" panose="02020603050405020304" pitchFamily="18" charset="0"/>
                  </a:rPr>
                  <a:t>´</a:t>
                </a:r>
                <a:r>
                  <a:rPr lang="en-US" altLang="zh-CN" sz="2800" baseline="-25000" dirty="0">
                    <a:latin typeface="Times New Roman" panose="02020603050405020304" pitchFamily="18" charset="0"/>
                  </a:rPr>
                  <a:t>MY</a:t>
                </a:r>
                <a:r>
                  <a:rPr lang="zh-CN" altLang="en-US" sz="2800" dirty="0">
                    <a:latin typeface="Times New Roman" panose="02020603050405020304" pitchFamily="18" charset="0"/>
                  </a:rPr>
                  <a:t>：</a:t>
                </a:r>
                <a:endParaRPr lang="en-US" altLang="zh-CN" sz="2800" dirty="0">
                  <a:latin typeface="Times New Roman" panose="02020603050405020304" pitchFamily="18" charset="0"/>
                </a:endParaRPr>
              </a:p>
              <a:p>
                <a:pPr marL="0" indent="0" algn="ctr">
                  <a:spcBef>
                    <a:spcPts val="0"/>
                  </a:spcBef>
                  <a:buNone/>
                </a:pPr>
                <a:r>
                  <a:rPr lang="en-US" altLang="zh-CN" sz="2800" i="1" dirty="0">
                    <a:solidFill>
                      <a:srgbClr val="3333FF"/>
                    </a:solidFill>
                    <a:latin typeface="Times New Roman" panose="02020603050405020304" pitchFamily="18" charset="0"/>
                  </a:rPr>
                  <a:t>K</a:t>
                </a:r>
                <a:r>
                  <a:rPr lang="en-US" altLang="zh-CN" sz="2800" dirty="0">
                    <a:solidFill>
                      <a:srgbClr val="3333FF"/>
                    </a:solidFill>
                    <a:latin typeface="Times New Roman" panose="02020603050405020304" pitchFamily="18" charset="0"/>
                    <a:cs typeface="Times New Roman" panose="02020603050405020304" pitchFamily="18" charset="0"/>
                  </a:rPr>
                  <a:t>´</a:t>
                </a:r>
                <a:r>
                  <a:rPr lang="en-US" altLang="zh-CN" sz="2800" baseline="-25000" dirty="0">
                    <a:solidFill>
                      <a:srgbClr val="3333FF"/>
                    </a:solidFill>
                    <a:latin typeface="Times New Roman" panose="02020603050405020304" pitchFamily="18" charset="0"/>
                  </a:rPr>
                  <a:t>MY </a:t>
                </a:r>
                <a:r>
                  <a:rPr lang="en-US" altLang="zh-CN" sz="2800" dirty="0">
                    <a:solidFill>
                      <a:srgbClr val="3333FF"/>
                    </a:solidFill>
                    <a:latin typeface="Times New Roman" panose="02020603050405020304" pitchFamily="18" charset="0"/>
                  </a:rPr>
                  <a:t>= </a:t>
                </a:r>
                <a14:m>
                  <m:oMath xmlns:m="http://schemas.openxmlformats.org/officeDocument/2006/math">
                    <m:f>
                      <m:fPr>
                        <m:ctrlPr>
                          <a:rPr lang="en-US" altLang="zh-CN" sz="2800" i="1" smtClean="0">
                            <a:solidFill>
                              <a:srgbClr val="3333FF"/>
                            </a:solidFill>
                            <a:latin typeface="Cambria Math" panose="02040503050406030204" pitchFamily="18" charset="0"/>
                          </a:rPr>
                        </m:ctrlPr>
                      </m:fPr>
                      <m:num>
                        <m:r>
                          <m:rPr>
                            <m:nor/>
                          </m:rPr>
                          <a:rPr lang="en-US" altLang="zh-CN" sz="2800" dirty="0">
                            <a:solidFill>
                              <a:srgbClr val="3333FF"/>
                            </a:solidFill>
                          </a:rPr>
                          <m:t>[</m:t>
                        </m:r>
                        <m:r>
                          <m:rPr>
                            <m:nor/>
                          </m:rPr>
                          <a:rPr lang="en-US" altLang="zh-CN" sz="2800" dirty="0">
                            <a:solidFill>
                              <a:srgbClr val="3333FF"/>
                            </a:solidFill>
                          </a:rPr>
                          <m:t>MY</m:t>
                        </m:r>
                        <m:r>
                          <m:rPr>
                            <m:nor/>
                          </m:rPr>
                          <a:rPr lang="en-US" altLang="zh-CN" sz="2800" dirty="0">
                            <a:solidFill>
                              <a:srgbClr val="3333FF"/>
                            </a:solidFill>
                          </a:rPr>
                          <m:t>’]</m:t>
                        </m:r>
                      </m:num>
                      <m:den>
                        <m:r>
                          <m:rPr>
                            <m:nor/>
                          </m:rPr>
                          <a:rPr lang="en-US" altLang="zh-CN" sz="2800" dirty="0">
                            <a:solidFill>
                              <a:srgbClr val="3333FF"/>
                            </a:solidFill>
                          </a:rPr>
                          <m:t>[</m:t>
                        </m:r>
                        <m:r>
                          <m:rPr>
                            <m:nor/>
                          </m:rPr>
                          <a:rPr lang="en-US" altLang="zh-CN" sz="2800" dirty="0">
                            <a:solidFill>
                              <a:srgbClr val="3333FF"/>
                            </a:solidFill>
                          </a:rPr>
                          <m:t>M</m:t>
                        </m:r>
                        <m:r>
                          <m:rPr>
                            <m:nor/>
                          </m:rPr>
                          <a:rPr lang="en-US" altLang="zh-CN" sz="2800" dirty="0">
                            <a:solidFill>
                              <a:srgbClr val="3333FF"/>
                            </a:solidFill>
                          </a:rPr>
                          <m:t>’][</m:t>
                        </m:r>
                        <m:r>
                          <m:rPr>
                            <m:nor/>
                          </m:rPr>
                          <a:rPr lang="en-US" altLang="zh-CN" sz="2800" dirty="0">
                            <a:solidFill>
                              <a:srgbClr val="3333FF"/>
                            </a:solidFill>
                          </a:rPr>
                          <m:t>Y</m:t>
                        </m:r>
                        <m:r>
                          <m:rPr>
                            <m:nor/>
                          </m:rPr>
                          <a:rPr lang="en-US" altLang="zh-CN" sz="2800" dirty="0">
                            <a:solidFill>
                              <a:srgbClr val="3333FF"/>
                            </a:solidFill>
                          </a:rPr>
                          <m:t>’]</m:t>
                        </m:r>
                      </m:den>
                    </m:f>
                  </m:oMath>
                </a14:m>
                <a:endParaRPr lang="en-US" altLang="zh-CN" sz="2800" dirty="0"/>
              </a:p>
              <a:p>
                <a:pPr marL="0" indent="0">
                  <a:buNone/>
                </a:pPr>
                <a:r>
                  <a:rPr lang="zh-CN" altLang="en-US" sz="2800" dirty="0"/>
                  <a:t>    其中：</a:t>
                </a:r>
                <a:endParaRPr lang="en-US" altLang="zh-CN" sz="2800" dirty="0"/>
              </a:p>
              <a:p>
                <a:pPr marL="0" indent="0" algn="ctr">
                  <a:buNone/>
                </a:pPr>
                <a14:m>
                  <m:oMath xmlns:m="http://schemas.openxmlformats.org/officeDocument/2006/math">
                    <m:r>
                      <m:rPr>
                        <m:nor/>
                      </m:rPr>
                      <a:rPr lang="en-US" altLang="zh-CN" sz="2800" dirty="0"/>
                      <m:t>[</m:t>
                    </m:r>
                    <m:r>
                      <m:rPr>
                        <m:nor/>
                      </m:rPr>
                      <a:rPr lang="en-US" altLang="zh-CN" sz="2800" dirty="0"/>
                      <m:t>M</m:t>
                    </m:r>
                    <m:r>
                      <m:rPr>
                        <m:nor/>
                      </m:rPr>
                      <a:rPr lang="en-US" altLang="zh-CN" sz="2800" dirty="0"/>
                      <m:t>’]</m:t>
                    </m:r>
                  </m:oMath>
                </a14:m>
                <a:r>
                  <a:rPr lang="en-US" altLang="zh-CN" sz="2800" dirty="0"/>
                  <a:t>=</a:t>
                </a:r>
                <a:r>
                  <a:rPr lang="en-US" altLang="zh-CN" sz="2800" i="1" dirty="0"/>
                  <a:t>α</a:t>
                </a:r>
                <a:r>
                  <a:rPr lang="en-US" altLang="zh-CN" sz="2800" baseline="-25000" dirty="0"/>
                  <a:t>M</a:t>
                </a:r>
                <a:r>
                  <a:rPr lang="en-US" altLang="zh-CN" sz="2800" dirty="0"/>
                  <a:t>[M]     </a:t>
                </a:r>
                <a14:m>
                  <m:oMath xmlns:m="http://schemas.openxmlformats.org/officeDocument/2006/math">
                    <m:r>
                      <m:rPr>
                        <m:nor/>
                      </m:rPr>
                      <a:rPr lang="en-US" altLang="zh-CN" sz="2800" dirty="0"/>
                      <m:t>[</m:t>
                    </m:r>
                    <m:r>
                      <m:rPr>
                        <m:nor/>
                      </m:rPr>
                      <a:rPr lang="en-US" altLang="zh-CN" sz="2800" dirty="0"/>
                      <m:t>Y</m:t>
                    </m:r>
                    <m:r>
                      <m:rPr>
                        <m:nor/>
                      </m:rPr>
                      <a:rPr lang="en-US" altLang="zh-CN" sz="2800" dirty="0"/>
                      <m:t>’]</m:t>
                    </m:r>
                  </m:oMath>
                </a14:m>
                <a:r>
                  <a:rPr lang="en-US" altLang="zh-CN" sz="2800" dirty="0"/>
                  <a:t>=</a:t>
                </a:r>
                <a:r>
                  <a:rPr lang="en-US" altLang="zh-CN" sz="2800" i="1" dirty="0"/>
                  <a:t>α</a:t>
                </a:r>
                <a:r>
                  <a:rPr lang="en-US" altLang="zh-CN" sz="2800" baseline="-25000" dirty="0"/>
                  <a:t>Y</a:t>
                </a:r>
                <a:r>
                  <a:rPr lang="en-US" altLang="zh-CN" sz="2800" dirty="0"/>
                  <a:t>[Y]    </a:t>
                </a:r>
                <a:r>
                  <a:rPr lang="en-US" altLang="zh-CN" sz="2800" i="1" dirty="0"/>
                  <a:t> </a:t>
                </a:r>
                <a14:m>
                  <m:oMath xmlns:m="http://schemas.openxmlformats.org/officeDocument/2006/math">
                    <m:r>
                      <m:rPr>
                        <m:nor/>
                      </m:rPr>
                      <a:rPr lang="en-US" altLang="zh-CN" sz="2800" dirty="0"/>
                      <m:t>[</m:t>
                    </m:r>
                    <m:r>
                      <m:rPr>
                        <m:nor/>
                      </m:rPr>
                      <a:rPr lang="en-US" altLang="zh-CN" sz="2800" dirty="0"/>
                      <m:t>MY</m:t>
                    </m:r>
                    <m:r>
                      <m:rPr>
                        <m:nor/>
                      </m:rPr>
                      <a:rPr lang="en-US" altLang="zh-CN" sz="2800" dirty="0"/>
                      <m:t>’]</m:t>
                    </m:r>
                  </m:oMath>
                </a14:m>
                <a:r>
                  <a:rPr lang="en-US" altLang="zh-CN" sz="2800" dirty="0"/>
                  <a:t> =</a:t>
                </a:r>
                <a:r>
                  <a:rPr lang="en-US" altLang="zh-CN" sz="2800" i="1" dirty="0"/>
                  <a:t>α</a:t>
                </a:r>
                <a:r>
                  <a:rPr lang="en-US" altLang="zh-CN" sz="2800" baseline="-25000" dirty="0"/>
                  <a:t>MY</a:t>
                </a:r>
                <a:r>
                  <a:rPr lang="en-US" altLang="zh-CN" sz="2800" dirty="0"/>
                  <a:t>[MY]</a:t>
                </a:r>
              </a:p>
              <a:p>
                <a:pPr marL="0" indent="0">
                  <a:buNone/>
                </a:pPr>
                <a:r>
                  <a:rPr lang="zh-CN" altLang="en-US" sz="2800" dirty="0"/>
                  <a:t>   代入得：</a:t>
                </a:r>
                <a:r>
                  <a:rPr lang="en-US" altLang="zh-CN" sz="2800" i="1" dirty="0">
                    <a:latin typeface="Times New Roman" panose="02020603050405020304" pitchFamily="18" charset="0"/>
                  </a:rPr>
                  <a:t>K</a:t>
                </a:r>
                <a:r>
                  <a:rPr lang="en-US" altLang="zh-CN" sz="2800" dirty="0">
                    <a:latin typeface="Times New Roman" panose="02020603050405020304" pitchFamily="18" charset="0"/>
                    <a:cs typeface="Times New Roman" panose="02020603050405020304" pitchFamily="18" charset="0"/>
                  </a:rPr>
                  <a:t>´</a:t>
                </a:r>
                <a:r>
                  <a:rPr lang="en-US" altLang="zh-CN" sz="2800" baseline="-25000" dirty="0">
                    <a:latin typeface="Times New Roman" panose="02020603050405020304" pitchFamily="18" charset="0"/>
                  </a:rPr>
                  <a:t>MY </a:t>
                </a:r>
                <a:r>
                  <a:rPr lang="en-US" altLang="zh-CN" sz="2800" dirty="0">
                    <a:latin typeface="Times New Roman" panose="02020603050405020304" pitchFamily="18" charset="0"/>
                  </a:rPr>
                  <a:t>= </a:t>
                </a:r>
                <a14:m>
                  <m:oMath xmlns:m="http://schemas.openxmlformats.org/officeDocument/2006/math">
                    <m:f>
                      <m:fPr>
                        <m:ctrlPr>
                          <a:rPr lang="en-US" altLang="zh-CN" sz="2800" i="1">
                            <a:latin typeface="Cambria Math" panose="02040503050406030204" pitchFamily="18" charset="0"/>
                          </a:rPr>
                        </m:ctrlPr>
                      </m:fPr>
                      <m:num>
                        <m:r>
                          <m:rPr>
                            <m:nor/>
                          </m:rPr>
                          <a:rPr lang="en-US" altLang="zh-CN" sz="2800" i="1" dirty="0"/>
                          <m:t>α</m:t>
                        </m:r>
                        <m:r>
                          <m:rPr>
                            <m:nor/>
                          </m:rPr>
                          <a:rPr lang="en-US" altLang="zh-CN" sz="2800" baseline="-25000" dirty="0"/>
                          <m:t>MY</m:t>
                        </m:r>
                        <m:r>
                          <m:rPr>
                            <m:nor/>
                          </m:rPr>
                          <a:rPr lang="en-US" altLang="zh-CN" sz="2800" dirty="0"/>
                          <m:t>[</m:t>
                        </m:r>
                        <m:r>
                          <m:rPr>
                            <m:nor/>
                          </m:rPr>
                          <a:rPr lang="en-US" altLang="zh-CN" sz="2800" dirty="0"/>
                          <m:t>MY</m:t>
                        </m:r>
                        <m:r>
                          <m:rPr>
                            <m:nor/>
                          </m:rPr>
                          <a:rPr lang="en-US" altLang="zh-CN" sz="2800" dirty="0"/>
                          <m:t>]</m:t>
                        </m:r>
                      </m:num>
                      <m:den>
                        <m:r>
                          <m:rPr>
                            <m:nor/>
                          </m:rPr>
                          <a:rPr lang="en-US" altLang="zh-CN" sz="2800" i="1" dirty="0"/>
                          <m:t>α</m:t>
                        </m:r>
                        <m:r>
                          <m:rPr>
                            <m:nor/>
                          </m:rPr>
                          <a:rPr lang="en-US" altLang="zh-CN" sz="2800" baseline="-25000" dirty="0"/>
                          <m:t>M</m:t>
                        </m:r>
                        <m:r>
                          <m:rPr>
                            <m:nor/>
                          </m:rPr>
                          <a:rPr lang="en-US" altLang="zh-CN" sz="2800" dirty="0"/>
                          <m:t>[</m:t>
                        </m:r>
                        <m:r>
                          <m:rPr>
                            <m:nor/>
                          </m:rPr>
                          <a:rPr lang="en-US" altLang="zh-CN" sz="2800" dirty="0"/>
                          <m:t>M</m:t>
                        </m:r>
                        <m:r>
                          <m:rPr>
                            <m:nor/>
                          </m:rPr>
                          <a:rPr lang="en-US" altLang="zh-CN" sz="2800" dirty="0"/>
                          <m:t>]</m:t>
                        </m:r>
                        <m:r>
                          <m:rPr>
                            <m:nor/>
                          </m:rPr>
                          <a:rPr lang="en-US" altLang="zh-CN" sz="2800" i="1" dirty="0"/>
                          <m:t>α</m:t>
                        </m:r>
                        <m:r>
                          <m:rPr>
                            <m:nor/>
                          </m:rPr>
                          <a:rPr lang="en-US" altLang="zh-CN" sz="2800" baseline="-25000" dirty="0"/>
                          <m:t>Y</m:t>
                        </m:r>
                        <m:r>
                          <m:rPr>
                            <m:nor/>
                          </m:rPr>
                          <a:rPr lang="en-US" altLang="zh-CN" sz="2800" dirty="0"/>
                          <m:t>[</m:t>
                        </m:r>
                        <m:r>
                          <m:rPr>
                            <m:nor/>
                          </m:rPr>
                          <a:rPr lang="en-US" altLang="zh-CN" sz="2800" dirty="0"/>
                          <m:t>Y</m:t>
                        </m:r>
                        <m:r>
                          <m:rPr>
                            <m:nor/>
                          </m:rPr>
                          <a:rPr lang="en-US" altLang="zh-CN" sz="2800" dirty="0"/>
                          <m:t>]</m:t>
                        </m:r>
                      </m:den>
                    </m:f>
                  </m:oMath>
                </a14:m>
                <a:r>
                  <a:rPr lang="en-US" altLang="zh-CN" sz="2800" dirty="0"/>
                  <a:t> =</a:t>
                </a:r>
                <a:r>
                  <a:rPr lang="en-US" altLang="zh-CN" sz="2800" i="1" dirty="0">
                    <a:latin typeface="Times New Roman" panose="02020603050405020304" pitchFamily="18" charset="0"/>
                  </a:rPr>
                  <a:t> K</a:t>
                </a:r>
                <a:r>
                  <a:rPr lang="en-US" altLang="zh-CN" sz="2800" baseline="-25000" dirty="0">
                    <a:latin typeface="Times New Roman" panose="02020603050405020304" pitchFamily="18" charset="0"/>
                  </a:rPr>
                  <a:t>MY </a:t>
                </a:r>
                <a14:m>
                  <m:oMath xmlns:m="http://schemas.openxmlformats.org/officeDocument/2006/math">
                    <m:f>
                      <m:fPr>
                        <m:ctrlPr>
                          <a:rPr lang="en-US" altLang="zh-CN" sz="2800" i="1">
                            <a:latin typeface="Cambria Math" panose="02040503050406030204" pitchFamily="18" charset="0"/>
                          </a:rPr>
                        </m:ctrlPr>
                      </m:fPr>
                      <m:num>
                        <m:r>
                          <m:rPr>
                            <m:nor/>
                          </m:rPr>
                          <a:rPr lang="en-US" altLang="zh-CN" sz="2800" i="1" dirty="0"/>
                          <m:t>α</m:t>
                        </m:r>
                        <m:r>
                          <m:rPr>
                            <m:nor/>
                          </m:rPr>
                          <a:rPr lang="en-US" altLang="zh-CN" sz="2800" baseline="-25000" dirty="0"/>
                          <m:t>MY</m:t>
                        </m:r>
                      </m:num>
                      <m:den>
                        <m:r>
                          <m:rPr>
                            <m:nor/>
                          </m:rPr>
                          <a:rPr lang="en-US" altLang="zh-CN" sz="2800" i="1" dirty="0"/>
                          <m:t>α</m:t>
                        </m:r>
                        <m:r>
                          <m:rPr>
                            <m:nor/>
                          </m:rPr>
                          <a:rPr lang="en-US" altLang="zh-CN" sz="2800" baseline="-25000" dirty="0"/>
                          <m:t>M</m:t>
                        </m:r>
                        <m:r>
                          <m:rPr>
                            <m:nor/>
                          </m:rPr>
                          <a:rPr lang="en-US" altLang="zh-CN" sz="2800" i="1" dirty="0"/>
                          <m:t>α</m:t>
                        </m:r>
                        <m:r>
                          <m:rPr>
                            <m:nor/>
                          </m:rPr>
                          <a:rPr lang="en-US" altLang="zh-CN" sz="2800" baseline="-25000" dirty="0"/>
                          <m:t>Y</m:t>
                        </m:r>
                      </m:den>
                    </m:f>
                  </m:oMath>
                </a14:m>
                <a:endParaRPr lang="en-US" altLang="zh-CN" sz="2800" dirty="0"/>
              </a:p>
              <a:p>
                <a:pPr marL="0" indent="0">
                  <a:buNone/>
                </a:pPr>
                <a:r>
                  <a:rPr lang="en-US" altLang="zh-CN" sz="2800" dirty="0"/>
                  <a:t> </a:t>
                </a:r>
                <a:r>
                  <a:rPr lang="zh-CN" altLang="en-US" sz="2800" dirty="0"/>
                  <a:t>取对数后得：</a:t>
                </a:r>
                <a:r>
                  <a:rPr lang="en-US" altLang="zh-CN" sz="2800" dirty="0">
                    <a:solidFill>
                      <a:srgbClr val="3333FF"/>
                    </a:solidFill>
                  </a:rPr>
                  <a:t>lg</a:t>
                </a:r>
                <a:r>
                  <a:rPr lang="en-US" altLang="zh-CN" sz="2800" i="1" dirty="0" err="1">
                    <a:solidFill>
                      <a:srgbClr val="3333FF"/>
                    </a:solidFill>
                    <a:latin typeface="Times New Roman" panose="02020603050405020304" pitchFamily="18" charset="0"/>
                  </a:rPr>
                  <a:t>K</a:t>
                </a:r>
                <a:r>
                  <a:rPr lang="en-US" altLang="zh-CN" sz="2800" dirty="0" err="1">
                    <a:solidFill>
                      <a:srgbClr val="3333FF"/>
                    </a:solidFill>
                    <a:latin typeface="Times New Roman" panose="02020603050405020304" pitchFamily="18" charset="0"/>
                    <a:cs typeface="Times New Roman" panose="02020603050405020304" pitchFamily="18" charset="0"/>
                  </a:rPr>
                  <a:t>´</a:t>
                </a:r>
                <a:r>
                  <a:rPr lang="en-US" altLang="zh-CN" sz="2800" baseline="-25000" dirty="0" err="1">
                    <a:solidFill>
                      <a:srgbClr val="3333FF"/>
                    </a:solidFill>
                    <a:latin typeface="Times New Roman" panose="02020603050405020304" pitchFamily="18" charset="0"/>
                  </a:rPr>
                  <a:t>MY</a:t>
                </a:r>
                <a:r>
                  <a:rPr lang="en-US" altLang="zh-CN" sz="2800" baseline="-25000" dirty="0">
                    <a:solidFill>
                      <a:srgbClr val="3333FF"/>
                    </a:solidFill>
                    <a:latin typeface="Times New Roman" panose="02020603050405020304" pitchFamily="18" charset="0"/>
                  </a:rPr>
                  <a:t> </a:t>
                </a:r>
                <a:r>
                  <a:rPr lang="en-US" altLang="zh-CN" sz="2800" dirty="0">
                    <a:solidFill>
                      <a:srgbClr val="3333FF"/>
                    </a:solidFill>
                    <a:latin typeface="Times New Roman" panose="02020603050405020304" pitchFamily="18" charset="0"/>
                  </a:rPr>
                  <a:t>= </a:t>
                </a:r>
                <a:r>
                  <a:rPr lang="en-US" altLang="zh-CN" sz="2800" dirty="0" err="1">
                    <a:solidFill>
                      <a:srgbClr val="3333FF"/>
                    </a:solidFill>
                    <a:latin typeface="Times New Roman" panose="02020603050405020304" pitchFamily="18" charset="0"/>
                  </a:rPr>
                  <a:t>lg</a:t>
                </a:r>
                <a:r>
                  <a:rPr lang="en-US" altLang="zh-CN" sz="2800" i="1" dirty="0" err="1">
                    <a:solidFill>
                      <a:srgbClr val="3333FF"/>
                    </a:solidFill>
                    <a:latin typeface="Times New Roman" panose="02020603050405020304" pitchFamily="18" charset="0"/>
                  </a:rPr>
                  <a:t>K</a:t>
                </a:r>
                <a:r>
                  <a:rPr lang="en-US" altLang="zh-CN" sz="2800" baseline="-25000" dirty="0" err="1">
                    <a:solidFill>
                      <a:srgbClr val="3333FF"/>
                    </a:solidFill>
                    <a:latin typeface="Times New Roman" panose="02020603050405020304" pitchFamily="18" charset="0"/>
                  </a:rPr>
                  <a:t>MY</a:t>
                </a:r>
                <a14:m>
                  <m:oMath xmlns:m="http://schemas.openxmlformats.org/officeDocument/2006/math">
                    <m:r>
                      <a:rPr lang="en-US" altLang="zh-CN" sz="2800" i="1" dirty="0" smtClean="0">
                        <a:solidFill>
                          <a:srgbClr val="3333FF"/>
                        </a:solidFill>
                        <a:latin typeface="Cambria Math" panose="02040503050406030204" pitchFamily="18" charset="0"/>
                      </a:rPr>
                      <m:t>+</m:t>
                    </m:r>
                    <m:r>
                      <m:rPr>
                        <m:nor/>
                      </m:rPr>
                      <a:rPr lang="en-US" altLang="zh-CN" sz="2800" b="1" dirty="0" smtClean="0">
                        <a:solidFill>
                          <a:srgbClr val="3333FF"/>
                        </a:solidFill>
                        <a:latin typeface="Cambria Math" panose="02040503050406030204" pitchFamily="18" charset="0"/>
                      </a:rPr>
                      <m:t>lg</m:t>
                    </m:r>
                    <m:r>
                      <m:rPr>
                        <m:nor/>
                      </m:rPr>
                      <a:rPr lang="en-US" altLang="zh-CN" sz="2800" i="1" dirty="0">
                        <a:solidFill>
                          <a:srgbClr val="3333FF"/>
                        </a:solidFill>
                      </a:rPr>
                      <m:t>α</m:t>
                    </m:r>
                    <m:r>
                      <m:rPr>
                        <m:nor/>
                      </m:rPr>
                      <a:rPr lang="en-US" altLang="zh-CN" sz="2800" baseline="-25000" dirty="0">
                        <a:solidFill>
                          <a:srgbClr val="3333FF"/>
                        </a:solidFill>
                      </a:rPr>
                      <m:t>MY</m:t>
                    </m:r>
                  </m:oMath>
                </a14:m>
                <a:r>
                  <a:rPr lang="en-US" altLang="zh-CN" sz="2800" baseline="30000" dirty="0">
                    <a:solidFill>
                      <a:srgbClr val="3333FF"/>
                    </a:solidFill>
                  </a:rPr>
                  <a:t> </a:t>
                </a:r>
                <a14:m>
                  <m:oMath xmlns:m="http://schemas.openxmlformats.org/officeDocument/2006/math">
                    <m:r>
                      <a:rPr lang="en-US" altLang="zh-CN" sz="2800" i="1">
                        <a:solidFill>
                          <a:srgbClr val="3333FF"/>
                        </a:solidFill>
                        <a:latin typeface="Cambria Math" panose="02040503050406030204" pitchFamily="18" charset="0"/>
                      </a:rPr>
                      <m:t>−</m:t>
                    </m:r>
                    <m:r>
                      <m:rPr>
                        <m:nor/>
                      </m:rPr>
                      <a:rPr lang="en-US" altLang="zh-CN" sz="2800" dirty="0">
                        <a:solidFill>
                          <a:srgbClr val="3333FF"/>
                        </a:solidFill>
                        <a:latin typeface="Cambria Math" panose="02040503050406030204" pitchFamily="18" charset="0"/>
                      </a:rPr>
                      <m:t>lg</m:t>
                    </m:r>
                    <m:r>
                      <m:rPr>
                        <m:nor/>
                      </m:rPr>
                      <a:rPr lang="en-US" altLang="zh-CN" sz="2800" i="1" dirty="0">
                        <a:solidFill>
                          <a:srgbClr val="3333FF"/>
                        </a:solidFill>
                      </a:rPr>
                      <m:t>α</m:t>
                    </m:r>
                    <m:r>
                      <m:rPr>
                        <m:nor/>
                      </m:rPr>
                      <a:rPr lang="en-US" altLang="zh-CN" sz="2800" baseline="-25000" dirty="0" smtClean="0">
                        <a:solidFill>
                          <a:srgbClr val="3333FF"/>
                        </a:solidFill>
                      </a:rPr>
                      <m:t>M</m:t>
                    </m:r>
                    <m:r>
                      <a:rPr lang="en-US" altLang="zh-CN" sz="2800" i="1">
                        <a:solidFill>
                          <a:srgbClr val="3333FF"/>
                        </a:solidFill>
                        <a:latin typeface="Cambria Math" panose="02040503050406030204" pitchFamily="18" charset="0"/>
                      </a:rPr>
                      <m:t>−</m:t>
                    </m:r>
                    <m:r>
                      <m:rPr>
                        <m:nor/>
                      </m:rPr>
                      <a:rPr lang="en-US" altLang="zh-CN" sz="2800" dirty="0">
                        <a:solidFill>
                          <a:srgbClr val="3333FF"/>
                        </a:solidFill>
                        <a:latin typeface="Cambria Math" panose="02040503050406030204" pitchFamily="18" charset="0"/>
                      </a:rPr>
                      <m:t>lg</m:t>
                    </m:r>
                    <m:r>
                      <m:rPr>
                        <m:nor/>
                      </m:rPr>
                      <a:rPr lang="en-US" altLang="zh-CN" sz="2800" i="1" dirty="0">
                        <a:solidFill>
                          <a:srgbClr val="3333FF"/>
                        </a:solidFill>
                      </a:rPr>
                      <m:t>α</m:t>
                    </m:r>
                    <m:r>
                      <m:rPr>
                        <m:nor/>
                      </m:rPr>
                      <a:rPr lang="en-US" altLang="zh-CN" sz="2800" baseline="-25000" dirty="0">
                        <a:solidFill>
                          <a:srgbClr val="3333FF"/>
                        </a:solidFill>
                      </a:rPr>
                      <m:t>Y</m:t>
                    </m:r>
                  </m:oMath>
                </a14:m>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4"/>
                <a:stretch>
                  <a:fillRect l="-287" t="-1633" r="-1506"/>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en-US" dirty="0"/>
              <a:t>条件稳定常数</a:t>
            </a:r>
            <a:r>
              <a:rPr lang="en-US" altLang="zh-CN" i="1" dirty="0">
                <a:latin typeface="Times New Roman" panose="02020603050405020304" pitchFamily="18" charset="0"/>
              </a:rPr>
              <a:t>K</a:t>
            </a:r>
            <a:r>
              <a:rPr lang="en-US" altLang="zh-CN" dirty="0">
                <a:latin typeface="Times New Roman" panose="02020603050405020304" pitchFamily="18" charset="0"/>
                <a:cs typeface="Times New Roman" panose="02020603050405020304" pitchFamily="18" charset="0"/>
              </a:rPr>
              <a:t>´</a:t>
            </a:r>
            <a:r>
              <a:rPr lang="en-US" altLang="zh-CN" baseline="-25000" dirty="0">
                <a:latin typeface="Times New Roman" panose="02020603050405020304" pitchFamily="18" charset="0"/>
              </a:rPr>
              <a:t>MY</a:t>
            </a:r>
            <a:endParaRPr lang="zh-CN" altLang="en-US" dirty="0"/>
          </a:p>
        </p:txBody>
      </p:sp>
      <p:sp>
        <p:nvSpPr>
          <p:cNvPr id="4" name="页脚占位符 3"/>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63</a:t>
            </a:fld>
            <a:endParaRPr lang="en-US" altLang="zh-CN"/>
          </a:p>
        </p:txBody>
      </p:sp>
    </p:spTree>
    <p:custDataLst>
      <p:tags r:id="rId1"/>
    </p:custDataLst>
    <p:extLst>
      <p:ext uri="{BB962C8B-B14F-4D97-AF65-F5344CB8AC3E}">
        <p14:creationId xmlns:p14="http://schemas.microsoft.com/office/powerpoint/2010/main" val="30038382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r>
              <a:rPr lang="en-US" altLang="zh-CN"/>
              <a:t>《分析化学》 第五章   配位滴定法</a:t>
            </a:r>
          </a:p>
        </p:txBody>
      </p:sp>
      <p:sp>
        <p:nvSpPr>
          <p:cNvPr id="8" name="灯片编号占位符 5"/>
          <p:cNvSpPr>
            <a:spLocks noGrp="1"/>
          </p:cNvSpPr>
          <p:nvPr>
            <p:ph type="sldNum" sz="quarter" idx="12"/>
          </p:nvPr>
        </p:nvSpPr>
        <p:spPr/>
        <p:txBody>
          <a:bodyPr/>
          <a:lstStyle/>
          <a:p>
            <a:fld id="{C88B4513-0FFE-473F-93D1-BE67D837B9D1}" type="slidenum">
              <a:rPr lang="en-US" altLang="zh-CN"/>
              <a:pPr/>
              <a:t>64</a:t>
            </a:fld>
            <a:endParaRPr lang="en-US" altLang="zh-CN"/>
          </a:p>
        </p:txBody>
      </p:sp>
      <p:sp>
        <p:nvSpPr>
          <p:cNvPr id="478210" name="Rectangle 2"/>
          <p:cNvSpPr>
            <a:spLocks noGrp="1" noChangeArrowheads="1"/>
          </p:cNvSpPr>
          <p:nvPr>
            <p:ph type="title"/>
          </p:nvPr>
        </p:nvSpPr>
        <p:spPr/>
        <p:txBody>
          <a:bodyPr/>
          <a:lstStyle/>
          <a:p>
            <a:r>
              <a:rPr lang="zh-CN" altLang="en-US" dirty="0">
                <a:latin typeface="Times New Roman" panose="02020603050405020304" pitchFamily="18" charset="0"/>
              </a:rPr>
              <a:t>条件稳定常数公式的简化</a:t>
            </a:r>
            <a:endParaRPr lang="zh-CN" altLang="zh-CN"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478212" name="Rectangle 4"/>
              <p:cNvSpPr>
                <a:spLocks noChangeArrowheads="1"/>
              </p:cNvSpPr>
              <p:nvPr/>
            </p:nvSpPr>
            <p:spPr bwMode="auto">
              <a:xfrm>
                <a:off x="611560" y="1269132"/>
                <a:ext cx="7991549" cy="40320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marL="342900" indent="-342900" algn="l">
                  <a:spcBef>
                    <a:spcPct val="20000"/>
                  </a:spcBef>
                  <a:buBlip>
                    <a:blip r:embed="rId5"/>
                  </a:buBlip>
                  <a:defRPr sz="3600" b="1">
                    <a:solidFill>
                      <a:schemeClr val="tx1"/>
                    </a:solidFill>
                    <a:latin typeface="Arial" panose="020B0604020202020204" pitchFamily="34" charset="0"/>
                    <a:ea typeface="黑体" panose="02010609060101010101" pitchFamily="49" charset="-122"/>
                  </a:defRPr>
                </a:lvl1pPr>
                <a:lvl2pPr marL="742950" indent="-285750" algn="l">
                  <a:spcBef>
                    <a:spcPct val="20000"/>
                  </a:spcBef>
                  <a:buSzPct val="80000"/>
                  <a:buBlip>
                    <a:blip r:embed="rId6"/>
                  </a:buBlip>
                  <a:defRPr sz="3200" b="1">
                    <a:solidFill>
                      <a:schemeClr val="tx1"/>
                    </a:solidFill>
                    <a:latin typeface="Arial" panose="020B0604020202020204" pitchFamily="34" charset="0"/>
                    <a:ea typeface="黑体" panose="02010609060101010101" pitchFamily="49" charset="-122"/>
                  </a:defRPr>
                </a:lvl2pPr>
                <a:lvl3pPr marL="1143000" indent="-228600" algn="l">
                  <a:spcBef>
                    <a:spcPct val="20000"/>
                  </a:spcBef>
                  <a:buSzPct val="90000"/>
                  <a:buBlip>
                    <a:blip r:embed="rId7"/>
                  </a:buBlip>
                  <a:defRPr sz="2800" b="1">
                    <a:solidFill>
                      <a:schemeClr val="tx1"/>
                    </a:solidFill>
                    <a:latin typeface="Arial" panose="020B0604020202020204" pitchFamily="34" charset="0"/>
                    <a:ea typeface="黑体" panose="02010609060101010101" pitchFamily="49" charset="-122"/>
                  </a:defRPr>
                </a:lvl3pPr>
                <a:lvl4pPr marL="1600200" indent="-228600" algn="l">
                  <a:spcBef>
                    <a:spcPct val="20000"/>
                  </a:spcBef>
                  <a:buSzPct val="60000"/>
                  <a:buBlip>
                    <a:blip r:embed="rId8"/>
                  </a:buBlip>
                  <a:defRPr sz="2800" b="1">
                    <a:solidFill>
                      <a:schemeClr val="tx1"/>
                    </a:solidFill>
                    <a:latin typeface="Arial" panose="020B0604020202020204" pitchFamily="34" charset="0"/>
                    <a:ea typeface="黑体" panose="02010609060101010101" pitchFamily="49" charset="-122"/>
                  </a:defRPr>
                </a:lvl4pPr>
                <a:lvl5pPr marL="2057400" indent="-228600" algn="l">
                  <a:spcBef>
                    <a:spcPct val="20000"/>
                  </a:spcBef>
                  <a:buClr>
                    <a:srgbClr val="FF0000"/>
                  </a:buClr>
                  <a:buFont typeface="Arial" panose="020B0604020202020204" pitchFamily="34" charset="0"/>
                  <a:buChar char="»"/>
                  <a:defRPr sz="2400" b="1">
                    <a:solidFill>
                      <a:schemeClr val="tx1"/>
                    </a:solidFill>
                    <a:latin typeface="Arial" panose="020B0604020202020204" pitchFamily="34" charset="0"/>
                    <a:ea typeface="黑体" panose="02010609060101010101" pitchFamily="49" charset="-122"/>
                  </a:defRPr>
                </a:lvl5pPr>
                <a:lvl6pPr marL="2514600" indent="-228600" fontAlgn="base">
                  <a:spcBef>
                    <a:spcPct val="20000"/>
                  </a:spcBef>
                  <a:spcAft>
                    <a:spcPct val="0"/>
                  </a:spcAft>
                  <a:buClr>
                    <a:srgbClr val="FF0000"/>
                  </a:buClr>
                  <a:buFont typeface="Arial" panose="020B0604020202020204" pitchFamily="34" charset="0"/>
                  <a:buChar char="»"/>
                  <a:defRPr sz="2400" b="1">
                    <a:solidFill>
                      <a:schemeClr val="tx1"/>
                    </a:solidFill>
                    <a:latin typeface="Arial" panose="020B0604020202020204" pitchFamily="34" charset="0"/>
                    <a:ea typeface="黑体" panose="02010609060101010101" pitchFamily="49" charset="-122"/>
                  </a:defRPr>
                </a:lvl6pPr>
                <a:lvl7pPr marL="2971800" indent="-228600" fontAlgn="base">
                  <a:spcBef>
                    <a:spcPct val="20000"/>
                  </a:spcBef>
                  <a:spcAft>
                    <a:spcPct val="0"/>
                  </a:spcAft>
                  <a:buClr>
                    <a:srgbClr val="FF0000"/>
                  </a:buClr>
                  <a:buFont typeface="Arial" panose="020B0604020202020204" pitchFamily="34" charset="0"/>
                  <a:buChar char="»"/>
                  <a:defRPr sz="2400" b="1">
                    <a:solidFill>
                      <a:schemeClr val="tx1"/>
                    </a:solidFill>
                    <a:latin typeface="Arial" panose="020B0604020202020204" pitchFamily="34" charset="0"/>
                    <a:ea typeface="黑体" panose="02010609060101010101" pitchFamily="49" charset="-122"/>
                  </a:defRPr>
                </a:lvl7pPr>
                <a:lvl8pPr marL="3429000" indent="-228600" fontAlgn="base">
                  <a:spcBef>
                    <a:spcPct val="20000"/>
                  </a:spcBef>
                  <a:spcAft>
                    <a:spcPct val="0"/>
                  </a:spcAft>
                  <a:buClr>
                    <a:srgbClr val="FF0000"/>
                  </a:buClr>
                  <a:buFont typeface="Arial" panose="020B0604020202020204" pitchFamily="34" charset="0"/>
                  <a:buChar char="»"/>
                  <a:defRPr sz="2400" b="1">
                    <a:solidFill>
                      <a:schemeClr val="tx1"/>
                    </a:solidFill>
                    <a:latin typeface="Arial" panose="020B0604020202020204" pitchFamily="34" charset="0"/>
                    <a:ea typeface="黑体" panose="02010609060101010101" pitchFamily="49" charset="-122"/>
                  </a:defRPr>
                </a:lvl8pPr>
                <a:lvl9pPr marL="3886200" indent="-228600" fontAlgn="base">
                  <a:spcBef>
                    <a:spcPct val="20000"/>
                  </a:spcBef>
                  <a:spcAft>
                    <a:spcPct val="0"/>
                  </a:spcAft>
                  <a:buClr>
                    <a:srgbClr val="FF0000"/>
                  </a:buClr>
                  <a:buFont typeface="Arial" panose="020B0604020202020204" pitchFamily="34" charset="0"/>
                  <a:buChar char="»"/>
                  <a:defRPr sz="2400" b="1">
                    <a:solidFill>
                      <a:schemeClr val="tx1"/>
                    </a:solidFill>
                    <a:latin typeface="Arial" panose="020B0604020202020204" pitchFamily="34" charset="0"/>
                    <a:ea typeface="黑体" panose="02010609060101010101" pitchFamily="49" charset="-122"/>
                  </a:defRPr>
                </a:lvl9pPr>
              </a:lstStyle>
              <a:p>
                <a:pPr lvl="1">
                  <a:lnSpc>
                    <a:spcPct val="130000"/>
                  </a:lnSpc>
                  <a:spcBef>
                    <a:spcPts val="0"/>
                  </a:spcBef>
                </a:pPr>
                <a:r>
                  <a:rPr lang="zh-CN" altLang="en-US" dirty="0">
                    <a:latin typeface="Times New Roman" panose="02020603050405020304" pitchFamily="18" charset="0"/>
                  </a:rPr>
                  <a:t>通常配合物</a:t>
                </a:r>
                <a:r>
                  <a:rPr lang="en-US" altLang="zh-CN" dirty="0">
                    <a:latin typeface="Times New Roman" panose="02020603050405020304" pitchFamily="18" charset="0"/>
                  </a:rPr>
                  <a:t>MY</a:t>
                </a:r>
                <a:r>
                  <a:rPr lang="zh-CN" altLang="en-US" dirty="0">
                    <a:latin typeface="Times New Roman" panose="02020603050405020304" pitchFamily="18" charset="0"/>
                  </a:rPr>
                  <a:t>的副反应可忽略，则：</a:t>
                </a:r>
                <a:endParaRPr lang="en-US" altLang="zh-CN" dirty="0">
                  <a:latin typeface="Times New Roman" panose="02020603050405020304" pitchFamily="18" charset="0"/>
                </a:endParaRPr>
              </a:p>
              <a:p>
                <a:pPr marL="457200" lvl="1" indent="0" algn="ctr">
                  <a:lnSpc>
                    <a:spcPct val="130000"/>
                  </a:lnSpc>
                  <a:spcBef>
                    <a:spcPts val="0"/>
                  </a:spcBef>
                  <a:buNone/>
                </a:pPr>
                <a:r>
                  <a:rPr lang="en-US" altLang="zh-CN" dirty="0" err="1"/>
                  <a:t>lg</a:t>
                </a:r>
                <a:r>
                  <a:rPr lang="en-US" altLang="zh-CN" i="1" dirty="0" err="1">
                    <a:latin typeface="Times New Roman" panose="02020603050405020304" pitchFamily="18" charset="0"/>
                  </a:rPr>
                  <a:t>K</a:t>
                </a:r>
                <a:r>
                  <a:rPr lang="en-US" altLang="zh-CN" dirty="0" err="1">
                    <a:latin typeface="Times New Roman" panose="02020603050405020304" pitchFamily="18" charset="0"/>
                    <a:cs typeface="Times New Roman" panose="02020603050405020304" pitchFamily="18" charset="0"/>
                  </a:rPr>
                  <a:t>´</a:t>
                </a:r>
                <a:r>
                  <a:rPr lang="en-US" altLang="zh-CN" baseline="-25000" dirty="0" err="1">
                    <a:latin typeface="Times New Roman" panose="02020603050405020304" pitchFamily="18" charset="0"/>
                  </a:rPr>
                  <a:t>MY</a:t>
                </a:r>
                <a:r>
                  <a:rPr lang="en-US" altLang="zh-CN" baseline="-25000" dirty="0">
                    <a:latin typeface="Times New Roman" panose="02020603050405020304" pitchFamily="18" charset="0"/>
                  </a:rPr>
                  <a:t> </a:t>
                </a:r>
                <a:r>
                  <a:rPr lang="en-US" altLang="zh-CN" dirty="0">
                    <a:latin typeface="Times New Roman" panose="02020603050405020304" pitchFamily="18" charset="0"/>
                  </a:rPr>
                  <a:t>=</a:t>
                </a:r>
                <a:r>
                  <a:rPr lang="en-US" altLang="zh-CN" dirty="0" err="1">
                    <a:latin typeface="Times New Roman" panose="02020603050405020304" pitchFamily="18" charset="0"/>
                  </a:rPr>
                  <a:t>lg</a:t>
                </a:r>
                <a:r>
                  <a:rPr lang="en-US" altLang="zh-CN" i="1" dirty="0" err="1">
                    <a:latin typeface="Times New Roman" panose="02020603050405020304" pitchFamily="18" charset="0"/>
                  </a:rPr>
                  <a:t>K</a:t>
                </a:r>
                <a:r>
                  <a:rPr lang="en-US" altLang="zh-CN" baseline="-25000" dirty="0" err="1">
                    <a:latin typeface="Times New Roman" panose="02020603050405020304" pitchFamily="18" charset="0"/>
                  </a:rPr>
                  <a:t>MY</a:t>
                </a:r>
                <a:r>
                  <a:rPr lang="en-US" altLang="zh-CN" baseline="30000" dirty="0">
                    <a:solidFill>
                      <a:srgbClr val="002060"/>
                    </a:solidFill>
                  </a:rPr>
                  <a:t> </a:t>
                </a:r>
                <a14:m>
                  <m:oMath xmlns:m="http://schemas.openxmlformats.org/officeDocument/2006/math">
                    <m:r>
                      <a:rPr lang="en-US" altLang="zh-CN" i="1">
                        <a:solidFill>
                          <a:srgbClr val="002060"/>
                        </a:solidFill>
                        <a:latin typeface="Cambria Math" panose="02040503050406030204" pitchFamily="18" charset="0"/>
                      </a:rPr>
                      <m:t>−</m:t>
                    </m:r>
                    <m:r>
                      <m:rPr>
                        <m:nor/>
                      </m:rPr>
                      <a:rPr lang="en-US" altLang="zh-CN" dirty="0">
                        <a:solidFill>
                          <a:schemeClr val="tx2"/>
                        </a:solidFill>
                        <a:latin typeface="Cambria Math" panose="02040503050406030204" pitchFamily="18" charset="0"/>
                      </a:rPr>
                      <m:t>lg</m:t>
                    </m:r>
                    <m:r>
                      <m:rPr>
                        <m:nor/>
                      </m:rPr>
                      <a:rPr lang="en-US" altLang="zh-CN" i="1" dirty="0"/>
                      <m:t>α</m:t>
                    </m:r>
                    <m:r>
                      <m:rPr>
                        <m:nor/>
                      </m:rPr>
                      <a:rPr lang="en-US" altLang="zh-CN" baseline="-25000" dirty="0"/>
                      <m:t>M</m:t>
                    </m:r>
                    <m:r>
                      <a:rPr lang="en-US" altLang="zh-CN" i="1">
                        <a:solidFill>
                          <a:srgbClr val="002060"/>
                        </a:solidFill>
                        <a:latin typeface="Cambria Math" panose="02040503050406030204" pitchFamily="18" charset="0"/>
                      </a:rPr>
                      <m:t>−</m:t>
                    </m:r>
                    <m:r>
                      <m:rPr>
                        <m:nor/>
                      </m:rPr>
                      <a:rPr lang="en-US" altLang="zh-CN" dirty="0">
                        <a:solidFill>
                          <a:schemeClr val="tx2"/>
                        </a:solidFill>
                        <a:latin typeface="Cambria Math" panose="02040503050406030204" pitchFamily="18" charset="0"/>
                      </a:rPr>
                      <m:t>lg</m:t>
                    </m:r>
                    <m:r>
                      <m:rPr>
                        <m:nor/>
                      </m:rPr>
                      <a:rPr lang="en-US" altLang="zh-CN" i="1" dirty="0"/>
                      <m:t>α</m:t>
                    </m:r>
                    <m:r>
                      <m:rPr>
                        <m:nor/>
                      </m:rPr>
                      <a:rPr lang="en-US" altLang="zh-CN" baseline="-25000" dirty="0"/>
                      <m:t>Y</m:t>
                    </m:r>
                  </m:oMath>
                </a14:m>
                <a:endParaRPr lang="zh-CN" altLang="en-US" dirty="0">
                  <a:latin typeface="Times New Roman" panose="02020603050405020304" pitchFamily="18" charset="0"/>
                </a:endParaRPr>
              </a:p>
              <a:p>
                <a:pPr lvl="1">
                  <a:lnSpc>
                    <a:spcPct val="130000"/>
                  </a:lnSpc>
                  <a:spcBef>
                    <a:spcPts val="0"/>
                  </a:spcBef>
                </a:pPr>
                <a:r>
                  <a:rPr lang="zh-CN" altLang="en-US" dirty="0">
                    <a:latin typeface="Times New Roman" panose="02020603050405020304" pitchFamily="18" charset="0"/>
                  </a:rPr>
                  <a:t>若只有一种副反应即</a:t>
                </a:r>
                <a:r>
                  <a:rPr lang="en-US" altLang="zh-CN" dirty="0">
                    <a:latin typeface="Times New Roman" panose="02020603050405020304" pitchFamily="18" charset="0"/>
                  </a:rPr>
                  <a:t>Y</a:t>
                </a:r>
                <a:r>
                  <a:rPr lang="zh-CN" altLang="en-US" dirty="0">
                    <a:latin typeface="Times New Roman" panose="02020603050405020304" pitchFamily="18" charset="0"/>
                  </a:rPr>
                  <a:t>的酸效应，则：</a:t>
                </a:r>
              </a:p>
            </p:txBody>
          </p:sp>
        </mc:Choice>
        <mc:Fallback xmlns="">
          <p:sp>
            <p:nvSpPr>
              <p:cNvPr id="478212" name="Rectangle 4"/>
              <p:cNvSpPr>
                <a:spLocks noRot="1" noChangeAspect="1" noMove="1" noResize="1" noEditPoints="1" noAdjustHandles="1" noChangeArrowheads="1" noChangeShapeType="1" noTextEdit="1"/>
              </p:cNvSpPr>
              <p:nvPr/>
            </p:nvSpPr>
            <p:spPr bwMode="auto">
              <a:xfrm>
                <a:off x="611560" y="1269132"/>
                <a:ext cx="7991549" cy="4032076"/>
              </a:xfrm>
              <a:prstGeom prst="rect">
                <a:avLst/>
              </a:prstGeom>
              <a:blipFill rotWithShape="0">
                <a:blip r:embed="rId9"/>
                <a:stretch>
                  <a:fillRect t="-6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aphicFrame>
        <p:nvGraphicFramePr>
          <p:cNvPr id="478213" name="Object 5" descr="球体"/>
          <p:cNvGraphicFramePr>
            <a:graphicFrameLocks noChangeAspect="1"/>
          </p:cNvGraphicFramePr>
          <p:nvPr>
            <p:extLst>
              <p:ext uri="{D42A27DB-BD31-4B8C-83A1-F6EECF244321}">
                <p14:modId xmlns:p14="http://schemas.microsoft.com/office/powerpoint/2010/main" val="2964344538"/>
              </p:ext>
            </p:extLst>
          </p:nvPr>
        </p:nvGraphicFramePr>
        <p:xfrm>
          <a:off x="2123728" y="3212976"/>
          <a:ext cx="4698206" cy="720725"/>
        </p:xfrm>
        <a:graphic>
          <a:graphicData uri="http://schemas.openxmlformats.org/presentationml/2006/ole">
            <mc:AlternateContent xmlns:mc="http://schemas.openxmlformats.org/markup-compatibility/2006">
              <mc:Choice xmlns:v="urn:schemas-microsoft-com:vml" Requires="v">
                <p:oleObj spid="_x0000_s14340" name="公式" r:id="rId10" imgW="1688760" imgH="253800" progId="Equation.3">
                  <p:embed/>
                </p:oleObj>
              </mc:Choice>
              <mc:Fallback>
                <p:oleObj name="公式" r:id="rId10" imgW="1688760" imgH="253800" progId="Equation.3">
                  <p:embed/>
                  <p:pic>
                    <p:nvPicPr>
                      <p:cNvPr id="0" name="Object 5" descr="球体"/>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3728" y="3212976"/>
                        <a:ext cx="4698206" cy="720725"/>
                      </a:xfrm>
                      <a:prstGeom prst="rect">
                        <a:avLst/>
                      </a:prstGeom>
                      <a:noFill/>
                      <a:ln>
                        <a:noFill/>
                      </a:ln>
                      <a:effectLst/>
                    </p:spPr>
                  </p:pic>
                </p:oleObj>
              </mc:Fallback>
            </mc:AlternateContent>
          </a:graphicData>
        </a:graphic>
      </p:graphicFrame>
      <p:sp>
        <p:nvSpPr>
          <p:cNvPr id="478215" name="AutoShape 7"/>
          <p:cNvSpPr>
            <a:spLocks noChangeArrowheads="1"/>
          </p:cNvSpPr>
          <p:nvPr/>
        </p:nvSpPr>
        <p:spPr bwMode="auto">
          <a:xfrm>
            <a:off x="4334916" y="4149080"/>
            <a:ext cx="2973388" cy="563563"/>
          </a:xfrm>
          <a:prstGeom prst="wedgeRoundRectCallout">
            <a:avLst>
              <a:gd name="adj1" fmla="val -79852"/>
              <a:gd name="adj2" fmla="val -142676"/>
              <a:gd name="adj3" fmla="val 16667"/>
            </a:avLst>
          </a:prstGeom>
          <a:solidFill>
            <a:srgbClr val="CCFFCC"/>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b="1" dirty="0">
                <a:latin typeface="楷体_GB2312" pitchFamily="49" charset="-122"/>
                <a:ea typeface="楷体_GB2312" pitchFamily="49" charset="-122"/>
              </a:rPr>
              <a:t>注意</a:t>
            </a:r>
            <a:r>
              <a:rPr lang="zh-CN" altLang="en-US" b="1" dirty="0">
                <a:latin typeface="Arial" panose="020B0604020202020204" pitchFamily="34" charset="0"/>
                <a:ea typeface="楷体_GB2312" pitchFamily="49" charset="-122"/>
              </a:rPr>
              <a:t>“</a:t>
            </a:r>
            <a:r>
              <a:rPr lang="zh-CN" altLang="en-US" b="1" dirty="0">
                <a:latin typeface="Symbol" panose="05050102010706020507" pitchFamily="18" charset="2"/>
                <a:ea typeface="楷体_GB2312" pitchFamily="49" charset="-122"/>
                <a:sym typeface="Symbol" panose="05050102010706020507" pitchFamily="18" charset="2"/>
              </a:rPr>
              <a:t></a:t>
            </a:r>
            <a:r>
              <a:rPr lang="zh-CN" altLang="en-US" b="1" dirty="0">
                <a:latin typeface="Arial" panose="020B0604020202020204" pitchFamily="34" charset="0"/>
                <a:ea typeface="楷体_GB2312" pitchFamily="49" charset="-122"/>
              </a:rPr>
              <a:t>”</a:t>
            </a:r>
            <a:r>
              <a:rPr lang="zh-CN" altLang="en-US" b="1" dirty="0">
                <a:latin typeface="楷体_GB2312" pitchFamily="49" charset="-122"/>
                <a:ea typeface="楷体_GB2312" pitchFamily="49" charset="-122"/>
              </a:rPr>
              <a:t>位置变化</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8212">
                                            <p:txEl>
                                              <p:pRg st="0" end="0"/>
                                            </p:txEl>
                                          </p:spTgt>
                                        </p:tgtEl>
                                        <p:attrNameLst>
                                          <p:attrName>style.visibility</p:attrName>
                                        </p:attrNameLst>
                                      </p:cBhvr>
                                      <p:to>
                                        <p:strVal val="visible"/>
                                      </p:to>
                                    </p:set>
                                    <p:animEffect transition="in" filter="barn(inVertical)">
                                      <p:cBhvr>
                                        <p:cTn id="7" dur="500"/>
                                        <p:tgtEl>
                                          <p:spTgt spid="478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8212">
                                            <p:txEl>
                                              <p:pRg st="1" end="1"/>
                                            </p:txEl>
                                          </p:spTgt>
                                        </p:tgtEl>
                                        <p:attrNameLst>
                                          <p:attrName>style.visibility</p:attrName>
                                        </p:attrNameLst>
                                      </p:cBhvr>
                                      <p:to>
                                        <p:strVal val="visible"/>
                                      </p:to>
                                    </p:set>
                                    <p:animEffect transition="in" filter="barn(inVertical)">
                                      <p:cBhvr>
                                        <p:cTn id="12" dur="500"/>
                                        <p:tgtEl>
                                          <p:spTgt spid="4782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78212">
                                            <p:txEl>
                                              <p:pRg st="2" end="2"/>
                                            </p:txEl>
                                          </p:spTgt>
                                        </p:tgtEl>
                                        <p:attrNameLst>
                                          <p:attrName>style.visibility</p:attrName>
                                        </p:attrNameLst>
                                      </p:cBhvr>
                                      <p:to>
                                        <p:strVal val="visible"/>
                                      </p:to>
                                    </p:set>
                                    <p:animEffect transition="in" filter="barn(inVertical)">
                                      <p:cBhvr>
                                        <p:cTn id="17" dur="500"/>
                                        <p:tgtEl>
                                          <p:spTgt spid="478212">
                                            <p:txEl>
                                              <p:pRg st="2" end="2"/>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478213"/>
                                        </p:tgtEl>
                                        <p:attrNameLst>
                                          <p:attrName>style.visibility</p:attrName>
                                        </p:attrNameLst>
                                      </p:cBhvr>
                                      <p:to>
                                        <p:strVal val="visible"/>
                                      </p:to>
                                    </p:set>
                                    <p:animEffect transition="in" filter="barn(inVertical)">
                                      <p:cBhvr>
                                        <p:cTn id="22" dur="500"/>
                                        <p:tgtEl>
                                          <p:spTgt spid="4782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78215"/>
                                        </p:tgtEl>
                                        <p:attrNameLst>
                                          <p:attrName>style.visibility</p:attrName>
                                        </p:attrNameLst>
                                      </p:cBhvr>
                                      <p:to>
                                        <p:strVal val="visible"/>
                                      </p:to>
                                    </p:set>
                                    <p:anim calcmode="lin" valueType="num">
                                      <p:cBhvr additive="base">
                                        <p:cTn id="27" dur="500" fill="hold"/>
                                        <p:tgtEl>
                                          <p:spTgt spid="478215"/>
                                        </p:tgtEl>
                                        <p:attrNameLst>
                                          <p:attrName>ppt_x</p:attrName>
                                        </p:attrNameLst>
                                      </p:cBhvr>
                                      <p:tavLst>
                                        <p:tav tm="0">
                                          <p:val>
                                            <p:strVal val="#ppt_x"/>
                                          </p:val>
                                        </p:tav>
                                        <p:tav tm="100000">
                                          <p:val>
                                            <p:strVal val="#ppt_x"/>
                                          </p:val>
                                        </p:tav>
                                      </p:tavLst>
                                    </p:anim>
                                    <p:anim calcmode="lin" valueType="num">
                                      <p:cBhvr additive="base">
                                        <p:cTn id="28" dur="500" fill="hold"/>
                                        <p:tgtEl>
                                          <p:spTgt spid="478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2" grpId="0" build="p" bldLvl="2"/>
      <p:bldP spid="4782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D10C4C-1A65-4A57-8DCD-643D0E717942}"/>
              </a:ext>
            </a:extLst>
          </p:cNvPr>
          <p:cNvSpPr>
            <a:spLocks noGrp="1"/>
          </p:cNvSpPr>
          <p:nvPr>
            <p:ph type="title"/>
          </p:nvPr>
        </p:nvSpPr>
        <p:spPr/>
        <p:txBody>
          <a:bodyPr/>
          <a:lstStyle/>
          <a:p>
            <a:r>
              <a:rPr lang="zh-CN" altLang="en-US" dirty="0"/>
              <a:t>条件稳定常数计算要点</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395AC69-99A3-43C7-8B9D-D3389747A94B}"/>
                  </a:ext>
                </a:extLst>
              </p:cNvPr>
              <p:cNvSpPr>
                <a:spLocks noGrp="1"/>
              </p:cNvSpPr>
              <p:nvPr>
                <p:ph idx="1"/>
              </p:nvPr>
            </p:nvSpPr>
            <p:spPr>
              <a:xfrm>
                <a:off x="395536" y="1310729"/>
                <a:ext cx="8496944" cy="4854575"/>
              </a:xfrm>
            </p:spPr>
            <p:txBody>
              <a:bodyPr/>
              <a:lstStyle/>
              <a:p>
                <a:pPr marL="514350" indent="-514350">
                  <a:lnSpc>
                    <a:spcPct val="120000"/>
                  </a:lnSpc>
                  <a:spcBef>
                    <a:spcPts val="600"/>
                  </a:spcBef>
                  <a:buFont typeface="+mj-lt"/>
                  <a:buAutoNum type="arabicPeriod"/>
                </a:pPr>
                <a:r>
                  <a:rPr lang="zh-CN" altLang="en-US" sz="2800" dirty="0"/>
                  <a:t>如</a:t>
                </a:r>
                <a:r>
                  <a:rPr lang="en-US" altLang="zh-CN" sz="2800" dirty="0"/>
                  <a:t>M</a:t>
                </a:r>
                <a:r>
                  <a:rPr lang="zh-CN" altLang="en-US" sz="2800" dirty="0"/>
                  <a:t>未发生副反应，则不需要计算</a:t>
                </a:r>
                <a:r>
                  <a:rPr lang="en-US" altLang="zh-CN" sz="2800" i="1" dirty="0"/>
                  <a:t>α</a:t>
                </a:r>
                <a:r>
                  <a:rPr lang="en-US" altLang="zh-CN" sz="2800" baseline="-25000" dirty="0"/>
                  <a:t>M </a:t>
                </a:r>
                <a:r>
                  <a:rPr lang="zh-CN" altLang="en-US" sz="2800" dirty="0"/>
                  <a:t>。若</a:t>
                </a:r>
                <a:r>
                  <a:rPr lang="en-US" altLang="zh-CN" sz="2800" dirty="0"/>
                  <a:t>M</a:t>
                </a:r>
                <a:r>
                  <a:rPr lang="zh-CN" altLang="en-US" sz="2800" dirty="0"/>
                  <a:t>有副反应，则先计算其</a:t>
                </a:r>
                <a:r>
                  <a:rPr lang="en-US" altLang="zh-CN" sz="2800" i="1" dirty="0"/>
                  <a:t>α</a:t>
                </a:r>
                <a:r>
                  <a:rPr lang="en-US" altLang="zh-CN" sz="2800" baseline="-25000" dirty="0"/>
                  <a:t>M</a:t>
                </a:r>
                <a:r>
                  <a:rPr lang="zh-CN" altLang="en-US" sz="2800" dirty="0"/>
                  <a:t>。若</a:t>
                </a:r>
                <a:r>
                  <a:rPr lang="en-US" altLang="zh-CN" sz="2800" dirty="0"/>
                  <a:t>M</a:t>
                </a:r>
                <a:r>
                  <a:rPr lang="zh-CN" altLang="en-US" sz="2800" dirty="0"/>
                  <a:t>既有辅助配位效应又有水解效应，则要计算总的</a:t>
                </a:r>
                <a:r>
                  <a:rPr lang="en-US" altLang="zh-CN" sz="2800" i="1" dirty="0"/>
                  <a:t>α</a:t>
                </a:r>
                <a:r>
                  <a:rPr lang="en-US" altLang="zh-CN" sz="2800" baseline="-25000" dirty="0"/>
                  <a:t>M </a:t>
                </a:r>
                <a:r>
                  <a:rPr lang="zh-CN" altLang="en-US" sz="2800" dirty="0"/>
                  <a:t>。</a:t>
                </a:r>
                <a:endParaRPr lang="en-US" altLang="zh-CN" sz="2800" dirty="0"/>
              </a:p>
              <a:p>
                <a:pPr marL="514350" indent="-514350">
                  <a:lnSpc>
                    <a:spcPct val="120000"/>
                  </a:lnSpc>
                  <a:spcBef>
                    <a:spcPts val="600"/>
                  </a:spcBef>
                  <a:buFont typeface="+mj-lt"/>
                  <a:buAutoNum type="arabicPeriod"/>
                </a:pPr>
                <a:r>
                  <a:rPr lang="en-US" altLang="zh-CN" sz="2800" dirty="0"/>
                  <a:t>EDTA</a:t>
                </a:r>
                <a:r>
                  <a:rPr lang="zh-CN" altLang="en-US" sz="2800" dirty="0"/>
                  <a:t>恒存在副反应，所以必须计算</a:t>
                </a:r>
                <a:r>
                  <a:rPr lang="en-US" altLang="zh-CN" sz="2800" dirty="0"/>
                  <a:t>(α</a:t>
                </a:r>
                <a:r>
                  <a:rPr lang="en-US" altLang="zh-CN" sz="2800" baseline="-25000" dirty="0"/>
                  <a:t>Y(N)</a:t>
                </a:r>
                <a:r>
                  <a:rPr lang="en-US" altLang="zh-CN" sz="2800" dirty="0"/>
                  <a:t>)</a:t>
                </a:r>
                <a:r>
                  <a:rPr lang="zh-CN" altLang="en-US" sz="2800" dirty="0"/>
                  <a:t>或查得其副反应系数</a:t>
                </a:r>
                <a:r>
                  <a:rPr lang="en-US" altLang="zh-CN" sz="2800" dirty="0"/>
                  <a:t>(α</a:t>
                </a:r>
                <a:r>
                  <a:rPr lang="en-US" altLang="zh-CN" sz="2800" baseline="-25000" dirty="0"/>
                  <a:t>Y(H)</a:t>
                </a:r>
                <a:r>
                  <a:rPr lang="en-US" altLang="zh-CN" sz="2800" dirty="0"/>
                  <a:t>) </a:t>
                </a:r>
                <a:r>
                  <a:rPr lang="zh-CN" altLang="en-US" sz="2800" dirty="0"/>
                  <a:t>，若既有酸效应又有共存离子效应，则要算出</a:t>
                </a:r>
                <a:r>
                  <a:rPr lang="en-US" altLang="zh-CN" sz="2800" dirty="0"/>
                  <a:t>Y</a:t>
                </a:r>
                <a:r>
                  <a:rPr lang="zh-CN" altLang="en-US" sz="2800" dirty="0"/>
                  <a:t>的总副反应系数。</a:t>
                </a:r>
                <a:endParaRPr lang="en-US" altLang="zh-CN" sz="2800" dirty="0"/>
              </a:p>
              <a:p>
                <a:pPr marL="514350" indent="-514350">
                  <a:lnSpc>
                    <a:spcPct val="120000"/>
                  </a:lnSpc>
                  <a:spcBef>
                    <a:spcPts val="600"/>
                  </a:spcBef>
                  <a:buFont typeface="+mj-lt"/>
                  <a:buAutoNum type="arabicPeriod"/>
                </a:pPr>
                <a:r>
                  <a:rPr lang="zh-CN" altLang="en-US" sz="2800" dirty="0"/>
                  <a:t>算出</a:t>
                </a:r>
                <a:r>
                  <a:rPr lang="en-US" altLang="zh-CN" sz="2800" i="1" dirty="0"/>
                  <a:t>α</a:t>
                </a:r>
                <a:r>
                  <a:rPr lang="en-US" altLang="zh-CN" sz="2800" baseline="-25000" dirty="0"/>
                  <a:t>M</a:t>
                </a:r>
                <a:r>
                  <a:rPr lang="zh-CN" altLang="en-US" sz="2800" dirty="0"/>
                  <a:t>和</a:t>
                </a:r>
                <a:r>
                  <a:rPr lang="en-US" altLang="zh-CN" sz="2800" i="1" dirty="0"/>
                  <a:t>α</a:t>
                </a:r>
                <a:r>
                  <a:rPr lang="en-US" altLang="zh-CN" sz="2800" baseline="-25000" dirty="0"/>
                  <a:t>Y</a:t>
                </a:r>
                <a:r>
                  <a:rPr lang="zh-CN" altLang="en-US" sz="2800" dirty="0"/>
                  <a:t>后计算</a:t>
                </a:r>
                <a:r>
                  <a:rPr lang="en-US" altLang="zh-CN" sz="2800" dirty="0" err="1"/>
                  <a:t>lg</a:t>
                </a:r>
                <a:r>
                  <a:rPr lang="en-US" altLang="zh-CN" sz="2800" i="1" dirty="0" err="1"/>
                  <a:t>K</a:t>
                </a:r>
                <a14:m>
                  <m:oMath xmlns:m="http://schemas.openxmlformats.org/officeDocument/2006/math">
                    <m:r>
                      <a:rPr lang="en-US" altLang="zh-CN" sz="2800" b="1" i="0" smtClean="0">
                        <a:latin typeface="Cambria Math" panose="02040503050406030204" pitchFamily="18" charset="0"/>
                      </a:rPr>
                      <m:t>′</m:t>
                    </m:r>
                  </m:oMath>
                </a14:m>
                <a:r>
                  <a:rPr lang="en-US" altLang="zh-CN" sz="2800" baseline="-25000" dirty="0"/>
                  <a:t>MY</a:t>
                </a:r>
                <a:r>
                  <a:rPr lang="zh-CN" altLang="en-US" sz="2800" dirty="0"/>
                  <a:t>。</a:t>
                </a:r>
                <a:endParaRPr lang="en-US" altLang="zh-CN" sz="2800" dirty="0"/>
              </a:p>
              <a:p>
                <a:pPr marL="514350" indent="-514350">
                  <a:lnSpc>
                    <a:spcPct val="120000"/>
                  </a:lnSpc>
                  <a:spcBef>
                    <a:spcPts val="600"/>
                  </a:spcBef>
                  <a:buFont typeface="+mj-lt"/>
                  <a:buAutoNum type="arabicPeriod"/>
                </a:pPr>
                <a:r>
                  <a:rPr lang="en-US" altLang="zh-CN" sz="2800" dirty="0"/>
                  <a:t>MY</a:t>
                </a:r>
                <a:r>
                  <a:rPr lang="zh-CN" altLang="en-US" sz="2800" dirty="0"/>
                  <a:t>的副反应通常计算中不予考虑，忽略。</a:t>
                </a:r>
                <a:endParaRPr lang="en-US" altLang="zh-CN" sz="2800" dirty="0"/>
              </a:p>
              <a:p>
                <a:pPr marL="514350" indent="-514350">
                  <a:lnSpc>
                    <a:spcPct val="120000"/>
                  </a:lnSpc>
                  <a:spcBef>
                    <a:spcPts val="600"/>
                  </a:spcBef>
                  <a:buFont typeface="+mj-lt"/>
                  <a:buAutoNum type="arabicPeriod"/>
                </a:pPr>
                <a:endParaRPr lang="zh-CN" altLang="en-US" sz="2800" dirty="0"/>
              </a:p>
            </p:txBody>
          </p:sp>
        </mc:Choice>
        <mc:Fallback xmlns="">
          <p:sp>
            <p:nvSpPr>
              <p:cNvPr id="3" name="内容占位符 2">
                <a:extLst>
                  <a:ext uri="{FF2B5EF4-FFF2-40B4-BE49-F238E27FC236}">
                    <a16:creationId xmlns:a16="http://schemas.microsoft.com/office/drawing/2014/main" id="{E395AC69-99A3-43C7-8B9D-D3389747A94B}"/>
                  </a:ext>
                </a:extLst>
              </p:cNvPr>
              <p:cNvSpPr>
                <a:spLocks noGrp="1" noRot="1" noChangeAspect="1" noMove="1" noResize="1" noEditPoints="1" noAdjustHandles="1" noChangeArrowheads="1" noChangeShapeType="1" noTextEdit="1"/>
              </p:cNvSpPr>
              <p:nvPr>
                <p:ph idx="1"/>
              </p:nvPr>
            </p:nvSpPr>
            <p:spPr>
              <a:xfrm>
                <a:off x="395536" y="1310729"/>
                <a:ext cx="8496944" cy="4854575"/>
              </a:xfrm>
              <a:blipFill>
                <a:blip r:embed="rId4"/>
                <a:stretch>
                  <a:fillRect l="-1291" t="-879"/>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FDB69B3A-EB26-4D20-A611-C0A9D69158A8}"/>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5F309D9C-D5E0-4424-8D96-126163158553}"/>
              </a:ext>
            </a:extLst>
          </p:cNvPr>
          <p:cNvSpPr>
            <a:spLocks noGrp="1"/>
          </p:cNvSpPr>
          <p:nvPr>
            <p:ph type="sldNum" sz="quarter" idx="12"/>
          </p:nvPr>
        </p:nvSpPr>
        <p:spPr/>
        <p:txBody>
          <a:bodyPr/>
          <a:lstStyle/>
          <a:p>
            <a:fld id="{5AFBF0AD-4095-4CA5-B662-0EE5BE9E4DDC}" type="slidenum">
              <a:rPr lang="en-US" altLang="zh-CN" smtClean="0"/>
              <a:pPr/>
              <a:t>65</a:t>
            </a:fld>
            <a:endParaRPr lang="en-US" altLang="zh-CN"/>
          </a:p>
        </p:txBody>
      </p:sp>
    </p:spTree>
    <p:custDataLst>
      <p:tags r:id="rId1"/>
    </p:custDataLst>
    <p:extLst>
      <p:ext uri="{BB962C8B-B14F-4D97-AF65-F5344CB8AC3E}">
        <p14:creationId xmlns:p14="http://schemas.microsoft.com/office/powerpoint/2010/main" val="154557948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6259" name="Rectangle 3"/>
              <p:cNvSpPr>
                <a:spLocks noGrp="1" noChangeArrowheads="1"/>
              </p:cNvSpPr>
              <p:nvPr>
                <p:ph type="body" idx="1"/>
              </p:nvPr>
            </p:nvSpPr>
            <p:spPr>
              <a:xfrm>
                <a:off x="395288" y="1268413"/>
                <a:ext cx="8353425" cy="5053012"/>
              </a:xfrm>
            </p:spPr>
            <p:txBody>
              <a:bodyPr/>
              <a:lstStyle/>
              <a:p>
                <a:pPr>
                  <a:lnSpc>
                    <a:spcPct val="105000"/>
                  </a:lnSpc>
                  <a:spcBef>
                    <a:spcPts val="0"/>
                  </a:spcBef>
                </a:pPr>
                <a:r>
                  <a:rPr lang="zh-CN" altLang="en-US" sz="2800" dirty="0">
                    <a:latin typeface="Times New Roman" panose="02020603050405020304" pitchFamily="18" charset="0"/>
                  </a:rPr>
                  <a:t>计算在</a:t>
                </a:r>
                <a:r>
                  <a:rPr lang="en-US" altLang="zh-CN" sz="2800" dirty="0">
                    <a:latin typeface="Times New Roman" panose="02020603050405020304" pitchFamily="18" charset="0"/>
                  </a:rPr>
                  <a:t>pH=5.00</a:t>
                </a:r>
                <a:r>
                  <a:rPr lang="zh-CN" altLang="en-US" sz="2800" dirty="0">
                    <a:latin typeface="Times New Roman" panose="02020603050405020304" pitchFamily="18" charset="0"/>
                  </a:rPr>
                  <a:t>的</a:t>
                </a:r>
                <a:r>
                  <a:rPr lang="en-US" altLang="zh-CN" sz="2800" dirty="0">
                    <a:latin typeface="Times New Roman" panose="02020603050405020304" pitchFamily="18" charset="0"/>
                  </a:rPr>
                  <a:t>0.10mol·L</a:t>
                </a:r>
                <a:r>
                  <a:rPr lang="en-US" altLang="zh-CN" sz="2800" baseline="30000" dirty="0">
                    <a:latin typeface="Times New Roman" panose="02020603050405020304" pitchFamily="18" charset="0"/>
                  </a:rPr>
                  <a:t>-1</a:t>
                </a:r>
                <a:r>
                  <a:rPr lang="en-US" altLang="zh-CN" sz="2800" dirty="0">
                    <a:latin typeface="Times New Roman" panose="02020603050405020304" pitchFamily="18" charset="0"/>
                  </a:rPr>
                  <a:t>AlY</a:t>
                </a:r>
                <a:r>
                  <a:rPr lang="zh-CN" altLang="en-US" sz="2800" dirty="0">
                    <a:latin typeface="Times New Roman" panose="02020603050405020304" pitchFamily="18" charset="0"/>
                  </a:rPr>
                  <a:t>溶液中，游离</a:t>
                </a:r>
                <a:r>
                  <a:rPr lang="en-US" altLang="zh-CN" sz="2800" dirty="0">
                    <a:latin typeface="Times New Roman" panose="02020603050405020304" pitchFamily="18" charset="0"/>
                  </a:rPr>
                  <a:t>F</a:t>
                </a:r>
                <a:r>
                  <a:rPr lang="en-US" altLang="zh-CN" sz="2800" baseline="30000" dirty="0">
                    <a:latin typeface="Times New Roman" panose="02020603050405020304" pitchFamily="18" charset="0"/>
                  </a:rPr>
                  <a:t>-</a:t>
                </a:r>
                <a:r>
                  <a:rPr lang="zh-CN" altLang="en-US" sz="2800" dirty="0">
                    <a:latin typeface="Times New Roman" panose="02020603050405020304" pitchFamily="18" charset="0"/>
                  </a:rPr>
                  <a:t>浓度为</a:t>
                </a:r>
                <a:r>
                  <a:rPr lang="en-US" altLang="zh-CN" sz="2800" dirty="0">
                    <a:latin typeface="Times New Roman" panose="02020603050405020304" pitchFamily="18" charset="0"/>
                  </a:rPr>
                  <a:t>0.010mol·L</a:t>
                </a:r>
                <a:r>
                  <a:rPr lang="en-US" altLang="zh-CN" sz="2800" baseline="30000" dirty="0">
                    <a:latin typeface="Times New Roman" panose="02020603050405020304" pitchFamily="18" charset="0"/>
                  </a:rPr>
                  <a:t>-1</a:t>
                </a:r>
                <a:r>
                  <a:rPr lang="zh-CN" altLang="en-US" sz="2800" dirty="0">
                    <a:latin typeface="Times New Roman" panose="02020603050405020304" pitchFamily="18" charset="0"/>
                  </a:rPr>
                  <a:t>时</a:t>
                </a:r>
                <a:r>
                  <a:rPr lang="en-US" altLang="zh-CN" sz="2800" dirty="0" err="1">
                    <a:latin typeface="Times New Roman" panose="02020603050405020304" pitchFamily="18" charset="0"/>
                  </a:rPr>
                  <a:t>AlY</a:t>
                </a:r>
                <a:r>
                  <a:rPr lang="zh-CN" altLang="en-US" sz="2800" dirty="0">
                    <a:latin typeface="Times New Roman" panose="02020603050405020304" pitchFamily="18" charset="0"/>
                  </a:rPr>
                  <a:t>的</a:t>
                </a:r>
                <a:r>
                  <a:rPr lang="en-US" altLang="zh-CN" sz="2800" i="1" dirty="0">
                    <a:latin typeface="Times New Roman" panose="02020603050405020304" pitchFamily="18" charset="0"/>
                  </a:rPr>
                  <a:t>K</a:t>
                </a:r>
                <a:r>
                  <a:rPr lang="en-US" altLang="zh-CN" sz="2800" dirty="0">
                    <a:latin typeface="Times New Roman" panose="02020603050405020304" pitchFamily="18" charset="0"/>
                  </a:rPr>
                  <a:t>´</a:t>
                </a:r>
                <a:r>
                  <a:rPr lang="en-US" altLang="zh-CN" sz="2800" baseline="-25000" dirty="0">
                    <a:latin typeface="Times New Roman" panose="02020603050405020304" pitchFamily="18" charset="0"/>
                  </a:rPr>
                  <a:t>MY</a:t>
                </a:r>
                <a:r>
                  <a:rPr lang="zh-CN" altLang="en-US" sz="2800" dirty="0">
                    <a:latin typeface="Times New Roman" panose="02020603050405020304" pitchFamily="18" charset="0"/>
                  </a:rPr>
                  <a:t>？</a:t>
                </a:r>
                <a:r>
                  <a:rPr lang="en-US" altLang="zh-CN" sz="2800" dirty="0">
                    <a:latin typeface="Times New Roman" panose="02020603050405020304" pitchFamily="18" charset="0"/>
                  </a:rPr>
                  <a:t>(</a:t>
                </a:r>
                <a:r>
                  <a:rPr lang="en-US" altLang="zh-CN" sz="2800" dirty="0" err="1">
                    <a:latin typeface="Times New Roman" panose="02020603050405020304" pitchFamily="18" charset="0"/>
                  </a:rPr>
                  <a:t>lg</a:t>
                </a:r>
                <a:r>
                  <a:rPr lang="en-US" altLang="zh-CN" sz="2800" i="1" dirty="0" err="1">
                    <a:latin typeface="Times New Roman" panose="02020603050405020304" pitchFamily="18" charset="0"/>
                  </a:rPr>
                  <a:t>K</a:t>
                </a:r>
                <a:r>
                  <a:rPr lang="en-US" altLang="zh-CN" sz="2800" baseline="-25000" dirty="0" err="1">
                    <a:latin typeface="Times New Roman" panose="02020603050405020304" pitchFamily="18" charset="0"/>
                  </a:rPr>
                  <a:t>AlY</a:t>
                </a:r>
                <a:r>
                  <a:rPr lang="en-US" altLang="zh-CN" sz="2800" baseline="-25000" dirty="0">
                    <a:latin typeface="Times New Roman" panose="02020603050405020304" pitchFamily="18" charset="0"/>
                  </a:rPr>
                  <a:t> </a:t>
                </a:r>
                <a:r>
                  <a:rPr lang="en-US" altLang="zh-CN" sz="2800" dirty="0">
                    <a:latin typeface="Times New Roman" panose="02020603050405020304" pitchFamily="18" charset="0"/>
                  </a:rPr>
                  <a:t>=16.30)</a:t>
                </a:r>
              </a:p>
              <a:p>
                <a:pPr>
                  <a:lnSpc>
                    <a:spcPct val="105000"/>
                  </a:lnSpc>
                  <a:spcBef>
                    <a:spcPts val="0"/>
                  </a:spcBef>
                </a:pPr>
                <a:r>
                  <a:rPr lang="zh-CN" altLang="en-US" sz="2800" dirty="0">
                    <a:latin typeface="Times New Roman" panose="02020603050405020304" pitchFamily="18" charset="0"/>
                  </a:rPr>
                  <a:t>解：经例题</a:t>
                </a:r>
                <a:r>
                  <a:rPr lang="en-US" altLang="zh-CN" sz="2800" dirty="0">
                    <a:latin typeface="Times New Roman" panose="02020603050405020304" pitchFamily="18" charset="0"/>
                  </a:rPr>
                  <a:t>1</a:t>
                </a:r>
                <a:r>
                  <a:rPr lang="zh-CN" altLang="en-US" sz="2800" dirty="0">
                    <a:latin typeface="Times New Roman" panose="02020603050405020304" pitchFamily="18" charset="0"/>
                  </a:rPr>
                  <a:t>计算得游离</a:t>
                </a:r>
                <a:r>
                  <a:rPr lang="en-US" altLang="zh-CN" sz="2800" dirty="0">
                    <a:latin typeface="Times New Roman" panose="02020603050405020304" pitchFamily="18" charset="0"/>
                  </a:rPr>
                  <a:t>F</a:t>
                </a:r>
                <a:r>
                  <a:rPr lang="en-US" altLang="zh-CN" sz="2800" baseline="30000" dirty="0">
                    <a:latin typeface="Times New Roman" panose="02020603050405020304" pitchFamily="18" charset="0"/>
                  </a:rPr>
                  <a:t>-</a:t>
                </a:r>
                <a:r>
                  <a:rPr lang="zh-CN" altLang="en-US" sz="2800" dirty="0">
                    <a:latin typeface="Times New Roman" panose="02020603050405020304" pitchFamily="18" charset="0"/>
                  </a:rPr>
                  <a:t>浓度为</a:t>
                </a:r>
                <a:r>
                  <a:rPr lang="en-US" altLang="zh-CN" sz="2800" dirty="0">
                    <a:latin typeface="Times New Roman" panose="02020603050405020304" pitchFamily="18" charset="0"/>
                  </a:rPr>
                  <a:t>0.010mol/L</a:t>
                </a:r>
                <a:r>
                  <a:rPr lang="zh-CN" altLang="en-US" sz="2800" dirty="0">
                    <a:latin typeface="Times New Roman" panose="02020603050405020304" pitchFamily="18" charset="0"/>
                  </a:rPr>
                  <a:t>时，</a:t>
                </a:r>
                <a:endParaRPr lang="en-US" altLang="zh-CN" sz="2800" dirty="0">
                  <a:latin typeface="Times New Roman" panose="02020603050405020304" pitchFamily="18" charset="0"/>
                </a:endParaRPr>
              </a:p>
              <a:p>
                <a:pPr marL="0" indent="0">
                  <a:lnSpc>
                    <a:spcPct val="105000"/>
                  </a:lnSpc>
                  <a:spcBef>
                    <a:spcPts val="0"/>
                  </a:spcBef>
                  <a:buNone/>
                </a:pPr>
                <a:r>
                  <a:rPr lang="en-US" altLang="zh-CN" sz="2800" dirty="0">
                    <a:latin typeface="Times New Roman" panose="02020603050405020304" pitchFamily="18" charset="0"/>
                  </a:rPr>
                  <a:t>      </a:t>
                </a:r>
                <a14:m>
                  <m:oMath xmlns:m="http://schemas.openxmlformats.org/officeDocument/2006/math">
                    <m:sSub>
                      <m:sSubPr>
                        <m:ctrlPr>
                          <a:rPr lang="en-US" altLang="zh-CN" sz="2800" i="1" smtClean="0">
                            <a:latin typeface="Cambria Math" panose="02040503050406030204" pitchFamily="18" charset="0"/>
                          </a:rPr>
                        </m:ctrlPr>
                      </m:sSubPr>
                      <m:e>
                        <m:r>
                          <a:rPr lang="zh-CN" altLang="en-US" sz="2800" i="1">
                            <a:latin typeface="Cambria Math" panose="02040503050406030204" pitchFamily="18" charset="0"/>
                          </a:rPr>
                          <m:t>𝜹</m:t>
                        </m:r>
                      </m:e>
                      <m:sub>
                        <m:r>
                          <a:rPr lang="en-US" altLang="zh-CN" sz="2800">
                            <a:latin typeface="Cambria Math" panose="02040503050406030204" pitchFamily="18" charset="0"/>
                          </a:rPr>
                          <m:t>𝐀𝐥</m:t>
                        </m:r>
                        <m:r>
                          <m:rPr>
                            <m:nor/>
                          </m:rPr>
                          <a:rPr lang="en-US" altLang="zh-CN" sz="2800" baseline="30000" dirty="0">
                            <a:latin typeface="Times New Roman" panose="02020603050405020304" pitchFamily="18" charset="0"/>
                          </a:rPr>
                          <m:t>3+</m:t>
                        </m:r>
                      </m:sub>
                    </m:sSub>
                    <m:r>
                      <a:rPr lang="en-US" altLang="zh-CN" sz="2800" i="1" dirty="0">
                        <a:latin typeface="Cambria Math" panose="02040503050406030204" pitchFamily="18" charset="0"/>
                        <a:ea typeface="Cambria Math" panose="02040503050406030204" pitchFamily="18" charset="0"/>
                      </a:rPr>
                      <m:t>=</m:t>
                    </m:r>
                  </m:oMath>
                </a14:m>
                <a:r>
                  <a:rPr lang="en-US" altLang="zh-CN" sz="2800" dirty="0">
                    <a:latin typeface="Times New Roman" panose="02020603050405020304" pitchFamily="18" charset="0"/>
                  </a:rPr>
                  <a:t>1</a:t>
                </a:r>
                <a14:m>
                  <m:oMath xmlns:m="http://schemas.openxmlformats.org/officeDocument/2006/math">
                    <m:r>
                      <a:rPr lang="en-US" altLang="zh-CN" sz="2800" dirty="0">
                        <a:latin typeface="Cambria Math" panose="02040503050406030204" pitchFamily="18" charset="0"/>
                        <a:ea typeface="Cambria Math" panose="02040503050406030204" pitchFamily="18" charset="0"/>
                      </a:rPr>
                      <m:t>.</m:t>
                    </m:r>
                    <m:r>
                      <a:rPr lang="en-US" altLang="zh-CN" sz="2800" dirty="0">
                        <a:latin typeface="Cambria Math" panose="02040503050406030204" pitchFamily="18" charset="0"/>
                        <a:ea typeface="Cambria Math" panose="02040503050406030204" pitchFamily="18" charset="0"/>
                      </a:rPr>
                      <m:t>𝟐</m:t>
                    </m:r>
                    <m:r>
                      <a:rPr lang="en-US" altLang="zh-CN" sz="2800" i="1" dirty="0">
                        <a:latin typeface="Cambria Math" panose="02040503050406030204" pitchFamily="18" charset="0"/>
                        <a:ea typeface="Cambria Math" panose="02040503050406030204" pitchFamily="18" charset="0"/>
                      </a:rPr>
                      <m:t>×</m:t>
                    </m:r>
                    <m:sSup>
                      <m:sSupPr>
                        <m:ctrlPr>
                          <a:rPr lang="en-US" altLang="zh-CN" sz="2800" i="1" dirty="0">
                            <a:latin typeface="Cambria Math" panose="02040503050406030204" pitchFamily="18" charset="0"/>
                            <a:ea typeface="Cambria Math" panose="02040503050406030204" pitchFamily="18" charset="0"/>
                          </a:rPr>
                        </m:ctrlPr>
                      </m:sSupPr>
                      <m:e>
                        <m:r>
                          <a:rPr lang="en-US" altLang="zh-CN" sz="2800" i="1" dirty="0">
                            <a:latin typeface="Cambria Math" panose="02040503050406030204" pitchFamily="18" charset="0"/>
                            <a:ea typeface="Cambria Math" panose="02040503050406030204" pitchFamily="18" charset="0"/>
                          </a:rPr>
                          <m:t>𝟏𝟎</m:t>
                        </m:r>
                      </m:e>
                      <m:sup>
                        <m:r>
                          <a:rPr lang="en-US" altLang="zh-CN" sz="2800" i="1" dirty="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ea typeface="Cambria Math" panose="02040503050406030204" pitchFamily="18" charset="0"/>
                          </a:rPr>
                          <m:t>𝟏𝟎</m:t>
                        </m:r>
                      </m:sup>
                    </m:sSup>
                  </m:oMath>
                </a14:m>
                <a:r>
                  <a:rPr lang="zh-CN" altLang="en-US" sz="2800" dirty="0">
                    <a:latin typeface="Times New Roman" panose="02020603050405020304" pitchFamily="18" charset="0"/>
                  </a:rPr>
                  <a:t>，</a:t>
                </a:r>
                <a14:m>
                  <m:oMath xmlns:m="http://schemas.openxmlformats.org/officeDocument/2006/math">
                    <m:sSub>
                      <m:sSubPr>
                        <m:ctrlPr>
                          <a:rPr lang="en-US" altLang="zh-CN" sz="2800" i="1">
                            <a:latin typeface="Cambria Math" panose="02040503050406030204" pitchFamily="18" charset="0"/>
                          </a:rPr>
                        </m:ctrlPr>
                      </m:sSubPr>
                      <m:e>
                        <m:r>
                          <m:rPr>
                            <m:sty m:val="p"/>
                          </m:rPr>
                          <a:rPr lang="en-US" altLang="zh-CN" sz="2800" i="1" smtClean="0">
                            <a:latin typeface="Cambria Math" panose="02040503050406030204" pitchFamily="18" charset="0"/>
                          </a:rPr>
                          <m:t>α</m:t>
                        </m:r>
                      </m:e>
                      <m:sub>
                        <m:r>
                          <a:rPr lang="en-US" altLang="zh-CN" sz="2800">
                            <a:latin typeface="Cambria Math" panose="02040503050406030204" pitchFamily="18" charset="0"/>
                          </a:rPr>
                          <m:t>𝐀𝐥</m:t>
                        </m:r>
                        <m:r>
                          <a:rPr lang="en-US" altLang="zh-CN" sz="2800" b="1" i="1" smtClean="0">
                            <a:latin typeface="Cambria Math" panose="02040503050406030204" pitchFamily="18" charset="0"/>
                          </a:rPr>
                          <m:t>(</m:t>
                        </m:r>
                        <m:r>
                          <a:rPr lang="en-US" altLang="zh-CN" sz="2800" b="1" i="0" smtClean="0">
                            <a:latin typeface="Cambria Math" panose="02040503050406030204" pitchFamily="18" charset="0"/>
                          </a:rPr>
                          <m:t>𝐅</m:t>
                        </m:r>
                        <m:r>
                          <a:rPr lang="en-US" altLang="zh-CN" sz="2800" b="1" i="1" smtClean="0">
                            <a:latin typeface="Cambria Math" panose="02040503050406030204" pitchFamily="18" charset="0"/>
                          </a:rPr>
                          <m:t>)</m:t>
                        </m:r>
                      </m:sub>
                    </m:sSub>
                  </m:oMath>
                </a14:m>
                <a:r>
                  <a:rPr lang="en-US" altLang="zh-CN" sz="2800" dirty="0">
                    <a:latin typeface="Times New Roman" panose="02020603050405020304" pitchFamily="18" charset="0"/>
                  </a:rPr>
                  <a:t>= </a:t>
                </a:r>
                <a14:m>
                  <m:oMath xmlns:m="http://schemas.openxmlformats.org/officeDocument/2006/math">
                    <m:f>
                      <m:fPr>
                        <m:ctrlPr>
                          <a:rPr lang="en-US" altLang="zh-CN" sz="2800" i="1" dirty="0" smtClean="0">
                            <a:latin typeface="Cambria Math" panose="02040503050406030204" pitchFamily="18" charset="0"/>
                          </a:rPr>
                        </m:ctrlPr>
                      </m:fPr>
                      <m:num>
                        <m:r>
                          <a:rPr lang="en-US" altLang="zh-CN" sz="2800" b="1" i="1" dirty="0" smtClean="0">
                            <a:latin typeface="Cambria Math" panose="02040503050406030204" pitchFamily="18" charset="0"/>
                          </a:rPr>
                          <m:t>𝟏</m:t>
                        </m:r>
                      </m:num>
                      <m:den>
                        <m:sSub>
                          <m:sSubPr>
                            <m:ctrlPr>
                              <a:rPr lang="en-US" altLang="zh-CN" sz="2800" i="1">
                                <a:latin typeface="Cambria Math" panose="02040503050406030204" pitchFamily="18" charset="0"/>
                              </a:rPr>
                            </m:ctrlPr>
                          </m:sSubPr>
                          <m:e>
                            <m:r>
                              <a:rPr lang="zh-CN" altLang="en-US" sz="2800" i="1">
                                <a:latin typeface="Cambria Math" panose="02040503050406030204" pitchFamily="18" charset="0"/>
                              </a:rPr>
                              <m:t>𝜹</m:t>
                            </m:r>
                          </m:e>
                          <m:sub>
                            <m:r>
                              <a:rPr lang="en-US" altLang="zh-CN" sz="2800">
                                <a:latin typeface="Cambria Math" panose="02040503050406030204" pitchFamily="18" charset="0"/>
                              </a:rPr>
                              <m:t>𝐀𝐥</m:t>
                            </m:r>
                            <m:r>
                              <m:rPr>
                                <m:nor/>
                              </m:rPr>
                              <a:rPr lang="en-US" altLang="zh-CN" sz="2800" baseline="30000" dirty="0">
                                <a:latin typeface="Times New Roman" panose="02020603050405020304" pitchFamily="18" charset="0"/>
                              </a:rPr>
                              <m:t>3+</m:t>
                            </m:r>
                          </m:sub>
                        </m:sSub>
                      </m:den>
                    </m:f>
                  </m:oMath>
                </a14:m>
                <a:r>
                  <a:rPr lang="en-US" altLang="zh-CN" sz="2800" dirty="0">
                    <a:latin typeface="Times New Roman" panose="02020603050405020304" pitchFamily="18" charset="0"/>
                  </a:rPr>
                  <a:t> =10</a:t>
                </a:r>
                <a:r>
                  <a:rPr lang="en-US" altLang="zh-CN" sz="2800" baseline="30000" dirty="0">
                    <a:latin typeface="Times New Roman" panose="02020603050405020304" pitchFamily="18" charset="0"/>
                  </a:rPr>
                  <a:t>9.92</a:t>
                </a:r>
              </a:p>
              <a:p>
                <a:pPr marL="0" indent="0">
                  <a:lnSpc>
                    <a:spcPct val="105000"/>
                  </a:lnSpc>
                  <a:spcBef>
                    <a:spcPts val="0"/>
                  </a:spcBef>
                  <a:buNone/>
                </a:pPr>
                <a:r>
                  <a:rPr lang="zh-CN" altLang="en-US" sz="2800" dirty="0"/>
                  <a:t>     查表</a:t>
                </a:r>
                <a:r>
                  <a:rPr lang="en-US" altLang="zh-CN" sz="2800" dirty="0"/>
                  <a:t>5-2</a:t>
                </a:r>
                <a:r>
                  <a:rPr lang="zh-CN" altLang="en-US" sz="2800" dirty="0"/>
                  <a:t>得，</a:t>
                </a:r>
                <a:r>
                  <a:rPr lang="en-US" altLang="zh-CN" sz="2800" dirty="0"/>
                  <a:t>pH=5.00</a:t>
                </a:r>
                <a:r>
                  <a:rPr lang="zh-CN" altLang="en-US" sz="2800" dirty="0"/>
                  <a:t>时，</a:t>
                </a:r>
                <a14:m>
                  <m:oMath xmlns:m="http://schemas.openxmlformats.org/officeDocument/2006/math">
                    <m:sSub>
                      <m:sSubPr>
                        <m:ctrlPr>
                          <a:rPr lang="en-US" altLang="zh-CN" sz="2800" i="1">
                            <a:latin typeface="Cambria Math" panose="02040503050406030204" pitchFamily="18" charset="0"/>
                          </a:rPr>
                        </m:ctrlPr>
                      </m:sSubPr>
                      <m:e>
                        <m:r>
                          <m:rPr>
                            <m:sty m:val="p"/>
                          </m:rPr>
                          <a:rPr lang="en-US" altLang="zh-CN" sz="2800" i="1" smtClean="0">
                            <a:latin typeface="Cambria Math" panose="02040503050406030204" pitchFamily="18" charset="0"/>
                          </a:rPr>
                          <m:t>lg</m:t>
                        </m:r>
                        <m:r>
                          <m:rPr>
                            <m:sty m:val="p"/>
                          </m:rPr>
                          <a:rPr lang="en-US" altLang="zh-CN" sz="2800" i="1">
                            <a:latin typeface="Cambria Math" panose="02040503050406030204" pitchFamily="18" charset="0"/>
                          </a:rPr>
                          <m:t>α</m:t>
                        </m:r>
                      </m:e>
                      <m:sub>
                        <m:r>
                          <a:rPr lang="en-US" altLang="zh-CN" sz="2800" b="1" i="0" smtClean="0">
                            <a:latin typeface="Cambria Math" panose="02040503050406030204" pitchFamily="18" charset="0"/>
                          </a:rPr>
                          <m:t>𝐘</m:t>
                        </m:r>
                        <m:r>
                          <a:rPr lang="en-US" altLang="zh-CN" sz="2800" i="1">
                            <a:latin typeface="Cambria Math" panose="02040503050406030204" pitchFamily="18" charset="0"/>
                          </a:rPr>
                          <m:t>(</m:t>
                        </m:r>
                        <m:r>
                          <a:rPr lang="en-US" altLang="zh-CN" sz="2800" b="1" i="0" smtClean="0">
                            <a:latin typeface="Cambria Math" panose="02040503050406030204" pitchFamily="18" charset="0"/>
                          </a:rPr>
                          <m:t>𝐇</m:t>
                        </m:r>
                        <m:r>
                          <a:rPr lang="en-US" altLang="zh-CN" sz="2800" i="1">
                            <a:latin typeface="Cambria Math" panose="02040503050406030204" pitchFamily="18" charset="0"/>
                          </a:rPr>
                          <m:t>)</m:t>
                        </m:r>
                      </m:sub>
                    </m:sSub>
                  </m:oMath>
                </a14:m>
                <a:r>
                  <a:rPr lang="en-US" altLang="zh-CN" sz="2800" dirty="0"/>
                  <a:t>=6.45</a:t>
                </a:r>
              </a:p>
              <a:p>
                <a:pPr marL="0" indent="0">
                  <a:lnSpc>
                    <a:spcPct val="105000"/>
                  </a:lnSpc>
                  <a:spcBef>
                    <a:spcPts val="0"/>
                  </a:spcBef>
                  <a:buNone/>
                </a:pPr>
                <a:r>
                  <a:rPr lang="en-US" altLang="zh-CN" sz="2800" dirty="0"/>
                  <a:t>       </a:t>
                </a:r>
                <a:r>
                  <a:rPr lang="en-US" altLang="zh-CN" sz="2800" dirty="0" err="1"/>
                  <a:t>lg</a:t>
                </a:r>
                <a:r>
                  <a:rPr lang="en-US" altLang="zh-CN" sz="2800" i="1" dirty="0" err="1">
                    <a:latin typeface="Times New Roman" panose="02020603050405020304" pitchFamily="18" charset="0"/>
                  </a:rPr>
                  <a:t>K</a:t>
                </a:r>
                <a:r>
                  <a:rPr lang="en-US" altLang="zh-CN" sz="2800" dirty="0" err="1">
                    <a:latin typeface="Times New Roman" panose="02020603050405020304" pitchFamily="18" charset="0"/>
                    <a:cs typeface="Times New Roman" panose="02020603050405020304" pitchFamily="18" charset="0"/>
                  </a:rPr>
                  <a:t>´</a:t>
                </a:r>
                <a:r>
                  <a:rPr lang="en-US" altLang="zh-CN" sz="2800" baseline="-25000" dirty="0" err="1">
                    <a:latin typeface="Times New Roman" panose="02020603050405020304" pitchFamily="18" charset="0"/>
                  </a:rPr>
                  <a:t>MY</a:t>
                </a:r>
                <a:r>
                  <a:rPr lang="en-US" altLang="zh-CN" sz="2800" baseline="-25000" dirty="0">
                    <a:latin typeface="Times New Roman" panose="02020603050405020304" pitchFamily="18" charset="0"/>
                  </a:rPr>
                  <a:t> </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lg</a:t>
                </a:r>
                <a:r>
                  <a:rPr lang="en-US" altLang="zh-CN" sz="2800" i="1" dirty="0" err="1">
                    <a:latin typeface="Times New Roman" panose="02020603050405020304" pitchFamily="18" charset="0"/>
                  </a:rPr>
                  <a:t>K</a:t>
                </a:r>
                <a:r>
                  <a:rPr lang="en-US" altLang="zh-CN" sz="2800" baseline="-25000" dirty="0" err="1">
                    <a:latin typeface="Times New Roman" panose="02020603050405020304" pitchFamily="18" charset="0"/>
                  </a:rPr>
                  <a:t>MY</a:t>
                </a:r>
                <a14:m>
                  <m:oMath xmlns:m="http://schemas.openxmlformats.org/officeDocument/2006/math">
                    <m:r>
                      <a:rPr lang="en-US" altLang="zh-CN" sz="2800" b="1" i="0" smtClean="0">
                        <a:solidFill>
                          <a:srgbClr val="002060"/>
                        </a:solidFill>
                        <a:latin typeface="Cambria Math" panose="02040503050406030204" pitchFamily="18" charset="0"/>
                      </a:rPr>
                      <m:t> </m:t>
                    </m:r>
                    <m:r>
                      <a:rPr lang="en-US" altLang="zh-CN" sz="2800" i="1">
                        <a:solidFill>
                          <a:srgbClr val="002060"/>
                        </a:solidFill>
                        <a:latin typeface="Cambria Math" panose="02040503050406030204" pitchFamily="18" charset="0"/>
                      </a:rPr>
                      <m:t>−</m:t>
                    </m:r>
                    <m:r>
                      <m:rPr>
                        <m:nor/>
                      </m:rPr>
                      <a:rPr lang="en-US" altLang="zh-CN" sz="2800" dirty="0">
                        <a:solidFill>
                          <a:schemeClr val="tx2"/>
                        </a:solidFill>
                        <a:latin typeface="Cambria Math" panose="02040503050406030204" pitchFamily="18" charset="0"/>
                      </a:rPr>
                      <m:t>lg</m:t>
                    </m:r>
                    <m:r>
                      <m:rPr>
                        <m:nor/>
                      </m:rPr>
                      <a:rPr lang="en-US" altLang="zh-CN" sz="2800" i="1" dirty="0"/>
                      <m:t>α</m:t>
                    </m:r>
                    <m:r>
                      <m:rPr>
                        <m:nor/>
                      </m:rPr>
                      <a:rPr lang="en-US" altLang="zh-CN" sz="2800" baseline="-25000" dirty="0"/>
                      <m:t>M</m:t>
                    </m:r>
                    <m:r>
                      <a:rPr lang="en-US" altLang="zh-CN" sz="2800" i="1">
                        <a:solidFill>
                          <a:srgbClr val="002060"/>
                        </a:solidFill>
                        <a:latin typeface="Cambria Math" panose="02040503050406030204" pitchFamily="18" charset="0"/>
                      </a:rPr>
                      <m:t>−</m:t>
                    </m:r>
                    <m:r>
                      <m:rPr>
                        <m:nor/>
                      </m:rPr>
                      <a:rPr lang="en-US" altLang="zh-CN" sz="2800" dirty="0">
                        <a:solidFill>
                          <a:schemeClr val="tx2"/>
                        </a:solidFill>
                        <a:latin typeface="Cambria Math" panose="02040503050406030204" pitchFamily="18" charset="0"/>
                      </a:rPr>
                      <m:t>lg</m:t>
                    </m:r>
                    <m:r>
                      <m:rPr>
                        <m:nor/>
                      </m:rPr>
                      <a:rPr lang="en-US" altLang="zh-CN" sz="2800" i="1" dirty="0"/>
                      <m:t>α</m:t>
                    </m:r>
                    <m:r>
                      <m:rPr>
                        <m:nor/>
                      </m:rPr>
                      <a:rPr lang="en-US" altLang="zh-CN" sz="2800" baseline="-25000" dirty="0"/>
                      <m:t>Y</m:t>
                    </m:r>
                  </m:oMath>
                </a14:m>
                <a:endParaRPr lang="en-US" altLang="zh-CN" sz="2800" dirty="0">
                  <a:latin typeface="Times New Roman" panose="02020603050405020304" pitchFamily="18" charset="0"/>
                </a:endParaRPr>
              </a:p>
              <a:p>
                <a:pPr marL="0" indent="0">
                  <a:lnSpc>
                    <a:spcPct val="105000"/>
                  </a:lnSpc>
                  <a:spcBef>
                    <a:spcPts val="0"/>
                  </a:spcBef>
                  <a:buNone/>
                </a:pPr>
                <a:r>
                  <a:rPr lang="en-US" altLang="zh-CN" sz="2800" dirty="0">
                    <a:latin typeface="Times New Roman" panose="02020603050405020304" pitchFamily="18" charset="0"/>
                  </a:rPr>
                  <a:t>                    = 16.30</a:t>
                </a:r>
                <a:r>
                  <a:rPr lang="en-US" altLang="zh-CN" sz="2800" dirty="0">
                    <a:solidFill>
                      <a:srgbClr val="002060"/>
                    </a:solidFill>
                  </a:rPr>
                  <a:t> </a:t>
                </a:r>
                <a14:m>
                  <m:oMath xmlns:m="http://schemas.openxmlformats.org/officeDocument/2006/math">
                    <m:r>
                      <a:rPr lang="en-US" altLang="zh-CN" sz="2800" i="1">
                        <a:solidFill>
                          <a:srgbClr val="002060"/>
                        </a:solidFill>
                        <a:latin typeface="Cambria Math" panose="02040503050406030204" pitchFamily="18" charset="0"/>
                      </a:rPr>
                      <m:t>−</m:t>
                    </m:r>
                  </m:oMath>
                </a14:m>
                <a:r>
                  <a:rPr lang="en-US" altLang="zh-CN" sz="2800" dirty="0">
                    <a:latin typeface="Times New Roman" panose="02020603050405020304" pitchFamily="18" charset="0"/>
                  </a:rPr>
                  <a:t>9.92</a:t>
                </a:r>
                <a:r>
                  <a:rPr lang="en-US" altLang="zh-CN" sz="2800" dirty="0">
                    <a:solidFill>
                      <a:srgbClr val="002060"/>
                    </a:solidFill>
                  </a:rPr>
                  <a:t> </a:t>
                </a:r>
                <a14:m>
                  <m:oMath xmlns:m="http://schemas.openxmlformats.org/officeDocument/2006/math">
                    <m:r>
                      <a:rPr lang="en-US" altLang="zh-CN" sz="2800" i="1">
                        <a:solidFill>
                          <a:srgbClr val="002060"/>
                        </a:solidFill>
                        <a:latin typeface="Cambria Math" panose="02040503050406030204" pitchFamily="18" charset="0"/>
                      </a:rPr>
                      <m:t>−</m:t>
                    </m:r>
                  </m:oMath>
                </a14:m>
                <a:r>
                  <a:rPr lang="en-US" altLang="zh-CN" sz="2800" dirty="0">
                    <a:latin typeface="Times New Roman" panose="02020603050405020304" pitchFamily="18" charset="0"/>
                  </a:rPr>
                  <a:t>6.45</a:t>
                </a:r>
              </a:p>
              <a:p>
                <a:pPr marL="0" indent="0">
                  <a:lnSpc>
                    <a:spcPct val="105000"/>
                  </a:lnSpc>
                  <a:spcBef>
                    <a:spcPts val="0"/>
                  </a:spcBef>
                  <a:buNone/>
                </a:pPr>
                <a:r>
                  <a:rPr lang="en-US" altLang="zh-CN" sz="2800" dirty="0">
                    <a:latin typeface="Times New Roman" panose="02020603050405020304" pitchFamily="18" charset="0"/>
                  </a:rPr>
                  <a:t>                    = -0.07 </a:t>
                </a:r>
                <a:endParaRPr lang="zh-CN" altLang="en-US" sz="2800" dirty="0">
                  <a:latin typeface="Times New Roman" panose="02020603050405020304" pitchFamily="18" charset="0"/>
                </a:endParaRPr>
              </a:p>
            </p:txBody>
          </p:sp>
        </mc:Choice>
        <mc:Fallback xmlns="">
          <p:sp>
            <p:nvSpPr>
              <p:cNvPr id="96259" name="Rectangle 3"/>
              <p:cNvSpPr>
                <a:spLocks noGrp="1" noRot="1" noChangeAspect="1" noMove="1" noResize="1" noEditPoints="1" noAdjustHandles="1" noChangeArrowheads="1" noChangeShapeType="1" noTextEdit="1"/>
              </p:cNvSpPr>
              <p:nvPr>
                <p:ph type="body" idx="1"/>
              </p:nvPr>
            </p:nvSpPr>
            <p:spPr>
              <a:xfrm>
                <a:off x="395288" y="1268413"/>
                <a:ext cx="8353425" cy="5053012"/>
              </a:xfrm>
              <a:blipFill rotWithShape="0">
                <a:blip r:embed="rId4"/>
                <a:stretch>
                  <a:fillRect t="-1809" r="-292"/>
                </a:stretch>
              </a:blipFill>
            </p:spPr>
            <p:txBody>
              <a:bodyPr/>
              <a:lstStyle/>
              <a:p>
                <a:r>
                  <a:rPr lang="zh-CN" altLang="en-US">
                    <a:noFill/>
                  </a:rPr>
                  <a:t> </a:t>
                </a:r>
              </a:p>
            </p:txBody>
          </p:sp>
        </mc:Fallback>
      </mc:AlternateContent>
      <p:sp>
        <p:nvSpPr>
          <p:cNvPr id="6" name="页脚占位符 4"/>
          <p:cNvSpPr>
            <a:spLocks noGrp="1"/>
          </p:cNvSpPr>
          <p:nvPr>
            <p:ph type="ftr" sz="quarter" idx="11"/>
          </p:nvPr>
        </p:nvSpPr>
        <p:spPr/>
        <p:txBody>
          <a:bodyPr/>
          <a:lstStyle/>
          <a:p>
            <a:r>
              <a:rPr lang="en-US" altLang="zh-CN"/>
              <a:t>《分析化学》 第五章   配位滴定法</a:t>
            </a:r>
          </a:p>
        </p:txBody>
      </p:sp>
      <p:sp>
        <p:nvSpPr>
          <p:cNvPr id="7" name="灯片编号占位符 5"/>
          <p:cNvSpPr>
            <a:spLocks noGrp="1"/>
          </p:cNvSpPr>
          <p:nvPr>
            <p:ph type="sldNum" sz="quarter" idx="12"/>
          </p:nvPr>
        </p:nvSpPr>
        <p:spPr/>
        <p:txBody>
          <a:bodyPr/>
          <a:lstStyle/>
          <a:p>
            <a:fld id="{C98D8576-BD68-48F7-97D7-5D5F9DEBE27D}" type="slidenum">
              <a:rPr lang="en-US" altLang="zh-CN"/>
              <a:pPr/>
              <a:t>66</a:t>
            </a:fld>
            <a:endParaRPr lang="en-US" altLang="zh-CN"/>
          </a:p>
        </p:txBody>
      </p:sp>
      <p:sp>
        <p:nvSpPr>
          <p:cNvPr id="96269" name="Rectangle 13"/>
          <p:cNvSpPr>
            <a:spLocks noGrp="1" noChangeArrowheads="1"/>
          </p:cNvSpPr>
          <p:nvPr>
            <p:ph type="title"/>
          </p:nvPr>
        </p:nvSpPr>
        <p:spPr/>
        <p:txBody>
          <a:bodyPr/>
          <a:lstStyle/>
          <a:p>
            <a:r>
              <a:rPr lang="zh-CN" altLang="en-US" dirty="0">
                <a:latin typeface="Times New Roman" panose="02020603050405020304" pitchFamily="18" charset="0"/>
              </a:rPr>
              <a:t>例题 </a:t>
            </a:r>
            <a:r>
              <a:rPr lang="en-US" altLang="zh-CN" dirty="0">
                <a:latin typeface="Times New Roman" panose="02020603050405020304" pitchFamily="18" charset="0"/>
              </a:rPr>
              <a:t>5-6</a:t>
            </a:r>
          </a:p>
        </p:txBody>
      </p:sp>
      <p:sp>
        <p:nvSpPr>
          <p:cNvPr id="2" name="文本框 1"/>
          <p:cNvSpPr txBox="1"/>
          <p:nvPr/>
        </p:nvSpPr>
        <p:spPr>
          <a:xfrm>
            <a:off x="611560" y="5157192"/>
            <a:ext cx="8064896" cy="954107"/>
          </a:xfrm>
          <a:prstGeom prst="rect">
            <a:avLst/>
          </a:prstGeom>
          <a:solidFill>
            <a:schemeClr val="accent3"/>
          </a:solidFill>
          <a:ln w="19050">
            <a:solidFill>
              <a:schemeClr val="accent1">
                <a:lumMod val="90000"/>
              </a:schemeClr>
            </a:solidFill>
          </a:ln>
        </p:spPr>
        <p:txBody>
          <a:bodyPr wrap="square" rtlCol="0">
            <a:spAutoFit/>
          </a:bodyPr>
          <a:lstStyle/>
          <a:p>
            <a:pPr algn="l"/>
            <a:r>
              <a:rPr lang="zh-CN" altLang="en-US" b="1" dirty="0">
                <a:solidFill>
                  <a:srgbClr val="3333FF"/>
                </a:solidFill>
              </a:rPr>
              <a:t>条件稳定常数已经为负数，说明此时</a:t>
            </a:r>
            <a:r>
              <a:rPr lang="en-US" altLang="zh-CN" b="1" dirty="0" err="1">
                <a:solidFill>
                  <a:srgbClr val="3333FF"/>
                </a:solidFill>
              </a:rPr>
              <a:t>AlY</a:t>
            </a:r>
            <a:r>
              <a:rPr lang="zh-CN" altLang="en-US" b="1" dirty="0">
                <a:solidFill>
                  <a:srgbClr val="3333FF"/>
                </a:solidFill>
              </a:rPr>
              <a:t>配合物已经完全被氟化物破坏，</a:t>
            </a:r>
            <a:r>
              <a:rPr lang="en-US" altLang="zh-CN" b="1" dirty="0">
                <a:solidFill>
                  <a:srgbClr val="3333FF"/>
                </a:solidFill>
              </a:rPr>
              <a:t>M</a:t>
            </a:r>
            <a:r>
              <a:rPr lang="zh-CN" altLang="en-US" b="1" dirty="0">
                <a:solidFill>
                  <a:srgbClr val="3333FF"/>
                </a:solidFill>
              </a:rPr>
              <a:t>与</a:t>
            </a:r>
            <a:r>
              <a:rPr lang="en-US" altLang="zh-CN" b="1" dirty="0">
                <a:solidFill>
                  <a:srgbClr val="3333FF"/>
                </a:solidFill>
              </a:rPr>
              <a:t>Y</a:t>
            </a:r>
            <a:r>
              <a:rPr lang="zh-CN" altLang="en-US" b="1" dirty="0">
                <a:solidFill>
                  <a:srgbClr val="3333FF"/>
                </a:solidFill>
              </a:rPr>
              <a:t>实际不能反应。</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barn(inVertical)">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barn(inVertical)">
                                      <p:cBhvr>
                                        <p:cTn id="12" dur="500"/>
                                        <p:tgtEl>
                                          <p:spTgt spid="96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barn(inVertical)">
                                      <p:cBhvr>
                                        <p:cTn id="17" dur="500"/>
                                        <p:tgtEl>
                                          <p:spTgt spid="96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barn(inVertical)">
                                      <p:cBhvr>
                                        <p:cTn id="22" dur="500"/>
                                        <p:tgtEl>
                                          <p:spTgt spid="96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barn(inVertical)">
                                      <p:cBhvr>
                                        <p:cTn id="27" dur="500"/>
                                        <p:tgtEl>
                                          <p:spTgt spid="962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6259">
                                            <p:txEl>
                                              <p:pRg st="5" end="5"/>
                                            </p:txEl>
                                          </p:spTgt>
                                        </p:tgtEl>
                                        <p:attrNameLst>
                                          <p:attrName>style.visibility</p:attrName>
                                        </p:attrNameLst>
                                      </p:cBhvr>
                                      <p:to>
                                        <p:strVal val="visible"/>
                                      </p:to>
                                    </p:set>
                                    <p:animEffect transition="in" filter="barn(inVertical)">
                                      <p:cBhvr>
                                        <p:cTn id="32" dur="500"/>
                                        <p:tgtEl>
                                          <p:spTgt spid="962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6259">
                                            <p:txEl>
                                              <p:pRg st="6" end="6"/>
                                            </p:txEl>
                                          </p:spTgt>
                                        </p:tgtEl>
                                        <p:attrNameLst>
                                          <p:attrName>style.visibility</p:attrName>
                                        </p:attrNameLst>
                                      </p:cBhvr>
                                      <p:to>
                                        <p:strVal val="visible"/>
                                      </p:to>
                                    </p:set>
                                    <p:animEffect transition="in" filter="barn(inVertical)">
                                      <p:cBhvr>
                                        <p:cTn id="37" dur="500"/>
                                        <p:tgtEl>
                                          <p:spTgt spid="962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r>
              <a:rPr lang="en-US" altLang="zh-CN"/>
              <a:t>《分析化学》 第五章   配位滴定法</a:t>
            </a:r>
          </a:p>
        </p:txBody>
      </p:sp>
      <p:sp>
        <p:nvSpPr>
          <p:cNvPr id="8" name="灯片编号占位符 5"/>
          <p:cNvSpPr>
            <a:spLocks noGrp="1"/>
          </p:cNvSpPr>
          <p:nvPr>
            <p:ph type="sldNum" sz="quarter" idx="12"/>
          </p:nvPr>
        </p:nvSpPr>
        <p:spPr/>
        <p:txBody>
          <a:bodyPr/>
          <a:lstStyle/>
          <a:p>
            <a:fld id="{19CCBB0F-A371-4AA2-BE83-A2332E1D8D3C}" type="slidenum">
              <a:rPr lang="en-US" altLang="zh-CN"/>
              <a:pPr/>
              <a:t>67</a:t>
            </a:fld>
            <a:endParaRPr lang="en-US" altLang="zh-CN"/>
          </a:p>
        </p:txBody>
      </p:sp>
      <p:sp>
        <p:nvSpPr>
          <p:cNvPr id="265218" name="Rectangle 2"/>
          <p:cNvSpPr>
            <a:spLocks noGrp="1" noChangeArrowheads="1"/>
          </p:cNvSpPr>
          <p:nvPr>
            <p:ph type="title"/>
          </p:nvPr>
        </p:nvSpPr>
        <p:spPr/>
        <p:txBody>
          <a:bodyPr/>
          <a:lstStyle/>
          <a:p>
            <a:r>
              <a:rPr lang="zh-CN" altLang="en-US" dirty="0">
                <a:latin typeface="Times New Roman" panose="02020603050405020304" pitchFamily="18" charset="0"/>
              </a:rPr>
              <a:t>例题 </a:t>
            </a:r>
            <a:r>
              <a:rPr lang="en-US" altLang="zh-CN" dirty="0">
                <a:latin typeface="Times New Roman" panose="02020603050405020304" pitchFamily="18" charset="0"/>
              </a:rPr>
              <a:t>5-7</a:t>
            </a:r>
          </a:p>
        </p:txBody>
      </p:sp>
      <mc:AlternateContent xmlns:mc="http://schemas.openxmlformats.org/markup-compatibility/2006" xmlns:a14="http://schemas.microsoft.com/office/drawing/2010/main">
        <mc:Choice Requires="a14">
          <p:sp>
            <p:nvSpPr>
              <p:cNvPr id="265219" name="Rectangle 3"/>
              <p:cNvSpPr>
                <a:spLocks noGrp="1" noChangeArrowheads="1"/>
              </p:cNvSpPr>
              <p:nvPr>
                <p:ph type="body" idx="1"/>
              </p:nvPr>
            </p:nvSpPr>
            <p:spPr>
              <a:xfrm>
                <a:off x="323528" y="1227162"/>
                <a:ext cx="6696744" cy="5010150"/>
              </a:xfrm>
            </p:spPr>
            <p:txBody>
              <a:bodyPr/>
              <a:lstStyle/>
              <a:p>
                <a:pPr>
                  <a:lnSpc>
                    <a:spcPct val="110000"/>
                  </a:lnSpc>
                  <a:spcBef>
                    <a:spcPct val="10000"/>
                  </a:spcBef>
                </a:pPr>
                <a:r>
                  <a:rPr lang="zh-CN" altLang="en-US" sz="2800" dirty="0">
                    <a:latin typeface="Times New Roman" panose="02020603050405020304" pitchFamily="18" charset="0"/>
                  </a:rPr>
                  <a:t>计算</a:t>
                </a:r>
                <a:r>
                  <a:rPr lang="en-US" altLang="zh-CN" sz="2800" dirty="0">
                    <a:latin typeface="Times New Roman" panose="02020603050405020304" pitchFamily="18" charset="0"/>
                  </a:rPr>
                  <a:t>pH=2.0</a:t>
                </a:r>
                <a:r>
                  <a:rPr lang="zh-CN" altLang="en-US" sz="2800" dirty="0">
                    <a:latin typeface="Times New Roman" panose="02020603050405020304" pitchFamily="18" charset="0"/>
                  </a:rPr>
                  <a:t>和</a:t>
                </a:r>
                <a:r>
                  <a:rPr lang="en-US" altLang="zh-CN" sz="2800" dirty="0">
                    <a:latin typeface="Times New Roman" panose="02020603050405020304" pitchFamily="18" charset="0"/>
                  </a:rPr>
                  <a:t>pH=5.0</a:t>
                </a:r>
                <a:r>
                  <a:rPr lang="zh-CN" altLang="en-US" sz="2800" dirty="0">
                    <a:latin typeface="Times New Roman" panose="02020603050405020304" pitchFamily="18" charset="0"/>
                  </a:rPr>
                  <a:t>时，</a:t>
                </a:r>
                <a:r>
                  <a:rPr lang="en-US" altLang="zh-CN" sz="2800" dirty="0" err="1">
                    <a:latin typeface="Times New Roman" panose="02020603050405020304" pitchFamily="18" charset="0"/>
                  </a:rPr>
                  <a:t>ZnY</a:t>
                </a:r>
                <a:r>
                  <a:rPr lang="zh-CN" altLang="en-US" sz="2800" dirty="0">
                    <a:latin typeface="Times New Roman" panose="02020603050405020304" pitchFamily="18" charset="0"/>
                  </a:rPr>
                  <a:t>的</a:t>
                </a:r>
                <a:r>
                  <a:rPr lang="en-US" altLang="zh-CN" sz="2800" i="1" dirty="0">
                    <a:latin typeface="Times New Roman" panose="02020603050405020304" pitchFamily="18" charset="0"/>
                  </a:rPr>
                  <a:t>K</a:t>
                </a:r>
                <a:r>
                  <a:rPr lang="en-US" altLang="zh-CN" sz="2800" dirty="0">
                    <a:latin typeface="Times New Roman" panose="02020603050405020304" pitchFamily="18" charset="0"/>
                  </a:rPr>
                  <a:t>´</a:t>
                </a:r>
                <a:r>
                  <a:rPr lang="en-US" altLang="zh-CN" sz="2800" baseline="-25000" dirty="0">
                    <a:latin typeface="Times New Roman" panose="02020603050405020304" pitchFamily="18" charset="0"/>
                  </a:rPr>
                  <a:t>MY</a:t>
                </a:r>
                <a:r>
                  <a:rPr lang="zh-CN" altLang="en-US" sz="2800" dirty="0">
                    <a:latin typeface="Times New Roman" panose="02020603050405020304" pitchFamily="18" charset="0"/>
                  </a:rPr>
                  <a:t>？</a:t>
                </a:r>
              </a:p>
              <a:p>
                <a:pPr>
                  <a:lnSpc>
                    <a:spcPct val="110000"/>
                  </a:lnSpc>
                  <a:spcBef>
                    <a:spcPct val="10000"/>
                  </a:spcBef>
                  <a:buNone/>
                </a:pPr>
                <a:r>
                  <a:rPr lang="zh-CN" altLang="en-US" sz="2800" dirty="0">
                    <a:latin typeface="Times New Roman" panose="02020603050405020304" pitchFamily="18" charset="0"/>
                  </a:rPr>
                  <a:t>解</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lg</a:t>
                </a:r>
                <a:r>
                  <a:rPr lang="en-US" altLang="zh-CN" sz="2800" i="1" dirty="0" err="1">
                    <a:latin typeface="Times New Roman" panose="02020603050405020304" pitchFamily="18" charset="0"/>
                  </a:rPr>
                  <a:t>K</a:t>
                </a:r>
                <a:r>
                  <a:rPr lang="en-US" altLang="zh-CN" sz="2800" baseline="-25000" dirty="0" err="1">
                    <a:latin typeface="Times New Roman" panose="02020603050405020304" pitchFamily="18" charset="0"/>
                  </a:rPr>
                  <a:t>ZnY</a:t>
                </a:r>
                <a:r>
                  <a:rPr lang="en-US" altLang="zh-CN" sz="2800" dirty="0">
                    <a:latin typeface="Times New Roman" panose="02020603050405020304" pitchFamily="18" charset="0"/>
                  </a:rPr>
                  <a:t>=16.50</a:t>
                </a:r>
                <a:r>
                  <a:rPr lang="zh-CN" altLang="en-US" sz="2800" dirty="0">
                    <a:latin typeface="Times New Roman" panose="02020603050405020304" pitchFamily="18" charset="0"/>
                  </a:rPr>
                  <a:t>；查表</a:t>
                </a:r>
                <a:r>
                  <a:rPr lang="en-US" altLang="zh-CN" sz="2800" dirty="0">
                    <a:latin typeface="Times New Roman" panose="02020603050405020304" pitchFamily="18" charset="0"/>
                  </a:rPr>
                  <a:t>5-2</a:t>
                </a:r>
                <a:r>
                  <a:rPr lang="zh-CN" altLang="en-US" sz="2800" dirty="0">
                    <a:latin typeface="Times New Roman" panose="02020603050405020304" pitchFamily="18" charset="0"/>
                  </a:rPr>
                  <a:t>得，</a:t>
                </a:r>
                <a:endParaRPr lang="en-US" altLang="zh-CN" sz="2800" dirty="0">
                  <a:latin typeface="Times New Roman" panose="02020603050405020304" pitchFamily="18" charset="0"/>
                </a:endParaRPr>
              </a:p>
              <a:p>
                <a:pPr>
                  <a:lnSpc>
                    <a:spcPct val="110000"/>
                  </a:lnSpc>
                  <a:spcBef>
                    <a:spcPct val="10000"/>
                  </a:spcBef>
                  <a:buNone/>
                </a:pPr>
                <a:r>
                  <a:rPr lang="en-US" altLang="zh-CN" sz="2800" dirty="0">
                    <a:latin typeface="Times New Roman" panose="02020603050405020304" pitchFamily="18" charset="0"/>
                  </a:rPr>
                  <a:t>      pH=2.0</a:t>
                </a:r>
                <a:r>
                  <a:rPr lang="zh-CN" altLang="en-US" sz="2800" dirty="0">
                    <a:latin typeface="Times New Roman" panose="02020603050405020304" pitchFamily="18" charset="0"/>
                  </a:rPr>
                  <a:t>时，</a:t>
                </a:r>
                <a:r>
                  <a:rPr lang="en-US" altLang="zh-CN" sz="2800" dirty="0" err="1">
                    <a:latin typeface="Times New Roman" panose="02020603050405020304" pitchFamily="18" charset="0"/>
                  </a:rPr>
                  <a:t>lg</a:t>
                </a:r>
                <a:r>
                  <a:rPr lang="en-US" altLang="zh-CN" sz="2800" dirty="0" err="1">
                    <a:latin typeface="Times New Roman" panose="02020603050405020304" pitchFamily="18" charset="0"/>
                    <a:sym typeface="Symbol" panose="05050102010706020507" pitchFamily="18" charset="2"/>
                  </a:rPr>
                  <a:t></a:t>
                </a:r>
                <a:r>
                  <a:rPr lang="en-US" altLang="zh-CN" sz="2800" baseline="-25000" dirty="0" err="1">
                    <a:latin typeface="Times New Roman" panose="02020603050405020304" pitchFamily="18" charset="0"/>
                    <a:sym typeface="Symbol" panose="05050102010706020507" pitchFamily="18" charset="2"/>
                  </a:rPr>
                  <a:t>Y</a:t>
                </a:r>
                <a:r>
                  <a:rPr lang="en-US" altLang="zh-CN" sz="2800" baseline="-25000" dirty="0">
                    <a:latin typeface="Times New Roman" panose="02020603050405020304" pitchFamily="18" charset="0"/>
                    <a:sym typeface="Symbol" panose="05050102010706020507" pitchFamily="18" charset="2"/>
                  </a:rPr>
                  <a:t>(H)</a:t>
                </a:r>
                <a:r>
                  <a:rPr lang="en-US" altLang="zh-CN" sz="2800" dirty="0">
                    <a:latin typeface="Times New Roman" panose="02020603050405020304" pitchFamily="18" charset="0"/>
                    <a:sym typeface="Symbol" panose="05050102010706020507" pitchFamily="18" charset="2"/>
                  </a:rPr>
                  <a:t>=13.51</a:t>
                </a:r>
                <a:r>
                  <a:rPr lang="zh-CN" altLang="en-US" sz="2800" dirty="0">
                    <a:latin typeface="Times New Roman" panose="02020603050405020304" pitchFamily="18" charset="0"/>
                    <a:sym typeface="Symbol" panose="05050102010706020507" pitchFamily="18" charset="2"/>
                  </a:rPr>
                  <a:t>。</a:t>
                </a:r>
                <a:endParaRPr lang="en-US" altLang="zh-CN" sz="2800" dirty="0">
                  <a:latin typeface="Times New Roman" panose="02020603050405020304" pitchFamily="18" charset="0"/>
                  <a:sym typeface="Symbol" panose="05050102010706020507" pitchFamily="18" charset="2"/>
                </a:endParaRPr>
              </a:p>
              <a:p>
                <a:pPr>
                  <a:lnSpc>
                    <a:spcPct val="110000"/>
                  </a:lnSpc>
                  <a:spcBef>
                    <a:spcPct val="10000"/>
                  </a:spcBef>
                  <a:buNone/>
                </a:pPr>
                <a:r>
                  <a:rPr lang="en-US" altLang="zh-CN" sz="2800" dirty="0">
                    <a:latin typeface="Times New Roman" panose="02020603050405020304" pitchFamily="18" charset="0"/>
                    <a:sym typeface="Symbol" panose="05050102010706020507" pitchFamily="18" charset="2"/>
                  </a:rPr>
                  <a:t>     </a:t>
                </a:r>
                <a:r>
                  <a:rPr lang="en-US" altLang="zh-CN" sz="2800" dirty="0">
                    <a:latin typeface="Times New Roman" panose="02020603050405020304" pitchFamily="18" charset="0"/>
                  </a:rPr>
                  <a:t> </a:t>
                </a:r>
                <a:r>
                  <a:rPr lang="en-US" altLang="zh-CN" sz="2800" dirty="0" err="1">
                    <a:latin typeface="Times New Roman" panose="02020603050405020304" pitchFamily="18" charset="0"/>
                    <a:sym typeface="Symbol" panose="05050102010706020507" pitchFamily="18" charset="2"/>
                  </a:rPr>
                  <a:t>lg</a:t>
                </a:r>
                <a:r>
                  <a:rPr lang="en-US" altLang="zh-CN" sz="2800" i="1" dirty="0" err="1">
                    <a:latin typeface="Times New Roman" panose="02020603050405020304" pitchFamily="18" charset="0"/>
                    <a:sym typeface="Symbol" panose="05050102010706020507" pitchFamily="18" charset="2"/>
                  </a:rPr>
                  <a:t>K</a:t>
                </a:r>
                <a:r>
                  <a:rPr lang="en-US" altLang="zh-CN" sz="2800" dirty="0" err="1">
                    <a:latin typeface="Times New Roman" panose="02020603050405020304" pitchFamily="18" charset="0"/>
                    <a:sym typeface="Symbol" panose="05050102010706020507" pitchFamily="18" charset="2"/>
                  </a:rPr>
                  <a:t></a:t>
                </a:r>
                <a:r>
                  <a:rPr lang="en-US" altLang="zh-CN" sz="2800" baseline="-25000" dirty="0" err="1">
                    <a:latin typeface="Times New Roman" panose="02020603050405020304" pitchFamily="18" charset="0"/>
                    <a:sym typeface="Symbol" panose="05050102010706020507" pitchFamily="18" charset="2"/>
                  </a:rPr>
                  <a:t>MY</a:t>
                </a:r>
                <a:r>
                  <a:rPr lang="en-US" altLang="zh-CN" sz="2800" baseline="-25000" dirty="0">
                    <a:latin typeface="Times New Roman" panose="02020603050405020304" pitchFamily="18" charset="0"/>
                    <a:sym typeface="Symbol" panose="05050102010706020507" pitchFamily="18" charset="2"/>
                  </a:rPr>
                  <a:t> </a:t>
                </a:r>
                <a:r>
                  <a:rPr lang="en-US" altLang="zh-CN" sz="2800" dirty="0">
                    <a:latin typeface="Times New Roman" panose="02020603050405020304" pitchFamily="18" charset="0"/>
                    <a:sym typeface="Symbol" panose="05050102010706020507" pitchFamily="18" charset="2"/>
                  </a:rPr>
                  <a:t>=16.50</a:t>
                </a:r>
                <a:r>
                  <a:rPr lang="en-US" altLang="zh-CN" sz="2800" dirty="0">
                    <a:solidFill>
                      <a:srgbClr val="002060"/>
                    </a:solidFill>
                  </a:rPr>
                  <a:t> </a:t>
                </a:r>
                <a14:m>
                  <m:oMath xmlns:m="http://schemas.openxmlformats.org/officeDocument/2006/math">
                    <m:r>
                      <a:rPr lang="en-US" altLang="zh-CN" sz="2800" i="1" smtClean="0">
                        <a:solidFill>
                          <a:schemeClr val="tx1"/>
                        </a:solidFill>
                        <a:latin typeface="Cambria Math" panose="02040503050406030204" pitchFamily="18" charset="0"/>
                      </a:rPr>
                      <m:t>−</m:t>
                    </m:r>
                    <m:r>
                      <a:rPr lang="en-US" altLang="zh-CN" sz="2800" i="1">
                        <a:solidFill>
                          <a:srgbClr val="002060"/>
                        </a:solidFill>
                        <a:latin typeface="Cambria Math" panose="02040503050406030204" pitchFamily="18" charset="0"/>
                      </a:rPr>
                      <m:t> </m:t>
                    </m:r>
                  </m:oMath>
                </a14:m>
                <a:r>
                  <a:rPr lang="en-US" altLang="zh-CN" sz="2800" dirty="0">
                    <a:latin typeface="Times New Roman" panose="02020603050405020304" pitchFamily="18" charset="0"/>
                    <a:sym typeface="Symbol" panose="05050102010706020507" pitchFamily="18" charset="2"/>
                  </a:rPr>
                  <a:t>13.51=2.99</a:t>
                </a:r>
              </a:p>
              <a:p>
                <a:pPr>
                  <a:lnSpc>
                    <a:spcPct val="110000"/>
                  </a:lnSpc>
                  <a:spcBef>
                    <a:spcPct val="10000"/>
                  </a:spcBef>
                  <a:buNone/>
                </a:pPr>
                <a:r>
                  <a:rPr lang="en-US" altLang="zh-CN" sz="2800" dirty="0">
                    <a:latin typeface="Times New Roman" panose="02020603050405020304" pitchFamily="18" charset="0"/>
                    <a:sym typeface="Symbol" panose="05050102010706020507" pitchFamily="18" charset="2"/>
                  </a:rPr>
                  <a:t>     </a:t>
                </a:r>
                <a:r>
                  <a:rPr lang="zh-CN" altLang="en-US" dirty="0">
                    <a:latin typeface="Times New Roman" panose="02020603050405020304" pitchFamily="18" charset="0"/>
                  </a:rPr>
                  <a:t>而</a:t>
                </a:r>
                <a:r>
                  <a:rPr lang="en-US" altLang="zh-CN" dirty="0">
                    <a:latin typeface="Times New Roman" panose="02020603050405020304" pitchFamily="18" charset="0"/>
                  </a:rPr>
                  <a:t>pH=5.0</a:t>
                </a:r>
                <a:r>
                  <a:rPr lang="zh-CN" altLang="en-US" dirty="0">
                    <a:latin typeface="Times New Roman" panose="02020603050405020304" pitchFamily="18" charset="0"/>
                  </a:rPr>
                  <a:t>时，查表</a:t>
                </a:r>
                <a:r>
                  <a:rPr lang="en-US" altLang="zh-CN" dirty="0">
                    <a:latin typeface="Times New Roman" panose="02020603050405020304" pitchFamily="18" charset="0"/>
                  </a:rPr>
                  <a:t>5-2</a:t>
                </a:r>
                <a:r>
                  <a:rPr lang="zh-CN" altLang="en-US" dirty="0">
                    <a:latin typeface="Times New Roman" panose="02020603050405020304" pitchFamily="18" charset="0"/>
                  </a:rPr>
                  <a:t>得，</a:t>
                </a:r>
                <a:endParaRPr lang="en-US" altLang="zh-CN" dirty="0">
                  <a:latin typeface="Times New Roman" panose="02020603050405020304" pitchFamily="18" charset="0"/>
                </a:endParaRPr>
              </a:p>
              <a:p>
                <a:pPr>
                  <a:lnSpc>
                    <a:spcPct val="110000"/>
                  </a:lnSpc>
                  <a:spcBef>
                    <a:spcPct val="10000"/>
                  </a:spcBef>
                  <a:buNone/>
                </a:pPr>
                <a:r>
                  <a:rPr lang="en-US" altLang="zh-CN" dirty="0">
                    <a:latin typeface="Times New Roman" panose="02020603050405020304" pitchFamily="18" charset="0"/>
                  </a:rPr>
                  <a:t>           </a:t>
                </a:r>
                <a:r>
                  <a:rPr lang="en-US" altLang="zh-CN" dirty="0" err="1">
                    <a:latin typeface="Times New Roman" panose="02020603050405020304" pitchFamily="18" charset="0"/>
                  </a:rPr>
                  <a:t>lg</a:t>
                </a:r>
                <a:r>
                  <a:rPr lang="en-US" altLang="zh-CN" dirty="0" err="1">
                    <a:latin typeface="Times New Roman" panose="02020603050405020304" pitchFamily="18" charset="0"/>
                    <a:sym typeface="Symbol" panose="05050102010706020507" pitchFamily="18" charset="2"/>
                  </a:rPr>
                  <a:t></a:t>
                </a:r>
                <a:r>
                  <a:rPr lang="en-US" altLang="zh-CN" baseline="-25000" dirty="0" err="1">
                    <a:latin typeface="Times New Roman" panose="02020603050405020304" pitchFamily="18" charset="0"/>
                    <a:sym typeface="Symbol" panose="05050102010706020507" pitchFamily="18" charset="2"/>
                  </a:rPr>
                  <a:t>Y</a:t>
                </a:r>
                <a:r>
                  <a:rPr lang="en-US" altLang="zh-CN" baseline="-25000" dirty="0">
                    <a:latin typeface="Times New Roman" panose="02020603050405020304" pitchFamily="18" charset="0"/>
                    <a:sym typeface="Symbol" panose="05050102010706020507" pitchFamily="18" charset="2"/>
                  </a:rPr>
                  <a:t>(H)</a:t>
                </a:r>
                <a:r>
                  <a:rPr lang="en-US" altLang="zh-CN" dirty="0">
                    <a:latin typeface="Times New Roman" panose="02020603050405020304" pitchFamily="18" charset="0"/>
                    <a:sym typeface="Symbol" panose="05050102010706020507" pitchFamily="18" charset="2"/>
                  </a:rPr>
                  <a:t>= 6.45</a:t>
                </a:r>
              </a:p>
              <a:p>
                <a:pPr lvl="1">
                  <a:lnSpc>
                    <a:spcPct val="110000"/>
                  </a:lnSpc>
                  <a:spcBef>
                    <a:spcPct val="10000"/>
                  </a:spcBef>
                  <a:buFontTx/>
                  <a:buNone/>
                </a:pPr>
                <a:r>
                  <a:rPr lang="en-US" altLang="zh-CN" dirty="0">
                    <a:latin typeface="Times New Roman" panose="02020603050405020304" pitchFamily="18" charset="0"/>
                    <a:sym typeface="Symbol" panose="05050102010706020507" pitchFamily="18" charset="2"/>
                  </a:rPr>
                  <a:t> </a:t>
                </a:r>
                <a:r>
                  <a:rPr lang="en-US" altLang="zh-CN" dirty="0" err="1">
                    <a:latin typeface="Times New Roman" panose="02020603050405020304" pitchFamily="18" charset="0"/>
                    <a:sym typeface="Symbol" panose="05050102010706020507" pitchFamily="18" charset="2"/>
                  </a:rPr>
                  <a:t>lgK</a:t>
                </a:r>
                <a:r>
                  <a:rPr lang="en-US" altLang="zh-CN" baseline="-25000" dirty="0" err="1">
                    <a:latin typeface="Times New Roman" panose="02020603050405020304" pitchFamily="18" charset="0"/>
                    <a:sym typeface="Symbol" panose="05050102010706020507" pitchFamily="18" charset="2"/>
                  </a:rPr>
                  <a:t>MY</a:t>
                </a:r>
                <a:r>
                  <a:rPr lang="en-US" altLang="zh-CN" baseline="-25000" dirty="0">
                    <a:latin typeface="Times New Roman" panose="02020603050405020304" pitchFamily="18" charset="0"/>
                    <a:sym typeface="Symbol" panose="05050102010706020507" pitchFamily="18" charset="2"/>
                  </a:rPr>
                  <a:t> </a:t>
                </a:r>
                <a:r>
                  <a:rPr lang="en-US" altLang="zh-CN" dirty="0">
                    <a:latin typeface="Times New Roman" panose="02020603050405020304" pitchFamily="18" charset="0"/>
                    <a:sym typeface="Symbol" panose="05050102010706020507" pitchFamily="18" charset="2"/>
                  </a:rPr>
                  <a:t>=16.50</a:t>
                </a:r>
                <a:r>
                  <a:rPr lang="en-US" altLang="zh-CN" dirty="0">
                    <a:solidFill>
                      <a:srgbClr val="002060"/>
                    </a:solidFill>
                    <a:latin typeface="Cambria Math" panose="02040503050406030204" pitchFamily="18" charset="0"/>
                  </a:rPr>
                  <a:t> </a:t>
                </a:r>
                <a:r>
                  <a:rPr lang="en-US" altLang="zh-CN" dirty="0">
                    <a:latin typeface="Cambria Math" panose="02040503050406030204" pitchFamily="18" charset="0"/>
                  </a:rPr>
                  <a:t>−</a:t>
                </a:r>
                <a:r>
                  <a:rPr lang="en-US" altLang="zh-CN" dirty="0">
                    <a:solidFill>
                      <a:srgbClr val="002060"/>
                    </a:solidFill>
                    <a:latin typeface="Cambria Math" panose="02040503050406030204" pitchFamily="18" charset="0"/>
                  </a:rPr>
                  <a:t> </a:t>
                </a:r>
                <a:r>
                  <a:rPr lang="en-US" altLang="zh-CN" dirty="0">
                    <a:latin typeface="Times New Roman" panose="02020603050405020304" pitchFamily="18" charset="0"/>
                    <a:sym typeface="Symbol" panose="05050102010706020507" pitchFamily="18" charset="2"/>
                  </a:rPr>
                  <a:t>6.45 =10.05</a:t>
                </a:r>
              </a:p>
            </p:txBody>
          </p:sp>
        </mc:Choice>
        <mc:Fallback xmlns="">
          <p:sp>
            <p:nvSpPr>
              <p:cNvPr id="265219" name="Rectangle 3"/>
              <p:cNvSpPr>
                <a:spLocks noGrp="1" noRot="1" noChangeAspect="1" noMove="1" noResize="1" noEditPoints="1" noAdjustHandles="1" noChangeArrowheads="1" noChangeShapeType="1" noTextEdit="1"/>
              </p:cNvSpPr>
              <p:nvPr>
                <p:ph type="body" idx="1"/>
              </p:nvPr>
            </p:nvSpPr>
            <p:spPr>
              <a:xfrm>
                <a:off x="323528" y="1227162"/>
                <a:ext cx="6696744" cy="5010150"/>
              </a:xfrm>
              <a:blipFill rotWithShape="0">
                <a:blip r:embed="rId4"/>
                <a:stretch>
                  <a:fillRect l="-1820" t="-1460" r="-3458"/>
                </a:stretch>
              </a:blipFill>
            </p:spPr>
            <p:txBody>
              <a:bodyPr/>
              <a:lstStyle/>
              <a:p>
                <a:r>
                  <a:rPr lang="zh-CN" altLang="en-US">
                    <a:noFill/>
                  </a:rPr>
                  <a:t> </a:t>
                </a:r>
              </a:p>
            </p:txBody>
          </p:sp>
        </mc:Fallback>
      </mc:AlternateContent>
      <p:sp>
        <p:nvSpPr>
          <p:cNvPr id="265220" name="AutoShape 4"/>
          <p:cNvSpPr>
            <a:spLocks noChangeArrowheads="1"/>
          </p:cNvSpPr>
          <p:nvPr/>
        </p:nvSpPr>
        <p:spPr bwMode="auto">
          <a:xfrm>
            <a:off x="5652120" y="2132856"/>
            <a:ext cx="3096344" cy="576064"/>
          </a:xfrm>
          <a:prstGeom prst="wedgeRoundRectCallout">
            <a:avLst>
              <a:gd name="adj1" fmla="val -67046"/>
              <a:gd name="adj2" fmla="val 93620"/>
              <a:gd name="adj3" fmla="val 16667"/>
            </a:avLst>
          </a:prstGeom>
          <a:solidFill>
            <a:srgbClr val="CCFFCC"/>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zh-CN" altLang="en-US" b="1" dirty="0">
                <a:latin typeface="Arial" panose="020B0604020202020204" pitchFamily="34" charset="0"/>
                <a:ea typeface="宋体" panose="02010600030101010101" pitchFamily="2" charset="-122"/>
              </a:rPr>
              <a:t>此时</a:t>
            </a:r>
            <a:r>
              <a:rPr lang="en-US" altLang="zh-CN" b="1" dirty="0" err="1">
                <a:ea typeface="宋体" panose="02010600030101010101" pitchFamily="2" charset="-122"/>
              </a:rPr>
              <a:t>ZnY</a:t>
            </a:r>
            <a:r>
              <a:rPr lang="zh-CN" altLang="en-US" b="1" dirty="0">
                <a:ea typeface="宋体" panose="02010600030101010101" pitchFamily="2" charset="-122"/>
              </a:rPr>
              <a:t>很</a:t>
            </a:r>
            <a:r>
              <a:rPr lang="zh-CN" altLang="en-US" b="1" dirty="0">
                <a:latin typeface="Arial" panose="020B0604020202020204" pitchFamily="34" charset="0"/>
                <a:ea typeface="宋体" panose="02010600030101010101" pitchFamily="2" charset="-122"/>
              </a:rPr>
              <a:t>不稳定</a:t>
            </a:r>
            <a:endParaRPr lang="en-US" altLang="zh-CN" b="1" dirty="0">
              <a:latin typeface="Arial" panose="020B0604020202020204" pitchFamily="34" charset="0"/>
              <a:ea typeface="宋体" panose="02010600030101010101" pitchFamily="2" charset="-122"/>
            </a:endParaRPr>
          </a:p>
          <a:p>
            <a:endParaRPr lang="zh-CN" altLang="en-US" b="1" dirty="0">
              <a:latin typeface="Arial" panose="020B0604020202020204" pitchFamily="34" charset="0"/>
              <a:ea typeface="宋体" panose="02010600030101010101" pitchFamily="2" charset="-122"/>
            </a:endParaRPr>
          </a:p>
        </p:txBody>
      </p:sp>
      <p:sp>
        <p:nvSpPr>
          <p:cNvPr id="265221" name="AutoShape 5"/>
          <p:cNvSpPr>
            <a:spLocks noChangeArrowheads="1"/>
          </p:cNvSpPr>
          <p:nvPr/>
        </p:nvSpPr>
        <p:spPr bwMode="auto">
          <a:xfrm>
            <a:off x="5652120" y="3284984"/>
            <a:ext cx="2088232" cy="1008112"/>
          </a:xfrm>
          <a:prstGeom prst="wedgeRoundRectCallout">
            <a:avLst>
              <a:gd name="adj1" fmla="val -83713"/>
              <a:gd name="adj2" fmla="val 72204"/>
              <a:gd name="adj3" fmla="val 16667"/>
            </a:avLst>
          </a:prstGeom>
          <a:solidFill>
            <a:srgbClr val="CCFFCC"/>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zh-CN" altLang="en-US" b="1" dirty="0">
                <a:latin typeface="Arial" panose="020B0604020202020204" pitchFamily="34" charset="0"/>
                <a:ea typeface="宋体" panose="02010600030101010101" pitchFamily="2" charset="-122"/>
              </a:rPr>
              <a:t>此时配合反应完全</a:t>
            </a:r>
          </a:p>
        </p:txBody>
      </p:sp>
      <p:sp>
        <p:nvSpPr>
          <p:cNvPr id="265226" name="AutoShape 10"/>
          <p:cNvSpPr>
            <a:spLocks noChangeArrowheads="1"/>
          </p:cNvSpPr>
          <p:nvPr/>
        </p:nvSpPr>
        <p:spPr bwMode="auto">
          <a:xfrm>
            <a:off x="1259632" y="4854505"/>
            <a:ext cx="7056784" cy="1270735"/>
          </a:xfrm>
          <a:prstGeom prst="horizontalScroll">
            <a:avLst>
              <a:gd name="adj" fmla="val 12500"/>
            </a:avLst>
          </a:prstGeom>
          <a:solidFill>
            <a:srgbClr val="FFFFE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l"/>
            <a:r>
              <a:rPr lang="zh-CN" altLang="en-US" b="1" dirty="0">
                <a:solidFill>
                  <a:srgbClr val="3333FF"/>
                </a:solidFill>
                <a:latin typeface="Arial" panose="020B0604020202020204" pitchFamily="34" charset="0"/>
              </a:rPr>
              <a:t>结论</a:t>
            </a:r>
            <a:r>
              <a:rPr lang="zh-CN" altLang="en-US" b="1" dirty="0">
                <a:latin typeface="Arial" panose="020B0604020202020204" pitchFamily="34" charset="0"/>
              </a:rPr>
              <a:t>：用</a:t>
            </a:r>
            <a:r>
              <a:rPr lang="zh-CN" altLang="en-US" b="1" dirty="0">
                <a:solidFill>
                  <a:srgbClr val="FF0000"/>
                </a:solidFill>
                <a:latin typeface="Arial" panose="020B0604020202020204" pitchFamily="34" charset="0"/>
              </a:rPr>
              <a:t>条件稳定常数</a:t>
            </a:r>
            <a:r>
              <a:rPr lang="zh-CN" altLang="en-US" b="1" dirty="0">
                <a:latin typeface="Arial" panose="020B0604020202020204" pitchFamily="34" charset="0"/>
              </a:rPr>
              <a:t>比用</a:t>
            </a:r>
            <a:r>
              <a:rPr lang="zh-CN" altLang="en-US" b="1" dirty="0">
                <a:solidFill>
                  <a:srgbClr val="FF0000"/>
                </a:solidFill>
                <a:latin typeface="Arial" panose="020B0604020202020204" pitchFamily="34" charset="0"/>
              </a:rPr>
              <a:t>绝对稳定常数</a:t>
            </a:r>
            <a:r>
              <a:rPr lang="zh-CN" altLang="en-US" b="1" dirty="0">
                <a:latin typeface="Arial" panose="020B0604020202020204" pitchFamily="34" charset="0"/>
              </a:rPr>
              <a:t>能更正确地反映配合物的实际稳定性。</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barn(inVertical)">
                                      <p:cBhvr>
                                        <p:cTn id="7" dur="500"/>
                                        <p:tgtEl>
                                          <p:spTgt spid="265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5219">
                                            <p:txEl>
                                              <p:pRg st="1" end="1"/>
                                            </p:txEl>
                                          </p:spTgt>
                                        </p:tgtEl>
                                        <p:attrNameLst>
                                          <p:attrName>style.visibility</p:attrName>
                                        </p:attrNameLst>
                                      </p:cBhvr>
                                      <p:to>
                                        <p:strVal val="visible"/>
                                      </p:to>
                                    </p:set>
                                    <p:animEffect transition="in" filter="barn(inVertical)">
                                      <p:cBhvr>
                                        <p:cTn id="12" dur="500"/>
                                        <p:tgtEl>
                                          <p:spTgt spid="265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5219">
                                            <p:txEl>
                                              <p:pRg st="2" end="2"/>
                                            </p:txEl>
                                          </p:spTgt>
                                        </p:tgtEl>
                                        <p:attrNameLst>
                                          <p:attrName>style.visibility</p:attrName>
                                        </p:attrNameLst>
                                      </p:cBhvr>
                                      <p:to>
                                        <p:strVal val="visible"/>
                                      </p:to>
                                    </p:set>
                                    <p:animEffect transition="in" filter="barn(inVertical)">
                                      <p:cBhvr>
                                        <p:cTn id="17" dur="500"/>
                                        <p:tgtEl>
                                          <p:spTgt spid="265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5219">
                                            <p:txEl>
                                              <p:pRg st="3" end="3"/>
                                            </p:txEl>
                                          </p:spTgt>
                                        </p:tgtEl>
                                        <p:attrNameLst>
                                          <p:attrName>style.visibility</p:attrName>
                                        </p:attrNameLst>
                                      </p:cBhvr>
                                      <p:to>
                                        <p:strVal val="visible"/>
                                      </p:to>
                                    </p:set>
                                    <p:animEffect transition="in" filter="barn(inVertical)">
                                      <p:cBhvr>
                                        <p:cTn id="22" dur="500"/>
                                        <p:tgtEl>
                                          <p:spTgt spid="265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5220"/>
                                        </p:tgtEl>
                                        <p:attrNameLst>
                                          <p:attrName>style.visibility</p:attrName>
                                        </p:attrNameLst>
                                      </p:cBhvr>
                                      <p:to>
                                        <p:strVal val="visible"/>
                                      </p:to>
                                    </p:set>
                                    <p:animEffect transition="in" filter="barn(inVertical)">
                                      <p:cBhvr>
                                        <p:cTn id="27" dur="500"/>
                                        <p:tgtEl>
                                          <p:spTgt spid="2652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5219">
                                            <p:txEl>
                                              <p:pRg st="4" end="4"/>
                                            </p:txEl>
                                          </p:spTgt>
                                        </p:tgtEl>
                                        <p:attrNameLst>
                                          <p:attrName>style.visibility</p:attrName>
                                        </p:attrNameLst>
                                      </p:cBhvr>
                                      <p:to>
                                        <p:strVal val="visible"/>
                                      </p:to>
                                    </p:set>
                                    <p:animEffect transition="in" filter="barn(inVertical)">
                                      <p:cBhvr>
                                        <p:cTn id="32" dur="500"/>
                                        <p:tgtEl>
                                          <p:spTgt spid="2652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5219">
                                            <p:txEl>
                                              <p:pRg st="5" end="5"/>
                                            </p:txEl>
                                          </p:spTgt>
                                        </p:tgtEl>
                                        <p:attrNameLst>
                                          <p:attrName>style.visibility</p:attrName>
                                        </p:attrNameLst>
                                      </p:cBhvr>
                                      <p:to>
                                        <p:strVal val="visible"/>
                                      </p:to>
                                    </p:set>
                                    <p:animEffect transition="in" filter="barn(inVertical)">
                                      <p:cBhvr>
                                        <p:cTn id="37" dur="500"/>
                                        <p:tgtEl>
                                          <p:spTgt spid="2652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65219">
                                            <p:txEl>
                                              <p:pRg st="6" end="6"/>
                                            </p:txEl>
                                          </p:spTgt>
                                        </p:tgtEl>
                                        <p:attrNameLst>
                                          <p:attrName>style.visibility</p:attrName>
                                        </p:attrNameLst>
                                      </p:cBhvr>
                                      <p:to>
                                        <p:strVal val="visible"/>
                                      </p:to>
                                    </p:set>
                                    <p:animEffect transition="in" filter="barn(inVertical)">
                                      <p:cBhvr>
                                        <p:cTn id="42" dur="500"/>
                                        <p:tgtEl>
                                          <p:spTgt spid="26521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65221"/>
                                        </p:tgtEl>
                                        <p:attrNameLst>
                                          <p:attrName>style.visibility</p:attrName>
                                        </p:attrNameLst>
                                      </p:cBhvr>
                                      <p:to>
                                        <p:strVal val="visible"/>
                                      </p:to>
                                    </p:set>
                                    <p:animEffect transition="in" filter="barn(inVertical)">
                                      <p:cBhvr>
                                        <p:cTn id="47" dur="500"/>
                                        <p:tgtEl>
                                          <p:spTgt spid="2652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5226"/>
                                        </p:tgtEl>
                                        <p:attrNameLst>
                                          <p:attrName>style.visibility</p:attrName>
                                        </p:attrNameLst>
                                      </p:cBhvr>
                                      <p:to>
                                        <p:strVal val="visible"/>
                                      </p:to>
                                    </p:set>
                                    <p:animEffect transition="in" filter="barn(inVertical)">
                                      <p:cBhvr>
                                        <p:cTn id="52" dur="500"/>
                                        <p:tgtEl>
                                          <p:spTgt spid="265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animBg="1"/>
      <p:bldP spid="265221" grpId="0" animBg="1"/>
      <p:bldP spid="2652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45C3038F-9ACC-447C-A83F-8C2AB58FE8F7}" type="slidenum">
              <a:rPr lang="en-US" altLang="zh-CN"/>
              <a:pPr/>
              <a:t>68</a:t>
            </a:fld>
            <a:endParaRPr lang="en-US" altLang="zh-CN"/>
          </a:p>
        </p:txBody>
      </p:sp>
      <p:sp>
        <p:nvSpPr>
          <p:cNvPr id="266242" name="Rectangle 2"/>
          <p:cNvSpPr>
            <a:spLocks noGrp="1" noChangeArrowheads="1"/>
          </p:cNvSpPr>
          <p:nvPr>
            <p:ph type="title"/>
          </p:nvPr>
        </p:nvSpPr>
        <p:spPr/>
        <p:txBody>
          <a:bodyPr/>
          <a:lstStyle/>
          <a:p>
            <a:r>
              <a:rPr lang="zh-CN" altLang="en-US" dirty="0">
                <a:latin typeface="Times New Roman" panose="02020603050405020304" pitchFamily="18" charset="0"/>
              </a:rPr>
              <a:t>例题 </a:t>
            </a:r>
            <a:r>
              <a:rPr lang="en-US" altLang="zh-CN" dirty="0">
                <a:latin typeface="Times New Roman" panose="02020603050405020304" pitchFamily="18" charset="0"/>
              </a:rPr>
              <a:t>5-8</a:t>
            </a:r>
          </a:p>
        </p:txBody>
      </p:sp>
      <mc:AlternateContent xmlns:mc="http://schemas.openxmlformats.org/markup-compatibility/2006" xmlns:a14="http://schemas.microsoft.com/office/drawing/2010/main">
        <mc:Choice Requires="a14">
          <p:sp>
            <p:nvSpPr>
              <p:cNvPr id="266243" name="Rectangle 3"/>
              <p:cNvSpPr>
                <a:spLocks noGrp="1" noChangeArrowheads="1"/>
              </p:cNvSpPr>
              <p:nvPr>
                <p:ph type="body" idx="1"/>
              </p:nvPr>
            </p:nvSpPr>
            <p:spPr>
              <a:xfrm>
                <a:off x="323850" y="1268413"/>
                <a:ext cx="8569325" cy="5113337"/>
              </a:xfrm>
            </p:spPr>
            <p:txBody>
              <a:bodyPr/>
              <a:lstStyle/>
              <a:p>
                <a:pPr>
                  <a:lnSpc>
                    <a:spcPct val="110000"/>
                  </a:lnSpc>
                  <a:spcBef>
                    <a:spcPts val="0"/>
                  </a:spcBef>
                  <a:spcAft>
                    <a:spcPts val="0"/>
                  </a:spcAft>
                </a:pPr>
                <a:r>
                  <a:rPr lang="zh-CN" altLang="en-US" sz="2800" dirty="0">
                    <a:latin typeface="Times New Roman" panose="02020603050405020304" pitchFamily="18" charset="0"/>
                  </a:rPr>
                  <a:t>计算在</a:t>
                </a:r>
                <a:r>
                  <a:rPr lang="en-US" altLang="zh-CN" sz="2800" dirty="0">
                    <a:latin typeface="Times New Roman" panose="02020603050405020304" pitchFamily="18" charset="0"/>
                  </a:rPr>
                  <a:t>pH=10.0</a:t>
                </a:r>
                <a:r>
                  <a:rPr lang="zh-CN" altLang="en-US" sz="2800" dirty="0">
                    <a:latin typeface="Times New Roman" panose="02020603050405020304" pitchFamily="18" charset="0"/>
                  </a:rPr>
                  <a:t>，游离氨的浓度为</a:t>
                </a:r>
                <a:r>
                  <a:rPr lang="en-US" altLang="zh-CN" sz="2800" dirty="0">
                    <a:latin typeface="Times New Roman" panose="02020603050405020304" pitchFamily="18" charset="0"/>
                  </a:rPr>
                  <a:t>0.10 </a:t>
                </a:r>
                <a:r>
                  <a:rPr lang="en-US" altLang="zh-CN" sz="2800" dirty="0" err="1">
                    <a:latin typeface="Times New Roman" panose="02020603050405020304" pitchFamily="18" charset="0"/>
                  </a:rPr>
                  <a:t>mol</a:t>
                </a:r>
                <a:r>
                  <a:rPr lang="en-US" altLang="zh-CN" sz="2800" dirty="0">
                    <a:latin typeface="Times New Roman" panose="02020603050405020304" pitchFamily="18" charset="0"/>
                  </a:rPr>
                  <a:t>/L</a:t>
                </a:r>
                <a:r>
                  <a:rPr lang="zh-CN" altLang="en-US" sz="2800" dirty="0">
                    <a:latin typeface="Times New Roman" panose="02020603050405020304" pitchFamily="18" charset="0"/>
                  </a:rPr>
                  <a:t>时</a:t>
                </a:r>
                <a:r>
                  <a:rPr lang="en-US" altLang="zh-CN" sz="2800" dirty="0" err="1">
                    <a:latin typeface="Times New Roman" panose="02020603050405020304" pitchFamily="18" charset="0"/>
                  </a:rPr>
                  <a:t>lg</a:t>
                </a:r>
                <a:r>
                  <a:rPr lang="en-US" altLang="zh-CN" sz="2800" i="1" dirty="0" err="1">
                    <a:latin typeface="Times New Roman" panose="02020603050405020304" pitchFamily="18" charset="0"/>
                  </a:rPr>
                  <a:t>K</a:t>
                </a:r>
                <a:r>
                  <a:rPr lang="en-US" altLang="zh-CN" sz="2800" dirty="0" err="1">
                    <a:latin typeface="Times New Roman" panose="02020603050405020304" pitchFamily="18" charset="0"/>
                  </a:rPr>
                  <a:t>´</a:t>
                </a:r>
                <a:r>
                  <a:rPr lang="en-US" altLang="zh-CN" sz="2800" baseline="-25000" dirty="0" err="1">
                    <a:latin typeface="Times New Roman" panose="02020603050405020304" pitchFamily="18" charset="0"/>
                  </a:rPr>
                  <a:t>ZnY</a:t>
                </a:r>
                <a:r>
                  <a:rPr lang="zh-CN" altLang="en-US" sz="2800" dirty="0">
                    <a:latin typeface="Times New Roman" panose="02020603050405020304" pitchFamily="18" charset="0"/>
                  </a:rPr>
                  <a:t>？</a:t>
                </a:r>
              </a:p>
              <a:p>
                <a:pPr marL="0" indent="0">
                  <a:lnSpc>
                    <a:spcPct val="110000"/>
                  </a:lnSpc>
                  <a:spcBef>
                    <a:spcPts val="0"/>
                  </a:spcBef>
                  <a:spcAft>
                    <a:spcPts val="0"/>
                  </a:spcAft>
                  <a:buNone/>
                </a:pPr>
                <a:r>
                  <a:rPr lang="zh-CN" altLang="en-US" sz="2800" dirty="0">
                    <a:latin typeface="Times New Roman" panose="02020603050405020304" pitchFamily="18" charset="0"/>
                  </a:rPr>
                  <a:t>解：查表</a:t>
                </a:r>
                <a:r>
                  <a:rPr lang="en-US" altLang="zh-CN" sz="2800" dirty="0">
                    <a:latin typeface="Times New Roman" panose="02020603050405020304" pitchFamily="18" charset="0"/>
                  </a:rPr>
                  <a:t>5-1</a:t>
                </a:r>
                <a:r>
                  <a:rPr lang="zh-CN" altLang="en-US" sz="2800" dirty="0">
                    <a:latin typeface="Times New Roman" panose="02020603050405020304" pitchFamily="18" charset="0"/>
                  </a:rPr>
                  <a:t>得 </a:t>
                </a:r>
                <a:r>
                  <a:rPr lang="en-US" altLang="zh-CN" sz="2800" dirty="0" err="1">
                    <a:latin typeface="Times New Roman" panose="02020603050405020304" pitchFamily="18" charset="0"/>
                  </a:rPr>
                  <a:t>lg</a:t>
                </a:r>
                <a:r>
                  <a:rPr lang="en-US" altLang="zh-CN" sz="2800" baseline="-25000" dirty="0" err="1">
                    <a:latin typeface="Times New Roman" panose="02020603050405020304" pitchFamily="18" charset="0"/>
                  </a:rPr>
                  <a:t>ZnY</a:t>
                </a:r>
                <a:r>
                  <a:rPr lang="en-US" altLang="zh-CN" sz="2800" baseline="-25000" dirty="0">
                    <a:latin typeface="Times New Roman" panose="02020603050405020304" pitchFamily="18" charset="0"/>
                  </a:rPr>
                  <a:t> </a:t>
                </a:r>
                <a:r>
                  <a:rPr lang="en-US" altLang="zh-CN" sz="2800" dirty="0">
                    <a:latin typeface="Times New Roman" panose="02020603050405020304" pitchFamily="18" charset="0"/>
                  </a:rPr>
                  <a:t>=16.50</a:t>
                </a:r>
                <a:r>
                  <a:rPr lang="zh-CN" altLang="en-US" sz="2800" dirty="0">
                    <a:latin typeface="Times New Roman" panose="02020603050405020304" pitchFamily="18" charset="0"/>
                  </a:rPr>
                  <a:t>。</a:t>
                </a:r>
                <a:endParaRPr lang="en-US" altLang="zh-CN" sz="2800" dirty="0">
                  <a:latin typeface="Times New Roman" panose="02020603050405020304" pitchFamily="18" charset="0"/>
                </a:endParaRPr>
              </a:p>
              <a:p>
                <a:pPr marL="0" indent="0">
                  <a:lnSpc>
                    <a:spcPct val="110000"/>
                  </a:lnSpc>
                  <a:spcBef>
                    <a:spcPts val="0"/>
                  </a:spcBef>
                  <a:spcAft>
                    <a:spcPts val="0"/>
                  </a:spcAft>
                  <a:buNone/>
                </a:pPr>
                <a:r>
                  <a:rPr lang="en-US" altLang="zh-CN" sz="2800" dirty="0">
                    <a:latin typeface="Times New Roman" panose="02020603050405020304" pitchFamily="18" charset="0"/>
                  </a:rPr>
                  <a:t>       </a:t>
                </a:r>
                <a:r>
                  <a:rPr lang="zh-CN" altLang="en-US" sz="2800" dirty="0">
                    <a:latin typeface="Times New Roman" panose="02020603050405020304" pitchFamily="18" charset="0"/>
                  </a:rPr>
                  <a:t>根据前述例题</a:t>
                </a:r>
                <a:r>
                  <a:rPr lang="en-US" altLang="zh-CN" sz="2800" dirty="0">
                    <a:latin typeface="Times New Roman" panose="02020603050405020304" pitchFamily="18" charset="0"/>
                  </a:rPr>
                  <a:t>4</a:t>
                </a:r>
                <a:r>
                  <a:rPr lang="zh-CN" altLang="en-US" sz="2800" dirty="0">
                    <a:latin typeface="Times New Roman" panose="02020603050405020304" pitchFamily="18" charset="0"/>
                  </a:rPr>
                  <a:t>计算结果</a:t>
                </a:r>
                <a:endParaRPr lang="en-US" altLang="zh-CN" sz="2800" dirty="0">
                  <a:latin typeface="Times New Roman" panose="02020603050405020304" pitchFamily="18" charset="0"/>
                </a:endParaRPr>
              </a:p>
              <a:p>
                <a:pPr marL="0" indent="0" algn="ctr">
                  <a:lnSpc>
                    <a:spcPct val="110000"/>
                  </a:lnSpc>
                  <a:spcBef>
                    <a:spcPts val="0"/>
                  </a:spcBef>
                  <a:spcAft>
                    <a:spcPts val="0"/>
                  </a:spcAft>
                  <a:buNone/>
                </a:pPr>
                <a:r>
                  <a:rPr lang="zh-CN" altLang="en-US" sz="2800" dirty="0">
                    <a:solidFill>
                      <a:schemeClr val="tx1"/>
                    </a:solidFill>
                    <a:latin typeface="Times New Roman" panose="02020603050405020304" pitchFamily="18" charset="0"/>
                    <a:sym typeface="Symbol" panose="05050102010706020507" pitchFamily="18" charset="2"/>
                  </a:rPr>
                  <a:t></a:t>
                </a:r>
                <a:r>
                  <a:rPr lang="en-US" altLang="zh-CN" sz="2800" baseline="-25000" dirty="0">
                    <a:solidFill>
                      <a:schemeClr val="tx1"/>
                    </a:solidFill>
                    <a:latin typeface="Times New Roman" panose="02020603050405020304" pitchFamily="18" charset="0"/>
                  </a:rPr>
                  <a:t>Zn</a:t>
                </a:r>
                <a:r>
                  <a:rPr lang="en-US" altLang="zh-CN" sz="2800" dirty="0">
                    <a:solidFill>
                      <a:schemeClr val="tx1"/>
                    </a:solidFill>
                    <a:latin typeface="Times New Roman" panose="02020603050405020304" pitchFamily="18" charset="0"/>
                  </a:rPr>
                  <a:t>=</a:t>
                </a:r>
                <a14:m>
                  <m:oMath xmlns:m="http://schemas.openxmlformats.org/officeDocument/2006/math">
                    <m:r>
                      <a:rPr lang="en-US" altLang="zh-CN" sz="2800" dirty="0">
                        <a:solidFill>
                          <a:schemeClr val="tx1"/>
                        </a:solidFill>
                        <a:latin typeface="Cambria Math" panose="02040503050406030204" pitchFamily="18" charset="0"/>
                      </a:rPr>
                      <m:t> </m:t>
                    </m:r>
                  </m:oMath>
                </a14:m>
                <a:r>
                  <a:rPr lang="en-US" altLang="zh-CN" sz="2800" dirty="0">
                    <a:solidFill>
                      <a:schemeClr val="tx1"/>
                    </a:solidFill>
                    <a:latin typeface="Times New Roman" panose="02020603050405020304" pitchFamily="18" charset="0"/>
                  </a:rPr>
                  <a:t>1.3</a:t>
                </a:r>
                <a14:m>
                  <m:oMath xmlns:m="http://schemas.openxmlformats.org/officeDocument/2006/math">
                    <m:r>
                      <a:rPr lang="en-US" altLang="zh-CN" sz="2800" dirty="0">
                        <a:solidFill>
                          <a:schemeClr val="tx1"/>
                        </a:solidFill>
                        <a:latin typeface="Cambria Math" panose="02040503050406030204" pitchFamily="18" charset="0"/>
                        <a:ea typeface="Cambria Math" panose="02040503050406030204" pitchFamily="18" charset="0"/>
                      </a:rPr>
                      <m:t> </m:t>
                    </m:r>
                    <m:r>
                      <a:rPr lang="en-US" altLang="zh-CN" sz="2800" i="1" dirty="0">
                        <a:solidFill>
                          <a:schemeClr val="tx1"/>
                        </a:solidFill>
                        <a:latin typeface="Cambria Math" panose="02040503050406030204" pitchFamily="18" charset="0"/>
                        <a:ea typeface="Cambria Math" panose="02040503050406030204" pitchFamily="18" charset="0"/>
                      </a:rPr>
                      <m:t>×</m:t>
                    </m:r>
                    <m:r>
                      <a:rPr lang="en-US" altLang="zh-CN" sz="2800" i="1" dirty="0">
                        <a:solidFill>
                          <a:schemeClr val="tx1"/>
                        </a:solidFill>
                        <a:latin typeface="Cambria Math" panose="02040503050406030204" pitchFamily="18" charset="0"/>
                        <a:ea typeface="Cambria Math" panose="02040503050406030204" pitchFamily="18" charset="0"/>
                      </a:rPr>
                      <m:t>𝟏𝟎</m:t>
                    </m:r>
                  </m:oMath>
                </a14:m>
                <a:r>
                  <a:rPr lang="en-US" altLang="zh-CN" sz="2800" baseline="30000" dirty="0">
                    <a:solidFill>
                      <a:schemeClr val="tx1"/>
                    </a:solidFill>
                    <a:latin typeface="Times New Roman" panose="02020603050405020304" pitchFamily="18" charset="0"/>
                  </a:rPr>
                  <a:t>5 </a:t>
                </a:r>
                <a:r>
                  <a:rPr lang="en-US" altLang="zh-CN" sz="2800" dirty="0">
                    <a:solidFill>
                      <a:schemeClr val="tx1"/>
                    </a:solidFill>
                    <a:latin typeface="Times New Roman" panose="02020603050405020304" pitchFamily="18" charset="0"/>
                  </a:rPr>
                  <a:t>=10</a:t>
                </a:r>
                <a:r>
                  <a:rPr lang="en-US" altLang="zh-CN" sz="2800" baseline="30000" dirty="0">
                    <a:solidFill>
                      <a:schemeClr val="tx1"/>
                    </a:solidFill>
                    <a:latin typeface="Times New Roman" panose="02020603050405020304" pitchFamily="18" charset="0"/>
                  </a:rPr>
                  <a:t>5.11</a:t>
                </a:r>
                <a:endParaRPr lang="en-US" altLang="zh-CN" sz="2800" baseline="30000" dirty="0">
                  <a:latin typeface="Times New Roman" panose="02020603050405020304" pitchFamily="18" charset="0"/>
                </a:endParaRPr>
              </a:p>
              <a:p>
                <a:pPr marL="0" indent="0">
                  <a:lnSpc>
                    <a:spcPct val="110000"/>
                  </a:lnSpc>
                  <a:spcBef>
                    <a:spcPts val="0"/>
                  </a:spcBef>
                  <a:spcAft>
                    <a:spcPts val="0"/>
                  </a:spcAft>
                  <a:buNone/>
                </a:pPr>
                <a:r>
                  <a:rPr lang="en-US" altLang="zh-CN" sz="2800" baseline="30000" dirty="0">
                    <a:latin typeface="Times New Roman" panose="02020603050405020304" pitchFamily="18" charset="0"/>
                  </a:rPr>
                  <a:t> </a:t>
                </a:r>
                <a:r>
                  <a:rPr lang="en-US" altLang="zh-CN" sz="2800" dirty="0">
                    <a:latin typeface="Times New Roman" panose="02020603050405020304" pitchFamily="18" charset="0"/>
                  </a:rPr>
                  <a:t>     </a:t>
                </a:r>
                <a:r>
                  <a:rPr lang="zh-CN" altLang="en-US" sz="2800" dirty="0">
                    <a:latin typeface="Times New Roman" panose="02020603050405020304" pitchFamily="18" charset="0"/>
                  </a:rPr>
                  <a:t>查表</a:t>
                </a:r>
                <a:r>
                  <a:rPr lang="en-US" altLang="zh-CN" sz="2800" dirty="0">
                    <a:latin typeface="Times New Roman" panose="02020603050405020304" pitchFamily="18" charset="0"/>
                  </a:rPr>
                  <a:t>5-2</a:t>
                </a:r>
                <a:r>
                  <a:rPr lang="zh-CN" altLang="en-US" sz="2800" dirty="0">
                    <a:latin typeface="Times New Roman" panose="02020603050405020304" pitchFamily="18" charset="0"/>
                  </a:rPr>
                  <a:t>得：</a:t>
                </a:r>
                <a:r>
                  <a:rPr lang="en-US" altLang="zh-CN" sz="2800" dirty="0">
                    <a:latin typeface="Times New Roman" panose="02020603050405020304" pitchFamily="18" charset="0"/>
                  </a:rPr>
                  <a:t>pH=10.0</a:t>
                </a:r>
                <a:r>
                  <a:rPr lang="zh-CN" altLang="en-US" sz="2800" dirty="0">
                    <a:latin typeface="Times New Roman" panose="02020603050405020304" pitchFamily="18" charset="0"/>
                  </a:rPr>
                  <a:t>时， </a:t>
                </a:r>
                <a:r>
                  <a:rPr lang="en-US" altLang="zh-CN" sz="2800" dirty="0" err="1">
                    <a:latin typeface="Times New Roman" panose="02020603050405020304" pitchFamily="18" charset="0"/>
                  </a:rPr>
                  <a:t>lg</a:t>
                </a:r>
                <a:r>
                  <a:rPr lang="en-US" altLang="zh-CN" sz="2800" dirty="0" err="1">
                    <a:latin typeface="Times New Roman" panose="02020603050405020304" pitchFamily="18" charset="0"/>
                    <a:sym typeface="Symbol" panose="05050102010706020507" pitchFamily="18" charset="2"/>
                  </a:rPr>
                  <a:t></a:t>
                </a:r>
                <a:r>
                  <a:rPr lang="en-US" altLang="zh-CN" sz="2800" baseline="-25000" dirty="0" err="1">
                    <a:latin typeface="Times New Roman" panose="02020603050405020304" pitchFamily="18" charset="0"/>
                    <a:sym typeface="Symbol" panose="05050102010706020507" pitchFamily="18" charset="2"/>
                  </a:rPr>
                  <a:t>Y</a:t>
                </a:r>
                <a:r>
                  <a:rPr lang="en-US" altLang="zh-CN" sz="2800" baseline="-25000" dirty="0">
                    <a:latin typeface="Times New Roman" panose="02020603050405020304" pitchFamily="18" charset="0"/>
                    <a:sym typeface="Symbol" panose="05050102010706020507" pitchFamily="18" charset="2"/>
                  </a:rPr>
                  <a:t>(H)</a:t>
                </a:r>
                <a:r>
                  <a:rPr lang="en-US" altLang="zh-CN" sz="2800" dirty="0">
                    <a:latin typeface="Times New Roman" panose="02020603050405020304" pitchFamily="18" charset="0"/>
                    <a:sym typeface="Symbol" panose="05050102010706020507" pitchFamily="18" charset="2"/>
                  </a:rPr>
                  <a:t>=0.45</a:t>
                </a:r>
              </a:p>
              <a:p>
                <a:pPr lvl="2">
                  <a:lnSpc>
                    <a:spcPct val="110000"/>
                  </a:lnSpc>
                  <a:spcBef>
                    <a:spcPts val="0"/>
                  </a:spcBef>
                  <a:spcAft>
                    <a:spcPts val="0"/>
                  </a:spcAft>
                  <a:buFontTx/>
                  <a:buNone/>
                </a:pPr>
                <a:r>
                  <a:rPr lang="en-US" altLang="zh-CN" sz="2800" dirty="0" err="1">
                    <a:latin typeface="Times New Roman" panose="02020603050405020304" pitchFamily="18" charset="0"/>
                  </a:rPr>
                  <a:t>lg</a:t>
                </a:r>
                <a:r>
                  <a:rPr lang="en-US" altLang="zh-CN" sz="2800" i="1" dirty="0" err="1">
                    <a:latin typeface="Times New Roman" panose="02020603050405020304" pitchFamily="18" charset="0"/>
                  </a:rPr>
                  <a:t>K</a:t>
                </a:r>
                <a:r>
                  <a:rPr lang="en-US" altLang="zh-CN" sz="2800" dirty="0" err="1">
                    <a:latin typeface="Times New Roman" panose="02020603050405020304" pitchFamily="18" charset="0"/>
                  </a:rPr>
                  <a:t>´</a:t>
                </a:r>
                <a:r>
                  <a:rPr lang="en-US" altLang="zh-CN" sz="2800" baseline="-25000" dirty="0" err="1">
                    <a:latin typeface="Times New Roman" panose="02020603050405020304" pitchFamily="18" charset="0"/>
                  </a:rPr>
                  <a:t>ZnY</a:t>
                </a:r>
                <a:r>
                  <a:rPr lang="zh-CN" altLang="en-US" sz="2800" dirty="0">
                    <a:latin typeface="Times New Roman" panose="02020603050405020304" pitchFamily="18" charset="0"/>
                  </a:rPr>
                  <a:t>＝ </a:t>
                </a:r>
                <a:r>
                  <a:rPr lang="en-US" altLang="zh-CN" sz="2800" dirty="0" err="1">
                    <a:latin typeface="Times New Roman" panose="02020603050405020304" pitchFamily="18" charset="0"/>
                  </a:rPr>
                  <a:t>lg</a:t>
                </a:r>
                <a:r>
                  <a:rPr lang="en-US" altLang="zh-CN" sz="2800" i="1" dirty="0" err="1">
                    <a:latin typeface="Times New Roman" panose="02020603050405020304" pitchFamily="18" charset="0"/>
                  </a:rPr>
                  <a:t>K</a:t>
                </a:r>
                <a:r>
                  <a:rPr lang="en-US" altLang="zh-CN" sz="2800" baseline="-25000" dirty="0" err="1">
                    <a:latin typeface="Times New Roman" panose="02020603050405020304" pitchFamily="18" charset="0"/>
                  </a:rPr>
                  <a:t>ZnY</a:t>
                </a:r>
                <a:r>
                  <a:rPr lang="zh-CN" altLang="en-US" sz="2800" dirty="0">
                    <a:latin typeface="Times New Roman" panose="02020603050405020304" pitchFamily="18" charset="0"/>
                  </a:rPr>
                  <a:t>－ </a:t>
                </a:r>
                <a:r>
                  <a:rPr lang="en-US" altLang="zh-CN" sz="2800" dirty="0" err="1">
                    <a:latin typeface="Times New Roman" panose="02020603050405020304" pitchFamily="18" charset="0"/>
                  </a:rPr>
                  <a:t>lg</a:t>
                </a:r>
                <a:r>
                  <a:rPr lang="en-US" altLang="zh-CN" sz="2800" dirty="0" err="1">
                    <a:latin typeface="Times New Roman" panose="02020603050405020304" pitchFamily="18" charset="0"/>
                    <a:sym typeface="Symbol" panose="05050102010706020507" pitchFamily="18" charset="2"/>
                  </a:rPr>
                  <a:t></a:t>
                </a:r>
                <a:r>
                  <a:rPr lang="en-US" altLang="zh-CN" sz="2800" baseline="-25000" dirty="0" err="1">
                    <a:latin typeface="Times New Roman" panose="02020603050405020304" pitchFamily="18" charset="0"/>
                  </a:rPr>
                  <a:t>Zn</a:t>
                </a:r>
                <a:r>
                  <a:rPr lang="zh-CN" altLang="en-US" sz="2800" dirty="0">
                    <a:latin typeface="Times New Roman" panose="02020603050405020304" pitchFamily="18" charset="0"/>
                  </a:rPr>
                  <a:t>－ </a:t>
                </a:r>
                <a:r>
                  <a:rPr lang="en-US" altLang="zh-CN" sz="2800" dirty="0" err="1">
                    <a:latin typeface="Times New Roman" panose="02020603050405020304" pitchFamily="18" charset="0"/>
                  </a:rPr>
                  <a:t>lg</a:t>
                </a:r>
                <a:r>
                  <a:rPr lang="en-US" altLang="zh-CN" sz="2800" dirty="0" err="1">
                    <a:latin typeface="Times New Roman" panose="02020603050405020304" pitchFamily="18" charset="0"/>
                    <a:sym typeface="Symbol" panose="05050102010706020507" pitchFamily="18" charset="2"/>
                  </a:rPr>
                  <a:t></a:t>
                </a:r>
                <a:r>
                  <a:rPr lang="en-US" altLang="zh-CN" sz="2800" baseline="-25000" dirty="0" err="1">
                    <a:latin typeface="Times New Roman" panose="02020603050405020304" pitchFamily="18" charset="0"/>
                    <a:sym typeface="Symbol" panose="05050102010706020507" pitchFamily="18" charset="2"/>
                  </a:rPr>
                  <a:t>Y</a:t>
                </a:r>
                <a:r>
                  <a:rPr lang="en-US" altLang="zh-CN" sz="2800" baseline="-25000" dirty="0">
                    <a:latin typeface="Times New Roman" panose="02020603050405020304" pitchFamily="18" charset="0"/>
                    <a:sym typeface="Symbol" panose="05050102010706020507" pitchFamily="18" charset="2"/>
                  </a:rPr>
                  <a:t>(H)</a:t>
                </a:r>
              </a:p>
              <a:p>
                <a:pPr lvl="2">
                  <a:lnSpc>
                    <a:spcPct val="110000"/>
                  </a:lnSpc>
                  <a:spcBef>
                    <a:spcPts val="0"/>
                  </a:spcBef>
                  <a:spcAft>
                    <a:spcPts val="0"/>
                  </a:spcAft>
                  <a:buFontTx/>
                  <a:buNone/>
                </a:pPr>
                <a:r>
                  <a:rPr lang="en-US" altLang="zh-CN" sz="2800" baseline="-25000" dirty="0">
                    <a:latin typeface="Times New Roman" panose="02020603050405020304" pitchFamily="18" charset="0"/>
                    <a:sym typeface="Symbol" panose="05050102010706020507" pitchFamily="18" charset="2"/>
                  </a:rPr>
                  <a:t>                  </a:t>
                </a:r>
                <a:r>
                  <a:rPr lang="zh-CN" altLang="en-US" sz="2800" dirty="0">
                    <a:latin typeface="Times New Roman" panose="02020603050405020304" pitchFamily="18" charset="0"/>
                  </a:rPr>
                  <a:t>＝ </a:t>
                </a:r>
                <a:r>
                  <a:rPr lang="en-US" altLang="zh-CN" sz="2800" dirty="0">
                    <a:latin typeface="Times New Roman" panose="02020603050405020304" pitchFamily="18" charset="0"/>
                    <a:sym typeface="Symbol" panose="05050102010706020507" pitchFamily="18" charset="2"/>
                  </a:rPr>
                  <a:t>10.94</a:t>
                </a:r>
                <a:endParaRPr lang="en-US" altLang="zh-CN" sz="2800" dirty="0">
                  <a:latin typeface="Times New Roman" panose="02020603050405020304" pitchFamily="18" charset="0"/>
                </a:endParaRPr>
              </a:p>
            </p:txBody>
          </p:sp>
        </mc:Choice>
        <mc:Fallback xmlns="">
          <p:sp>
            <p:nvSpPr>
              <p:cNvPr id="266243" name="Rectangle 3"/>
              <p:cNvSpPr>
                <a:spLocks noGrp="1" noRot="1" noChangeAspect="1" noMove="1" noResize="1" noEditPoints="1" noAdjustHandles="1" noChangeArrowheads="1" noChangeShapeType="1" noTextEdit="1"/>
              </p:cNvSpPr>
              <p:nvPr>
                <p:ph type="body" idx="1"/>
              </p:nvPr>
            </p:nvSpPr>
            <p:spPr>
              <a:xfrm>
                <a:off x="323850" y="1268413"/>
                <a:ext cx="8569325" cy="5113337"/>
              </a:xfrm>
              <a:blipFill rotWithShape="0">
                <a:blip r:embed="rId4"/>
                <a:stretch>
                  <a:fillRect l="-1422" t="-1430"/>
                </a:stretch>
              </a:blipFill>
            </p:spPr>
            <p:txBody>
              <a:bodyPr/>
              <a:lstStyle/>
              <a:p>
                <a:r>
                  <a:rPr lang="zh-CN" altLang="en-US">
                    <a:noFill/>
                  </a:rPr>
                  <a:t> </a:t>
                </a:r>
              </a:p>
            </p:txBody>
          </p:sp>
        </mc:Fallback>
      </mc:AlternateContent>
      <p:sp>
        <p:nvSpPr>
          <p:cNvPr id="7" name="AutoShape 7"/>
          <p:cNvSpPr>
            <a:spLocks noChangeArrowheads="1"/>
          </p:cNvSpPr>
          <p:nvPr/>
        </p:nvSpPr>
        <p:spPr bwMode="auto">
          <a:xfrm>
            <a:off x="4355976" y="5517232"/>
            <a:ext cx="4464496" cy="581295"/>
          </a:xfrm>
          <a:prstGeom prst="wedgeRoundRectCallout">
            <a:avLst>
              <a:gd name="adj1" fmla="val -79852"/>
              <a:gd name="adj2" fmla="val -142676"/>
              <a:gd name="adj3" fmla="val 16667"/>
            </a:avLst>
          </a:prstGeom>
          <a:solidFill>
            <a:srgbClr val="CCFFCC"/>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zh-CN" altLang="en-US" b="1" dirty="0">
                <a:latin typeface="楷体_GB2312" pitchFamily="49" charset="-122"/>
                <a:ea typeface="楷体_GB2312" pitchFamily="49" charset="-122"/>
              </a:rPr>
              <a:t>配位反应完全，可以滴定。</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barn(inVertical)">
                                      <p:cBhvr>
                                        <p:cTn id="7" dur="500"/>
                                        <p:tgtEl>
                                          <p:spTgt spid="266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243">
                                            <p:txEl>
                                              <p:pRg st="1" end="1"/>
                                            </p:txEl>
                                          </p:spTgt>
                                        </p:tgtEl>
                                        <p:attrNameLst>
                                          <p:attrName>style.visibility</p:attrName>
                                        </p:attrNameLst>
                                      </p:cBhvr>
                                      <p:to>
                                        <p:strVal val="visible"/>
                                      </p:to>
                                    </p:set>
                                    <p:animEffect transition="in" filter="barn(inVertical)">
                                      <p:cBhvr>
                                        <p:cTn id="12" dur="500"/>
                                        <p:tgtEl>
                                          <p:spTgt spid="266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6243">
                                            <p:txEl>
                                              <p:pRg st="2" end="2"/>
                                            </p:txEl>
                                          </p:spTgt>
                                        </p:tgtEl>
                                        <p:attrNameLst>
                                          <p:attrName>style.visibility</p:attrName>
                                        </p:attrNameLst>
                                      </p:cBhvr>
                                      <p:to>
                                        <p:strVal val="visible"/>
                                      </p:to>
                                    </p:set>
                                    <p:animEffect transition="in" filter="barn(inVertical)">
                                      <p:cBhvr>
                                        <p:cTn id="17" dur="500"/>
                                        <p:tgtEl>
                                          <p:spTgt spid="266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6243">
                                            <p:txEl>
                                              <p:pRg st="3" end="3"/>
                                            </p:txEl>
                                          </p:spTgt>
                                        </p:tgtEl>
                                        <p:attrNameLst>
                                          <p:attrName>style.visibility</p:attrName>
                                        </p:attrNameLst>
                                      </p:cBhvr>
                                      <p:to>
                                        <p:strVal val="visible"/>
                                      </p:to>
                                    </p:set>
                                    <p:animEffect transition="in" filter="barn(inVertical)">
                                      <p:cBhvr>
                                        <p:cTn id="22" dur="500"/>
                                        <p:tgtEl>
                                          <p:spTgt spid="266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6243">
                                            <p:txEl>
                                              <p:pRg st="4" end="4"/>
                                            </p:txEl>
                                          </p:spTgt>
                                        </p:tgtEl>
                                        <p:attrNameLst>
                                          <p:attrName>style.visibility</p:attrName>
                                        </p:attrNameLst>
                                      </p:cBhvr>
                                      <p:to>
                                        <p:strVal val="visible"/>
                                      </p:to>
                                    </p:set>
                                    <p:animEffect transition="in" filter="barn(inVertical)">
                                      <p:cBhvr>
                                        <p:cTn id="27" dur="500"/>
                                        <p:tgtEl>
                                          <p:spTgt spid="266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6243">
                                            <p:txEl>
                                              <p:pRg st="5" end="5"/>
                                            </p:txEl>
                                          </p:spTgt>
                                        </p:tgtEl>
                                        <p:attrNameLst>
                                          <p:attrName>style.visibility</p:attrName>
                                        </p:attrNameLst>
                                      </p:cBhvr>
                                      <p:to>
                                        <p:strVal val="visible"/>
                                      </p:to>
                                    </p:set>
                                    <p:animEffect transition="in" filter="barn(inVertical)">
                                      <p:cBhvr>
                                        <p:cTn id="32" dur="500"/>
                                        <p:tgtEl>
                                          <p:spTgt spid="2662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6243">
                                            <p:txEl>
                                              <p:pRg st="6" end="6"/>
                                            </p:txEl>
                                          </p:spTgt>
                                        </p:tgtEl>
                                        <p:attrNameLst>
                                          <p:attrName>style.visibility</p:attrName>
                                        </p:attrNameLst>
                                      </p:cBhvr>
                                      <p:to>
                                        <p:strVal val="visible"/>
                                      </p:to>
                                    </p:set>
                                    <p:animEffect transition="in" filter="barn(inVertical)">
                                      <p:cBhvr>
                                        <p:cTn id="37" dur="500"/>
                                        <p:tgtEl>
                                          <p:spTgt spid="2662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364489CE-13BC-46FA-94D8-299AE7FF4AD4}" type="slidenum">
              <a:rPr lang="en-US" altLang="zh-CN"/>
              <a:pPr/>
              <a:t>69</a:t>
            </a:fld>
            <a:endParaRPr lang="en-US" altLang="zh-CN"/>
          </a:p>
        </p:txBody>
      </p:sp>
      <p:sp>
        <p:nvSpPr>
          <p:cNvPr id="113668" name="Rectangle 4"/>
          <p:cNvSpPr>
            <a:spLocks noGrp="1" noChangeArrowheads="1"/>
          </p:cNvSpPr>
          <p:nvPr>
            <p:ph type="body" idx="1"/>
          </p:nvPr>
        </p:nvSpPr>
        <p:spPr>
          <a:xfrm>
            <a:off x="899592" y="1268760"/>
            <a:ext cx="6927850" cy="4824413"/>
          </a:xfrm>
        </p:spPr>
        <p:txBody>
          <a:bodyPr/>
          <a:lstStyle/>
          <a:p>
            <a:pPr>
              <a:lnSpc>
                <a:spcPct val="160000"/>
              </a:lnSpc>
              <a:buFontTx/>
              <a:buNone/>
            </a:pPr>
            <a:r>
              <a:rPr lang="zh-CN" altLang="en-US" dirty="0">
                <a:latin typeface="Times New Roman" panose="02020603050405020304" pitchFamily="18" charset="0"/>
              </a:rPr>
              <a:t>（一）滴定曲线</a:t>
            </a:r>
            <a:endParaRPr lang="en-US" altLang="zh-CN" dirty="0">
              <a:latin typeface="Times New Roman" panose="02020603050405020304" pitchFamily="18" charset="0"/>
            </a:endParaRPr>
          </a:p>
          <a:p>
            <a:pPr>
              <a:lnSpc>
                <a:spcPct val="160000"/>
              </a:lnSpc>
              <a:buFontTx/>
              <a:buNone/>
            </a:pPr>
            <a:r>
              <a:rPr lang="zh-CN" altLang="en-US" dirty="0">
                <a:latin typeface="Times New Roman" panose="02020603050405020304" pitchFamily="18" charset="0"/>
              </a:rPr>
              <a:t>（二）计量点</a:t>
            </a:r>
            <a:r>
              <a:rPr lang="en-US" altLang="zh-CN" dirty="0" err="1">
                <a:latin typeface="Times New Roman" panose="02020603050405020304" pitchFamily="18" charset="0"/>
              </a:rPr>
              <a:t>pM</a:t>
            </a:r>
            <a:r>
              <a:rPr lang="en-US" altLang="zh-CN" dirty="0">
                <a:latin typeface="Times New Roman" panose="02020603050405020304" pitchFamily="18" charset="0"/>
              </a:rPr>
              <a:t>’</a:t>
            </a:r>
            <a:r>
              <a:rPr lang="zh-CN" altLang="en-US" dirty="0">
                <a:latin typeface="Times New Roman" panose="02020603050405020304" pitchFamily="18" charset="0"/>
              </a:rPr>
              <a:t>值的计算</a:t>
            </a:r>
          </a:p>
        </p:txBody>
      </p:sp>
      <p:sp>
        <p:nvSpPr>
          <p:cNvPr id="113669" name="Rectangle 5"/>
          <p:cNvSpPr>
            <a:spLocks noGrp="1" noChangeArrowheads="1"/>
          </p:cNvSpPr>
          <p:nvPr>
            <p:ph type="title"/>
          </p:nvPr>
        </p:nvSpPr>
        <p:spPr/>
        <p:txBody>
          <a:bodyPr/>
          <a:lstStyle/>
          <a:p>
            <a:r>
              <a:rPr lang="zh-CN" altLang="en-US" dirty="0">
                <a:latin typeface="Times New Roman" panose="02020603050405020304" pitchFamily="18" charset="0"/>
              </a:rPr>
              <a:t>二、</a:t>
            </a:r>
            <a:r>
              <a:rPr lang="en-US" altLang="zh-CN" dirty="0">
                <a:latin typeface="Times New Roman" panose="02020603050405020304" pitchFamily="18" charset="0"/>
              </a:rPr>
              <a:t> </a:t>
            </a:r>
            <a:r>
              <a:rPr lang="zh-CN" altLang="en-US" dirty="0">
                <a:latin typeface="Times New Roman" panose="02020603050405020304" pitchFamily="18" charset="0"/>
              </a:rPr>
              <a:t>配位滴定曲线</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animEffect transition="in" filter="barn(inVertical)">
                                      <p:cBhvr>
                                        <p:cTn id="7" dur="500"/>
                                        <p:tgtEl>
                                          <p:spTgt spid="1136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668">
                                            <p:txEl>
                                              <p:pRg st="1" end="1"/>
                                            </p:txEl>
                                          </p:spTgt>
                                        </p:tgtEl>
                                        <p:attrNameLst>
                                          <p:attrName>style.visibility</p:attrName>
                                        </p:attrNameLst>
                                      </p:cBhvr>
                                      <p:to>
                                        <p:strVal val="visible"/>
                                      </p:to>
                                    </p:set>
                                    <p:animEffect transition="in" filter="barn(inVertical)">
                                      <p:cBhvr>
                                        <p:cTn id="12" dur="500"/>
                                        <p:tgtEl>
                                          <p:spTgt spid="1136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D574F502-A1EA-4402-BD36-8929DEBA118F}" type="slidenum">
              <a:rPr lang="en-US" altLang="zh-CN"/>
              <a:pPr/>
              <a:t>7</a:t>
            </a:fld>
            <a:endParaRPr lang="en-US" altLang="zh-CN"/>
          </a:p>
        </p:txBody>
      </p:sp>
      <p:sp>
        <p:nvSpPr>
          <p:cNvPr id="566274" name="Rectangle 2"/>
          <p:cNvSpPr>
            <a:spLocks noGrp="1" noChangeArrowheads="1"/>
          </p:cNvSpPr>
          <p:nvPr>
            <p:ph type="title"/>
          </p:nvPr>
        </p:nvSpPr>
        <p:spPr/>
        <p:txBody>
          <a:bodyPr/>
          <a:lstStyle/>
          <a:p>
            <a:r>
              <a:rPr lang="zh-CN" altLang="en-US"/>
              <a:t>无水硫酸铜与结晶硫酸铜</a:t>
            </a:r>
          </a:p>
        </p:txBody>
      </p:sp>
      <p:sp>
        <p:nvSpPr>
          <p:cNvPr id="566275" name="Rectangle 3"/>
          <p:cNvSpPr>
            <a:spLocks noGrp="1" noChangeArrowheads="1"/>
          </p:cNvSpPr>
          <p:nvPr>
            <p:ph type="body" idx="1"/>
          </p:nvPr>
        </p:nvSpPr>
        <p:spPr/>
        <p:txBody>
          <a:bodyPr/>
          <a:lstStyle/>
          <a:p>
            <a:r>
              <a:rPr lang="en-US" altLang="zh-CN" dirty="0"/>
              <a:t>CuSO</a:t>
            </a:r>
            <a:r>
              <a:rPr lang="en-US" altLang="zh-CN" baseline="-25000" dirty="0"/>
              <a:t>4</a:t>
            </a:r>
            <a:r>
              <a:rPr lang="en-US" altLang="zh-CN" dirty="0"/>
              <a:t> </a:t>
            </a:r>
            <a:r>
              <a:rPr lang="zh-CN" altLang="en-US" dirty="0"/>
              <a:t>白色粉末状固体</a:t>
            </a:r>
          </a:p>
          <a:p>
            <a:pPr lvl="1"/>
            <a:r>
              <a:rPr lang="en-US" altLang="zh-CN" dirty="0"/>
              <a:t>Cu</a:t>
            </a:r>
            <a:r>
              <a:rPr lang="en-US" altLang="zh-CN" baseline="30000" dirty="0"/>
              <a:t>2+</a:t>
            </a:r>
            <a:r>
              <a:rPr lang="zh-CN" altLang="en-US" dirty="0"/>
              <a:t>与</a:t>
            </a:r>
            <a:r>
              <a:rPr lang="en-US" altLang="zh-CN" dirty="0"/>
              <a:t>SO</a:t>
            </a:r>
            <a:r>
              <a:rPr lang="en-US" altLang="zh-CN" baseline="-25000" dirty="0"/>
              <a:t>4</a:t>
            </a:r>
            <a:r>
              <a:rPr lang="en-US" altLang="zh-CN" baseline="30000" dirty="0"/>
              <a:t>2-</a:t>
            </a:r>
            <a:r>
              <a:rPr lang="en-US" altLang="zh-CN" dirty="0"/>
              <a:t> </a:t>
            </a:r>
            <a:r>
              <a:rPr lang="zh-CN" altLang="en-US" dirty="0"/>
              <a:t>简单离子构成</a:t>
            </a:r>
          </a:p>
          <a:p>
            <a:r>
              <a:rPr lang="zh-CN" altLang="en-US" dirty="0"/>
              <a:t>硫酸铜晶体及其水溶液，</a:t>
            </a:r>
            <a:r>
              <a:rPr lang="zh-CN" altLang="en-US" dirty="0">
                <a:solidFill>
                  <a:srgbClr val="3333FF"/>
                </a:solidFill>
              </a:rPr>
              <a:t>蓝色</a:t>
            </a:r>
            <a:endParaRPr lang="zh-CN" altLang="en-US" dirty="0"/>
          </a:p>
          <a:p>
            <a:r>
              <a:rPr lang="zh-CN" altLang="en-US" dirty="0"/>
              <a:t> </a:t>
            </a:r>
            <a:r>
              <a:rPr lang="en-US" altLang="zh-CN" dirty="0">
                <a:solidFill>
                  <a:srgbClr val="3333FF"/>
                </a:solidFill>
              </a:rPr>
              <a:t>CuSO</a:t>
            </a:r>
            <a:r>
              <a:rPr lang="en-US" altLang="zh-CN" baseline="-25000" dirty="0">
                <a:solidFill>
                  <a:srgbClr val="3333FF"/>
                </a:solidFill>
              </a:rPr>
              <a:t>4</a:t>
            </a:r>
            <a:r>
              <a:rPr lang="en-US" altLang="zh-CN" dirty="0">
                <a:solidFill>
                  <a:srgbClr val="3333FF"/>
                </a:solidFill>
              </a:rPr>
              <a:t>·5H</a:t>
            </a:r>
            <a:r>
              <a:rPr lang="en-US" altLang="zh-CN" baseline="-25000" dirty="0">
                <a:solidFill>
                  <a:srgbClr val="3333FF"/>
                </a:solidFill>
              </a:rPr>
              <a:t>2</a:t>
            </a:r>
            <a:r>
              <a:rPr lang="en-US" altLang="zh-CN" dirty="0">
                <a:solidFill>
                  <a:srgbClr val="3333FF"/>
                </a:solidFill>
              </a:rPr>
              <a:t>O     </a:t>
            </a:r>
            <a:r>
              <a:rPr lang="zh-CN" altLang="en-US" dirty="0">
                <a:solidFill>
                  <a:srgbClr val="3333FF"/>
                </a:solidFill>
              </a:rPr>
              <a:t>蓝色晶体</a:t>
            </a:r>
          </a:p>
          <a:p>
            <a:pPr lvl="1"/>
            <a:r>
              <a:rPr lang="en-US" altLang="zh-CN" dirty="0">
                <a:solidFill>
                  <a:srgbClr val="3333FF"/>
                </a:solidFill>
              </a:rPr>
              <a:t>[Cu(H</a:t>
            </a:r>
            <a:r>
              <a:rPr lang="en-US" altLang="zh-CN" baseline="-25000" dirty="0">
                <a:solidFill>
                  <a:srgbClr val="3333FF"/>
                </a:solidFill>
              </a:rPr>
              <a:t>2</a:t>
            </a:r>
            <a:r>
              <a:rPr lang="en-US" altLang="zh-CN" dirty="0">
                <a:solidFill>
                  <a:srgbClr val="3333FF"/>
                </a:solidFill>
              </a:rPr>
              <a:t>O)</a:t>
            </a:r>
            <a:r>
              <a:rPr lang="en-US" altLang="zh-CN" baseline="-25000" dirty="0">
                <a:solidFill>
                  <a:srgbClr val="3333FF"/>
                </a:solidFill>
              </a:rPr>
              <a:t>4</a:t>
            </a:r>
            <a:r>
              <a:rPr lang="en-US" altLang="zh-CN" dirty="0">
                <a:solidFill>
                  <a:srgbClr val="3333FF"/>
                </a:solidFill>
              </a:rPr>
              <a:t>]</a:t>
            </a:r>
            <a:r>
              <a:rPr lang="en-US" altLang="zh-CN" baseline="30000" dirty="0">
                <a:solidFill>
                  <a:srgbClr val="3333FF"/>
                </a:solidFill>
              </a:rPr>
              <a:t>2+</a:t>
            </a:r>
            <a:r>
              <a:rPr lang="en-US" altLang="zh-CN" dirty="0"/>
              <a:t> SO</a:t>
            </a:r>
            <a:r>
              <a:rPr lang="en-US" altLang="zh-CN" baseline="-25000" dirty="0"/>
              <a:t>4</a:t>
            </a:r>
            <a:r>
              <a:rPr lang="en-US" altLang="zh-CN" baseline="30000" dirty="0"/>
              <a:t>2-</a:t>
            </a:r>
            <a:r>
              <a:rPr lang="en-US" altLang="zh-CN" dirty="0"/>
              <a:t> ·H</a:t>
            </a:r>
            <a:r>
              <a:rPr lang="en-US" altLang="zh-CN" baseline="-25000" dirty="0"/>
              <a:t>2</a:t>
            </a:r>
            <a:r>
              <a:rPr lang="en-US" altLang="zh-CN" dirty="0"/>
              <a:t>O</a:t>
            </a:r>
          </a:p>
          <a:p>
            <a:r>
              <a:rPr lang="zh-CN" altLang="en-US" dirty="0"/>
              <a:t>硫酸铜晶体及其水溶液呈</a:t>
            </a:r>
            <a:r>
              <a:rPr lang="zh-CN" altLang="en-US" dirty="0">
                <a:solidFill>
                  <a:srgbClr val="3333FF"/>
                </a:solidFill>
              </a:rPr>
              <a:t>蓝色是</a:t>
            </a:r>
            <a:r>
              <a:rPr lang="zh-CN" altLang="en-US" dirty="0"/>
              <a:t>因为：</a:t>
            </a:r>
          </a:p>
          <a:p>
            <a:pPr marL="0" indent="0">
              <a:buNone/>
            </a:pPr>
            <a:r>
              <a:rPr lang="en-US" altLang="zh-CN" dirty="0">
                <a:solidFill>
                  <a:srgbClr val="3333FF"/>
                </a:solidFill>
              </a:rPr>
              <a:t>    [Cu(H</a:t>
            </a:r>
            <a:r>
              <a:rPr lang="en-US" altLang="zh-CN" baseline="-25000" dirty="0">
                <a:solidFill>
                  <a:srgbClr val="3333FF"/>
                </a:solidFill>
              </a:rPr>
              <a:t>2</a:t>
            </a:r>
            <a:r>
              <a:rPr lang="en-US" altLang="zh-CN" dirty="0">
                <a:solidFill>
                  <a:srgbClr val="3333FF"/>
                </a:solidFill>
              </a:rPr>
              <a:t>O)</a:t>
            </a:r>
            <a:r>
              <a:rPr lang="en-US" altLang="zh-CN" baseline="-25000" dirty="0">
                <a:solidFill>
                  <a:srgbClr val="3333FF"/>
                </a:solidFill>
              </a:rPr>
              <a:t>4</a:t>
            </a:r>
            <a:r>
              <a:rPr lang="en-US" altLang="zh-CN" dirty="0">
                <a:solidFill>
                  <a:srgbClr val="3333FF"/>
                </a:solidFill>
              </a:rPr>
              <a:t>]</a:t>
            </a:r>
            <a:r>
              <a:rPr lang="en-US" altLang="zh-CN" baseline="30000" dirty="0">
                <a:solidFill>
                  <a:srgbClr val="3333FF"/>
                </a:solidFill>
              </a:rPr>
              <a:t>2+</a:t>
            </a:r>
            <a:r>
              <a:rPr lang="en-US" altLang="zh-CN" dirty="0">
                <a:solidFill>
                  <a:srgbClr val="3333FF"/>
                </a:solidFill>
              </a:rPr>
              <a:t>       </a:t>
            </a:r>
            <a:r>
              <a:rPr lang="zh-CN" altLang="en-US" dirty="0">
                <a:solidFill>
                  <a:srgbClr val="3333FF"/>
                </a:solidFill>
              </a:rPr>
              <a:t>蓝色</a:t>
            </a:r>
            <a:r>
              <a:rPr lang="zh-CN" altLang="en-US" dirty="0"/>
              <a:t>配离子</a:t>
            </a:r>
            <a:endParaRPr lang="zh-CN" altLang="en-US" baseline="30000" dirty="0"/>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animEffect transition="in" filter="barn(inVertical)">
                                      <p:cBhvr>
                                        <p:cTn id="7" dur="500"/>
                                        <p:tgtEl>
                                          <p:spTgt spid="566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6275">
                                            <p:txEl>
                                              <p:pRg st="1" end="1"/>
                                            </p:txEl>
                                          </p:spTgt>
                                        </p:tgtEl>
                                        <p:attrNameLst>
                                          <p:attrName>style.visibility</p:attrName>
                                        </p:attrNameLst>
                                      </p:cBhvr>
                                      <p:to>
                                        <p:strVal val="visible"/>
                                      </p:to>
                                    </p:set>
                                    <p:animEffect transition="in" filter="barn(inVertical)">
                                      <p:cBhvr>
                                        <p:cTn id="12" dur="500"/>
                                        <p:tgtEl>
                                          <p:spTgt spid="566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6275">
                                            <p:txEl>
                                              <p:pRg st="2" end="2"/>
                                            </p:txEl>
                                          </p:spTgt>
                                        </p:tgtEl>
                                        <p:attrNameLst>
                                          <p:attrName>style.visibility</p:attrName>
                                        </p:attrNameLst>
                                      </p:cBhvr>
                                      <p:to>
                                        <p:strVal val="visible"/>
                                      </p:to>
                                    </p:set>
                                    <p:animEffect transition="in" filter="barn(inVertical)">
                                      <p:cBhvr>
                                        <p:cTn id="17" dur="500"/>
                                        <p:tgtEl>
                                          <p:spTgt spid="566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66275">
                                            <p:txEl>
                                              <p:pRg st="3" end="3"/>
                                            </p:txEl>
                                          </p:spTgt>
                                        </p:tgtEl>
                                        <p:attrNameLst>
                                          <p:attrName>style.visibility</p:attrName>
                                        </p:attrNameLst>
                                      </p:cBhvr>
                                      <p:to>
                                        <p:strVal val="visible"/>
                                      </p:to>
                                    </p:set>
                                    <p:animEffect transition="in" filter="barn(inVertical)">
                                      <p:cBhvr>
                                        <p:cTn id="22" dur="500"/>
                                        <p:tgtEl>
                                          <p:spTgt spid="566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6275">
                                            <p:txEl>
                                              <p:pRg st="4" end="4"/>
                                            </p:txEl>
                                          </p:spTgt>
                                        </p:tgtEl>
                                        <p:attrNameLst>
                                          <p:attrName>style.visibility</p:attrName>
                                        </p:attrNameLst>
                                      </p:cBhvr>
                                      <p:to>
                                        <p:strVal val="visible"/>
                                      </p:to>
                                    </p:set>
                                    <p:animEffect transition="in" filter="barn(inVertical)">
                                      <p:cBhvr>
                                        <p:cTn id="27" dur="500"/>
                                        <p:tgtEl>
                                          <p:spTgt spid="566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66275">
                                            <p:txEl>
                                              <p:pRg st="5" end="5"/>
                                            </p:txEl>
                                          </p:spTgt>
                                        </p:tgtEl>
                                        <p:attrNameLst>
                                          <p:attrName>style.visibility</p:attrName>
                                        </p:attrNameLst>
                                      </p:cBhvr>
                                      <p:to>
                                        <p:strVal val="visible"/>
                                      </p:to>
                                    </p:set>
                                    <p:animEffect transition="in" filter="barn(inVertical)">
                                      <p:cBhvr>
                                        <p:cTn id="32" dur="500"/>
                                        <p:tgtEl>
                                          <p:spTgt spid="5662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66275">
                                            <p:txEl>
                                              <p:pRg st="6" end="6"/>
                                            </p:txEl>
                                          </p:spTgt>
                                        </p:tgtEl>
                                        <p:attrNameLst>
                                          <p:attrName>style.visibility</p:attrName>
                                        </p:attrNameLst>
                                      </p:cBhvr>
                                      <p:to>
                                        <p:strVal val="visible"/>
                                      </p:to>
                                    </p:set>
                                    <p:animEffect transition="in" filter="barn(inVertical)">
                                      <p:cBhvr>
                                        <p:cTn id="37" dur="500"/>
                                        <p:tgtEl>
                                          <p:spTgt spid="566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CAE5DEBE-0C42-4BEC-BABD-4CB5375CEA43}" type="slidenum">
              <a:rPr lang="en-US" altLang="zh-CN"/>
              <a:pPr/>
              <a:t>70</a:t>
            </a:fld>
            <a:endParaRPr lang="en-US" altLang="zh-CN"/>
          </a:p>
        </p:txBody>
      </p:sp>
      <p:sp>
        <p:nvSpPr>
          <p:cNvPr id="485378" name="Rectangle 2"/>
          <p:cNvSpPr>
            <a:spLocks noGrp="1" noChangeArrowheads="1"/>
          </p:cNvSpPr>
          <p:nvPr>
            <p:ph type="title"/>
          </p:nvPr>
        </p:nvSpPr>
        <p:spPr/>
        <p:txBody>
          <a:bodyPr/>
          <a:lstStyle/>
          <a:p>
            <a:r>
              <a:rPr lang="zh-CN" altLang="en-US" dirty="0">
                <a:latin typeface="Times New Roman" panose="02020603050405020304" pitchFamily="18" charset="0"/>
              </a:rPr>
              <a:t>（一）滴定曲线</a:t>
            </a:r>
          </a:p>
        </p:txBody>
      </p:sp>
      <p:sp>
        <p:nvSpPr>
          <p:cNvPr id="485379" name="Rectangle 3"/>
          <p:cNvSpPr>
            <a:spLocks noGrp="1" noChangeArrowheads="1"/>
          </p:cNvSpPr>
          <p:nvPr>
            <p:ph type="body" idx="1"/>
          </p:nvPr>
        </p:nvSpPr>
        <p:spPr>
          <a:xfrm>
            <a:off x="35496" y="1340768"/>
            <a:ext cx="8712968" cy="4464496"/>
          </a:xfrm>
        </p:spPr>
        <p:txBody>
          <a:bodyPr/>
          <a:lstStyle/>
          <a:p>
            <a:pPr lvl="1">
              <a:lnSpc>
                <a:spcPct val="110000"/>
              </a:lnSpc>
            </a:pPr>
            <a:r>
              <a:rPr lang="zh-CN" altLang="en-US" dirty="0">
                <a:latin typeface="Times New Roman" panose="02020603050405020304" pitchFamily="18" charset="0"/>
              </a:rPr>
              <a:t>如在 </a:t>
            </a:r>
            <a:r>
              <a:rPr lang="en-US" altLang="zh-CN" dirty="0">
                <a:latin typeface="Times New Roman" panose="02020603050405020304" pitchFamily="18" charset="0"/>
              </a:rPr>
              <a:t>pH=12.5 </a:t>
            </a:r>
            <a:r>
              <a:rPr lang="zh-CN" altLang="en-US" dirty="0">
                <a:latin typeface="Times New Roman" panose="02020603050405020304" pitchFamily="18" charset="0"/>
              </a:rPr>
              <a:t>时，以</a:t>
            </a:r>
            <a:r>
              <a:rPr lang="en-US" altLang="zh-CN" dirty="0">
                <a:latin typeface="Times New Roman" panose="02020603050405020304" pitchFamily="18" charset="0"/>
              </a:rPr>
              <a:t>0.010mol·L</a:t>
            </a:r>
            <a:r>
              <a:rPr lang="en-US" altLang="zh-CN" baseline="30000" dirty="0">
                <a:latin typeface="Times New Roman" panose="02020603050405020304" pitchFamily="18" charset="0"/>
              </a:rPr>
              <a:t>-1</a:t>
            </a:r>
            <a:r>
              <a:rPr lang="en-US" altLang="zh-CN" dirty="0">
                <a:latin typeface="Times New Roman" panose="02020603050405020304" pitchFamily="18" charset="0"/>
              </a:rPr>
              <a:t>EDTA</a:t>
            </a:r>
            <a:r>
              <a:rPr lang="zh-CN" altLang="en-US" dirty="0">
                <a:latin typeface="Times New Roman" panose="02020603050405020304" pitchFamily="18" charset="0"/>
              </a:rPr>
              <a:t>标准溶液滴定</a:t>
            </a:r>
            <a:r>
              <a:rPr lang="en-US" altLang="zh-CN" dirty="0">
                <a:latin typeface="Times New Roman" panose="02020603050405020304" pitchFamily="18" charset="0"/>
              </a:rPr>
              <a:t>20.00ml </a:t>
            </a:r>
            <a:r>
              <a:rPr lang="zh-CN" altLang="en-US" dirty="0">
                <a:latin typeface="Times New Roman" panose="02020603050405020304" pitchFamily="18" charset="0"/>
              </a:rPr>
              <a:t>等浓度</a:t>
            </a:r>
            <a:r>
              <a:rPr lang="en-US" altLang="zh-CN" dirty="0">
                <a:latin typeface="Times New Roman" panose="02020603050405020304" pitchFamily="18" charset="0"/>
              </a:rPr>
              <a:t>Ca</a:t>
            </a:r>
            <a:r>
              <a:rPr lang="en-US" altLang="zh-CN" baseline="30000" dirty="0">
                <a:latin typeface="Times New Roman" panose="02020603050405020304" pitchFamily="18" charset="0"/>
              </a:rPr>
              <a:t>2+</a:t>
            </a:r>
            <a:r>
              <a:rPr lang="zh-CN" altLang="en-US" dirty="0">
                <a:latin typeface="Times New Roman" panose="02020603050405020304" pitchFamily="18" charset="0"/>
              </a:rPr>
              <a:t>溶液，可不考虑副反应；</a:t>
            </a:r>
          </a:p>
          <a:p>
            <a:pPr lvl="1">
              <a:lnSpc>
                <a:spcPct val="110000"/>
              </a:lnSpc>
            </a:pPr>
            <a:r>
              <a:rPr lang="zh-CN" altLang="en-US" dirty="0">
                <a:latin typeface="Times New Roman" panose="02020603050405020304" pitchFamily="18" charset="0"/>
              </a:rPr>
              <a:t>若在 </a:t>
            </a:r>
            <a:r>
              <a:rPr lang="en-US" altLang="zh-CN" dirty="0">
                <a:latin typeface="Times New Roman" panose="02020603050405020304" pitchFamily="18" charset="0"/>
              </a:rPr>
              <a:t>pH=8.0 </a:t>
            </a:r>
            <a:r>
              <a:rPr lang="zh-CN" altLang="en-US" dirty="0">
                <a:latin typeface="Times New Roman" panose="02020603050405020304" pitchFamily="18" charset="0"/>
              </a:rPr>
              <a:t>时滴定，除主反应外，还需考虑</a:t>
            </a:r>
            <a:r>
              <a:rPr lang="en-US" altLang="zh-CN" dirty="0">
                <a:latin typeface="Times New Roman" panose="02020603050405020304" pitchFamily="18" charset="0"/>
              </a:rPr>
              <a:t>EDTA</a:t>
            </a:r>
            <a:r>
              <a:rPr lang="zh-CN" altLang="en-US" dirty="0">
                <a:latin typeface="Times New Roman" panose="02020603050405020304" pitchFamily="18" charset="0"/>
              </a:rPr>
              <a:t>的酸效应；若其它离子存在（如</a:t>
            </a:r>
            <a:r>
              <a:rPr lang="en-US" altLang="zh-CN" dirty="0">
                <a:latin typeface="Times New Roman" panose="02020603050405020304" pitchFamily="18" charset="0"/>
              </a:rPr>
              <a:t>Mg</a:t>
            </a:r>
            <a:r>
              <a:rPr lang="en-US" altLang="zh-CN" baseline="30000" dirty="0">
                <a:latin typeface="Times New Roman" panose="02020603050405020304" pitchFamily="18" charset="0"/>
              </a:rPr>
              <a:t>2+</a:t>
            </a:r>
            <a:r>
              <a:rPr lang="zh-CN" altLang="en-US" dirty="0">
                <a:latin typeface="Times New Roman" panose="02020603050405020304" pitchFamily="18" charset="0"/>
              </a:rPr>
              <a:t>），则还需要考虑共存离子效应。</a:t>
            </a:r>
            <a:endParaRPr lang="en-US" altLang="zh-CN" dirty="0">
              <a:latin typeface="Times New Roman" panose="02020603050405020304" pitchFamily="18" charset="0"/>
            </a:endParaRPr>
          </a:p>
          <a:p>
            <a:pPr lvl="1">
              <a:lnSpc>
                <a:spcPct val="110000"/>
              </a:lnSpc>
            </a:pPr>
            <a:r>
              <a:rPr lang="zh-CN" altLang="en-US" dirty="0">
                <a:latin typeface="Times New Roman" panose="02020603050405020304" pitchFamily="18" charset="0"/>
              </a:rPr>
              <a:t>酸碱滴定曲线是以滴定剂体积或滴定百分数为横坐标，溶液</a:t>
            </a:r>
            <a:r>
              <a:rPr lang="en-US" altLang="zh-CN" dirty="0">
                <a:latin typeface="Times New Roman" panose="02020603050405020304" pitchFamily="18" charset="0"/>
              </a:rPr>
              <a:t>pH</a:t>
            </a:r>
            <a:r>
              <a:rPr lang="zh-CN" altLang="en-US" dirty="0">
                <a:latin typeface="Times New Roman" panose="02020603050405020304" pitchFamily="18" charset="0"/>
              </a:rPr>
              <a:t>值变化为纵坐标；而配位滴定中横坐标不变，纵坐标则是被滴定金属离子浓度负对数</a:t>
            </a:r>
            <a:r>
              <a:rPr lang="en-US" altLang="zh-CN" dirty="0">
                <a:latin typeface="Times New Roman" panose="02020603050405020304" pitchFamily="18" charset="0"/>
              </a:rPr>
              <a:t>(</a:t>
            </a:r>
            <a:r>
              <a:rPr lang="en-US" altLang="zh-CN" dirty="0" err="1">
                <a:latin typeface="Times New Roman" panose="02020603050405020304" pitchFamily="18" charset="0"/>
              </a:rPr>
              <a:t>pM</a:t>
            </a:r>
            <a:r>
              <a:rPr lang="zh-CN" altLang="en-US" dirty="0">
                <a:latin typeface="Times New Roman" panose="02020603050405020304" pitchFamily="18" charset="0"/>
              </a:rPr>
              <a:t>，若金属离子有副反应则是</a:t>
            </a:r>
            <a:r>
              <a:rPr lang="en-US" altLang="zh-CN" dirty="0" err="1">
                <a:latin typeface="Times New Roman" panose="02020603050405020304" pitchFamily="18" charset="0"/>
              </a:rPr>
              <a:t>pM</a:t>
            </a:r>
            <a:r>
              <a:rPr lang="en-US" altLang="zh-CN" dirty="0">
                <a:latin typeface="Times New Roman" panose="02020603050405020304" pitchFamily="18" charset="0"/>
              </a:rPr>
              <a:t>’)</a:t>
            </a:r>
            <a:r>
              <a:rPr lang="zh-CN" altLang="en-US" dirty="0">
                <a:latin typeface="Times New Roman" panose="02020603050405020304" pitchFamily="18" charset="0"/>
              </a:rPr>
              <a:t>。</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barn(inVertical)">
                                      <p:cBhvr>
                                        <p:cTn id="7" dur="500"/>
                                        <p:tgtEl>
                                          <p:spTgt spid="485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5379">
                                            <p:txEl>
                                              <p:pRg st="1" end="1"/>
                                            </p:txEl>
                                          </p:spTgt>
                                        </p:tgtEl>
                                        <p:attrNameLst>
                                          <p:attrName>style.visibility</p:attrName>
                                        </p:attrNameLst>
                                      </p:cBhvr>
                                      <p:to>
                                        <p:strVal val="visible"/>
                                      </p:to>
                                    </p:set>
                                    <p:animEffect transition="in" filter="barn(inVertical)">
                                      <p:cBhvr>
                                        <p:cTn id="12" dur="500"/>
                                        <p:tgtEl>
                                          <p:spTgt spid="485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5379">
                                            <p:txEl>
                                              <p:pRg st="2" end="2"/>
                                            </p:txEl>
                                          </p:spTgt>
                                        </p:tgtEl>
                                        <p:attrNameLst>
                                          <p:attrName>style.visibility</p:attrName>
                                        </p:attrNameLst>
                                      </p:cBhvr>
                                      <p:to>
                                        <p:strVal val="visible"/>
                                      </p:to>
                                    </p:set>
                                    <p:animEffect transition="in" filter="barn(inVertical)">
                                      <p:cBhvr>
                                        <p:cTn id="17" dur="500"/>
                                        <p:tgtEl>
                                          <p:spTgt spid="485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30" name="Oval 18"/>
          <p:cNvSpPr>
            <a:spLocks noChangeArrowheads="1"/>
          </p:cNvSpPr>
          <p:nvPr/>
        </p:nvSpPr>
        <p:spPr bwMode="auto">
          <a:xfrm>
            <a:off x="5651500" y="1628800"/>
            <a:ext cx="1944836" cy="1152277"/>
          </a:xfrm>
          <a:prstGeom prst="ellipse">
            <a:avLst/>
          </a:prstGeom>
          <a:solidFill>
            <a:srgbClr val="FFFFE9"/>
          </a:solidFill>
          <a:ln w="19050">
            <a:solidFill>
              <a:schemeClr val="accent1">
                <a:lumMod val="9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zh-CN" altLang="en-US"/>
          </a:p>
        </p:txBody>
      </p:sp>
      <p:sp>
        <p:nvSpPr>
          <p:cNvPr id="115715" name="Rectangle 3"/>
          <p:cNvSpPr>
            <a:spLocks noGrp="1" noChangeArrowheads="1"/>
          </p:cNvSpPr>
          <p:nvPr>
            <p:ph type="body" idx="1"/>
          </p:nvPr>
        </p:nvSpPr>
        <p:spPr>
          <a:xfrm>
            <a:off x="395288" y="1341016"/>
            <a:ext cx="8569325" cy="5040312"/>
          </a:xfrm>
        </p:spPr>
        <p:txBody>
          <a:bodyPr/>
          <a:lstStyle/>
          <a:p>
            <a:pPr>
              <a:lnSpc>
                <a:spcPct val="110000"/>
              </a:lnSpc>
              <a:spcBef>
                <a:spcPct val="10000"/>
              </a:spcBef>
            </a:pPr>
            <a:r>
              <a:rPr lang="zh-CN" altLang="en-US" dirty="0">
                <a:latin typeface="Times New Roman" panose="02020603050405020304" pitchFamily="18" charset="0"/>
              </a:rPr>
              <a:t>滴定前：</a:t>
            </a:r>
          </a:p>
          <a:p>
            <a:pPr algn="ctr">
              <a:lnSpc>
                <a:spcPct val="110000"/>
              </a:lnSpc>
              <a:spcBef>
                <a:spcPct val="10000"/>
              </a:spcBef>
              <a:buFontTx/>
              <a:buNone/>
            </a:pPr>
            <a:r>
              <a:rPr lang="en-US" altLang="zh-CN" sz="3200" dirty="0">
                <a:latin typeface="Times New Roman" panose="02020603050405020304" pitchFamily="18" charset="0"/>
              </a:rPr>
              <a:t>[Ca</a:t>
            </a:r>
            <a:r>
              <a:rPr lang="en-US" altLang="zh-CN" sz="3200" baseline="30000" dirty="0">
                <a:latin typeface="Times New Roman" panose="02020603050405020304" pitchFamily="18" charset="0"/>
              </a:rPr>
              <a:t>2+</a:t>
            </a:r>
            <a:r>
              <a:rPr lang="en-US" altLang="zh-CN" sz="3200" dirty="0">
                <a:latin typeface="Times New Roman" panose="02020603050405020304" pitchFamily="18" charset="0"/>
              </a:rPr>
              <a:t>]=0.010mol·L</a:t>
            </a:r>
            <a:r>
              <a:rPr lang="en-US" altLang="zh-CN" sz="3200" baseline="30000" dirty="0">
                <a:latin typeface="Times New Roman" panose="02020603050405020304" pitchFamily="18" charset="0"/>
              </a:rPr>
              <a:t>-1</a:t>
            </a:r>
            <a:r>
              <a:rPr lang="zh-CN" altLang="en-US" sz="3200" dirty="0">
                <a:latin typeface="Times New Roman" panose="02020603050405020304" pitchFamily="18" charset="0"/>
              </a:rPr>
              <a:t>，</a:t>
            </a:r>
            <a:r>
              <a:rPr lang="en-US" altLang="zh-CN" sz="3200" dirty="0" err="1">
                <a:latin typeface="Times New Roman" panose="02020603050405020304" pitchFamily="18" charset="0"/>
              </a:rPr>
              <a:t>pCa</a:t>
            </a:r>
            <a:r>
              <a:rPr lang="en-US" altLang="zh-CN" sz="3200" dirty="0">
                <a:latin typeface="Times New Roman" panose="02020603050405020304" pitchFamily="18" charset="0"/>
              </a:rPr>
              <a:t>=2.00</a:t>
            </a:r>
          </a:p>
          <a:p>
            <a:pPr>
              <a:lnSpc>
                <a:spcPct val="110000"/>
              </a:lnSpc>
              <a:spcBef>
                <a:spcPct val="10000"/>
              </a:spcBef>
            </a:pPr>
            <a:r>
              <a:rPr lang="zh-CN" altLang="en-US" dirty="0">
                <a:latin typeface="Times New Roman" panose="02020603050405020304" pitchFamily="18" charset="0"/>
              </a:rPr>
              <a:t>滴定开始至化学计量点前：</a:t>
            </a:r>
          </a:p>
        </p:txBody>
      </p:sp>
      <p:sp>
        <p:nvSpPr>
          <p:cNvPr id="11" name="Oval 18"/>
          <p:cNvSpPr>
            <a:spLocks noChangeArrowheads="1"/>
          </p:cNvSpPr>
          <p:nvPr/>
        </p:nvSpPr>
        <p:spPr bwMode="auto">
          <a:xfrm>
            <a:off x="5652120" y="4581128"/>
            <a:ext cx="2160240" cy="1152277"/>
          </a:xfrm>
          <a:prstGeom prst="ellipse">
            <a:avLst/>
          </a:prstGeom>
          <a:solidFill>
            <a:srgbClr val="FFFFE9"/>
          </a:solidFill>
          <a:ln w="19050">
            <a:solidFill>
              <a:schemeClr val="accent1">
                <a:lumMod val="9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zh-CN" altLang="en-US"/>
          </a:p>
        </p:txBody>
      </p:sp>
      <p:sp>
        <p:nvSpPr>
          <p:cNvPr id="9" name="页脚占位符 4"/>
          <p:cNvSpPr>
            <a:spLocks noGrp="1"/>
          </p:cNvSpPr>
          <p:nvPr>
            <p:ph type="ftr" sz="quarter" idx="11"/>
          </p:nvPr>
        </p:nvSpPr>
        <p:spPr/>
        <p:txBody>
          <a:bodyPr/>
          <a:lstStyle/>
          <a:p>
            <a:r>
              <a:rPr lang="en-US" altLang="zh-CN"/>
              <a:t>《分析化学》 第五章   配位滴定法</a:t>
            </a:r>
          </a:p>
        </p:txBody>
      </p:sp>
      <p:sp>
        <p:nvSpPr>
          <p:cNvPr id="10" name="灯片编号占位符 5"/>
          <p:cNvSpPr>
            <a:spLocks noGrp="1"/>
          </p:cNvSpPr>
          <p:nvPr>
            <p:ph type="sldNum" sz="quarter" idx="12"/>
          </p:nvPr>
        </p:nvSpPr>
        <p:spPr/>
        <p:txBody>
          <a:bodyPr/>
          <a:lstStyle/>
          <a:p>
            <a:fld id="{A7063972-B611-415B-A8A2-03DEF99B34DF}" type="slidenum">
              <a:rPr lang="en-US" altLang="zh-CN"/>
              <a:pPr/>
              <a:t>71</a:t>
            </a:fld>
            <a:endParaRPr lang="en-US" altLang="zh-CN"/>
          </a:p>
        </p:txBody>
      </p:sp>
      <p:graphicFrame>
        <p:nvGraphicFramePr>
          <p:cNvPr id="115716" name="Object 4"/>
          <p:cNvGraphicFramePr>
            <a:graphicFrameLocks noChangeAspect="1"/>
          </p:cNvGraphicFramePr>
          <p:nvPr>
            <p:extLst>
              <p:ext uri="{D42A27DB-BD31-4B8C-83A1-F6EECF244321}">
                <p14:modId xmlns:p14="http://schemas.microsoft.com/office/powerpoint/2010/main" val="2480006563"/>
              </p:ext>
            </p:extLst>
          </p:nvPr>
        </p:nvGraphicFramePr>
        <p:xfrm>
          <a:off x="1547664" y="3187626"/>
          <a:ext cx="4608513" cy="1033462"/>
        </p:xfrm>
        <a:graphic>
          <a:graphicData uri="http://schemas.openxmlformats.org/presentationml/2006/ole">
            <mc:AlternateContent xmlns:mc="http://schemas.openxmlformats.org/markup-compatibility/2006">
              <mc:Choice xmlns:v="urn:schemas-microsoft-com:vml" Requires="v">
                <p:oleObj spid="_x0000_s15366" name="Equation" r:id="rId5" imgW="1676160" imgH="393480" progId="Equation.3">
                  <p:embed/>
                </p:oleObj>
              </mc:Choice>
              <mc:Fallback>
                <p:oleObj name="Equation" r:id="rId5" imgW="1676160" imgH="393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3187626"/>
                        <a:ext cx="4608513"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717" name="Object 5"/>
          <p:cNvGraphicFramePr>
            <a:graphicFrameLocks noChangeAspect="1"/>
          </p:cNvGraphicFramePr>
          <p:nvPr/>
        </p:nvGraphicFramePr>
        <p:xfrm>
          <a:off x="611560" y="4221088"/>
          <a:ext cx="7127875" cy="1173162"/>
        </p:xfrm>
        <a:graphic>
          <a:graphicData uri="http://schemas.openxmlformats.org/presentationml/2006/ole">
            <mc:AlternateContent xmlns:mc="http://schemas.openxmlformats.org/markup-compatibility/2006">
              <mc:Choice xmlns:v="urn:schemas-microsoft-com:vml" Requires="v">
                <p:oleObj spid="_x0000_s15367" name="公式" r:id="rId7" imgW="2654280" imgH="457200" progId="Equation.3">
                  <p:embed/>
                </p:oleObj>
              </mc:Choice>
              <mc:Fallback>
                <p:oleObj name="公式" r:id="rId7" imgW="2654280" imgH="457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4221088"/>
                        <a:ext cx="7127875" cy="117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27" name="Rectangle 15"/>
          <p:cNvSpPr>
            <a:spLocks noGrp="1" noChangeArrowheads="1"/>
          </p:cNvSpPr>
          <p:nvPr>
            <p:ph type="title"/>
          </p:nvPr>
        </p:nvSpPr>
        <p:spPr/>
        <p:txBody>
          <a:bodyPr/>
          <a:lstStyle/>
          <a:p>
            <a:r>
              <a:rPr lang="en-US" altLang="zh-CN" dirty="0">
                <a:latin typeface="Times New Roman" panose="02020603050405020304" pitchFamily="18" charset="0"/>
              </a:rPr>
              <a:t>pH=12.5</a:t>
            </a:r>
            <a:r>
              <a:rPr lang="zh-CN" altLang="en-US" dirty="0">
                <a:latin typeface="Times New Roman" panose="02020603050405020304" pitchFamily="18" charset="0"/>
              </a:rPr>
              <a:t>时滴定 </a:t>
            </a:r>
            <a:r>
              <a:rPr lang="en-US" altLang="zh-CN" dirty="0">
                <a:latin typeface="Times New Roman" panose="02020603050405020304" pitchFamily="18" charset="0"/>
              </a:rPr>
              <a:t>Ca</a:t>
            </a:r>
            <a:r>
              <a:rPr lang="en-US" altLang="zh-CN" baseline="30000" dirty="0">
                <a:latin typeface="Times New Roman" panose="02020603050405020304" pitchFamily="18" charset="0"/>
              </a:rPr>
              <a:t>2+</a:t>
            </a:r>
            <a:r>
              <a:rPr lang="zh-CN" altLang="en-US" dirty="0">
                <a:latin typeface="Times New Roman" panose="02020603050405020304" pitchFamily="18" charset="0"/>
              </a:rPr>
              <a:t>溶液</a:t>
            </a:r>
          </a:p>
        </p:txBody>
      </p:sp>
    </p:spTree>
    <p:custDataLst>
      <p:tags r:id="rId2"/>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arn(inVertical)">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barn(inVertical)">
                                      <p:cBhvr>
                                        <p:cTn id="12" dur="500"/>
                                        <p:tgtEl>
                                          <p:spTgt spid="115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5730"/>
                                        </p:tgtEl>
                                        <p:attrNameLst>
                                          <p:attrName>style.visibility</p:attrName>
                                        </p:attrNameLst>
                                      </p:cBhvr>
                                      <p:to>
                                        <p:strVal val="visible"/>
                                      </p:to>
                                    </p:set>
                                    <p:animEffect transition="in" filter="barn(inVertical)">
                                      <p:cBhvr>
                                        <p:cTn id="17" dur="500"/>
                                        <p:tgtEl>
                                          <p:spTgt spid="1157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5715">
                                            <p:txEl>
                                              <p:pRg st="2" end="2"/>
                                            </p:txEl>
                                          </p:spTgt>
                                        </p:tgtEl>
                                        <p:attrNameLst>
                                          <p:attrName>style.visibility</p:attrName>
                                        </p:attrNameLst>
                                      </p:cBhvr>
                                      <p:to>
                                        <p:strVal val="visible"/>
                                      </p:to>
                                    </p:set>
                                    <p:animEffect transition="in" filter="barn(inVertical)">
                                      <p:cBhvr>
                                        <p:cTn id="22" dur="500"/>
                                        <p:tgtEl>
                                          <p:spTgt spid="1157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5716"/>
                                        </p:tgtEl>
                                        <p:attrNameLst>
                                          <p:attrName>style.visibility</p:attrName>
                                        </p:attrNameLst>
                                      </p:cBhvr>
                                      <p:to>
                                        <p:strVal val="visible"/>
                                      </p:to>
                                    </p:set>
                                    <p:animEffect transition="in" filter="barn(inVertical)">
                                      <p:cBhvr>
                                        <p:cTn id="27" dur="500"/>
                                        <p:tgtEl>
                                          <p:spTgt spid="1157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5717"/>
                                        </p:tgtEl>
                                        <p:attrNameLst>
                                          <p:attrName>style.visibility</p:attrName>
                                        </p:attrNameLst>
                                      </p:cBhvr>
                                      <p:to>
                                        <p:strVal val="visible"/>
                                      </p:to>
                                    </p:set>
                                    <p:animEffect transition="in" filter="barn(inVertical)">
                                      <p:cBhvr>
                                        <p:cTn id="32" dur="500"/>
                                        <p:tgtEl>
                                          <p:spTgt spid="1157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CC4BDBC-9529-4308-B1C5-4366FCC71152}"/>
                  </a:ext>
                </a:extLst>
              </p:cNvPr>
              <p:cNvSpPr>
                <a:spLocks noGrp="1"/>
              </p:cNvSpPr>
              <p:nvPr>
                <p:ph idx="1"/>
              </p:nvPr>
            </p:nvSpPr>
            <p:spPr/>
            <p:txBody>
              <a:bodyPr/>
              <a:lstStyle/>
              <a:p>
                <a:r>
                  <a:rPr lang="zh-CN" altLang="en-US" dirty="0"/>
                  <a:t>加入</a:t>
                </a:r>
                <a:r>
                  <a:rPr lang="en-US" altLang="zh-CN" dirty="0"/>
                  <a:t>19.98ml EDTA</a:t>
                </a:r>
                <a:r>
                  <a:rPr lang="zh-CN" altLang="en-US" dirty="0"/>
                  <a:t>时，滴定剂不足</a:t>
                </a:r>
                <a:r>
                  <a:rPr lang="en-US" altLang="zh-CN" dirty="0"/>
                  <a:t>0.02ml</a:t>
                </a:r>
                <a:r>
                  <a:rPr lang="zh-CN" altLang="en-US" dirty="0"/>
                  <a:t>，滴定百分数位</a:t>
                </a:r>
                <a:r>
                  <a:rPr lang="en-US" altLang="zh-CN" dirty="0"/>
                  <a:t>99.9%</a:t>
                </a:r>
                <a:r>
                  <a:rPr lang="zh-CN" altLang="en-US" dirty="0"/>
                  <a:t>，若此时停止滴定为终点，则误差为</a:t>
                </a:r>
                <a:r>
                  <a:rPr lang="en-US" altLang="zh-CN" dirty="0"/>
                  <a:t>-0.1%(</a:t>
                </a:r>
                <a:r>
                  <a:rPr lang="zh-CN" altLang="en-US" dirty="0"/>
                  <a:t>滴定突跃下限</a:t>
                </a:r>
                <a:r>
                  <a:rPr lang="en-US" altLang="zh-CN" dirty="0"/>
                  <a:t>)</a:t>
                </a:r>
                <a:r>
                  <a:rPr lang="zh-CN" altLang="en-US" dirty="0"/>
                  <a:t>。</a:t>
                </a:r>
                <a:endParaRPr lang="en-US" altLang="zh-CN" dirty="0"/>
              </a:p>
              <a:p>
                <a:pPr marL="0" indent="0" algn="ctr">
                  <a:buNone/>
                </a:pPr>
                <a:r>
                  <a:rPr lang="en-US" altLang="zh-CN" dirty="0"/>
                  <a:t>[Ca</a:t>
                </a:r>
                <a:r>
                  <a:rPr lang="en-US" altLang="zh-CN" baseline="30000" dirty="0"/>
                  <a:t>2+</a:t>
                </a:r>
                <a:r>
                  <a:rPr lang="en-US" altLang="zh-CN" dirty="0"/>
                  <a:t>]</a:t>
                </a:r>
                <a14:m>
                  <m:oMath xmlns:m="http://schemas.openxmlformats.org/officeDocument/2006/math">
                    <m:r>
                      <a:rPr lang="en-US" altLang="zh-CN" b="1" i="1" smtClean="0">
                        <a:latin typeface="Cambria Math" panose="02040503050406030204" pitchFamily="18" charset="0"/>
                      </a:rPr>
                      <m:t>=</m:t>
                    </m:r>
                    <m:r>
                      <a:rPr lang="en-US" altLang="zh-CN" b="1" i="1" smtClean="0">
                        <a:latin typeface="Cambria Math" panose="02040503050406030204" pitchFamily="18" charset="0"/>
                      </a:rPr>
                      <m:t>𝟎</m:t>
                    </m:r>
                    <m:r>
                      <a:rPr lang="en-US" altLang="zh-CN" b="1" i="1" smtClean="0">
                        <a:latin typeface="Cambria Math" panose="02040503050406030204" pitchFamily="18" charset="0"/>
                      </a:rPr>
                      <m:t>.</m:t>
                    </m:r>
                    <m:r>
                      <a:rPr lang="en-US" altLang="zh-CN" b="1" i="1" smtClean="0">
                        <a:latin typeface="Cambria Math" panose="02040503050406030204" pitchFamily="18" charset="0"/>
                      </a:rPr>
                      <m:t>𝟎𝟏𝟎𝟎𝟎</m:t>
                    </m:r>
                    <m:r>
                      <a:rPr lang="en-US" altLang="zh-CN" b="1" i="1" smtClean="0">
                        <a:latin typeface="Cambria Math" panose="02040503050406030204" pitchFamily="18" charset="0"/>
                        <a:ea typeface="Cambria Math" panose="02040503050406030204" pitchFamily="18" charset="0"/>
                      </a:rPr>
                      <m:t>×</m:t>
                    </m:r>
                    <m:f>
                      <m:fPr>
                        <m:ctrlPr>
                          <a:rPr lang="en-US" altLang="zh-CN" b="1" i="1" smtClean="0">
                            <a:latin typeface="Cambria Math" panose="02040503050406030204" pitchFamily="18" charset="0"/>
                          </a:rPr>
                        </m:ctrlPr>
                      </m:fPr>
                      <m:num>
                        <m:r>
                          <a:rPr lang="en-US" altLang="zh-CN" b="1" i="1" smtClean="0">
                            <a:latin typeface="Cambria Math" panose="02040503050406030204" pitchFamily="18" charset="0"/>
                          </a:rPr>
                          <m:t>𝟐𝟎</m:t>
                        </m:r>
                        <m:r>
                          <a:rPr lang="en-US" altLang="zh-CN" b="1" i="1" smtClean="0">
                            <a:latin typeface="Cambria Math" panose="02040503050406030204" pitchFamily="18" charset="0"/>
                          </a:rPr>
                          <m:t>.</m:t>
                        </m:r>
                        <m:r>
                          <a:rPr lang="en-US" altLang="zh-CN" b="1" i="1" smtClean="0">
                            <a:latin typeface="Cambria Math" panose="02040503050406030204" pitchFamily="18" charset="0"/>
                          </a:rPr>
                          <m:t>𝟎𝟎</m:t>
                        </m:r>
                        <m:r>
                          <a:rPr lang="en-US" altLang="zh-CN" b="1" i="1" smtClean="0">
                            <a:latin typeface="Cambria Math" panose="02040503050406030204" pitchFamily="18" charset="0"/>
                          </a:rPr>
                          <m:t>−</m:t>
                        </m:r>
                        <m:r>
                          <a:rPr lang="en-US" altLang="zh-CN" b="1" i="1" smtClean="0">
                            <a:latin typeface="Cambria Math" panose="02040503050406030204" pitchFamily="18" charset="0"/>
                          </a:rPr>
                          <m:t>𝟏𝟗</m:t>
                        </m:r>
                        <m:r>
                          <a:rPr lang="en-US" altLang="zh-CN" b="1" i="1" smtClean="0">
                            <a:latin typeface="Cambria Math" panose="02040503050406030204" pitchFamily="18" charset="0"/>
                          </a:rPr>
                          <m:t>.</m:t>
                        </m:r>
                        <m:r>
                          <a:rPr lang="en-US" altLang="zh-CN" b="1" i="1" smtClean="0">
                            <a:latin typeface="Cambria Math" panose="02040503050406030204" pitchFamily="18" charset="0"/>
                          </a:rPr>
                          <m:t>𝟗𝟖</m:t>
                        </m:r>
                      </m:num>
                      <m:den>
                        <m:r>
                          <a:rPr lang="en-US" altLang="zh-CN" b="1" i="1" smtClean="0">
                            <a:latin typeface="Cambria Math" panose="02040503050406030204" pitchFamily="18" charset="0"/>
                          </a:rPr>
                          <m:t>𝟐𝟎</m:t>
                        </m:r>
                        <m:r>
                          <a:rPr lang="en-US" altLang="zh-CN" b="1" i="1" smtClean="0">
                            <a:latin typeface="Cambria Math" panose="02040503050406030204" pitchFamily="18" charset="0"/>
                          </a:rPr>
                          <m:t>.</m:t>
                        </m:r>
                        <m:r>
                          <a:rPr lang="en-US" altLang="zh-CN" b="1" i="1" smtClean="0">
                            <a:latin typeface="Cambria Math" panose="02040503050406030204" pitchFamily="18" charset="0"/>
                          </a:rPr>
                          <m:t>𝟎𝟎</m:t>
                        </m:r>
                        <m:r>
                          <a:rPr lang="en-US" altLang="zh-CN" b="1" i="1" smtClean="0">
                            <a:latin typeface="Cambria Math" panose="02040503050406030204" pitchFamily="18" charset="0"/>
                          </a:rPr>
                          <m:t>+</m:t>
                        </m:r>
                        <m:r>
                          <a:rPr lang="en-US" altLang="zh-CN" b="1" i="1" smtClean="0">
                            <a:latin typeface="Cambria Math" panose="02040503050406030204" pitchFamily="18" charset="0"/>
                          </a:rPr>
                          <m:t>𝟏𝟗</m:t>
                        </m:r>
                        <m:r>
                          <a:rPr lang="en-US" altLang="zh-CN" b="1" i="1" smtClean="0">
                            <a:latin typeface="Cambria Math" panose="02040503050406030204" pitchFamily="18" charset="0"/>
                          </a:rPr>
                          <m:t>.</m:t>
                        </m:r>
                        <m:r>
                          <a:rPr lang="en-US" altLang="zh-CN" b="1" i="1" smtClean="0">
                            <a:latin typeface="Cambria Math" panose="02040503050406030204" pitchFamily="18" charset="0"/>
                          </a:rPr>
                          <m:t>𝟗𝟖</m:t>
                        </m:r>
                      </m:den>
                    </m:f>
                  </m:oMath>
                </a14:m>
                <a:endParaRPr lang="en-US" altLang="zh-CN" b="1" i="1" dirty="0">
                  <a:latin typeface="Cambria Math" panose="02040503050406030204" pitchFamily="18" charset="0"/>
                </a:endParaRPr>
              </a:p>
              <a:p>
                <a:pPr marL="0" indent="0" algn="ctr">
                  <a:buNone/>
                </a:pPr>
                <a14:m>
                  <m:oMath xmlns:m="http://schemas.openxmlformats.org/officeDocument/2006/math">
                    <m:r>
                      <a:rPr lang="en-US" altLang="zh-CN" b="1" i="1" smtClean="0">
                        <a:latin typeface="Cambria Math" panose="02040503050406030204" pitchFamily="18" charset="0"/>
                      </a:rPr>
                      <m:t>      </m:t>
                    </m:r>
                    <m:r>
                      <a:rPr lang="en-US" altLang="zh-CN" i="1">
                        <a:latin typeface="Cambria Math" panose="02040503050406030204" pitchFamily="18" charset="0"/>
                      </a:rPr>
                      <m:t>=</m:t>
                    </m:r>
                    <m:r>
                      <a:rPr lang="en-US" altLang="zh-CN" b="1" i="1" smtClean="0">
                        <a:latin typeface="Cambria Math" panose="02040503050406030204" pitchFamily="18" charset="0"/>
                      </a:rPr>
                      <m:t>𝟓</m:t>
                    </m:r>
                    <m:r>
                      <a:rPr lang="en-US" altLang="zh-CN" b="1" i="1" smtClean="0">
                        <a:latin typeface="Cambria Math" panose="02040503050406030204" pitchFamily="18" charset="0"/>
                      </a:rPr>
                      <m:t>.</m:t>
                    </m:r>
                    <m:r>
                      <a:rPr lang="en-US" altLang="zh-CN" b="1" i="1" smtClean="0">
                        <a:latin typeface="Cambria Math" panose="02040503050406030204" pitchFamily="18" charset="0"/>
                      </a:rPr>
                      <m:t>𝟎𝟎</m:t>
                    </m:r>
                    <m:r>
                      <a:rPr lang="en-US" altLang="zh-CN" i="1">
                        <a:latin typeface="Cambria Math" panose="02040503050406030204" pitchFamily="18" charset="0"/>
                        <a:ea typeface="Cambria Math" panose="02040503050406030204" pitchFamily="18" charset="0"/>
                      </a:rPr>
                      <m:t>×</m:t>
                    </m:r>
                  </m:oMath>
                </a14:m>
                <a:r>
                  <a:rPr lang="en-US" altLang="zh-CN" dirty="0"/>
                  <a:t>10</a:t>
                </a:r>
                <a:r>
                  <a:rPr lang="en-US" altLang="zh-CN" baseline="30000" dirty="0"/>
                  <a:t>-6</a:t>
                </a:r>
                <a:r>
                  <a:rPr lang="en-US" altLang="zh-CN" dirty="0"/>
                  <a:t>(mol/L)</a:t>
                </a:r>
              </a:p>
              <a:p>
                <a:pPr marL="0" indent="0" algn="ctr">
                  <a:buNone/>
                </a:pPr>
                <a:r>
                  <a:rPr lang="en-US" altLang="zh-CN" dirty="0" err="1"/>
                  <a:t>pCa</a:t>
                </a:r>
                <a14:m>
                  <m:oMath xmlns:m="http://schemas.openxmlformats.org/officeDocument/2006/math">
                    <m:r>
                      <a:rPr lang="en-US" altLang="zh-CN" b="1" i="1" smtClean="0">
                        <a:latin typeface="Cambria Math" panose="02040503050406030204" pitchFamily="18" charset="0"/>
                      </a:rPr>
                      <m:t>=</m:t>
                    </m:r>
                  </m:oMath>
                </a14:m>
                <a:r>
                  <a:rPr lang="en-US" altLang="zh-CN" dirty="0"/>
                  <a:t>5.30</a:t>
                </a:r>
                <a:endParaRPr lang="zh-CN" altLang="en-US" dirty="0"/>
              </a:p>
            </p:txBody>
          </p:sp>
        </mc:Choice>
        <mc:Fallback xmlns="">
          <p:sp>
            <p:nvSpPr>
              <p:cNvPr id="3" name="内容占位符 2">
                <a:extLst>
                  <a:ext uri="{FF2B5EF4-FFF2-40B4-BE49-F238E27FC236}">
                    <a16:creationId xmlns:a16="http://schemas.microsoft.com/office/drawing/2014/main" id="{CCC4BDBC-9529-4308-B1C5-4366FCC71152}"/>
                  </a:ext>
                </a:extLst>
              </p:cNvPr>
              <p:cNvSpPr>
                <a:spLocks noGrp="1" noRot="1" noChangeAspect="1" noMove="1" noResize="1" noEditPoints="1" noAdjustHandles="1" noChangeArrowheads="1" noChangeShapeType="1" noTextEdit="1"/>
              </p:cNvSpPr>
              <p:nvPr>
                <p:ph idx="1"/>
              </p:nvPr>
            </p:nvSpPr>
            <p:spPr>
              <a:blipFill>
                <a:blip r:embed="rId4"/>
                <a:stretch>
                  <a:fillRect t="-2010" r="-3659"/>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3DB2D15F-8B3F-438C-ABC6-24E3FDD831BA}"/>
              </a:ext>
            </a:extLst>
          </p:cNvPr>
          <p:cNvSpPr>
            <a:spLocks noGrp="1"/>
          </p:cNvSpPr>
          <p:nvPr>
            <p:ph type="title"/>
          </p:nvPr>
        </p:nvSpPr>
        <p:spPr/>
        <p:txBody>
          <a:bodyPr/>
          <a:lstStyle/>
          <a:p>
            <a:r>
              <a:rPr lang="zh-CN" altLang="en-US" dirty="0"/>
              <a:t>滴定百分数</a:t>
            </a:r>
            <a:r>
              <a:rPr lang="en-US" altLang="zh-CN" dirty="0"/>
              <a:t>99.9%</a:t>
            </a:r>
            <a:r>
              <a:rPr lang="zh-CN" altLang="en-US" dirty="0"/>
              <a:t>时</a:t>
            </a:r>
          </a:p>
        </p:txBody>
      </p:sp>
      <p:sp>
        <p:nvSpPr>
          <p:cNvPr id="4" name="页脚占位符 3">
            <a:extLst>
              <a:ext uri="{FF2B5EF4-FFF2-40B4-BE49-F238E27FC236}">
                <a16:creationId xmlns:a16="http://schemas.microsoft.com/office/drawing/2014/main" id="{B30D8C14-5835-4287-8279-4B8E9D531465}"/>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D13EBC99-6088-46B6-B4EB-0012F0E9C0FD}"/>
              </a:ext>
            </a:extLst>
          </p:cNvPr>
          <p:cNvSpPr>
            <a:spLocks noGrp="1"/>
          </p:cNvSpPr>
          <p:nvPr>
            <p:ph type="sldNum" sz="quarter" idx="12"/>
          </p:nvPr>
        </p:nvSpPr>
        <p:spPr/>
        <p:txBody>
          <a:bodyPr/>
          <a:lstStyle/>
          <a:p>
            <a:fld id="{5AFBF0AD-4095-4CA5-B662-0EE5BE9E4DDC}" type="slidenum">
              <a:rPr lang="en-US" altLang="zh-CN" smtClean="0"/>
              <a:pPr/>
              <a:t>72</a:t>
            </a:fld>
            <a:endParaRPr lang="en-US" altLang="zh-CN"/>
          </a:p>
        </p:txBody>
      </p:sp>
    </p:spTree>
    <p:custDataLst>
      <p:tags r:id="rId1"/>
    </p:custDataLst>
    <p:extLst>
      <p:ext uri="{BB962C8B-B14F-4D97-AF65-F5344CB8AC3E}">
        <p14:creationId xmlns:p14="http://schemas.microsoft.com/office/powerpoint/2010/main" val="21852137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32" name="Oval 8"/>
          <p:cNvSpPr>
            <a:spLocks noChangeArrowheads="1"/>
          </p:cNvSpPr>
          <p:nvPr/>
        </p:nvSpPr>
        <p:spPr bwMode="auto">
          <a:xfrm>
            <a:off x="3131840" y="4941168"/>
            <a:ext cx="2895600" cy="1079376"/>
          </a:xfrm>
          <a:prstGeom prst="ellipse">
            <a:avLst/>
          </a:prstGeom>
          <a:solidFill>
            <a:srgbClr val="FFFFE9"/>
          </a:solidFill>
          <a:ln w="19050">
            <a:solidFill>
              <a:schemeClr val="accent1">
                <a:lumMod val="9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zh-CN" altLang="en-US"/>
          </a:p>
        </p:txBody>
      </p:sp>
      <mc:AlternateContent xmlns:mc="http://schemas.openxmlformats.org/markup-compatibility/2006" xmlns:a14="http://schemas.microsoft.com/office/drawing/2010/main">
        <mc:Choice Requires="a14">
          <p:sp>
            <p:nvSpPr>
              <p:cNvPr id="487427" name="Rectangle 3"/>
              <p:cNvSpPr>
                <a:spLocks noGrp="1" noChangeArrowheads="1"/>
              </p:cNvSpPr>
              <p:nvPr>
                <p:ph idx="1"/>
              </p:nvPr>
            </p:nvSpPr>
            <p:spPr>
              <a:xfrm>
                <a:off x="323528" y="1268761"/>
                <a:ext cx="8496944" cy="4464495"/>
              </a:xfrm>
            </p:spPr>
            <p:txBody>
              <a:bodyPr/>
              <a:lstStyle/>
              <a:p>
                <a:pPr>
                  <a:lnSpc>
                    <a:spcPct val="120000"/>
                  </a:lnSpc>
                  <a:spcBef>
                    <a:spcPts val="0"/>
                  </a:spcBef>
                </a:pPr>
                <a:r>
                  <a:rPr lang="zh-CN" altLang="en-US" sz="2800" dirty="0">
                    <a:latin typeface="Times New Roman" panose="02020603050405020304" pitchFamily="18" charset="0"/>
                  </a:rPr>
                  <a:t>此时</a:t>
                </a:r>
                <a:r>
                  <a:rPr lang="en-US" altLang="zh-CN" sz="2800" i="1" dirty="0" err="1">
                    <a:latin typeface="Times New Roman" panose="02020603050405020304" pitchFamily="18" charset="0"/>
                  </a:rPr>
                  <a:t>n</a:t>
                </a:r>
                <a:r>
                  <a:rPr lang="en-US" altLang="zh-CN" sz="2800" baseline="-25000" dirty="0" err="1">
                    <a:latin typeface="Times New Roman" panose="02020603050405020304" pitchFamily="18" charset="0"/>
                  </a:rPr>
                  <a:t>Ca,sp</a:t>
                </a:r>
                <a14:m>
                  <m:oMath xmlns:m="http://schemas.openxmlformats.org/officeDocument/2006/math">
                    <m:r>
                      <a:rPr lang="en-US" altLang="zh-CN" sz="2800" b="1" i="1" smtClean="0">
                        <a:latin typeface="Cambria Math" panose="02040503050406030204" pitchFamily="18" charset="0"/>
                      </a:rPr>
                      <m:t>=</m:t>
                    </m:r>
                  </m:oMath>
                </a14:m>
                <a:r>
                  <a:rPr lang="en-US" altLang="zh-CN" sz="2800" i="1" dirty="0" err="1">
                    <a:latin typeface="Times New Roman" panose="02020603050405020304" pitchFamily="18" charset="0"/>
                  </a:rPr>
                  <a:t>n</a:t>
                </a:r>
                <a:r>
                  <a:rPr lang="en-US" altLang="zh-CN" sz="2800" baseline="-25000" dirty="0" err="1">
                    <a:latin typeface="Times New Roman" panose="02020603050405020304" pitchFamily="18" charset="0"/>
                  </a:rPr>
                  <a:t>Y,sp</a:t>
                </a:r>
                <a:r>
                  <a:rPr lang="zh-CN" altLang="en-US" sz="2800" dirty="0">
                    <a:latin typeface="Times New Roman" panose="02020603050405020304" pitchFamily="18" charset="0"/>
                  </a:rPr>
                  <a:t>，则</a:t>
                </a:r>
                <a:r>
                  <a:rPr lang="en-US" altLang="zh-CN" sz="2800" i="1" dirty="0" err="1">
                    <a:latin typeface="Times New Roman" panose="02020603050405020304" pitchFamily="18" charset="0"/>
                  </a:rPr>
                  <a:t>c</a:t>
                </a:r>
                <a:r>
                  <a:rPr lang="en-US" altLang="zh-CN" sz="2800" baseline="-25000" dirty="0" err="1">
                    <a:latin typeface="Times New Roman" panose="02020603050405020304" pitchFamily="18" charset="0"/>
                  </a:rPr>
                  <a:t>Ca,sp</a:t>
                </a:r>
                <a:r>
                  <a:rPr lang="en-US" altLang="zh-CN" sz="2800" dirty="0">
                    <a:latin typeface="Times New Roman" panose="02020603050405020304" pitchFamily="18" charset="0"/>
                  </a:rPr>
                  <a:t>=</a:t>
                </a:r>
                <a:r>
                  <a:rPr lang="en-US" altLang="zh-CN" sz="2800" i="1" dirty="0" err="1">
                    <a:latin typeface="Times New Roman" panose="02020603050405020304" pitchFamily="18" charset="0"/>
                  </a:rPr>
                  <a:t>c</a:t>
                </a:r>
                <a:r>
                  <a:rPr lang="en-US" altLang="zh-CN" sz="2800" baseline="-25000" dirty="0" err="1">
                    <a:latin typeface="Times New Roman" panose="02020603050405020304" pitchFamily="18" charset="0"/>
                  </a:rPr>
                  <a:t>Y,sp</a:t>
                </a:r>
                <a:r>
                  <a:rPr lang="zh-CN" altLang="en-US" sz="2800" dirty="0">
                    <a:latin typeface="Times New Roman" panose="02020603050405020304" pitchFamily="18" charset="0"/>
                  </a:rPr>
                  <a:t>。因反应很完全且几乎没有副反应，若不考虑其他体积变化，则：</a:t>
                </a:r>
                <a:endParaRPr lang="en-US" altLang="zh-CN" sz="2800" dirty="0">
                  <a:latin typeface="Times New Roman" panose="02020603050405020304" pitchFamily="18" charset="0"/>
                </a:endParaRPr>
              </a:p>
              <a:p>
                <a:pPr marL="0" indent="0">
                  <a:buNone/>
                </a:pPr>
                <a14:m>
                  <m:oMath xmlns:m="http://schemas.openxmlformats.org/officeDocument/2006/math">
                    <m:r>
                      <a:rPr lang="en-US" altLang="zh-CN" sz="2800" b="1" i="1" smtClean="0">
                        <a:latin typeface="Cambria Math" panose="02040503050406030204" pitchFamily="18" charset="0"/>
                      </a:rPr>
                      <m:t>    </m:t>
                    </m:r>
                    <m:d>
                      <m:dPr>
                        <m:begChr m:val="["/>
                        <m:endChr m:val="]"/>
                        <m:ctrlPr>
                          <a:rPr lang="en-US" altLang="zh-CN" sz="2800" i="1">
                            <a:latin typeface="Cambria Math" panose="02040503050406030204" pitchFamily="18" charset="0"/>
                          </a:rPr>
                        </m:ctrlPr>
                      </m:dPr>
                      <m:e>
                        <m:r>
                          <a:rPr lang="en-US" altLang="zh-CN" sz="2800" b="1" i="0" smtClean="0">
                            <a:latin typeface="Cambria Math" panose="02040503050406030204" pitchFamily="18" charset="0"/>
                          </a:rPr>
                          <m:t>𝐂𝐚</m:t>
                        </m:r>
                        <m:r>
                          <a:rPr lang="en-US" altLang="zh-CN" sz="2800">
                            <a:latin typeface="Cambria Math" panose="02040503050406030204" pitchFamily="18" charset="0"/>
                          </a:rPr>
                          <m:t>𝐘</m:t>
                        </m:r>
                      </m:e>
                    </m:d>
                    <m:r>
                      <a:rPr lang="en-US" altLang="zh-CN" sz="2800" baseline="-25000">
                        <a:latin typeface="Cambria Math" panose="02040503050406030204" pitchFamily="18" charset="0"/>
                      </a:rPr>
                      <m:t>𝐬</m:t>
                    </m:r>
                    <m:r>
                      <a:rPr lang="en-US" altLang="zh-CN" sz="2800" baseline="-25000" smtClean="0">
                        <a:latin typeface="Cambria Math" panose="02040503050406030204" pitchFamily="18" charset="0"/>
                      </a:rPr>
                      <m:t>𝐩</m:t>
                    </m:r>
                    <m:r>
                      <a:rPr lang="zh-CN" altLang="en-US" sz="2800" i="1" dirty="0">
                        <a:latin typeface="Cambria Math" panose="02040503050406030204" pitchFamily="18" charset="0"/>
                      </a:rPr>
                      <m:t>≈</m:t>
                    </m:r>
                  </m:oMath>
                </a14:m>
                <a:r>
                  <a:rPr lang="en-US" altLang="zh-CN" sz="2800" dirty="0">
                    <a:latin typeface="Times New Roman" panose="02020603050405020304" pitchFamily="18" charset="0"/>
                  </a:rPr>
                  <a:t>c</a:t>
                </a:r>
                <a:r>
                  <a:rPr lang="en-US" altLang="zh-CN" sz="2800" baseline="-25000" dirty="0">
                    <a:latin typeface="Times New Roman" panose="02020603050405020304" pitchFamily="18" charset="0"/>
                  </a:rPr>
                  <a:t>Ca,</a:t>
                </a:r>
                <a:r>
                  <a:rPr lang="en-US" altLang="zh-CN" sz="2800" baseline="-25000" dirty="0" err="1">
                    <a:latin typeface="Times New Roman" panose="02020603050405020304" pitchFamily="18" charset="0"/>
                  </a:rPr>
                  <a:t>sp</a:t>
                </a:r>
                <a:r>
                  <a:rPr lang="en-US" altLang="zh-CN" sz="2800" dirty="0">
                    <a:latin typeface="Times New Roman" panose="02020603050405020304" pitchFamily="18" charset="0"/>
                  </a:rPr>
                  <a:t>=</a:t>
                </a:r>
                <a:r>
                  <a:rPr lang="en-US" altLang="zh-CN" sz="2800" dirty="0" err="1">
                    <a:latin typeface="Times New Roman" panose="02020603050405020304" pitchFamily="18" charset="0"/>
                  </a:rPr>
                  <a:t>c</a:t>
                </a:r>
                <a:r>
                  <a:rPr lang="en-US" altLang="zh-CN" sz="2800" baseline="-25000" dirty="0" err="1">
                    <a:latin typeface="Times New Roman" panose="02020603050405020304" pitchFamily="18" charset="0"/>
                  </a:rPr>
                  <a:t>Y</a:t>
                </a:r>
                <a:r>
                  <a:rPr lang="en-US" altLang="zh-CN" sz="2800" baseline="-25000" dirty="0">
                    <a:latin typeface="Times New Roman" panose="02020603050405020304" pitchFamily="18" charset="0"/>
                  </a:rPr>
                  <a:t>,sp</a:t>
                </a:r>
                <a14:m>
                  <m:oMath xmlns:m="http://schemas.openxmlformats.org/officeDocument/2006/math">
                    <m:r>
                      <a:rPr lang="en-US" altLang="zh-CN" sz="2800" b="1" i="1" dirty="0">
                        <a:latin typeface="Cambria Math" panose="02040503050406030204" pitchFamily="18" charset="0"/>
                      </a:rPr>
                      <m:t>=</m:t>
                    </m:r>
                  </m:oMath>
                </a14:m>
                <a:r>
                  <a:rPr lang="en-US" altLang="zh-CN" sz="2800" dirty="0">
                    <a:latin typeface="Times New Roman" panose="02020603050405020304" pitchFamily="18" charset="0"/>
                  </a:rPr>
                  <a:t>0.0050mol/L   </a:t>
                </a:r>
                <a:r>
                  <a:rPr lang="zh-CN" altLang="en-US" sz="2800" dirty="0">
                    <a:latin typeface="Times New Roman" panose="02020603050405020304" pitchFamily="18" charset="0"/>
                  </a:rPr>
                  <a:t>且   </a:t>
                </a:r>
                <a:r>
                  <a:rPr lang="en-US" altLang="zh-CN" sz="2800" dirty="0">
                    <a:latin typeface="Times New Roman" panose="02020603050405020304" pitchFamily="18" charset="0"/>
                  </a:rPr>
                  <a:t>[M]</a:t>
                </a:r>
                <a:r>
                  <a:rPr lang="en-US" altLang="zh-CN" sz="2800" baseline="-25000" dirty="0" err="1">
                    <a:latin typeface="Times New Roman" panose="02020603050405020304" pitchFamily="18" charset="0"/>
                  </a:rPr>
                  <a:t>sp</a:t>
                </a:r>
                <a:r>
                  <a:rPr lang="en-US" altLang="zh-CN" sz="2800" dirty="0"/>
                  <a:t> </a:t>
                </a:r>
                <a14:m>
                  <m:oMath xmlns:m="http://schemas.openxmlformats.org/officeDocument/2006/math">
                    <m:r>
                      <a:rPr lang="en-US" altLang="zh-CN" sz="2800" i="1">
                        <a:latin typeface="Cambria Math" panose="02040503050406030204" pitchFamily="18" charset="0"/>
                      </a:rPr>
                      <m:t>=</m:t>
                    </m:r>
                  </m:oMath>
                </a14:m>
                <a:r>
                  <a:rPr lang="en-US" altLang="zh-CN" sz="2800" dirty="0">
                    <a:latin typeface="Times New Roman" panose="02020603050405020304" pitchFamily="18" charset="0"/>
                  </a:rPr>
                  <a:t>[Y]</a:t>
                </a:r>
                <a:r>
                  <a:rPr lang="en-US" altLang="zh-CN" sz="2800" baseline="-25000" dirty="0" err="1">
                    <a:latin typeface="Times New Roman" panose="02020603050405020304" pitchFamily="18" charset="0"/>
                  </a:rPr>
                  <a:t>sp</a:t>
                </a:r>
                <a:endParaRPr lang="en-US" altLang="zh-CN" sz="2800" baseline="-25000" dirty="0">
                  <a:latin typeface="Times New Roman" panose="02020603050405020304" pitchFamily="18" charset="0"/>
                </a:endParaRPr>
              </a:p>
              <a:p>
                <a:pPr marL="0" indent="0" algn="ctr">
                  <a:buNone/>
                </a:pPr>
                <a14:m>
                  <m:oMath xmlns:m="http://schemas.openxmlformats.org/officeDocument/2006/math">
                    <m:r>
                      <a:rPr lang="en-US" altLang="zh-CN" sz="2800" i="1" smtClean="0">
                        <a:solidFill>
                          <a:schemeClr val="tx1"/>
                        </a:solidFill>
                        <a:latin typeface="Cambria Math" panose="02040503050406030204" pitchFamily="18" charset="0"/>
                      </a:rPr>
                      <m:t>𝑲</m:t>
                    </m:r>
                    <m:r>
                      <a:rPr lang="en-US" altLang="zh-CN" sz="2800" b="1" i="0" baseline="-25000" smtClean="0">
                        <a:solidFill>
                          <a:schemeClr val="tx1"/>
                        </a:solidFill>
                        <a:latin typeface="Cambria Math" panose="02040503050406030204" pitchFamily="18" charset="0"/>
                      </a:rPr>
                      <m:t>𝐌𝐘</m:t>
                    </m:r>
                    <m:r>
                      <a:rPr lang="en-US" altLang="zh-CN" sz="2800" i="1">
                        <a:solidFill>
                          <a:schemeClr val="tx1"/>
                        </a:solidFill>
                        <a:latin typeface="Cambria Math" panose="02040503050406030204" pitchFamily="18" charset="0"/>
                      </a:rPr>
                      <m:t>=</m:t>
                    </m:r>
                    <m:f>
                      <m:fPr>
                        <m:ctrlPr>
                          <a:rPr lang="en-US" altLang="zh-CN" sz="2800" i="1">
                            <a:solidFill>
                              <a:schemeClr val="tx1"/>
                            </a:solidFill>
                            <a:latin typeface="Cambria Math" panose="02040503050406030204" pitchFamily="18" charset="0"/>
                          </a:rPr>
                        </m:ctrlPr>
                      </m:fPr>
                      <m:num>
                        <m:d>
                          <m:dPr>
                            <m:begChr m:val="["/>
                            <m:endChr m:val="]"/>
                            <m:ctrlPr>
                              <a:rPr lang="en-US" altLang="zh-CN" sz="2800" i="1">
                                <a:solidFill>
                                  <a:schemeClr val="tx1"/>
                                </a:solidFill>
                                <a:latin typeface="Cambria Math" panose="02040503050406030204" pitchFamily="18" charset="0"/>
                              </a:rPr>
                            </m:ctrlPr>
                          </m:dPr>
                          <m:e>
                            <m:r>
                              <a:rPr lang="en-US" altLang="zh-CN" sz="2800">
                                <a:solidFill>
                                  <a:schemeClr val="tx1"/>
                                </a:solidFill>
                                <a:latin typeface="Cambria Math" panose="02040503050406030204" pitchFamily="18" charset="0"/>
                              </a:rPr>
                              <m:t>𝐌</m:t>
                            </m:r>
                            <m:r>
                              <a:rPr lang="en-US" altLang="zh-CN" sz="2800" b="1" i="0" smtClean="0">
                                <a:solidFill>
                                  <a:schemeClr val="tx1"/>
                                </a:solidFill>
                                <a:latin typeface="Cambria Math" panose="02040503050406030204" pitchFamily="18" charset="0"/>
                              </a:rPr>
                              <m:t>𝐘</m:t>
                            </m:r>
                          </m:e>
                        </m:d>
                        <m:r>
                          <a:rPr lang="en-US" altLang="zh-CN" sz="2800" b="1" i="0" baseline="-25000" smtClean="0">
                            <a:solidFill>
                              <a:schemeClr val="tx1"/>
                            </a:solidFill>
                            <a:latin typeface="Cambria Math" panose="02040503050406030204" pitchFamily="18" charset="0"/>
                          </a:rPr>
                          <m:t>𝐬𝐩</m:t>
                        </m:r>
                        <m:r>
                          <a:rPr lang="en-US" altLang="zh-CN" sz="2800" i="1">
                            <a:solidFill>
                              <a:schemeClr val="tx1"/>
                            </a:solidFill>
                            <a:latin typeface="Cambria Math" panose="02040503050406030204" pitchFamily="18" charset="0"/>
                          </a:rPr>
                          <m:t> </m:t>
                        </m:r>
                      </m:num>
                      <m:den>
                        <m:d>
                          <m:dPr>
                            <m:begChr m:val="["/>
                            <m:endChr m:val="]"/>
                            <m:ctrlPr>
                              <a:rPr lang="en-US" altLang="zh-CN" sz="2800" i="1">
                                <a:solidFill>
                                  <a:schemeClr val="tx1"/>
                                </a:solidFill>
                                <a:latin typeface="Cambria Math" panose="02040503050406030204" pitchFamily="18" charset="0"/>
                              </a:rPr>
                            </m:ctrlPr>
                          </m:dPr>
                          <m:e>
                            <m:r>
                              <a:rPr lang="en-US" altLang="zh-CN" sz="2800">
                                <a:solidFill>
                                  <a:schemeClr val="tx1"/>
                                </a:solidFill>
                                <a:latin typeface="Cambria Math" panose="02040503050406030204" pitchFamily="18" charset="0"/>
                              </a:rPr>
                              <m:t>𝐌</m:t>
                            </m:r>
                          </m:e>
                        </m:d>
                        <m:r>
                          <a:rPr lang="en-US" altLang="zh-CN" sz="2800" b="1" i="0" baseline="-25000" smtClean="0">
                            <a:solidFill>
                              <a:schemeClr val="tx1"/>
                            </a:solidFill>
                            <a:latin typeface="Cambria Math" panose="02040503050406030204" pitchFamily="18" charset="0"/>
                          </a:rPr>
                          <m:t>𝐬𝐩</m:t>
                        </m:r>
                        <m:d>
                          <m:dPr>
                            <m:begChr m:val="["/>
                            <m:endChr m:val="]"/>
                            <m:ctrlPr>
                              <a:rPr lang="en-US" altLang="zh-CN" sz="2800" b="1" i="1">
                                <a:solidFill>
                                  <a:schemeClr val="tx1"/>
                                </a:solidFill>
                                <a:latin typeface="Cambria Math" panose="02040503050406030204" pitchFamily="18" charset="0"/>
                              </a:rPr>
                            </m:ctrlPr>
                          </m:dPr>
                          <m:e>
                            <m:r>
                              <a:rPr lang="en-US" altLang="zh-CN" sz="2800" b="1" i="0" smtClean="0">
                                <a:solidFill>
                                  <a:schemeClr val="tx1"/>
                                </a:solidFill>
                                <a:latin typeface="Cambria Math" panose="02040503050406030204" pitchFamily="18" charset="0"/>
                              </a:rPr>
                              <m:t>𝐘</m:t>
                            </m:r>
                          </m:e>
                        </m:d>
                        <m:r>
                          <a:rPr lang="en-US" altLang="zh-CN" sz="2800" b="1" i="0" baseline="-25000" smtClean="0">
                            <a:solidFill>
                              <a:schemeClr val="tx1"/>
                            </a:solidFill>
                            <a:latin typeface="Cambria Math" panose="02040503050406030204" pitchFamily="18" charset="0"/>
                          </a:rPr>
                          <m:t>𝐬𝐩</m:t>
                        </m:r>
                      </m:den>
                    </m:f>
                    <m:r>
                      <a:rPr lang="zh-CN" altLang="en-US" sz="2800" i="1">
                        <a:latin typeface="Cambria Math" panose="02040503050406030204" pitchFamily="18" charset="0"/>
                      </a:rPr>
                      <m:t>≈</m:t>
                    </m:r>
                  </m:oMath>
                </a14:m>
                <a:r>
                  <a:rPr lang="en-US" altLang="zh-CN" sz="2800" dirty="0">
                    <a:solidFill>
                      <a:srgbClr val="3333FF"/>
                    </a:solidFill>
                  </a:rPr>
                  <a:t> </a:t>
                </a:r>
                <a14:m>
                  <m:oMath xmlns:m="http://schemas.openxmlformats.org/officeDocument/2006/math">
                    <m:f>
                      <m:fPr>
                        <m:ctrlPr>
                          <a:rPr lang="en-US" altLang="zh-CN" sz="2800" i="1" smtClean="0">
                            <a:solidFill>
                              <a:schemeClr val="tx1"/>
                            </a:solidFill>
                            <a:latin typeface="Cambria Math" panose="02040503050406030204" pitchFamily="18" charset="0"/>
                          </a:rPr>
                        </m:ctrlPr>
                      </m:fPr>
                      <m:num>
                        <m:r>
                          <m:rPr>
                            <m:nor/>
                          </m:rPr>
                          <a:rPr lang="en-US" altLang="zh-CN" sz="2800" dirty="0">
                            <a:latin typeface="Times New Roman" panose="02020603050405020304" pitchFamily="18" charset="0"/>
                          </a:rPr>
                          <m:t>c</m:t>
                        </m:r>
                        <m:r>
                          <m:rPr>
                            <m:nor/>
                          </m:rPr>
                          <a:rPr lang="en-US" altLang="zh-CN" sz="2800" baseline="-25000" dirty="0">
                            <a:latin typeface="Times New Roman" panose="02020603050405020304" pitchFamily="18" charset="0"/>
                          </a:rPr>
                          <m:t>M</m:t>
                        </m:r>
                        <m:r>
                          <m:rPr>
                            <m:nor/>
                          </m:rPr>
                          <a:rPr lang="en-US" altLang="zh-CN" sz="2800" baseline="-25000" dirty="0">
                            <a:latin typeface="Times New Roman" panose="02020603050405020304" pitchFamily="18" charset="0"/>
                          </a:rPr>
                          <m:t>,</m:t>
                        </m:r>
                        <m:r>
                          <m:rPr>
                            <m:nor/>
                          </m:rPr>
                          <a:rPr lang="en-US" altLang="zh-CN" sz="2800" baseline="-25000" dirty="0">
                            <a:latin typeface="Times New Roman" panose="02020603050405020304" pitchFamily="18" charset="0"/>
                          </a:rPr>
                          <m:t>sp</m:t>
                        </m:r>
                      </m:num>
                      <m:den>
                        <m:sSubSup>
                          <m:sSubSupPr>
                            <m:ctrlPr>
                              <a:rPr lang="en-US" altLang="zh-CN" sz="2800" i="1" smtClean="0">
                                <a:latin typeface="Cambria Math" panose="02040503050406030204" pitchFamily="18" charset="0"/>
                              </a:rPr>
                            </m:ctrlPr>
                          </m:sSubSupPr>
                          <m:e>
                            <m:d>
                              <m:dPr>
                                <m:begChr m:val="["/>
                                <m:endChr m:val="]"/>
                                <m:ctrlPr>
                                  <a:rPr lang="en-US" altLang="zh-CN" sz="2800" i="1">
                                    <a:latin typeface="Cambria Math" panose="02040503050406030204" pitchFamily="18" charset="0"/>
                                  </a:rPr>
                                </m:ctrlPr>
                              </m:dPr>
                              <m:e>
                                <m:r>
                                  <m:rPr>
                                    <m:sty m:val="p"/>
                                  </m:rPr>
                                  <a:rPr lang="en-US" altLang="zh-CN" sz="2800" i="0">
                                    <a:latin typeface="Cambria Math" panose="02040503050406030204" pitchFamily="18" charset="0"/>
                                  </a:rPr>
                                  <m:t>M</m:t>
                                </m:r>
                              </m:e>
                            </m:d>
                          </m:e>
                          <m:sub>
                            <m:r>
                              <a:rPr lang="en-US" altLang="zh-CN" sz="2800" b="1" i="0" smtClean="0">
                                <a:latin typeface="Cambria Math" panose="02040503050406030204" pitchFamily="18" charset="0"/>
                              </a:rPr>
                              <m:t>𝐬𝐩</m:t>
                            </m:r>
                          </m:sub>
                          <m:sup>
                            <m:r>
                              <a:rPr lang="en-US" altLang="zh-CN" sz="2800" b="1" i="0" smtClean="0">
                                <a:latin typeface="Cambria Math" panose="02040503050406030204" pitchFamily="18" charset="0"/>
                              </a:rPr>
                              <m:t>𝟐</m:t>
                            </m:r>
                          </m:sup>
                        </m:sSubSup>
                      </m:den>
                    </m:f>
                  </m:oMath>
                </a14:m>
                <a:r>
                  <a:rPr lang="en-US" altLang="zh-CN" sz="2800" dirty="0">
                    <a:latin typeface="Times New Roman" panose="02020603050405020304" pitchFamily="18" charset="0"/>
                  </a:rPr>
                  <a:t>     </a:t>
                </a:r>
                <a:r>
                  <a:rPr lang="zh-CN" altLang="en-US" sz="2800" dirty="0">
                    <a:latin typeface="Times New Roman" panose="02020603050405020304" pitchFamily="18" charset="0"/>
                  </a:rPr>
                  <a:t>整理</a:t>
                </a:r>
                <a14:m>
                  <m:oMath xmlns:m="http://schemas.openxmlformats.org/officeDocument/2006/math">
                    <m:r>
                      <a:rPr lang="zh-CN" altLang="en-US" sz="2800" b="1" i="1" dirty="0">
                        <a:latin typeface="Cambria Math" panose="02040503050406030204" pitchFamily="18" charset="0"/>
                      </a:rPr>
                      <m:t>得</m:t>
                    </m:r>
                    <m:r>
                      <a:rPr lang="zh-CN" altLang="en-US" sz="2800" i="1" dirty="0" smtClean="0">
                        <a:latin typeface="Cambria Math" panose="02040503050406030204" pitchFamily="18" charset="0"/>
                      </a:rPr>
                      <m:t>：</m:t>
                    </m:r>
                    <m:r>
                      <a:rPr lang="en-US" altLang="zh-CN" sz="2800" b="1" i="0" smtClean="0">
                        <a:latin typeface="Cambria Math" panose="02040503050406030204" pitchFamily="18" charset="0"/>
                      </a:rPr>
                      <m:t> </m:t>
                    </m:r>
                    <m:d>
                      <m:dPr>
                        <m:begChr m:val="["/>
                        <m:endChr m:val="]"/>
                        <m:ctrlPr>
                          <a:rPr lang="en-US" altLang="zh-CN" sz="2800" i="1">
                            <a:latin typeface="Cambria Math" panose="02040503050406030204" pitchFamily="18" charset="0"/>
                          </a:rPr>
                        </m:ctrlPr>
                      </m:dPr>
                      <m:e>
                        <m:r>
                          <a:rPr lang="en-US" altLang="zh-CN" sz="2800">
                            <a:latin typeface="Cambria Math" panose="02040503050406030204" pitchFamily="18" charset="0"/>
                          </a:rPr>
                          <m:t>𝐌</m:t>
                        </m:r>
                      </m:e>
                    </m:d>
                    <m:r>
                      <a:rPr lang="en-US" altLang="zh-CN" sz="2800" baseline="-25000">
                        <a:latin typeface="Cambria Math" panose="02040503050406030204" pitchFamily="18" charset="0"/>
                      </a:rPr>
                      <m:t>𝐬𝐩</m:t>
                    </m:r>
                    <m:r>
                      <a:rPr lang="en-US" altLang="zh-CN" sz="2800" i="1">
                        <a:latin typeface="Cambria Math" panose="02040503050406030204" pitchFamily="18" charset="0"/>
                      </a:rPr>
                      <m:t>=</m:t>
                    </m:r>
                    <m:rad>
                      <m:radPr>
                        <m:degHide m:val="on"/>
                        <m:ctrlPr>
                          <a:rPr lang="en-US" altLang="zh-CN" sz="2800" i="1" smtClean="0">
                            <a:latin typeface="Cambria Math" panose="02040503050406030204" pitchFamily="18" charset="0"/>
                          </a:rPr>
                        </m:ctrlPr>
                      </m:radPr>
                      <m:deg/>
                      <m:e>
                        <m:f>
                          <m:fPr>
                            <m:ctrlPr>
                              <a:rPr lang="en-US" altLang="zh-CN" sz="2800" i="1">
                                <a:latin typeface="Cambria Math" panose="02040503050406030204" pitchFamily="18" charset="0"/>
                              </a:rPr>
                            </m:ctrlPr>
                          </m:fPr>
                          <m:num>
                            <m:r>
                              <m:rPr>
                                <m:nor/>
                              </m:rPr>
                              <a:rPr lang="en-US" altLang="zh-CN" sz="2800" dirty="0">
                                <a:latin typeface="Times New Roman" panose="02020603050405020304" pitchFamily="18" charset="0"/>
                              </a:rPr>
                              <m:t>c</m:t>
                            </m:r>
                            <m:r>
                              <m:rPr>
                                <m:nor/>
                              </m:rPr>
                              <a:rPr lang="en-US" altLang="zh-CN" sz="2800" baseline="-25000" dirty="0">
                                <a:latin typeface="Times New Roman" panose="02020603050405020304" pitchFamily="18" charset="0"/>
                              </a:rPr>
                              <m:t>M</m:t>
                            </m:r>
                            <m:r>
                              <m:rPr>
                                <m:nor/>
                              </m:rPr>
                              <a:rPr lang="en-US" altLang="zh-CN" sz="2800" baseline="-25000" dirty="0">
                                <a:latin typeface="Times New Roman" panose="02020603050405020304" pitchFamily="18" charset="0"/>
                              </a:rPr>
                              <m:t>,</m:t>
                            </m:r>
                            <m:r>
                              <m:rPr>
                                <m:nor/>
                              </m:rPr>
                              <a:rPr lang="en-US" altLang="zh-CN" sz="2800" baseline="-25000" dirty="0">
                                <a:latin typeface="Times New Roman" panose="02020603050405020304" pitchFamily="18" charset="0"/>
                              </a:rPr>
                              <m:t>sp</m:t>
                            </m:r>
                          </m:num>
                          <m:den>
                            <m:r>
                              <a:rPr lang="en-US" altLang="zh-CN" sz="2800" i="1">
                                <a:latin typeface="Cambria Math" panose="02040503050406030204" pitchFamily="18" charset="0"/>
                              </a:rPr>
                              <m:t>𝑲</m:t>
                            </m:r>
                            <m:r>
                              <a:rPr lang="en-US" altLang="zh-CN" sz="2800" baseline="-25000">
                                <a:latin typeface="Cambria Math" panose="02040503050406030204" pitchFamily="18" charset="0"/>
                              </a:rPr>
                              <m:t>𝐌𝐘</m:t>
                            </m:r>
                          </m:den>
                        </m:f>
                      </m:e>
                    </m:rad>
                  </m:oMath>
                </a14:m>
                <a:r>
                  <a:rPr lang="en-US" altLang="zh-CN" sz="2800" dirty="0">
                    <a:latin typeface="Times New Roman" panose="02020603050405020304" pitchFamily="18" charset="0"/>
                  </a:rPr>
                  <a:t>  </a:t>
                </a:r>
              </a:p>
              <a:p>
                <a:pPr marL="0" indent="0">
                  <a:buNone/>
                </a:pPr>
                <a:r>
                  <a:rPr lang="zh-CN" altLang="en-US" sz="2800" dirty="0">
                    <a:latin typeface="Times New Roman" panose="02020603050405020304" pitchFamily="18" charset="0"/>
                  </a:rPr>
                  <a:t>     将</a:t>
                </a:r>
                <a14:m>
                  <m:oMath xmlns:m="http://schemas.openxmlformats.org/officeDocument/2006/math">
                    <m:d>
                      <m:dPr>
                        <m:begChr m:val="["/>
                        <m:endChr m:val="]"/>
                        <m:ctrlPr>
                          <a:rPr lang="en-US" altLang="zh-CN" sz="2800" i="1">
                            <a:latin typeface="Cambria Math" panose="02040503050406030204" pitchFamily="18" charset="0"/>
                          </a:rPr>
                        </m:ctrlPr>
                      </m:dPr>
                      <m:e>
                        <m:r>
                          <a:rPr lang="en-US" altLang="zh-CN" sz="2800" b="1" i="0" smtClean="0">
                            <a:latin typeface="Cambria Math" panose="02040503050406030204" pitchFamily="18" charset="0"/>
                          </a:rPr>
                          <m:t>𝐂𝐚</m:t>
                        </m:r>
                        <m:r>
                          <a:rPr lang="en-US" altLang="zh-CN" sz="2800">
                            <a:latin typeface="Cambria Math" panose="02040503050406030204" pitchFamily="18" charset="0"/>
                          </a:rPr>
                          <m:t>𝐘</m:t>
                        </m:r>
                      </m:e>
                    </m:d>
                    <m:r>
                      <a:rPr lang="en-US" altLang="zh-CN" sz="2800" baseline="-25000">
                        <a:latin typeface="Cambria Math" panose="02040503050406030204" pitchFamily="18" charset="0"/>
                      </a:rPr>
                      <m:t>𝐬𝐩</m:t>
                    </m:r>
                    <m:r>
                      <a:rPr lang="en-US" altLang="zh-CN" sz="2800" i="1">
                        <a:latin typeface="Cambria Math" panose="02040503050406030204" pitchFamily="18" charset="0"/>
                      </a:rPr>
                      <m:t>=</m:t>
                    </m:r>
                  </m:oMath>
                </a14:m>
                <a:r>
                  <a:rPr lang="en-US" altLang="zh-CN" sz="2800" dirty="0">
                    <a:latin typeface="Times New Roman" panose="02020603050405020304" pitchFamily="18" charset="0"/>
                  </a:rPr>
                  <a:t> 0.0050 </a:t>
                </a:r>
                <a:r>
                  <a:rPr lang="zh-CN" altLang="en-US" sz="2800" dirty="0">
                    <a:latin typeface="Times New Roman" panose="02020603050405020304" pitchFamily="18" charset="0"/>
                  </a:rPr>
                  <a:t>和  </a:t>
                </a:r>
                <a:r>
                  <a:rPr lang="en-US" altLang="zh-CN" sz="2800" dirty="0" err="1">
                    <a:latin typeface="Times New Roman" panose="02020603050405020304" pitchFamily="18" charset="0"/>
                  </a:rPr>
                  <a:t>lg</a:t>
                </a:r>
                <a:r>
                  <a:rPr lang="en-US" altLang="zh-CN" sz="2800" i="1" dirty="0" err="1">
                    <a:latin typeface="Times New Roman" panose="02020603050405020304" pitchFamily="18" charset="0"/>
                  </a:rPr>
                  <a:t>K</a:t>
                </a:r>
                <a:r>
                  <a:rPr lang="en-US" altLang="zh-CN" sz="2800" baseline="-25000" dirty="0" err="1">
                    <a:latin typeface="Times New Roman" panose="02020603050405020304" pitchFamily="18" charset="0"/>
                  </a:rPr>
                  <a:t>CaY</a:t>
                </a:r>
                <a14:m>
                  <m:oMath xmlns:m="http://schemas.openxmlformats.org/officeDocument/2006/math">
                    <m:r>
                      <a:rPr lang="en-US" altLang="zh-CN" sz="2800" i="1">
                        <a:latin typeface="Cambria Math" panose="02040503050406030204" pitchFamily="18" charset="0"/>
                      </a:rPr>
                      <m:t>=</m:t>
                    </m:r>
                  </m:oMath>
                </a14:m>
                <a:r>
                  <a:rPr lang="en-US" altLang="zh-CN" sz="2800" dirty="0">
                    <a:latin typeface="Times New Roman" panose="02020603050405020304" pitchFamily="18" charset="0"/>
                  </a:rPr>
                  <a:t>10.69</a:t>
                </a:r>
                <a:r>
                  <a:rPr lang="zh-CN" altLang="en-US" sz="2800" dirty="0">
                    <a:latin typeface="Times New Roman" panose="02020603050405020304" pitchFamily="18" charset="0"/>
                  </a:rPr>
                  <a:t>代入得：</a:t>
                </a:r>
                <a:endParaRPr lang="en-US" altLang="zh-CN" sz="2800" dirty="0">
                  <a:latin typeface="Times New Roman" panose="02020603050405020304" pitchFamily="18" charset="0"/>
                </a:endParaRPr>
              </a:p>
              <a:p>
                <a:pPr marL="0" indent="0" algn="ctr">
                  <a:buNone/>
                </a:pPr>
                <a:r>
                  <a:rPr lang="en-US" altLang="zh-CN" sz="2800" dirty="0"/>
                  <a:t>   </a:t>
                </a:r>
                <a14:m>
                  <m:oMath xmlns:m="http://schemas.openxmlformats.org/officeDocument/2006/math">
                    <m:d>
                      <m:dPr>
                        <m:begChr m:val="["/>
                        <m:endChr m:val="]"/>
                        <m:ctrlPr>
                          <a:rPr lang="en-US" altLang="zh-CN" sz="2800" i="1" smtClean="0">
                            <a:latin typeface="Cambria Math" panose="02040503050406030204" pitchFamily="18" charset="0"/>
                          </a:rPr>
                        </m:ctrlPr>
                      </m:dPr>
                      <m:e>
                        <m:sSup>
                          <m:sSupPr>
                            <m:ctrlPr>
                              <a:rPr lang="en-US" altLang="zh-CN" sz="2800" i="1" smtClean="0">
                                <a:latin typeface="Cambria Math" panose="02040503050406030204" pitchFamily="18" charset="0"/>
                              </a:rPr>
                            </m:ctrlPr>
                          </m:sSupPr>
                          <m:e>
                            <m:r>
                              <a:rPr lang="en-US" altLang="zh-CN" sz="2800" b="1" i="0" smtClean="0">
                                <a:latin typeface="Cambria Math" panose="02040503050406030204" pitchFamily="18" charset="0"/>
                              </a:rPr>
                              <m:t>𝐂𝐚</m:t>
                            </m:r>
                          </m:e>
                          <m:sup>
                            <m:r>
                              <a:rPr lang="en-US" altLang="zh-CN" sz="2800" b="1" i="1" smtClean="0">
                                <a:latin typeface="Cambria Math" panose="02040503050406030204" pitchFamily="18" charset="0"/>
                              </a:rPr>
                              <m:t>𝟐</m:t>
                            </m:r>
                            <m:r>
                              <a:rPr lang="en-US" altLang="zh-CN" sz="2800" b="1" i="1" smtClean="0">
                                <a:latin typeface="Cambria Math" panose="02040503050406030204" pitchFamily="18" charset="0"/>
                              </a:rPr>
                              <m:t>+</m:t>
                            </m:r>
                          </m:sup>
                        </m:sSup>
                      </m:e>
                    </m:d>
                    <m:r>
                      <a:rPr lang="en-US" altLang="zh-CN" sz="2800" baseline="-25000">
                        <a:latin typeface="Cambria Math" panose="02040503050406030204" pitchFamily="18" charset="0"/>
                      </a:rPr>
                      <m:t>𝐬𝐩</m:t>
                    </m:r>
                    <m:r>
                      <a:rPr lang="en-US" altLang="zh-CN" sz="2800" i="1">
                        <a:latin typeface="Cambria Math" panose="02040503050406030204" pitchFamily="18" charset="0"/>
                      </a:rPr>
                      <m:t>=</m:t>
                    </m:r>
                  </m:oMath>
                </a14:m>
                <a:r>
                  <a:rPr lang="en-US" altLang="zh-CN" sz="2800" dirty="0">
                    <a:latin typeface="Times New Roman" panose="02020603050405020304" pitchFamily="18" charset="0"/>
                  </a:rPr>
                  <a:t>3.20</a:t>
                </a:r>
                <a:r>
                  <a:rPr lang="en-US" altLang="zh-CN" sz="2800" dirty="0">
                    <a:ea typeface="Cambria Math" panose="02040503050406030204" pitchFamily="18" charset="0"/>
                  </a:rPr>
                  <a:t> </a:t>
                </a:r>
                <a14:m>
                  <m:oMath xmlns:m="http://schemas.openxmlformats.org/officeDocument/2006/math">
                    <m:r>
                      <a:rPr lang="en-US" altLang="zh-CN" sz="2800" i="1">
                        <a:latin typeface="Cambria Math" panose="02040503050406030204" pitchFamily="18" charset="0"/>
                        <a:ea typeface="Cambria Math" panose="02040503050406030204" pitchFamily="18" charset="0"/>
                      </a:rPr>
                      <m:t>× </m:t>
                    </m:r>
                  </m:oMath>
                </a14:m>
                <a:r>
                  <a:rPr lang="en-US" altLang="zh-CN" sz="2800" dirty="0">
                    <a:latin typeface="Times New Roman" panose="02020603050405020304" pitchFamily="18" charset="0"/>
                  </a:rPr>
                  <a:t>10</a:t>
                </a:r>
                <a:r>
                  <a:rPr lang="en-US" altLang="zh-CN" sz="2800" baseline="30000" dirty="0">
                    <a:latin typeface="Times New Roman" panose="02020603050405020304" pitchFamily="18" charset="0"/>
                  </a:rPr>
                  <a:t>-7</a:t>
                </a:r>
                <a:r>
                  <a:rPr lang="en-US" altLang="zh-CN" sz="2800" dirty="0">
                    <a:latin typeface="Times New Roman" panose="02020603050405020304" pitchFamily="18" charset="0"/>
                  </a:rPr>
                  <a:t>(mol/L)     </a:t>
                </a:r>
              </a:p>
              <a:p>
                <a:pPr marL="0" indent="0" algn="ctr">
                  <a:spcBef>
                    <a:spcPts val="1200"/>
                  </a:spcBef>
                  <a:buNone/>
                </a:pPr>
                <a:r>
                  <a:rPr lang="en-US" altLang="zh-CN" sz="2800" dirty="0" err="1">
                    <a:latin typeface="Times New Roman" panose="02020603050405020304" pitchFamily="18" charset="0"/>
                  </a:rPr>
                  <a:t>pCa</a:t>
                </a:r>
                <a14:m>
                  <m:oMath xmlns:m="http://schemas.openxmlformats.org/officeDocument/2006/math">
                    <m:r>
                      <a:rPr lang="en-US" altLang="zh-CN" sz="2800" b="1" i="0" smtClean="0">
                        <a:latin typeface="Cambria Math" panose="02040503050406030204" pitchFamily="18" charset="0"/>
                      </a:rPr>
                      <m:t>,</m:t>
                    </m:r>
                    <m:r>
                      <a:rPr lang="en-US" altLang="zh-CN" sz="2800" b="1" i="0" smtClean="0">
                        <a:latin typeface="Cambria Math" panose="02040503050406030204" pitchFamily="18" charset="0"/>
                      </a:rPr>
                      <m:t>𝐬𝐩</m:t>
                    </m:r>
                    <m:r>
                      <a:rPr lang="en-US" altLang="zh-CN" sz="2800" i="1">
                        <a:latin typeface="Cambria Math" panose="02040503050406030204" pitchFamily="18" charset="0"/>
                      </a:rPr>
                      <m:t>=</m:t>
                    </m:r>
                  </m:oMath>
                </a14:m>
                <a:r>
                  <a:rPr lang="en-US" altLang="zh-CN" sz="2800" dirty="0">
                    <a:latin typeface="Times New Roman" panose="02020603050405020304" pitchFamily="18" charset="0"/>
                  </a:rPr>
                  <a:t>6.50</a:t>
                </a:r>
              </a:p>
            </p:txBody>
          </p:sp>
        </mc:Choice>
        <mc:Fallback xmlns="">
          <p:sp>
            <p:nvSpPr>
              <p:cNvPr id="487427" name="Rectangle 3"/>
              <p:cNvSpPr>
                <a:spLocks noGrp="1" noRot="1" noChangeAspect="1" noMove="1" noResize="1" noEditPoints="1" noAdjustHandles="1" noChangeArrowheads="1" noChangeShapeType="1" noTextEdit="1"/>
              </p:cNvSpPr>
              <p:nvPr>
                <p:ph idx="1"/>
              </p:nvPr>
            </p:nvSpPr>
            <p:spPr>
              <a:xfrm>
                <a:off x="323528" y="1268761"/>
                <a:ext cx="8496944" cy="4464495"/>
              </a:xfrm>
              <a:blipFill>
                <a:blip r:embed="rId4"/>
                <a:stretch>
                  <a:fillRect t="-956" r="-1291" b="-1093"/>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1B6094C-D00D-46AB-BF39-682719E1777C}"/>
              </a:ext>
            </a:extLst>
          </p:cNvPr>
          <p:cNvSpPr>
            <a:spLocks noGrp="1"/>
          </p:cNvSpPr>
          <p:nvPr>
            <p:ph type="title"/>
          </p:nvPr>
        </p:nvSpPr>
        <p:spPr/>
        <p:txBody>
          <a:bodyPr/>
          <a:lstStyle/>
          <a:p>
            <a:r>
              <a:rPr lang="zh-CN" altLang="en-US" dirty="0"/>
              <a:t>化学计量点时：</a:t>
            </a:r>
          </a:p>
        </p:txBody>
      </p:sp>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F4D183AB-C95A-4E2C-871D-61FDADA1BE19}" type="slidenum">
              <a:rPr lang="en-US" altLang="zh-CN"/>
              <a:pPr/>
              <a:t>73</a:t>
            </a:fld>
            <a:endParaRPr lang="en-US" altLang="zh-CN"/>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7427">
                                            <p:txEl>
                                              <p:pRg st="0" end="0"/>
                                            </p:txEl>
                                          </p:spTgt>
                                        </p:tgtEl>
                                        <p:attrNameLst>
                                          <p:attrName>style.visibility</p:attrName>
                                        </p:attrNameLst>
                                      </p:cBhvr>
                                      <p:to>
                                        <p:strVal val="visible"/>
                                      </p:to>
                                    </p:set>
                                    <p:animEffect transition="in" filter="barn(inVertical)">
                                      <p:cBhvr>
                                        <p:cTn id="7" dur="500"/>
                                        <p:tgtEl>
                                          <p:spTgt spid="48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7427">
                                            <p:txEl>
                                              <p:pRg st="1" end="1"/>
                                            </p:txEl>
                                          </p:spTgt>
                                        </p:tgtEl>
                                        <p:attrNameLst>
                                          <p:attrName>style.visibility</p:attrName>
                                        </p:attrNameLst>
                                      </p:cBhvr>
                                      <p:to>
                                        <p:strVal val="visible"/>
                                      </p:to>
                                    </p:set>
                                    <p:animEffect transition="in" filter="barn(inVertical)">
                                      <p:cBhvr>
                                        <p:cTn id="12" dur="500"/>
                                        <p:tgtEl>
                                          <p:spTgt spid="487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87427">
                                            <p:txEl>
                                              <p:pRg st="2" end="2"/>
                                            </p:txEl>
                                          </p:spTgt>
                                        </p:tgtEl>
                                        <p:attrNameLst>
                                          <p:attrName>style.visibility</p:attrName>
                                        </p:attrNameLst>
                                      </p:cBhvr>
                                      <p:to>
                                        <p:strVal val="visible"/>
                                      </p:to>
                                    </p:set>
                                    <p:animEffect transition="in" filter="barn(inVertical)">
                                      <p:cBhvr>
                                        <p:cTn id="17" dur="500"/>
                                        <p:tgtEl>
                                          <p:spTgt spid="487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7427">
                                            <p:txEl>
                                              <p:pRg st="3" end="3"/>
                                            </p:txEl>
                                          </p:spTgt>
                                        </p:tgtEl>
                                        <p:attrNameLst>
                                          <p:attrName>style.visibility</p:attrName>
                                        </p:attrNameLst>
                                      </p:cBhvr>
                                      <p:to>
                                        <p:strVal val="visible"/>
                                      </p:to>
                                    </p:set>
                                    <p:animEffect transition="in" filter="barn(inVertical)">
                                      <p:cBhvr>
                                        <p:cTn id="22" dur="500"/>
                                        <p:tgtEl>
                                          <p:spTgt spid="487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87427">
                                            <p:txEl>
                                              <p:pRg st="4" end="4"/>
                                            </p:txEl>
                                          </p:spTgt>
                                        </p:tgtEl>
                                        <p:attrNameLst>
                                          <p:attrName>style.visibility</p:attrName>
                                        </p:attrNameLst>
                                      </p:cBhvr>
                                      <p:to>
                                        <p:strVal val="visible"/>
                                      </p:to>
                                    </p:set>
                                    <p:animEffect transition="in" filter="barn(inVertical)">
                                      <p:cBhvr>
                                        <p:cTn id="27" dur="500"/>
                                        <p:tgtEl>
                                          <p:spTgt spid="487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87427">
                                            <p:txEl>
                                              <p:pRg st="5" end="5"/>
                                            </p:txEl>
                                          </p:spTgt>
                                        </p:tgtEl>
                                        <p:attrNameLst>
                                          <p:attrName>style.visibility</p:attrName>
                                        </p:attrNameLst>
                                      </p:cBhvr>
                                      <p:to>
                                        <p:strVal val="visible"/>
                                      </p:to>
                                    </p:set>
                                    <p:animEffect transition="in" filter="barn(inVertical)">
                                      <p:cBhvr>
                                        <p:cTn id="32" dur="500"/>
                                        <p:tgtEl>
                                          <p:spTgt spid="4874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87432"/>
                                        </p:tgtEl>
                                        <p:attrNameLst>
                                          <p:attrName>style.visibility</p:attrName>
                                        </p:attrNameLst>
                                      </p:cBhvr>
                                      <p:to>
                                        <p:strVal val="visible"/>
                                      </p:to>
                                    </p:set>
                                    <p:animEffect transition="in" filter="barn(inVertical)">
                                      <p:cBhvr>
                                        <p:cTn id="37" dur="500"/>
                                        <p:tgtEl>
                                          <p:spTgt spid="487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32" name="Oval 8"/>
          <p:cNvSpPr>
            <a:spLocks noChangeArrowheads="1"/>
          </p:cNvSpPr>
          <p:nvPr/>
        </p:nvSpPr>
        <p:spPr bwMode="auto">
          <a:xfrm>
            <a:off x="3347864" y="5301208"/>
            <a:ext cx="2448272" cy="792088"/>
          </a:xfrm>
          <a:prstGeom prst="ellipse">
            <a:avLst/>
          </a:prstGeom>
          <a:solidFill>
            <a:srgbClr val="FFFFE9"/>
          </a:solidFill>
          <a:ln w="19050">
            <a:solidFill>
              <a:schemeClr val="accent1">
                <a:lumMod val="9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zh-CN" altLang="en-US"/>
          </a:p>
        </p:txBody>
      </p:sp>
      <mc:AlternateContent xmlns:mc="http://schemas.openxmlformats.org/markup-compatibility/2006" xmlns:a14="http://schemas.microsoft.com/office/drawing/2010/main">
        <mc:Choice Requires="a14">
          <p:sp>
            <p:nvSpPr>
              <p:cNvPr id="487427" name="Rectangle 3"/>
              <p:cNvSpPr>
                <a:spLocks noGrp="1" noChangeArrowheads="1"/>
              </p:cNvSpPr>
              <p:nvPr>
                <p:ph idx="1"/>
              </p:nvPr>
            </p:nvSpPr>
            <p:spPr>
              <a:xfrm>
                <a:off x="251520" y="1340769"/>
                <a:ext cx="8712968" cy="4464495"/>
              </a:xfrm>
            </p:spPr>
            <p:txBody>
              <a:bodyPr/>
              <a:lstStyle/>
              <a:p>
                <a:r>
                  <a:rPr lang="zh-CN" altLang="en-US" sz="2800" dirty="0"/>
                  <a:t>如加入</a:t>
                </a:r>
                <a:r>
                  <a:rPr lang="en-US" altLang="zh-CN" sz="2800" dirty="0"/>
                  <a:t>20.02 ml EDTA</a:t>
                </a:r>
                <a:r>
                  <a:rPr lang="zh-CN" altLang="en-US" sz="2800" dirty="0"/>
                  <a:t>时，滴定剂过量</a:t>
                </a:r>
                <a:r>
                  <a:rPr lang="en-US" altLang="zh-CN" sz="2800" dirty="0"/>
                  <a:t>0.02ml(</a:t>
                </a:r>
                <a:r>
                  <a:rPr lang="zh-CN" altLang="en-US" sz="2800" dirty="0"/>
                  <a:t>约半滴</a:t>
                </a:r>
                <a:r>
                  <a:rPr lang="en-US" altLang="zh-CN" sz="2800" dirty="0"/>
                  <a:t>)</a:t>
                </a:r>
                <a:r>
                  <a:rPr lang="zh-CN" altLang="en-US" sz="2800" dirty="0"/>
                  <a:t>，滴定百分数为</a:t>
                </a:r>
                <a:r>
                  <a:rPr lang="en-US" altLang="zh-CN" sz="2800" dirty="0"/>
                  <a:t>100.1%</a:t>
                </a:r>
                <a:r>
                  <a:rPr lang="zh-CN" altLang="en-US" sz="2800" dirty="0"/>
                  <a:t>，若此时停止滴定为终点，则误差为</a:t>
                </a:r>
                <a:r>
                  <a:rPr lang="en-US" altLang="zh-CN" sz="2800" dirty="0"/>
                  <a:t>+0.1%(</a:t>
                </a:r>
                <a:r>
                  <a:rPr lang="zh-CN" altLang="en-US" sz="2800" dirty="0"/>
                  <a:t>滴定突跃上限</a:t>
                </a:r>
                <a:r>
                  <a:rPr lang="en-US" altLang="zh-CN" sz="2800" dirty="0"/>
                  <a:t>)</a:t>
                </a:r>
                <a:r>
                  <a:rPr lang="zh-CN" altLang="en-US" sz="2800" dirty="0"/>
                  <a:t>。过量</a:t>
                </a:r>
                <a:r>
                  <a:rPr lang="en-US" altLang="zh-CN" sz="2800" dirty="0"/>
                  <a:t>Y</a:t>
                </a:r>
                <a:r>
                  <a:rPr lang="zh-CN" altLang="en-US" sz="2800" dirty="0"/>
                  <a:t>浓度：</a:t>
                </a:r>
                <a:endParaRPr lang="en-US" altLang="zh-CN" sz="2800" dirty="0"/>
              </a:p>
              <a:p>
                <a:pPr marL="0" indent="0" algn="ctr">
                  <a:buNone/>
                </a:pPr>
                <a:r>
                  <a:rPr lang="en-US" altLang="zh-CN" sz="2800" dirty="0"/>
                  <a:t>[Y]</a:t>
                </a:r>
                <a14:m>
                  <m:oMath xmlns:m="http://schemas.openxmlformats.org/officeDocument/2006/math">
                    <m:r>
                      <a:rPr lang="en-US" altLang="zh-CN" sz="2800" i="1">
                        <a:latin typeface="Cambria Math" panose="02040503050406030204" pitchFamily="18" charset="0"/>
                      </a:rPr>
                      <m:t>=</m:t>
                    </m:r>
                    <m:r>
                      <a:rPr lang="en-US" altLang="zh-CN" sz="2800" i="1">
                        <a:latin typeface="Cambria Math" panose="02040503050406030204" pitchFamily="18" charset="0"/>
                      </a:rPr>
                      <m:t>𝟎</m:t>
                    </m:r>
                    <m:r>
                      <a:rPr lang="en-US" altLang="zh-CN" sz="2800" i="1">
                        <a:latin typeface="Cambria Math" panose="02040503050406030204" pitchFamily="18" charset="0"/>
                      </a:rPr>
                      <m:t>.</m:t>
                    </m:r>
                    <m:r>
                      <a:rPr lang="en-US" altLang="zh-CN" sz="2800" i="1">
                        <a:latin typeface="Cambria Math" panose="02040503050406030204" pitchFamily="18" charset="0"/>
                      </a:rPr>
                      <m:t>𝟎𝟏𝟎𝟎𝟎</m:t>
                    </m:r>
                    <m:r>
                      <a:rPr lang="en-US" altLang="zh-CN" sz="2800" i="1">
                        <a:latin typeface="Cambria Math" panose="02040503050406030204" pitchFamily="18" charset="0"/>
                        <a:ea typeface="Cambria Math" panose="02040503050406030204" pitchFamily="18" charset="0"/>
                      </a:rPr>
                      <m:t>×</m:t>
                    </m:r>
                    <m:f>
                      <m:fPr>
                        <m:ctrlPr>
                          <a:rPr lang="en-US" altLang="zh-CN" sz="2800" i="1">
                            <a:latin typeface="Cambria Math" panose="02040503050406030204" pitchFamily="18" charset="0"/>
                          </a:rPr>
                        </m:ctrlPr>
                      </m:fPr>
                      <m:num>
                        <m:r>
                          <a:rPr lang="en-US" altLang="zh-CN" sz="2800" b="1" i="1" smtClean="0">
                            <a:latin typeface="Cambria Math" panose="02040503050406030204" pitchFamily="18" charset="0"/>
                          </a:rPr>
                          <m:t>𝟎</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𝟎𝟐</m:t>
                        </m:r>
                      </m:num>
                      <m:den>
                        <m:r>
                          <a:rPr lang="en-US" altLang="zh-CN" sz="2800" i="1">
                            <a:latin typeface="Cambria Math" panose="02040503050406030204" pitchFamily="18" charset="0"/>
                          </a:rPr>
                          <m:t>𝟐𝟎</m:t>
                        </m:r>
                        <m:r>
                          <a:rPr lang="en-US" altLang="zh-CN" sz="2800" i="1">
                            <a:latin typeface="Cambria Math" panose="02040503050406030204" pitchFamily="18" charset="0"/>
                          </a:rPr>
                          <m:t>.</m:t>
                        </m:r>
                        <m:r>
                          <a:rPr lang="en-US" altLang="zh-CN" sz="2800" i="1">
                            <a:latin typeface="Cambria Math" panose="02040503050406030204" pitchFamily="18" charset="0"/>
                          </a:rPr>
                          <m:t>𝟎𝟎</m:t>
                        </m:r>
                        <m:r>
                          <a:rPr lang="en-US" altLang="zh-CN" sz="2800" i="1">
                            <a:latin typeface="Cambria Math" panose="02040503050406030204" pitchFamily="18" charset="0"/>
                          </a:rPr>
                          <m:t>+</m:t>
                        </m:r>
                        <m:r>
                          <a:rPr lang="en-US" altLang="zh-CN" sz="2800" b="1" i="1" smtClean="0">
                            <a:latin typeface="Cambria Math" panose="02040503050406030204" pitchFamily="18" charset="0"/>
                          </a:rPr>
                          <m:t>𝟐𝟎</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𝟎𝟐</m:t>
                        </m:r>
                      </m:den>
                    </m:f>
                  </m:oMath>
                </a14:m>
                <a:endParaRPr lang="en-US" altLang="zh-CN" sz="2800" i="1" dirty="0">
                  <a:latin typeface="Cambria Math" panose="02040503050406030204" pitchFamily="18" charset="0"/>
                </a:endParaRPr>
              </a:p>
              <a:p>
                <a:pPr marL="0" indent="0" algn="ctr">
                  <a:buNone/>
                </a:pPr>
                <a14:m>
                  <m:oMath xmlns:m="http://schemas.openxmlformats.org/officeDocument/2006/math">
                    <m:r>
                      <a:rPr lang="en-US" altLang="zh-CN" sz="2800" i="1">
                        <a:latin typeface="Cambria Math" panose="02040503050406030204" pitchFamily="18" charset="0"/>
                      </a:rPr>
                      <m:t>=</m:t>
                    </m:r>
                    <m:r>
                      <a:rPr lang="en-US" altLang="zh-CN" sz="2800" i="1">
                        <a:latin typeface="Cambria Math" panose="02040503050406030204" pitchFamily="18" charset="0"/>
                      </a:rPr>
                      <m:t>𝟓</m:t>
                    </m:r>
                    <m:r>
                      <a:rPr lang="en-US" altLang="zh-CN" sz="2800" i="1">
                        <a:latin typeface="Cambria Math" panose="02040503050406030204" pitchFamily="18" charset="0"/>
                      </a:rPr>
                      <m:t>.</m:t>
                    </m:r>
                    <m:r>
                      <a:rPr lang="en-US" altLang="zh-CN" sz="2800" i="1">
                        <a:latin typeface="Cambria Math" panose="02040503050406030204" pitchFamily="18" charset="0"/>
                      </a:rPr>
                      <m:t>𝟎𝟎</m:t>
                    </m:r>
                    <m:r>
                      <a:rPr lang="en-US" altLang="zh-CN" sz="2800" i="1">
                        <a:latin typeface="Cambria Math" panose="02040503050406030204" pitchFamily="18" charset="0"/>
                        <a:ea typeface="Cambria Math" panose="02040503050406030204" pitchFamily="18" charset="0"/>
                      </a:rPr>
                      <m:t>×</m:t>
                    </m:r>
                  </m:oMath>
                </a14:m>
                <a:r>
                  <a:rPr lang="en-US" altLang="zh-CN" sz="2800" dirty="0"/>
                  <a:t>10</a:t>
                </a:r>
                <a:r>
                  <a:rPr lang="en-US" altLang="zh-CN" sz="2800" baseline="30000" dirty="0"/>
                  <a:t>-6</a:t>
                </a:r>
                <a:r>
                  <a:rPr lang="en-US" altLang="zh-CN" sz="2800" dirty="0"/>
                  <a:t>(mol/L)</a:t>
                </a:r>
              </a:p>
              <a:p>
                <a:pPr marL="0" indent="0" algn="ctr">
                  <a:buNone/>
                </a:pPr>
                <a14:m>
                  <m:oMath xmlns:m="http://schemas.openxmlformats.org/officeDocument/2006/math">
                    <m:r>
                      <a:rPr lang="en-US" altLang="zh-CN" sz="2800" i="1" smtClean="0">
                        <a:solidFill>
                          <a:schemeClr val="tx1"/>
                        </a:solidFill>
                        <a:latin typeface="Cambria Math" panose="02040503050406030204" pitchFamily="18" charset="0"/>
                      </a:rPr>
                      <m:t>𝑲</m:t>
                    </m:r>
                    <m:r>
                      <a:rPr lang="en-US" altLang="zh-CN" sz="2800" b="1" i="0" baseline="-25000" smtClean="0">
                        <a:solidFill>
                          <a:schemeClr val="tx1"/>
                        </a:solidFill>
                        <a:latin typeface="Cambria Math" panose="02040503050406030204" pitchFamily="18" charset="0"/>
                      </a:rPr>
                      <m:t>𝐌𝐘</m:t>
                    </m:r>
                    <m:r>
                      <a:rPr lang="en-US" altLang="zh-CN" sz="2800" i="1">
                        <a:solidFill>
                          <a:schemeClr val="tx1"/>
                        </a:solidFill>
                        <a:latin typeface="Cambria Math" panose="02040503050406030204" pitchFamily="18" charset="0"/>
                      </a:rPr>
                      <m:t>=</m:t>
                    </m:r>
                    <m:f>
                      <m:fPr>
                        <m:ctrlPr>
                          <a:rPr lang="en-US" altLang="zh-CN" sz="2800" i="1">
                            <a:solidFill>
                              <a:schemeClr val="tx1"/>
                            </a:solidFill>
                            <a:latin typeface="Cambria Math" panose="02040503050406030204" pitchFamily="18" charset="0"/>
                          </a:rPr>
                        </m:ctrlPr>
                      </m:fPr>
                      <m:num>
                        <m:d>
                          <m:dPr>
                            <m:begChr m:val="["/>
                            <m:endChr m:val="]"/>
                            <m:ctrlPr>
                              <a:rPr lang="en-US" altLang="zh-CN" sz="2800" i="1">
                                <a:solidFill>
                                  <a:schemeClr val="tx1"/>
                                </a:solidFill>
                                <a:latin typeface="Cambria Math" panose="02040503050406030204" pitchFamily="18" charset="0"/>
                              </a:rPr>
                            </m:ctrlPr>
                          </m:dPr>
                          <m:e>
                            <m:r>
                              <a:rPr lang="en-US" altLang="zh-CN" sz="2800">
                                <a:solidFill>
                                  <a:schemeClr val="tx1"/>
                                </a:solidFill>
                                <a:latin typeface="Cambria Math" panose="02040503050406030204" pitchFamily="18" charset="0"/>
                              </a:rPr>
                              <m:t>𝐌</m:t>
                            </m:r>
                            <m:r>
                              <a:rPr lang="en-US" altLang="zh-CN" sz="2800" b="1" i="0" smtClean="0">
                                <a:solidFill>
                                  <a:schemeClr val="tx1"/>
                                </a:solidFill>
                                <a:latin typeface="Cambria Math" panose="02040503050406030204" pitchFamily="18" charset="0"/>
                              </a:rPr>
                              <m:t>𝐘</m:t>
                            </m:r>
                          </m:e>
                        </m:d>
                        <m:r>
                          <a:rPr lang="en-US" altLang="zh-CN" sz="2800" i="1">
                            <a:solidFill>
                              <a:schemeClr val="tx1"/>
                            </a:solidFill>
                            <a:latin typeface="Cambria Math" panose="02040503050406030204" pitchFamily="18" charset="0"/>
                          </a:rPr>
                          <m:t> </m:t>
                        </m:r>
                      </m:num>
                      <m:den>
                        <m:d>
                          <m:dPr>
                            <m:begChr m:val="["/>
                            <m:endChr m:val="]"/>
                            <m:ctrlPr>
                              <a:rPr lang="en-US" altLang="zh-CN" sz="2800" i="1">
                                <a:solidFill>
                                  <a:schemeClr val="tx1"/>
                                </a:solidFill>
                                <a:latin typeface="Cambria Math" panose="02040503050406030204" pitchFamily="18" charset="0"/>
                              </a:rPr>
                            </m:ctrlPr>
                          </m:dPr>
                          <m:e>
                            <m:r>
                              <a:rPr lang="en-US" altLang="zh-CN" sz="2800">
                                <a:solidFill>
                                  <a:schemeClr val="tx1"/>
                                </a:solidFill>
                                <a:latin typeface="Cambria Math" panose="02040503050406030204" pitchFamily="18" charset="0"/>
                              </a:rPr>
                              <m:t>𝐌</m:t>
                            </m:r>
                          </m:e>
                        </m:d>
                        <m:d>
                          <m:dPr>
                            <m:begChr m:val="["/>
                            <m:endChr m:val="]"/>
                            <m:ctrlPr>
                              <a:rPr lang="en-US" altLang="zh-CN" sz="2800" b="1" i="1">
                                <a:solidFill>
                                  <a:schemeClr val="tx1"/>
                                </a:solidFill>
                                <a:latin typeface="Cambria Math" panose="02040503050406030204" pitchFamily="18" charset="0"/>
                              </a:rPr>
                            </m:ctrlPr>
                          </m:dPr>
                          <m:e>
                            <m:r>
                              <a:rPr lang="en-US" altLang="zh-CN" sz="2800" b="1" i="0" smtClean="0">
                                <a:solidFill>
                                  <a:schemeClr val="tx1"/>
                                </a:solidFill>
                                <a:latin typeface="Cambria Math" panose="02040503050406030204" pitchFamily="18" charset="0"/>
                              </a:rPr>
                              <m:t>𝐘</m:t>
                            </m:r>
                          </m:e>
                        </m:d>
                      </m:den>
                    </m:f>
                  </m:oMath>
                </a14:m>
                <a:r>
                  <a:rPr lang="zh-CN" altLang="en-US" sz="2800" dirty="0"/>
                  <a:t> ，</a:t>
                </a:r>
                <a14:m>
                  <m:oMath xmlns:m="http://schemas.openxmlformats.org/officeDocument/2006/math">
                    <m:d>
                      <m:dPr>
                        <m:begChr m:val="["/>
                        <m:endChr m:val="]"/>
                        <m:ctrlPr>
                          <a:rPr lang="en-US" altLang="zh-CN" sz="2800" i="1">
                            <a:latin typeface="Cambria Math" panose="02040503050406030204" pitchFamily="18" charset="0"/>
                          </a:rPr>
                        </m:ctrlPr>
                      </m:dPr>
                      <m:e>
                        <m:r>
                          <a:rPr lang="en-US" altLang="zh-CN" sz="2800" b="1" i="0" smtClean="0">
                            <a:latin typeface="Cambria Math" panose="02040503050406030204" pitchFamily="18" charset="0"/>
                          </a:rPr>
                          <m:t>𝐂𝐚</m:t>
                        </m:r>
                        <m:r>
                          <a:rPr lang="en-US" altLang="zh-CN" sz="2800">
                            <a:latin typeface="Cambria Math" panose="02040503050406030204" pitchFamily="18" charset="0"/>
                          </a:rPr>
                          <m:t>𝐘</m:t>
                        </m:r>
                      </m:e>
                    </m:d>
                    <m:r>
                      <a:rPr lang="en-US" altLang="zh-CN" sz="2800" baseline="-25000">
                        <a:latin typeface="Cambria Math" panose="02040503050406030204" pitchFamily="18" charset="0"/>
                      </a:rPr>
                      <m:t>𝐬𝐩</m:t>
                    </m:r>
                    <m:r>
                      <a:rPr lang="zh-CN" altLang="en-US" sz="2800" i="1">
                        <a:latin typeface="Cambria Math" panose="02040503050406030204" pitchFamily="18" charset="0"/>
                      </a:rPr>
                      <m:t>≈</m:t>
                    </m:r>
                  </m:oMath>
                </a14:m>
                <a:r>
                  <a:rPr lang="en-US" altLang="zh-CN" sz="2800" dirty="0">
                    <a:latin typeface="Times New Roman" panose="02020603050405020304" pitchFamily="18" charset="0"/>
                  </a:rPr>
                  <a:t> 0.0050 </a:t>
                </a:r>
                <a:r>
                  <a:rPr lang="zh-CN" altLang="en-US" sz="2800" dirty="0">
                    <a:latin typeface="Times New Roman" panose="02020603050405020304" pitchFamily="18" charset="0"/>
                  </a:rPr>
                  <a:t>，  </a:t>
                </a:r>
                <a:r>
                  <a:rPr lang="en-US" altLang="zh-CN" sz="2800" dirty="0" err="1">
                    <a:latin typeface="Times New Roman" panose="02020603050405020304" pitchFamily="18" charset="0"/>
                  </a:rPr>
                  <a:t>lg</a:t>
                </a:r>
                <a:r>
                  <a:rPr lang="en-US" altLang="zh-CN" sz="2800" i="1" dirty="0" err="1">
                    <a:latin typeface="Times New Roman" panose="02020603050405020304" pitchFamily="18" charset="0"/>
                  </a:rPr>
                  <a:t>K</a:t>
                </a:r>
                <a:r>
                  <a:rPr lang="en-US" altLang="zh-CN" sz="2800" baseline="-25000" dirty="0" err="1">
                    <a:latin typeface="Times New Roman" panose="02020603050405020304" pitchFamily="18" charset="0"/>
                  </a:rPr>
                  <a:t>CaY</a:t>
                </a:r>
                <a14:m>
                  <m:oMath xmlns:m="http://schemas.openxmlformats.org/officeDocument/2006/math">
                    <m:r>
                      <a:rPr lang="en-US" altLang="zh-CN" sz="2800" i="1">
                        <a:latin typeface="Cambria Math" panose="02040503050406030204" pitchFamily="18" charset="0"/>
                      </a:rPr>
                      <m:t>=</m:t>
                    </m:r>
                  </m:oMath>
                </a14:m>
                <a:r>
                  <a:rPr lang="en-US" altLang="zh-CN" sz="2800" dirty="0">
                    <a:latin typeface="Times New Roman" panose="02020603050405020304" pitchFamily="18" charset="0"/>
                  </a:rPr>
                  <a:t>10.69</a:t>
                </a:r>
                <a:r>
                  <a:rPr lang="zh-CN" altLang="en-US" sz="2800" dirty="0">
                    <a:latin typeface="Times New Roman" panose="02020603050405020304" pitchFamily="18" charset="0"/>
                  </a:rPr>
                  <a:t>，得：</a:t>
                </a:r>
                <a:endParaRPr lang="en-US" altLang="zh-CN" sz="2800" dirty="0">
                  <a:latin typeface="Times New Roman" panose="02020603050405020304" pitchFamily="18" charset="0"/>
                </a:endParaRPr>
              </a:p>
              <a:p>
                <a:pPr marL="0" indent="0" algn="ctr">
                  <a:buNone/>
                </a:pPr>
                <a:r>
                  <a:rPr lang="en-US" altLang="zh-CN" sz="2800" dirty="0"/>
                  <a:t>   </a:t>
                </a:r>
                <a14:m>
                  <m:oMath xmlns:m="http://schemas.openxmlformats.org/officeDocument/2006/math">
                    <m:d>
                      <m:dPr>
                        <m:begChr m:val="["/>
                        <m:endChr m:val="]"/>
                        <m:ctrlPr>
                          <a:rPr lang="en-US" altLang="zh-CN" sz="2800" i="1" smtClean="0">
                            <a:latin typeface="Cambria Math" panose="02040503050406030204" pitchFamily="18" charset="0"/>
                          </a:rPr>
                        </m:ctrlPr>
                      </m:dPr>
                      <m:e>
                        <m:sSup>
                          <m:sSupPr>
                            <m:ctrlPr>
                              <a:rPr lang="en-US" altLang="zh-CN" sz="2800" i="1" smtClean="0">
                                <a:latin typeface="Cambria Math" panose="02040503050406030204" pitchFamily="18" charset="0"/>
                              </a:rPr>
                            </m:ctrlPr>
                          </m:sSupPr>
                          <m:e>
                            <m:r>
                              <a:rPr lang="en-US" altLang="zh-CN" sz="2800" b="1" i="0" smtClean="0">
                                <a:latin typeface="Cambria Math" panose="02040503050406030204" pitchFamily="18" charset="0"/>
                              </a:rPr>
                              <m:t>𝐂𝐚</m:t>
                            </m:r>
                          </m:e>
                          <m:sup>
                            <m:r>
                              <a:rPr lang="en-US" altLang="zh-CN" sz="2800" b="1" i="1" smtClean="0">
                                <a:latin typeface="Cambria Math" panose="02040503050406030204" pitchFamily="18" charset="0"/>
                              </a:rPr>
                              <m:t>𝟐</m:t>
                            </m:r>
                            <m:r>
                              <a:rPr lang="en-US" altLang="zh-CN" sz="2800" b="1" i="1" smtClean="0">
                                <a:latin typeface="Cambria Math" panose="02040503050406030204" pitchFamily="18" charset="0"/>
                              </a:rPr>
                              <m:t>+</m:t>
                            </m:r>
                          </m:sup>
                        </m:sSup>
                      </m:e>
                    </m:d>
                    <m:r>
                      <a:rPr lang="en-US" altLang="zh-CN" sz="2800" baseline="-25000">
                        <a:latin typeface="Cambria Math" panose="02040503050406030204" pitchFamily="18" charset="0"/>
                      </a:rPr>
                      <m:t>𝐬𝐩</m:t>
                    </m:r>
                    <m:r>
                      <a:rPr lang="en-US" altLang="zh-CN" sz="2800" i="1">
                        <a:latin typeface="Cambria Math" panose="02040503050406030204" pitchFamily="18" charset="0"/>
                      </a:rPr>
                      <m:t>=</m:t>
                    </m:r>
                  </m:oMath>
                </a14:m>
                <a:r>
                  <a:rPr lang="en-US" altLang="zh-CN" sz="2800" dirty="0">
                    <a:latin typeface="Times New Roman" panose="02020603050405020304" pitchFamily="18" charset="0"/>
                  </a:rPr>
                  <a:t>2.04</a:t>
                </a:r>
                <a:r>
                  <a:rPr lang="en-US" altLang="zh-CN" sz="2800" dirty="0">
                    <a:ea typeface="Cambria Math" panose="02040503050406030204" pitchFamily="18" charset="0"/>
                  </a:rPr>
                  <a:t> </a:t>
                </a:r>
                <a14:m>
                  <m:oMath xmlns:m="http://schemas.openxmlformats.org/officeDocument/2006/math">
                    <m:r>
                      <a:rPr lang="en-US" altLang="zh-CN" sz="2800" i="1">
                        <a:latin typeface="Cambria Math" panose="02040503050406030204" pitchFamily="18" charset="0"/>
                        <a:ea typeface="Cambria Math" panose="02040503050406030204" pitchFamily="18" charset="0"/>
                      </a:rPr>
                      <m:t>× </m:t>
                    </m:r>
                  </m:oMath>
                </a14:m>
                <a:r>
                  <a:rPr lang="en-US" altLang="zh-CN" sz="2800" dirty="0">
                    <a:latin typeface="Times New Roman" panose="02020603050405020304" pitchFamily="18" charset="0"/>
                  </a:rPr>
                  <a:t>10</a:t>
                </a:r>
                <a:r>
                  <a:rPr lang="en-US" altLang="zh-CN" sz="2800" baseline="30000" dirty="0">
                    <a:latin typeface="Times New Roman" panose="02020603050405020304" pitchFamily="18" charset="0"/>
                  </a:rPr>
                  <a:t>-8</a:t>
                </a:r>
                <a:r>
                  <a:rPr lang="en-US" altLang="zh-CN" sz="2800" dirty="0">
                    <a:latin typeface="Times New Roman" panose="02020603050405020304" pitchFamily="18" charset="0"/>
                  </a:rPr>
                  <a:t>(mol/L)     </a:t>
                </a:r>
              </a:p>
              <a:p>
                <a:pPr marL="0" indent="0" algn="ctr">
                  <a:spcBef>
                    <a:spcPts val="1200"/>
                  </a:spcBef>
                  <a:buNone/>
                </a:pPr>
                <a:r>
                  <a:rPr lang="en-US" altLang="zh-CN" sz="2800" dirty="0" err="1">
                    <a:latin typeface="Times New Roman" panose="02020603050405020304" pitchFamily="18" charset="0"/>
                  </a:rPr>
                  <a:t>pCa</a:t>
                </a:r>
                <a14:m>
                  <m:oMath xmlns:m="http://schemas.openxmlformats.org/officeDocument/2006/math">
                    <m:r>
                      <a:rPr lang="en-US" altLang="zh-CN" sz="2800" i="1">
                        <a:latin typeface="Cambria Math" panose="02040503050406030204" pitchFamily="18" charset="0"/>
                      </a:rPr>
                      <m:t>=</m:t>
                    </m:r>
                  </m:oMath>
                </a14:m>
                <a:r>
                  <a:rPr lang="en-US" altLang="zh-CN" sz="2800" dirty="0">
                    <a:latin typeface="Times New Roman" panose="02020603050405020304" pitchFamily="18" charset="0"/>
                  </a:rPr>
                  <a:t>7.69</a:t>
                </a:r>
              </a:p>
            </p:txBody>
          </p:sp>
        </mc:Choice>
        <mc:Fallback xmlns="">
          <p:sp>
            <p:nvSpPr>
              <p:cNvPr id="487427" name="Rectangle 3"/>
              <p:cNvSpPr>
                <a:spLocks noGrp="1" noRot="1" noChangeAspect="1" noMove="1" noResize="1" noEditPoints="1" noAdjustHandles="1" noChangeArrowheads="1" noChangeShapeType="1" noTextEdit="1"/>
              </p:cNvSpPr>
              <p:nvPr>
                <p:ph idx="1"/>
              </p:nvPr>
            </p:nvSpPr>
            <p:spPr>
              <a:xfrm>
                <a:off x="251520" y="1340769"/>
                <a:ext cx="8712968" cy="4464495"/>
              </a:xfrm>
              <a:blipFill>
                <a:blip r:embed="rId4"/>
                <a:stretch>
                  <a:fillRect t="-1913" r="-5455" b="-6967"/>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1B6094C-D00D-46AB-BF39-682719E1777C}"/>
              </a:ext>
            </a:extLst>
          </p:cNvPr>
          <p:cNvSpPr>
            <a:spLocks noGrp="1"/>
          </p:cNvSpPr>
          <p:nvPr>
            <p:ph type="title"/>
          </p:nvPr>
        </p:nvSpPr>
        <p:spPr/>
        <p:txBody>
          <a:bodyPr/>
          <a:lstStyle/>
          <a:p>
            <a:r>
              <a:rPr lang="zh-CN" altLang="en-US" dirty="0"/>
              <a:t>化学计量点后：</a:t>
            </a:r>
          </a:p>
        </p:txBody>
      </p:sp>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F4D183AB-C95A-4E2C-871D-61FDADA1BE19}" type="slidenum">
              <a:rPr lang="en-US" altLang="zh-CN"/>
              <a:pPr/>
              <a:t>74</a:t>
            </a:fld>
            <a:endParaRPr lang="en-US" altLang="zh-CN"/>
          </a:p>
        </p:txBody>
      </p:sp>
    </p:spTree>
    <p:custDataLst>
      <p:tags r:id="rId1"/>
    </p:custDataLst>
    <p:extLst>
      <p:ext uri="{BB962C8B-B14F-4D97-AF65-F5344CB8AC3E}">
        <p14:creationId xmlns:p14="http://schemas.microsoft.com/office/powerpoint/2010/main" val="34740518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7427">
                                            <p:txEl>
                                              <p:pRg st="0" end="0"/>
                                            </p:txEl>
                                          </p:spTgt>
                                        </p:tgtEl>
                                        <p:attrNameLst>
                                          <p:attrName>style.visibility</p:attrName>
                                        </p:attrNameLst>
                                      </p:cBhvr>
                                      <p:to>
                                        <p:strVal val="visible"/>
                                      </p:to>
                                    </p:set>
                                    <p:animEffect transition="in" filter="barn(inVertical)">
                                      <p:cBhvr>
                                        <p:cTn id="7" dur="500"/>
                                        <p:tgtEl>
                                          <p:spTgt spid="48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7427">
                                            <p:txEl>
                                              <p:pRg st="1" end="1"/>
                                            </p:txEl>
                                          </p:spTgt>
                                        </p:tgtEl>
                                        <p:attrNameLst>
                                          <p:attrName>style.visibility</p:attrName>
                                        </p:attrNameLst>
                                      </p:cBhvr>
                                      <p:to>
                                        <p:strVal val="visible"/>
                                      </p:to>
                                    </p:set>
                                    <p:animEffect transition="in" filter="barn(inVertical)">
                                      <p:cBhvr>
                                        <p:cTn id="12" dur="500"/>
                                        <p:tgtEl>
                                          <p:spTgt spid="487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87427">
                                            <p:txEl>
                                              <p:pRg st="2" end="2"/>
                                            </p:txEl>
                                          </p:spTgt>
                                        </p:tgtEl>
                                        <p:attrNameLst>
                                          <p:attrName>style.visibility</p:attrName>
                                        </p:attrNameLst>
                                      </p:cBhvr>
                                      <p:to>
                                        <p:strVal val="visible"/>
                                      </p:to>
                                    </p:set>
                                    <p:animEffect transition="in" filter="barn(inVertical)">
                                      <p:cBhvr>
                                        <p:cTn id="17" dur="500"/>
                                        <p:tgtEl>
                                          <p:spTgt spid="487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7427">
                                            <p:txEl>
                                              <p:pRg st="3" end="3"/>
                                            </p:txEl>
                                          </p:spTgt>
                                        </p:tgtEl>
                                        <p:attrNameLst>
                                          <p:attrName>style.visibility</p:attrName>
                                        </p:attrNameLst>
                                      </p:cBhvr>
                                      <p:to>
                                        <p:strVal val="visible"/>
                                      </p:to>
                                    </p:set>
                                    <p:animEffect transition="in" filter="barn(inVertical)">
                                      <p:cBhvr>
                                        <p:cTn id="22" dur="500"/>
                                        <p:tgtEl>
                                          <p:spTgt spid="487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87427">
                                            <p:txEl>
                                              <p:pRg st="4" end="4"/>
                                            </p:txEl>
                                          </p:spTgt>
                                        </p:tgtEl>
                                        <p:attrNameLst>
                                          <p:attrName>style.visibility</p:attrName>
                                        </p:attrNameLst>
                                      </p:cBhvr>
                                      <p:to>
                                        <p:strVal val="visible"/>
                                      </p:to>
                                    </p:set>
                                    <p:animEffect transition="in" filter="barn(inVertical)">
                                      <p:cBhvr>
                                        <p:cTn id="27" dur="500"/>
                                        <p:tgtEl>
                                          <p:spTgt spid="487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87427">
                                            <p:txEl>
                                              <p:pRg st="5" end="5"/>
                                            </p:txEl>
                                          </p:spTgt>
                                        </p:tgtEl>
                                        <p:attrNameLst>
                                          <p:attrName>style.visibility</p:attrName>
                                        </p:attrNameLst>
                                      </p:cBhvr>
                                      <p:to>
                                        <p:strVal val="visible"/>
                                      </p:to>
                                    </p:set>
                                    <p:animEffect transition="in" filter="barn(inVertical)">
                                      <p:cBhvr>
                                        <p:cTn id="32" dur="500"/>
                                        <p:tgtEl>
                                          <p:spTgt spid="4874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87432"/>
                                        </p:tgtEl>
                                        <p:attrNameLst>
                                          <p:attrName>style.visibility</p:attrName>
                                        </p:attrNameLst>
                                      </p:cBhvr>
                                      <p:to>
                                        <p:strVal val="visible"/>
                                      </p:to>
                                    </p:set>
                                    <p:animEffect transition="in" filter="barn(inVertical)">
                                      <p:cBhvr>
                                        <p:cTn id="37" dur="500"/>
                                        <p:tgtEl>
                                          <p:spTgt spid="487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页脚占位符 4"/>
          <p:cNvSpPr>
            <a:spLocks noGrp="1"/>
          </p:cNvSpPr>
          <p:nvPr>
            <p:ph type="ftr" sz="quarter" idx="11"/>
          </p:nvPr>
        </p:nvSpPr>
        <p:spPr/>
        <p:txBody>
          <a:bodyPr/>
          <a:lstStyle/>
          <a:p>
            <a:r>
              <a:rPr lang="en-US" altLang="zh-CN"/>
              <a:t>《分析化学》 第五章   配位滴定法</a:t>
            </a:r>
          </a:p>
        </p:txBody>
      </p:sp>
      <p:sp>
        <p:nvSpPr>
          <p:cNvPr id="28" name="灯片编号占位符 5"/>
          <p:cNvSpPr>
            <a:spLocks noGrp="1"/>
          </p:cNvSpPr>
          <p:nvPr>
            <p:ph type="sldNum" sz="quarter" idx="12"/>
          </p:nvPr>
        </p:nvSpPr>
        <p:spPr/>
        <p:txBody>
          <a:bodyPr/>
          <a:lstStyle/>
          <a:p>
            <a:fld id="{C7921AD6-C566-4840-B023-CBDD74AC61D1}" type="slidenum">
              <a:rPr lang="en-US" altLang="zh-CN"/>
              <a:pPr/>
              <a:t>75</a:t>
            </a:fld>
            <a:endParaRPr lang="en-US" altLang="zh-CN"/>
          </a:p>
        </p:txBody>
      </p:sp>
      <p:sp>
        <p:nvSpPr>
          <p:cNvPr id="489474" name="Rectangle 2"/>
          <p:cNvSpPr>
            <a:spLocks noGrp="1" noChangeArrowheads="1"/>
          </p:cNvSpPr>
          <p:nvPr>
            <p:ph type="title"/>
          </p:nvPr>
        </p:nvSpPr>
        <p:spPr/>
        <p:txBody>
          <a:bodyPr/>
          <a:lstStyle/>
          <a:p>
            <a:r>
              <a:rPr lang="zh-CN" altLang="en-US" dirty="0">
                <a:latin typeface="Times New Roman" panose="02020603050405020304" pitchFamily="18" charset="0"/>
              </a:rPr>
              <a:t>逐一计算滴定过程</a:t>
            </a:r>
            <a:r>
              <a:rPr lang="en-US" altLang="zh-CN" dirty="0" err="1">
                <a:latin typeface="Times New Roman" panose="02020603050405020304" pitchFamily="18" charset="0"/>
              </a:rPr>
              <a:t>pCa</a:t>
            </a:r>
            <a:r>
              <a:rPr lang="zh-CN" altLang="en-US" dirty="0">
                <a:latin typeface="Times New Roman" panose="02020603050405020304" pitchFamily="18" charset="0"/>
              </a:rPr>
              <a:t>值，结果列表</a:t>
            </a:r>
          </a:p>
        </p:txBody>
      </p:sp>
      <p:graphicFrame>
        <p:nvGraphicFramePr>
          <p:cNvPr id="489513" name="Group 41"/>
          <p:cNvGraphicFramePr>
            <a:graphicFrameLocks noGrp="1"/>
          </p:cNvGraphicFramePr>
          <p:nvPr>
            <p:extLst>
              <p:ext uri="{D42A27DB-BD31-4B8C-83A1-F6EECF244321}">
                <p14:modId xmlns:p14="http://schemas.microsoft.com/office/powerpoint/2010/main" val="734625816"/>
              </p:ext>
            </p:extLst>
          </p:nvPr>
        </p:nvGraphicFramePr>
        <p:xfrm>
          <a:off x="251520" y="1405982"/>
          <a:ext cx="8064500" cy="4610356"/>
        </p:xfrm>
        <a:graphic>
          <a:graphicData uri="http://schemas.openxmlformats.org/drawingml/2006/table">
            <a:tbl>
              <a:tblPr/>
              <a:tblGrid>
                <a:gridCol w="2087562">
                  <a:extLst>
                    <a:ext uri="{9D8B030D-6E8A-4147-A177-3AD203B41FA5}">
                      <a16:colId xmlns:a16="http://schemas.microsoft.com/office/drawing/2014/main" val="20000"/>
                    </a:ext>
                  </a:extLst>
                </a:gridCol>
                <a:gridCol w="187325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gridCol w="1944688">
                  <a:extLst>
                    <a:ext uri="{9D8B030D-6E8A-4147-A177-3AD203B41FA5}">
                      <a16:colId xmlns:a16="http://schemas.microsoft.com/office/drawing/2014/main" val="20003"/>
                    </a:ext>
                  </a:extLst>
                </a:gridCol>
              </a:tblGrid>
              <a:tr h="838200">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EDTA</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 V/ml</a:t>
                      </a:r>
                    </a:p>
                  </a:txBody>
                  <a:tcPr marL="90000" marR="90000" marT="46800" marB="46800" anchor="ct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5000"/>
                        </a:lnSpc>
                        <a:spcBef>
                          <a:spcPts val="0"/>
                        </a:spcBef>
                        <a:spcAft>
                          <a:spcPct val="0"/>
                        </a:spcAft>
                        <a:buClrTx/>
                        <a:buSzTx/>
                        <a:buFontTx/>
                        <a:buNone/>
                        <a:tabLst/>
                      </a:pPr>
                      <a:r>
                        <a:rPr kumimoji="0" lang="zh-CN" altLang="en-US"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滴定分数</a:t>
                      </a: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5000"/>
                        </a:lnSpc>
                        <a:spcBef>
                          <a:spcPts val="0"/>
                        </a:spcBef>
                        <a:spcAft>
                          <a:spcPct val="0"/>
                        </a:spcAft>
                        <a:buClrTx/>
                        <a:buSzTx/>
                        <a:buFontTx/>
                        <a:buNone/>
                        <a:tabLst/>
                      </a:pPr>
                      <a:r>
                        <a:rPr kumimoji="0" lang="zh-CN" altLang="en-US"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过量</a:t>
                      </a: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EDTA </a:t>
                      </a:r>
                      <a:r>
                        <a:rPr kumimoji="0" lang="en-US" altLang="zh-CN" sz="2800" b="1" i="1"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V</a:t>
                      </a: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/ml</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pCa</a:t>
                      </a:r>
                    </a:p>
                  </a:txBody>
                  <a:tcPr marL="90000" marR="90000" marT="46800" marB="46800"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24250">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0.00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18.00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19.80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2"/>
                          </a:solidFill>
                          <a:effectLst>
                            <a:outerShdw blurRad="38100" dist="38100" dir="2700000" algn="tl">
                              <a:srgbClr val="C0C0C0"/>
                            </a:outerShdw>
                          </a:effectLst>
                          <a:latin typeface="Times New Roman" panose="02020603050405020304" pitchFamily="18" charset="0"/>
                          <a:ea typeface="黑体" panose="02010609060101010101" pitchFamily="49" charset="-122"/>
                        </a:rPr>
                        <a:t>19.98</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2"/>
                          </a:solidFill>
                          <a:effectLst>
                            <a:outerShdw blurRad="38100" dist="38100" dir="2700000" algn="tl">
                              <a:srgbClr val="C0C0C0"/>
                            </a:outerShdw>
                          </a:effectLst>
                          <a:latin typeface="Times New Roman" panose="02020603050405020304" pitchFamily="18" charset="0"/>
                          <a:ea typeface="黑体" panose="02010609060101010101" pitchFamily="49" charset="-122"/>
                        </a:rPr>
                        <a:t>20.00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2"/>
                          </a:solidFill>
                          <a:effectLst>
                            <a:outerShdw blurRad="38100" dist="38100" dir="2700000" algn="tl">
                              <a:srgbClr val="C0C0C0"/>
                            </a:outerShdw>
                          </a:effectLst>
                          <a:latin typeface="Times New Roman" panose="02020603050405020304" pitchFamily="18" charset="0"/>
                          <a:ea typeface="黑体" panose="02010609060101010101" pitchFamily="49" charset="-122"/>
                        </a:rPr>
                        <a:t>20.02</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20.20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22.00</a:t>
                      </a:r>
                    </a:p>
                  </a:txBody>
                  <a:tcPr marL="90000" marR="90000" marT="46800" marB="4680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90%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99%</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99.9%</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100%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100.1%</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101%</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5000"/>
                        </a:lnSpc>
                        <a:spcBef>
                          <a:spcPts val="0"/>
                        </a:spcBef>
                        <a:spcAft>
                          <a:spcPct val="0"/>
                        </a:spcAft>
                        <a:buClrTx/>
                        <a:buSzTx/>
                        <a:buFontTx/>
                        <a:buNone/>
                        <a:tabLst/>
                      </a:pPr>
                      <a:endPar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p>
                      <a:pPr marL="0" marR="0" lvl="0" indent="0" algn="ctr" defTabSz="914400" rtl="0" eaLnBrk="1" fontAlgn="base" latinLnBrk="0" hangingPunct="1">
                        <a:lnSpc>
                          <a:spcPct val="105000"/>
                        </a:lnSpc>
                        <a:spcBef>
                          <a:spcPts val="0"/>
                        </a:spcBef>
                        <a:spcAft>
                          <a:spcPct val="0"/>
                        </a:spcAft>
                        <a:buClrTx/>
                        <a:buSzTx/>
                        <a:buFontTx/>
                        <a:buNone/>
                        <a:tabLst/>
                      </a:pPr>
                      <a:endPar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p>
                      <a:pPr marL="0" marR="0" lvl="0" indent="0" algn="ctr" defTabSz="914400" rtl="0" eaLnBrk="1" fontAlgn="base" latinLnBrk="0" hangingPunct="1">
                        <a:lnSpc>
                          <a:spcPct val="105000"/>
                        </a:lnSpc>
                        <a:spcBef>
                          <a:spcPts val="0"/>
                        </a:spcBef>
                        <a:spcAft>
                          <a:spcPct val="0"/>
                        </a:spcAft>
                        <a:buClrTx/>
                        <a:buSzTx/>
                        <a:buFontTx/>
                        <a:buNone/>
                        <a:tabLst/>
                      </a:pPr>
                      <a:endPar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p>
                      <a:pPr marL="0" marR="0" lvl="0" indent="0" algn="ctr" defTabSz="914400" rtl="0" eaLnBrk="1" fontAlgn="base" latinLnBrk="0" hangingPunct="1">
                        <a:lnSpc>
                          <a:spcPct val="105000"/>
                        </a:lnSpc>
                        <a:spcBef>
                          <a:spcPts val="0"/>
                        </a:spcBef>
                        <a:spcAft>
                          <a:spcPct val="0"/>
                        </a:spcAft>
                        <a:buClrTx/>
                        <a:buSzTx/>
                        <a:buFontTx/>
                        <a:buNone/>
                        <a:tabLst/>
                      </a:pPr>
                      <a:endPar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p>
                      <a:pPr marL="0" marR="0" lvl="0" indent="0" algn="ctr" defTabSz="914400" rtl="0" eaLnBrk="1" fontAlgn="base" latinLnBrk="0" hangingPunct="1">
                        <a:lnSpc>
                          <a:spcPct val="105000"/>
                        </a:lnSpc>
                        <a:spcBef>
                          <a:spcPts val="0"/>
                        </a:spcBef>
                        <a:spcAft>
                          <a:spcPct val="0"/>
                        </a:spcAft>
                        <a:buClrTx/>
                        <a:buSzTx/>
                        <a:buFontTx/>
                        <a:buNone/>
                        <a:tabLst/>
                      </a:pPr>
                      <a:endPar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0.02</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0.20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2.00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3.28</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4.30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rgbClr val="FF0000"/>
                          </a:solidFill>
                          <a:effectLst/>
                          <a:latin typeface="Times New Roman" panose="02020603050405020304" pitchFamily="18" charset="0"/>
                          <a:ea typeface="黑体" panose="02010609060101010101" pitchFamily="49" charset="-122"/>
                        </a:rPr>
                        <a:t>5.30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rgbClr val="FF0000"/>
                          </a:solidFill>
                          <a:effectLst/>
                          <a:latin typeface="Times New Roman" panose="02020603050405020304" pitchFamily="18" charset="0"/>
                          <a:ea typeface="黑体" panose="02010609060101010101" pitchFamily="49" charset="-122"/>
                        </a:rPr>
                        <a:t>6.50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rgbClr val="FF0000"/>
                          </a:solidFill>
                          <a:effectLst/>
                          <a:latin typeface="Times New Roman" panose="02020603050405020304" pitchFamily="18" charset="0"/>
                          <a:ea typeface="黑体" panose="02010609060101010101" pitchFamily="49" charset="-122"/>
                        </a:rPr>
                        <a:t>7.69</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8.70</a:t>
                      </a:r>
                    </a:p>
                    <a:p>
                      <a:pPr marL="0" marR="0" lvl="0" indent="0" algn="ctr" defTabSz="914400" rtl="0" eaLnBrk="1" fontAlgn="base" latinLnBrk="0" hangingPunct="1">
                        <a:lnSpc>
                          <a:spcPct val="105000"/>
                        </a:lnSpc>
                        <a:spcBef>
                          <a:spcPts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9.69</a:t>
                      </a:r>
                    </a:p>
                  </a:txBody>
                  <a:tcPr marL="90000" marR="90000" marT="46800" marB="4680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489498" name="Group 26"/>
          <p:cNvGrpSpPr>
            <a:grpSpLocks/>
          </p:cNvGrpSpPr>
          <p:nvPr/>
        </p:nvGrpSpPr>
        <p:grpSpPr bwMode="auto">
          <a:xfrm>
            <a:off x="539552" y="3573015"/>
            <a:ext cx="8345488" cy="1817500"/>
            <a:chOff x="377" y="2139"/>
            <a:chExt cx="5257" cy="1301"/>
          </a:xfrm>
        </p:grpSpPr>
        <p:sp>
          <p:nvSpPr>
            <p:cNvPr id="489499" name="Line 27"/>
            <p:cNvSpPr>
              <a:spLocks noChangeShapeType="1"/>
            </p:cNvSpPr>
            <p:nvPr/>
          </p:nvSpPr>
          <p:spPr bwMode="auto">
            <a:xfrm>
              <a:off x="380" y="2235"/>
              <a:ext cx="484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489500" name="Line 28"/>
            <p:cNvSpPr>
              <a:spLocks noChangeShapeType="1"/>
            </p:cNvSpPr>
            <p:nvPr/>
          </p:nvSpPr>
          <p:spPr bwMode="auto">
            <a:xfrm flipV="1">
              <a:off x="377" y="3198"/>
              <a:ext cx="4844" cy="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489501" name="AutoShape 29"/>
            <p:cNvSpPr>
              <a:spLocks/>
            </p:cNvSpPr>
            <p:nvPr/>
          </p:nvSpPr>
          <p:spPr bwMode="auto">
            <a:xfrm>
              <a:off x="5124" y="2245"/>
              <a:ext cx="240" cy="936"/>
            </a:xfrm>
            <a:prstGeom prst="rightBrace">
              <a:avLst>
                <a:gd name="adj1" fmla="val 32500"/>
                <a:gd name="adj2" fmla="val 50000"/>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a:p>
          </p:txBody>
        </p:sp>
        <p:sp>
          <p:nvSpPr>
            <p:cNvPr id="489502" name="Text Box 30"/>
            <p:cNvSpPr txBox="1">
              <a:spLocks noChangeArrowheads="1"/>
            </p:cNvSpPr>
            <p:nvPr/>
          </p:nvSpPr>
          <p:spPr bwMode="auto">
            <a:xfrm>
              <a:off x="5316" y="2139"/>
              <a:ext cx="318" cy="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kumimoji="1" lang="zh-CN" altLang="en-US" b="1" dirty="0">
                  <a:solidFill>
                    <a:srgbClr val="3333FF"/>
                  </a:solidFill>
                  <a:effectLst>
                    <a:outerShdw blurRad="38100" dist="38100" dir="2700000" algn="tl">
                      <a:srgbClr val="C0C0C0"/>
                    </a:outerShdw>
                  </a:effectLst>
                  <a:ea typeface="宋体" panose="02010600030101010101" pitchFamily="2" charset="-122"/>
                </a:rPr>
                <a:t>突跃范围</a:t>
              </a:r>
            </a:p>
          </p:txBody>
        </p:sp>
      </p:gr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9513"/>
                                        </p:tgtEl>
                                        <p:attrNameLst>
                                          <p:attrName>style.visibility</p:attrName>
                                        </p:attrNameLst>
                                      </p:cBhvr>
                                      <p:to>
                                        <p:strVal val="visible"/>
                                      </p:to>
                                    </p:set>
                                    <p:animEffect transition="in" filter="barn(inVertical)">
                                      <p:cBhvr>
                                        <p:cTn id="7" dur="500"/>
                                        <p:tgtEl>
                                          <p:spTgt spid="4895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9498"/>
                                        </p:tgtEl>
                                        <p:attrNameLst>
                                          <p:attrName>style.visibility</p:attrName>
                                        </p:attrNameLst>
                                      </p:cBhvr>
                                      <p:to>
                                        <p:strVal val="visible"/>
                                      </p:to>
                                    </p:set>
                                    <p:animEffect transition="in" filter="barn(inVertical)">
                                      <p:cBhvr>
                                        <p:cTn id="12" dur="500"/>
                                        <p:tgtEl>
                                          <p:spTgt spid="489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页脚占位符 4"/>
          <p:cNvSpPr>
            <a:spLocks noGrp="1"/>
          </p:cNvSpPr>
          <p:nvPr>
            <p:ph type="ftr" sz="quarter" idx="11"/>
          </p:nvPr>
        </p:nvSpPr>
        <p:spPr/>
        <p:txBody>
          <a:bodyPr/>
          <a:lstStyle/>
          <a:p>
            <a:r>
              <a:rPr lang="en-US" altLang="zh-CN"/>
              <a:t>《分析化学》 第五章   配位滴定法</a:t>
            </a:r>
          </a:p>
        </p:txBody>
      </p:sp>
      <p:sp>
        <p:nvSpPr>
          <p:cNvPr id="25" name="灯片编号占位符 5"/>
          <p:cNvSpPr>
            <a:spLocks noGrp="1"/>
          </p:cNvSpPr>
          <p:nvPr>
            <p:ph type="sldNum" sz="quarter" idx="12"/>
          </p:nvPr>
        </p:nvSpPr>
        <p:spPr/>
        <p:txBody>
          <a:bodyPr/>
          <a:lstStyle/>
          <a:p>
            <a:fld id="{7FC2B9F1-0C4D-4BA1-BA3A-190F9C0AC07D}" type="slidenum">
              <a:rPr lang="en-US" altLang="zh-CN"/>
              <a:pPr/>
              <a:t>76</a:t>
            </a:fld>
            <a:endParaRPr lang="en-US" altLang="zh-CN"/>
          </a:p>
        </p:txBody>
      </p:sp>
      <p:sp>
        <p:nvSpPr>
          <p:cNvPr id="121868" name="Text Box 12"/>
          <p:cNvSpPr txBox="1">
            <a:spLocks noChangeArrowheads="1"/>
          </p:cNvSpPr>
          <p:nvPr/>
        </p:nvSpPr>
        <p:spPr bwMode="auto">
          <a:xfrm>
            <a:off x="5364088" y="1844824"/>
            <a:ext cx="3363813" cy="2835008"/>
          </a:xfrm>
          <a:prstGeom prst="rect">
            <a:avLst/>
          </a:prstGeom>
          <a:solidFill>
            <a:schemeClr val="accent1">
              <a:alpha val="11000"/>
            </a:schemeClr>
          </a:solidFill>
          <a:ln w="19050">
            <a:solidFill>
              <a:schemeClr val="accent1">
                <a:lumMod val="90000"/>
              </a:schemeClr>
            </a:solidFill>
          </a:ln>
          <a:effectLst/>
        </p:spPr>
        <p:txBody>
          <a:bodyPr wrap="square" lIns="90000" tIns="46800" rIns="90000" bIns="46800">
            <a:spAutoFit/>
          </a:bodyPr>
          <a:lstStyle/>
          <a:p>
            <a:pPr algn="just">
              <a:lnSpc>
                <a:spcPct val="130000"/>
              </a:lnSpc>
              <a:spcBef>
                <a:spcPct val="50000"/>
              </a:spcBef>
            </a:pPr>
            <a:r>
              <a:rPr kumimoji="1" lang="zh-CN" altLang="en-US" b="1" dirty="0"/>
              <a:t>若</a:t>
            </a:r>
            <a:r>
              <a:rPr kumimoji="1" lang="en-US" altLang="zh-CN" b="1" dirty="0"/>
              <a:t>M</a:t>
            </a:r>
            <a:r>
              <a:rPr kumimoji="1" lang="zh-CN" altLang="en-US" b="1" dirty="0"/>
              <a:t>、</a:t>
            </a:r>
            <a:r>
              <a:rPr kumimoji="1" lang="en-US" altLang="zh-CN" b="1" dirty="0"/>
              <a:t>Y</a:t>
            </a:r>
            <a:r>
              <a:rPr kumimoji="1" lang="zh-CN" altLang="en-US" b="1" dirty="0"/>
              <a:t>或</a:t>
            </a:r>
            <a:r>
              <a:rPr kumimoji="1" lang="en-US" altLang="zh-CN" b="1" dirty="0"/>
              <a:t>MY</a:t>
            </a:r>
            <a:r>
              <a:rPr kumimoji="1" lang="zh-CN" altLang="en-US" b="1" dirty="0"/>
              <a:t>有副反应时，计算过程中</a:t>
            </a:r>
            <a:r>
              <a:rPr kumimoji="1" lang="en-US" altLang="zh-CN" b="1" i="1" dirty="0"/>
              <a:t>K</a:t>
            </a:r>
            <a:r>
              <a:rPr kumimoji="1" lang="en-US" altLang="zh-CN" b="1" baseline="-25000" dirty="0"/>
              <a:t>MY</a:t>
            </a:r>
            <a:r>
              <a:rPr kumimoji="1" lang="zh-CN" altLang="en-US" b="1" dirty="0"/>
              <a:t>要用</a:t>
            </a:r>
            <a:r>
              <a:rPr kumimoji="1" lang="en-US" altLang="zh-CN" b="1" i="1" dirty="0"/>
              <a:t>K</a:t>
            </a:r>
            <a:r>
              <a:rPr kumimoji="1" lang="en-US" altLang="zh-CN" b="1" dirty="0">
                <a:cs typeface="Times New Roman" panose="02020603050405020304" pitchFamily="18" charset="0"/>
              </a:rPr>
              <a:t>´</a:t>
            </a:r>
            <a:r>
              <a:rPr kumimoji="1" lang="en-US" altLang="zh-CN" b="1" baseline="-25000" dirty="0"/>
              <a:t>MY</a:t>
            </a:r>
            <a:r>
              <a:rPr kumimoji="1" lang="zh-CN" altLang="en-US" b="1" dirty="0"/>
              <a:t>，</a:t>
            </a:r>
            <a:r>
              <a:rPr kumimoji="1" lang="en-US" altLang="zh-CN" b="1" dirty="0"/>
              <a:t>[M]</a:t>
            </a:r>
            <a:r>
              <a:rPr kumimoji="1" lang="zh-CN" altLang="en-US" b="1" dirty="0"/>
              <a:t>用</a:t>
            </a:r>
            <a:r>
              <a:rPr kumimoji="1" lang="en-US" altLang="zh-CN" b="1" dirty="0"/>
              <a:t>[M´]</a:t>
            </a:r>
            <a:r>
              <a:rPr kumimoji="1" lang="zh-CN" altLang="en-US" b="1" dirty="0"/>
              <a:t>，可得其滴定曲线。</a:t>
            </a:r>
          </a:p>
        </p:txBody>
      </p:sp>
      <p:sp>
        <p:nvSpPr>
          <p:cNvPr id="121877" name="Rectangle 21"/>
          <p:cNvSpPr>
            <a:spLocks noGrp="1" noChangeArrowheads="1"/>
          </p:cNvSpPr>
          <p:nvPr>
            <p:ph type="title"/>
          </p:nvPr>
        </p:nvSpPr>
        <p:spPr/>
        <p:txBody>
          <a:bodyPr/>
          <a:lstStyle/>
          <a:p>
            <a:r>
              <a:rPr lang="zh-CN" altLang="en-US" sz="4400" dirty="0">
                <a:latin typeface="Times New Roman" panose="02020603050405020304" pitchFamily="18" charset="0"/>
              </a:rPr>
              <a:t>滴定曲线</a:t>
            </a:r>
          </a:p>
        </p:txBody>
      </p:sp>
      <p:grpSp>
        <p:nvGrpSpPr>
          <p:cNvPr id="121911" name="Group 55"/>
          <p:cNvGrpSpPr>
            <a:grpSpLocks/>
          </p:cNvGrpSpPr>
          <p:nvPr/>
        </p:nvGrpSpPr>
        <p:grpSpPr bwMode="auto">
          <a:xfrm>
            <a:off x="607486" y="1485130"/>
            <a:ext cx="5256881" cy="4289808"/>
            <a:chOff x="413" y="1434"/>
            <a:chExt cx="2783" cy="2316"/>
          </a:xfrm>
        </p:grpSpPr>
        <p:sp>
          <p:nvSpPr>
            <p:cNvPr id="121882" name="Line 26"/>
            <p:cNvSpPr>
              <a:spLocks noChangeShapeType="1"/>
            </p:cNvSpPr>
            <p:nvPr/>
          </p:nvSpPr>
          <p:spPr bwMode="auto">
            <a:xfrm>
              <a:off x="978" y="3320"/>
              <a:ext cx="204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83" name="Line 27"/>
            <p:cNvSpPr>
              <a:spLocks noChangeShapeType="1"/>
            </p:cNvSpPr>
            <p:nvPr/>
          </p:nvSpPr>
          <p:spPr bwMode="auto">
            <a:xfrm flipV="1">
              <a:off x="978" y="1434"/>
              <a:ext cx="0" cy="18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84" name="Line 28"/>
            <p:cNvSpPr>
              <a:spLocks noChangeShapeType="1"/>
            </p:cNvSpPr>
            <p:nvPr/>
          </p:nvSpPr>
          <p:spPr bwMode="auto">
            <a:xfrm>
              <a:off x="1444" y="3215"/>
              <a:ext cx="0" cy="1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85" name="Line 29"/>
            <p:cNvSpPr>
              <a:spLocks noChangeShapeType="1"/>
            </p:cNvSpPr>
            <p:nvPr/>
          </p:nvSpPr>
          <p:spPr bwMode="auto">
            <a:xfrm>
              <a:off x="1940" y="3215"/>
              <a:ext cx="0" cy="1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86" name="Line 30"/>
            <p:cNvSpPr>
              <a:spLocks noChangeShapeType="1"/>
            </p:cNvSpPr>
            <p:nvPr/>
          </p:nvSpPr>
          <p:spPr bwMode="auto">
            <a:xfrm>
              <a:off x="2397" y="3215"/>
              <a:ext cx="0" cy="1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87" name="Line 31"/>
            <p:cNvSpPr>
              <a:spLocks noChangeShapeType="1"/>
            </p:cNvSpPr>
            <p:nvPr/>
          </p:nvSpPr>
          <p:spPr bwMode="auto">
            <a:xfrm>
              <a:off x="2817" y="3215"/>
              <a:ext cx="0" cy="1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88" name="Line 32"/>
            <p:cNvSpPr>
              <a:spLocks noChangeShapeType="1"/>
            </p:cNvSpPr>
            <p:nvPr/>
          </p:nvSpPr>
          <p:spPr bwMode="auto">
            <a:xfrm>
              <a:off x="978" y="3058"/>
              <a:ext cx="1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89" name="Line 33"/>
            <p:cNvSpPr>
              <a:spLocks noChangeShapeType="1"/>
            </p:cNvSpPr>
            <p:nvPr/>
          </p:nvSpPr>
          <p:spPr bwMode="auto">
            <a:xfrm>
              <a:off x="978" y="2220"/>
              <a:ext cx="1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90" name="Line 34"/>
            <p:cNvSpPr>
              <a:spLocks noChangeShapeType="1"/>
            </p:cNvSpPr>
            <p:nvPr/>
          </p:nvSpPr>
          <p:spPr bwMode="auto">
            <a:xfrm>
              <a:off x="978" y="2796"/>
              <a:ext cx="1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91" name="Line 35"/>
            <p:cNvSpPr>
              <a:spLocks noChangeShapeType="1"/>
            </p:cNvSpPr>
            <p:nvPr/>
          </p:nvSpPr>
          <p:spPr bwMode="auto">
            <a:xfrm>
              <a:off x="978" y="1905"/>
              <a:ext cx="1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92" name="Line 36"/>
            <p:cNvSpPr>
              <a:spLocks noChangeShapeType="1"/>
            </p:cNvSpPr>
            <p:nvPr/>
          </p:nvSpPr>
          <p:spPr bwMode="auto">
            <a:xfrm>
              <a:off x="978" y="1591"/>
              <a:ext cx="1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93" name="Text Box 37"/>
            <p:cNvSpPr txBox="1">
              <a:spLocks noChangeArrowheads="1"/>
            </p:cNvSpPr>
            <p:nvPr/>
          </p:nvSpPr>
          <p:spPr bwMode="auto">
            <a:xfrm>
              <a:off x="867" y="3320"/>
              <a:ext cx="2329"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l">
                <a:spcBef>
                  <a:spcPct val="50000"/>
                </a:spcBef>
              </a:pPr>
              <a:r>
                <a:rPr kumimoji="1" lang="en-US" altLang="zh-CN" sz="1800" b="1" dirty="0">
                  <a:ea typeface="宋体" panose="02010600030101010101" pitchFamily="2" charset="-122"/>
                </a:rPr>
                <a:t>0            50%       100%     150%     200%</a:t>
              </a:r>
            </a:p>
          </p:txBody>
        </p:sp>
        <p:sp>
          <p:nvSpPr>
            <p:cNvPr id="121894" name="Text Box 38"/>
            <p:cNvSpPr txBox="1">
              <a:spLocks noChangeArrowheads="1"/>
            </p:cNvSpPr>
            <p:nvPr/>
          </p:nvSpPr>
          <p:spPr bwMode="auto">
            <a:xfrm>
              <a:off x="737" y="1485"/>
              <a:ext cx="292" cy="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pPr algn="l">
                <a:spcBef>
                  <a:spcPct val="50000"/>
                </a:spcBef>
              </a:pPr>
              <a:r>
                <a:rPr kumimoji="1" lang="en-US" altLang="zh-CN" sz="2400" b="1" dirty="0">
                  <a:ea typeface="宋体" panose="02010600030101010101" pitchFamily="2" charset="-122"/>
                </a:rPr>
                <a:t>12   10    8   6  4  2</a:t>
              </a:r>
            </a:p>
          </p:txBody>
        </p:sp>
        <p:sp>
          <p:nvSpPr>
            <p:cNvPr id="121895" name="Line 39"/>
            <p:cNvSpPr>
              <a:spLocks noChangeShapeType="1"/>
            </p:cNvSpPr>
            <p:nvPr/>
          </p:nvSpPr>
          <p:spPr bwMode="auto">
            <a:xfrm>
              <a:off x="978" y="2534"/>
              <a:ext cx="1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896" name="Text Box 40"/>
            <p:cNvSpPr txBox="1">
              <a:spLocks noChangeArrowheads="1"/>
            </p:cNvSpPr>
            <p:nvPr/>
          </p:nvSpPr>
          <p:spPr bwMode="auto">
            <a:xfrm>
              <a:off x="413" y="2179"/>
              <a:ext cx="460"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spcBef>
                  <a:spcPct val="50000"/>
                </a:spcBef>
              </a:pPr>
              <a:r>
                <a:rPr kumimoji="1" lang="en-US" altLang="zh-CN" sz="2400" b="1" dirty="0" err="1">
                  <a:ea typeface="宋体" panose="02010600030101010101" pitchFamily="2" charset="-122"/>
                </a:rPr>
                <a:t>pCa</a:t>
              </a:r>
              <a:endParaRPr kumimoji="1" lang="en-US" altLang="zh-CN" sz="2400" b="1" dirty="0">
                <a:ea typeface="宋体" panose="02010600030101010101" pitchFamily="2" charset="-122"/>
              </a:endParaRPr>
            </a:p>
          </p:txBody>
        </p:sp>
        <p:sp>
          <p:nvSpPr>
            <p:cNvPr id="121906" name="Freeform 50"/>
            <p:cNvSpPr>
              <a:spLocks/>
            </p:cNvSpPr>
            <p:nvPr/>
          </p:nvSpPr>
          <p:spPr bwMode="auto">
            <a:xfrm>
              <a:off x="987" y="1550"/>
              <a:ext cx="1826" cy="1519"/>
            </a:xfrm>
            <a:custGeom>
              <a:avLst/>
              <a:gdLst>
                <a:gd name="T0" fmla="*/ 0 w 1584"/>
                <a:gd name="T1" fmla="*/ 1392 h 1392"/>
                <a:gd name="T2" fmla="*/ 528 w 1584"/>
                <a:gd name="T3" fmla="*/ 1344 h 1392"/>
                <a:gd name="T4" fmla="*/ 768 w 1584"/>
                <a:gd name="T5" fmla="*/ 1152 h 1392"/>
                <a:gd name="T6" fmla="*/ 816 w 1584"/>
                <a:gd name="T7" fmla="*/ 960 h 1392"/>
                <a:gd name="T8" fmla="*/ 816 w 1584"/>
                <a:gd name="T9" fmla="*/ 384 h 1392"/>
                <a:gd name="T10" fmla="*/ 864 w 1584"/>
                <a:gd name="T11" fmla="*/ 192 h 1392"/>
                <a:gd name="T12" fmla="*/ 1200 w 1584"/>
                <a:gd name="T13" fmla="*/ 48 h 1392"/>
                <a:gd name="T14" fmla="*/ 1584 w 1584"/>
                <a:gd name="T15" fmla="*/ 0 h 1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4" h="1392">
                  <a:moveTo>
                    <a:pt x="0" y="1392"/>
                  </a:moveTo>
                  <a:cubicBezTo>
                    <a:pt x="200" y="1388"/>
                    <a:pt x="400" y="1384"/>
                    <a:pt x="528" y="1344"/>
                  </a:cubicBezTo>
                  <a:cubicBezTo>
                    <a:pt x="656" y="1304"/>
                    <a:pt x="720" y="1216"/>
                    <a:pt x="768" y="1152"/>
                  </a:cubicBezTo>
                  <a:cubicBezTo>
                    <a:pt x="816" y="1088"/>
                    <a:pt x="808" y="1088"/>
                    <a:pt x="816" y="960"/>
                  </a:cubicBezTo>
                  <a:cubicBezTo>
                    <a:pt x="824" y="832"/>
                    <a:pt x="808" y="512"/>
                    <a:pt x="816" y="384"/>
                  </a:cubicBezTo>
                  <a:cubicBezTo>
                    <a:pt x="824" y="256"/>
                    <a:pt x="800" y="248"/>
                    <a:pt x="864" y="192"/>
                  </a:cubicBezTo>
                  <a:cubicBezTo>
                    <a:pt x="928" y="136"/>
                    <a:pt x="1080" y="80"/>
                    <a:pt x="1200" y="48"/>
                  </a:cubicBezTo>
                  <a:cubicBezTo>
                    <a:pt x="1320" y="16"/>
                    <a:pt x="1520" y="8"/>
                    <a:pt x="1584" y="0"/>
                  </a:cubicBezTo>
                </a:path>
              </a:pathLst>
            </a:custGeom>
            <a:noFill/>
            <a:ln w="381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21909" name="Text Box 53"/>
            <p:cNvSpPr txBox="1">
              <a:spLocks noChangeArrowheads="1"/>
            </p:cNvSpPr>
            <p:nvPr/>
          </p:nvSpPr>
          <p:spPr bwMode="auto">
            <a:xfrm>
              <a:off x="805" y="3533"/>
              <a:ext cx="2355" cy="21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l">
                <a:spcBef>
                  <a:spcPct val="50000"/>
                </a:spcBef>
              </a:pPr>
              <a:r>
                <a:rPr kumimoji="1" lang="en-US" altLang="zh-CN" sz="2000" b="1" dirty="0">
                  <a:ea typeface="宋体" panose="02010600030101010101" pitchFamily="2" charset="-122"/>
                </a:rPr>
                <a:t>pH=12.5</a:t>
              </a:r>
              <a:r>
                <a:rPr kumimoji="1" lang="zh-CN" altLang="en-US" sz="2000" b="1" dirty="0">
                  <a:ea typeface="宋体" panose="02010600030101010101" pitchFamily="2" charset="-122"/>
                </a:rPr>
                <a:t>时</a:t>
              </a:r>
              <a:r>
                <a:rPr kumimoji="1" lang="en-US" altLang="zh-CN" sz="2000" b="1" dirty="0">
                  <a:ea typeface="宋体" panose="02010600030101010101" pitchFamily="2" charset="-122"/>
                </a:rPr>
                <a:t>EDTA</a:t>
              </a:r>
              <a:r>
                <a:rPr kumimoji="1" lang="zh-CN" altLang="en-US" sz="2000" b="1" dirty="0">
                  <a:ea typeface="宋体" panose="02010600030101010101" pitchFamily="2" charset="-122"/>
                </a:rPr>
                <a:t>滴定</a:t>
              </a:r>
              <a:r>
                <a:rPr kumimoji="1" lang="en-US" altLang="zh-CN" sz="2000" b="1" dirty="0">
                  <a:ea typeface="宋体" panose="02010600030101010101" pitchFamily="2" charset="-122"/>
                </a:rPr>
                <a:t>Ca</a:t>
              </a:r>
              <a:r>
                <a:rPr kumimoji="1" lang="en-US" altLang="zh-CN" sz="2000" b="1" baseline="30000" dirty="0">
                  <a:ea typeface="宋体" panose="02010600030101010101" pitchFamily="2" charset="-122"/>
                </a:rPr>
                <a:t>2+</a:t>
              </a:r>
              <a:r>
                <a:rPr kumimoji="1" lang="zh-CN" altLang="en-US" sz="2000" b="1" dirty="0">
                  <a:ea typeface="宋体" panose="02010600030101010101" pitchFamily="2" charset="-122"/>
                </a:rPr>
                <a:t>的滴定曲线</a:t>
              </a:r>
              <a:endParaRPr kumimoji="1" lang="en-US" altLang="zh-CN" sz="2000" b="1" baseline="30000" dirty="0">
                <a:ea typeface="宋体" panose="02010600030101010101" pitchFamily="2" charset="-122"/>
              </a:endParaRPr>
            </a:p>
          </p:txBody>
        </p:sp>
      </p:gr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1911"/>
                                        </p:tgtEl>
                                        <p:attrNameLst>
                                          <p:attrName>style.visibility</p:attrName>
                                        </p:attrNameLst>
                                      </p:cBhvr>
                                      <p:to>
                                        <p:strVal val="visible"/>
                                      </p:to>
                                    </p:set>
                                    <p:animEffect transition="in" filter="barn(inVertical)">
                                      <p:cBhvr>
                                        <p:cTn id="7" dur="500"/>
                                        <p:tgtEl>
                                          <p:spTgt spid="1219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1868"/>
                                        </p:tgtEl>
                                        <p:attrNameLst>
                                          <p:attrName>style.visibility</p:attrName>
                                        </p:attrNameLst>
                                      </p:cBhvr>
                                      <p:to>
                                        <p:strVal val="visible"/>
                                      </p:to>
                                    </p:set>
                                    <p:animEffect transition="in" filter="barn(inVertical)">
                                      <p:cBhvr>
                                        <p:cTn id="12" dur="500"/>
                                        <p:tgtEl>
                                          <p:spTgt spid="121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A9CC33-C2C7-4E33-887D-A1595DE6CA7B}"/>
              </a:ext>
            </a:extLst>
          </p:cNvPr>
          <p:cNvSpPr>
            <a:spLocks noGrp="1"/>
          </p:cNvSpPr>
          <p:nvPr>
            <p:ph type="title"/>
          </p:nvPr>
        </p:nvSpPr>
        <p:spPr/>
        <p:txBody>
          <a:bodyPr/>
          <a:lstStyle/>
          <a:p>
            <a:r>
              <a:rPr lang="zh-CN" altLang="en-US" dirty="0"/>
              <a:t>影响配位滴定突跃大小的因素</a:t>
            </a:r>
          </a:p>
        </p:txBody>
      </p:sp>
      <p:sp>
        <p:nvSpPr>
          <p:cNvPr id="3" name="内容占位符 2">
            <a:extLst>
              <a:ext uri="{FF2B5EF4-FFF2-40B4-BE49-F238E27FC236}">
                <a16:creationId xmlns:a16="http://schemas.microsoft.com/office/drawing/2014/main" id="{2A667DDD-DD23-4275-AAF0-88583BBE2AFC}"/>
              </a:ext>
            </a:extLst>
          </p:cNvPr>
          <p:cNvSpPr>
            <a:spLocks noGrp="1"/>
          </p:cNvSpPr>
          <p:nvPr>
            <p:ph idx="1"/>
          </p:nvPr>
        </p:nvSpPr>
        <p:spPr>
          <a:xfrm>
            <a:off x="752282" y="1700808"/>
            <a:ext cx="7780158" cy="2160240"/>
          </a:xfrm>
        </p:spPr>
        <p:txBody>
          <a:bodyPr/>
          <a:lstStyle/>
          <a:p>
            <a:pPr marL="514350" indent="-514350">
              <a:buFont typeface="+mj-lt"/>
              <a:buAutoNum type="arabicPeriod"/>
            </a:pPr>
            <a:r>
              <a:rPr kumimoji="1" lang="zh-CN" altLang="en-US" sz="3600" dirty="0"/>
              <a:t>条件稳定常数。</a:t>
            </a:r>
            <a:r>
              <a:rPr kumimoji="1" lang="en-US" altLang="zh-CN" sz="3600" dirty="0"/>
              <a:t>M-Y</a:t>
            </a:r>
            <a:r>
              <a:rPr kumimoji="1" lang="zh-CN" altLang="en-US" sz="3600" dirty="0"/>
              <a:t>的条件稳定常数 </a:t>
            </a:r>
            <a:r>
              <a:rPr kumimoji="1" lang="en-US" altLang="zh-CN" sz="3600" i="1" dirty="0">
                <a:solidFill>
                  <a:srgbClr val="3333FF"/>
                </a:solidFill>
              </a:rPr>
              <a:t>K</a:t>
            </a:r>
            <a:r>
              <a:rPr kumimoji="1" lang="en-US" altLang="zh-CN" sz="3600" dirty="0">
                <a:solidFill>
                  <a:srgbClr val="3333FF"/>
                </a:solidFill>
              </a:rPr>
              <a:t>´</a:t>
            </a:r>
            <a:r>
              <a:rPr kumimoji="1" lang="en-US" altLang="zh-CN" sz="3600" baseline="-25000" dirty="0">
                <a:solidFill>
                  <a:srgbClr val="3333FF"/>
                </a:solidFill>
              </a:rPr>
              <a:t>MY</a:t>
            </a:r>
            <a:r>
              <a:rPr kumimoji="1" lang="zh-CN" altLang="en-US" sz="3600" dirty="0">
                <a:solidFill>
                  <a:srgbClr val="3333FF"/>
                </a:solidFill>
              </a:rPr>
              <a:t>越小</a:t>
            </a:r>
            <a:r>
              <a:rPr kumimoji="1" lang="zh-CN" altLang="en-US" sz="3600" dirty="0"/>
              <a:t>，突跃范围越小。</a:t>
            </a:r>
            <a:endParaRPr lang="zh-CN" altLang="en-US" sz="3600" dirty="0"/>
          </a:p>
          <a:p>
            <a:pPr marL="514350" indent="-514350">
              <a:buFont typeface="+mj-lt"/>
              <a:buAutoNum type="arabicPeriod"/>
            </a:pPr>
            <a:r>
              <a:rPr lang="zh-CN" altLang="en-US" sz="3600" dirty="0"/>
              <a:t>被滴定金属离子浓度。</a:t>
            </a:r>
            <a:r>
              <a:rPr kumimoji="1" lang="zh-CN" altLang="en-US" sz="3600" b="1" dirty="0">
                <a:solidFill>
                  <a:srgbClr val="3333FF"/>
                </a:solidFill>
              </a:rPr>
              <a:t>初始浓度</a:t>
            </a:r>
            <a:r>
              <a:rPr kumimoji="1" lang="zh-CN" altLang="en-US" sz="3600" b="1" dirty="0"/>
              <a:t>越小，突跃范围越小。</a:t>
            </a:r>
            <a:endParaRPr kumimoji="1" lang="en-US" altLang="zh-CN" sz="3600" b="1" dirty="0"/>
          </a:p>
          <a:p>
            <a:pPr marL="0" indent="0">
              <a:buNone/>
            </a:pPr>
            <a:endParaRPr kumimoji="1" lang="en-US" altLang="zh-CN" sz="3600" b="1" dirty="0"/>
          </a:p>
        </p:txBody>
      </p:sp>
      <p:sp>
        <p:nvSpPr>
          <p:cNvPr id="4" name="页脚占位符 3">
            <a:extLst>
              <a:ext uri="{FF2B5EF4-FFF2-40B4-BE49-F238E27FC236}">
                <a16:creationId xmlns:a16="http://schemas.microsoft.com/office/drawing/2014/main" id="{A5823DA0-807D-4FA4-87D5-327DAA3A01ED}"/>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C4D305F0-BADE-4D69-8D33-F43E43BA7355}"/>
              </a:ext>
            </a:extLst>
          </p:cNvPr>
          <p:cNvSpPr>
            <a:spLocks noGrp="1"/>
          </p:cNvSpPr>
          <p:nvPr>
            <p:ph type="sldNum" sz="quarter" idx="12"/>
          </p:nvPr>
        </p:nvSpPr>
        <p:spPr/>
        <p:txBody>
          <a:bodyPr/>
          <a:lstStyle/>
          <a:p>
            <a:fld id="{5AFBF0AD-4095-4CA5-B662-0EE5BE9E4DDC}" type="slidenum">
              <a:rPr lang="en-US" altLang="zh-CN" smtClean="0"/>
              <a:pPr/>
              <a:t>77</a:t>
            </a:fld>
            <a:endParaRPr lang="en-US" altLang="zh-CN"/>
          </a:p>
        </p:txBody>
      </p:sp>
      <p:pic>
        <p:nvPicPr>
          <p:cNvPr id="7" name="图片 6">
            <a:extLst>
              <a:ext uri="{FF2B5EF4-FFF2-40B4-BE49-F238E27FC236}">
                <a16:creationId xmlns:a16="http://schemas.microsoft.com/office/drawing/2014/main" id="{1F57B283-8314-40C0-8B99-57063DBF2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62" y="1340768"/>
            <a:ext cx="7742076" cy="4764354"/>
          </a:xfrm>
          <a:prstGeom prst="rect">
            <a:avLst/>
          </a:prstGeom>
        </p:spPr>
      </p:pic>
    </p:spTree>
    <p:custDataLst>
      <p:tags r:id="rId1"/>
    </p:custDataLst>
    <p:extLst>
      <p:ext uri="{BB962C8B-B14F-4D97-AF65-F5344CB8AC3E}">
        <p14:creationId xmlns:p14="http://schemas.microsoft.com/office/powerpoint/2010/main" val="54756464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7344696-6660-49F6-82FE-C6E2CE60173B}"/>
                  </a:ext>
                </a:extLst>
              </p:cNvPr>
              <p:cNvSpPr>
                <a:spLocks noGrp="1"/>
              </p:cNvSpPr>
              <p:nvPr>
                <p:ph idx="1"/>
              </p:nvPr>
            </p:nvSpPr>
            <p:spPr/>
            <p:txBody>
              <a:bodyPr/>
              <a:lstStyle/>
              <a:p>
                <a:pPr>
                  <a:lnSpc>
                    <a:spcPct val="120000"/>
                  </a:lnSpc>
                  <a:spcBef>
                    <a:spcPts val="0"/>
                  </a:spcBef>
                </a:pPr>
                <a:r>
                  <a:rPr lang="zh-CN" altLang="en-US" sz="2800" dirty="0">
                    <a:latin typeface="Times New Roman" panose="02020603050405020304" pitchFamily="18" charset="0"/>
                  </a:rPr>
                  <a:t>计量点时：</a:t>
                </a:r>
                <a:r>
                  <a:rPr lang="en-US" altLang="zh-CN" sz="2800" i="1" dirty="0" err="1">
                    <a:latin typeface="Times New Roman" panose="02020603050405020304" pitchFamily="18" charset="0"/>
                  </a:rPr>
                  <a:t>n</a:t>
                </a:r>
                <a:r>
                  <a:rPr lang="en-US" altLang="zh-CN" sz="2800" baseline="-25000" dirty="0" err="1">
                    <a:latin typeface="Times New Roman" panose="02020603050405020304" pitchFamily="18" charset="0"/>
                  </a:rPr>
                  <a:t>M,sp</a:t>
                </a:r>
                <a14:m>
                  <m:oMath xmlns:m="http://schemas.openxmlformats.org/officeDocument/2006/math">
                    <m:r>
                      <a:rPr lang="en-US" altLang="zh-CN" sz="2800" b="1" i="1" smtClean="0">
                        <a:latin typeface="Cambria Math" panose="02040503050406030204" pitchFamily="18" charset="0"/>
                      </a:rPr>
                      <m:t>=</m:t>
                    </m:r>
                  </m:oMath>
                </a14:m>
                <a:r>
                  <a:rPr lang="en-US" altLang="zh-CN" sz="2800" i="1" dirty="0" err="1">
                    <a:latin typeface="Times New Roman" panose="02020603050405020304" pitchFamily="18" charset="0"/>
                  </a:rPr>
                  <a:t>n</a:t>
                </a:r>
                <a:r>
                  <a:rPr lang="en-US" altLang="zh-CN" sz="2800" baseline="-25000" dirty="0" err="1">
                    <a:latin typeface="Times New Roman" panose="02020603050405020304" pitchFamily="18" charset="0"/>
                  </a:rPr>
                  <a:t>Y,sp</a:t>
                </a:r>
                <a:r>
                  <a:rPr lang="zh-CN" altLang="en-US" sz="2800" dirty="0">
                    <a:latin typeface="Times New Roman" panose="02020603050405020304" pitchFamily="18" charset="0"/>
                  </a:rPr>
                  <a:t>，则</a:t>
                </a:r>
                <a:r>
                  <a:rPr lang="en-US" altLang="zh-CN" sz="2800" i="1" dirty="0" err="1">
                    <a:latin typeface="Times New Roman" panose="02020603050405020304" pitchFamily="18" charset="0"/>
                  </a:rPr>
                  <a:t>c</a:t>
                </a:r>
                <a:r>
                  <a:rPr lang="en-US" altLang="zh-CN" sz="2800" baseline="-25000" dirty="0" err="1">
                    <a:latin typeface="Times New Roman" panose="02020603050405020304" pitchFamily="18" charset="0"/>
                  </a:rPr>
                  <a:t>M,sp</a:t>
                </a:r>
                <a:r>
                  <a:rPr lang="en-US" altLang="zh-CN" sz="2800" dirty="0">
                    <a:latin typeface="Times New Roman" panose="02020603050405020304" pitchFamily="18" charset="0"/>
                  </a:rPr>
                  <a:t>=</a:t>
                </a:r>
                <a:r>
                  <a:rPr lang="en-US" altLang="zh-CN" sz="2800" i="1" dirty="0" err="1">
                    <a:latin typeface="Times New Roman" panose="02020603050405020304" pitchFamily="18" charset="0"/>
                  </a:rPr>
                  <a:t>c</a:t>
                </a:r>
                <a:r>
                  <a:rPr lang="en-US" altLang="zh-CN" sz="2800" baseline="-25000" dirty="0" err="1">
                    <a:latin typeface="Times New Roman" panose="02020603050405020304" pitchFamily="18" charset="0"/>
                  </a:rPr>
                  <a:t>Y,sp</a:t>
                </a:r>
                <a:r>
                  <a:rPr lang="zh-CN" altLang="en-US" sz="2800" dirty="0">
                    <a:latin typeface="Times New Roman" panose="02020603050405020304" pitchFamily="18" charset="0"/>
                  </a:rPr>
                  <a:t>。因反应很完全，∴   </a:t>
                </a:r>
                <a:r>
                  <a:rPr lang="en-US" altLang="zh-CN" sz="2800" dirty="0" err="1">
                    <a:latin typeface="Times New Roman" panose="02020603050405020304" pitchFamily="18" charset="0"/>
                  </a:rPr>
                  <a:t>c</a:t>
                </a:r>
                <a:r>
                  <a:rPr lang="en-US" altLang="zh-CN" sz="2800" baseline="-25000" dirty="0" err="1">
                    <a:latin typeface="Times New Roman" panose="02020603050405020304" pitchFamily="18" charset="0"/>
                  </a:rPr>
                  <a:t>M,sp</a:t>
                </a:r>
                <a:r>
                  <a:rPr lang="zh-CN" altLang="en-US" sz="2800" dirty="0">
                    <a:latin typeface="Times New Roman" panose="02020603050405020304" pitchFamily="18" charset="0"/>
                  </a:rPr>
                  <a:t>≈</a:t>
                </a:r>
                <a14:m>
                  <m:oMath xmlns:m="http://schemas.openxmlformats.org/officeDocument/2006/math">
                    <m:d>
                      <m:dPr>
                        <m:begChr m:val="["/>
                        <m:endChr m:val="]"/>
                        <m:ctrlPr>
                          <a:rPr lang="en-US" altLang="zh-CN" sz="2800" b="1" i="1" smtClean="0">
                            <a:latin typeface="Cambria Math" panose="02040503050406030204" pitchFamily="18" charset="0"/>
                          </a:rPr>
                        </m:ctrlPr>
                      </m:dPr>
                      <m:e>
                        <m:r>
                          <a:rPr lang="en-US" altLang="zh-CN" sz="2800" b="1" i="0" smtClean="0">
                            <a:latin typeface="Cambria Math" panose="02040503050406030204" pitchFamily="18" charset="0"/>
                          </a:rPr>
                          <m:t>𝐌𝐘</m:t>
                        </m:r>
                        <m:r>
                          <a:rPr lang="en-US" altLang="zh-CN" sz="2800" b="1" i="0" smtClean="0">
                            <a:latin typeface="Cambria Math" panose="02040503050406030204" pitchFamily="18" charset="0"/>
                          </a:rPr>
                          <m:t>′</m:t>
                        </m:r>
                      </m:e>
                    </m:d>
                    <m:r>
                      <a:rPr lang="en-US" altLang="zh-CN" sz="2800" b="1" i="0" baseline="-25000" smtClean="0">
                        <a:latin typeface="Cambria Math" panose="02040503050406030204" pitchFamily="18" charset="0"/>
                      </a:rPr>
                      <m:t>𝐬𝐩</m:t>
                    </m:r>
                  </m:oMath>
                </a14:m>
                <a:r>
                  <a:rPr lang="zh-CN" altLang="en-US" sz="2800" dirty="0">
                    <a:latin typeface="Times New Roman" panose="02020603050405020304" pitchFamily="18" charset="0"/>
                  </a:rPr>
                  <a:t>   </a:t>
                </a:r>
                <a:endParaRPr lang="en-US" altLang="zh-CN" sz="2800" dirty="0">
                  <a:latin typeface="Times New Roman" panose="02020603050405020304" pitchFamily="18" charset="0"/>
                </a:endParaRPr>
              </a:p>
              <a:p>
                <a:pPr marL="0" indent="0" algn="ctr">
                  <a:buNone/>
                </a:pPr>
                <a:r>
                  <a:rPr lang="en-US" altLang="zh-CN" sz="2800" i="1" dirty="0" err="1">
                    <a:latin typeface="Times New Roman" panose="02020603050405020304" pitchFamily="18" charset="0"/>
                  </a:rPr>
                  <a:t>c</a:t>
                </a:r>
                <a:r>
                  <a:rPr lang="en-US" altLang="zh-CN" sz="2800" baseline="-25000" dirty="0" err="1">
                    <a:latin typeface="Times New Roman" panose="02020603050405020304" pitchFamily="18" charset="0"/>
                  </a:rPr>
                  <a:t>M,sp</a:t>
                </a:r>
                <a:r>
                  <a:rPr lang="en-US" altLang="zh-CN" sz="2800" dirty="0">
                    <a:latin typeface="Times New Roman" panose="02020603050405020304" pitchFamily="18" charset="0"/>
                  </a:rPr>
                  <a:t>=</a:t>
                </a:r>
                <a:r>
                  <a:rPr lang="zh-CN" altLang="en-US" sz="2800" dirty="0">
                    <a:latin typeface="Times New Roman" panose="02020603050405020304" pitchFamily="18" charset="0"/>
                  </a:rPr>
                  <a:t> </a:t>
                </a:r>
                <a:r>
                  <a:rPr lang="en-US" altLang="zh-CN" sz="2800" dirty="0">
                    <a:latin typeface="Times New Roman" panose="02020603050405020304" pitchFamily="18" charset="0"/>
                  </a:rPr>
                  <a:t>[M</a:t>
                </a:r>
                <a14:m>
                  <m:oMath xmlns:m="http://schemas.openxmlformats.org/officeDocument/2006/math">
                    <m:r>
                      <a:rPr lang="en-US" altLang="zh-CN" sz="2800">
                        <a:latin typeface="Cambria Math" panose="02040503050406030204" pitchFamily="18" charset="0"/>
                      </a:rPr>
                      <m:t>′</m:t>
                    </m:r>
                  </m:oMath>
                </a14:m>
                <a:r>
                  <a:rPr lang="en-US" altLang="zh-CN" sz="2800" dirty="0">
                    <a:latin typeface="Times New Roman" panose="02020603050405020304" pitchFamily="18" charset="0"/>
                  </a:rPr>
                  <a:t>]</a:t>
                </a:r>
                <a:r>
                  <a:rPr lang="en-US" altLang="zh-CN" sz="2800" baseline="-25000" dirty="0" err="1">
                    <a:latin typeface="Times New Roman" panose="02020603050405020304" pitchFamily="18" charset="0"/>
                  </a:rPr>
                  <a:t>sp</a:t>
                </a:r>
                <a14:m>
                  <m:oMath xmlns:m="http://schemas.openxmlformats.org/officeDocument/2006/math">
                    <m:r>
                      <a:rPr lang="en-US" altLang="zh-CN" sz="2800" i="1">
                        <a:latin typeface="Cambria Math" panose="02040503050406030204" pitchFamily="18" charset="0"/>
                      </a:rPr>
                      <m:t>+</m:t>
                    </m:r>
                    <m:d>
                      <m:dPr>
                        <m:begChr m:val="["/>
                        <m:endChr m:val="]"/>
                        <m:ctrlPr>
                          <a:rPr lang="en-US" altLang="zh-CN" sz="2800" i="1">
                            <a:latin typeface="Cambria Math" panose="02040503050406030204" pitchFamily="18" charset="0"/>
                          </a:rPr>
                        </m:ctrlPr>
                      </m:dPr>
                      <m:e>
                        <m:r>
                          <a:rPr lang="en-US" altLang="zh-CN" sz="2800">
                            <a:latin typeface="Cambria Math" panose="02040503050406030204" pitchFamily="18" charset="0"/>
                          </a:rPr>
                          <m:t>𝐌𝐘</m:t>
                        </m:r>
                        <m:r>
                          <a:rPr lang="en-US" altLang="zh-CN" sz="2800" b="1" i="0" smtClean="0">
                            <a:latin typeface="Cambria Math" panose="02040503050406030204" pitchFamily="18" charset="0"/>
                          </a:rPr>
                          <m:t>′</m:t>
                        </m:r>
                      </m:e>
                    </m:d>
                    <m:r>
                      <a:rPr lang="en-US" altLang="zh-CN" sz="2800" baseline="-25000">
                        <a:latin typeface="Cambria Math" panose="02040503050406030204" pitchFamily="18" charset="0"/>
                      </a:rPr>
                      <m:t>𝐬𝐩</m:t>
                    </m:r>
                  </m:oMath>
                </a14:m>
                <a:r>
                  <a:rPr lang="zh-CN" altLang="en-US" sz="2800" dirty="0">
                    <a:latin typeface="Times New Roman" panose="02020603050405020304" pitchFamily="18" charset="0"/>
                  </a:rPr>
                  <a:t>  ； </a:t>
                </a:r>
                <a:r>
                  <a:rPr lang="en-US" altLang="zh-CN" sz="2800" i="1" dirty="0">
                    <a:latin typeface="Times New Roman" panose="02020603050405020304" pitchFamily="18" charset="0"/>
                  </a:rPr>
                  <a:t>c</a:t>
                </a:r>
                <a:r>
                  <a:rPr lang="en-US" altLang="zh-CN" sz="2800" baseline="-25000" dirty="0">
                    <a:latin typeface="Times New Roman" panose="02020603050405020304" pitchFamily="18" charset="0"/>
                  </a:rPr>
                  <a:t>Y,sp</a:t>
                </a:r>
                <a14:m>
                  <m:oMath xmlns:m="http://schemas.openxmlformats.org/officeDocument/2006/math">
                    <m:r>
                      <a:rPr lang="en-US" altLang="zh-CN" sz="2800" i="1">
                        <a:latin typeface="Cambria Math" panose="02040503050406030204" pitchFamily="18" charset="0"/>
                      </a:rPr>
                      <m:t>= </m:t>
                    </m:r>
                  </m:oMath>
                </a14:m>
                <a:r>
                  <a:rPr lang="en-US" altLang="zh-CN" sz="2800" dirty="0">
                    <a:latin typeface="Times New Roman" panose="02020603050405020304" pitchFamily="18" charset="0"/>
                  </a:rPr>
                  <a:t>[Y</a:t>
                </a:r>
                <a14:m>
                  <m:oMath xmlns:m="http://schemas.openxmlformats.org/officeDocument/2006/math">
                    <m:r>
                      <a:rPr lang="en-US" altLang="zh-CN" sz="2800">
                        <a:latin typeface="Cambria Math" panose="02040503050406030204" pitchFamily="18" charset="0"/>
                      </a:rPr>
                      <m:t>′</m:t>
                    </m:r>
                  </m:oMath>
                </a14:m>
                <a:r>
                  <a:rPr lang="en-US" altLang="zh-CN" sz="2800" dirty="0">
                    <a:latin typeface="Times New Roman" panose="02020603050405020304" pitchFamily="18" charset="0"/>
                  </a:rPr>
                  <a:t>]</a:t>
                </a:r>
                <a:r>
                  <a:rPr lang="en-US" altLang="zh-CN" sz="2800" baseline="-25000" dirty="0" err="1">
                    <a:latin typeface="Times New Roman" panose="02020603050405020304" pitchFamily="18" charset="0"/>
                  </a:rPr>
                  <a:t>sp</a:t>
                </a:r>
                <a14:m>
                  <m:oMath xmlns:m="http://schemas.openxmlformats.org/officeDocument/2006/math">
                    <m:r>
                      <a:rPr lang="en-US" altLang="zh-CN" sz="2800" i="1">
                        <a:latin typeface="Cambria Math" panose="02040503050406030204" pitchFamily="18" charset="0"/>
                      </a:rPr>
                      <m:t>+</m:t>
                    </m:r>
                    <m:d>
                      <m:dPr>
                        <m:begChr m:val="["/>
                        <m:endChr m:val="]"/>
                        <m:ctrlPr>
                          <a:rPr lang="en-US" altLang="zh-CN" sz="2800" i="1">
                            <a:latin typeface="Cambria Math" panose="02040503050406030204" pitchFamily="18" charset="0"/>
                          </a:rPr>
                        </m:ctrlPr>
                      </m:dPr>
                      <m:e>
                        <m:r>
                          <a:rPr lang="en-US" altLang="zh-CN" sz="2800">
                            <a:latin typeface="Cambria Math" panose="02040503050406030204" pitchFamily="18" charset="0"/>
                          </a:rPr>
                          <m:t>𝐌𝐘</m:t>
                        </m:r>
                        <m:r>
                          <a:rPr lang="en-US" altLang="zh-CN" sz="2800" b="1" i="0" smtClean="0">
                            <a:latin typeface="Cambria Math" panose="02040503050406030204" pitchFamily="18" charset="0"/>
                          </a:rPr>
                          <m:t>′</m:t>
                        </m:r>
                      </m:e>
                    </m:d>
                    <m:r>
                      <a:rPr lang="en-US" altLang="zh-CN" sz="2800" baseline="-25000">
                        <a:latin typeface="Cambria Math" panose="02040503050406030204" pitchFamily="18" charset="0"/>
                      </a:rPr>
                      <m:t>𝐬𝐩</m:t>
                    </m:r>
                  </m:oMath>
                </a14:m>
                <a:r>
                  <a:rPr lang="zh-CN" altLang="en-US" sz="2800" dirty="0">
                    <a:latin typeface="Times New Roman" panose="02020603050405020304" pitchFamily="18" charset="0"/>
                  </a:rPr>
                  <a:t> </a:t>
                </a:r>
                <a:endParaRPr lang="en-US" altLang="zh-CN" sz="2800" dirty="0">
                  <a:latin typeface="Times New Roman" panose="02020603050405020304" pitchFamily="18" charset="0"/>
                </a:endParaRPr>
              </a:p>
              <a:p>
                <a:pPr marL="0" indent="0">
                  <a:buNone/>
                </a:pPr>
                <a:r>
                  <a:rPr lang="zh-CN" altLang="en-US" sz="2800" dirty="0">
                    <a:latin typeface="Times New Roman" panose="02020603050405020304" pitchFamily="18" charset="0"/>
                  </a:rPr>
                  <a:t>       ∴        </a:t>
                </a:r>
                <a:r>
                  <a:rPr lang="en-US" altLang="zh-CN" sz="2800" dirty="0">
                    <a:latin typeface="Times New Roman" panose="02020603050405020304" pitchFamily="18" charset="0"/>
                  </a:rPr>
                  <a:t>[M</a:t>
                </a:r>
                <a14:m>
                  <m:oMath xmlns:m="http://schemas.openxmlformats.org/officeDocument/2006/math">
                    <m:r>
                      <a:rPr lang="en-US" altLang="zh-CN" sz="2800">
                        <a:latin typeface="Cambria Math" panose="02040503050406030204" pitchFamily="18" charset="0"/>
                      </a:rPr>
                      <m:t>′</m:t>
                    </m:r>
                  </m:oMath>
                </a14:m>
                <a:r>
                  <a:rPr lang="en-US" altLang="zh-CN" sz="2800" dirty="0">
                    <a:latin typeface="Times New Roman" panose="02020603050405020304" pitchFamily="18" charset="0"/>
                  </a:rPr>
                  <a:t>]</a:t>
                </a:r>
                <a:r>
                  <a:rPr lang="en-US" altLang="zh-CN" sz="2800" baseline="-25000" dirty="0" err="1">
                    <a:latin typeface="Times New Roman" panose="02020603050405020304" pitchFamily="18" charset="0"/>
                  </a:rPr>
                  <a:t>sp</a:t>
                </a:r>
                <a:r>
                  <a:rPr lang="en-US" altLang="zh-CN" sz="2800" dirty="0"/>
                  <a:t> </a:t>
                </a:r>
                <a14:m>
                  <m:oMath xmlns:m="http://schemas.openxmlformats.org/officeDocument/2006/math">
                    <m:r>
                      <a:rPr lang="en-US" altLang="zh-CN" sz="2800" i="1">
                        <a:latin typeface="Cambria Math" panose="02040503050406030204" pitchFamily="18" charset="0"/>
                      </a:rPr>
                      <m:t>=</m:t>
                    </m:r>
                  </m:oMath>
                </a14:m>
                <a:r>
                  <a:rPr lang="en-US" altLang="zh-CN" sz="2800" dirty="0">
                    <a:latin typeface="Times New Roman" panose="02020603050405020304" pitchFamily="18" charset="0"/>
                  </a:rPr>
                  <a:t>[Y</a:t>
                </a:r>
                <a14:m>
                  <m:oMath xmlns:m="http://schemas.openxmlformats.org/officeDocument/2006/math">
                    <m:r>
                      <a:rPr lang="en-US" altLang="zh-CN" sz="2800">
                        <a:latin typeface="Cambria Math" panose="02040503050406030204" pitchFamily="18" charset="0"/>
                      </a:rPr>
                      <m:t>′</m:t>
                    </m:r>
                  </m:oMath>
                </a14:m>
                <a:r>
                  <a:rPr lang="en-US" altLang="zh-CN" sz="2800" dirty="0">
                    <a:latin typeface="Times New Roman" panose="02020603050405020304" pitchFamily="18" charset="0"/>
                  </a:rPr>
                  <a:t>]</a:t>
                </a:r>
                <a:r>
                  <a:rPr lang="en-US" altLang="zh-CN" sz="2800" baseline="-25000" dirty="0" err="1">
                    <a:latin typeface="Times New Roman" panose="02020603050405020304" pitchFamily="18" charset="0"/>
                  </a:rPr>
                  <a:t>sp</a:t>
                </a:r>
                <a:endParaRPr lang="en-US" altLang="zh-CN" sz="2800" baseline="-25000" dirty="0">
                  <a:latin typeface="Times New Roman" panose="02020603050405020304" pitchFamily="18" charset="0"/>
                </a:endParaRPr>
              </a:p>
              <a:p>
                <a:pPr marL="0" indent="0">
                  <a:buNone/>
                </a:pPr>
                <a14:m>
                  <m:oMath xmlns:m="http://schemas.openxmlformats.org/officeDocument/2006/math">
                    <m:r>
                      <a:rPr lang="en-US" altLang="zh-CN" sz="2800" b="1" i="1" smtClean="0">
                        <a:solidFill>
                          <a:schemeClr val="tx1"/>
                        </a:solidFill>
                        <a:latin typeface="Cambria Math" panose="02040503050406030204" pitchFamily="18" charset="0"/>
                      </a:rPr>
                      <m:t>                           </m:t>
                    </m:r>
                    <m:r>
                      <a:rPr lang="en-US" altLang="zh-CN" sz="2800" i="1" smtClean="0">
                        <a:solidFill>
                          <a:schemeClr val="tx1"/>
                        </a:solidFill>
                        <a:latin typeface="Cambria Math" panose="02040503050406030204" pitchFamily="18" charset="0"/>
                      </a:rPr>
                      <m:t>𝑲</m:t>
                    </m:r>
                    <m:r>
                      <a:rPr lang="en-US" altLang="zh-CN" sz="2800" b="1" i="1" smtClean="0">
                        <a:solidFill>
                          <a:schemeClr val="tx1"/>
                        </a:solidFill>
                        <a:latin typeface="Cambria Math" panose="02040503050406030204" pitchFamily="18" charset="0"/>
                      </a:rPr>
                      <m:t>′</m:t>
                    </m:r>
                    <m:r>
                      <a:rPr lang="en-US" altLang="zh-CN" sz="2800" b="1" i="0" baseline="-25000" smtClean="0">
                        <a:solidFill>
                          <a:schemeClr val="tx1"/>
                        </a:solidFill>
                        <a:latin typeface="Cambria Math" panose="02040503050406030204" pitchFamily="18" charset="0"/>
                      </a:rPr>
                      <m:t>𝐌𝐘</m:t>
                    </m:r>
                    <m:r>
                      <a:rPr lang="en-US" altLang="zh-CN" sz="2800" i="1">
                        <a:solidFill>
                          <a:schemeClr val="tx1"/>
                        </a:solidFill>
                        <a:latin typeface="Cambria Math" panose="02040503050406030204" pitchFamily="18" charset="0"/>
                      </a:rPr>
                      <m:t>=</m:t>
                    </m:r>
                    <m:f>
                      <m:fPr>
                        <m:ctrlPr>
                          <a:rPr lang="en-US" altLang="zh-CN" sz="2800" i="1">
                            <a:solidFill>
                              <a:schemeClr val="tx1"/>
                            </a:solidFill>
                            <a:latin typeface="Cambria Math" panose="02040503050406030204" pitchFamily="18" charset="0"/>
                          </a:rPr>
                        </m:ctrlPr>
                      </m:fPr>
                      <m:num>
                        <m:d>
                          <m:dPr>
                            <m:begChr m:val="["/>
                            <m:endChr m:val="]"/>
                            <m:ctrlPr>
                              <a:rPr lang="en-US" altLang="zh-CN" sz="2800" i="1">
                                <a:solidFill>
                                  <a:schemeClr val="tx1"/>
                                </a:solidFill>
                                <a:latin typeface="Cambria Math" panose="02040503050406030204" pitchFamily="18" charset="0"/>
                              </a:rPr>
                            </m:ctrlPr>
                          </m:dPr>
                          <m:e>
                            <m:r>
                              <a:rPr lang="en-US" altLang="zh-CN" sz="2800">
                                <a:solidFill>
                                  <a:schemeClr val="tx1"/>
                                </a:solidFill>
                                <a:latin typeface="Cambria Math" panose="02040503050406030204" pitchFamily="18" charset="0"/>
                              </a:rPr>
                              <m:t>𝐌</m:t>
                            </m:r>
                            <m:r>
                              <a:rPr lang="en-US" altLang="zh-CN" sz="2800" b="1" i="0" smtClean="0">
                                <a:solidFill>
                                  <a:schemeClr val="tx1"/>
                                </a:solidFill>
                                <a:latin typeface="Cambria Math" panose="02040503050406030204" pitchFamily="18" charset="0"/>
                              </a:rPr>
                              <m:t>𝐘</m:t>
                            </m:r>
                            <m:r>
                              <a:rPr lang="en-US" altLang="zh-CN" sz="2800" baseline="30000">
                                <a:latin typeface="Cambria Math" panose="02040503050406030204" pitchFamily="18" charset="0"/>
                              </a:rPr>
                              <m:t>′</m:t>
                            </m:r>
                          </m:e>
                        </m:d>
                        <m:r>
                          <a:rPr lang="en-US" altLang="zh-CN" sz="2800" b="1" i="0" baseline="-25000" smtClean="0">
                            <a:solidFill>
                              <a:schemeClr val="tx1"/>
                            </a:solidFill>
                            <a:latin typeface="Cambria Math" panose="02040503050406030204" pitchFamily="18" charset="0"/>
                          </a:rPr>
                          <m:t>𝐬𝐩</m:t>
                        </m:r>
                        <m:r>
                          <a:rPr lang="en-US" altLang="zh-CN" sz="2800" i="1">
                            <a:solidFill>
                              <a:schemeClr val="tx1"/>
                            </a:solidFill>
                            <a:latin typeface="Cambria Math" panose="02040503050406030204" pitchFamily="18" charset="0"/>
                          </a:rPr>
                          <m:t> </m:t>
                        </m:r>
                      </m:num>
                      <m:den>
                        <m:d>
                          <m:dPr>
                            <m:begChr m:val="["/>
                            <m:endChr m:val="]"/>
                            <m:ctrlPr>
                              <a:rPr lang="en-US" altLang="zh-CN" sz="2800" i="1">
                                <a:solidFill>
                                  <a:schemeClr val="tx1"/>
                                </a:solidFill>
                                <a:latin typeface="Cambria Math" panose="02040503050406030204" pitchFamily="18" charset="0"/>
                              </a:rPr>
                            </m:ctrlPr>
                          </m:dPr>
                          <m:e>
                            <m:r>
                              <a:rPr lang="en-US" altLang="zh-CN" sz="2800">
                                <a:solidFill>
                                  <a:schemeClr val="tx1"/>
                                </a:solidFill>
                                <a:latin typeface="Cambria Math" panose="02040503050406030204" pitchFamily="18" charset="0"/>
                              </a:rPr>
                              <m:t>𝐌</m:t>
                            </m:r>
                            <m:r>
                              <a:rPr lang="en-US" altLang="zh-CN" sz="2800" baseline="30000">
                                <a:latin typeface="Cambria Math" panose="02040503050406030204" pitchFamily="18" charset="0"/>
                              </a:rPr>
                              <m:t>′</m:t>
                            </m:r>
                          </m:e>
                        </m:d>
                        <m:r>
                          <a:rPr lang="en-US" altLang="zh-CN" sz="2800" b="1" i="0" baseline="-25000" smtClean="0">
                            <a:solidFill>
                              <a:schemeClr val="tx1"/>
                            </a:solidFill>
                            <a:latin typeface="Cambria Math" panose="02040503050406030204" pitchFamily="18" charset="0"/>
                          </a:rPr>
                          <m:t>𝐬𝐩</m:t>
                        </m:r>
                        <m:d>
                          <m:dPr>
                            <m:begChr m:val="["/>
                            <m:endChr m:val="]"/>
                            <m:ctrlPr>
                              <a:rPr lang="en-US" altLang="zh-CN" sz="2800" b="1" i="1">
                                <a:solidFill>
                                  <a:schemeClr val="tx1"/>
                                </a:solidFill>
                                <a:latin typeface="Cambria Math" panose="02040503050406030204" pitchFamily="18" charset="0"/>
                              </a:rPr>
                            </m:ctrlPr>
                          </m:dPr>
                          <m:e>
                            <m:r>
                              <a:rPr lang="en-US" altLang="zh-CN" sz="2800" b="1" i="0" smtClean="0">
                                <a:solidFill>
                                  <a:schemeClr val="tx1"/>
                                </a:solidFill>
                                <a:latin typeface="Cambria Math" panose="02040503050406030204" pitchFamily="18" charset="0"/>
                              </a:rPr>
                              <m:t>𝐘</m:t>
                            </m:r>
                            <m:r>
                              <a:rPr lang="en-US" altLang="zh-CN" sz="2800" baseline="30000">
                                <a:latin typeface="Cambria Math" panose="02040503050406030204" pitchFamily="18" charset="0"/>
                              </a:rPr>
                              <m:t>′</m:t>
                            </m:r>
                          </m:e>
                        </m:d>
                        <m:r>
                          <a:rPr lang="en-US" altLang="zh-CN" sz="2800" b="1" i="0" baseline="-25000" smtClean="0">
                            <a:solidFill>
                              <a:schemeClr val="tx1"/>
                            </a:solidFill>
                            <a:latin typeface="Cambria Math" panose="02040503050406030204" pitchFamily="18" charset="0"/>
                          </a:rPr>
                          <m:t>𝐬𝐩</m:t>
                        </m:r>
                      </m:den>
                    </m:f>
                    <m:r>
                      <a:rPr lang="zh-CN" altLang="en-US" sz="2800" i="1">
                        <a:latin typeface="Cambria Math" panose="02040503050406030204" pitchFamily="18" charset="0"/>
                      </a:rPr>
                      <m:t>≈</m:t>
                    </m:r>
                  </m:oMath>
                </a14:m>
                <a:r>
                  <a:rPr lang="en-US" altLang="zh-CN" sz="2800" dirty="0">
                    <a:solidFill>
                      <a:srgbClr val="3333FF"/>
                    </a:solidFill>
                  </a:rPr>
                  <a:t> </a:t>
                </a:r>
                <a14:m>
                  <m:oMath xmlns:m="http://schemas.openxmlformats.org/officeDocument/2006/math">
                    <m:f>
                      <m:fPr>
                        <m:ctrlPr>
                          <a:rPr lang="en-US" altLang="zh-CN" sz="2800" i="1" smtClean="0">
                            <a:solidFill>
                              <a:schemeClr val="tx1"/>
                            </a:solidFill>
                            <a:latin typeface="Cambria Math" panose="02040503050406030204" pitchFamily="18" charset="0"/>
                          </a:rPr>
                        </m:ctrlPr>
                      </m:fPr>
                      <m:num>
                        <m:r>
                          <m:rPr>
                            <m:nor/>
                          </m:rPr>
                          <a:rPr lang="en-US" altLang="zh-CN" sz="2800" dirty="0">
                            <a:latin typeface="Times New Roman" panose="02020603050405020304" pitchFamily="18" charset="0"/>
                          </a:rPr>
                          <m:t>c</m:t>
                        </m:r>
                        <m:r>
                          <m:rPr>
                            <m:nor/>
                          </m:rPr>
                          <a:rPr lang="en-US" altLang="zh-CN" sz="2800" baseline="-25000" dirty="0">
                            <a:latin typeface="Times New Roman" panose="02020603050405020304" pitchFamily="18" charset="0"/>
                          </a:rPr>
                          <m:t>M</m:t>
                        </m:r>
                        <m:r>
                          <m:rPr>
                            <m:nor/>
                          </m:rPr>
                          <a:rPr lang="en-US" altLang="zh-CN" sz="2800" baseline="-25000" dirty="0">
                            <a:latin typeface="Times New Roman" panose="02020603050405020304" pitchFamily="18" charset="0"/>
                          </a:rPr>
                          <m:t>,</m:t>
                        </m:r>
                        <m:r>
                          <m:rPr>
                            <m:nor/>
                          </m:rPr>
                          <a:rPr lang="en-US" altLang="zh-CN" sz="2800" baseline="-25000" dirty="0">
                            <a:latin typeface="Times New Roman" panose="02020603050405020304" pitchFamily="18" charset="0"/>
                          </a:rPr>
                          <m:t>sp</m:t>
                        </m:r>
                      </m:num>
                      <m:den>
                        <m:sSubSup>
                          <m:sSubSupPr>
                            <m:ctrlPr>
                              <a:rPr lang="en-US" altLang="zh-CN" sz="2800" i="1" smtClean="0">
                                <a:latin typeface="Cambria Math" panose="02040503050406030204" pitchFamily="18" charset="0"/>
                              </a:rPr>
                            </m:ctrlPr>
                          </m:sSubSupPr>
                          <m:e>
                            <m:d>
                              <m:dPr>
                                <m:begChr m:val="["/>
                                <m:endChr m:val="]"/>
                                <m:ctrlPr>
                                  <a:rPr lang="en-US" altLang="zh-CN" sz="2800" i="1">
                                    <a:latin typeface="Cambria Math" panose="02040503050406030204" pitchFamily="18" charset="0"/>
                                  </a:rPr>
                                </m:ctrlPr>
                              </m:dPr>
                              <m:e>
                                <m:r>
                                  <m:rPr>
                                    <m:sty m:val="p"/>
                                  </m:rPr>
                                  <a:rPr lang="en-US" altLang="zh-CN" sz="2800" i="0">
                                    <a:latin typeface="Cambria Math" panose="02040503050406030204" pitchFamily="18" charset="0"/>
                                  </a:rPr>
                                  <m:t>M</m:t>
                                </m:r>
                                <m:r>
                                  <a:rPr lang="en-US" altLang="zh-CN" sz="2800" baseline="30000">
                                    <a:latin typeface="Cambria Math" panose="02040503050406030204" pitchFamily="18" charset="0"/>
                                  </a:rPr>
                                  <m:t>′</m:t>
                                </m:r>
                              </m:e>
                            </m:d>
                          </m:e>
                          <m:sub>
                            <m:r>
                              <a:rPr lang="en-US" altLang="zh-CN" sz="2800" b="1" i="0" smtClean="0">
                                <a:latin typeface="Cambria Math" panose="02040503050406030204" pitchFamily="18" charset="0"/>
                              </a:rPr>
                              <m:t>𝐬𝐩</m:t>
                            </m:r>
                          </m:sub>
                          <m:sup>
                            <m:r>
                              <a:rPr lang="en-US" altLang="zh-CN" sz="2800" b="1" i="0" smtClean="0">
                                <a:latin typeface="Cambria Math" panose="02040503050406030204" pitchFamily="18" charset="0"/>
                              </a:rPr>
                              <m:t>𝟐</m:t>
                            </m:r>
                          </m:sup>
                        </m:sSubSup>
                      </m:den>
                    </m:f>
                  </m:oMath>
                </a14:m>
                <a:r>
                  <a:rPr lang="en-US" altLang="zh-CN" sz="2800" dirty="0">
                    <a:latin typeface="Times New Roman" panose="02020603050405020304" pitchFamily="18" charset="0"/>
                  </a:rPr>
                  <a:t>   </a:t>
                </a:r>
              </a:p>
              <a:p>
                <a:pPr marL="0" indent="0">
                  <a:spcBef>
                    <a:spcPts val="600"/>
                  </a:spcBef>
                  <a:buNone/>
                </a:pPr>
                <a:r>
                  <a:rPr lang="zh-CN" altLang="en-US" sz="2800" dirty="0">
                    <a:latin typeface="Times New Roman" panose="02020603050405020304" pitchFamily="18" charset="0"/>
                  </a:rPr>
                  <a:t>整理得：</a:t>
                </a:r>
                <a:r>
                  <a:rPr lang="en-US" altLang="zh-CN" sz="2800" dirty="0"/>
                  <a:t>    </a:t>
                </a:r>
                <a14:m>
                  <m:oMath xmlns:m="http://schemas.openxmlformats.org/officeDocument/2006/math">
                    <m:d>
                      <m:dPr>
                        <m:begChr m:val="["/>
                        <m:endChr m:val="]"/>
                        <m:ctrlPr>
                          <a:rPr lang="en-US" altLang="zh-CN" sz="2800" i="1">
                            <a:latin typeface="Cambria Math" panose="02040503050406030204" pitchFamily="18" charset="0"/>
                          </a:rPr>
                        </m:ctrlPr>
                      </m:dPr>
                      <m:e>
                        <m:r>
                          <a:rPr lang="en-US" altLang="zh-CN" sz="2800">
                            <a:latin typeface="Cambria Math" panose="02040503050406030204" pitchFamily="18" charset="0"/>
                          </a:rPr>
                          <m:t>𝐌</m:t>
                        </m:r>
                        <m:r>
                          <a:rPr lang="en-US" altLang="zh-CN" sz="2800">
                            <a:latin typeface="Cambria Math" panose="02040503050406030204" pitchFamily="18" charset="0"/>
                          </a:rPr>
                          <m:t>′</m:t>
                        </m:r>
                      </m:e>
                    </m:d>
                    <m:r>
                      <a:rPr lang="en-US" altLang="zh-CN" sz="2800" baseline="-25000">
                        <a:latin typeface="Cambria Math" panose="02040503050406030204" pitchFamily="18" charset="0"/>
                      </a:rPr>
                      <m:t>𝐬𝐩</m:t>
                    </m:r>
                    <m:r>
                      <a:rPr lang="en-US" altLang="zh-CN" sz="2800" i="1">
                        <a:latin typeface="Cambria Math" panose="02040503050406030204" pitchFamily="18" charset="0"/>
                      </a:rPr>
                      <m:t>=</m:t>
                    </m:r>
                    <m:rad>
                      <m:radPr>
                        <m:degHide m:val="on"/>
                        <m:ctrlPr>
                          <a:rPr lang="en-US" altLang="zh-CN" sz="2800" i="1" smtClean="0">
                            <a:latin typeface="Cambria Math" panose="02040503050406030204" pitchFamily="18" charset="0"/>
                          </a:rPr>
                        </m:ctrlPr>
                      </m:radPr>
                      <m:deg/>
                      <m:e>
                        <m:f>
                          <m:fPr>
                            <m:ctrlPr>
                              <a:rPr lang="en-US" altLang="zh-CN" sz="2800" i="1">
                                <a:latin typeface="Cambria Math" panose="02040503050406030204" pitchFamily="18" charset="0"/>
                              </a:rPr>
                            </m:ctrlPr>
                          </m:fPr>
                          <m:num>
                            <m:r>
                              <m:rPr>
                                <m:nor/>
                              </m:rPr>
                              <a:rPr lang="en-US" altLang="zh-CN" sz="2800" dirty="0">
                                <a:latin typeface="Times New Roman" panose="02020603050405020304" pitchFamily="18" charset="0"/>
                              </a:rPr>
                              <m:t>c</m:t>
                            </m:r>
                            <m:r>
                              <m:rPr>
                                <m:nor/>
                              </m:rPr>
                              <a:rPr lang="en-US" altLang="zh-CN" sz="2800" baseline="-25000" dirty="0">
                                <a:latin typeface="Times New Roman" panose="02020603050405020304" pitchFamily="18" charset="0"/>
                              </a:rPr>
                              <m:t>M</m:t>
                            </m:r>
                            <m:r>
                              <m:rPr>
                                <m:nor/>
                              </m:rPr>
                              <a:rPr lang="en-US" altLang="zh-CN" sz="2800" baseline="-25000" dirty="0">
                                <a:latin typeface="Times New Roman" panose="02020603050405020304" pitchFamily="18" charset="0"/>
                              </a:rPr>
                              <m:t>,</m:t>
                            </m:r>
                            <m:r>
                              <m:rPr>
                                <m:nor/>
                              </m:rPr>
                              <a:rPr lang="en-US" altLang="zh-CN" sz="2800" baseline="-25000" dirty="0">
                                <a:latin typeface="Times New Roman" panose="02020603050405020304" pitchFamily="18" charset="0"/>
                              </a:rPr>
                              <m:t>sp</m:t>
                            </m:r>
                          </m:num>
                          <m:den>
                            <m:r>
                              <a:rPr lang="en-US" altLang="zh-CN" sz="2800" i="1">
                                <a:latin typeface="Cambria Math" panose="02040503050406030204" pitchFamily="18" charset="0"/>
                              </a:rPr>
                              <m:t>𝑲</m:t>
                            </m:r>
                            <m:r>
                              <a:rPr lang="en-US" altLang="zh-CN" sz="2800" b="1" i="1" baseline="30000" smtClean="0">
                                <a:latin typeface="Cambria Math" panose="02040503050406030204" pitchFamily="18" charset="0"/>
                              </a:rPr>
                              <m:t>′</m:t>
                            </m:r>
                            <m:r>
                              <a:rPr lang="en-US" altLang="zh-CN" sz="2800" baseline="-25000">
                                <a:latin typeface="Cambria Math" panose="02040503050406030204" pitchFamily="18" charset="0"/>
                              </a:rPr>
                              <m:t>𝐌𝐘</m:t>
                            </m:r>
                          </m:den>
                        </m:f>
                      </m:e>
                    </m:rad>
                  </m:oMath>
                </a14:m>
                <a:endParaRPr lang="en-US" altLang="zh-CN" sz="2800" dirty="0">
                  <a:latin typeface="Times New Roman" panose="02020603050405020304" pitchFamily="18" charset="0"/>
                </a:endParaRPr>
              </a:p>
              <a:p>
                <a:pPr marL="0" indent="0">
                  <a:spcBef>
                    <a:spcPts val="1800"/>
                  </a:spcBef>
                  <a:buNone/>
                </a:pPr>
                <a:r>
                  <a:rPr lang="zh-CN" altLang="en-US" sz="2800" dirty="0">
                    <a:latin typeface="Times New Roman" panose="02020603050405020304" pitchFamily="18" charset="0"/>
                  </a:rPr>
                  <a:t>取负后对数得：     </a:t>
                </a:r>
                <a:r>
                  <a:rPr lang="en-US" altLang="zh-CN" sz="2800" dirty="0" err="1">
                    <a:latin typeface="Times New Roman" panose="02020603050405020304" pitchFamily="18" charset="0"/>
                  </a:rPr>
                  <a:t>pM</a:t>
                </a:r>
                <a14:m>
                  <m:oMath xmlns:m="http://schemas.openxmlformats.org/officeDocument/2006/math">
                    <m:r>
                      <a:rPr lang="en-US" altLang="zh-CN" sz="2800" b="1" i="0" smtClean="0">
                        <a:latin typeface="Cambria Math" panose="02040503050406030204" pitchFamily="18" charset="0"/>
                      </a:rPr>
                      <m:t>′</m:t>
                    </m:r>
                  </m:oMath>
                </a14:m>
                <a:r>
                  <a:rPr lang="en-US" altLang="zh-CN" sz="2800" baseline="-25000" dirty="0">
                    <a:latin typeface="Times New Roman" panose="02020603050405020304" pitchFamily="18" charset="0"/>
                  </a:rPr>
                  <a:t>sp</a:t>
                </a:r>
                <a14:m>
                  <m:oMath xmlns:m="http://schemas.openxmlformats.org/officeDocument/2006/math">
                    <m:r>
                      <a:rPr lang="en-US" altLang="zh-CN" sz="2800" i="1">
                        <a:latin typeface="Cambria Math" panose="02040503050406030204" pitchFamily="18" charset="0"/>
                      </a:rPr>
                      <m:t>=</m:t>
                    </m:r>
                  </m:oMath>
                </a14:m>
                <a:r>
                  <a:rPr lang="en-US" altLang="zh-CN" sz="2800" dirty="0">
                    <a:latin typeface="Times New Roman" panose="02020603050405020304" pitchFamily="18" charset="0"/>
                  </a:rPr>
                  <a:t>1/2(p</a:t>
                </a:r>
                <a14:m>
                  <m:oMath xmlns:m="http://schemas.openxmlformats.org/officeDocument/2006/math">
                    <m:r>
                      <m:rPr>
                        <m:nor/>
                      </m:rPr>
                      <a:rPr lang="en-US" altLang="zh-CN" sz="2800" dirty="0">
                        <a:latin typeface="Times New Roman" panose="02020603050405020304" pitchFamily="18" charset="0"/>
                      </a:rPr>
                      <m:t>c</m:t>
                    </m:r>
                    <m:r>
                      <m:rPr>
                        <m:nor/>
                      </m:rPr>
                      <a:rPr lang="en-US" altLang="zh-CN" sz="2800" baseline="-25000" dirty="0">
                        <a:latin typeface="Times New Roman" panose="02020603050405020304" pitchFamily="18" charset="0"/>
                      </a:rPr>
                      <m:t>M</m:t>
                    </m:r>
                    <m:r>
                      <m:rPr>
                        <m:nor/>
                      </m:rPr>
                      <a:rPr lang="en-US" altLang="zh-CN" sz="2800" baseline="-25000" dirty="0">
                        <a:latin typeface="Times New Roman" panose="02020603050405020304" pitchFamily="18" charset="0"/>
                      </a:rPr>
                      <m:t>,</m:t>
                    </m:r>
                    <m:r>
                      <m:rPr>
                        <m:nor/>
                      </m:rPr>
                      <a:rPr lang="en-US" altLang="zh-CN" sz="2800" baseline="-25000" dirty="0">
                        <a:latin typeface="Times New Roman" panose="02020603050405020304" pitchFamily="18" charset="0"/>
                      </a:rPr>
                      <m:t>sp</m:t>
                    </m:r>
                  </m:oMath>
                </a14:m>
                <a:r>
                  <a:rPr lang="en-US" altLang="zh-CN" sz="2800" dirty="0"/>
                  <a:t> </a:t>
                </a:r>
                <a14:m>
                  <m:oMath xmlns:m="http://schemas.openxmlformats.org/officeDocument/2006/math">
                    <m:r>
                      <a:rPr lang="en-US" altLang="zh-CN" sz="2800" i="1">
                        <a:latin typeface="Cambria Math" panose="02040503050406030204" pitchFamily="18" charset="0"/>
                      </a:rPr>
                      <m:t>+</m:t>
                    </m:r>
                  </m:oMath>
                </a14:m>
                <a:r>
                  <a:rPr lang="en-US" altLang="zh-CN" sz="2800" dirty="0">
                    <a:latin typeface="Times New Roman" panose="02020603050405020304" pitchFamily="18" charset="0"/>
                  </a:rPr>
                  <a:t> lg</a:t>
                </a:r>
                <a:r>
                  <a:rPr lang="en-US" altLang="zh-CN" sz="2800" i="1" dirty="0">
                    <a:latin typeface="Times New Roman" panose="02020603050405020304" pitchFamily="18" charset="0"/>
                  </a:rPr>
                  <a:t>K’</a:t>
                </a:r>
                <a:r>
                  <a:rPr lang="en-US" altLang="zh-CN" sz="2800" baseline="-25000" dirty="0">
                    <a:latin typeface="Times New Roman" panose="02020603050405020304" pitchFamily="18" charset="0"/>
                  </a:rPr>
                  <a:t>MY</a:t>
                </a:r>
                <a:r>
                  <a:rPr lang="en-US" altLang="zh-CN" sz="2800" dirty="0">
                    <a:latin typeface="Times New Roman" panose="02020603050405020304" pitchFamily="18" charset="0"/>
                  </a:rPr>
                  <a:t>)</a:t>
                </a:r>
              </a:p>
              <a:p>
                <a:endParaRPr lang="zh-CN" altLang="en-US" sz="2800" dirty="0"/>
              </a:p>
            </p:txBody>
          </p:sp>
        </mc:Choice>
        <mc:Fallback xmlns="">
          <p:sp>
            <p:nvSpPr>
              <p:cNvPr id="3" name="内容占位符 2">
                <a:extLst>
                  <a:ext uri="{FF2B5EF4-FFF2-40B4-BE49-F238E27FC236}">
                    <a16:creationId xmlns:a16="http://schemas.microsoft.com/office/drawing/2014/main" id="{07344696-6660-49F6-82FE-C6E2CE60173B}"/>
                  </a:ext>
                </a:extLst>
              </p:cNvPr>
              <p:cNvSpPr>
                <a:spLocks noGrp="1" noRot="1" noChangeAspect="1" noMove="1" noResize="1" noEditPoints="1" noAdjustHandles="1" noChangeArrowheads="1" noChangeShapeType="1" noTextEdit="1"/>
              </p:cNvSpPr>
              <p:nvPr>
                <p:ph idx="1"/>
              </p:nvPr>
            </p:nvSpPr>
            <p:spPr>
              <a:blipFill>
                <a:blip r:embed="rId4"/>
                <a:stretch>
                  <a:fillRect l="-1435" t="-8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33F8E0C1-DD48-4D6E-80A9-F5B45EE32D97}"/>
                  </a:ext>
                </a:extLst>
              </p:cNvPr>
              <p:cNvSpPr>
                <a:spLocks noGrp="1"/>
              </p:cNvSpPr>
              <p:nvPr>
                <p:ph type="title"/>
              </p:nvPr>
            </p:nvSpPr>
            <p:spPr/>
            <p:txBody>
              <a:bodyPr/>
              <a:lstStyle/>
              <a:p>
                <a:r>
                  <a:rPr lang="zh-CN" altLang="en-US" dirty="0"/>
                  <a:t>（二）化学计量点</a:t>
                </a:r>
                <a:r>
                  <a:rPr lang="en-US" altLang="zh-CN" dirty="0" err="1"/>
                  <a:t>pM</a:t>
                </a:r>
                <a14:m>
                  <m:oMath xmlns:m="http://schemas.openxmlformats.org/officeDocument/2006/math">
                    <m:r>
                      <a:rPr lang="en-US" altLang="zh-CN" sz="4000" b="1" i="0" smtClean="0">
                        <a:latin typeface="Cambria Math" panose="02040503050406030204" pitchFamily="18" charset="0"/>
                      </a:rPr>
                      <m:t>′</m:t>
                    </m:r>
                    <m:r>
                      <a:rPr lang="en-US" altLang="zh-CN" sz="4000" b="1" i="0" baseline="-25000" smtClean="0">
                        <a:latin typeface="Cambria Math" panose="02040503050406030204" pitchFamily="18" charset="0"/>
                      </a:rPr>
                      <m:t>𝐬𝐩</m:t>
                    </m:r>
                  </m:oMath>
                </a14:m>
                <a:r>
                  <a:rPr lang="zh-CN" altLang="en-US" dirty="0"/>
                  <a:t>值的计算</a:t>
                </a:r>
              </a:p>
            </p:txBody>
          </p:sp>
        </mc:Choice>
        <mc:Fallback xmlns="">
          <p:sp>
            <p:nvSpPr>
              <p:cNvPr id="2" name="标题 1">
                <a:extLst>
                  <a:ext uri="{FF2B5EF4-FFF2-40B4-BE49-F238E27FC236}">
                    <a16:creationId xmlns:a16="http://schemas.microsoft.com/office/drawing/2014/main" id="{33F8E0C1-DD48-4D6E-80A9-F5B45EE32D97}"/>
                  </a:ext>
                </a:extLst>
              </p:cNvPr>
              <p:cNvSpPr>
                <a:spLocks noGrp="1" noRot="1" noChangeAspect="1" noMove="1" noResize="1" noEditPoints="1" noAdjustHandles="1" noChangeArrowheads="1" noChangeShapeType="1" noTextEdit="1"/>
              </p:cNvSpPr>
              <p:nvPr>
                <p:ph type="title"/>
              </p:nvPr>
            </p:nvSpPr>
            <p:spPr>
              <a:blipFill>
                <a:blip r:embed="rId5"/>
                <a:stretch>
                  <a:fillRect t="-6383" b="-2198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FC3EFDE2-0848-4604-988C-243C6F898CAE}"/>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A8A8EE52-9820-4887-8878-CDA13DAF15EA}"/>
              </a:ext>
            </a:extLst>
          </p:cNvPr>
          <p:cNvSpPr>
            <a:spLocks noGrp="1"/>
          </p:cNvSpPr>
          <p:nvPr>
            <p:ph type="sldNum" sz="quarter" idx="12"/>
          </p:nvPr>
        </p:nvSpPr>
        <p:spPr/>
        <p:txBody>
          <a:bodyPr/>
          <a:lstStyle/>
          <a:p>
            <a:fld id="{5AFBF0AD-4095-4CA5-B662-0EE5BE9E4DDC}" type="slidenum">
              <a:rPr lang="en-US" altLang="zh-CN" smtClean="0"/>
              <a:pPr/>
              <a:t>78</a:t>
            </a:fld>
            <a:endParaRPr lang="en-US" altLang="zh-CN"/>
          </a:p>
        </p:txBody>
      </p:sp>
      <p:sp>
        <p:nvSpPr>
          <p:cNvPr id="7" name="矩形 6">
            <a:extLst>
              <a:ext uri="{FF2B5EF4-FFF2-40B4-BE49-F238E27FC236}">
                <a16:creationId xmlns:a16="http://schemas.microsoft.com/office/drawing/2014/main" id="{B43C2E1D-BF57-4B48-9E93-2E6B3CC0B6CC}"/>
              </a:ext>
            </a:extLst>
          </p:cNvPr>
          <p:cNvSpPr/>
          <p:nvPr/>
        </p:nvSpPr>
        <p:spPr bwMode="auto">
          <a:xfrm>
            <a:off x="3131840" y="5301208"/>
            <a:ext cx="4536504" cy="648072"/>
          </a:xfrm>
          <a:prstGeom prst="rect">
            <a:avLst/>
          </a:prstGeom>
          <a:noFill/>
          <a:ln w="38100" cap="flat" cmpd="sng" algn="ctr">
            <a:solidFill>
              <a:srgbClr val="3333FF"/>
            </a:solidFill>
            <a:prstDash val="solid"/>
            <a:miter lim="800000"/>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Tree>
    <p:custDataLst>
      <p:tags r:id="rId1"/>
    </p:custDataLst>
    <p:extLst>
      <p:ext uri="{BB962C8B-B14F-4D97-AF65-F5344CB8AC3E}">
        <p14:creationId xmlns:p14="http://schemas.microsoft.com/office/powerpoint/2010/main" val="164261762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FBE02F-FF15-41D7-AB24-E9181A61D97E}"/>
              </a:ext>
            </a:extLst>
          </p:cNvPr>
          <p:cNvSpPr>
            <a:spLocks noGrp="1"/>
          </p:cNvSpPr>
          <p:nvPr>
            <p:ph type="title"/>
          </p:nvPr>
        </p:nvSpPr>
        <p:spPr/>
        <p:txBody>
          <a:bodyPr/>
          <a:lstStyle/>
          <a:p>
            <a:r>
              <a:rPr lang="zh-CN" altLang="en-US" dirty="0"/>
              <a:t>关于配位滴定的计量点</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7316B01-CB81-45F1-A79B-AFB0CF00BC85}"/>
                  </a:ext>
                </a:extLst>
              </p:cNvPr>
              <p:cNvSpPr>
                <a:spLocks noGrp="1"/>
              </p:cNvSpPr>
              <p:nvPr>
                <p:ph idx="1"/>
              </p:nvPr>
            </p:nvSpPr>
            <p:spPr/>
            <p:txBody>
              <a:bodyPr/>
              <a:lstStyle/>
              <a:p>
                <a:r>
                  <a:rPr lang="zh-CN" altLang="en-US" dirty="0"/>
                  <a:t>计量点是选择指示剂的重要依据。指示剂的变色点越接近计量点，则配位滴定误差越小。</a:t>
                </a:r>
                <a:endParaRPr lang="en-US" altLang="zh-CN" dirty="0"/>
              </a:p>
              <a:p>
                <a:r>
                  <a:rPr lang="zh-CN" altLang="en-US" dirty="0"/>
                  <a:t>计量点时存在以下关系：</a:t>
                </a:r>
                <a:endParaRPr lang="en-US" altLang="zh-CN" dirty="0"/>
              </a:p>
              <a:p>
                <a:pPr marL="0" indent="0">
                  <a:lnSpc>
                    <a:spcPct val="120000"/>
                  </a:lnSpc>
                  <a:spcBef>
                    <a:spcPts val="0"/>
                  </a:spcBef>
                  <a:buNone/>
                </a:pPr>
                <a:r>
                  <a:rPr lang="en-US" altLang="zh-CN" sz="3200" i="1" dirty="0">
                    <a:latin typeface="Times New Roman" panose="02020603050405020304" pitchFamily="18" charset="0"/>
                  </a:rPr>
                  <a:t>    </a:t>
                </a:r>
                <a:r>
                  <a:rPr lang="zh-CN" altLang="en-US" sz="3200" dirty="0">
                    <a:latin typeface="Times New Roman" panose="02020603050405020304" pitchFamily="18" charset="0"/>
                  </a:rPr>
                  <a:t>（</a:t>
                </a:r>
                <a:r>
                  <a:rPr lang="en-US" altLang="zh-CN" dirty="0">
                    <a:latin typeface="Times New Roman" panose="02020603050405020304" pitchFamily="18" charset="0"/>
                  </a:rPr>
                  <a:t>1</a:t>
                </a:r>
                <a:r>
                  <a:rPr lang="zh-CN" altLang="en-US" sz="3200" dirty="0">
                    <a:latin typeface="Times New Roman" panose="02020603050405020304" pitchFamily="18" charset="0"/>
                  </a:rPr>
                  <a:t>）</a:t>
                </a:r>
                <a:r>
                  <a:rPr lang="en-US" altLang="zh-CN" sz="3200" i="1" dirty="0" err="1">
                    <a:latin typeface="Times New Roman" panose="02020603050405020304" pitchFamily="18" charset="0"/>
                  </a:rPr>
                  <a:t>n</a:t>
                </a:r>
                <a:r>
                  <a:rPr lang="en-US" altLang="zh-CN" sz="3200" baseline="-25000" dirty="0" err="1">
                    <a:latin typeface="Times New Roman" panose="02020603050405020304" pitchFamily="18" charset="0"/>
                  </a:rPr>
                  <a:t>M,sp</a:t>
                </a:r>
                <a14:m>
                  <m:oMath xmlns:m="http://schemas.openxmlformats.org/officeDocument/2006/math">
                    <m:r>
                      <a:rPr lang="en-US" altLang="zh-CN" sz="3200" b="1" i="1" smtClean="0">
                        <a:latin typeface="Cambria Math" panose="02040503050406030204" pitchFamily="18" charset="0"/>
                      </a:rPr>
                      <m:t>=</m:t>
                    </m:r>
                  </m:oMath>
                </a14:m>
                <a:r>
                  <a:rPr lang="en-US" altLang="zh-CN" sz="3200" i="1" dirty="0" err="1">
                    <a:latin typeface="Times New Roman" panose="02020603050405020304" pitchFamily="18" charset="0"/>
                  </a:rPr>
                  <a:t>n</a:t>
                </a:r>
                <a:r>
                  <a:rPr lang="en-US" altLang="zh-CN" sz="3200" baseline="-25000" dirty="0" err="1">
                    <a:latin typeface="Times New Roman" panose="02020603050405020304" pitchFamily="18" charset="0"/>
                  </a:rPr>
                  <a:t>Y,sp</a:t>
                </a:r>
                <a:endParaRPr lang="en-US" altLang="zh-CN" sz="3200" baseline="-25000" dirty="0">
                  <a:latin typeface="Times New Roman" panose="02020603050405020304" pitchFamily="18" charset="0"/>
                </a:endParaRPr>
              </a:p>
              <a:p>
                <a:pPr marL="0" indent="0">
                  <a:lnSpc>
                    <a:spcPct val="120000"/>
                  </a:lnSpc>
                  <a:spcBef>
                    <a:spcPts val="0"/>
                  </a:spcBef>
                  <a:buNone/>
                </a:pPr>
                <a:r>
                  <a:rPr lang="en-US" altLang="zh-CN" baseline="-25000" dirty="0">
                    <a:latin typeface="Times New Roman" panose="02020603050405020304" pitchFamily="18" charset="0"/>
                  </a:rPr>
                  <a:t>      </a:t>
                </a:r>
                <a:r>
                  <a:rPr lang="zh-CN" altLang="en-US" sz="3200" dirty="0">
                    <a:latin typeface="Times New Roman" panose="02020603050405020304" pitchFamily="18" charset="0"/>
                  </a:rPr>
                  <a:t>（</a:t>
                </a:r>
                <a:r>
                  <a:rPr lang="en-US" altLang="zh-CN" sz="3200" dirty="0">
                    <a:latin typeface="Times New Roman" panose="02020603050405020304" pitchFamily="18" charset="0"/>
                  </a:rPr>
                  <a:t>2</a:t>
                </a:r>
                <a:r>
                  <a:rPr lang="zh-CN" altLang="en-US" sz="3200" dirty="0">
                    <a:latin typeface="Times New Roman" panose="02020603050405020304" pitchFamily="18" charset="0"/>
                  </a:rPr>
                  <a:t>）</a:t>
                </a:r>
                <a:r>
                  <a:rPr lang="en-US" altLang="zh-CN" sz="3200" i="1" dirty="0" err="1">
                    <a:latin typeface="Times New Roman" panose="02020603050405020304" pitchFamily="18" charset="0"/>
                  </a:rPr>
                  <a:t>c</a:t>
                </a:r>
                <a:r>
                  <a:rPr lang="en-US" altLang="zh-CN" sz="3200" baseline="-25000" dirty="0" err="1">
                    <a:latin typeface="Times New Roman" panose="02020603050405020304" pitchFamily="18" charset="0"/>
                  </a:rPr>
                  <a:t>M,sp</a:t>
                </a:r>
                <a:r>
                  <a:rPr lang="en-US" altLang="zh-CN" sz="3200" dirty="0">
                    <a:latin typeface="Times New Roman" panose="02020603050405020304" pitchFamily="18" charset="0"/>
                  </a:rPr>
                  <a:t>=</a:t>
                </a:r>
                <a:r>
                  <a:rPr lang="en-US" altLang="zh-CN" sz="3200" i="1" dirty="0" err="1">
                    <a:latin typeface="Times New Roman" panose="02020603050405020304" pitchFamily="18" charset="0"/>
                  </a:rPr>
                  <a:t>c</a:t>
                </a:r>
                <a:r>
                  <a:rPr lang="en-US" altLang="zh-CN" sz="3200" baseline="-25000" dirty="0" err="1">
                    <a:latin typeface="Times New Roman" panose="02020603050405020304" pitchFamily="18" charset="0"/>
                  </a:rPr>
                  <a:t>Y,</a:t>
                </a:r>
                <a:r>
                  <a:rPr lang="en-US" altLang="zh-CN" sz="3200" baseline="-25000" dirty="0">
                    <a:latin typeface="Times New Roman" panose="02020603050405020304" pitchFamily="18" charset="0"/>
                  </a:rPr>
                  <a:t> </a:t>
                </a:r>
                <a14:m>
                  <m:oMath xmlns:m="http://schemas.openxmlformats.org/officeDocument/2006/math">
                    <m:r>
                      <a:rPr lang="en-US" altLang="zh-CN" sz="3200" b="1" i="0" baseline="-25000" smtClean="0">
                        <a:latin typeface="Cambria Math" panose="02040503050406030204" pitchFamily="18" charset="0"/>
                      </a:rPr>
                      <m:t>𝐬𝐩</m:t>
                    </m:r>
                  </m:oMath>
                </a14:m>
                <a:r>
                  <a:rPr lang="zh-CN" altLang="en-US" sz="3200" dirty="0">
                    <a:latin typeface="Times New Roman" panose="02020603050405020304" pitchFamily="18" charset="0"/>
                  </a:rPr>
                  <a:t>   </a:t>
                </a:r>
                <a:endParaRPr lang="en-US" altLang="zh-CN" sz="3200" dirty="0">
                  <a:latin typeface="Times New Roman" panose="02020603050405020304" pitchFamily="18" charset="0"/>
                </a:endParaRPr>
              </a:p>
              <a:p>
                <a:pPr marL="0" indent="0">
                  <a:buNone/>
                </a:pPr>
                <a:r>
                  <a:rPr lang="zh-CN" altLang="en-US" sz="3200" dirty="0">
                    <a:latin typeface="Times New Roman" panose="02020603050405020304" pitchFamily="18" charset="0"/>
                  </a:rPr>
                  <a:t>    （</a:t>
                </a:r>
                <a:r>
                  <a:rPr lang="en-US" altLang="zh-CN" sz="3200" dirty="0">
                    <a:latin typeface="Times New Roman" panose="02020603050405020304" pitchFamily="18" charset="0"/>
                  </a:rPr>
                  <a:t>3</a:t>
                </a:r>
                <a:r>
                  <a:rPr lang="zh-CN" altLang="en-US" sz="3200" dirty="0">
                    <a:latin typeface="Times New Roman" panose="02020603050405020304" pitchFamily="18" charset="0"/>
                  </a:rPr>
                  <a:t>）</a:t>
                </a:r>
                <a:r>
                  <a:rPr lang="en-US" altLang="zh-CN" sz="3200" dirty="0">
                    <a:latin typeface="Times New Roman" panose="02020603050405020304" pitchFamily="18" charset="0"/>
                  </a:rPr>
                  <a:t>[M</a:t>
                </a:r>
                <a14:m>
                  <m:oMath xmlns:m="http://schemas.openxmlformats.org/officeDocument/2006/math">
                    <m:r>
                      <a:rPr lang="en-US" altLang="zh-CN" sz="3200">
                        <a:latin typeface="Cambria Math" panose="02040503050406030204" pitchFamily="18" charset="0"/>
                      </a:rPr>
                      <m:t>′</m:t>
                    </m:r>
                  </m:oMath>
                </a14:m>
                <a:r>
                  <a:rPr lang="en-US" altLang="zh-CN" sz="3200" dirty="0">
                    <a:latin typeface="Times New Roman" panose="02020603050405020304" pitchFamily="18" charset="0"/>
                  </a:rPr>
                  <a:t>]</a:t>
                </a:r>
                <a:r>
                  <a:rPr lang="en-US" altLang="zh-CN" sz="3200" baseline="-25000" dirty="0" err="1">
                    <a:latin typeface="Times New Roman" panose="02020603050405020304" pitchFamily="18" charset="0"/>
                  </a:rPr>
                  <a:t>sp</a:t>
                </a:r>
                <a:r>
                  <a:rPr lang="en-US" altLang="zh-CN" sz="3200" dirty="0"/>
                  <a:t> </a:t>
                </a:r>
                <a14:m>
                  <m:oMath xmlns:m="http://schemas.openxmlformats.org/officeDocument/2006/math">
                    <m:r>
                      <a:rPr lang="en-US" altLang="zh-CN" sz="3200" i="1">
                        <a:latin typeface="Cambria Math" panose="02040503050406030204" pitchFamily="18" charset="0"/>
                      </a:rPr>
                      <m:t>=</m:t>
                    </m:r>
                  </m:oMath>
                </a14:m>
                <a:r>
                  <a:rPr lang="en-US" altLang="zh-CN" sz="3200" dirty="0">
                    <a:latin typeface="Times New Roman" panose="02020603050405020304" pitchFamily="18" charset="0"/>
                  </a:rPr>
                  <a:t>[Y</a:t>
                </a:r>
                <a14:m>
                  <m:oMath xmlns:m="http://schemas.openxmlformats.org/officeDocument/2006/math">
                    <m:r>
                      <a:rPr lang="en-US" altLang="zh-CN" sz="3200">
                        <a:latin typeface="Cambria Math" panose="02040503050406030204" pitchFamily="18" charset="0"/>
                      </a:rPr>
                      <m:t>′</m:t>
                    </m:r>
                  </m:oMath>
                </a14:m>
                <a:r>
                  <a:rPr lang="en-US" altLang="zh-CN" sz="3200" dirty="0">
                    <a:latin typeface="Times New Roman" panose="02020603050405020304" pitchFamily="18" charset="0"/>
                  </a:rPr>
                  <a:t>]</a:t>
                </a:r>
                <a:r>
                  <a:rPr lang="en-US" altLang="zh-CN" sz="3200" baseline="-25000" dirty="0">
                    <a:latin typeface="Times New Roman" panose="02020603050405020304" pitchFamily="18" charset="0"/>
                  </a:rPr>
                  <a:t>sp</a:t>
                </a:r>
                <a:endParaRPr lang="en-US" altLang="zh-CN" sz="3200" dirty="0">
                  <a:latin typeface="Times New Roman" panose="02020603050405020304" pitchFamily="18" charset="0"/>
                </a:endParaRPr>
              </a:p>
              <a:p>
                <a:pPr marL="0" indent="0">
                  <a:buNone/>
                </a:pPr>
                <a:r>
                  <a:rPr lang="en-US" altLang="zh-CN" baseline="-25000" dirty="0">
                    <a:latin typeface="Times New Roman" panose="02020603050405020304" pitchFamily="18" charset="0"/>
                  </a:rPr>
                  <a:t>        </a:t>
                </a:r>
                <a:r>
                  <a:rPr lang="zh-CN" altLang="en-US" dirty="0">
                    <a:latin typeface="Times New Roman" panose="02020603050405020304" pitchFamily="18" charset="0"/>
                  </a:rPr>
                  <a:t>因配位滴定中恒存在副反应，因此：</a:t>
                </a:r>
                <a:endParaRPr lang="en-US" altLang="zh-CN" dirty="0">
                  <a:latin typeface="Times New Roman" panose="02020603050405020304" pitchFamily="18" charset="0"/>
                </a:endParaRPr>
              </a:p>
              <a:p>
                <a:pPr marL="0" indent="0" algn="ctr">
                  <a:buNone/>
                </a:pPr>
                <a:r>
                  <a:rPr lang="en-US" altLang="zh-CN" sz="3200" dirty="0">
                    <a:solidFill>
                      <a:srgbClr val="FF0000"/>
                    </a:solidFill>
                    <a:latin typeface="Times New Roman" panose="02020603050405020304" pitchFamily="18" charset="0"/>
                  </a:rPr>
                  <a:t>[M]</a:t>
                </a:r>
                <a:r>
                  <a:rPr lang="en-US" altLang="zh-CN" sz="3200" baseline="-25000" dirty="0" err="1">
                    <a:solidFill>
                      <a:srgbClr val="FF0000"/>
                    </a:solidFill>
                    <a:latin typeface="Times New Roman" panose="02020603050405020304" pitchFamily="18" charset="0"/>
                  </a:rPr>
                  <a:t>sp</a:t>
                </a:r>
                <a14:m>
                  <m:oMath xmlns:m="http://schemas.openxmlformats.org/officeDocument/2006/math">
                    <m:r>
                      <a:rPr lang="zh-CN" altLang="en-US" i="1" dirty="0">
                        <a:solidFill>
                          <a:srgbClr val="FF0000"/>
                        </a:solidFill>
                        <a:latin typeface="Cambria Math" panose="02040503050406030204" pitchFamily="18" charset="0"/>
                      </a:rPr>
                      <m:t>≠</m:t>
                    </m:r>
                  </m:oMath>
                </a14:m>
                <a:r>
                  <a:rPr lang="en-US" altLang="zh-CN" sz="3200" dirty="0">
                    <a:solidFill>
                      <a:srgbClr val="FF0000"/>
                    </a:solidFill>
                    <a:latin typeface="Times New Roman" panose="02020603050405020304" pitchFamily="18" charset="0"/>
                  </a:rPr>
                  <a:t>[Y]</a:t>
                </a:r>
                <a:r>
                  <a:rPr lang="en-US" altLang="zh-CN" sz="3200" baseline="-25000" dirty="0" err="1">
                    <a:solidFill>
                      <a:srgbClr val="FF0000"/>
                    </a:solidFill>
                    <a:latin typeface="Times New Roman" panose="02020603050405020304" pitchFamily="18" charset="0"/>
                  </a:rPr>
                  <a:t>sp</a:t>
                </a:r>
                <a:r>
                  <a:rPr lang="en-US" altLang="zh-CN" sz="3200" dirty="0">
                    <a:solidFill>
                      <a:srgbClr val="FF0000"/>
                    </a:solidFill>
                    <a:latin typeface="Times New Roman" panose="02020603050405020304" pitchFamily="18" charset="0"/>
                  </a:rPr>
                  <a:t>    </a:t>
                </a: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B7316B01-CB81-45F1-A79B-AFB0CF00BC85}"/>
                  </a:ext>
                </a:extLst>
              </p:cNvPr>
              <p:cNvSpPr>
                <a:spLocks noGrp="1" noRot="1" noChangeAspect="1" noMove="1" noResize="1" noEditPoints="1" noAdjustHandles="1" noChangeArrowheads="1" noChangeShapeType="1" noTextEdit="1"/>
              </p:cNvSpPr>
              <p:nvPr>
                <p:ph idx="1"/>
              </p:nvPr>
            </p:nvSpPr>
            <p:spPr>
              <a:blipFill>
                <a:blip r:embed="rId4"/>
                <a:stretch>
                  <a:fillRect t="-1633" r="-5308"/>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CC274160-8360-4218-9912-8F76E2FBA246}"/>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0D3A04EB-F47C-4577-B39F-5049A8655F78}"/>
              </a:ext>
            </a:extLst>
          </p:cNvPr>
          <p:cNvSpPr>
            <a:spLocks noGrp="1"/>
          </p:cNvSpPr>
          <p:nvPr>
            <p:ph type="sldNum" sz="quarter" idx="12"/>
          </p:nvPr>
        </p:nvSpPr>
        <p:spPr/>
        <p:txBody>
          <a:bodyPr/>
          <a:lstStyle/>
          <a:p>
            <a:fld id="{5AFBF0AD-4095-4CA5-B662-0EE5BE9E4DDC}" type="slidenum">
              <a:rPr lang="en-US" altLang="zh-CN" smtClean="0"/>
              <a:pPr/>
              <a:t>79</a:t>
            </a:fld>
            <a:endParaRPr lang="en-US" altLang="zh-CN"/>
          </a:p>
        </p:txBody>
      </p:sp>
      <p:sp>
        <p:nvSpPr>
          <p:cNvPr id="6" name="矩形 5">
            <a:extLst>
              <a:ext uri="{FF2B5EF4-FFF2-40B4-BE49-F238E27FC236}">
                <a16:creationId xmlns:a16="http://schemas.microsoft.com/office/drawing/2014/main" id="{6F4EDE15-3CFF-4D09-B14C-CD46F5C7AFFD}"/>
              </a:ext>
            </a:extLst>
          </p:cNvPr>
          <p:cNvSpPr/>
          <p:nvPr/>
        </p:nvSpPr>
        <p:spPr bwMode="auto">
          <a:xfrm>
            <a:off x="2339752" y="5301208"/>
            <a:ext cx="4536504" cy="648072"/>
          </a:xfrm>
          <a:prstGeom prst="rect">
            <a:avLst/>
          </a:prstGeom>
          <a:noFill/>
          <a:ln w="38100" cap="flat" cmpd="sng" algn="ctr">
            <a:solidFill>
              <a:srgbClr val="3333FF"/>
            </a:solidFill>
            <a:prstDash val="solid"/>
            <a:miter lim="800000"/>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Tree>
    <p:custDataLst>
      <p:tags r:id="rId1"/>
    </p:custDataLst>
    <p:extLst>
      <p:ext uri="{BB962C8B-B14F-4D97-AF65-F5344CB8AC3E}">
        <p14:creationId xmlns:p14="http://schemas.microsoft.com/office/powerpoint/2010/main" val="3889926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a:t>
            </a:r>
            <a:r>
              <a:rPr lang="zh-CN" altLang="en-US" dirty="0">
                <a:solidFill>
                  <a:srgbClr val="3333FF"/>
                </a:solidFill>
              </a:rPr>
              <a:t>蓝色</a:t>
            </a:r>
            <a:r>
              <a:rPr lang="zh-CN" altLang="en-US" dirty="0"/>
              <a:t>配离子</a:t>
            </a:r>
            <a:r>
              <a:rPr lang="en-US" altLang="zh-CN" dirty="0">
                <a:solidFill>
                  <a:srgbClr val="3333FF"/>
                </a:solidFill>
              </a:rPr>
              <a:t>[Cu(H</a:t>
            </a:r>
            <a:r>
              <a:rPr lang="en-US" altLang="zh-CN" baseline="-25000" dirty="0">
                <a:solidFill>
                  <a:srgbClr val="3333FF"/>
                </a:solidFill>
              </a:rPr>
              <a:t>2</a:t>
            </a:r>
            <a:r>
              <a:rPr lang="en-US" altLang="zh-CN" dirty="0">
                <a:solidFill>
                  <a:srgbClr val="3333FF"/>
                </a:solidFill>
              </a:rPr>
              <a:t>O)</a:t>
            </a:r>
            <a:r>
              <a:rPr lang="en-US" altLang="zh-CN" baseline="-25000" dirty="0">
                <a:solidFill>
                  <a:srgbClr val="3333FF"/>
                </a:solidFill>
              </a:rPr>
              <a:t>4</a:t>
            </a:r>
            <a:r>
              <a:rPr lang="en-US" altLang="zh-CN" dirty="0">
                <a:solidFill>
                  <a:srgbClr val="3333FF"/>
                </a:solidFill>
              </a:rPr>
              <a:t>]</a:t>
            </a:r>
            <a:r>
              <a:rPr lang="en-US" altLang="zh-CN" baseline="30000" dirty="0">
                <a:solidFill>
                  <a:srgbClr val="3333FF"/>
                </a:solidFill>
              </a:rPr>
              <a:t>2+</a:t>
            </a:r>
            <a:endParaRPr lang="zh-CN" altLang="en-US" dirty="0"/>
          </a:p>
        </p:txBody>
      </p:sp>
      <p:sp>
        <p:nvSpPr>
          <p:cNvPr id="3" name="内容占位符 2"/>
          <p:cNvSpPr>
            <a:spLocks noGrp="1"/>
          </p:cNvSpPr>
          <p:nvPr>
            <p:ph idx="1"/>
          </p:nvPr>
        </p:nvSpPr>
        <p:spPr/>
        <p:txBody>
          <a:bodyPr/>
          <a:lstStyle/>
          <a:p>
            <a:pPr>
              <a:lnSpc>
                <a:spcPct val="120000"/>
              </a:lnSpc>
              <a:spcBef>
                <a:spcPts val="0"/>
              </a:spcBef>
            </a:pPr>
            <a:r>
              <a:rPr lang="en-US" altLang="zh-CN" sz="2800" dirty="0">
                <a:solidFill>
                  <a:srgbClr val="3333FF"/>
                </a:solidFill>
              </a:rPr>
              <a:t>[Cu(H</a:t>
            </a:r>
            <a:r>
              <a:rPr lang="en-US" altLang="zh-CN" sz="2800" baseline="-25000" dirty="0">
                <a:solidFill>
                  <a:srgbClr val="3333FF"/>
                </a:solidFill>
              </a:rPr>
              <a:t>2</a:t>
            </a:r>
            <a:r>
              <a:rPr lang="en-US" altLang="zh-CN" sz="2800" dirty="0">
                <a:solidFill>
                  <a:srgbClr val="3333FF"/>
                </a:solidFill>
              </a:rPr>
              <a:t>O)</a:t>
            </a:r>
            <a:r>
              <a:rPr lang="en-US" altLang="zh-CN" sz="2800" baseline="-25000" dirty="0">
                <a:solidFill>
                  <a:srgbClr val="3333FF"/>
                </a:solidFill>
              </a:rPr>
              <a:t>4</a:t>
            </a:r>
            <a:r>
              <a:rPr lang="en-US" altLang="zh-CN" sz="2800" dirty="0">
                <a:solidFill>
                  <a:srgbClr val="3333FF"/>
                </a:solidFill>
              </a:rPr>
              <a:t>]</a:t>
            </a:r>
            <a:r>
              <a:rPr lang="en-US" altLang="zh-CN" sz="2800" baseline="30000" dirty="0">
                <a:solidFill>
                  <a:srgbClr val="3333FF"/>
                </a:solidFill>
              </a:rPr>
              <a:t>2+</a:t>
            </a:r>
            <a:r>
              <a:rPr lang="zh-CN" altLang="en-US" sz="2800" dirty="0"/>
              <a:t>不符合经典的价键理论，</a:t>
            </a:r>
            <a:r>
              <a:rPr lang="en-US" altLang="zh-CN" sz="2800" dirty="0"/>
              <a:t>1</a:t>
            </a:r>
            <a:r>
              <a:rPr lang="zh-CN" altLang="en-US" sz="2800" dirty="0"/>
              <a:t>个四水合铜</a:t>
            </a:r>
            <a:r>
              <a:rPr lang="en-US" altLang="zh-CN" sz="2800" dirty="0"/>
              <a:t>(</a:t>
            </a:r>
            <a:r>
              <a:rPr lang="en-US" altLang="zh-CN" sz="2800" dirty="0">
                <a:latin typeface="Times New Roman" panose="02020603050405020304" pitchFamily="18" charset="0"/>
                <a:cs typeface="Times New Roman" panose="02020603050405020304" pitchFamily="18" charset="0"/>
              </a:rPr>
              <a:t>II</a:t>
            </a:r>
            <a:r>
              <a:rPr lang="en-US" altLang="zh-CN" sz="2800" dirty="0"/>
              <a:t>)</a:t>
            </a:r>
            <a:r>
              <a:rPr lang="zh-CN" altLang="en-US" sz="2800" dirty="0"/>
              <a:t>离子是由</a:t>
            </a:r>
            <a:r>
              <a:rPr lang="en-US" altLang="zh-CN" sz="2800" dirty="0"/>
              <a:t>1</a:t>
            </a:r>
            <a:r>
              <a:rPr lang="zh-CN" altLang="en-US" sz="2800" dirty="0"/>
              <a:t>个</a:t>
            </a:r>
            <a:r>
              <a:rPr lang="en-US" altLang="zh-CN" sz="2800" dirty="0"/>
              <a:t>Cu</a:t>
            </a:r>
            <a:r>
              <a:rPr lang="en-US" altLang="zh-CN" sz="2800" baseline="30000" dirty="0"/>
              <a:t>2+</a:t>
            </a:r>
            <a:r>
              <a:rPr lang="zh-CN" altLang="en-US" sz="2800" dirty="0"/>
              <a:t>离子和</a:t>
            </a:r>
            <a:r>
              <a:rPr lang="en-US" altLang="zh-CN" sz="2800" dirty="0"/>
              <a:t>4</a:t>
            </a:r>
            <a:r>
              <a:rPr lang="zh-CN" altLang="en-US" sz="2800" dirty="0"/>
              <a:t>个</a:t>
            </a:r>
            <a:r>
              <a:rPr lang="en-US" altLang="zh-CN" sz="2800" dirty="0"/>
              <a:t>H</a:t>
            </a:r>
            <a:r>
              <a:rPr lang="en-US" altLang="zh-CN" sz="2800" baseline="-25000" dirty="0"/>
              <a:t>2</a:t>
            </a:r>
            <a:r>
              <a:rPr lang="en-US" altLang="zh-CN" sz="2800" dirty="0"/>
              <a:t>O</a:t>
            </a:r>
            <a:r>
              <a:rPr lang="zh-CN" altLang="en-US" sz="2800" dirty="0"/>
              <a:t>分子通过配位键连接起来的。</a:t>
            </a:r>
            <a:endParaRPr lang="en-US" altLang="zh-CN" sz="2800" dirty="0"/>
          </a:p>
          <a:p>
            <a:pPr>
              <a:lnSpc>
                <a:spcPct val="120000"/>
              </a:lnSpc>
              <a:spcBef>
                <a:spcPts val="0"/>
              </a:spcBef>
            </a:pPr>
            <a:r>
              <a:rPr lang="zh-CN" altLang="en-US" sz="2800" dirty="0"/>
              <a:t>其中，</a:t>
            </a:r>
            <a:r>
              <a:rPr lang="en-US" altLang="zh-CN" sz="2800" dirty="0"/>
              <a:t>Cu</a:t>
            </a:r>
            <a:r>
              <a:rPr lang="en-US" altLang="zh-CN" sz="2800" baseline="30000" dirty="0"/>
              <a:t>2+</a:t>
            </a:r>
            <a:r>
              <a:rPr lang="zh-CN" altLang="en-US" sz="2800" dirty="0"/>
              <a:t>离子提供空轨道，被称为中心离子；</a:t>
            </a:r>
            <a:r>
              <a:rPr lang="en-US" altLang="zh-CN" sz="2800" dirty="0"/>
              <a:t> H</a:t>
            </a:r>
            <a:r>
              <a:rPr lang="en-US" altLang="zh-CN" sz="2800" baseline="-25000" dirty="0"/>
              <a:t>2</a:t>
            </a:r>
            <a:r>
              <a:rPr lang="en-US" altLang="zh-CN" sz="2800" dirty="0"/>
              <a:t>O</a:t>
            </a:r>
            <a:r>
              <a:rPr lang="zh-CN" altLang="en-US" sz="2800" dirty="0"/>
              <a:t>分子提供孤电子对，被称为配位体，简称配体。配体中直接提供孤电子对的原子被称为配位原子，这里配位原子是</a:t>
            </a:r>
            <a:r>
              <a:rPr lang="en-US" altLang="zh-CN" sz="2800" dirty="0"/>
              <a:t>H</a:t>
            </a:r>
            <a:r>
              <a:rPr lang="en-US" altLang="zh-CN" sz="2800" baseline="-25000" dirty="0"/>
              <a:t>2</a:t>
            </a:r>
            <a:r>
              <a:rPr lang="en-US" altLang="zh-CN" sz="2800" dirty="0"/>
              <a:t>O</a:t>
            </a:r>
            <a:r>
              <a:rPr lang="zh-CN" altLang="en-US" sz="2800" dirty="0"/>
              <a:t>分子中的</a:t>
            </a:r>
            <a:r>
              <a:rPr lang="en-US" altLang="zh-CN" sz="2800" dirty="0"/>
              <a:t>O</a:t>
            </a:r>
            <a:r>
              <a:rPr lang="zh-CN" altLang="en-US" sz="2800" dirty="0"/>
              <a:t>原子。</a:t>
            </a:r>
            <a:endParaRPr lang="en-US" altLang="zh-CN" sz="2800" dirty="0"/>
          </a:p>
        </p:txBody>
      </p:sp>
      <p:sp>
        <p:nvSpPr>
          <p:cNvPr id="4" name="页脚占位符 3"/>
          <p:cNvSpPr>
            <a:spLocks noGrp="1"/>
          </p:cNvSpPr>
          <p:nvPr>
            <p:ph type="ftr" sz="quarter" idx="11"/>
          </p:nvPr>
        </p:nvSpPr>
        <p:spPr/>
        <p:txBody>
          <a:bodyPr/>
          <a:lstStyle/>
          <a:p>
            <a:r>
              <a:rPr lang="en-US" altLang="zh-CN"/>
              <a:t>《分析化学》 第五章   配位滴定法</a:t>
            </a:r>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8</a:t>
            </a:fld>
            <a:endParaRPr lang="en-US" altLang="zh-CN"/>
          </a:p>
        </p:txBody>
      </p:sp>
    </p:spTree>
    <p:custDataLst>
      <p:tags r:id="rId1"/>
    </p:custDataLst>
    <p:extLst>
      <p:ext uri="{BB962C8B-B14F-4D97-AF65-F5344CB8AC3E}">
        <p14:creationId xmlns:p14="http://schemas.microsoft.com/office/powerpoint/2010/main" val="31440422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C5D10C4C-1A65-4A57-8DCD-643D0E717942}"/>
                  </a:ext>
                </a:extLst>
              </p:cNvPr>
              <p:cNvSpPr>
                <a:spLocks noGrp="1"/>
              </p:cNvSpPr>
              <p:nvPr>
                <p:ph type="title"/>
              </p:nvPr>
            </p:nvSpPr>
            <p:spPr/>
            <p:txBody>
              <a:bodyPr/>
              <a:lstStyle/>
              <a:p>
                <a:r>
                  <a:rPr lang="en-US" altLang="zh-CN" dirty="0"/>
                  <a:t>pM</a:t>
                </a:r>
                <a14:m>
                  <m:oMath xmlns:m="http://schemas.openxmlformats.org/officeDocument/2006/math">
                    <m:r>
                      <a:rPr lang="en-US" altLang="zh-CN">
                        <a:latin typeface="Cambria Math" panose="02040503050406030204" pitchFamily="18" charset="0"/>
                      </a:rPr>
                      <m:t>′</m:t>
                    </m:r>
                    <m:r>
                      <a:rPr lang="en-US" altLang="zh-CN" baseline="-25000">
                        <a:latin typeface="Cambria Math" panose="02040503050406030204" pitchFamily="18" charset="0"/>
                      </a:rPr>
                      <m:t>𝐬𝐩</m:t>
                    </m:r>
                  </m:oMath>
                </a14:m>
                <a:r>
                  <a:rPr lang="zh-CN" altLang="en-US" dirty="0"/>
                  <a:t>值计算要点</a:t>
                </a:r>
              </a:p>
            </p:txBody>
          </p:sp>
        </mc:Choice>
        <mc:Fallback xmlns="">
          <p:sp>
            <p:nvSpPr>
              <p:cNvPr id="2" name="标题 1">
                <a:extLst>
                  <a:ext uri="{FF2B5EF4-FFF2-40B4-BE49-F238E27FC236}">
                    <a16:creationId xmlns:a16="http://schemas.microsoft.com/office/drawing/2014/main" id="{C5D10C4C-1A65-4A57-8DCD-643D0E717942}"/>
                  </a:ext>
                </a:extLst>
              </p:cNvPr>
              <p:cNvSpPr>
                <a:spLocks noGrp="1" noRot="1" noChangeAspect="1" noMove="1" noResize="1" noEditPoints="1" noAdjustHandles="1" noChangeArrowheads="1" noChangeShapeType="1" noTextEdit="1"/>
              </p:cNvSpPr>
              <p:nvPr>
                <p:ph type="title"/>
              </p:nvPr>
            </p:nvSpPr>
            <p:spPr>
              <a:blipFill>
                <a:blip r:embed="rId4"/>
                <a:stretch>
                  <a:fillRect t="-6338" b="-211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395AC69-99A3-43C7-8B9D-D3389747A94B}"/>
                  </a:ext>
                </a:extLst>
              </p:cNvPr>
              <p:cNvSpPr>
                <a:spLocks noGrp="1"/>
              </p:cNvSpPr>
              <p:nvPr>
                <p:ph idx="1"/>
              </p:nvPr>
            </p:nvSpPr>
            <p:spPr/>
            <p:txBody>
              <a:bodyPr/>
              <a:lstStyle/>
              <a:p>
                <a:pPr marL="514350" indent="-514350">
                  <a:buFont typeface="+mj-lt"/>
                  <a:buAutoNum type="arabicPeriod"/>
                </a:pPr>
                <a:r>
                  <a:rPr lang="zh-CN" altLang="en-US" dirty="0"/>
                  <a:t>如</a:t>
                </a:r>
                <a:r>
                  <a:rPr lang="en-US" altLang="zh-CN" dirty="0"/>
                  <a:t>M</a:t>
                </a:r>
                <a:r>
                  <a:rPr lang="zh-CN" altLang="en-US" dirty="0"/>
                  <a:t>未发生副反应，则</a:t>
                </a:r>
                <a:r>
                  <a:rPr lang="en-US" altLang="zh-CN" dirty="0" err="1"/>
                  <a:t>pM</a:t>
                </a:r>
                <a14:m>
                  <m:oMath xmlns:m="http://schemas.openxmlformats.org/officeDocument/2006/math">
                    <m:r>
                      <a:rPr lang="en-US" altLang="zh-CN">
                        <a:latin typeface="Cambria Math" panose="02040503050406030204" pitchFamily="18" charset="0"/>
                      </a:rPr>
                      <m:t>′</m:t>
                    </m:r>
                  </m:oMath>
                </a14:m>
                <a:r>
                  <a:rPr lang="en-US" altLang="zh-CN" baseline="-25000" dirty="0"/>
                  <a:t>sp</a:t>
                </a:r>
                <a14:m>
                  <m:oMath xmlns:m="http://schemas.openxmlformats.org/officeDocument/2006/math">
                    <m:r>
                      <a:rPr lang="en-US" altLang="zh-CN" i="1">
                        <a:latin typeface="Cambria Math" panose="02040503050406030204" pitchFamily="18" charset="0"/>
                      </a:rPr>
                      <m:t>=</m:t>
                    </m:r>
                  </m:oMath>
                </a14:m>
                <a:r>
                  <a:rPr lang="en-US" altLang="zh-CN" dirty="0"/>
                  <a:t> pM</a:t>
                </a:r>
                <a14:m>
                  <m:oMath xmlns:m="http://schemas.openxmlformats.org/officeDocument/2006/math">
                    <m:r>
                      <a:rPr lang="en-US" altLang="zh-CN" baseline="-25000">
                        <a:latin typeface="Cambria Math" panose="02040503050406030204" pitchFamily="18" charset="0"/>
                      </a:rPr>
                      <m:t>𝐬𝐩</m:t>
                    </m:r>
                  </m:oMath>
                </a14:m>
                <a:r>
                  <a:rPr lang="zh-CN" altLang="en-US" dirty="0"/>
                  <a:t>。若</a:t>
                </a:r>
                <a:r>
                  <a:rPr lang="en-US" altLang="zh-CN" dirty="0"/>
                  <a:t>M</a:t>
                </a:r>
                <a:r>
                  <a:rPr lang="zh-CN" altLang="en-US" dirty="0"/>
                  <a:t>有副反应，则先计算其</a:t>
                </a:r>
                <a:r>
                  <a:rPr lang="en-US" altLang="zh-CN" i="1" dirty="0"/>
                  <a:t>α</a:t>
                </a:r>
                <a:r>
                  <a:rPr lang="en-US" altLang="zh-CN" baseline="-25000" dirty="0"/>
                  <a:t>M</a:t>
                </a:r>
                <a:r>
                  <a:rPr lang="zh-CN" altLang="en-US" dirty="0"/>
                  <a:t>。</a:t>
                </a:r>
                <a:endParaRPr lang="en-US" altLang="zh-CN" dirty="0"/>
              </a:p>
              <a:p>
                <a:pPr marL="514350" indent="-514350">
                  <a:lnSpc>
                    <a:spcPct val="110000"/>
                  </a:lnSpc>
                  <a:spcBef>
                    <a:spcPts val="600"/>
                  </a:spcBef>
                  <a:buFont typeface="+mj-lt"/>
                  <a:buAutoNum type="arabicPeriod"/>
                </a:pPr>
                <a:r>
                  <a:rPr lang="en-US" altLang="zh-CN" dirty="0"/>
                  <a:t>EDTA</a:t>
                </a:r>
                <a:r>
                  <a:rPr lang="zh-CN" altLang="en-US" dirty="0"/>
                  <a:t>恒存在副反应，所以必须计算</a:t>
                </a:r>
                <a:r>
                  <a:rPr lang="en-US" altLang="zh-CN" dirty="0"/>
                  <a:t>(α</a:t>
                </a:r>
                <a:r>
                  <a:rPr lang="en-US" altLang="zh-CN" baseline="-25000" dirty="0"/>
                  <a:t>Y(N)</a:t>
                </a:r>
                <a:r>
                  <a:rPr lang="en-US" altLang="zh-CN" dirty="0"/>
                  <a:t>)</a:t>
                </a:r>
                <a:r>
                  <a:rPr lang="zh-CN" altLang="en-US" dirty="0"/>
                  <a:t>或查得其副反应系数</a:t>
                </a:r>
                <a:r>
                  <a:rPr lang="en-US" altLang="zh-CN" dirty="0"/>
                  <a:t>(α</a:t>
                </a:r>
                <a:r>
                  <a:rPr lang="en-US" altLang="zh-CN" baseline="-25000" dirty="0"/>
                  <a:t>Y(N)</a:t>
                </a:r>
                <a:r>
                  <a:rPr lang="en-US" altLang="zh-CN" dirty="0"/>
                  <a:t>) </a:t>
                </a:r>
                <a:r>
                  <a:rPr lang="zh-CN" altLang="en-US" dirty="0"/>
                  <a:t>，若既有酸效应又有共存离子效应，则要算出</a:t>
                </a:r>
                <a:r>
                  <a:rPr lang="en-US" altLang="zh-CN" dirty="0"/>
                  <a:t>Y</a:t>
                </a:r>
                <a:r>
                  <a:rPr lang="zh-CN" altLang="en-US" dirty="0"/>
                  <a:t>的总副反应系数。</a:t>
                </a:r>
                <a:endParaRPr lang="en-US" altLang="zh-CN" dirty="0"/>
              </a:p>
              <a:p>
                <a:pPr marL="514350" indent="-514350">
                  <a:buFont typeface="+mj-lt"/>
                  <a:buAutoNum type="arabicPeriod"/>
                </a:pPr>
                <a:r>
                  <a:rPr lang="zh-CN" altLang="en-US" dirty="0"/>
                  <a:t>算出</a:t>
                </a:r>
                <a:r>
                  <a:rPr lang="en-US" altLang="zh-CN" i="1" dirty="0"/>
                  <a:t>α</a:t>
                </a:r>
                <a:r>
                  <a:rPr lang="en-US" altLang="zh-CN" baseline="-25000" dirty="0"/>
                  <a:t>M</a:t>
                </a:r>
                <a:r>
                  <a:rPr lang="zh-CN" altLang="en-US" dirty="0"/>
                  <a:t>和</a:t>
                </a:r>
                <a:r>
                  <a:rPr lang="en-US" altLang="zh-CN" i="1" dirty="0"/>
                  <a:t>α</a:t>
                </a:r>
                <a:r>
                  <a:rPr lang="en-US" altLang="zh-CN" baseline="-25000" dirty="0"/>
                  <a:t>Y</a:t>
                </a:r>
                <a:r>
                  <a:rPr lang="zh-CN" altLang="en-US" dirty="0"/>
                  <a:t>后计算</a:t>
                </a:r>
                <a:r>
                  <a:rPr lang="en-US" altLang="zh-CN" dirty="0" err="1"/>
                  <a:t>lg</a:t>
                </a:r>
                <a:r>
                  <a:rPr lang="en-US" altLang="zh-CN" i="1" dirty="0" err="1"/>
                  <a:t>K</a:t>
                </a:r>
                <a14:m>
                  <m:oMath xmlns:m="http://schemas.openxmlformats.org/officeDocument/2006/math">
                    <m:r>
                      <a:rPr lang="en-US" altLang="zh-CN" sz="3200" b="1" i="0" smtClean="0">
                        <a:latin typeface="Cambria Math" panose="02040503050406030204" pitchFamily="18" charset="0"/>
                      </a:rPr>
                      <m:t>′</m:t>
                    </m:r>
                  </m:oMath>
                </a14:m>
                <a:r>
                  <a:rPr lang="en-US" altLang="zh-CN" baseline="-25000" dirty="0"/>
                  <a:t>MY</a:t>
                </a:r>
                <a:r>
                  <a:rPr lang="zh-CN" altLang="en-US" dirty="0"/>
                  <a:t>。</a:t>
                </a:r>
                <a:endParaRPr lang="en-US" altLang="zh-CN" dirty="0"/>
              </a:p>
              <a:p>
                <a:pPr marL="514350" indent="-514350">
                  <a:buFont typeface="+mj-lt"/>
                  <a:buAutoNum type="arabicPeriod"/>
                </a:pPr>
                <a:r>
                  <a:rPr lang="zh-CN" altLang="en-US" dirty="0"/>
                  <a:t>最后代入公式算出</a:t>
                </a:r>
                <a:r>
                  <a:rPr lang="en-US" altLang="zh-CN" dirty="0"/>
                  <a:t>pM</a:t>
                </a:r>
                <a14:m>
                  <m:oMath xmlns:m="http://schemas.openxmlformats.org/officeDocument/2006/math">
                    <m:r>
                      <a:rPr lang="en-US" altLang="zh-CN">
                        <a:latin typeface="Cambria Math" panose="02040503050406030204" pitchFamily="18" charset="0"/>
                      </a:rPr>
                      <m:t>′</m:t>
                    </m:r>
                    <m:r>
                      <a:rPr lang="en-US" altLang="zh-CN" baseline="-25000">
                        <a:latin typeface="Cambria Math" panose="02040503050406030204" pitchFamily="18" charset="0"/>
                      </a:rPr>
                      <m:t>𝐬𝐩</m:t>
                    </m:r>
                    <m:r>
                      <a:rPr lang="en-US" altLang="zh-CN" i="1" baseline="-25000">
                        <a:latin typeface="Cambria Math" panose="02040503050406030204" pitchFamily="18" charset="0"/>
                      </a:rPr>
                      <m:t> </m:t>
                    </m:r>
                  </m:oMath>
                </a14:m>
                <a:r>
                  <a:rPr lang="zh-CN" altLang="en-US" dirty="0"/>
                  <a:t>。</a:t>
                </a:r>
              </a:p>
            </p:txBody>
          </p:sp>
        </mc:Choice>
        <mc:Fallback xmlns="">
          <p:sp>
            <p:nvSpPr>
              <p:cNvPr id="3" name="内容占位符 2">
                <a:extLst>
                  <a:ext uri="{FF2B5EF4-FFF2-40B4-BE49-F238E27FC236}">
                    <a16:creationId xmlns:a16="http://schemas.microsoft.com/office/drawing/2014/main" id="{E395AC69-99A3-43C7-8B9D-D3389747A94B}"/>
                  </a:ext>
                </a:extLst>
              </p:cNvPr>
              <p:cNvSpPr>
                <a:spLocks noGrp="1" noRot="1" noChangeAspect="1" noMove="1" noResize="1" noEditPoints="1" noAdjustHandles="1" noChangeArrowheads="1" noChangeShapeType="1" noTextEdit="1"/>
              </p:cNvSpPr>
              <p:nvPr>
                <p:ph idx="1"/>
              </p:nvPr>
            </p:nvSpPr>
            <p:spPr>
              <a:blipFill>
                <a:blip r:embed="rId5"/>
                <a:stretch>
                  <a:fillRect l="-1650" t="-2010" r="-107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FDB69B3A-EB26-4D20-A611-C0A9D69158A8}"/>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5F309D9C-D5E0-4424-8D96-126163158553}"/>
              </a:ext>
            </a:extLst>
          </p:cNvPr>
          <p:cNvSpPr>
            <a:spLocks noGrp="1"/>
          </p:cNvSpPr>
          <p:nvPr>
            <p:ph type="sldNum" sz="quarter" idx="12"/>
          </p:nvPr>
        </p:nvSpPr>
        <p:spPr/>
        <p:txBody>
          <a:bodyPr/>
          <a:lstStyle/>
          <a:p>
            <a:fld id="{5AFBF0AD-4095-4CA5-B662-0EE5BE9E4DDC}" type="slidenum">
              <a:rPr lang="en-US" altLang="zh-CN" smtClean="0"/>
              <a:pPr/>
              <a:t>80</a:t>
            </a:fld>
            <a:endParaRPr lang="en-US" altLang="zh-CN"/>
          </a:p>
        </p:txBody>
      </p:sp>
    </p:spTree>
    <p:custDataLst>
      <p:tags r:id="rId1"/>
    </p:custDataLst>
    <p:extLst>
      <p:ext uri="{BB962C8B-B14F-4D97-AF65-F5344CB8AC3E}">
        <p14:creationId xmlns:p14="http://schemas.microsoft.com/office/powerpoint/2010/main" val="46652148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69D09-8A2C-40D6-B1C2-C6E35A5755AC}"/>
              </a:ext>
            </a:extLst>
          </p:cNvPr>
          <p:cNvSpPr>
            <a:spLocks noGrp="1"/>
          </p:cNvSpPr>
          <p:nvPr>
            <p:ph type="ctrTitle"/>
          </p:nvPr>
        </p:nvSpPr>
        <p:spPr>
          <a:xfrm>
            <a:off x="360040" y="1526927"/>
            <a:ext cx="8604448" cy="1470025"/>
          </a:xfrm>
        </p:spPr>
        <p:txBody>
          <a:bodyPr/>
          <a:lstStyle/>
          <a:p>
            <a:r>
              <a:rPr lang="zh-CN" altLang="en-US" dirty="0">
                <a:latin typeface="Times New Roman" panose="02020603050405020304" pitchFamily="18" charset="0"/>
              </a:rPr>
              <a:t>第二节  配位滴定法的基本原理</a:t>
            </a:r>
            <a:br>
              <a:rPr lang="zh-CN" altLang="en-US" dirty="0">
                <a:latin typeface="Times New Roman" panose="02020603050405020304" pitchFamily="18" charset="0"/>
              </a:rPr>
            </a:br>
            <a:endParaRPr lang="zh-CN" altLang="en-US" dirty="0"/>
          </a:p>
        </p:txBody>
      </p:sp>
      <p:sp>
        <p:nvSpPr>
          <p:cNvPr id="221194" name="Rectangle 10"/>
          <p:cNvSpPr>
            <a:spLocks noGrp="1" noChangeArrowheads="1"/>
          </p:cNvSpPr>
          <p:nvPr>
            <p:ph type="subTitle" idx="1"/>
          </p:nvPr>
        </p:nvSpPr>
        <p:spPr/>
        <p:txBody>
          <a:bodyPr/>
          <a:lstStyle/>
          <a:p>
            <a:pPr>
              <a:lnSpc>
                <a:spcPct val="120000"/>
              </a:lnSpc>
            </a:pPr>
            <a:r>
              <a:rPr lang="zh-CN" altLang="en-US" sz="4400" b="1" dirty="0">
                <a:solidFill>
                  <a:srgbClr val="3333FF"/>
                </a:solidFill>
                <a:latin typeface="Times New Roman" panose="02020603050405020304" pitchFamily="18" charset="0"/>
              </a:rPr>
              <a:t>三、金属指示剂</a:t>
            </a:r>
            <a:endParaRPr lang="en-US" altLang="zh-CN" sz="4400" b="1" dirty="0">
              <a:solidFill>
                <a:srgbClr val="3333FF"/>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754290324"/>
      </p:ext>
    </p:extLst>
  </p:cSld>
  <p:clrMapOvr>
    <a:masterClrMapping/>
  </p:clrMapOvr>
  <p:transition>
    <p:split orient="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BC30BA8C-4234-40FE-8513-D1B6F0FEB6AB}" type="slidenum">
              <a:rPr lang="en-US" altLang="zh-CN"/>
              <a:pPr/>
              <a:t>82</a:t>
            </a:fld>
            <a:endParaRPr lang="en-US" altLang="zh-CN"/>
          </a:p>
        </p:txBody>
      </p:sp>
      <p:sp>
        <p:nvSpPr>
          <p:cNvPr id="100367" name="Rectangle 15"/>
          <p:cNvSpPr>
            <a:spLocks noGrp="1" noChangeArrowheads="1"/>
          </p:cNvSpPr>
          <p:nvPr>
            <p:ph type="body" idx="1"/>
          </p:nvPr>
        </p:nvSpPr>
        <p:spPr>
          <a:xfrm>
            <a:off x="395536" y="1268760"/>
            <a:ext cx="8064896" cy="4578350"/>
          </a:xfrm>
        </p:spPr>
        <p:txBody>
          <a:bodyPr/>
          <a:lstStyle/>
          <a:p>
            <a:pPr>
              <a:lnSpc>
                <a:spcPct val="120000"/>
              </a:lnSpc>
              <a:spcBef>
                <a:spcPts val="0"/>
              </a:spcBef>
              <a:buFontTx/>
              <a:buNone/>
            </a:pPr>
            <a:r>
              <a:rPr lang="zh-CN" altLang="en-US" dirty="0">
                <a:latin typeface="Times New Roman" panose="02020603050405020304" pitchFamily="18" charset="0"/>
              </a:rPr>
              <a:t>（一）金属指示剂的作用原理</a:t>
            </a:r>
            <a:endParaRPr lang="en-US" altLang="zh-CN" dirty="0">
              <a:latin typeface="Times New Roman" panose="02020603050405020304" pitchFamily="18" charset="0"/>
            </a:endParaRPr>
          </a:p>
          <a:p>
            <a:pPr>
              <a:lnSpc>
                <a:spcPct val="120000"/>
              </a:lnSpc>
              <a:spcBef>
                <a:spcPts val="0"/>
              </a:spcBef>
              <a:buClr>
                <a:srgbClr val="FF0000"/>
              </a:buClr>
              <a:buFont typeface="Wingdings" panose="05000000000000000000" pitchFamily="2" charset="2"/>
              <a:buChar char="Ø"/>
            </a:pPr>
            <a:r>
              <a:rPr lang="zh-CN" altLang="en-US" sz="2800" u="sng" dirty="0">
                <a:solidFill>
                  <a:srgbClr val="3333FF"/>
                </a:solidFill>
                <a:latin typeface="Times New Roman" panose="02020603050405020304" pitchFamily="18" charset="0"/>
              </a:rPr>
              <a:t>掌握作用原理、金属指示剂必须具备的条件，</a:t>
            </a:r>
            <a:r>
              <a:rPr lang="zh-CN" altLang="en-US" sz="2800" dirty="0">
                <a:latin typeface="Times New Roman" panose="02020603050405020304" pitchFamily="18" charset="0"/>
              </a:rPr>
              <a:t>了解指示剂的封闭、僵化。</a:t>
            </a:r>
          </a:p>
          <a:p>
            <a:pPr>
              <a:lnSpc>
                <a:spcPct val="120000"/>
              </a:lnSpc>
              <a:spcBef>
                <a:spcPts val="0"/>
              </a:spcBef>
              <a:buFontTx/>
              <a:buNone/>
            </a:pPr>
            <a:r>
              <a:rPr lang="zh-CN" altLang="en-US" dirty="0">
                <a:latin typeface="Times New Roman" panose="02020603050405020304" pitchFamily="18" charset="0"/>
              </a:rPr>
              <a:t>（二）金属指示剂变色点</a:t>
            </a:r>
            <a:r>
              <a:rPr lang="en-US" altLang="zh-CN" dirty="0" err="1">
                <a:latin typeface="Times New Roman" panose="02020603050405020304" pitchFamily="18" charset="0"/>
              </a:rPr>
              <a:t>pM</a:t>
            </a:r>
            <a:r>
              <a:rPr lang="en-US" altLang="zh-CN" baseline="-25000" dirty="0" err="1">
                <a:latin typeface="Times New Roman" panose="02020603050405020304" pitchFamily="18" charset="0"/>
              </a:rPr>
              <a:t>t</a:t>
            </a:r>
            <a:r>
              <a:rPr lang="zh-CN" altLang="en-US" dirty="0">
                <a:latin typeface="Times New Roman" panose="02020603050405020304" pitchFamily="18" charset="0"/>
              </a:rPr>
              <a:t>的计算</a:t>
            </a:r>
            <a:endParaRPr lang="en-US" altLang="zh-CN" dirty="0">
              <a:latin typeface="Times New Roman" panose="02020603050405020304" pitchFamily="18" charset="0"/>
            </a:endParaRPr>
          </a:p>
          <a:p>
            <a:pPr>
              <a:lnSpc>
                <a:spcPct val="120000"/>
              </a:lnSpc>
              <a:spcBef>
                <a:spcPts val="0"/>
              </a:spcBef>
              <a:buClr>
                <a:srgbClr val="FF0000"/>
              </a:buClr>
              <a:buFont typeface="Wingdings" panose="05000000000000000000" pitchFamily="2" charset="2"/>
              <a:buChar char="Ø"/>
            </a:pPr>
            <a:r>
              <a:rPr lang="zh-CN" altLang="en-US" sz="2800" dirty="0">
                <a:latin typeface="Times New Roman" panose="02020603050405020304" pitchFamily="18" charset="0"/>
              </a:rPr>
              <a:t>了解指示剂酸效应对变色点</a:t>
            </a:r>
            <a:r>
              <a:rPr lang="en-US" altLang="zh-CN" sz="2800" dirty="0" err="1">
                <a:latin typeface="Times New Roman" panose="02020603050405020304" pitchFamily="18" charset="0"/>
              </a:rPr>
              <a:t>pM</a:t>
            </a:r>
            <a:r>
              <a:rPr lang="en-US" altLang="zh-CN" sz="2800" baseline="-25000" dirty="0" err="1">
                <a:latin typeface="Times New Roman" panose="02020603050405020304" pitchFamily="18" charset="0"/>
              </a:rPr>
              <a:t>t</a:t>
            </a:r>
            <a:r>
              <a:rPr lang="zh-CN" altLang="en-US" sz="2800" dirty="0">
                <a:latin typeface="Times New Roman" panose="02020603050405020304" pitchFamily="18" charset="0"/>
              </a:rPr>
              <a:t>的影响（该计算不要求，只需要会直接查附表</a:t>
            </a:r>
            <a:r>
              <a:rPr lang="en-US" altLang="zh-CN" sz="2800" dirty="0">
                <a:latin typeface="Times New Roman" panose="02020603050405020304" pitchFamily="18" charset="0"/>
              </a:rPr>
              <a:t>6-3</a:t>
            </a:r>
            <a:r>
              <a:rPr lang="zh-CN" altLang="en-US" sz="2800" dirty="0">
                <a:latin typeface="Times New Roman" panose="02020603050405020304" pitchFamily="18" charset="0"/>
              </a:rPr>
              <a:t>引用</a:t>
            </a:r>
            <a:r>
              <a:rPr lang="en-US" altLang="zh-CN" sz="2800" dirty="0" err="1">
                <a:latin typeface="Times New Roman" panose="02020603050405020304" pitchFamily="18" charset="0"/>
              </a:rPr>
              <a:t>pM</a:t>
            </a:r>
            <a:r>
              <a:rPr lang="en-US" altLang="zh-CN" sz="2800" baseline="-25000" dirty="0" err="1">
                <a:latin typeface="Times New Roman" panose="02020603050405020304" pitchFamily="18" charset="0"/>
              </a:rPr>
              <a:t>t</a:t>
            </a:r>
            <a:r>
              <a:rPr lang="en-US" altLang="zh-CN" sz="2800" baseline="-25000" dirty="0">
                <a:latin typeface="Times New Roman" panose="02020603050405020304" pitchFamily="18" charset="0"/>
              </a:rPr>
              <a:t> </a:t>
            </a:r>
            <a:r>
              <a:rPr lang="zh-CN" altLang="en-US" sz="2800" dirty="0">
                <a:latin typeface="Times New Roman" panose="02020603050405020304" pitchFamily="18" charset="0"/>
              </a:rPr>
              <a:t>）</a:t>
            </a:r>
          </a:p>
          <a:p>
            <a:pPr>
              <a:lnSpc>
                <a:spcPct val="120000"/>
              </a:lnSpc>
              <a:spcBef>
                <a:spcPts val="0"/>
              </a:spcBef>
              <a:buFontTx/>
              <a:buNone/>
            </a:pPr>
            <a:r>
              <a:rPr lang="zh-CN" altLang="en-US" dirty="0">
                <a:latin typeface="Times New Roman" panose="02020603050405020304" pitchFamily="18" charset="0"/>
              </a:rPr>
              <a:t>（三）常用金属指示剂简介</a:t>
            </a:r>
            <a:endParaRPr lang="en-US" altLang="zh-CN" dirty="0">
              <a:latin typeface="Times New Roman" panose="02020603050405020304" pitchFamily="18" charset="0"/>
            </a:endParaRPr>
          </a:p>
          <a:p>
            <a:pPr>
              <a:lnSpc>
                <a:spcPct val="120000"/>
              </a:lnSpc>
              <a:spcBef>
                <a:spcPts val="0"/>
              </a:spcBef>
              <a:buClr>
                <a:srgbClr val="FF0000"/>
              </a:buClr>
              <a:buFont typeface="Wingdings" panose="05000000000000000000" pitchFamily="2" charset="2"/>
              <a:buChar char="Ø"/>
            </a:pPr>
            <a:r>
              <a:rPr lang="zh-CN" altLang="en-US" sz="2800" dirty="0">
                <a:solidFill>
                  <a:srgbClr val="3333FF"/>
                </a:solidFill>
                <a:latin typeface="Times New Roman" panose="02020603050405020304" pitchFamily="18" charset="0"/>
              </a:rPr>
              <a:t>熟悉常用指示剂</a:t>
            </a:r>
            <a:r>
              <a:rPr lang="en-US" altLang="zh-CN" sz="2800" dirty="0">
                <a:solidFill>
                  <a:srgbClr val="3333FF"/>
                </a:solidFill>
                <a:latin typeface="Times New Roman" panose="02020603050405020304" pitchFamily="18" charset="0"/>
              </a:rPr>
              <a:t>EBT</a:t>
            </a:r>
            <a:r>
              <a:rPr lang="zh-CN" altLang="en-US" sz="2800" dirty="0">
                <a:solidFill>
                  <a:srgbClr val="3333FF"/>
                </a:solidFill>
                <a:latin typeface="Times New Roman" panose="02020603050405020304" pitchFamily="18" charset="0"/>
              </a:rPr>
              <a:t>和</a:t>
            </a:r>
            <a:r>
              <a:rPr lang="en-US" altLang="zh-CN" sz="2800" dirty="0">
                <a:solidFill>
                  <a:srgbClr val="3333FF"/>
                </a:solidFill>
                <a:latin typeface="Times New Roman" panose="02020603050405020304" pitchFamily="18" charset="0"/>
              </a:rPr>
              <a:t>XO</a:t>
            </a:r>
            <a:r>
              <a:rPr lang="zh-CN" altLang="en-US" sz="2800" dirty="0">
                <a:solidFill>
                  <a:srgbClr val="3333FF"/>
                </a:solidFill>
                <a:latin typeface="Times New Roman" panose="02020603050405020304" pitchFamily="18" charset="0"/>
              </a:rPr>
              <a:t>（表</a:t>
            </a:r>
            <a:r>
              <a:rPr lang="en-US" altLang="zh-CN" sz="2800" dirty="0">
                <a:solidFill>
                  <a:srgbClr val="3333FF"/>
                </a:solidFill>
                <a:latin typeface="Times New Roman" panose="02020603050405020304" pitchFamily="18" charset="0"/>
              </a:rPr>
              <a:t>5-3</a:t>
            </a:r>
            <a:r>
              <a:rPr lang="zh-CN" altLang="en-US" sz="2800" dirty="0">
                <a:solidFill>
                  <a:srgbClr val="3333FF"/>
                </a:solidFill>
                <a:latin typeface="Times New Roman" panose="02020603050405020304" pitchFamily="18" charset="0"/>
              </a:rPr>
              <a:t>）</a:t>
            </a:r>
          </a:p>
        </p:txBody>
      </p:sp>
      <p:sp>
        <p:nvSpPr>
          <p:cNvPr id="100354" name="Rectangle 2"/>
          <p:cNvSpPr>
            <a:spLocks noGrp="1" noChangeArrowheads="1"/>
          </p:cNvSpPr>
          <p:nvPr>
            <p:ph type="title"/>
          </p:nvPr>
        </p:nvSpPr>
        <p:spPr>
          <a:xfrm>
            <a:off x="473075" y="214313"/>
            <a:ext cx="8213725" cy="910431"/>
          </a:xfrm>
        </p:spPr>
        <p:txBody>
          <a:bodyPr/>
          <a:lstStyle/>
          <a:p>
            <a:r>
              <a:rPr lang="zh-CN" altLang="en-US" dirty="0">
                <a:latin typeface="Times New Roman" panose="02020603050405020304" pitchFamily="18" charset="0"/>
              </a:rPr>
              <a:t>三、金属指示剂</a:t>
            </a:r>
          </a:p>
        </p:txBody>
      </p:sp>
    </p:spTree>
    <p:custDataLst>
      <p:tags r:id="rId1"/>
    </p:custDataLst>
    <p:extLst>
      <p:ext uri="{BB962C8B-B14F-4D97-AF65-F5344CB8AC3E}">
        <p14:creationId xmlns:p14="http://schemas.microsoft.com/office/powerpoint/2010/main" val="22513882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367">
                                            <p:txEl>
                                              <p:pRg st="0" end="0"/>
                                            </p:txEl>
                                          </p:spTgt>
                                        </p:tgtEl>
                                        <p:attrNameLst>
                                          <p:attrName>style.visibility</p:attrName>
                                        </p:attrNameLst>
                                      </p:cBhvr>
                                      <p:to>
                                        <p:strVal val="visible"/>
                                      </p:to>
                                    </p:set>
                                    <p:animEffect transition="in" filter="barn(inVertical)">
                                      <p:cBhvr>
                                        <p:cTn id="7" dur="500"/>
                                        <p:tgtEl>
                                          <p:spTgt spid="100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0367">
                                            <p:txEl>
                                              <p:pRg st="1" end="1"/>
                                            </p:txEl>
                                          </p:spTgt>
                                        </p:tgtEl>
                                        <p:attrNameLst>
                                          <p:attrName>style.visibility</p:attrName>
                                        </p:attrNameLst>
                                      </p:cBhvr>
                                      <p:to>
                                        <p:strVal val="visible"/>
                                      </p:to>
                                    </p:set>
                                    <p:animEffect transition="in" filter="barn(inVertical)">
                                      <p:cBhvr>
                                        <p:cTn id="12" dur="500"/>
                                        <p:tgtEl>
                                          <p:spTgt spid="1003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367">
                                            <p:txEl>
                                              <p:pRg st="2" end="2"/>
                                            </p:txEl>
                                          </p:spTgt>
                                        </p:tgtEl>
                                        <p:attrNameLst>
                                          <p:attrName>style.visibility</p:attrName>
                                        </p:attrNameLst>
                                      </p:cBhvr>
                                      <p:to>
                                        <p:strVal val="visible"/>
                                      </p:to>
                                    </p:set>
                                    <p:animEffect transition="in" filter="barn(inVertical)">
                                      <p:cBhvr>
                                        <p:cTn id="17" dur="500"/>
                                        <p:tgtEl>
                                          <p:spTgt spid="1003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0367">
                                            <p:txEl>
                                              <p:pRg st="3" end="3"/>
                                            </p:txEl>
                                          </p:spTgt>
                                        </p:tgtEl>
                                        <p:attrNameLst>
                                          <p:attrName>style.visibility</p:attrName>
                                        </p:attrNameLst>
                                      </p:cBhvr>
                                      <p:to>
                                        <p:strVal val="visible"/>
                                      </p:to>
                                    </p:set>
                                    <p:animEffect transition="in" filter="barn(inVertical)">
                                      <p:cBhvr>
                                        <p:cTn id="22" dur="500"/>
                                        <p:tgtEl>
                                          <p:spTgt spid="1003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0367">
                                            <p:txEl>
                                              <p:pRg st="4" end="4"/>
                                            </p:txEl>
                                          </p:spTgt>
                                        </p:tgtEl>
                                        <p:attrNameLst>
                                          <p:attrName>style.visibility</p:attrName>
                                        </p:attrNameLst>
                                      </p:cBhvr>
                                      <p:to>
                                        <p:strVal val="visible"/>
                                      </p:to>
                                    </p:set>
                                    <p:animEffect transition="in" filter="barn(inVertical)">
                                      <p:cBhvr>
                                        <p:cTn id="27" dur="500"/>
                                        <p:tgtEl>
                                          <p:spTgt spid="1003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0367">
                                            <p:txEl>
                                              <p:pRg st="5" end="5"/>
                                            </p:txEl>
                                          </p:spTgt>
                                        </p:tgtEl>
                                        <p:attrNameLst>
                                          <p:attrName>style.visibility</p:attrName>
                                        </p:attrNameLst>
                                      </p:cBhvr>
                                      <p:to>
                                        <p:strVal val="visible"/>
                                      </p:to>
                                    </p:set>
                                    <p:animEffect transition="in" filter="barn(inVertical)">
                                      <p:cBhvr>
                                        <p:cTn id="32" dur="500"/>
                                        <p:tgtEl>
                                          <p:spTgt spid="1003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7"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6FE6E42E-0EA6-4A71-8F5A-461E1FFB4D7D}" type="slidenum">
              <a:rPr lang="en-US" altLang="zh-CN"/>
              <a:pPr/>
              <a:t>83</a:t>
            </a:fld>
            <a:endParaRPr lang="en-US" altLang="zh-CN"/>
          </a:p>
        </p:txBody>
      </p:sp>
      <p:sp>
        <p:nvSpPr>
          <p:cNvPr id="479234" name="Rectangle 2"/>
          <p:cNvSpPr>
            <a:spLocks noGrp="1" noChangeArrowheads="1"/>
          </p:cNvSpPr>
          <p:nvPr>
            <p:ph type="title"/>
          </p:nvPr>
        </p:nvSpPr>
        <p:spPr/>
        <p:txBody>
          <a:bodyPr/>
          <a:lstStyle/>
          <a:p>
            <a:r>
              <a:rPr lang="en-US" altLang="zh-CN">
                <a:latin typeface="Times New Roman" panose="02020603050405020304" pitchFamily="18" charset="0"/>
              </a:rPr>
              <a:t>  </a:t>
            </a:r>
            <a:r>
              <a:rPr lang="zh-CN" altLang="en-US">
                <a:latin typeface="Times New Roman" panose="02020603050405020304" pitchFamily="18" charset="0"/>
              </a:rPr>
              <a:t>金属指示剂的作用原理</a:t>
            </a:r>
          </a:p>
        </p:txBody>
      </p:sp>
      <p:sp>
        <p:nvSpPr>
          <p:cNvPr id="479236" name="Rectangle 4"/>
          <p:cNvSpPr>
            <a:spLocks noChangeArrowheads="1"/>
          </p:cNvSpPr>
          <p:nvPr/>
        </p:nvSpPr>
        <p:spPr bwMode="auto">
          <a:xfrm>
            <a:off x="395288" y="1341438"/>
            <a:ext cx="8424862"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Blip>
                <a:blip r:embed="rId4"/>
              </a:buBlip>
              <a:defRPr sz="3600" b="1">
                <a:solidFill>
                  <a:schemeClr val="tx1"/>
                </a:solidFill>
                <a:latin typeface="Arial" panose="020B0604020202020204" pitchFamily="34" charset="0"/>
                <a:ea typeface="黑体" panose="02010609060101010101" pitchFamily="49" charset="-122"/>
              </a:defRPr>
            </a:lvl1pPr>
            <a:lvl2pPr marL="742950" indent="-285750" algn="l">
              <a:spcBef>
                <a:spcPct val="20000"/>
              </a:spcBef>
              <a:buSzPct val="80000"/>
              <a:buBlip>
                <a:blip r:embed="rId5"/>
              </a:buBlip>
              <a:defRPr sz="3200" b="1">
                <a:solidFill>
                  <a:schemeClr val="tx1"/>
                </a:solidFill>
                <a:latin typeface="Arial" panose="020B0604020202020204" pitchFamily="34" charset="0"/>
                <a:ea typeface="黑体" panose="02010609060101010101" pitchFamily="49" charset="-122"/>
              </a:defRPr>
            </a:lvl2pPr>
            <a:lvl3pPr marL="1143000" indent="-228600" algn="l">
              <a:spcBef>
                <a:spcPct val="20000"/>
              </a:spcBef>
              <a:buSzPct val="90000"/>
              <a:buBlip>
                <a:blip r:embed="rId6"/>
              </a:buBlip>
              <a:defRPr sz="2800" b="1">
                <a:solidFill>
                  <a:schemeClr val="tx1"/>
                </a:solidFill>
                <a:latin typeface="Arial" panose="020B0604020202020204" pitchFamily="34" charset="0"/>
                <a:ea typeface="黑体" panose="02010609060101010101" pitchFamily="49" charset="-122"/>
              </a:defRPr>
            </a:lvl3pPr>
            <a:lvl4pPr marL="1600200" indent="-228600" algn="l">
              <a:spcBef>
                <a:spcPct val="20000"/>
              </a:spcBef>
              <a:buSzPct val="60000"/>
              <a:buBlip>
                <a:blip r:embed="rId7"/>
              </a:buBlip>
              <a:defRPr sz="2800" b="1">
                <a:solidFill>
                  <a:schemeClr val="tx1"/>
                </a:solidFill>
                <a:latin typeface="Arial" panose="020B0604020202020204" pitchFamily="34" charset="0"/>
                <a:ea typeface="黑体" panose="02010609060101010101" pitchFamily="49" charset="-122"/>
              </a:defRPr>
            </a:lvl4pPr>
            <a:lvl5pPr marL="2057400" indent="-228600" algn="l">
              <a:spcBef>
                <a:spcPct val="20000"/>
              </a:spcBef>
              <a:buClr>
                <a:srgbClr val="FF0000"/>
              </a:buClr>
              <a:buFont typeface="Arial" panose="020B0604020202020204" pitchFamily="34" charset="0"/>
              <a:buChar char="»"/>
              <a:defRPr sz="2400" b="1">
                <a:solidFill>
                  <a:schemeClr val="tx1"/>
                </a:solidFill>
                <a:latin typeface="Arial" panose="020B0604020202020204" pitchFamily="34" charset="0"/>
                <a:ea typeface="黑体" panose="02010609060101010101" pitchFamily="49" charset="-122"/>
              </a:defRPr>
            </a:lvl5pPr>
            <a:lvl6pPr marL="2514600" indent="-228600" fontAlgn="base">
              <a:spcBef>
                <a:spcPct val="20000"/>
              </a:spcBef>
              <a:spcAft>
                <a:spcPct val="0"/>
              </a:spcAft>
              <a:buClr>
                <a:srgbClr val="FF0000"/>
              </a:buClr>
              <a:buFont typeface="Arial" panose="020B0604020202020204" pitchFamily="34" charset="0"/>
              <a:buChar char="»"/>
              <a:defRPr sz="2400" b="1">
                <a:solidFill>
                  <a:schemeClr val="tx1"/>
                </a:solidFill>
                <a:latin typeface="Arial" panose="020B0604020202020204" pitchFamily="34" charset="0"/>
                <a:ea typeface="黑体" panose="02010609060101010101" pitchFamily="49" charset="-122"/>
              </a:defRPr>
            </a:lvl6pPr>
            <a:lvl7pPr marL="2971800" indent="-228600" fontAlgn="base">
              <a:spcBef>
                <a:spcPct val="20000"/>
              </a:spcBef>
              <a:spcAft>
                <a:spcPct val="0"/>
              </a:spcAft>
              <a:buClr>
                <a:srgbClr val="FF0000"/>
              </a:buClr>
              <a:buFont typeface="Arial" panose="020B0604020202020204" pitchFamily="34" charset="0"/>
              <a:buChar char="»"/>
              <a:defRPr sz="2400" b="1">
                <a:solidFill>
                  <a:schemeClr val="tx1"/>
                </a:solidFill>
                <a:latin typeface="Arial" panose="020B0604020202020204" pitchFamily="34" charset="0"/>
                <a:ea typeface="黑体" panose="02010609060101010101" pitchFamily="49" charset="-122"/>
              </a:defRPr>
            </a:lvl7pPr>
            <a:lvl8pPr marL="3429000" indent="-228600" fontAlgn="base">
              <a:spcBef>
                <a:spcPct val="20000"/>
              </a:spcBef>
              <a:spcAft>
                <a:spcPct val="0"/>
              </a:spcAft>
              <a:buClr>
                <a:srgbClr val="FF0000"/>
              </a:buClr>
              <a:buFont typeface="Arial" panose="020B0604020202020204" pitchFamily="34" charset="0"/>
              <a:buChar char="»"/>
              <a:defRPr sz="2400" b="1">
                <a:solidFill>
                  <a:schemeClr val="tx1"/>
                </a:solidFill>
                <a:latin typeface="Arial" panose="020B0604020202020204" pitchFamily="34" charset="0"/>
                <a:ea typeface="黑体" panose="02010609060101010101" pitchFamily="49" charset="-122"/>
              </a:defRPr>
            </a:lvl8pPr>
            <a:lvl9pPr marL="3886200" indent="-228600" fontAlgn="base">
              <a:spcBef>
                <a:spcPct val="20000"/>
              </a:spcBef>
              <a:spcAft>
                <a:spcPct val="0"/>
              </a:spcAft>
              <a:buClr>
                <a:srgbClr val="FF0000"/>
              </a:buClr>
              <a:buFont typeface="Arial" panose="020B0604020202020204" pitchFamily="34" charset="0"/>
              <a:buChar char="»"/>
              <a:defRPr sz="2400" b="1">
                <a:solidFill>
                  <a:schemeClr val="tx1"/>
                </a:solidFill>
                <a:latin typeface="Arial" panose="020B0604020202020204" pitchFamily="34" charset="0"/>
                <a:ea typeface="黑体" panose="02010609060101010101" pitchFamily="49" charset="-122"/>
              </a:defRPr>
            </a:lvl9pPr>
          </a:lstStyle>
          <a:p>
            <a:pPr>
              <a:lnSpc>
                <a:spcPct val="130000"/>
              </a:lnSpc>
            </a:pPr>
            <a:r>
              <a:rPr lang="zh-CN" altLang="en-US" sz="2800" dirty="0">
                <a:latin typeface="Times New Roman" panose="02020603050405020304" pitchFamily="18" charset="0"/>
              </a:rPr>
              <a:t>酸碱滴定中使用的指示剂称</a:t>
            </a:r>
            <a:r>
              <a:rPr lang="zh-CN" altLang="en-US" sz="2800" dirty="0">
                <a:solidFill>
                  <a:srgbClr val="3333FF"/>
                </a:solidFill>
                <a:latin typeface="Times New Roman" panose="02020603050405020304" pitchFamily="18" charset="0"/>
              </a:rPr>
              <a:t>酸碱指示剂</a:t>
            </a:r>
            <a:r>
              <a:rPr lang="en-US" altLang="zh-CN" sz="2800" dirty="0">
                <a:solidFill>
                  <a:srgbClr val="3333FF"/>
                </a:solidFill>
                <a:latin typeface="Times New Roman" panose="02020603050405020304" pitchFamily="18" charset="0"/>
              </a:rPr>
              <a:t>(acid-base indicator)</a:t>
            </a:r>
            <a:r>
              <a:rPr lang="zh-CN" altLang="en-US" sz="2800" dirty="0">
                <a:latin typeface="Times New Roman" panose="02020603050405020304" pitchFamily="18" charset="0"/>
              </a:rPr>
              <a:t>，指示的是</a:t>
            </a:r>
            <a:r>
              <a:rPr lang="zh-CN" altLang="en-US" sz="2800" dirty="0">
                <a:solidFill>
                  <a:srgbClr val="3333FF"/>
                </a:solidFill>
                <a:latin typeface="Times New Roman" panose="02020603050405020304" pitchFamily="18" charset="0"/>
              </a:rPr>
              <a:t>溶液酸碱性的变化</a:t>
            </a:r>
            <a:r>
              <a:rPr lang="zh-CN" altLang="en-US" sz="2800" dirty="0">
                <a:latin typeface="Times New Roman" panose="02020603050405020304" pitchFamily="18" charset="0"/>
              </a:rPr>
              <a:t>；而配位滴定中所使用的指示剂称</a:t>
            </a:r>
            <a:r>
              <a:rPr lang="zh-CN" altLang="en-US" sz="2800" dirty="0">
                <a:solidFill>
                  <a:srgbClr val="3333FF"/>
                </a:solidFill>
                <a:latin typeface="Times New Roman" panose="02020603050405020304" pitchFamily="18" charset="0"/>
              </a:rPr>
              <a:t>金属指示剂</a:t>
            </a:r>
            <a:r>
              <a:rPr lang="en-US" altLang="zh-CN" sz="2800" dirty="0">
                <a:solidFill>
                  <a:srgbClr val="3333FF"/>
                </a:solidFill>
                <a:latin typeface="Times New Roman" panose="02020603050405020304" pitchFamily="18" charset="0"/>
              </a:rPr>
              <a:t>(metal ion indicator)</a:t>
            </a:r>
            <a:r>
              <a:rPr lang="zh-CN" altLang="en-US" sz="2800" dirty="0">
                <a:latin typeface="Times New Roman" panose="02020603050405020304" pitchFamily="18" charset="0"/>
              </a:rPr>
              <a:t>，指示的是被测</a:t>
            </a:r>
            <a:r>
              <a:rPr lang="zh-CN" altLang="en-US" sz="2800" dirty="0">
                <a:solidFill>
                  <a:srgbClr val="3333FF"/>
                </a:solidFill>
                <a:latin typeface="Times New Roman" panose="02020603050405020304" pitchFamily="18" charset="0"/>
              </a:rPr>
              <a:t>金属离子浓度的变化</a:t>
            </a:r>
            <a:r>
              <a:rPr lang="zh-CN" altLang="en-US" sz="2800" dirty="0">
                <a:latin typeface="Times New Roman" panose="02020603050405020304" pitchFamily="18" charset="0"/>
              </a:rPr>
              <a:t>。</a:t>
            </a:r>
            <a:endParaRPr lang="en-US" altLang="zh-CN" sz="2800" dirty="0">
              <a:latin typeface="Times New Roman" panose="02020603050405020304" pitchFamily="18" charset="0"/>
            </a:endParaRPr>
          </a:p>
          <a:p>
            <a:pPr>
              <a:lnSpc>
                <a:spcPct val="130000"/>
              </a:lnSpc>
            </a:pPr>
            <a:r>
              <a:rPr lang="zh-CN" altLang="en-US" sz="2800" dirty="0">
                <a:latin typeface="Times New Roman" panose="02020603050405020304" pitchFamily="18" charset="0"/>
              </a:rPr>
              <a:t>金属指示剂通常是一种有机染料，分子结构中有能与金属离子配位的</a:t>
            </a:r>
            <a:r>
              <a:rPr lang="en-US" altLang="zh-CN" sz="2800" dirty="0">
                <a:latin typeface="Times New Roman" panose="02020603050405020304" pitchFamily="18" charset="0"/>
              </a:rPr>
              <a:t>O</a:t>
            </a:r>
            <a:r>
              <a:rPr lang="zh-CN" altLang="en-US" sz="2800" dirty="0">
                <a:latin typeface="Times New Roman" panose="02020603050405020304" pitchFamily="18" charset="0"/>
              </a:rPr>
              <a:t>、</a:t>
            </a:r>
            <a:r>
              <a:rPr lang="en-US" altLang="zh-CN" sz="2800" dirty="0">
                <a:latin typeface="Times New Roman" panose="02020603050405020304" pitchFamily="18" charset="0"/>
              </a:rPr>
              <a:t>N</a:t>
            </a:r>
            <a:r>
              <a:rPr lang="zh-CN" altLang="en-US" sz="2800" dirty="0">
                <a:latin typeface="Times New Roman" panose="02020603050405020304" pitchFamily="18" charset="0"/>
              </a:rPr>
              <a:t>等原子，配位结合后化学结构发生改变从而导致颜色的变化。因此可以指示滴定过程中金属离子浓度变化，确定滴定终点。</a:t>
            </a:r>
          </a:p>
        </p:txBody>
      </p:sp>
    </p:spTree>
    <p:custDataLst>
      <p:tags r:id="rId1"/>
    </p:custDataLst>
    <p:extLst>
      <p:ext uri="{BB962C8B-B14F-4D97-AF65-F5344CB8AC3E}">
        <p14:creationId xmlns:p14="http://schemas.microsoft.com/office/powerpoint/2010/main" val="36384243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9236">
                                            <p:txEl>
                                              <p:pRg st="0" end="0"/>
                                            </p:txEl>
                                          </p:spTgt>
                                        </p:tgtEl>
                                        <p:attrNameLst>
                                          <p:attrName>style.visibility</p:attrName>
                                        </p:attrNameLst>
                                      </p:cBhvr>
                                      <p:to>
                                        <p:strVal val="visible"/>
                                      </p:to>
                                    </p:set>
                                    <p:animEffect transition="in" filter="barn(inVertical)">
                                      <p:cBhvr>
                                        <p:cTn id="7" dur="500"/>
                                        <p:tgtEl>
                                          <p:spTgt spid="479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9236">
                                            <p:txEl>
                                              <p:pRg st="1" end="1"/>
                                            </p:txEl>
                                          </p:spTgt>
                                        </p:tgtEl>
                                        <p:attrNameLst>
                                          <p:attrName>style.visibility</p:attrName>
                                        </p:attrNameLst>
                                      </p:cBhvr>
                                      <p:to>
                                        <p:strVal val="visible"/>
                                      </p:to>
                                    </p:set>
                                    <p:animEffect transition="in" filter="barn(inVertical)">
                                      <p:cBhvr>
                                        <p:cTn id="12" dur="500"/>
                                        <p:tgtEl>
                                          <p:spTgt spid="479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6" grpId="0" build="p" bldLvl="2"/>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en-US" altLang="zh-CN"/>
              <a:t>《分析化学》 第五章   配位滴定法</a:t>
            </a:r>
          </a:p>
        </p:txBody>
      </p:sp>
      <p:sp>
        <p:nvSpPr>
          <p:cNvPr id="7" name="灯片编号占位符 5"/>
          <p:cNvSpPr>
            <a:spLocks noGrp="1"/>
          </p:cNvSpPr>
          <p:nvPr>
            <p:ph type="sldNum" sz="quarter" idx="12"/>
          </p:nvPr>
        </p:nvSpPr>
        <p:spPr/>
        <p:txBody>
          <a:bodyPr/>
          <a:lstStyle/>
          <a:p>
            <a:fld id="{B691B1CF-16D2-4163-8E4A-820922502253}" type="slidenum">
              <a:rPr lang="en-US" altLang="zh-CN"/>
              <a:pPr/>
              <a:t>84</a:t>
            </a:fld>
            <a:endParaRPr lang="en-US" altLang="zh-CN"/>
          </a:p>
        </p:txBody>
      </p:sp>
      <p:sp>
        <p:nvSpPr>
          <p:cNvPr id="536578" name="Rectangle 2"/>
          <p:cNvSpPr>
            <a:spLocks noGrp="1" noChangeArrowheads="1"/>
          </p:cNvSpPr>
          <p:nvPr>
            <p:ph type="title"/>
          </p:nvPr>
        </p:nvSpPr>
        <p:spPr>
          <a:xfrm>
            <a:off x="1043608" y="304800"/>
            <a:ext cx="7344816" cy="641350"/>
          </a:xfrm>
          <a:noFill/>
          <a:extLst>
            <a:ext uri="{909E8E84-426E-40DD-AFC4-6F175D3DCCD1}">
              <a14:hiddenFill xmlns:a14="http://schemas.microsoft.com/office/drawing/2010/main">
                <a:solidFill>
                  <a:srgbClr val="000099"/>
                </a:solidFill>
              </a14:hiddenFill>
            </a:ext>
          </a:extLst>
        </p:spPr>
        <p:txBody>
          <a:bodyPr/>
          <a:lstStyle/>
          <a:p>
            <a:r>
              <a:rPr lang="zh-CN" altLang="en-US" sz="3600" dirty="0"/>
              <a:t>例：</a:t>
            </a:r>
            <a:r>
              <a:rPr lang="en-US" altLang="zh-CN" sz="3600" dirty="0"/>
              <a:t>EBT(</a:t>
            </a:r>
            <a:r>
              <a:rPr lang="zh-CN" altLang="en-US" sz="3600" dirty="0"/>
              <a:t>铬黑</a:t>
            </a:r>
            <a:r>
              <a:rPr lang="en-US" altLang="zh-CN" sz="3600" dirty="0"/>
              <a:t>T)</a:t>
            </a:r>
            <a:r>
              <a:rPr lang="zh-CN" altLang="en-US" sz="3600" dirty="0"/>
              <a:t>变色原理</a:t>
            </a:r>
            <a:endParaRPr lang="en-US" altLang="zh-CN" sz="3600" dirty="0"/>
          </a:p>
        </p:txBody>
      </p:sp>
      <p:graphicFrame>
        <p:nvGraphicFramePr>
          <p:cNvPr id="536579" name="Object 3"/>
          <p:cNvGraphicFramePr>
            <a:graphicFrameLocks noChangeAspect="1"/>
          </p:cNvGraphicFramePr>
          <p:nvPr>
            <p:extLst>
              <p:ext uri="{D42A27DB-BD31-4B8C-83A1-F6EECF244321}">
                <p14:modId xmlns:p14="http://schemas.microsoft.com/office/powerpoint/2010/main" val="1573525365"/>
              </p:ext>
            </p:extLst>
          </p:nvPr>
        </p:nvGraphicFramePr>
        <p:xfrm>
          <a:off x="395536" y="1474700"/>
          <a:ext cx="5151437" cy="4333875"/>
        </p:xfrm>
        <a:graphic>
          <a:graphicData uri="http://schemas.openxmlformats.org/presentationml/2006/ole">
            <mc:AlternateContent xmlns:mc="http://schemas.openxmlformats.org/markup-compatibility/2006">
              <mc:Choice xmlns:v="urn:schemas-microsoft-com:vml" Requires="v">
                <p:oleObj spid="_x0000_s16388" name="CS ChemDraw Drawing" r:id="rId5" imgW="5770800" imgH="4856400" progId="ChemDraw.Document.5.0">
                  <p:embed/>
                </p:oleObj>
              </mc:Choice>
              <mc:Fallback>
                <p:oleObj name="CS ChemDraw Drawing" r:id="rId5" imgW="5770800" imgH="4856400" progId="ChemDraw.Document.5.0">
                  <p:embed/>
                  <p:pic>
                    <p:nvPicPr>
                      <p:cNvPr id="53657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474700"/>
                        <a:ext cx="5151437" cy="4333875"/>
                      </a:xfrm>
                      <a:prstGeom prst="rect">
                        <a:avLst/>
                      </a:prstGeom>
                      <a:noFill/>
                      <a:ln>
                        <a:noFill/>
                      </a:ln>
                      <a:effectLst/>
                    </p:spPr>
                  </p:pic>
                </p:oleObj>
              </mc:Fallback>
            </mc:AlternateContent>
          </a:graphicData>
        </a:graphic>
      </p:graphicFrame>
      <p:sp>
        <p:nvSpPr>
          <p:cNvPr id="536580" name="Text Box 4"/>
          <p:cNvSpPr txBox="1">
            <a:spLocks noChangeArrowheads="1"/>
          </p:cNvSpPr>
          <p:nvPr/>
        </p:nvSpPr>
        <p:spPr bwMode="auto">
          <a:xfrm>
            <a:off x="3707904" y="4974504"/>
            <a:ext cx="2209800" cy="957263"/>
          </a:xfrm>
          <a:prstGeom prst="rect">
            <a:avLst/>
          </a:prstGeom>
          <a:solidFill>
            <a:schemeClr val="accent5"/>
          </a:solidFill>
          <a:ln>
            <a:noFill/>
          </a:ln>
          <a:effectLst/>
        </p:spPr>
        <p:txBody>
          <a:bodyPr>
            <a:spAutoFit/>
          </a:bodyPr>
          <a:lstStyle/>
          <a:p>
            <a:pPr algn="l" fontAlgn="ctr">
              <a:spcBef>
                <a:spcPct val="20000"/>
              </a:spcBef>
              <a:buClr>
                <a:schemeClr val="tx1"/>
              </a:buClr>
              <a:buSzPct val="75000"/>
              <a:buFont typeface="Wingdings" panose="05000000000000000000" pitchFamily="2" charset="2"/>
              <a:buNone/>
            </a:pPr>
            <a:r>
              <a:rPr kumimoji="1" lang="en-US" altLang="zh-CN" b="1" dirty="0" err="1">
                <a:solidFill>
                  <a:srgbClr val="FF3300"/>
                </a:solidFill>
                <a:ea typeface="宋体" panose="02010600030101010101" pitchFamily="2" charset="-122"/>
              </a:rPr>
              <a:t>MgIn</a:t>
            </a:r>
            <a:r>
              <a:rPr kumimoji="1" lang="en-US" altLang="zh-CN" b="1" baseline="30000" dirty="0">
                <a:solidFill>
                  <a:srgbClr val="FF3300"/>
                </a:solidFill>
                <a:ea typeface="宋体" panose="02010600030101010101" pitchFamily="2" charset="-122"/>
              </a:rPr>
              <a:t>-</a:t>
            </a:r>
            <a:r>
              <a:rPr kumimoji="1" lang="zh-CN" altLang="en-US" b="1" dirty="0">
                <a:solidFill>
                  <a:srgbClr val="FF3300"/>
                </a:solidFill>
                <a:latin typeface="Arial" panose="020B0604020202020204" pitchFamily="34" charset="0"/>
              </a:rPr>
              <a:t>（红）</a:t>
            </a:r>
          </a:p>
          <a:p>
            <a:pPr algn="l" fontAlgn="ctr">
              <a:spcBef>
                <a:spcPct val="20000"/>
              </a:spcBef>
              <a:buClr>
                <a:schemeClr val="tx1"/>
              </a:buClr>
              <a:buSzPct val="75000"/>
              <a:buFont typeface="Wingdings" panose="05000000000000000000" pitchFamily="2" charset="2"/>
              <a:buNone/>
            </a:pPr>
            <a:r>
              <a:rPr kumimoji="1" lang="en-US" altLang="zh-CN" sz="2400" b="1" dirty="0" err="1">
                <a:ea typeface="宋体" panose="02010600030101010101" pitchFamily="2" charset="-122"/>
              </a:rPr>
              <a:t>lg</a:t>
            </a:r>
            <a:r>
              <a:rPr kumimoji="1" lang="en-US" altLang="zh-CN" sz="2400" b="1" i="1" dirty="0" err="1">
                <a:ea typeface="宋体" panose="02010600030101010101" pitchFamily="2" charset="-122"/>
              </a:rPr>
              <a:t>K</a:t>
            </a:r>
            <a:r>
              <a:rPr kumimoji="1" lang="en-US" altLang="zh-CN" sz="2400" b="1" dirty="0">
                <a:ea typeface="宋体" panose="02010600030101010101" pitchFamily="2" charset="-122"/>
              </a:rPr>
              <a:t>(</a:t>
            </a:r>
            <a:r>
              <a:rPr kumimoji="1" lang="en-US" altLang="zh-CN" sz="2400" b="1" dirty="0" err="1">
                <a:ea typeface="宋体" panose="02010600030101010101" pitchFamily="2" charset="-122"/>
              </a:rPr>
              <a:t>MgIn</a:t>
            </a:r>
            <a:r>
              <a:rPr kumimoji="1" lang="en-US" altLang="zh-CN" sz="2400" b="1" dirty="0">
                <a:ea typeface="宋体" panose="02010600030101010101" pitchFamily="2" charset="-122"/>
              </a:rPr>
              <a:t>)=7.0</a:t>
            </a:r>
          </a:p>
        </p:txBody>
      </p:sp>
      <p:sp>
        <p:nvSpPr>
          <p:cNvPr id="536581" name="Text Box 5"/>
          <p:cNvSpPr txBox="1">
            <a:spLocks noChangeArrowheads="1"/>
          </p:cNvSpPr>
          <p:nvPr/>
        </p:nvSpPr>
        <p:spPr bwMode="auto">
          <a:xfrm>
            <a:off x="1979712" y="2420039"/>
            <a:ext cx="1828800" cy="519113"/>
          </a:xfrm>
          <a:prstGeom prst="rect">
            <a:avLst/>
          </a:prstGeom>
          <a:noFill/>
          <a:ln>
            <a:noFill/>
          </a:ln>
          <a:effec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fontAlgn="ctr">
              <a:spcBef>
                <a:spcPct val="50000"/>
              </a:spcBef>
              <a:buClr>
                <a:schemeClr val="tx1"/>
              </a:buClr>
              <a:buSzPct val="75000"/>
              <a:buFont typeface="Wingdings" panose="05000000000000000000" pitchFamily="2" charset="2"/>
              <a:buNone/>
            </a:pPr>
            <a:r>
              <a:rPr lang="en-US" altLang="zh-CN" sz="2800" b="1" dirty="0">
                <a:solidFill>
                  <a:srgbClr val="000099"/>
                </a:solidFill>
              </a:rPr>
              <a:t>HIn</a:t>
            </a:r>
            <a:r>
              <a:rPr lang="en-US" altLang="zh-CN" sz="2800" b="1" baseline="30000" dirty="0">
                <a:solidFill>
                  <a:srgbClr val="000099"/>
                </a:solidFill>
              </a:rPr>
              <a:t>2-</a:t>
            </a:r>
            <a:r>
              <a:rPr lang="en-US" altLang="zh-CN" sz="2800" baseline="30000" dirty="0">
                <a:solidFill>
                  <a:srgbClr val="000099"/>
                </a:solidFill>
                <a:latin typeface="Arial" panose="020B0604020202020204" pitchFamily="34" charset="0"/>
              </a:rPr>
              <a:t> </a:t>
            </a:r>
            <a:r>
              <a:rPr lang="en-US" altLang="zh-CN"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蓝</a:t>
            </a:r>
            <a:r>
              <a:rPr lang="en-US" altLang="zh-CN" sz="2800" b="1" dirty="0">
                <a:solidFill>
                  <a:srgbClr val="000099"/>
                </a:solidFill>
                <a:latin typeface="黑体" panose="02010609060101010101" pitchFamily="49" charset="-122"/>
                <a:ea typeface="黑体" panose="02010609060101010101" pitchFamily="49" charset="-122"/>
              </a:rPr>
              <a:t>)</a:t>
            </a:r>
          </a:p>
        </p:txBody>
      </p:sp>
      <p:sp>
        <p:nvSpPr>
          <p:cNvPr id="2" name="文本框 1">
            <a:extLst>
              <a:ext uri="{FF2B5EF4-FFF2-40B4-BE49-F238E27FC236}">
                <a16:creationId xmlns:a16="http://schemas.microsoft.com/office/drawing/2014/main" id="{D397A07F-CCCF-4E56-B96D-C6AC615C32F3}"/>
              </a:ext>
            </a:extLst>
          </p:cNvPr>
          <p:cNvSpPr txBox="1"/>
          <p:nvPr/>
        </p:nvSpPr>
        <p:spPr>
          <a:xfrm>
            <a:off x="5996880" y="1562936"/>
            <a:ext cx="2895600" cy="4130426"/>
          </a:xfrm>
          <a:prstGeom prst="rect">
            <a:avLst/>
          </a:prstGeom>
          <a:solidFill>
            <a:srgbClr val="FFFFDD"/>
          </a:solidFill>
          <a:ln w="31750">
            <a:solidFill>
              <a:schemeClr val="accent1">
                <a:lumMod val="75000"/>
              </a:schemeClr>
            </a:solidFill>
          </a:ln>
        </p:spPr>
        <p:txBody>
          <a:bodyPr wrap="square" rtlCol="0">
            <a:spAutoFit/>
          </a:bodyPr>
          <a:lstStyle/>
          <a:p>
            <a:pPr algn="l">
              <a:lnSpc>
                <a:spcPct val="110000"/>
              </a:lnSpc>
            </a:pPr>
            <a:r>
              <a:rPr lang="zh-CN" altLang="en-US" sz="2000" dirty="0"/>
              <a:t>变色原理：</a:t>
            </a:r>
            <a:endParaRPr lang="en-US" altLang="zh-CN" sz="2000" dirty="0"/>
          </a:p>
          <a:p>
            <a:pPr algn="l">
              <a:lnSpc>
                <a:spcPct val="110000"/>
              </a:lnSpc>
            </a:pPr>
            <a:r>
              <a:rPr lang="en-US" altLang="zh-CN" sz="2000" dirty="0"/>
              <a:t>EBT</a:t>
            </a:r>
            <a:r>
              <a:rPr lang="zh-CN" altLang="en-US" sz="2000" dirty="0"/>
              <a:t>与</a:t>
            </a:r>
            <a:r>
              <a:rPr lang="en-US" altLang="zh-CN" sz="2000" dirty="0"/>
              <a:t>Mg</a:t>
            </a:r>
            <a:r>
              <a:rPr lang="en-US" altLang="zh-CN" sz="2000" baseline="30000" dirty="0"/>
              <a:t>2+</a:t>
            </a:r>
            <a:r>
              <a:rPr lang="zh-CN" altLang="en-US" sz="2000" dirty="0"/>
              <a:t>配位后，左侧稠环与</a:t>
            </a:r>
            <a:r>
              <a:rPr lang="en-US" altLang="zh-CN" sz="2000" dirty="0"/>
              <a:t>Mg</a:t>
            </a:r>
            <a:r>
              <a:rPr lang="zh-CN" altLang="en-US" sz="2000" dirty="0"/>
              <a:t>形成六元环；右侧稠环与</a:t>
            </a:r>
            <a:r>
              <a:rPr lang="en-US" altLang="zh-CN" sz="2000" dirty="0"/>
              <a:t>Mg</a:t>
            </a:r>
            <a:r>
              <a:rPr lang="zh-CN" altLang="en-US" sz="2000" dirty="0"/>
              <a:t>形成五元环，原本稠环与偶氮</a:t>
            </a:r>
            <a:r>
              <a:rPr lang="en-US" altLang="zh-CN" sz="2000" dirty="0"/>
              <a:t>N=N</a:t>
            </a:r>
            <a:r>
              <a:rPr lang="zh-CN" altLang="en-US" sz="2000" dirty="0"/>
              <a:t>连接的能自由旋转的</a:t>
            </a:r>
            <a:r>
              <a:rPr lang="en-US" altLang="zh-CN" sz="2000" dirty="0"/>
              <a:t>C-N</a:t>
            </a:r>
            <a:r>
              <a:rPr lang="zh-CN" altLang="en-US" sz="2000" dirty="0"/>
              <a:t>单键因两个环的形成而不再能自由旋转。这种刚性共平面作用将产生芳环</a:t>
            </a:r>
            <a:r>
              <a:rPr lang="en-US" altLang="zh-CN" sz="2000" dirty="0"/>
              <a:t>-</a:t>
            </a:r>
            <a:r>
              <a:rPr lang="zh-CN" altLang="en-US" sz="2000" dirty="0"/>
              <a:t>偶氮</a:t>
            </a:r>
            <a:r>
              <a:rPr lang="en-US" altLang="zh-CN" sz="2000" dirty="0"/>
              <a:t>-</a:t>
            </a:r>
            <a:r>
              <a:rPr lang="zh-CN" altLang="en-US" sz="2000" dirty="0"/>
              <a:t>芳环的</a:t>
            </a:r>
            <a:r>
              <a:rPr lang="en-US" altLang="zh-CN" sz="2000" dirty="0"/>
              <a:t>π-π</a:t>
            </a:r>
            <a:r>
              <a:rPr lang="zh-CN" altLang="en-US" sz="2000" dirty="0"/>
              <a:t>共轭，吸光系数增大，化合物颜色改变。</a:t>
            </a:r>
          </a:p>
        </p:txBody>
      </p:sp>
    </p:spTree>
    <p:custDataLst>
      <p:tags r:id="rId2"/>
    </p:custDataLst>
    <p:extLst>
      <p:ext uri="{BB962C8B-B14F-4D97-AF65-F5344CB8AC3E}">
        <p14:creationId xmlns:p14="http://schemas.microsoft.com/office/powerpoint/2010/main" val="173829309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6579"/>
                                        </p:tgtEl>
                                        <p:attrNameLst>
                                          <p:attrName>style.visibility</p:attrName>
                                        </p:attrNameLst>
                                      </p:cBhvr>
                                      <p:to>
                                        <p:strVal val="visible"/>
                                      </p:to>
                                    </p:set>
                                    <p:animEffect transition="in" filter="barn(inVertical)">
                                      <p:cBhvr>
                                        <p:cTn id="7" dur="500"/>
                                        <p:tgtEl>
                                          <p:spTgt spid="5365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6581"/>
                                        </p:tgtEl>
                                        <p:attrNameLst>
                                          <p:attrName>style.visibility</p:attrName>
                                        </p:attrNameLst>
                                      </p:cBhvr>
                                      <p:to>
                                        <p:strVal val="visible"/>
                                      </p:to>
                                    </p:set>
                                    <p:animEffect transition="in" filter="barn(inVertical)">
                                      <p:cBhvr>
                                        <p:cTn id="12" dur="500"/>
                                        <p:tgtEl>
                                          <p:spTgt spid="53658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6580"/>
                                        </p:tgtEl>
                                        <p:attrNameLst>
                                          <p:attrName>style.visibility</p:attrName>
                                        </p:attrNameLst>
                                      </p:cBhvr>
                                      <p:to>
                                        <p:strVal val="visible"/>
                                      </p:to>
                                    </p:set>
                                    <p:animEffect transition="in" filter="barn(inVertical)">
                                      <p:cBhvr>
                                        <p:cTn id="17" dur="500"/>
                                        <p:tgtEl>
                                          <p:spTgt spid="53658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barn(inVertical)">
                                      <p:cBhvr>
                                        <p:cTn id="22" dur="500"/>
                                        <p:tgtEl>
                                          <p:spTgt spid="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arn(inVertical)">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barn(inVertical)">
                                      <p:cBhvr>
                                        <p:cTn id="3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0" grpId="0" animBg="1"/>
      <p:bldP spid="536581" grpId="0"/>
      <p:bldP spid="2" grpId="0" build="p" bldLvl="2"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318AC20F-FDBD-4A54-B33E-92B5B9F9EFD6}"/>
              </a:ext>
            </a:extLst>
          </p:cNvPr>
          <p:cNvSpPr txBox="1"/>
          <p:nvPr/>
        </p:nvSpPr>
        <p:spPr>
          <a:xfrm>
            <a:off x="3707903" y="1743199"/>
            <a:ext cx="2232249" cy="461665"/>
          </a:xfrm>
          <a:prstGeom prst="rect">
            <a:avLst/>
          </a:prstGeom>
          <a:solidFill>
            <a:schemeClr val="accent5"/>
          </a:solidFill>
        </p:spPr>
        <p:txBody>
          <a:bodyPr wrap="square" rtlCol="0">
            <a:spAutoFit/>
          </a:bodyPr>
          <a:lstStyle/>
          <a:p>
            <a:r>
              <a:rPr lang="en-US" altLang="zh-CN" sz="2400" b="1" dirty="0"/>
              <a:t>ep</a:t>
            </a:r>
            <a:r>
              <a:rPr lang="zh-CN" altLang="en-US" sz="2400" b="1" dirty="0"/>
              <a:t>时：</a:t>
            </a:r>
            <a:r>
              <a:rPr lang="en-US" altLang="zh-CN" sz="2400" b="1" dirty="0"/>
              <a:t>EDTA</a:t>
            </a:r>
            <a:endParaRPr lang="zh-CN" altLang="en-US" sz="2400" b="1" dirty="0"/>
          </a:p>
        </p:txBody>
      </p:sp>
      <p:sp>
        <p:nvSpPr>
          <p:cNvPr id="10" name="页脚占位符 4"/>
          <p:cNvSpPr>
            <a:spLocks noGrp="1"/>
          </p:cNvSpPr>
          <p:nvPr>
            <p:ph type="ftr" sz="quarter" idx="11"/>
          </p:nvPr>
        </p:nvSpPr>
        <p:spPr/>
        <p:txBody>
          <a:bodyPr/>
          <a:lstStyle/>
          <a:p>
            <a:r>
              <a:rPr lang="en-US" altLang="zh-CN"/>
              <a:t>《分析化学》 第五章   配位滴定法</a:t>
            </a:r>
          </a:p>
        </p:txBody>
      </p:sp>
      <p:sp>
        <p:nvSpPr>
          <p:cNvPr id="11" name="灯片编号占位符 5"/>
          <p:cNvSpPr>
            <a:spLocks noGrp="1"/>
          </p:cNvSpPr>
          <p:nvPr>
            <p:ph type="sldNum" sz="quarter" idx="12"/>
          </p:nvPr>
        </p:nvSpPr>
        <p:spPr/>
        <p:txBody>
          <a:bodyPr/>
          <a:lstStyle/>
          <a:p>
            <a:fld id="{26BEEFE3-DEEF-4076-86BC-58A032DDB5EF}" type="slidenum">
              <a:rPr lang="en-US" altLang="zh-CN"/>
              <a:pPr/>
              <a:t>85</a:t>
            </a:fld>
            <a:endParaRPr lang="en-US" altLang="zh-CN"/>
          </a:p>
        </p:txBody>
      </p:sp>
      <p:sp>
        <p:nvSpPr>
          <p:cNvPr id="535559" name="Line 7"/>
          <p:cNvSpPr>
            <a:spLocks noChangeShapeType="1"/>
          </p:cNvSpPr>
          <p:nvPr/>
        </p:nvSpPr>
        <p:spPr bwMode="auto">
          <a:xfrm>
            <a:off x="4283968" y="2445097"/>
            <a:ext cx="1906437" cy="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5560" name="Line 8"/>
          <p:cNvSpPr>
            <a:spLocks noChangeShapeType="1"/>
          </p:cNvSpPr>
          <p:nvPr/>
        </p:nvSpPr>
        <p:spPr bwMode="auto">
          <a:xfrm flipH="1">
            <a:off x="5066973" y="2132856"/>
            <a:ext cx="0" cy="312241"/>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5561" name="Text Box 9"/>
          <p:cNvSpPr txBox="1">
            <a:spLocks noChangeArrowheads="1"/>
          </p:cNvSpPr>
          <p:nvPr/>
        </p:nvSpPr>
        <p:spPr bwMode="auto">
          <a:xfrm>
            <a:off x="539751" y="260648"/>
            <a:ext cx="8064697" cy="769441"/>
          </a:xfrm>
          <a:prstGeom prst="rect">
            <a:avLst/>
          </a:prstGeom>
          <a:noFill/>
          <a:ln>
            <a:noFill/>
          </a:ln>
          <a:effectLst/>
          <a:extLst>
            <a:ext uri="{909E8E84-426E-40DD-AFC4-6F175D3DCCD1}">
              <a14:hiddenFill xmlns:a14="http://schemas.microsoft.com/office/drawing/2010/main">
                <a:solidFill>
                  <a:srgbClr val="2F2F97"/>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kumimoji="1" lang="en-US" altLang="zh-CN" sz="4400" b="1" dirty="0">
                <a:solidFill>
                  <a:srgbClr val="FF0000"/>
                </a:solidFill>
                <a:ea typeface="宋体" panose="02010600030101010101" pitchFamily="2" charset="-122"/>
              </a:rPr>
              <a:t> </a:t>
            </a:r>
            <a:r>
              <a:rPr kumimoji="1" lang="zh-CN" altLang="en-US" sz="4400" b="1" dirty="0">
                <a:solidFill>
                  <a:srgbClr val="FF0000"/>
                </a:solidFill>
                <a:latin typeface="Arial" panose="020B0604020202020204" pitchFamily="34" charset="0"/>
              </a:rPr>
              <a:t>金属指示剂的作用原理（掌握）</a:t>
            </a:r>
          </a:p>
        </p:txBody>
      </p:sp>
      <p:sp>
        <p:nvSpPr>
          <p:cNvPr id="2" name="文本框 1">
            <a:extLst>
              <a:ext uri="{FF2B5EF4-FFF2-40B4-BE49-F238E27FC236}">
                <a16:creationId xmlns:a16="http://schemas.microsoft.com/office/drawing/2014/main" id="{E60126AC-C719-4179-A75C-85704A28DBCC}"/>
              </a:ext>
            </a:extLst>
          </p:cNvPr>
          <p:cNvSpPr txBox="1"/>
          <p:nvPr/>
        </p:nvSpPr>
        <p:spPr>
          <a:xfrm>
            <a:off x="539751" y="3118805"/>
            <a:ext cx="949969" cy="1534331"/>
          </a:xfrm>
          <a:prstGeom prst="rect">
            <a:avLst/>
          </a:prstGeom>
          <a:solidFill>
            <a:schemeClr val="accent5"/>
          </a:solidFill>
          <a:ln w="25400">
            <a:solidFill>
              <a:schemeClr val="accent1">
                <a:alpha val="96000"/>
              </a:schemeClr>
            </a:solidFill>
          </a:ln>
        </p:spPr>
        <p:txBody>
          <a:bodyPr wrap="square" rtlCol="0">
            <a:spAutoFit/>
          </a:bodyPr>
          <a:lstStyle/>
          <a:p>
            <a:pPr>
              <a:lnSpc>
                <a:spcPct val="120000"/>
              </a:lnSpc>
            </a:pPr>
            <a:r>
              <a:rPr lang="zh-CN" altLang="en-US" sz="2000" b="1" dirty="0"/>
              <a:t>指示剂</a:t>
            </a:r>
            <a:r>
              <a:rPr lang="en-US" altLang="zh-CN" sz="2000" b="1" dirty="0">
                <a:solidFill>
                  <a:srgbClr val="3333FF"/>
                </a:solidFill>
              </a:rPr>
              <a:t>In</a:t>
            </a:r>
          </a:p>
          <a:p>
            <a:pPr>
              <a:lnSpc>
                <a:spcPct val="120000"/>
              </a:lnSpc>
            </a:pPr>
            <a:r>
              <a:rPr lang="zh-CN" altLang="en-US" sz="2000" b="1" dirty="0"/>
              <a:t>本身呈</a:t>
            </a:r>
            <a:r>
              <a:rPr lang="zh-CN" altLang="en-US" sz="2000" b="1" dirty="0">
                <a:solidFill>
                  <a:srgbClr val="3333FF"/>
                </a:solidFill>
              </a:rPr>
              <a:t>蓝色</a:t>
            </a:r>
          </a:p>
        </p:txBody>
      </p:sp>
      <p:sp>
        <p:nvSpPr>
          <p:cNvPr id="3" name="文本框 2">
            <a:extLst>
              <a:ext uri="{FF2B5EF4-FFF2-40B4-BE49-F238E27FC236}">
                <a16:creationId xmlns:a16="http://schemas.microsoft.com/office/drawing/2014/main" id="{43436F75-D7B9-4A05-AD8D-8C5FAEB6FB12}"/>
              </a:ext>
            </a:extLst>
          </p:cNvPr>
          <p:cNvSpPr txBox="1"/>
          <p:nvPr/>
        </p:nvSpPr>
        <p:spPr>
          <a:xfrm>
            <a:off x="935596" y="1268760"/>
            <a:ext cx="7522604" cy="523220"/>
          </a:xfrm>
          <a:prstGeom prst="rect">
            <a:avLst/>
          </a:prstGeom>
          <a:noFill/>
        </p:spPr>
        <p:txBody>
          <a:bodyPr wrap="square" rtlCol="0">
            <a:spAutoFit/>
          </a:bodyPr>
          <a:lstStyle/>
          <a:p>
            <a:r>
              <a:rPr lang="zh-CN" altLang="en-US" b="1" dirty="0"/>
              <a:t>以</a:t>
            </a:r>
            <a:r>
              <a:rPr lang="en-US" altLang="zh-CN" b="1" dirty="0"/>
              <a:t>pH</a:t>
            </a:r>
            <a:r>
              <a:rPr lang="zh-CN" altLang="en-US" b="1" dirty="0"/>
              <a:t>≈</a:t>
            </a:r>
            <a:r>
              <a:rPr lang="en-US" altLang="zh-CN" b="1" dirty="0"/>
              <a:t>10.0</a:t>
            </a:r>
            <a:r>
              <a:rPr lang="zh-CN" altLang="en-US" b="1" dirty="0"/>
              <a:t>时，</a:t>
            </a:r>
            <a:r>
              <a:rPr lang="en-US" altLang="zh-CN" b="1" dirty="0"/>
              <a:t>EBT</a:t>
            </a:r>
            <a:r>
              <a:rPr lang="zh-CN" altLang="en-US" b="1" dirty="0"/>
              <a:t>作指示剂测定</a:t>
            </a:r>
            <a:r>
              <a:rPr lang="en-US" altLang="zh-CN" b="1" dirty="0"/>
              <a:t>Mg</a:t>
            </a:r>
            <a:r>
              <a:rPr lang="en-US" altLang="zh-CN" b="1" baseline="30000" dirty="0"/>
              <a:t>2+</a:t>
            </a:r>
            <a:r>
              <a:rPr lang="zh-CN" altLang="en-US" b="1" dirty="0"/>
              <a:t>为例：</a:t>
            </a:r>
          </a:p>
        </p:txBody>
      </p:sp>
      <p:sp>
        <p:nvSpPr>
          <p:cNvPr id="14" name="文本框 13">
            <a:extLst>
              <a:ext uri="{FF2B5EF4-FFF2-40B4-BE49-F238E27FC236}">
                <a16:creationId xmlns:a16="http://schemas.microsoft.com/office/drawing/2014/main" id="{540F6F42-6017-431C-835D-8FD27679CE54}"/>
              </a:ext>
            </a:extLst>
          </p:cNvPr>
          <p:cNvSpPr txBox="1"/>
          <p:nvPr/>
        </p:nvSpPr>
        <p:spPr>
          <a:xfrm>
            <a:off x="1835696" y="3118805"/>
            <a:ext cx="1872208" cy="1534331"/>
          </a:xfrm>
          <a:prstGeom prst="rect">
            <a:avLst/>
          </a:prstGeom>
          <a:solidFill>
            <a:schemeClr val="accent5"/>
          </a:solidFill>
          <a:ln w="25400">
            <a:solidFill>
              <a:schemeClr val="accent1">
                <a:alpha val="96000"/>
              </a:schemeClr>
            </a:solidFill>
          </a:ln>
        </p:spPr>
        <p:txBody>
          <a:bodyPr wrap="square" rtlCol="0">
            <a:spAutoFit/>
          </a:bodyPr>
          <a:lstStyle/>
          <a:p>
            <a:pPr>
              <a:lnSpc>
                <a:spcPct val="120000"/>
              </a:lnSpc>
            </a:pPr>
            <a:r>
              <a:rPr lang="zh-CN" altLang="en-US" sz="2000" b="1" dirty="0">
                <a:solidFill>
                  <a:schemeClr val="tx2"/>
                </a:solidFill>
              </a:rPr>
              <a:t>滴定至终点前，呈</a:t>
            </a:r>
            <a:r>
              <a:rPr lang="en-US" altLang="zh-CN" sz="2000" b="1" dirty="0">
                <a:solidFill>
                  <a:schemeClr val="tx2"/>
                </a:solidFill>
              </a:rPr>
              <a:t>EBT- Mg</a:t>
            </a:r>
            <a:r>
              <a:rPr lang="en-US" altLang="zh-CN" sz="2000" b="1" baseline="30000" dirty="0">
                <a:solidFill>
                  <a:schemeClr val="tx2"/>
                </a:solidFill>
              </a:rPr>
              <a:t>2</a:t>
            </a:r>
            <a:r>
              <a:rPr lang="en-US" altLang="zh-CN" sz="2000" b="1" baseline="30000" dirty="0"/>
              <a:t>+</a:t>
            </a:r>
            <a:r>
              <a:rPr lang="zh-CN" altLang="en-US" sz="2000" b="1" dirty="0"/>
              <a:t>配离子颜色：</a:t>
            </a:r>
            <a:r>
              <a:rPr lang="zh-CN" altLang="en-US" sz="2000" b="1" dirty="0">
                <a:solidFill>
                  <a:srgbClr val="FF0000"/>
                </a:solidFill>
              </a:rPr>
              <a:t>红色</a:t>
            </a:r>
          </a:p>
        </p:txBody>
      </p:sp>
      <p:sp>
        <p:nvSpPr>
          <p:cNvPr id="16" name="文本框 15">
            <a:extLst>
              <a:ext uri="{FF2B5EF4-FFF2-40B4-BE49-F238E27FC236}">
                <a16:creationId xmlns:a16="http://schemas.microsoft.com/office/drawing/2014/main" id="{ED38C2B4-7214-4A36-8843-A80D4250E211}"/>
              </a:ext>
            </a:extLst>
          </p:cNvPr>
          <p:cNvSpPr txBox="1"/>
          <p:nvPr/>
        </p:nvSpPr>
        <p:spPr>
          <a:xfrm>
            <a:off x="4139952" y="3140968"/>
            <a:ext cx="1800198" cy="1537409"/>
          </a:xfrm>
          <a:prstGeom prst="rect">
            <a:avLst/>
          </a:prstGeom>
          <a:solidFill>
            <a:schemeClr val="accent5"/>
          </a:solidFill>
          <a:ln w="25400">
            <a:solidFill>
              <a:schemeClr val="accent1">
                <a:alpha val="96000"/>
              </a:schemeClr>
            </a:solidFill>
          </a:ln>
        </p:spPr>
        <p:txBody>
          <a:bodyPr wrap="square" rtlCol="0">
            <a:spAutoFit/>
          </a:bodyPr>
          <a:lstStyle/>
          <a:p>
            <a:pPr algn="l">
              <a:lnSpc>
                <a:spcPct val="120000"/>
              </a:lnSpc>
            </a:pPr>
            <a:r>
              <a:rPr lang="zh-CN" altLang="en-US" sz="2000" b="1" dirty="0">
                <a:solidFill>
                  <a:schemeClr val="tx2"/>
                </a:solidFill>
              </a:rPr>
              <a:t>终点时游离</a:t>
            </a:r>
            <a:r>
              <a:rPr lang="en-US" altLang="zh-CN" sz="2000" b="1" dirty="0">
                <a:solidFill>
                  <a:schemeClr val="tx2"/>
                </a:solidFill>
              </a:rPr>
              <a:t>[M]</a:t>
            </a:r>
            <a:r>
              <a:rPr lang="zh-CN" altLang="en-US" sz="2000" b="1" dirty="0">
                <a:solidFill>
                  <a:schemeClr val="tx2"/>
                </a:solidFill>
              </a:rPr>
              <a:t>极低，</a:t>
            </a:r>
            <a:r>
              <a:rPr lang="en-US" altLang="zh-CN" sz="2000" b="1" dirty="0">
                <a:solidFill>
                  <a:schemeClr val="tx2"/>
                </a:solidFill>
              </a:rPr>
              <a:t>Y</a:t>
            </a:r>
            <a:r>
              <a:rPr lang="zh-CN" altLang="en-US" sz="2000" b="1" dirty="0">
                <a:solidFill>
                  <a:schemeClr val="tx2"/>
                </a:solidFill>
              </a:rPr>
              <a:t>将夺取与</a:t>
            </a:r>
            <a:r>
              <a:rPr lang="en-US" altLang="zh-CN" sz="2000" b="1" dirty="0">
                <a:solidFill>
                  <a:schemeClr val="tx2"/>
                </a:solidFill>
              </a:rPr>
              <a:t>In</a:t>
            </a:r>
            <a:r>
              <a:rPr lang="zh-CN" altLang="en-US" sz="2000" b="1" dirty="0">
                <a:solidFill>
                  <a:schemeClr val="tx2"/>
                </a:solidFill>
              </a:rPr>
              <a:t>结合的</a:t>
            </a:r>
            <a:r>
              <a:rPr lang="en-US" altLang="zh-CN" sz="2000" b="1" dirty="0">
                <a:solidFill>
                  <a:schemeClr val="tx2"/>
                </a:solidFill>
              </a:rPr>
              <a:t>M</a:t>
            </a:r>
            <a:r>
              <a:rPr lang="zh-CN" altLang="en-US" sz="2000" b="1" dirty="0">
                <a:solidFill>
                  <a:schemeClr val="tx2"/>
                </a:solidFill>
              </a:rPr>
              <a:t>，释放</a:t>
            </a:r>
            <a:r>
              <a:rPr lang="en-US" altLang="zh-CN" sz="2000" b="1" dirty="0">
                <a:solidFill>
                  <a:schemeClr val="tx2"/>
                </a:solidFill>
              </a:rPr>
              <a:t>In</a:t>
            </a:r>
            <a:endParaRPr lang="zh-CN" altLang="en-US" sz="2000" b="1" dirty="0">
              <a:solidFill>
                <a:schemeClr val="tx2"/>
              </a:solidFill>
            </a:endParaRPr>
          </a:p>
        </p:txBody>
      </p:sp>
      <p:sp>
        <p:nvSpPr>
          <p:cNvPr id="17" name="文本框 16">
            <a:extLst>
              <a:ext uri="{FF2B5EF4-FFF2-40B4-BE49-F238E27FC236}">
                <a16:creationId xmlns:a16="http://schemas.microsoft.com/office/drawing/2014/main" id="{21C48D70-C54A-4BEB-9D88-F156AA16D5D5}"/>
              </a:ext>
            </a:extLst>
          </p:cNvPr>
          <p:cNvSpPr txBox="1"/>
          <p:nvPr/>
        </p:nvSpPr>
        <p:spPr>
          <a:xfrm>
            <a:off x="6427357" y="3140968"/>
            <a:ext cx="2343273" cy="1534331"/>
          </a:xfrm>
          <a:prstGeom prst="rect">
            <a:avLst/>
          </a:prstGeom>
          <a:solidFill>
            <a:schemeClr val="accent5"/>
          </a:solidFill>
          <a:ln w="25400">
            <a:solidFill>
              <a:schemeClr val="accent1">
                <a:alpha val="96000"/>
              </a:schemeClr>
            </a:solidFill>
          </a:ln>
        </p:spPr>
        <p:txBody>
          <a:bodyPr wrap="square" rtlCol="0">
            <a:spAutoFit/>
          </a:bodyPr>
          <a:lstStyle/>
          <a:p>
            <a:pPr algn="l">
              <a:lnSpc>
                <a:spcPct val="120000"/>
              </a:lnSpc>
            </a:pPr>
            <a:r>
              <a:rPr lang="en-US" altLang="zh-CN" sz="2000" b="1" dirty="0">
                <a:solidFill>
                  <a:schemeClr val="tx2"/>
                </a:solidFill>
              </a:rPr>
              <a:t>In</a:t>
            </a:r>
            <a:r>
              <a:rPr lang="zh-CN" altLang="en-US" sz="2000" b="1" dirty="0">
                <a:solidFill>
                  <a:schemeClr val="tx2"/>
                </a:solidFill>
              </a:rPr>
              <a:t>刚刚完全释放时为终点，呈指示剂本身颜色：</a:t>
            </a:r>
            <a:endParaRPr lang="en-US" altLang="zh-CN" sz="2000" b="1" dirty="0">
              <a:solidFill>
                <a:schemeClr val="tx2"/>
              </a:solidFill>
            </a:endParaRPr>
          </a:p>
          <a:p>
            <a:pPr>
              <a:lnSpc>
                <a:spcPct val="120000"/>
              </a:lnSpc>
            </a:pPr>
            <a:r>
              <a:rPr lang="zh-CN" altLang="en-US" sz="2000" b="1" dirty="0">
                <a:solidFill>
                  <a:srgbClr val="3333FF"/>
                </a:solidFill>
              </a:rPr>
              <a:t>纯蓝色</a:t>
            </a:r>
            <a:endParaRPr lang="zh-CN" altLang="en-US" sz="2000" b="1" dirty="0">
              <a:solidFill>
                <a:srgbClr val="FF0000"/>
              </a:solidFill>
            </a:endParaRPr>
          </a:p>
        </p:txBody>
      </p:sp>
      <p:cxnSp>
        <p:nvCxnSpPr>
          <p:cNvPr id="6" name="直接箭头连接符 5">
            <a:extLst>
              <a:ext uri="{FF2B5EF4-FFF2-40B4-BE49-F238E27FC236}">
                <a16:creationId xmlns:a16="http://schemas.microsoft.com/office/drawing/2014/main" id="{B519D419-E2AC-4B54-9BD9-2664B21DE0F8}"/>
              </a:ext>
            </a:extLst>
          </p:cNvPr>
          <p:cNvCxnSpPr/>
          <p:nvPr/>
        </p:nvCxnSpPr>
        <p:spPr bwMode="auto">
          <a:xfrm>
            <a:off x="3347864" y="4897441"/>
            <a:ext cx="3960440" cy="0"/>
          </a:xfrm>
          <a:prstGeom prst="straightConnector1">
            <a:avLst/>
          </a:prstGeom>
          <a:solidFill>
            <a:schemeClr val="accent1"/>
          </a:solidFill>
          <a:ln w="254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文本框 20">
            <a:extLst>
              <a:ext uri="{FF2B5EF4-FFF2-40B4-BE49-F238E27FC236}">
                <a16:creationId xmlns:a16="http://schemas.microsoft.com/office/drawing/2014/main" id="{689544F1-48DA-4292-9021-D4451B5CF460}"/>
              </a:ext>
            </a:extLst>
          </p:cNvPr>
          <p:cNvSpPr txBox="1"/>
          <p:nvPr/>
        </p:nvSpPr>
        <p:spPr>
          <a:xfrm>
            <a:off x="1907704" y="4653136"/>
            <a:ext cx="1440160" cy="461665"/>
          </a:xfrm>
          <a:prstGeom prst="rect">
            <a:avLst/>
          </a:prstGeom>
          <a:noFill/>
        </p:spPr>
        <p:txBody>
          <a:bodyPr wrap="square">
            <a:spAutoFit/>
          </a:bodyPr>
          <a:lstStyle/>
          <a:p>
            <a:r>
              <a:rPr kumimoji="1" lang="en-US" altLang="zh-CN" sz="2400" b="1" dirty="0" err="1">
                <a:solidFill>
                  <a:srgbClr val="FF3300"/>
                </a:solidFill>
                <a:ea typeface="宋体" panose="02010600030101010101" pitchFamily="2" charset="-122"/>
              </a:rPr>
              <a:t>MIn</a:t>
            </a:r>
            <a:r>
              <a:rPr kumimoji="1" lang="zh-CN" altLang="en-US" sz="2400" b="1" dirty="0">
                <a:solidFill>
                  <a:srgbClr val="FF3300"/>
                </a:solidFill>
                <a:ea typeface="宋体" panose="02010600030101010101" pitchFamily="2" charset="-122"/>
              </a:rPr>
              <a:t>颜色</a:t>
            </a:r>
            <a:endParaRPr lang="zh-CN" altLang="en-US" sz="2400" dirty="0"/>
          </a:p>
        </p:txBody>
      </p:sp>
      <p:sp>
        <p:nvSpPr>
          <p:cNvPr id="23" name="文本框 22">
            <a:extLst>
              <a:ext uri="{FF2B5EF4-FFF2-40B4-BE49-F238E27FC236}">
                <a16:creationId xmlns:a16="http://schemas.microsoft.com/office/drawing/2014/main" id="{45E6822E-B00D-4498-9BB9-8BA463BF3373}"/>
              </a:ext>
            </a:extLst>
          </p:cNvPr>
          <p:cNvSpPr txBox="1"/>
          <p:nvPr/>
        </p:nvSpPr>
        <p:spPr>
          <a:xfrm>
            <a:off x="5849846" y="2166029"/>
            <a:ext cx="2404407" cy="523220"/>
          </a:xfrm>
          <a:prstGeom prst="rect">
            <a:avLst/>
          </a:prstGeom>
          <a:noFill/>
        </p:spPr>
        <p:txBody>
          <a:bodyPr wrap="square">
            <a:spAutoFit/>
          </a:bodyPr>
          <a:lstStyle/>
          <a:p>
            <a:r>
              <a:rPr kumimoji="1" lang="en-US" altLang="zh-CN" sz="2800" b="1" dirty="0">
                <a:ea typeface="宋体" panose="02010600030101010101" pitchFamily="2" charset="-122"/>
              </a:rPr>
              <a:t>MY + </a:t>
            </a:r>
            <a:r>
              <a:rPr kumimoji="1" lang="en-US" altLang="zh-CN" sz="2800" b="1" dirty="0">
                <a:solidFill>
                  <a:srgbClr val="0000CC"/>
                </a:solidFill>
                <a:ea typeface="宋体" panose="02010600030101010101" pitchFamily="2" charset="-122"/>
              </a:rPr>
              <a:t>In</a:t>
            </a:r>
            <a:endParaRPr lang="zh-CN" altLang="en-US" dirty="0"/>
          </a:p>
        </p:txBody>
      </p:sp>
      <p:sp>
        <p:nvSpPr>
          <p:cNvPr id="9" name="文本框 8">
            <a:extLst>
              <a:ext uri="{FF2B5EF4-FFF2-40B4-BE49-F238E27FC236}">
                <a16:creationId xmlns:a16="http://schemas.microsoft.com/office/drawing/2014/main" id="{311539AE-5D9E-43C8-9FA0-76BE1709EF3B}"/>
              </a:ext>
            </a:extLst>
          </p:cNvPr>
          <p:cNvSpPr txBox="1"/>
          <p:nvPr/>
        </p:nvSpPr>
        <p:spPr>
          <a:xfrm>
            <a:off x="755576" y="2132856"/>
            <a:ext cx="648072" cy="523220"/>
          </a:xfrm>
          <a:prstGeom prst="rect">
            <a:avLst/>
          </a:prstGeom>
          <a:noFill/>
        </p:spPr>
        <p:txBody>
          <a:bodyPr wrap="square" rtlCol="0">
            <a:spAutoFit/>
          </a:bodyPr>
          <a:lstStyle/>
          <a:p>
            <a:r>
              <a:rPr lang="en-US" altLang="zh-CN" b="1" dirty="0">
                <a:solidFill>
                  <a:srgbClr val="3333FF"/>
                </a:solidFill>
              </a:rPr>
              <a:t>In</a:t>
            </a:r>
            <a:endParaRPr lang="zh-CN" altLang="en-US" b="1" dirty="0">
              <a:solidFill>
                <a:srgbClr val="3333FF"/>
              </a:solidFill>
            </a:endParaRPr>
          </a:p>
        </p:txBody>
      </p:sp>
      <p:sp>
        <p:nvSpPr>
          <p:cNvPr id="25" name="文本框 24">
            <a:extLst>
              <a:ext uri="{FF2B5EF4-FFF2-40B4-BE49-F238E27FC236}">
                <a16:creationId xmlns:a16="http://schemas.microsoft.com/office/drawing/2014/main" id="{BABF0BD8-14C1-4602-8F2E-37187380D735}"/>
              </a:ext>
            </a:extLst>
          </p:cNvPr>
          <p:cNvSpPr txBox="1"/>
          <p:nvPr/>
        </p:nvSpPr>
        <p:spPr>
          <a:xfrm>
            <a:off x="1331639" y="2132856"/>
            <a:ext cx="3240361" cy="954107"/>
          </a:xfrm>
          <a:prstGeom prst="rect">
            <a:avLst/>
          </a:prstGeom>
          <a:noFill/>
        </p:spPr>
        <p:txBody>
          <a:bodyPr wrap="square" rtlCol="0">
            <a:spAutoFit/>
          </a:bodyPr>
          <a:lstStyle/>
          <a:p>
            <a:pPr algn="l"/>
            <a:r>
              <a:rPr lang="en-US" altLang="zh-CN" b="1" dirty="0">
                <a:solidFill>
                  <a:srgbClr val="3333FF"/>
                </a:solidFill>
              </a:rPr>
              <a:t>    +     M  =    </a:t>
            </a:r>
            <a:r>
              <a:rPr lang="en-US" altLang="zh-CN" b="1" dirty="0" err="1">
                <a:solidFill>
                  <a:srgbClr val="FF0000"/>
                </a:solidFill>
              </a:rPr>
              <a:t>MIn</a:t>
            </a:r>
            <a:endParaRPr lang="en-US" altLang="zh-CN" b="1" dirty="0">
              <a:solidFill>
                <a:srgbClr val="FF0000"/>
              </a:solidFill>
            </a:endParaRPr>
          </a:p>
          <a:p>
            <a:r>
              <a:rPr lang="zh-CN" altLang="en-US" b="1" dirty="0"/>
              <a:t>滴定：</a:t>
            </a:r>
            <a:r>
              <a:rPr lang="en-US" altLang="zh-CN" b="1" dirty="0"/>
              <a:t>M + Y = MY</a:t>
            </a:r>
            <a:endParaRPr lang="zh-CN" altLang="en-US" b="1" dirty="0"/>
          </a:p>
        </p:txBody>
      </p:sp>
      <p:sp>
        <p:nvSpPr>
          <p:cNvPr id="29" name="文本框 28">
            <a:extLst>
              <a:ext uri="{FF2B5EF4-FFF2-40B4-BE49-F238E27FC236}">
                <a16:creationId xmlns:a16="http://schemas.microsoft.com/office/drawing/2014/main" id="{6E3D71BA-F694-4EA4-9EFF-D6ECB4E85228}"/>
              </a:ext>
            </a:extLst>
          </p:cNvPr>
          <p:cNvSpPr txBox="1"/>
          <p:nvPr/>
        </p:nvSpPr>
        <p:spPr>
          <a:xfrm>
            <a:off x="7234882" y="4653136"/>
            <a:ext cx="1037580" cy="523220"/>
          </a:xfrm>
          <a:prstGeom prst="rect">
            <a:avLst/>
          </a:prstGeom>
          <a:noFill/>
        </p:spPr>
        <p:txBody>
          <a:bodyPr wrap="square">
            <a:spAutoFit/>
          </a:bodyPr>
          <a:lstStyle/>
          <a:p>
            <a:r>
              <a:rPr kumimoji="1" lang="en-US" altLang="zh-CN" sz="2800" b="1" dirty="0">
                <a:solidFill>
                  <a:srgbClr val="0000CC"/>
                </a:solidFill>
                <a:ea typeface="宋体" panose="02010600030101010101" pitchFamily="2" charset="-122"/>
              </a:rPr>
              <a:t>In</a:t>
            </a:r>
            <a:r>
              <a:rPr kumimoji="1" lang="zh-CN" altLang="en-US" sz="2800" b="1" dirty="0">
                <a:solidFill>
                  <a:srgbClr val="0000CC"/>
                </a:solidFill>
                <a:ea typeface="宋体" panose="02010600030101010101" pitchFamily="2" charset="-122"/>
              </a:rPr>
              <a:t>色</a:t>
            </a:r>
            <a:endParaRPr lang="zh-CN" altLang="en-US" dirty="0"/>
          </a:p>
        </p:txBody>
      </p:sp>
      <p:sp>
        <p:nvSpPr>
          <p:cNvPr id="19" name="矩形 18">
            <a:extLst>
              <a:ext uri="{FF2B5EF4-FFF2-40B4-BE49-F238E27FC236}">
                <a16:creationId xmlns:a16="http://schemas.microsoft.com/office/drawing/2014/main" id="{C0A990FD-D41F-4F51-BC37-A4DCBB300152}"/>
              </a:ext>
            </a:extLst>
          </p:cNvPr>
          <p:cNvSpPr/>
          <p:nvPr/>
        </p:nvSpPr>
        <p:spPr bwMode="auto">
          <a:xfrm>
            <a:off x="3275856" y="1743199"/>
            <a:ext cx="4608512" cy="893713"/>
          </a:xfrm>
          <a:prstGeom prst="rect">
            <a:avLst/>
          </a:prstGeom>
          <a:noFill/>
          <a:ln w="25400" cap="flat" cmpd="sng" algn="ctr">
            <a:solidFill>
              <a:schemeClr val="accent5">
                <a:lumMod val="75000"/>
              </a:schemeClr>
            </a:solidFill>
            <a:prstDash val="solid"/>
            <a:miter lim="800000"/>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
        <p:nvSpPr>
          <p:cNvPr id="32" name="Line 7">
            <a:extLst>
              <a:ext uri="{FF2B5EF4-FFF2-40B4-BE49-F238E27FC236}">
                <a16:creationId xmlns:a16="http://schemas.microsoft.com/office/drawing/2014/main" id="{5D158700-9E45-4D4C-8FF0-785662B28090}"/>
              </a:ext>
            </a:extLst>
          </p:cNvPr>
          <p:cNvSpPr>
            <a:spLocks noChangeShapeType="1"/>
          </p:cNvSpPr>
          <p:nvPr/>
        </p:nvSpPr>
        <p:spPr bwMode="auto">
          <a:xfrm>
            <a:off x="1489721" y="3861048"/>
            <a:ext cx="345976" cy="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3" name="Line 7">
            <a:extLst>
              <a:ext uri="{FF2B5EF4-FFF2-40B4-BE49-F238E27FC236}">
                <a16:creationId xmlns:a16="http://schemas.microsoft.com/office/drawing/2014/main" id="{D61156D9-EBC5-4C86-9A10-E0ADB0DEDF36}"/>
              </a:ext>
            </a:extLst>
          </p:cNvPr>
          <p:cNvSpPr>
            <a:spLocks noChangeShapeType="1"/>
          </p:cNvSpPr>
          <p:nvPr/>
        </p:nvSpPr>
        <p:spPr bwMode="auto">
          <a:xfrm flipV="1">
            <a:off x="3707902" y="3861048"/>
            <a:ext cx="432049" cy="7056"/>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4" name="Line 7">
            <a:extLst>
              <a:ext uri="{FF2B5EF4-FFF2-40B4-BE49-F238E27FC236}">
                <a16:creationId xmlns:a16="http://schemas.microsoft.com/office/drawing/2014/main" id="{1D883F7A-C831-4DA9-9A5F-99A4A41C78AF}"/>
              </a:ext>
            </a:extLst>
          </p:cNvPr>
          <p:cNvSpPr>
            <a:spLocks noChangeShapeType="1"/>
          </p:cNvSpPr>
          <p:nvPr/>
        </p:nvSpPr>
        <p:spPr bwMode="auto">
          <a:xfrm>
            <a:off x="5947165" y="3861047"/>
            <a:ext cx="480192" cy="7031"/>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0" name="文本框 19">
            <a:extLst>
              <a:ext uri="{FF2B5EF4-FFF2-40B4-BE49-F238E27FC236}">
                <a16:creationId xmlns:a16="http://schemas.microsoft.com/office/drawing/2014/main" id="{969FBD2C-060D-4662-8AC2-B1A3DAFF4DD5}"/>
              </a:ext>
            </a:extLst>
          </p:cNvPr>
          <p:cNvSpPr txBox="1"/>
          <p:nvPr/>
        </p:nvSpPr>
        <p:spPr>
          <a:xfrm>
            <a:off x="395536" y="5149641"/>
            <a:ext cx="8424936" cy="1015663"/>
          </a:xfrm>
          <a:prstGeom prst="rect">
            <a:avLst/>
          </a:prstGeom>
          <a:noFill/>
          <a:ln w="19050">
            <a:solidFill>
              <a:schemeClr val="accent1"/>
            </a:solidFill>
          </a:ln>
        </p:spPr>
        <p:txBody>
          <a:bodyPr wrap="square" rtlCol="0">
            <a:spAutoFit/>
          </a:bodyPr>
          <a:lstStyle/>
          <a:p>
            <a:pPr algn="l"/>
            <a:r>
              <a:rPr lang="zh-CN" altLang="en-US" sz="2000" b="1" dirty="0"/>
              <a:t>注意！掌握正确的终点颜色判断：由</a:t>
            </a:r>
            <a:r>
              <a:rPr lang="en-US" altLang="zh-CN" sz="2000" b="1" dirty="0" err="1"/>
              <a:t>MIn</a:t>
            </a:r>
            <a:r>
              <a:rPr lang="zh-CN" altLang="en-US" sz="2000" b="1" dirty="0"/>
              <a:t>配离子颜色恰好完全变为</a:t>
            </a:r>
            <a:r>
              <a:rPr lang="en-US" altLang="zh-CN" sz="2000" b="1" dirty="0"/>
              <a:t>In</a:t>
            </a:r>
            <a:r>
              <a:rPr lang="zh-CN" altLang="en-US" sz="2000" b="1" dirty="0"/>
              <a:t>本身颜色时为终点。如上述滴定以蓝紫色为终点是否正确？描述</a:t>
            </a:r>
            <a:r>
              <a:rPr lang="en-US" altLang="zh-CN" sz="2000" b="1" dirty="0"/>
              <a:t>EBT</a:t>
            </a:r>
            <a:r>
              <a:rPr lang="zh-CN" altLang="en-US" sz="2000" b="1" dirty="0"/>
              <a:t>指示剂终点时，蓝色前面为何要加一个“纯”字？</a:t>
            </a:r>
          </a:p>
        </p:txBody>
      </p:sp>
    </p:spTree>
    <p:custDataLst>
      <p:tags r:id="rId1"/>
    </p:custDataLst>
    <p:extLst>
      <p:ext uri="{BB962C8B-B14F-4D97-AF65-F5344CB8AC3E}">
        <p14:creationId xmlns:p14="http://schemas.microsoft.com/office/powerpoint/2010/main" val="7223043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35560"/>
                                        </p:tgtEl>
                                        <p:attrNameLst>
                                          <p:attrName>style.visibility</p:attrName>
                                        </p:attrNameLst>
                                      </p:cBhvr>
                                      <p:to>
                                        <p:strVal val="visible"/>
                                      </p:to>
                                    </p:set>
                                    <p:animEffect transition="in" filter="barn(inVertical)">
                                      <p:cBhvr>
                                        <p:cTn id="36" dur="500"/>
                                        <p:tgtEl>
                                          <p:spTgt spid="53556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35559"/>
                                        </p:tgtEl>
                                        <p:attrNameLst>
                                          <p:attrName>style.visibility</p:attrName>
                                        </p:attrNameLst>
                                      </p:cBhvr>
                                      <p:to>
                                        <p:strVal val="visible"/>
                                      </p:to>
                                    </p:set>
                                    <p:animEffect transition="in" filter="barn(inVertical)">
                                      <p:cBhvr>
                                        <p:cTn id="39" dur="500"/>
                                        <p:tgtEl>
                                          <p:spTgt spid="53555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arn(inVertical)">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500" fill="hold"/>
                                        <p:tgtEl>
                                          <p:spTgt spid="6"/>
                                        </p:tgtEl>
                                        <p:attrNameLst>
                                          <p:attrName>ppt_x</p:attrName>
                                        </p:attrNameLst>
                                      </p:cBhvr>
                                      <p:tavLst>
                                        <p:tav tm="0">
                                          <p:val>
                                            <p:strVal val="0-#ppt_w/2"/>
                                          </p:val>
                                        </p:tav>
                                        <p:tav tm="100000">
                                          <p:val>
                                            <p:strVal val="#ppt_x"/>
                                          </p:val>
                                        </p:tav>
                                      </p:tavLst>
                                    </p:anim>
                                    <p:anim calcmode="lin" valueType="num">
                                      <p:cBhvr additive="base">
                                        <p:cTn id="7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35559" grpId="0" animBg="1"/>
      <p:bldP spid="535560" grpId="0" animBg="1"/>
      <p:bldP spid="2" grpId="0" animBg="1"/>
      <p:bldP spid="3" grpId="0"/>
      <p:bldP spid="14" grpId="0" animBg="1"/>
      <p:bldP spid="16" grpId="0" animBg="1"/>
      <p:bldP spid="17" grpId="0" animBg="1"/>
      <p:bldP spid="21" grpId="0"/>
      <p:bldP spid="23" grpId="0"/>
      <p:bldP spid="9" grpId="0"/>
      <p:bldP spid="25" grpId="0"/>
      <p:bldP spid="29" grpId="0"/>
      <p:bldP spid="19" grpId="0" animBg="1"/>
      <p:bldP spid="32" grpId="0" animBg="1"/>
      <p:bldP spid="33" grpId="0" animBg="1"/>
      <p:bldP spid="34" grpId="0" animBg="1"/>
      <p:bldP spid="2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161BAFDB-C17C-4F9C-A62D-7F8DC5EE55CC}"/>
              </a:ext>
            </a:extLst>
          </p:cNvPr>
          <p:cNvSpPr/>
          <p:nvPr/>
        </p:nvSpPr>
        <p:spPr bwMode="auto">
          <a:xfrm>
            <a:off x="1187624" y="5301208"/>
            <a:ext cx="6624736" cy="576064"/>
          </a:xfrm>
          <a:prstGeom prst="roundRect">
            <a:avLst/>
          </a:prstGeom>
          <a:solidFill>
            <a:schemeClr val="accent5"/>
          </a:solidFill>
          <a:ln w="9525" cap="flat" cmpd="sng" algn="ctr">
            <a:solidFill>
              <a:schemeClr val="tx1"/>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
        <p:nvSpPr>
          <p:cNvPr id="2" name="标题 1">
            <a:extLst>
              <a:ext uri="{FF2B5EF4-FFF2-40B4-BE49-F238E27FC236}">
                <a16:creationId xmlns:a16="http://schemas.microsoft.com/office/drawing/2014/main" id="{EFC09545-9BDC-4777-B3A8-54D3345C1F04}"/>
              </a:ext>
            </a:extLst>
          </p:cNvPr>
          <p:cNvSpPr>
            <a:spLocks noGrp="1"/>
          </p:cNvSpPr>
          <p:nvPr>
            <p:ph type="title"/>
          </p:nvPr>
        </p:nvSpPr>
        <p:spPr/>
        <p:txBody>
          <a:bodyPr/>
          <a:lstStyle/>
          <a:p>
            <a:r>
              <a:rPr lang="zh-CN" altLang="en-US" dirty="0"/>
              <a:t>思考</a:t>
            </a:r>
          </a:p>
        </p:txBody>
      </p:sp>
      <p:sp>
        <p:nvSpPr>
          <p:cNvPr id="3" name="内容占位符 2">
            <a:extLst>
              <a:ext uri="{FF2B5EF4-FFF2-40B4-BE49-F238E27FC236}">
                <a16:creationId xmlns:a16="http://schemas.microsoft.com/office/drawing/2014/main" id="{69E12337-9F54-4510-ACAB-6B3CC05743C6}"/>
              </a:ext>
            </a:extLst>
          </p:cNvPr>
          <p:cNvSpPr>
            <a:spLocks noGrp="1"/>
          </p:cNvSpPr>
          <p:nvPr>
            <p:ph idx="1"/>
          </p:nvPr>
        </p:nvSpPr>
        <p:spPr/>
        <p:txBody>
          <a:bodyPr/>
          <a:lstStyle/>
          <a:p>
            <a:r>
              <a:rPr lang="zh-CN" altLang="en-US" dirty="0"/>
              <a:t>有些金属离子测定需要返滴定，即先加入准确量过量</a:t>
            </a:r>
            <a:r>
              <a:rPr lang="en-US" altLang="zh-CN" dirty="0"/>
              <a:t>EDTA</a:t>
            </a:r>
            <a:r>
              <a:rPr lang="zh-CN" altLang="en-US" dirty="0"/>
              <a:t>，待其与待测金属离子作用完全后，再用另一种标准金属离子溶液返滴定剩余的</a:t>
            </a:r>
            <a:r>
              <a:rPr lang="en-US" altLang="zh-CN" dirty="0"/>
              <a:t>EDTA</a:t>
            </a:r>
            <a:r>
              <a:rPr lang="zh-CN" altLang="en-US" dirty="0"/>
              <a:t>。</a:t>
            </a:r>
            <a:endParaRPr lang="en-US" altLang="zh-CN" dirty="0"/>
          </a:p>
          <a:p>
            <a:r>
              <a:rPr lang="zh-CN" altLang="en-US" dirty="0"/>
              <a:t>若金属指示剂用于返滴定</a:t>
            </a:r>
            <a:r>
              <a:rPr lang="en-US" altLang="zh-CN" dirty="0"/>
              <a:t>EDTA</a:t>
            </a:r>
            <a:r>
              <a:rPr lang="zh-CN" altLang="en-US" dirty="0"/>
              <a:t>时，应如何确定正确的终点颜色？</a:t>
            </a:r>
            <a:endParaRPr lang="en-US" altLang="zh-CN" dirty="0"/>
          </a:p>
          <a:p>
            <a:pPr marL="0" indent="0">
              <a:buNone/>
            </a:pPr>
            <a:r>
              <a:rPr lang="zh-CN" altLang="en-US" sz="2800" dirty="0">
                <a:solidFill>
                  <a:srgbClr val="3333FF"/>
                </a:solidFill>
              </a:rPr>
              <a:t>     返滴定时，终点前颜色为游离</a:t>
            </a:r>
            <a:r>
              <a:rPr lang="en-US" altLang="zh-CN" sz="2800" dirty="0">
                <a:solidFill>
                  <a:srgbClr val="3333FF"/>
                </a:solidFill>
              </a:rPr>
              <a:t>In</a:t>
            </a:r>
            <a:r>
              <a:rPr lang="zh-CN" altLang="en-US" sz="2800" dirty="0">
                <a:solidFill>
                  <a:srgbClr val="3333FF"/>
                </a:solidFill>
              </a:rPr>
              <a:t>颜色，以微过量</a:t>
            </a:r>
            <a:r>
              <a:rPr lang="en-US" altLang="zh-CN" sz="2800" dirty="0">
                <a:solidFill>
                  <a:srgbClr val="3333FF"/>
                </a:solidFill>
              </a:rPr>
              <a:t>M</a:t>
            </a:r>
            <a:r>
              <a:rPr lang="zh-CN" altLang="en-US" sz="2800" dirty="0">
                <a:solidFill>
                  <a:srgbClr val="3333FF"/>
                </a:solidFill>
              </a:rPr>
              <a:t>与</a:t>
            </a:r>
            <a:r>
              <a:rPr lang="en-US" altLang="zh-CN" sz="2800" dirty="0">
                <a:solidFill>
                  <a:srgbClr val="3333FF"/>
                </a:solidFill>
              </a:rPr>
              <a:t>In</a:t>
            </a:r>
            <a:r>
              <a:rPr lang="zh-CN" altLang="en-US" sz="2800" dirty="0">
                <a:solidFill>
                  <a:srgbClr val="3333FF"/>
                </a:solidFill>
              </a:rPr>
              <a:t>结合使其变色为终点。因此，此时：</a:t>
            </a:r>
            <a:endParaRPr lang="en-US" altLang="zh-CN" sz="2800" dirty="0">
              <a:solidFill>
                <a:srgbClr val="3333FF"/>
              </a:solidFill>
            </a:endParaRPr>
          </a:p>
          <a:p>
            <a:pPr marL="0" indent="0" algn="ctr">
              <a:buNone/>
            </a:pPr>
            <a:r>
              <a:rPr lang="zh-CN" altLang="en-US" sz="2800" u="sng" dirty="0">
                <a:solidFill>
                  <a:srgbClr val="FF0000"/>
                </a:solidFill>
              </a:rPr>
              <a:t>应以溶液刚刚变为</a:t>
            </a:r>
            <a:r>
              <a:rPr lang="en-US" altLang="zh-CN" sz="2800" u="sng" dirty="0">
                <a:solidFill>
                  <a:srgbClr val="FF0000"/>
                </a:solidFill>
              </a:rPr>
              <a:t>In-Min</a:t>
            </a:r>
            <a:r>
              <a:rPr lang="zh-CN" altLang="en-US" sz="2800" u="sng" dirty="0">
                <a:solidFill>
                  <a:srgbClr val="FF0000"/>
                </a:solidFill>
              </a:rPr>
              <a:t>混合色为终点</a:t>
            </a:r>
            <a:r>
              <a:rPr lang="zh-CN" altLang="en-US" sz="2800" dirty="0">
                <a:solidFill>
                  <a:srgbClr val="3333FF"/>
                </a:solidFill>
              </a:rPr>
              <a:t>。</a:t>
            </a:r>
          </a:p>
        </p:txBody>
      </p:sp>
      <p:sp>
        <p:nvSpPr>
          <p:cNvPr id="4" name="页脚占位符 3">
            <a:extLst>
              <a:ext uri="{FF2B5EF4-FFF2-40B4-BE49-F238E27FC236}">
                <a16:creationId xmlns:a16="http://schemas.microsoft.com/office/drawing/2014/main" id="{30B3A1D9-B7A2-4C2E-9001-B68647D9F691}"/>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944B3E66-9453-4A42-AA02-E81144A55958}"/>
              </a:ext>
            </a:extLst>
          </p:cNvPr>
          <p:cNvSpPr>
            <a:spLocks noGrp="1"/>
          </p:cNvSpPr>
          <p:nvPr>
            <p:ph type="sldNum" sz="quarter" idx="12"/>
          </p:nvPr>
        </p:nvSpPr>
        <p:spPr/>
        <p:txBody>
          <a:bodyPr/>
          <a:lstStyle/>
          <a:p>
            <a:fld id="{5AFBF0AD-4095-4CA5-B662-0EE5BE9E4DDC}" type="slidenum">
              <a:rPr lang="en-US" altLang="zh-CN" smtClean="0"/>
              <a:pPr/>
              <a:t>86</a:t>
            </a:fld>
            <a:endParaRPr lang="en-US" altLang="zh-CN"/>
          </a:p>
        </p:txBody>
      </p:sp>
    </p:spTree>
    <p:custDataLst>
      <p:tags r:id="rId1"/>
    </p:custDataLst>
    <p:extLst>
      <p:ext uri="{BB962C8B-B14F-4D97-AF65-F5344CB8AC3E}">
        <p14:creationId xmlns:p14="http://schemas.microsoft.com/office/powerpoint/2010/main" val="95450043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07C0FAA6-A2FB-4D69-A57B-6FAF32D9214C}" type="slidenum">
              <a:rPr lang="en-US" altLang="zh-CN"/>
              <a:pPr/>
              <a:t>87</a:t>
            </a:fld>
            <a:endParaRPr lang="en-US" altLang="zh-CN"/>
          </a:p>
        </p:txBody>
      </p:sp>
      <p:sp>
        <p:nvSpPr>
          <p:cNvPr id="104451" name="Rectangle 3"/>
          <p:cNvSpPr>
            <a:spLocks noGrp="1" noChangeArrowheads="1"/>
          </p:cNvSpPr>
          <p:nvPr>
            <p:ph type="body" idx="1"/>
          </p:nvPr>
        </p:nvSpPr>
        <p:spPr>
          <a:xfrm>
            <a:off x="755328" y="1484585"/>
            <a:ext cx="7273056" cy="3816623"/>
          </a:xfrm>
        </p:spPr>
        <p:txBody>
          <a:bodyPr/>
          <a:lstStyle/>
          <a:p>
            <a:pPr marL="514350" indent="-514350">
              <a:lnSpc>
                <a:spcPct val="120000"/>
              </a:lnSpc>
              <a:spcBef>
                <a:spcPts val="0"/>
              </a:spcBef>
              <a:buFont typeface="+mj-lt"/>
              <a:buAutoNum type="arabicPeriod"/>
            </a:pPr>
            <a:r>
              <a:rPr lang="zh-CN" altLang="en-US" sz="3200" dirty="0">
                <a:latin typeface="Times New Roman" panose="02020603050405020304" pitchFamily="18" charset="0"/>
              </a:rPr>
              <a:t>颜色的要求：</a:t>
            </a:r>
          </a:p>
          <a:p>
            <a:pPr lvl="1">
              <a:lnSpc>
                <a:spcPct val="120000"/>
              </a:lnSpc>
              <a:spcBef>
                <a:spcPts val="0"/>
              </a:spcBef>
            </a:pPr>
            <a:r>
              <a:rPr lang="zh-CN" altLang="en-US" sz="2800" dirty="0">
                <a:latin typeface="Times New Roman" panose="02020603050405020304" pitchFamily="18" charset="0"/>
              </a:rPr>
              <a:t>在滴定的</a:t>
            </a:r>
            <a:r>
              <a:rPr lang="en-US" altLang="zh-CN" sz="2800" dirty="0">
                <a:latin typeface="Times New Roman" panose="02020603050405020304" pitchFamily="18" charset="0"/>
              </a:rPr>
              <a:t>pH</a:t>
            </a:r>
            <a:r>
              <a:rPr lang="zh-CN" altLang="en-US" sz="2800" dirty="0">
                <a:latin typeface="Times New Roman" panose="02020603050405020304" pitchFamily="18" charset="0"/>
              </a:rPr>
              <a:t>范围内，指示剂</a:t>
            </a:r>
            <a:r>
              <a:rPr lang="en-US" altLang="zh-CN" sz="2800" dirty="0">
                <a:latin typeface="Times New Roman" panose="02020603050405020304" pitchFamily="18" charset="0"/>
              </a:rPr>
              <a:t>In</a:t>
            </a:r>
            <a:r>
              <a:rPr lang="zh-CN" altLang="en-US" sz="2800" dirty="0">
                <a:latin typeface="Times New Roman" panose="02020603050405020304" pitchFamily="18" charset="0"/>
              </a:rPr>
              <a:t>与显色配合物</a:t>
            </a:r>
            <a:r>
              <a:rPr lang="en-US" altLang="zh-CN" sz="2800" dirty="0" err="1">
                <a:latin typeface="Times New Roman" panose="02020603050405020304" pitchFamily="18" charset="0"/>
              </a:rPr>
              <a:t>MIn</a:t>
            </a:r>
            <a:r>
              <a:rPr lang="zh-CN" altLang="en-US" sz="2800" dirty="0">
                <a:latin typeface="Times New Roman" panose="02020603050405020304" pitchFamily="18" charset="0"/>
              </a:rPr>
              <a:t>的颜色应显著不同。</a:t>
            </a:r>
            <a:endParaRPr lang="en-US" altLang="zh-CN" sz="2800" dirty="0">
              <a:latin typeface="Times New Roman" panose="02020603050405020304" pitchFamily="18" charset="0"/>
            </a:endParaRPr>
          </a:p>
          <a:p>
            <a:pPr lvl="1">
              <a:lnSpc>
                <a:spcPct val="120000"/>
              </a:lnSpc>
              <a:spcBef>
                <a:spcPts val="0"/>
              </a:spcBef>
            </a:pPr>
            <a:r>
              <a:rPr lang="zh-CN" altLang="en-US" dirty="0">
                <a:latin typeface="Times New Roman" panose="02020603050405020304" pitchFamily="18" charset="0"/>
              </a:rPr>
              <a:t>与金属离子的配位显色反应应灵敏、迅速、有良好的变色可逆性。</a:t>
            </a:r>
          </a:p>
          <a:p>
            <a:pPr lvl="1">
              <a:lnSpc>
                <a:spcPct val="120000"/>
              </a:lnSpc>
              <a:spcBef>
                <a:spcPts val="0"/>
              </a:spcBef>
            </a:pPr>
            <a:endParaRPr lang="zh-CN" altLang="en-US" sz="2800" dirty="0">
              <a:latin typeface="Times New Roman" panose="02020603050405020304" pitchFamily="18" charset="0"/>
            </a:endParaRPr>
          </a:p>
        </p:txBody>
      </p:sp>
      <p:sp>
        <p:nvSpPr>
          <p:cNvPr id="104454" name="Rectangle 6"/>
          <p:cNvSpPr>
            <a:spLocks noGrp="1" noChangeArrowheads="1"/>
          </p:cNvSpPr>
          <p:nvPr>
            <p:ph type="title"/>
          </p:nvPr>
        </p:nvSpPr>
        <p:spPr/>
        <p:txBody>
          <a:bodyPr/>
          <a:lstStyle/>
          <a:p>
            <a:r>
              <a:rPr lang="zh-CN" altLang="en-US" dirty="0">
                <a:latin typeface="Times New Roman" panose="02020603050405020304" pitchFamily="18" charset="0"/>
              </a:rPr>
              <a:t>金属指示剂应具备的条件（熟悉）</a:t>
            </a:r>
          </a:p>
        </p:txBody>
      </p:sp>
    </p:spTree>
    <p:custDataLst>
      <p:tags r:id="rId1"/>
    </p:custDataLst>
    <p:extLst>
      <p:ext uri="{BB962C8B-B14F-4D97-AF65-F5344CB8AC3E}">
        <p14:creationId xmlns:p14="http://schemas.microsoft.com/office/powerpoint/2010/main" val="20880455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barn(inVertical)">
                                      <p:cBhvr>
                                        <p:cTn id="7" dur="500"/>
                                        <p:tgtEl>
                                          <p:spTgt spid="10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barn(inVertical)">
                                      <p:cBhvr>
                                        <p:cTn id="12" dur="500"/>
                                        <p:tgtEl>
                                          <p:spTgt spid="104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barn(inVertical)">
                                      <p:cBhvr>
                                        <p:cTn id="17" dur="5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2"/>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页脚占位符 4"/>
          <p:cNvSpPr>
            <a:spLocks noGrp="1"/>
          </p:cNvSpPr>
          <p:nvPr>
            <p:ph type="ftr" sz="quarter" idx="11"/>
          </p:nvPr>
        </p:nvSpPr>
        <p:spPr/>
        <p:txBody>
          <a:bodyPr/>
          <a:lstStyle/>
          <a:p>
            <a:r>
              <a:rPr lang="en-US" altLang="zh-CN"/>
              <a:t>《分析化学》 第五章   配位滴定法</a:t>
            </a:r>
          </a:p>
        </p:txBody>
      </p:sp>
      <p:sp>
        <p:nvSpPr>
          <p:cNvPr id="22" name="灯片编号占位符 5"/>
          <p:cNvSpPr>
            <a:spLocks noGrp="1"/>
          </p:cNvSpPr>
          <p:nvPr>
            <p:ph type="sldNum" sz="quarter" idx="12"/>
          </p:nvPr>
        </p:nvSpPr>
        <p:spPr/>
        <p:txBody>
          <a:bodyPr/>
          <a:lstStyle/>
          <a:p>
            <a:fld id="{99B36ED0-9BE5-43BA-AB25-A5380C8D835C}" type="slidenum">
              <a:rPr lang="en-US" altLang="zh-CN"/>
              <a:pPr/>
              <a:t>88</a:t>
            </a:fld>
            <a:endParaRPr lang="en-US" altLang="zh-CN"/>
          </a:p>
        </p:txBody>
      </p:sp>
      <p:sp>
        <p:nvSpPr>
          <p:cNvPr id="538626" name="Rectangle 2"/>
          <p:cNvSpPr>
            <a:spLocks noGrp="1" noChangeArrowheads="1"/>
          </p:cNvSpPr>
          <p:nvPr>
            <p:ph type="title"/>
          </p:nvPr>
        </p:nvSpPr>
        <p:spPr>
          <a:xfrm>
            <a:off x="755576" y="521370"/>
            <a:ext cx="7519189" cy="387350"/>
          </a:xfrm>
          <a:noFill/>
          <a:extLst>
            <a:ext uri="{909E8E84-426E-40DD-AFC4-6F175D3DCCD1}">
              <a14:hiddenFill xmlns:a14="http://schemas.microsoft.com/office/drawing/2010/main">
                <a:solidFill>
                  <a:srgbClr val="CCFFFF"/>
                </a:solidFill>
              </a14:hiddenFill>
            </a:ext>
          </a:extLst>
        </p:spPr>
        <p:txBody>
          <a:bodyPr/>
          <a:lstStyle/>
          <a:p>
            <a:r>
              <a:rPr lang="zh-CN" altLang="en-US" sz="3600" dirty="0">
                <a:solidFill>
                  <a:srgbClr val="FF3300"/>
                </a:solidFill>
              </a:rPr>
              <a:t>指示剂的合适</a:t>
            </a:r>
            <a:r>
              <a:rPr lang="en-US" altLang="zh-CN" sz="3600" dirty="0">
                <a:solidFill>
                  <a:srgbClr val="FF3300"/>
                </a:solidFill>
              </a:rPr>
              <a:t>pH</a:t>
            </a:r>
            <a:r>
              <a:rPr lang="zh-CN" altLang="en-US" sz="3600" dirty="0">
                <a:solidFill>
                  <a:srgbClr val="FF3300"/>
                </a:solidFill>
              </a:rPr>
              <a:t>范围</a:t>
            </a:r>
            <a:r>
              <a:rPr lang="en-US" altLang="zh-CN" sz="3600" dirty="0">
                <a:solidFill>
                  <a:srgbClr val="FF3300"/>
                </a:solidFill>
              </a:rPr>
              <a:t>——EBT</a:t>
            </a:r>
            <a:r>
              <a:rPr lang="zh-CN" altLang="en-US" sz="3600" dirty="0">
                <a:solidFill>
                  <a:srgbClr val="FF3300"/>
                </a:solidFill>
              </a:rPr>
              <a:t>为例</a:t>
            </a:r>
            <a:endParaRPr lang="zh-CN" altLang="en-US" sz="3600" dirty="0">
              <a:solidFill>
                <a:srgbClr val="FF3300"/>
              </a:solidFill>
              <a:latin typeface="黑体" panose="02010609060101010101" pitchFamily="49" charset="-122"/>
            </a:endParaRPr>
          </a:p>
        </p:txBody>
      </p:sp>
      <p:sp>
        <p:nvSpPr>
          <p:cNvPr id="538627" name="Text Box 3"/>
          <p:cNvSpPr txBox="1">
            <a:spLocks noChangeArrowheads="1"/>
          </p:cNvSpPr>
          <p:nvPr/>
        </p:nvSpPr>
        <p:spPr bwMode="auto">
          <a:xfrm>
            <a:off x="1447800" y="4587850"/>
            <a:ext cx="6096000" cy="6413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buClr>
                <a:schemeClr val="tx1"/>
              </a:buClr>
              <a:buSzPct val="75000"/>
              <a:buFont typeface="Wingdings" panose="05000000000000000000" pitchFamily="2" charset="2"/>
              <a:buNone/>
            </a:pPr>
            <a:r>
              <a:rPr kumimoji="1" lang="en-US" altLang="zh-CN" sz="3600" b="1" dirty="0">
                <a:latin typeface="Arial" panose="020B0604020202020204" pitchFamily="34" charset="0"/>
                <a:ea typeface="宋体" panose="02010600030101010101" pitchFamily="2" charset="-122"/>
              </a:rPr>
              <a:t>  </a:t>
            </a:r>
            <a:r>
              <a:rPr kumimoji="1" lang="en-US" altLang="zh-CN" sz="3600" b="1" dirty="0">
                <a:ea typeface="宋体" panose="02010600030101010101" pitchFamily="2" charset="-122"/>
              </a:rPr>
              <a:t>EBT</a:t>
            </a:r>
            <a:r>
              <a:rPr kumimoji="1" lang="zh-CN" altLang="en-US" sz="3600" b="1" dirty="0">
                <a:ea typeface="宋体" panose="02010600030101010101" pitchFamily="2" charset="-122"/>
              </a:rPr>
              <a:t>适用</a:t>
            </a:r>
            <a:r>
              <a:rPr kumimoji="1" lang="en-US" altLang="zh-CN" sz="3600" b="1" dirty="0">
                <a:ea typeface="宋体" panose="02010600030101010101" pitchFamily="2" charset="-122"/>
              </a:rPr>
              <a:t>pH</a:t>
            </a:r>
            <a:r>
              <a:rPr kumimoji="1" lang="zh-CN" altLang="en-US" sz="3600" b="1" dirty="0">
                <a:ea typeface="宋体" panose="02010600030101010101" pitchFamily="2" charset="-122"/>
              </a:rPr>
              <a:t>范围：</a:t>
            </a:r>
            <a:r>
              <a:rPr kumimoji="1" lang="en-US" altLang="zh-CN" sz="3600" b="1" dirty="0">
                <a:ea typeface="宋体" panose="02010600030101010101" pitchFamily="2" charset="-122"/>
              </a:rPr>
              <a:t>7</a:t>
            </a:r>
            <a:r>
              <a:rPr kumimoji="1" lang="zh-CN" altLang="en-US" sz="3600" b="1" dirty="0">
                <a:ea typeface="宋体" panose="02010600030101010101" pitchFamily="2" charset="-122"/>
              </a:rPr>
              <a:t>～</a:t>
            </a:r>
            <a:r>
              <a:rPr kumimoji="1" lang="en-US" altLang="zh-CN" sz="3600" b="1" dirty="0">
                <a:ea typeface="宋体" panose="02010600030101010101" pitchFamily="2" charset="-122"/>
              </a:rPr>
              <a:t>10</a:t>
            </a:r>
            <a:endParaRPr kumimoji="1" lang="en-US" altLang="zh-CN" sz="3600" dirty="0">
              <a:ea typeface="宋体" panose="02010600030101010101" pitchFamily="2" charset="-122"/>
            </a:endParaRPr>
          </a:p>
        </p:txBody>
      </p:sp>
      <p:sp>
        <p:nvSpPr>
          <p:cNvPr id="538628" name="Text Box 4"/>
          <p:cNvSpPr txBox="1">
            <a:spLocks noChangeArrowheads="1"/>
          </p:cNvSpPr>
          <p:nvPr/>
        </p:nvSpPr>
        <p:spPr bwMode="auto">
          <a:xfrm>
            <a:off x="2051720" y="5225826"/>
            <a:ext cx="49880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kumimoji="1" lang="en-US" altLang="zh-CN" sz="3200" b="1" dirty="0">
                <a:solidFill>
                  <a:srgbClr val="0000CC"/>
                </a:solidFill>
                <a:ea typeface="宋体" panose="02010600030101010101" pitchFamily="2" charset="-122"/>
              </a:rPr>
              <a:t>HIn</a:t>
            </a:r>
            <a:r>
              <a:rPr kumimoji="1" lang="en-US" altLang="zh-CN" sz="3200" b="1" baseline="30000" dirty="0">
                <a:solidFill>
                  <a:srgbClr val="0000CC"/>
                </a:solidFill>
                <a:ea typeface="宋体" panose="02010600030101010101" pitchFamily="2" charset="-122"/>
              </a:rPr>
              <a:t>2- </a:t>
            </a:r>
            <a:r>
              <a:rPr kumimoji="1" lang="zh-CN" altLang="en-US" sz="3200" b="1" dirty="0">
                <a:solidFill>
                  <a:srgbClr val="0000CC"/>
                </a:solidFill>
                <a:ea typeface="宋体" panose="02010600030101010101" pitchFamily="2" charset="-122"/>
              </a:rPr>
              <a:t>蓝色</a:t>
            </a:r>
            <a:r>
              <a:rPr kumimoji="1" lang="zh-CN" altLang="en-US" sz="2400" dirty="0">
                <a:ea typeface="宋体" panose="02010600030101010101" pitchFamily="2" charset="-122"/>
              </a:rPr>
              <a:t>          </a:t>
            </a:r>
            <a:r>
              <a:rPr kumimoji="1" lang="en-US" altLang="zh-CN" sz="3200" b="1" dirty="0" err="1">
                <a:solidFill>
                  <a:srgbClr val="FF0000"/>
                </a:solidFill>
                <a:ea typeface="宋体" panose="02010600030101010101" pitchFamily="2" charset="-122"/>
              </a:rPr>
              <a:t>MIn</a:t>
            </a:r>
            <a:r>
              <a:rPr kumimoji="1" lang="en-US" altLang="zh-CN" sz="3200" b="1" dirty="0">
                <a:solidFill>
                  <a:srgbClr val="FF0000"/>
                </a:solidFill>
                <a:ea typeface="宋体" panose="02010600030101010101" pitchFamily="2" charset="-122"/>
              </a:rPr>
              <a:t> </a:t>
            </a:r>
            <a:r>
              <a:rPr kumimoji="1" lang="zh-CN" altLang="en-US" sz="3200" b="1" dirty="0">
                <a:solidFill>
                  <a:srgbClr val="FF0000"/>
                </a:solidFill>
                <a:ea typeface="宋体" panose="02010600030101010101" pitchFamily="2" charset="-122"/>
              </a:rPr>
              <a:t>红色</a:t>
            </a:r>
          </a:p>
        </p:txBody>
      </p:sp>
      <p:grpSp>
        <p:nvGrpSpPr>
          <p:cNvPr id="538629" name="Group 5"/>
          <p:cNvGrpSpPr>
            <a:grpSpLocks/>
          </p:cNvGrpSpPr>
          <p:nvPr/>
        </p:nvGrpSpPr>
        <p:grpSpPr bwMode="auto">
          <a:xfrm>
            <a:off x="514672" y="1412776"/>
            <a:ext cx="8305800" cy="1585913"/>
            <a:chOff x="336" y="1152"/>
            <a:chExt cx="5232" cy="999"/>
          </a:xfrm>
        </p:grpSpPr>
        <p:grpSp>
          <p:nvGrpSpPr>
            <p:cNvPr id="538630" name="Group 6"/>
            <p:cNvGrpSpPr>
              <a:grpSpLocks/>
            </p:cNvGrpSpPr>
            <p:nvPr/>
          </p:nvGrpSpPr>
          <p:grpSpPr bwMode="auto">
            <a:xfrm>
              <a:off x="384" y="1536"/>
              <a:ext cx="4848" cy="306"/>
              <a:chOff x="432" y="1536"/>
              <a:chExt cx="4848" cy="306"/>
            </a:xfrm>
          </p:grpSpPr>
          <p:sp>
            <p:nvSpPr>
              <p:cNvPr id="538631" name="Line 7"/>
              <p:cNvSpPr>
                <a:spLocks noChangeShapeType="1"/>
              </p:cNvSpPr>
              <p:nvPr/>
            </p:nvSpPr>
            <p:spPr bwMode="auto">
              <a:xfrm>
                <a:off x="432" y="1698"/>
                <a:ext cx="48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38632" name="Line 8"/>
              <p:cNvSpPr>
                <a:spLocks noChangeShapeType="1"/>
              </p:cNvSpPr>
              <p:nvPr/>
            </p:nvSpPr>
            <p:spPr bwMode="auto">
              <a:xfrm>
                <a:off x="1536" y="1554"/>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38633" name="Line 9"/>
              <p:cNvSpPr>
                <a:spLocks noChangeShapeType="1"/>
              </p:cNvSpPr>
              <p:nvPr/>
            </p:nvSpPr>
            <p:spPr bwMode="auto">
              <a:xfrm>
                <a:off x="2640" y="1554"/>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538634" name="Line 10"/>
              <p:cNvSpPr>
                <a:spLocks noChangeShapeType="1"/>
              </p:cNvSpPr>
              <p:nvPr/>
            </p:nvSpPr>
            <p:spPr bwMode="auto">
              <a:xfrm>
                <a:off x="4416" y="1536"/>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grpSp>
        <p:sp>
          <p:nvSpPr>
            <p:cNvPr id="538635" name="Text Box 11"/>
            <p:cNvSpPr txBox="1">
              <a:spLocks noChangeArrowheads="1"/>
            </p:cNvSpPr>
            <p:nvPr/>
          </p:nvSpPr>
          <p:spPr bwMode="auto">
            <a:xfrm>
              <a:off x="336" y="1536"/>
              <a:ext cx="5232" cy="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ea typeface="宋体" panose="02010600030101010101" pitchFamily="2" charset="-122"/>
                </a:defRPr>
              </a:lvl1pPr>
              <a:lvl2pPr algn="l">
                <a:defRPr kumimoji="1" sz="2400">
                  <a:solidFill>
                    <a:schemeClr val="tx1"/>
                  </a:solidFill>
                  <a:latin typeface="Times New Roman" panose="02020603050405020304" pitchFamily="18" charset="0"/>
                  <a:ea typeface="宋体" panose="02010600030101010101" pitchFamily="2" charset="-122"/>
                </a:defRPr>
              </a:lvl2pPr>
              <a:lvl3pPr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20000"/>
                </a:spcBef>
                <a:buClr>
                  <a:schemeClr val="tx1"/>
                </a:buClr>
                <a:buSzPct val="75000"/>
                <a:buFont typeface="Wingdings" panose="05000000000000000000" pitchFamily="2" charset="2"/>
                <a:buNone/>
              </a:pPr>
              <a:endParaRPr lang="en-US" altLang="zh-CN" sz="3200" b="1" baseline="30000" dirty="0">
                <a:solidFill>
                  <a:srgbClr val="FF3300"/>
                </a:solidFill>
                <a:latin typeface="Arial" panose="020B0604020202020204" pitchFamily="34" charset="0"/>
              </a:endParaRPr>
            </a:p>
            <a:p>
              <a:pPr>
                <a:spcBef>
                  <a:spcPct val="20000"/>
                </a:spcBef>
                <a:buClr>
                  <a:schemeClr val="tx1"/>
                </a:buClr>
                <a:buSzPct val="75000"/>
                <a:buFont typeface="Wingdings" panose="05000000000000000000" pitchFamily="2" charset="2"/>
                <a:buNone/>
              </a:pPr>
              <a:r>
                <a:rPr lang="en-US" altLang="zh-CN" sz="2800" b="1" dirty="0">
                  <a:latin typeface="Arial" panose="020B0604020202020204" pitchFamily="34" charset="0"/>
                </a:rPr>
                <a:t>               3.9</a:t>
              </a:r>
              <a:r>
                <a:rPr lang="en-US" altLang="zh-CN" sz="2800" b="1" dirty="0">
                  <a:solidFill>
                    <a:srgbClr val="000066"/>
                  </a:solidFill>
                  <a:latin typeface="Arial" panose="020B0604020202020204" pitchFamily="34" charset="0"/>
                </a:rPr>
                <a:t>              </a:t>
              </a:r>
              <a:r>
                <a:rPr lang="en-US" altLang="zh-CN" sz="2800" b="1" dirty="0">
                  <a:latin typeface="Arial" panose="020B0604020202020204" pitchFamily="34" charset="0"/>
                </a:rPr>
                <a:t>6.3</a:t>
              </a:r>
              <a:r>
                <a:rPr lang="en-US" altLang="zh-CN" sz="2800" b="1" dirty="0">
                  <a:solidFill>
                    <a:srgbClr val="000066"/>
                  </a:solidFill>
                  <a:latin typeface="Arial" panose="020B0604020202020204" pitchFamily="34" charset="0"/>
                </a:rPr>
                <a:t>                     </a:t>
              </a:r>
              <a:r>
                <a:rPr lang="en-US" altLang="zh-CN" sz="2800" b="1" dirty="0">
                  <a:latin typeface="Arial" panose="020B0604020202020204" pitchFamily="34" charset="0"/>
                </a:rPr>
                <a:t>11.6</a:t>
              </a:r>
              <a:r>
                <a:rPr lang="en-US" altLang="zh-CN" sz="2800" b="1" dirty="0">
                  <a:solidFill>
                    <a:srgbClr val="000066"/>
                  </a:solidFill>
                  <a:latin typeface="Arial" panose="020B0604020202020204" pitchFamily="34" charset="0"/>
                </a:rPr>
                <a:t>          </a:t>
              </a:r>
              <a:r>
                <a:rPr lang="en-US" altLang="zh-CN" sz="2800" b="1" dirty="0">
                  <a:latin typeface="Arial" panose="020B0604020202020204" pitchFamily="34" charset="0"/>
                </a:rPr>
                <a:t>pH</a:t>
              </a:r>
            </a:p>
          </p:txBody>
        </p:sp>
        <p:sp>
          <p:nvSpPr>
            <p:cNvPr id="538636" name="Text Box 12"/>
            <p:cNvSpPr txBox="1">
              <a:spLocks noChangeArrowheads="1"/>
            </p:cNvSpPr>
            <p:nvPr/>
          </p:nvSpPr>
          <p:spPr bwMode="auto">
            <a:xfrm>
              <a:off x="3024" y="1824"/>
              <a:ext cx="960" cy="327"/>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zh-CN">
                  <a:solidFill>
                    <a:srgbClr val="0000CC"/>
                  </a:solidFill>
                </a:rPr>
                <a:t>      </a:t>
              </a:r>
              <a:r>
                <a:rPr kumimoji="1" lang="zh-CN" altLang="en-US" b="1">
                  <a:solidFill>
                    <a:srgbClr val="0000CC"/>
                  </a:solidFill>
                </a:rPr>
                <a:t>蓝</a:t>
              </a:r>
            </a:p>
          </p:txBody>
        </p:sp>
        <p:sp>
          <p:nvSpPr>
            <p:cNvPr id="538637" name="Text Box 13"/>
            <p:cNvSpPr txBox="1">
              <a:spLocks noChangeArrowheads="1"/>
            </p:cNvSpPr>
            <p:nvPr/>
          </p:nvSpPr>
          <p:spPr bwMode="auto">
            <a:xfrm>
              <a:off x="3120" y="1229"/>
              <a:ext cx="864" cy="327"/>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b="1">
                  <a:solidFill>
                    <a:srgbClr val="0000FF"/>
                  </a:solidFill>
                  <a:ea typeface="宋体" panose="02010600030101010101" pitchFamily="2" charset="-122"/>
                </a:rPr>
                <a:t>   </a:t>
              </a:r>
              <a:r>
                <a:rPr kumimoji="1" lang="en-US" altLang="zh-CN" b="1">
                  <a:solidFill>
                    <a:srgbClr val="0000CC"/>
                  </a:solidFill>
                  <a:ea typeface="宋体" panose="02010600030101010101" pitchFamily="2" charset="-122"/>
                </a:rPr>
                <a:t>HIn</a:t>
              </a:r>
              <a:r>
                <a:rPr kumimoji="1" lang="en-US" altLang="zh-CN" sz="3600" b="1" baseline="30000">
                  <a:solidFill>
                    <a:srgbClr val="0000CC"/>
                  </a:solidFill>
                  <a:ea typeface="宋体" panose="02010600030101010101" pitchFamily="2" charset="-122"/>
                </a:rPr>
                <a:t>2-</a:t>
              </a:r>
            </a:p>
          </p:txBody>
        </p:sp>
        <p:sp>
          <p:nvSpPr>
            <p:cNvPr id="538638" name="Text Box 14"/>
            <p:cNvSpPr txBox="1">
              <a:spLocks noChangeArrowheads="1"/>
            </p:cNvSpPr>
            <p:nvPr/>
          </p:nvSpPr>
          <p:spPr bwMode="auto">
            <a:xfrm>
              <a:off x="432" y="1824"/>
              <a:ext cx="864" cy="32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zh-CN" b="1" dirty="0">
                  <a:solidFill>
                    <a:srgbClr val="990099"/>
                  </a:solidFill>
                  <a:latin typeface="Arial" panose="020B0604020202020204" pitchFamily="34" charset="0"/>
                </a:rPr>
                <a:t>  </a:t>
              </a:r>
              <a:r>
                <a:rPr kumimoji="1" lang="zh-CN" altLang="en-US" b="1" dirty="0">
                  <a:solidFill>
                    <a:srgbClr val="990099"/>
                  </a:solidFill>
                  <a:latin typeface="Arial" panose="020B0604020202020204" pitchFamily="34" charset="0"/>
                </a:rPr>
                <a:t>紫红</a:t>
              </a:r>
            </a:p>
          </p:txBody>
        </p:sp>
        <p:sp>
          <p:nvSpPr>
            <p:cNvPr id="538639" name="Text Box 15"/>
            <p:cNvSpPr txBox="1">
              <a:spLocks noChangeArrowheads="1"/>
            </p:cNvSpPr>
            <p:nvPr/>
          </p:nvSpPr>
          <p:spPr bwMode="auto">
            <a:xfrm>
              <a:off x="1728" y="1824"/>
              <a:ext cx="672" cy="32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zh-CN" b="1">
                  <a:latin typeface="Arial" panose="020B0604020202020204" pitchFamily="34" charset="0"/>
                </a:rPr>
                <a:t> </a:t>
              </a:r>
              <a:r>
                <a:rPr kumimoji="1" lang="zh-CN" altLang="en-US" b="1">
                  <a:solidFill>
                    <a:srgbClr val="990099"/>
                  </a:solidFill>
                  <a:latin typeface="Arial" panose="020B0604020202020204" pitchFamily="34" charset="0"/>
                </a:rPr>
                <a:t>紫红</a:t>
              </a:r>
            </a:p>
          </p:txBody>
        </p:sp>
        <p:sp>
          <p:nvSpPr>
            <p:cNvPr id="538640" name="Text Box 16"/>
            <p:cNvSpPr txBox="1">
              <a:spLocks noChangeArrowheads="1"/>
            </p:cNvSpPr>
            <p:nvPr/>
          </p:nvSpPr>
          <p:spPr bwMode="auto">
            <a:xfrm>
              <a:off x="1680" y="1200"/>
              <a:ext cx="720" cy="36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zh-CN" sz="3200" b="1">
                  <a:solidFill>
                    <a:srgbClr val="990099"/>
                  </a:solidFill>
                  <a:latin typeface="Arial" panose="020B0604020202020204" pitchFamily="34" charset="0"/>
                  <a:ea typeface="宋体" panose="02010600030101010101" pitchFamily="2" charset="-122"/>
                </a:rPr>
                <a:t>H</a:t>
              </a:r>
              <a:r>
                <a:rPr kumimoji="1" lang="en-US" altLang="zh-CN" sz="3200" b="1" baseline="-25000">
                  <a:solidFill>
                    <a:srgbClr val="990099"/>
                  </a:solidFill>
                  <a:latin typeface="Arial" panose="020B0604020202020204" pitchFamily="34" charset="0"/>
                  <a:ea typeface="宋体" panose="02010600030101010101" pitchFamily="2" charset="-122"/>
                </a:rPr>
                <a:t>2</a:t>
              </a:r>
              <a:r>
                <a:rPr kumimoji="1" lang="en-US" altLang="zh-CN" sz="3200" b="1">
                  <a:solidFill>
                    <a:srgbClr val="990099"/>
                  </a:solidFill>
                  <a:latin typeface="Arial" panose="020B0604020202020204" pitchFamily="34" charset="0"/>
                  <a:ea typeface="宋体" panose="02010600030101010101" pitchFamily="2" charset="-122"/>
                </a:rPr>
                <a:t>In</a:t>
              </a:r>
              <a:r>
                <a:rPr kumimoji="1" lang="en-US" altLang="zh-CN" sz="4800" b="1" baseline="30000">
                  <a:solidFill>
                    <a:srgbClr val="990099"/>
                  </a:solidFill>
                  <a:latin typeface="Arial" panose="020B0604020202020204" pitchFamily="34" charset="0"/>
                  <a:ea typeface="宋体" panose="02010600030101010101" pitchFamily="2" charset="-122"/>
                </a:rPr>
                <a:t>-</a:t>
              </a:r>
              <a:r>
                <a:rPr kumimoji="1" lang="en-US" altLang="zh-CN" sz="4800" b="1" baseline="30000">
                  <a:solidFill>
                    <a:srgbClr val="CC3300"/>
                  </a:solidFill>
                  <a:latin typeface="Arial" panose="020B0604020202020204" pitchFamily="34" charset="0"/>
                  <a:ea typeface="宋体" panose="02010600030101010101" pitchFamily="2" charset="-122"/>
                </a:rPr>
                <a:t> </a:t>
              </a:r>
            </a:p>
          </p:txBody>
        </p:sp>
        <p:sp>
          <p:nvSpPr>
            <p:cNvPr id="538641" name="Text Box 17"/>
            <p:cNvSpPr txBox="1">
              <a:spLocks noChangeArrowheads="1"/>
            </p:cNvSpPr>
            <p:nvPr/>
          </p:nvSpPr>
          <p:spPr bwMode="auto">
            <a:xfrm>
              <a:off x="480" y="1200"/>
              <a:ext cx="624" cy="36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zh-CN" sz="3200" b="1" dirty="0">
                  <a:solidFill>
                    <a:srgbClr val="990099"/>
                  </a:solidFill>
                  <a:latin typeface="Arial" panose="020B0604020202020204" pitchFamily="34" charset="0"/>
                  <a:ea typeface="宋体" panose="02010600030101010101" pitchFamily="2" charset="-122"/>
                </a:rPr>
                <a:t>H</a:t>
              </a:r>
              <a:r>
                <a:rPr kumimoji="1" lang="en-US" altLang="zh-CN" sz="3200" b="1" baseline="-25000" dirty="0">
                  <a:solidFill>
                    <a:srgbClr val="990099"/>
                  </a:solidFill>
                  <a:latin typeface="Arial" panose="020B0604020202020204" pitchFamily="34" charset="0"/>
                  <a:ea typeface="宋体" panose="02010600030101010101" pitchFamily="2" charset="-122"/>
                </a:rPr>
                <a:t>3</a:t>
              </a:r>
              <a:r>
                <a:rPr kumimoji="1" lang="en-US" altLang="zh-CN" sz="3200" b="1" dirty="0">
                  <a:solidFill>
                    <a:srgbClr val="990099"/>
                  </a:solidFill>
                  <a:latin typeface="Arial" panose="020B0604020202020204" pitchFamily="34" charset="0"/>
                  <a:ea typeface="宋体" panose="02010600030101010101" pitchFamily="2" charset="-122"/>
                </a:rPr>
                <a:t>In</a:t>
              </a:r>
            </a:p>
          </p:txBody>
        </p:sp>
        <p:sp>
          <p:nvSpPr>
            <p:cNvPr id="538642" name="Text Box 18"/>
            <p:cNvSpPr txBox="1">
              <a:spLocks noChangeArrowheads="1"/>
            </p:cNvSpPr>
            <p:nvPr/>
          </p:nvSpPr>
          <p:spPr bwMode="auto">
            <a:xfrm>
              <a:off x="4752" y="1200"/>
              <a:ext cx="528" cy="36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zh-CN" sz="3200" b="1">
                  <a:solidFill>
                    <a:srgbClr val="FF6600"/>
                  </a:solidFill>
                  <a:latin typeface="Arial" panose="020B0604020202020204" pitchFamily="34" charset="0"/>
                  <a:ea typeface="宋体" panose="02010600030101010101" pitchFamily="2" charset="-122"/>
                </a:rPr>
                <a:t>In</a:t>
              </a:r>
              <a:r>
                <a:rPr kumimoji="1" lang="en-US" altLang="zh-CN" sz="3200" b="1" baseline="30000">
                  <a:solidFill>
                    <a:srgbClr val="FF6600"/>
                  </a:solidFill>
                  <a:latin typeface="Arial" panose="020B0604020202020204" pitchFamily="34" charset="0"/>
                  <a:ea typeface="宋体" panose="02010600030101010101" pitchFamily="2" charset="-122"/>
                </a:rPr>
                <a:t>3-</a:t>
              </a:r>
            </a:p>
          </p:txBody>
        </p:sp>
        <p:sp>
          <p:nvSpPr>
            <p:cNvPr id="538643" name="Text Box 19"/>
            <p:cNvSpPr txBox="1">
              <a:spLocks noChangeArrowheads="1"/>
            </p:cNvSpPr>
            <p:nvPr/>
          </p:nvSpPr>
          <p:spPr bwMode="auto">
            <a:xfrm>
              <a:off x="4656" y="1824"/>
              <a:ext cx="480" cy="327"/>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zh-CN" b="1">
                  <a:latin typeface="Arial" panose="020B0604020202020204" pitchFamily="34" charset="0"/>
                </a:rPr>
                <a:t> </a:t>
              </a:r>
              <a:r>
                <a:rPr kumimoji="1" lang="zh-CN" altLang="en-US" b="1">
                  <a:solidFill>
                    <a:srgbClr val="FF6600"/>
                  </a:solidFill>
                  <a:latin typeface="Arial" panose="020B0604020202020204" pitchFamily="34" charset="0"/>
                </a:rPr>
                <a:t>橙</a:t>
              </a:r>
            </a:p>
          </p:txBody>
        </p:sp>
        <p:sp>
          <p:nvSpPr>
            <p:cNvPr id="538644" name="Rectangle 20"/>
            <p:cNvSpPr>
              <a:spLocks noChangeArrowheads="1"/>
            </p:cNvSpPr>
            <p:nvPr/>
          </p:nvSpPr>
          <p:spPr bwMode="auto">
            <a:xfrm>
              <a:off x="1152" y="1152"/>
              <a:ext cx="3648" cy="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20000"/>
                </a:spcBef>
              </a:pPr>
              <a:r>
                <a:rPr kumimoji="1" lang="en-US" altLang="zh-CN" sz="3200" b="1" dirty="0">
                  <a:ea typeface="宋体" panose="02010600030101010101" pitchFamily="2" charset="-122"/>
                </a:rPr>
                <a:t>p</a:t>
              </a:r>
              <a:r>
                <a:rPr kumimoji="1" lang="en-US" altLang="zh-CN" sz="3200" b="1" i="1" dirty="0">
                  <a:ea typeface="宋体" panose="02010600030101010101" pitchFamily="2" charset="-122"/>
                </a:rPr>
                <a:t>K</a:t>
              </a:r>
              <a:r>
                <a:rPr kumimoji="1" lang="en-US" altLang="zh-CN" sz="3200" b="1" baseline="-25000" dirty="0">
                  <a:ea typeface="宋体" panose="02010600030101010101" pitchFamily="2" charset="-122"/>
                </a:rPr>
                <a:t>a</a:t>
              </a:r>
              <a:r>
                <a:rPr kumimoji="1" lang="en-US" altLang="zh-CN" sz="3600" b="1" baseline="-50000" dirty="0">
                  <a:ea typeface="宋体" panose="02010600030101010101" pitchFamily="2" charset="-122"/>
                </a:rPr>
                <a:t>1</a:t>
              </a:r>
              <a:r>
                <a:rPr kumimoji="1" lang="en-US" altLang="zh-CN" sz="3200" b="1" dirty="0">
                  <a:solidFill>
                    <a:srgbClr val="000066"/>
                  </a:solidFill>
                  <a:ea typeface="宋体" panose="02010600030101010101" pitchFamily="2" charset="-122"/>
                </a:rPr>
                <a:t>           </a:t>
              </a:r>
              <a:r>
                <a:rPr kumimoji="1" lang="en-US" altLang="zh-CN" sz="3200" b="1" dirty="0">
                  <a:ea typeface="宋体" panose="02010600030101010101" pitchFamily="2" charset="-122"/>
                </a:rPr>
                <a:t>p</a:t>
              </a:r>
              <a:r>
                <a:rPr kumimoji="1" lang="en-US" altLang="zh-CN" sz="3200" b="1" i="1" dirty="0">
                  <a:ea typeface="宋体" panose="02010600030101010101" pitchFamily="2" charset="-122"/>
                </a:rPr>
                <a:t>K</a:t>
              </a:r>
              <a:r>
                <a:rPr kumimoji="1" lang="en-US" altLang="zh-CN" sz="3200" b="1" baseline="-25000" dirty="0">
                  <a:ea typeface="宋体" panose="02010600030101010101" pitchFamily="2" charset="-122"/>
                </a:rPr>
                <a:t>a</a:t>
              </a:r>
              <a:r>
                <a:rPr kumimoji="1" lang="en-US" altLang="zh-CN" sz="3600" b="1" baseline="-50000" dirty="0">
                  <a:ea typeface="宋体" panose="02010600030101010101" pitchFamily="2" charset="-122"/>
                </a:rPr>
                <a:t>2</a:t>
              </a:r>
              <a:r>
                <a:rPr kumimoji="1" lang="en-US" altLang="zh-CN" sz="3200" b="1" baseline="-25000" dirty="0">
                  <a:solidFill>
                    <a:srgbClr val="000066"/>
                  </a:solidFill>
                  <a:ea typeface="宋体" panose="02010600030101010101" pitchFamily="2" charset="-122"/>
                </a:rPr>
                <a:t>                             </a:t>
              </a:r>
              <a:r>
                <a:rPr kumimoji="1" lang="en-US" altLang="zh-CN" sz="3200" b="1" dirty="0">
                  <a:ea typeface="宋体" panose="02010600030101010101" pitchFamily="2" charset="-122"/>
                </a:rPr>
                <a:t>p</a:t>
              </a:r>
              <a:r>
                <a:rPr kumimoji="1" lang="en-US" altLang="zh-CN" sz="3200" b="1" i="1" dirty="0">
                  <a:ea typeface="宋体" panose="02010600030101010101" pitchFamily="2" charset="-122"/>
                </a:rPr>
                <a:t>K</a:t>
              </a:r>
              <a:r>
                <a:rPr kumimoji="1" lang="en-US" altLang="zh-CN" sz="3200" b="1" baseline="-25000" dirty="0">
                  <a:ea typeface="宋体" panose="02010600030101010101" pitchFamily="2" charset="-122"/>
                </a:rPr>
                <a:t>a</a:t>
              </a:r>
              <a:r>
                <a:rPr kumimoji="1" lang="en-US" altLang="zh-CN" sz="3600" b="1" baseline="-50000" dirty="0">
                  <a:ea typeface="宋体" panose="02010600030101010101" pitchFamily="2" charset="-122"/>
                </a:rPr>
                <a:t>3</a:t>
              </a:r>
            </a:p>
            <a:p>
              <a:pPr algn="l">
                <a:lnSpc>
                  <a:spcPct val="90000"/>
                </a:lnSpc>
                <a:spcBef>
                  <a:spcPct val="20000"/>
                </a:spcBef>
              </a:pPr>
              <a:endParaRPr kumimoji="1" lang="en-US" altLang="zh-CN" sz="3600" b="1" baseline="-50000" dirty="0">
                <a:ea typeface="宋体" panose="02010600030101010101" pitchFamily="2" charset="-122"/>
              </a:endParaRPr>
            </a:p>
          </p:txBody>
        </p:sp>
      </p:grpSp>
      <p:sp>
        <p:nvSpPr>
          <p:cNvPr id="2" name="文本框 1">
            <a:extLst>
              <a:ext uri="{FF2B5EF4-FFF2-40B4-BE49-F238E27FC236}">
                <a16:creationId xmlns:a16="http://schemas.microsoft.com/office/drawing/2014/main" id="{208E549E-AE11-4839-B16C-267E8836A6FC}"/>
              </a:ext>
            </a:extLst>
          </p:cNvPr>
          <p:cNvSpPr txBox="1"/>
          <p:nvPr/>
        </p:nvSpPr>
        <p:spPr>
          <a:xfrm>
            <a:off x="755576" y="3140968"/>
            <a:ext cx="7696199" cy="1384995"/>
          </a:xfrm>
          <a:prstGeom prst="rect">
            <a:avLst/>
          </a:prstGeom>
          <a:solidFill>
            <a:schemeClr val="accent5">
              <a:lumMod val="90000"/>
              <a:alpha val="62000"/>
            </a:schemeClr>
          </a:solidFill>
          <a:ln w="25400">
            <a:solidFill>
              <a:schemeClr val="accent5"/>
            </a:solidFill>
          </a:ln>
        </p:spPr>
        <p:txBody>
          <a:bodyPr wrap="square" rtlCol="0">
            <a:spAutoFit/>
          </a:bodyPr>
          <a:lstStyle/>
          <a:p>
            <a:r>
              <a:rPr lang="zh-CN" altLang="en-US" b="1" dirty="0"/>
              <a:t>可见：只有</a:t>
            </a:r>
            <a:r>
              <a:rPr lang="zh-CN" altLang="en-US" b="1" dirty="0">
                <a:solidFill>
                  <a:srgbClr val="3333FF"/>
                </a:solidFill>
              </a:rPr>
              <a:t>蓝色</a:t>
            </a:r>
            <a:r>
              <a:rPr lang="zh-CN" altLang="en-US" b="1" dirty="0"/>
              <a:t>型体</a:t>
            </a:r>
            <a:r>
              <a:rPr lang="en-US" altLang="zh-CN" b="1" dirty="0">
                <a:solidFill>
                  <a:srgbClr val="3333FF"/>
                </a:solidFill>
              </a:rPr>
              <a:t>HIn</a:t>
            </a:r>
            <a:r>
              <a:rPr lang="en-US" altLang="zh-CN" b="1" baseline="30000" dirty="0">
                <a:solidFill>
                  <a:srgbClr val="3333FF"/>
                </a:solidFill>
              </a:rPr>
              <a:t>2-</a:t>
            </a:r>
            <a:r>
              <a:rPr lang="zh-CN" altLang="en-US" b="1" dirty="0"/>
              <a:t>可用作指示剂。其优势</a:t>
            </a:r>
            <a:r>
              <a:rPr lang="en-US" altLang="zh-CN" b="1" dirty="0"/>
              <a:t>pH</a:t>
            </a:r>
            <a:r>
              <a:rPr lang="zh-CN" altLang="en-US" b="1" dirty="0"/>
              <a:t>区域为</a:t>
            </a:r>
            <a:r>
              <a:rPr lang="en-US" altLang="zh-CN" b="1" dirty="0"/>
              <a:t>6.3~11.6</a:t>
            </a:r>
            <a:r>
              <a:rPr lang="zh-CN" altLang="en-US" b="1" dirty="0"/>
              <a:t>，为避免</a:t>
            </a:r>
            <a:r>
              <a:rPr lang="en-US" altLang="zh-CN" b="1" dirty="0">
                <a:solidFill>
                  <a:srgbClr val="CC00FF"/>
                </a:solidFill>
              </a:rPr>
              <a:t>H</a:t>
            </a:r>
            <a:r>
              <a:rPr lang="en-US" altLang="zh-CN" b="1" baseline="-25000" dirty="0">
                <a:solidFill>
                  <a:srgbClr val="CC00FF"/>
                </a:solidFill>
              </a:rPr>
              <a:t>2</a:t>
            </a:r>
            <a:r>
              <a:rPr lang="en-US" altLang="zh-CN" b="1" dirty="0">
                <a:solidFill>
                  <a:srgbClr val="CC00FF"/>
                </a:solidFill>
              </a:rPr>
              <a:t>In</a:t>
            </a:r>
            <a:r>
              <a:rPr lang="en-US" altLang="zh-CN" b="1" baseline="30000" dirty="0">
                <a:solidFill>
                  <a:srgbClr val="CC00FF"/>
                </a:solidFill>
              </a:rPr>
              <a:t>-</a:t>
            </a:r>
            <a:r>
              <a:rPr lang="zh-CN" altLang="en-US" b="1" dirty="0">
                <a:solidFill>
                  <a:srgbClr val="CC00FF"/>
                </a:solidFill>
              </a:rPr>
              <a:t>紫红色</a:t>
            </a:r>
            <a:r>
              <a:rPr lang="zh-CN" altLang="en-US" b="1" dirty="0"/>
              <a:t>干扰及金属离子可能发生的水解，实际应用时：</a:t>
            </a:r>
          </a:p>
        </p:txBody>
      </p:sp>
    </p:spTree>
    <p:custDataLst>
      <p:tags r:id="rId1"/>
    </p:custDataLst>
    <p:extLst>
      <p:ext uri="{BB962C8B-B14F-4D97-AF65-F5344CB8AC3E}">
        <p14:creationId xmlns:p14="http://schemas.microsoft.com/office/powerpoint/2010/main" val="127786771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8629"/>
                                        </p:tgtEl>
                                        <p:attrNameLst>
                                          <p:attrName>style.visibility</p:attrName>
                                        </p:attrNameLst>
                                      </p:cBhvr>
                                      <p:to>
                                        <p:strVal val="visible"/>
                                      </p:to>
                                    </p:set>
                                    <p:animEffect transition="in" filter="barn(inVertical)">
                                      <p:cBhvr>
                                        <p:cTn id="7" dur="500"/>
                                        <p:tgtEl>
                                          <p:spTgt spid="5386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8627"/>
                                        </p:tgtEl>
                                        <p:attrNameLst>
                                          <p:attrName>style.visibility</p:attrName>
                                        </p:attrNameLst>
                                      </p:cBhvr>
                                      <p:to>
                                        <p:strVal val="visible"/>
                                      </p:to>
                                    </p:set>
                                    <p:animEffect transition="in" filter="barn(inVertical)">
                                      <p:cBhvr>
                                        <p:cTn id="17" dur="500"/>
                                        <p:tgtEl>
                                          <p:spTgt spid="5386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8628"/>
                                        </p:tgtEl>
                                        <p:attrNameLst>
                                          <p:attrName>style.visibility</p:attrName>
                                        </p:attrNameLst>
                                      </p:cBhvr>
                                      <p:to>
                                        <p:strVal val="visible"/>
                                      </p:to>
                                    </p:set>
                                    <p:animEffect transition="in" filter="barn(inVertical)">
                                      <p:cBhvr>
                                        <p:cTn id="22" dur="500"/>
                                        <p:tgtEl>
                                          <p:spTgt spid="53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p:bldP spid="538628" grpId="0"/>
      <p:bldP spid="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FE1827-EC29-496A-9A65-15F3792028AB}"/>
              </a:ext>
            </a:extLst>
          </p:cNvPr>
          <p:cNvSpPr>
            <a:spLocks noGrp="1"/>
          </p:cNvSpPr>
          <p:nvPr>
            <p:ph type="title"/>
          </p:nvPr>
        </p:nvSpPr>
        <p:spPr/>
        <p:txBody>
          <a:bodyPr/>
          <a:lstStyle/>
          <a:p>
            <a:r>
              <a:rPr lang="zh-CN" altLang="en-US" dirty="0"/>
              <a:t>金属指示剂必须具备的条件</a:t>
            </a:r>
          </a:p>
        </p:txBody>
      </p:sp>
      <p:sp>
        <p:nvSpPr>
          <p:cNvPr id="4" name="页脚占位符 3">
            <a:extLst>
              <a:ext uri="{FF2B5EF4-FFF2-40B4-BE49-F238E27FC236}">
                <a16:creationId xmlns:a16="http://schemas.microsoft.com/office/drawing/2014/main" id="{78A6F784-B58B-4B84-9BA4-3401D6E5223D}"/>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D96D3322-F8E7-42B8-A83E-4D0DEEC0C36D}"/>
              </a:ext>
            </a:extLst>
          </p:cNvPr>
          <p:cNvSpPr>
            <a:spLocks noGrp="1"/>
          </p:cNvSpPr>
          <p:nvPr>
            <p:ph type="sldNum" sz="quarter" idx="12"/>
          </p:nvPr>
        </p:nvSpPr>
        <p:spPr/>
        <p:txBody>
          <a:bodyPr/>
          <a:lstStyle/>
          <a:p>
            <a:fld id="{5AFBF0AD-4095-4CA5-B662-0EE5BE9E4DDC}" type="slidenum">
              <a:rPr lang="en-US" altLang="zh-CN" smtClean="0"/>
              <a:pPr/>
              <a:t>89</a:t>
            </a:fld>
            <a:endParaRPr lang="en-US" altLang="zh-CN"/>
          </a:p>
        </p:txBody>
      </p:sp>
      <p:sp>
        <p:nvSpPr>
          <p:cNvPr id="6" name="Text Box 10">
            <a:extLst>
              <a:ext uri="{FF2B5EF4-FFF2-40B4-BE49-F238E27FC236}">
                <a16:creationId xmlns:a16="http://schemas.microsoft.com/office/drawing/2014/main" id="{A677B6BE-D0BF-4DFE-9C7E-71EB6448C45D}"/>
              </a:ext>
            </a:extLst>
          </p:cNvPr>
          <p:cNvSpPr txBox="1">
            <a:spLocks noGrp="1" noChangeArrowheads="1"/>
          </p:cNvSpPr>
          <p:nvPr>
            <p:ph idx="1"/>
          </p:nvPr>
        </p:nvSpPr>
        <p:spPr bwMode="auto">
          <a:xfrm>
            <a:off x="395536" y="1412776"/>
            <a:ext cx="8496300" cy="450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algn="l">
              <a:lnSpc>
                <a:spcPct val="130000"/>
              </a:lnSpc>
              <a:spcBef>
                <a:spcPts val="0"/>
              </a:spcBef>
              <a:buFont typeface="+mj-lt"/>
              <a:buAutoNum type="arabicPeriod" startAt="2"/>
            </a:pPr>
            <a:r>
              <a:rPr kumimoji="1" lang="en-US" altLang="zh-CN" sz="3200" b="1" dirty="0" err="1">
                <a:latin typeface="Times New Roman" panose="02020603050405020304" pitchFamily="18" charset="0"/>
                <a:ea typeface="宋体" panose="02010600030101010101" pitchFamily="2" charset="-122"/>
                <a:cs typeface="Times New Roman" panose="02020603050405020304" pitchFamily="18" charset="0"/>
              </a:rPr>
              <a:t>MIn</a:t>
            </a:r>
            <a:r>
              <a:rPr kumimoji="1" lang="zh-CN" altLang="en-US" sz="3200" b="1" dirty="0">
                <a:latin typeface="Times New Roman" panose="02020603050405020304" pitchFamily="18" charset="0"/>
                <a:ea typeface="宋体" panose="02010600030101010101" pitchFamily="2" charset="-122"/>
                <a:cs typeface="Times New Roman" panose="02020603050405020304" pitchFamily="18" charset="0"/>
              </a:rPr>
              <a:t>配离子的稳定性要适当</a:t>
            </a:r>
            <a:r>
              <a:rPr kumimoji="1"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kumimoji="1" lang="en-US" altLang="zh-CN" sz="32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gn="ctr">
              <a:lnSpc>
                <a:spcPct val="130000"/>
              </a:lnSpc>
              <a:spcBef>
                <a:spcPts val="0"/>
              </a:spcBef>
              <a:buNone/>
            </a:pPr>
            <a:r>
              <a:rPr kumimoji="1" lang="en-US" altLang="zh-CN" sz="3200" b="1" i="1" dirty="0" err="1">
                <a:latin typeface="Times New Roman" panose="02020603050405020304" pitchFamily="18" charset="0"/>
                <a:ea typeface="宋体" panose="02010600030101010101" pitchFamily="2" charset="-122"/>
                <a:cs typeface="Times New Roman" panose="02020603050405020304" pitchFamily="18" charset="0"/>
              </a:rPr>
              <a:t>K</a:t>
            </a:r>
            <a:r>
              <a:rPr kumimoji="1" lang="en-US" altLang="zh-CN" i="1" dirty="0" err="1">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3200" b="1" baseline="-25000" dirty="0" err="1">
                <a:latin typeface="Times New Roman" panose="02020603050405020304" pitchFamily="18" charset="0"/>
                <a:ea typeface="宋体" panose="02010600030101010101" pitchFamily="2" charset="-122"/>
                <a:cs typeface="Times New Roman" panose="02020603050405020304" pitchFamily="18" charset="0"/>
              </a:rPr>
              <a:t>MIn</a:t>
            </a:r>
            <a:r>
              <a:rPr kumimoji="1" lang="en-US" altLang="zh-CN" sz="3200" b="1" dirty="0">
                <a:latin typeface="Times New Roman" panose="02020603050405020304" pitchFamily="18" charset="0"/>
                <a:ea typeface="宋体" panose="02010600030101010101" pitchFamily="2" charset="-122"/>
                <a:cs typeface="Times New Roman" panose="02020603050405020304" pitchFamily="18" charset="0"/>
              </a:rPr>
              <a:t> &lt; </a:t>
            </a:r>
            <a:r>
              <a:rPr kumimoji="1" lang="en-US" altLang="zh-CN" sz="3200" b="1" i="1" dirty="0">
                <a:latin typeface="Times New Roman" panose="02020603050405020304" pitchFamily="18" charset="0"/>
                <a:ea typeface="宋体" panose="02010600030101010101" pitchFamily="2" charset="-122"/>
                <a:cs typeface="Times New Roman" panose="02020603050405020304" pitchFamily="18" charset="0"/>
              </a:rPr>
              <a:t>K’</a:t>
            </a:r>
            <a:r>
              <a:rPr kumimoji="1" lang="en-US" altLang="zh-CN" sz="3200" b="1" baseline="-25000" dirty="0">
                <a:latin typeface="Times New Roman" panose="02020603050405020304" pitchFamily="18" charset="0"/>
                <a:ea typeface="宋体" panose="02010600030101010101" pitchFamily="2" charset="-122"/>
                <a:cs typeface="Times New Roman" panose="02020603050405020304" pitchFamily="18" charset="0"/>
              </a:rPr>
              <a:t>MY        </a:t>
            </a:r>
            <a:r>
              <a:rPr kumimoji="1" lang="zh-CN" altLang="en-US" sz="3200" b="1" dirty="0">
                <a:latin typeface="Times New Roman" panose="02020603050405020304" pitchFamily="18" charset="0"/>
                <a:ea typeface="宋体" panose="02010600030101010101" pitchFamily="2" charset="-122"/>
                <a:cs typeface="Times New Roman" panose="02020603050405020304" pitchFamily="18" charset="0"/>
              </a:rPr>
              <a:t>且相差</a:t>
            </a:r>
            <a:r>
              <a:rPr kumimoji="1" lang="zh-CN" altLang="en-US" dirty="0">
                <a:latin typeface="Times New Roman" panose="02020603050405020304" pitchFamily="18" charset="0"/>
                <a:ea typeface="宋体" panose="02010600030101010101" pitchFamily="2" charset="-122"/>
                <a:cs typeface="Times New Roman" panose="02020603050405020304" pitchFamily="18" charset="0"/>
              </a:rPr>
              <a:t>不</a:t>
            </a:r>
            <a:r>
              <a:rPr kumimoji="1" lang="zh-CN" altLang="en-US" sz="3200" b="1" dirty="0">
                <a:latin typeface="Times New Roman" panose="02020603050405020304" pitchFamily="18" charset="0"/>
                <a:ea typeface="宋体" panose="02010600030101010101" pitchFamily="2" charset="-122"/>
                <a:cs typeface="Times New Roman" panose="02020603050405020304" pitchFamily="18" charset="0"/>
              </a:rPr>
              <a:t>太大</a:t>
            </a:r>
            <a:r>
              <a:rPr kumimoji="1" lang="zh-CN" altLang="en-US" sz="3200" b="1" baseline="-25000" dirty="0">
                <a:latin typeface="Times New Roman" panose="02020603050405020304" pitchFamily="18" charset="0"/>
                <a:ea typeface="宋体" panose="02010600030101010101" pitchFamily="2" charset="-122"/>
                <a:cs typeface="Times New Roman" panose="02020603050405020304" pitchFamily="18" charset="0"/>
              </a:rPr>
              <a:t>。</a:t>
            </a:r>
            <a:endParaRPr kumimoji="1" lang="en-US" altLang="zh-CN" sz="3200" b="1" baseline="-25000"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30000"/>
              </a:lnSpc>
              <a:spcBef>
                <a:spcPts val="0"/>
              </a:spcBef>
              <a:buNone/>
            </a:pPr>
            <a:r>
              <a:rPr kumimoji="1" lang="zh-CN" altLang="en-US" dirty="0">
                <a:latin typeface="Times New Roman" panose="02020603050405020304" pitchFamily="18" charset="0"/>
                <a:ea typeface="宋体" panose="02010600030101010101" pitchFamily="2" charset="-122"/>
                <a:cs typeface="Times New Roman" panose="02020603050405020304" pitchFamily="18" charset="0"/>
              </a:rPr>
              <a:t>       若</a:t>
            </a:r>
            <a:r>
              <a:rPr kumimoji="1" lang="en-US" altLang="zh-CN" i="1" dirty="0" err="1">
                <a:latin typeface="Times New Roman" panose="02020603050405020304" pitchFamily="18" charset="0"/>
                <a:ea typeface="宋体" panose="02010600030101010101" pitchFamily="2" charset="-122"/>
                <a:cs typeface="Times New Roman" panose="02020603050405020304" pitchFamily="18" charset="0"/>
              </a:rPr>
              <a:t>K</a:t>
            </a:r>
            <a:r>
              <a:rPr kumimoji="1" lang="en-US" altLang="zh-CN" baseline="-25000" dirty="0" err="1">
                <a:latin typeface="Times New Roman" panose="02020603050405020304" pitchFamily="18" charset="0"/>
                <a:ea typeface="宋体" panose="02010600030101010101" pitchFamily="2" charset="-122"/>
                <a:cs typeface="Times New Roman" panose="02020603050405020304" pitchFamily="18" charset="0"/>
              </a:rPr>
              <a:t>MIn</a:t>
            </a:r>
            <a:r>
              <a:rPr kumimoji="1"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kumimoji="1" lang="zh-CN" altLang="en-US" dirty="0">
                <a:latin typeface="Times New Roman" panose="02020603050405020304" pitchFamily="18" charset="0"/>
                <a:ea typeface="宋体" panose="02010600030101010101" pitchFamily="2" charset="-122"/>
                <a:cs typeface="Times New Roman" panose="02020603050405020304" pitchFamily="18" charset="0"/>
              </a:rPr>
              <a:t>太大，则</a:t>
            </a:r>
            <a:r>
              <a:rPr kumimoji="1" lang="en-US" altLang="zh-CN" dirty="0">
                <a:latin typeface="Times New Roman" panose="02020603050405020304" pitchFamily="18" charset="0"/>
                <a:ea typeface="宋体" panose="02010600030101010101" pitchFamily="2" charset="-122"/>
                <a:cs typeface="Times New Roman" panose="02020603050405020304" pitchFamily="18" charset="0"/>
              </a:rPr>
              <a:t>Y</a:t>
            </a:r>
            <a:r>
              <a:rPr kumimoji="1" lang="zh-CN" altLang="en-US" dirty="0">
                <a:latin typeface="Times New Roman" panose="02020603050405020304" pitchFamily="18" charset="0"/>
                <a:ea typeface="宋体" panose="02010600030101010101" pitchFamily="2" charset="-122"/>
                <a:cs typeface="Times New Roman" panose="02020603050405020304" pitchFamily="18" charset="0"/>
              </a:rPr>
              <a:t>夺取</a:t>
            </a:r>
            <a:r>
              <a:rPr kumimoji="1" lang="en-US" altLang="zh-CN" dirty="0">
                <a:latin typeface="Times New Roman" panose="02020603050405020304" pitchFamily="18" charset="0"/>
                <a:ea typeface="宋体" panose="02010600030101010101" pitchFamily="2" charset="-122"/>
                <a:cs typeface="Times New Roman" panose="02020603050405020304" pitchFamily="18" charset="0"/>
              </a:rPr>
              <a:t>M</a:t>
            </a:r>
            <a:r>
              <a:rPr kumimoji="1" lang="zh-CN" altLang="en-US" dirty="0">
                <a:latin typeface="Times New Roman" panose="02020603050405020304" pitchFamily="18" charset="0"/>
                <a:ea typeface="宋体" panose="02010600030101010101" pitchFamily="2" charset="-122"/>
                <a:cs typeface="Times New Roman" panose="02020603050405020304" pitchFamily="18" charset="0"/>
              </a:rPr>
              <a:t>困难，终点拖后甚至得不到终点。</a:t>
            </a:r>
            <a:endParaRPr kumimoji="1"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30000"/>
              </a:lnSpc>
              <a:spcBef>
                <a:spcPts val="0"/>
              </a:spcBef>
              <a:buNone/>
            </a:pPr>
            <a:r>
              <a:rPr kumimoji="1" lang="zh-CN" altLang="en-US" dirty="0">
                <a:latin typeface="Times New Roman" panose="02020603050405020304" pitchFamily="18" charset="0"/>
                <a:ea typeface="宋体" panose="02010600030101010101" pitchFamily="2" charset="-122"/>
                <a:cs typeface="Times New Roman" panose="02020603050405020304" pitchFamily="18" charset="0"/>
              </a:rPr>
              <a:t>       若</a:t>
            </a:r>
            <a:r>
              <a:rPr kumimoji="1" lang="en-US" altLang="zh-CN" i="1" dirty="0" err="1">
                <a:latin typeface="Times New Roman" panose="02020603050405020304" pitchFamily="18" charset="0"/>
                <a:ea typeface="宋体" panose="02010600030101010101" pitchFamily="2" charset="-122"/>
                <a:cs typeface="Times New Roman" panose="02020603050405020304" pitchFamily="18" charset="0"/>
              </a:rPr>
              <a:t>K</a:t>
            </a:r>
            <a:r>
              <a:rPr kumimoji="1" lang="en-US" altLang="zh-CN" baseline="-25000" dirty="0" err="1">
                <a:latin typeface="Times New Roman" panose="02020603050405020304" pitchFamily="18" charset="0"/>
                <a:ea typeface="宋体" panose="02010600030101010101" pitchFamily="2" charset="-122"/>
                <a:cs typeface="Times New Roman" panose="02020603050405020304" pitchFamily="18" charset="0"/>
              </a:rPr>
              <a:t>MIn</a:t>
            </a:r>
            <a:r>
              <a:rPr kumimoji="1"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kumimoji="1" lang="zh-CN" altLang="en-US" dirty="0">
                <a:latin typeface="Times New Roman" panose="02020603050405020304" pitchFamily="18" charset="0"/>
                <a:ea typeface="宋体" panose="02010600030101010101" pitchFamily="2" charset="-122"/>
                <a:cs typeface="Times New Roman" panose="02020603050405020304" pitchFamily="18" charset="0"/>
              </a:rPr>
              <a:t>太小，则</a:t>
            </a:r>
            <a:r>
              <a:rPr kumimoji="1" lang="en-US" altLang="zh-CN" dirty="0">
                <a:latin typeface="Times New Roman" panose="02020603050405020304" pitchFamily="18" charset="0"/>
                <a:ea typeface="宋体" panose="02010600030101010101" pitchFamily="2" charset="-122"/>
                <a:cs typeface="Times New Roman" panose="02020603050405020304" pitchFamily="18" charset="0"/>
              </a:rPr>
              <a:t>Y</a:t>
            </a:r>
            <a:r>
              <a:rPr kumimoji="1" lang="zh-CN" altLang="en-US" dirty="0">
                <a:latin typeface="Times New Roman" panose="02020603050405020304" pitchFamily="18" charset="0"/>
                <a:ea typeface="宋体" panose="02010600030101010101" pitchFamily="2" charset="-122"/>
                <a:cs typeface="Times New Roman" panose="02020603050405020304" pitchFamily="18" charset="0"/>
              </a:rPr>
              <a:t>过早夺取</a:t>
            </a:r>
            <a:r>
              <a:rPr kumimoji="1" lang="en-US" altLang="zh-CN" dirty="0">
                <a:latin typeface="Times New Roman" panose="02020603050405020304" pitchFamily="18" charset="0"/>
                <a:ea typeface="宋体" panose="02010600030101010101" pitchFamily="2" charset="-122"/>
                <a:cs typeface="Times New Roman" panose="02020603050405020304" pitchFamily="18" charset="0"/>
              </a:rPr>
              <a:t>M</a:t>
            </a:r>
            <a:r>
              <a:rPr kumimoji="1" lang="zh-CN" altLang="en-US" dirty="0">
                <a:latin typeface="Times New Roman" panose="02020603050405020304" pitchFamily="18" charset="0"/>
                <a:ea typeface="宋体" panose="02010600030101010101" pitchFamily="2" charset="-122"/>
                <a:cs typeface="Times New Roman" panose="02020603050405020304" pitchFamily="18" charset="0"/>
              </a:rPr>
              <a:t>，终点提前，变色不敏锐。</a:t>
            </a:r>
            <a:endParaRPr kumimoji="1"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0" indent="0" algn="ctr">
              <a:lnSpc>
                <a:spcPct val="130000"/>
              </a:lnSpc>
              <a:spcBef>
                <a:spcPts val="0"/>
              </a:spcBef>
              <a:buNone/>
            </a:pPr>
            <a:r>
              <a:rPr kumimoji="1" lang="zh-CN" altLang="en-US"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一般要求</a:t>
            </a:r>
            <a:r>
              <a:rPr kumimoji="1" lang="en-US" altLang="zh-CN" i="1"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K’</a:t>
            </a:r>
            <a:r>
              <a:rPr kumimoji="1" lang="en-US" altLang="zh-CN" baseline="-25000"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MY</a:t>
            </a:r>
            <a:r>
              <a:rPr kumimoji="1" lang="en-US" altLang="zh-CN"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&gt;100</a:t>
            </a:r>
            <a:r>
              <a:rPr kumimoji="1" lang="en-US" altLang="zh-CN" i="1"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K’</a:t>
            </a:r>
            <a:r>
              <a:rPr kumimoji="1" lang="en-US" altLang="zh-CN" baseline="-25000"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MIn</a:t>
            </a:r>
            <a:endParaRPr kumimoji="1" lang="en-US" altLang="zh-CN"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8990351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配离子</a:t>
            </a:r>
            <a:r>
              <a:rPr lang="en-US" altLang="zh-CN" dirty="0">
                <a:solidFill>
                  <a:srgbClr val="3333FF"/>
                </a:solidFill>
              </a:rPr>
              <a:t>[Cu(H</a:t>
            </a:r>
            <a:r>
              <a:rPr lang="en-US" altLang="zh-CN" baseline="-25000" dirty="0">
                <a:solidFill>
                  <a:srgbClr val="3333FF"/>
                </a:solidFill>
              </a:rPr>
              <a:t>2</a:t>
            </a:r>
            <a:r>
              <a:rPr lang="en-US" altLang="zh-CN" dirty="0">
                <a:solidFill>
                  <a:srgbClr val="3333FF"/>
                </a:solidFill>
              </a:rPr>
              <a:t>O)</a:t>
            </a:r>
            <a:r>
              <a:rPr lang="en-US" altLang="zh-CN" baseline="-25000" dirty="0">
                <a:solidFill>
                  <a:srgbClr val="3333FF"/>
                </a:solidFill>
              </a:rPr>
              <a:t>4</a:t>
            </a:r>
            <a:r>
              <a:rPr lang="en-US" altLang="zh-CN" dirty="0">
                <a:solidFill>
                  <a:srgbClr val="3333FF"/>
                </a:solidFill>
              </a:rPr>
              <a:t>]</a:t>
            </a:r>
            <a:r>
              <a:rPr lang="en-US" altLang="zh-CN" baseline="30000" dirty="0">
                <a:solidFill>
                  <a:srgbClr val="3333FF"/>
                </a:solidFill>
              </a:rPr>
              <a:t>2+</a:t>
            </a:r>
            <a:r>
              <a:rPr lang="zh-CN" altLang="en-US" dirty="0"/>
              <a:t>的结构示意图</a:t>
            </a:r>
          </a:p>
        </p:txBody>
      </p:sp>
      <p:sp>
        <p:nvSpPr>
          <p:cNvPr id="3" name="内容占位符 2"/>
          <p:cNvSpPr>
            <a:spLocks noGrp="1"/>
          </p:cNvSpPr>
          <p:nvPr>
            <p:ph idx="1"/>
          </p:nvPr>
        </p:nvSpPr>
        <p:spPr>
          <a:xfrm>
            <a:off x="2051720" y="1556792"/>
            <a:ext cx="5616624" cy="3312368"/>
          </a:xfrm>
        </p:spPr>
        <p:txBody>
          <a:bodyPr/>
          <a:lstStyle/>
          <a:p>
            <a:pPr marL="0" indent="0">
              <a:buNone/>
            </a:pPr>
            <a:r>
              <a:rPr lang="en-US" altLang="zh-CN" sz="3600" dirty="0"/>
              <a:t>H</a:t>
            </a:r>
            <a:r>
              <a:rPr lang="en-US" altLang="zh-CN" sz="3600" baseline="-25000" dirty="0"/>
              <a:t>2</a:t>
            </a:r>
            <a:r>
              <a:rPr lang="en-US" altLang="zh-CN" sz="3600" dirty="0"/>
              <a:t>O                     OH</a:t>
            </a:r>
            <a:r>
              <a:rPr lang="en-US" altLang="zh-CN" sz="3600" baseline="-25000" dirty="0"/>
              <a:t>2</a:t>
            </a:r>
            <a:endParaRPr lang="en-US" altLang="zh-CN" sz="3600" dirty="0"/>
          </a:p>
          <a:p>
            <a:pPr marL="0" indent="0">
              <a:buNone/>
            </a:pPr>
            <a:endParaRPr lang="en-US" altLang="zh-CN" sz="3600" dirty="0"/>
          </a:p>
          <a:p>
            <a:pPr marL="0" indent="0">
              <a:buNone/>
            </a:pPr>
            <a:r>
              <a:rPr lang="en-US" altLang="zh-CN" sz="3600" dirty="0"/>
              <a:t>             Cu</a:t>
            </a:r>
            <a:r>
              <a:rPr lang="en-US" altLang="zh-CN" sz="3600" baseline="30000" dirty="0"/>
              <a:t>2+</a:t>
            </a:r>
            <a:endParaRPr lang="en-US" altLang="zh-CN" sz="3600" dirty="0"/>
          </a:p>
          <a:p>
            <a:pPr marL="0" indent="0">
              <a:buNone/>
            </a:pPr>
            <a:endParaRPr lang="en-US" altLang="zh-CN" sz="3600" dirty="0"/>
          </a:p>
          <a:p>
            <a:pPr marL="0" indent="0">
              <a:buNone/>
            </a:pPr>
            <a:r>
              <a:rPr lang="en-US" altLang="zh-CN" sz="3600" dirty="0"/>
              <a:t>H</a:t>
            </a:r>
            <a:r>
              <a:rPr lang="en-US" altLang="zh-CN" sz="3600" baseline="-25000" dirty="0"/>
              <a:t>2</a:t>
            </a:r>
            <a:r>
              <a:rPr lang="en-US" altLang="zh-CN" sz="3600" dirty="0"/>
              <a:t>O                     OH</a:t>
            </a:r>
            <a:r>
              <a:rPr lang="en-US" altLang="zh-CN" sz="3600" baseline="-25000" dirty="0"/>
              <a:t>2</a:t>
            </a:r>
            <a:endParaRPr lang="zh-CN" altLang="en-US" sz="3600" dirty="0"/>
          </a:p>
        </p:txBody>
      </p:sp>
      <p:sp>
        <p:nvSpPr>
          <p:cNvPr id="4" name="页脚占位符 3"/>
          <p:cNvSpPr>
            <a:spLocks noGrp="1"/>
          </p:cNvSpPr>
          <p:nvPr>
            <p:ph type="ftr" sz="quarter" idx="11"/>
          </p:nvPr>
        </p:nvSpPr>
        <p:spPr/>
        <p:txBody>
          <a:bodyPr/>
          <a:lstStyle/>
          <a:p>
            <a:r>
              <a:rPr lang="en-US" altLang="zh-CN"/>
              <a:t>《分析化学》 第五章   配位滴定法</a:t>
            </a:r>
          </a:p>
        </p:txBody>
      </p:sp>
      <p:sp>
        <p:nvSpPr>
          <p:cNvPr id="5" name="灯片编号占位符 4"/>
          <p:cNvSpPr>
            <a:spLocks noGrp="1"/>
          </p:cNvSpPr>
          <p:nvPr>
            <p:ph type="sldNum" sz="quarter" idx="12"/>
          </p:nvPr>
        </p:nvSpPr>
        <p:spPr/>
        <p:txBody>
          <a:bodyPr/>
          <a:lstStyle/>
          <a:p>
            <a:fld id="{5AFBF0AD-4095-4CA5-B662-0EE5BE9E4DDC}" type="slidenum">
              <a:rPr lang="en-US" altLang="zh-CN" smtClean="0"/>
              <a:pPr/>
              <a:t>9</a:t>
            </a:fld>
            <a:endParaRPr lang="en-US" altLang="zh-CN"/>
          </a:p>
        </p:txBody>
      </p:sp>
      <p:cxnSp>
        <p:nvCxnSpPr>
          <p:cNvPr id="7" name="直接箭头连接符 6"/>
          <p:cNvCxnSpPr/>
          <p:nvPr/>
        </p:nvCxnSpPr>
        <p:spPr bwMode="auto">
          <a:xfrm>
            <a:off x="2987824" y="2060848"/>
            <a:ext cx="864096" cy="936104"/>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箭头连接符 8"/>
          <p:cNvCxnSpPr/>
          <p:nvPr/>
        </p:nvCxnSpPr>
        <p:spPr bwMode="auto">
          <a:xfrm flipV="1">
            <a:off x="3059832" y="3429000"/>
            <a:ext cx="792088" cy="936104"/>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箭头连接符 12"/>
          <p:cNvCxnSpPr/>
          <p:nvPr/>
        </p:nvCxnSpPr>
        <p:spPr bwMode="auto">
          <a:xfrm flipH="1" flipV="1">
            <a:off x="4499992" y="3429000"/>
            <a:ext cx="1152128" cy="1008112"/>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flipH="1">
            <a:off x="4572000" y="2060848"/>
            <a:ext cx="1080120" cy="936104"/>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26370217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1000"/>
                                        <p:tgtEl>
                                          <p:spTgt spid="15"/>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000"/>
                                        <p:tgtEl>
                                          <p:spTgt spid="13"/>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8C2A5B9D-3B7C-4126-9562-9840DFB6A4C8}" type="slidenum">
              <a:rPr lang="en-US" altLang="zh-CN"/>
              <a:pPr/>
              <a:t>90</a:t>
            </a:fld>
            <a:endParaRPr lang="en-US" altLang="zh-CN"/>
          </a:p>
        </p:txBody>
      </p:sp>
      <p:sp>
        <p:nvSpPr>
          <p:cNvPr id="480258" name="Rectangle 2"/>
          <p:cNvSpPr>
            <a:spLocks noGrp="1" noChangeArrowheads="1"/>
          </p:cNvSpPr>
          <p:nvPr>
            <p:ph type="title"/>
          </p:nvPr>
        </p:nvSpPr>
        <p:spPr/>
        <p:txBody>
          <a:bodyPr/>
          <a:lstStyle/>
          <a:p>
            <a:r>
              <a:rPr lang="zh-CN" altLang="en-US" dirty="0">
                <a:latin typeface="Times New Roman" panose="02020603050405020304" pitchFamily="18" charset="0"/>
              </a:rPr>
              <a:t>金属指示剂应具备的条件</a:t>
            </a:r>
          </a:p>
        </p:txBody>
      </p:sp>
      <p:sp>
        <p:nvSpPr>
          <p:cNvPr id="480259" name="Rectangle 3"/>
          <p:cNvSpPr>
            <a:spLocks noGrp="1" noChangeArrowheads="1"/>
          </p:cNvSpPr>
          <p:nvPr>
            <p:ph type="body" idx="1"/>
          </p:nvPr>
        </p:nvSpPr>
        <p:spPr/>
        <p:txBody>
          <a:bodyPr/>
          <a:lstStyle/>
          <a:p>
            <a:pPr marL="514350" indent="-514350">
              <a:lnSpc>
                <a:spcPct val="150000"/>
              </a:lnSpc>
              <a:buFont typeface="+mj-lt"/>
              <a:buAutoNum type="arabicPeriod" startAt="3"/>
            </a:pPr>
            <a:r>
              <a:rPr lang="zh-CN" altLang="en-US" dirty="0">
                <a:latin typeface="Times New Roman" panose="02020603050405020304" pitchFamily="18" charset="0"/>
              </a:rPr>
              <a:t>其他要求：</a:t>
            </a:r>
          </a:p>
          <a:p>
            <a:pPr lvl="1">
              <a:lnSpc>
                <a:spcPct val="120000"/>
              </a:lnSpc>
              <a:spcBef>
                <a:spcPts val="0"/>
              </a:spcBef>
            </a:pPr>
            <a:r>
              <a:rPr lang="zh-CN" altLang="en-US" dirty="0">
                <a:latin typeface="Times New Roman" panose="02020603050405020304" pitchFamily="18" charset="0"/>
              </a:rPr>
              <a:t>指示剂与金属离子形成的配合物应易溶于水。</a:t>
            </a:r>
          </a:p>
          <a:p>
            <a:pPr lvl="1">
              <a:lnSpc>
                <a:spcPct val="120000"/>
              </a:lnSpc>
              <a:spcBef>
                <a:spcPts val="0"/>
              </a:spcBef>
            </a:pPr>
            <a:r>
              <a:rPr lang="zh-CN" altLang="en-US" dirty="0">
                <a:latin typeface="Times New Roman" panose="02020603050405020304" pitchFamily="18" charset="0"/>
              </a:rPr>
              <a:t>指示剂本身应比较稳定，不易被氧化或变质。</a:t>
            </a:r>
          </a:p>
          <a:p>
            <a:pPr lvl="1">
              <a:lnSpc>
                <a:spcPct val="150000"/>
              </a:lnSpc>
            </a:pPr>
            <a:endParaRPr lang="zh-CN" altLang="en-US" dirty="0">
              <a:latin typeface="Times New Roman" panose="02020603050405020304" pitchFamily="18" charset="0"/>
            </a:endParaRPr>
          </a:p>
          <a:p>
            <a:pPr>
              <a:lnSpc>
                <a:spcPct val="150000"/>
              </a:lnSpc>
            </a:pPr>
            <a:endParaRPr lang="zh-CN" altLang="en-US" sz="2800" dirty="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426584160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animEffect transition="in" filter="barn(inVertical)">
                                      <p:cBhvr>
                                        <p:cTn id="7" dur="500"/>
                                        <p:tgtEl>
                                          <p:spTgt spid="480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0259">
                                            <p:txEl>
                                              <p:pRg st="1" end="1"/>
                                            </p:txEl>
                                          </p:spTgt>
                                        </p:tgtEl>
                                        <p:attrNameLst>
                                          <p:attrName>style.visibility</p:attrName>
                                        </p:attrNameLst>
                                      </p:cBhvr>
                                      <p:to>
                                        <p:strVal val="visible"/>
                                      </p:to>
                                    </p:set>
                                    <p:animEffect transition="in" filter="barn(inVertical)">
                                      <p:cBhvr>
                                        <p:cTn id="12" dur="500"/>
                                        <p:tgtEl>
                                          <p:spTgt spid="480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0259">
                                            <p:txEl>
                                              <p:pRg st="2" end="2"/>
                                            </p:txEl>
                                          </p:spTgt>
                                        </p:tgtEl>
                                        <p:attrNameLst>
                                          <p:attrName>style.visibility</p:attrName>
                                        </p:attrNameLst>
                                      </p:cBhvr>
                                      <p:to>
                                        <p:strVal val="visible"/>
                                      </p:to>
                                    </p:set>
                                    <p:animEffect transition="in" filter="barn(inVertical)">
                                      <p:cBhvr>
                                        <p:cTn id="17" dur="500"/>
                                        <p:tgtEl>
                                          <p:spTgt spid="480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bldLvl="2"/>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945357-ADFC-4944-8006-554B13E3A8EE}"/>
              </a:ext>
            </a:extLst>
          </p:cNvPr>
          <p:cNvSpPr>
            <a:spLocks noGrp="1"/>
          </p:cNvSpPr>
          <p:nvPr>
            <p:ph type="title"/>
          </p:nvPr>
        </p:nvSpPr>
        <p:spPr/>
        <p:txBody>
          <a:bodyPr/>
          <a:lstStyle/>
          <a:p>
            <a:r>
              <a:rPr lang="zh-CN" altLang="en-US" dirty="0"/>
              <a:t>金属指示剂使用中可能存在的问题</a:t>
            </a:r>
          </a:p>
        </p:txBody>
      </p:sp>
      <p:sp>
        <p:nvSpPr>
          <p:cNvPr id="3" name="内容占位符 2">
            <a:extLst>
              <a:ext uri="{FF2B5EF4-FFF2-40B4-BE49-F238E27FC236}">
                <a16:creationId xmlns:a16="http://schemas.microsoft.com/office/drawing/2014/main" id="{85759A0A-8413-478B-9D4F-AC7C0F727436}"/>
              </a:ext>
            </a:extLst>
          </p:cNvPr>
          <p:cNvSpPr>
            <a:spLocks noGrp="1"/>
          </p:cNvSpPr>
          <p:nvPr>
            <p:ph idx="1"/>
          </p:nvPr>
        </p:nvSpPr>
        <p:spPr>
          <a:xfrm>
            <a:off x="683568" y="1556792"/>
            <a:ext cx="7992888" cy="4278511"/>
          </a:xfrm>
        </p:spPr>
        <p:txBody>
          <a:bodyPr/>
          <a:lstStyle/>
          <a:p>
            <a:pPr>
              <a:lnSpc>
                <a:spcPct val="150000"/>
              </a:lnSpc>
              <a:spcBef>
                <a:spcPts val="0"/>
              </a:spcBef>
            </a:pPr>
            <a:r>
              <a:rPr lang="zh-CN" altLang="en-US" dirty="0"/>
              <a:t>金属指示剂的封闭</a:t>
            </a:r>
            <a:r>
              <a:rPr lang="en-US" altLang="zh-CN" dirty="0"/>
              <a:t>——</a:t>
            </a:r>
            <a:r>
              <a:rPr lang="zh-CN" altLang="en-US" dirty="0"/>
              <a:t>了解</a:t>
            </a:r>
            <a:endParaRPr lang="en-US" altLang="zh-CN" dirty="0"/>
          </a:p>
          <a:p>
            <a:pPr>
              <a:lnSpc>
                <a:spcPct val="150000"/>
              </a:lnSpc>
              <a:spcBef>
                <a:spcPts val="0"/>
              </a:spcBef>
            </a:pPr>
            <a:r>
              <a:rPr lang="zh-CN" altLang="en-US" dirty="0"/>
              <a:t>金属指示剂的僵化</a:t>
            </a:r>
            <a:r>
              <a:rPr lang="en-US" altLang="zh-CN" dirty="0"/>
              <a:t>——</a:t>
            </a:r>
            <a:r>
              <a:rPr lang="zh-CN" altLang="en-US" dirty="0"/>
              <a:t>不要求</a:t>
            </a:r>
            <a:endParaRPr lang="en-US" altLang="zh-CN" dirty="0"/>
          </a:p>
          <a:p>
            <a:pPr>
              <a:lnSpc>
                <a:spcPct val="150000"/>
              </a:lnSpc>
              <a:spcBef>
                <a:spcPts val="0"/>
              </a:spcBef>
            </a:pPr>
            <a:r>
              <a:rPr lang="zh-CN" altLang="en-US" dirty="0"/>
              <a:t>金属指示剂的氧化变质</a:t>
            </a:r>
            <a:r>
              <a:rPr lang="en-US" altLang="zh-CN" dirty="0"/>
              <a:t>——</a:t>
            </a:r>
            <a:r>
              <a:rPr lang="zh-CN" altLang="en-US" dirty="0"/>
              <a:t>不要求</a:t>
            </a:r>
          </a:p>
        </p:txBody>
      </p:sp>
      <p:sp>
        <p:nvSpPr>
          <p:cNvPr id="4" name="页脚占位符 3">
            <a:extLst>
              <a:ext uri="{FF2B5EF4-FFF2-40B4-BE49-F238E27FC236}">
                <a16:creationId xmlns:a16="http://schemas.microsoft.com/office/drawing/2014/main" id="{B2328DC2-1013-4712-ABE4-44D3AF7690CC}"/>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2F52148E-4BDC-41CE-9293-BD582A3FA45B}"/>
              </a:ext>
            </a:extLst>
          </p:cNvPr>
          <p:cNvSpPr>
            <a:spLocks noGrp="1"/>
          </p:cNvSpPr>
          <p:nvPr>
            <p:ph type="sldNum" sz="quarter" idx="12"/>
          </p:nvPr>
        </p:nvSpPr>
        <p:spPr/>
        <p:txBody>
          <a:bodyPr/>
          <a:lstStyle/>
          <a:p>
            <a:fld id="{5AFBF0AD-4095-4CA5-B662-0EE5BE9E4DDC}" type="slidenum">
              <a:rPr lang="en-US" altLang="zh-CN" smtClean="0"/>
              <a:pPr/>
              <a:t>91</a:t>
            </a:fld>
            <a:endParaRPr lang="en-US" altLang="zh-CN"/>
          </a:p>
        </p:txBody>
      </p:sp>
    </p:spTree>
    <p:custDataLst>
      <p:tags r:id="rId1"/>
    </p:custDataLst>
    <p:extLst>
      <p:ext uri="{BB962C8B-B14F-4D97-AF65-F5344CB8AC3E}">
        <p14:creationId xmlns:p14="http://schemas.microsoft.com/office/powerpoint/2010/main" val="93010540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a:t>《分析化学》 第五章   配位滴定法</a:t>
            </a:r>
          </a:p>
        </p:txBody>
      </p:sp>
      <p:sp>
        <p:nvSpPr>
          <p:cNvPr id="6" name="灯片编号占位符 5"/>
          <p:cNvSpPr>
            <a:spLocks noGrp="1"/>
          </p:cNvSpPr>
          <p:nvPr>
            <p:ph type="sldNum" sz="quarter" idx="12"/>
          </p:nvPr>
        </p:nvSpPr>
        <p:spPr/>
        <p:txBody>
          <a:bodyPr/>
          <a:lstStyle/>
          <a:p>
            <a:fld id="{DC686A09-2651-44AF-B3EB-95FBAC6FF8AD}" type="slidenum">
              <a:rPr lang="en-US" altLang="zh-CN"/>
              <a:pPr/>
              <a:t>92</a:t>
            </a:fld>
            <a:endParaRPr lang="en-US" altLang="zh-CN"/>
          </a:p>
        </p:txBody>
      </p:sp>
      <p:sp>
        <p:nvSpPr>
          <p:cNvPr id="110595" name="Rectangle 3"/>
          <p:cNvSpPr>
            <a:spLocks noGrp="1" noChangeArrowheads="1"/>
          </p:cNvSpPr>
          <p:nvPr>
            <p:ph type="body" idx="1"/>
          </p:nvPr>
        </p:nvSpPr>
        <p:spPr>
          <a:xfrm>
            <a:off x="394593" y="1340768"/>
            <a:ext cx="8497887" cy="4391694"/>
          </a:xfrm>
        </p:spPr>
        <p:txBody>
          <a:bodyPr/>
          <a:lstStyle/>
          <a:p>
            <a:pPr>
              <a:lnSpc>
                <a:spcPct val="130000"/>
              </a:lnSpc>
              <a:spcBef>
                <a:spcPts val="0"/>
              </a:spcBef>
            </a:pPr>
            <a:r>
              <a:rPr lang="zh-CN" altLang="en-US" sz="3200" dirty="0">
                <a:solidFill>
                  <a:srgbClr val="3333FF"/>
                </a:solidFill>
                <a:latin typeface="Times New Roman" panose="02020603050405020304" pitchFamily="18" charset="0"/>
              </a:rPr>
              <a:t>指示剂的封闭</a:t>
            </a:r>
            <a:r>
              <a:rPr lang="zh-CN" altLang="en-US" sz="3200" dirty="0">
                <a:latin typeface="Times New Roman" panose="02020603050405020304" pitchFamily="18" charset="0"/>
              </a:rPr>
              <a:t>（</a:t>
            </a:r>
            <a:r>
              <a:rPr lang="en-US" altLang="zh-CN" sz="3200" dirty="0">
                <a:latin typeface="Times New Roman" panose="02020603050405020304" pitchFamily="18" charset="0"/>
              </a:rPr>
              <a:t>blocking of indicator</a:t>
            </a:r>
            <a:r>
              <a:rPr lang="zh-CN" altLang="en-US" sz="3200" dirty="0">
                <a:latin typeface="Times New Roman" panose="02020603050405020304" pitchFamily="18" charset="0"/>
              </a:rPr>
              <a:t>）</a:t>
            </a:r>
          </a:p>
          <a:p>
            <a:pPr lvl="1">
              <a:lnSpc>
                <a:spcPct val="130000"/>
              </a:lnSpc>
              <a:spcBef>
                <a:spcPts val="0"/>
              </a:spcBef>
            </a:pPr>
            <a:r>
              <a:rPr lang="zh-CN" altLang="en-US" sz="2800" dirty="0">
                <a:latin typeface="Times New Roman" panose="02020603050405020304" pitchFamily="18" charset="0"/>
              </a:rPr>
              <a:t>由于存在干扰离子</a:t>
            </a:r>
            <a:r>
              <a:rPr lang="zh-CN" altLang="en-US" dirty="0">
                <a:latin typeface="Times New Roman" panose="02020603050405020304" pitchFamily="18" charset="0"/>
              </a:rPr>
              <a:t>与</a:t>
            </a:r>
            <a:r>
              <a:rPr lang="en-US" altLang="zh-CN" dirty="0">
                <a:latin typeface="Times New Roman" panose="02020603050405020304" pitchFamily="18" charset="0"/>
              </a:rPr>
              <a:t>In</a:t>
            </a:r>
            <a:r>
              <a:rPr lang="zh-CN" altLang="en-US" dirty="0">
                <a:latin typeface="Times New Roman" panose="02020603050405020304" pitchFamily="18" charset="0"/>
              </a:rPr>
              <a:t>配位生成</a:t>
            </a:r>
            <a:r>
              <a:rPr lang="zh-CN" altLang="en-US" sz="2800" dirty="0">
                <a:latin typeface="Times New Roman" panose="02020603050405020304" pitchFamily="18" charset="0"/>
              </a:rPr>
              <a:t>过于稳定的</a:t>
            </a:r>
            <a:r>
              <a:rPr lang="en-US" altLang="zh-CN" sz="2800" dirty="0" err="1">
                <a:latin typeface="Times New Roman" panose="02020603050405020304" pitchFamily="18" charset="0"/>
              </a:rPr>
              <a:t>MIn</a:t>
            </a:r>
            <a:r>
              <a:rPr lang="zh-CN" altLang="en-US" sz="2800" dirty="0">
                <a:latin typeface="Times New Roman" panose="02020603050405020304" pitchFamily="18" charset="0"/>
              </a:rPr>
              <a:t>，导致计量点之后也不能变色，即过量的</a:t>
            </a:r>
            <a:r>
              <a:rPr lang="en-US" altLang="zh-CN" sz="2800" dirty="0">
                <a:latin typeface="Times New Roman" panose="02020603050405020304" pitchFamily="18" charset="0"/>
              </a:rPr>
              <a:t>Y</a:t>
            </a:r>
            <a:r>
              <a:rPr lang="zh-CN" altLang="en-US" sz="2800" dirty="0">
                <a:latin typeface="Times New Roman" panose="02020603050405020304" pitchFamily="18" charset="0"/>
              </a:rPr>
              <a:t>无法从</a:t>
            </a:r>
            <a:r>
              <a:rPr lang="en-US" altLang="zh-CN" sz="2800" dirty="0" err="1">
                <a:latin typeface="Times New Roman" panose="02020603050405020304" pitchFamily="18" charset="0"/>
              </a:rPr>
              <a:t>MIn</a:t>
            </a:r>
            <a:r>
              <a:rPr lang="zh-CN" altLang="en-US" sz="2800" dirty="0">
                <a:latin typeface="Times New Roman" panose="02020603050405020304" pitchFamily="18" charset="0"/>
              </a:rPr>
              <a:t>中置换夺取</a:t>
            </a:r>
            <a:r>
              <a:rPr lang="en-US" altLang="zh-CN" sz="2800" dirty="0">
                <a:latin typeface="Times New Roman" panose="02020603050405020304" pitchFamily="18" charset="0"/>
              </a:rPr>
              <a:t>M</a:t>
            </a:r>
            <a:r>
              <a:rPr lang="zh-CN" altLang="en-US" sz="2800" dirty="0">
                <a:latin typeface="Times New Roman" panose="02020603050405020304" pitchFamily="18" charset="0"/>
              </a:rPr>
              <a:t>。</a:t>
            </a:r>
            <a:endParaRPr lang="en-US" altLang="zh-CN" sz="2800" dirty="0">
              <a:latin typeface="Times New Roman" panose="02020603050405020304" pitchFamily="18" charset="0"/>
            </a:endParaRPr>
          </a:p>
          <a:p>
            <a:pPr lvl="1">
              <a:lnSpc>
                <a:spcPct val="130000"/>
              </a:lnSpc>
              <a:spcBef>
                <a:spcPts val="0"/>
              </a:spcBef>
            </a:pPr>
            <a:r>
              <a:rPr lang="zh-CN" altLang="en-US" dirty="0">
                <a:latin typeface="Times New Roman" panose="02020603050405020304" pitchFamily="18" charset="0"/>
              </a:rPr>
              <a:t>解决办法：</a:t>
            </a:r>
            <a:endParaRPr lang="en-US" altLang="zh-CN" dirty="0">
              <a:latin typeface="Times New Roman" panose="02020603050405020304" pitchFamily="18" charset="0"/>
            </a:endParaRPr>
          </a:p>
          <a:p>
            <a:pPr marL="457200" lvl="1" indent="0">
              <a:lnSpc>
                <a:spcPct val="130000"/>
              </a:lnSpc>
              <a:spcBef>
                <a:spcPts val="0"/>
              </a:spcBef>
              <a:buNone/>
            </a:pPr>
            <a:r>
              <a:rPr lang="en-US" altLang="zh-CN" sz="2800" dirty="0">
                <a:latin typeface="Times New Roman" panose="02020603050405020304" pitchFamily="18" charset="0"/>
              </a:rPr>
              <a:t>     </a:t>
            </a:r>
            <a:r>
              <a:rPr lang="zh-CN" altLang="en-US" sz="2800" dirty="0">
                <a:latin typeface="Times New Roman" panose="02020603050405020304" pitchFamily="18" charset="0"/>
              </a:rPr>
              <a:t>可采用适当</a:t>
            </a:r>
            <a:r>
              <a:rPr lang="zh-CN" altLang="en-US" sz="2800" dirty="0">
                <a:solidFill>
                  <a:srgbClr val="FF00FF"/>
                </a:solidFill>
                <a:latin typeface="Times New Roman" panose="02020603050405020304" pitchFamily="18" charset="0"/>
              </a:rPr>
              <a:t>掩蔽剂</a:t>
            </a:r>
            <a:r>
              <a:rPr lang="zh-CN" altLang="en-US" sz="2800" dirty="0">
                <a:latin typeface="Times New Roman" panose="02020603050405020304" pitchFamily="18" charset="0"/>
              </a:rPr>
              <a:t>使封闭金属离子浓度大幅降低来消除（表 </a:t>
            </a:r>
            <a:r>
              <a:rPr lang="en-US" altLang="zh-CN" sz="2800" dirty="0">
                <a:latin typeface="Times New Roman" panose="02020603050405020304" pitchFamily="18" charset="0"/>
              </a:rPr>
              <a:t>5-3 </a:t>
            </a:r>
            <a:r>
              <a:rPr lang="zh-CN" altLang="en-US" sz="2800" dirty="0">
                <a:latin typeface="Times New Roman" panose="02020603050405020304" pitchFamily="18" charset="0"/>
              </a:rPr>
              <a:t>封闭离子和对应掩蔽剂）。</a:t>
            </a:r>
          </a:p>
        </p:txBody>
      </p:sp>
      <p:sp>
        <p:nvSpPr>
          <p:cNvPr id="110658" name="Rectangle 66"/>
          <p:cNvSpPr>
            <a:spLocks noGrp="1" noChangeArrowheads="1"/>
          </p:cNvSpPr>
          <p:nvPr>
            <p:ph type="title"/>
          </p:nvPr>
        </p:nvSpPr>
        <p:spPr/>
        <p:txBody>
          <a:bodyPr/>
          <a:lstStyle/>
          <a:p>
            <a:r>
              <a:rPr lang="zh-CN" altLang="en-US" dirty="0">
                <a:latin typeface="Times New Roman" panose="02020603050405020304" pitchFamily="18" charset="0"/>
              </a:rPr>
              <a:t>金属指示剂的封闭：</a:t>
            </a:r>
          </a:p>
        </p:txBody>
      </p:sp>
    </p:spTree>
    <p:custDataLst>
      <p:tags r:id="rId1"/>
    </p:custDataLst>
    <p:extLst>
      <p:ext uri="{BB962C8B-B14F-4D97-AF65-F5344CB8AC3E}">
        <p14:creationId xmlns:p14="http://schemas.microsoft.com/office/powerpoint/2010/main" val="244747217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barn(inVertical)">
                                      <p:cBhvr>
                                        <p:cTn id="7" dur="5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barn(inVertical)">
                                      <p:cBhvr>
                                        <p:cTn id="12" dur="5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barn(inVertical)">
                                      <p:cBhvr>
                                        <p:cTn id="17" dur="500"/>
                                        <p:tgtEl>
                                          <p:spTgt spid="1105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barn(inVertical)">
                                      <p:cBhvr>
                                        <p:cTn id="22" dur="500"/>
                                        <p:tgtEl>
                                          <p:spTgt spid="110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2"/>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页脚占位符 4"/>
          <p:cNvSpPr>
            <a:spLocks noGrp="1"/>
          </p:cNvSpPr>
          <p:nvPr>
            <p:ph type="ftr" sz="quarter" idx="11"/>
          </p:nvPr>
        </p:nvSpPr>
        <p:spPr/>
        <p:txBody>
          <a:bodyPr/>
          <a:lstStyle/>
          <a:p>
            <a:r>
              <a:rPr lang="en-US" altLang="zh-CN"/>
              <a:t>《分析化学》 第五章   配位滴定法</a:t>
            </a:r>
          </a:p>
        </p:txBody>
      </p:sp>
      <p:sp>
        <p:nvSpPr>
          <p:cNvPr id="26" name="灯片编号占位符 5"/>
          <p:cNvSpPr>
            <a:spLocks noGrp="1"/>
          </p:cNvSpPr>
          <p:nvPr>
            <p:ph type="sldNum" sz="quarter" idx="12"/>
          </p:nvPr>
        </p:nvSpPr>
        <p:spPr/>
        <p:txBody>
          <a:bodyPr/>
          <a:lstStyle/>
          <a:p>
            <a:fld id="{CC7340E4-58E2-4218-A37E-46C593EE2294}" type="slidenum">
              <a:rPr lang="en-US" altLang="zh-CN"/>
              <a:pPr/>
              <a:t>93</a:t>
            </a:fld>
            <a:endParaRPr lang="en-US" altLang="zh-CN"/>
          </a:p>
        </p:txBody>
      </p:sp>
      <p:sp>
        <p:nvSpPr>
          <p:cNvPr id="481282" name="Rectangle 2"/>
          <p:cNvSpPr>
            <a:spLocks noGrp="1" noChangeArrowheads="1"/>
          </p:cNvSpPr>
          <p:nvPr>
            <p:ph type="title"/>
          </p:nvPr>
        </p:nvSpPr>
        <p:spPr/>
        <p:txBody>
          <a:bodyPr/>
          <a:lstStyle/>
          <a:p>
            <a:r>
              <a:rPr lang="zh-CN" altLang="en-US" dirty="0">
                <a:latin typeface="Times New Roman" panose="02020603050405020304" pitchFamily="18" charset="0"/>
              </a:rPr>
              <a:t>指示剂的封闭</a:t>
            </a:r>
          </a:p>
        </p:txBody>
      </p:sp>
      <p:sp>
        <p:nvSpPr>
          <p:cNvPr id="481283" name="Rectangle 3"/>
          <p:cNvSpPr>
            <a:spLocks noGrp="1" noChangeArrowheads="1"/>
          </p:cNvSpPr>
          <p:nvPr>
            <p:ph type="body" idx="1"/>
          </p:nvPr>
        </p:nvSpPr>
        <p:spPr/>
        <p:txBody>
          <a:bodyPr/>
          <a:lstStyle/>
          <a:p>
            <a:pPr lvl="1">
              <a:lnSpc>
                <a:spcPct val="130000"/>
              </a:lnSpc>
            </a:pPr>
            <a:r>
              <a:rPr lang="zh-CN" altLang="en-US" dirty="0">
                <a:latin typeface="Times New Roman" panose="02020603050405020304" pitchFamily="18" charset="0"/>
              </a:rPr>
              <a:t>如在</a:t>
            </a:r>
            <a:r>
              <a:rPr lang="en-US" altLang="zh-CN" dirty="0">
                <a:latin typeface="Times New Roman" panose="02020603050405020304" pitchFamily="18" charset="0"/>
              </a:rPr>
              <a:t>pH</a:t>
            </a:r>
            <a:r>
              <a:rPr lang="zh-CN" altLang="en-US" dirty="0">
                <a:latin typeface="Times New Roman" panose="02020603050405020304" pitchFamily="18" charset="0"/>
              </a:rPr>
              <a:t>＝</a:t>
            </a:r>
            <a:r>
              <a:rPr lang="en-US" altLang="zh-CN" dirty="0">
                <a:latin typeface="Times New Roman" panose="02020603050405020304" pitchFamily="18" charset="0"/>
              </a:rPr>
              <a:t>10</a:t>
            </a:r>
            <a:r>
              <a:rPr lang="zh-CN" altLang="en-US" dirty="0">
                <a:latin typeface="Times New Roman" panose="02020603050405020304" pitchFamily="18" charset="0"/>
              </a:rPr>
              <a:t>，</a:t>
            </a:r>
            <a:r>
              <a:rPr lang="en-US" altLang="zh-CN" dirty="0">
                <a:latin typeface="Times New Roman" panose="02020603050405020304" pitchFamily="18" charset="0"/>
              </a:rPr>
              <a:t>EBT </a:t>
            </a:r>
            <a:r>
              <a:rPr lang="zh-CN" altLang="en-US" dirty="0">
                <a:latin typeface="Times New Roman" panose="02020603050405020304" pitchFamily="18" charset="0"/>
              </a:rPr>
              <a:t>指示滴定</a:t>
            </a:r>
            <a:r>
              <a:rPr lang="en-US" altLang="zh-CN" dirty="0">
                <a:latin typeface="Times New Roman" panose="02020603050405020304" pitchFamily="18" charset="0"/>
              </a:rPr>
              <a:t>Ca</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Mg</a:t>
            </a:r>
            <a:r>
              <a:rPr lang="en-US" altLang="zh-CN" baseline="30000" dirty="0">
                <a:latin typeface="Times New Roman" panose="02020603050405020304" pitchFamily="18" charset="0"/>
              </a:rPr>
              <a:t>2+</a:t>
            </a:r>
            <a:r>
              <a:rPr lang="zh-CN" altLang="en-US" dirty="0">
                <a:latin typeface="Times New Roman" panose="02020603050405020304" pitchFamily="18" charset="0"/>
              </a:rPr>
              <a:t>总量，</a:t>
            </a:r>
            <a:r>
              <a:rPr lang="en-US" altLang="zh-CN" dirty="0">
                <a:latin typeface="Times New Roman" panose="02020603050405020304" pitchFamily="18" charset="0"/>
              </a:rPr>
              <a:t>Al</a:t>
            </a:r>
            <a:r>
              <a:rPr lang="en-US" altLang="zh-CN" baseline="30000" dirty="0">
                <a:latin typeface="Times New Roman" panose="02020603050405020304" pitchFamily="18" charset="0"/>
              </a:rPr>
              <a:t>3+</a:t>
            </a:r>
            <a:r>
              <a:rPr lang="zh-CN" altLang="en-US" dirty="0">
                <a:latin typeface="Times New Roman" panose="02020603050405020304" pitchFamily="18" charset="0"/>
              </a:rPr>
              <a:t>、</a:t>
            </a:r>
            <a:r>
              <a:rPr lang="en-US" altLang="zh-CN" dirty="0">
                <a:latin typeface="Times New Roman" panose="02020603050405020304" pitchFamily="18" charset="0"/>
              </a:rPr>
              <a:t>Fe</a:t>
            </a:r>
            <a:r>
              <a:rPr lang="en-US" altLang="zh-CN" baseline="30000" dirty="0">
                <a:latin typeface="Times New Roman" panose="02020603050405020304" pitchFamily="18" charset="0"/>
              </a:rPr>
              <a:t>3+</a:t>
            </a:r>
            <a:r>
              <a:rPr lang="zh-CN" altLang="en-US" dirty="0">
                <a:latin typeface="Times New Roman" panose="02020603050405020304" pitchFamily="18" charset="0"/>
              </a:rPr>
              <a:t>、</a:t>
            </a:r>
            <a:r>
              <a:rPr lang="en-US" altLang="zh-CN" dirty="0">
                <a:latin typeface="Times New Roman" panose="02020603050405020304" pitchFamily="18" charset="0"/>
              </a:rPr>
              <a:t>Cu</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Co</a:t>
            </a:r>
            <a:r>
              <a:rPr lang="en-US" altLang="zh-CN" baseline="30000"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Ni</a:t>
            </a:r>
            <a:r>
              <a:rPr lang="en-US" altLang="zh-CN" baseline="30000" dirty="0">
                <a:latin typeface="Times New Roman" panose="02020603050405020304" pitchFamily="18" charset="0"/>
              </a:rPr>
              <a:t>2+</a:t>
            </a:r>
            <a:r>
              <a:rPr lang="zh-CN" altLang="en-US" dirty="0">
                <a:latin typeface="Times New Roman" panose="02020603050405020304" pitchFamily="18" charset="0"/>
              </a:rPr>
              <a:t>等会封闭</a:t>
            </a:r>
            <a:r>
              <a:rPr lang="en-US" altLang="zh-CN" dirty="0">
                <a:latin typeface="Times New Roman" panose="02020603050405020304" pitchFamily="18" charset="0"/>
              </a:rPr>
              <a:t>EBT</a:t>
            </a:r>
            <a:r>
              <a:rPr lang="zh-CN" altLang="en-US" dirty="0">
                <a:latin typeface="Times New Roman" panose="02020603050405020304" pitchFamily="18" charset="0"/>
              </a:rPr>
              <a:t>。</a:t>
            </a:r>
          </a:p>
          <a:p>
            <a:pPr lvl="1">
              <a:lnSpc>
                <a:spcPct val="130000"/>
              </a:lnSpc>
            </a:pPr>
            <a:r>
              <a:rPr lang="zh-CN" altLang="en-US" dirty="0">
                <a:latin typeface="Times New Roman" panose="02020603050405020304" pitchFamily="18" charset="0"/>
              </a:rPr>
              <a:t>常见离子掩蔽剂</a:t>
            </a:r>
          </a:p>
        </p:txBody>
      </p:sp>
      <p:graphicFrame>
        <p:nvGraphicFramePr>
          <p:cNvPr id="481311" name="Group 31"/>
          <p:cNvGraphicFramePr>
            <a:graphicFrameLocks noGrp="1"/>
          </p:cNvGraphicFramePr>
          <p:nvPr>
            <p:extLst>
              <p:ext uri="{D42A27DB-BD31-4B8C-83A1-F6EECF244321}">
                <p14:modId xmlns:p14="http://schemas.microsoft.com/office/powerpoint/2010/main" val="2257259831"/>
              </p:ext>
            </p:extLst>
          </p:nvPr>
        </p:nvGraphicFramePr>
        <p:xfrm>
          <a:off x="841375" y="3284984"/>
          <a:ext cx="7848600" cy="2081280"/>
        </p:xfrm>
        <a:graphic>
          <a:graphicData uri="http://schemas.openxmlformats.org/drawingml/2006/table">
            <a:tbl>
              <a:tblPr/>
              <a:tblGrid>
                <a:gridCol w="3240088">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219075">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marL="344488" indent="112713"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marL="671513" indent="242888"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023938" indent="392113"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341438" indent="488950"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17986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2558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27130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1702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离子</a:t>
                      </a:r>
                    </a:p>
                  </a:txBody>
                  <a:tcPr marL="90000" marR="90000" marT="46800" marB="46800" anchor="ctr" horzOverflow="overflow">
                    <a:lnL cap="flat">
                      <a:noFill/>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marL="344488" indent="112713"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marL="671513" indent="242888"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023938" indent="392113"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341438" indent="488950"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17986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2558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27130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1702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掩蔽剂</a:t>
                      </a:r>
                    </a:p>
                  </a:txBody>
                  <a:tcPr marL="90000" marR="90000" marT="46800" marB="46800" horzOverflow="overflow">
                    <a:lnL w="12700" cap="flat" cmpd="sng" algn="ctr">
                      <a:solidFill>
                        <a:schemeClr val="tx1"/>
                      </a:solidFill>
                      <a:prstDash val="solid"/>
                      <a:miter lim="800000"/>
                      <a:headEnd type="none" w="med" len="med"/>
                      <a:tailEnd type="none" w="med" len="med"/>
                    </a:lnL>
                    <a:lnR cap="flat">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050">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marL="344488" indent="112713"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marL="671513" indent="242888"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023938" indent="392113"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341438" indent="488950"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17986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2558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27130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1702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Al</a:t>
                      </a:r>
                      <a:r>
                        <a:rPr kumimoji="0" lang="en-US" altLang="zh-CN" sz="2800" b="1" i="0" u="none" strike="noStrike" cap="none" normalizeH="0" baseline="30000" dirty="0">
                          <a:ln>
                            <a:noFill/>
                          </a:ln>
                          <a:solidFill>
                            <a:schemeClr val="tx1"/>
                          </a:solidFill>
                          <a:effectLst/>
                          <a:latin typeface="Arial" panose="020B0604020202020204" pitchFamily="34" charset="0"/>
                          <a:ea typeface="黑体" panose="02010609060101010101" pitchFamily="49" charset="-122"/>
                        </a:rPr>
                        <a:t>3+</a:t>
                      </a:r>
                    </a:p>
                  </a:txBody>
                  <a:tcPr marL="90000" marR="90000" marT="46800" marB="46800"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marL="344488" indent="112713"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marL="671513" indent="242888"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023938" indent="392113"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341438" indent="488950"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17986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2558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27130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1702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三乙醇胺</a:t>
                      </a:r>
                    </a:p>
                  </a:txBody>
                  <a:tcPr marL="90000" marR="90000" marT="46800" marB="46800"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marL="344488" indent="112713"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marL="671513" indent="242888"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023938" indent="392113"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341438" indent="488950"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17986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2558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27130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1702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Fe</a:t>
                      </a:r>
                      <a:r>
                        <a:rPr kumimoji="0" lang="en-US" altLang="zh-CN" sz="2800" b="1" i="0" u="none" strike="noStrike" cap="none" normalizeH="0" baseline="30000" dirty="0">
                          <a:ln>
                            <a:noFill/>
                          </a:ln>
                          <a:solidFill>
                            <a:schemeClr val="tx1"/>
                          </a:solidFill>
                          <a:effectLst/>
                          <a:latin typeface="Arial" panose="020B0604020202020204" pitchFamily="34" charset="0"/>
                          <a:ea typeface="黑体" panose="02010609060101010101" pitchFamily="49" charset="-122"/>
                        </a:rPr>
                        <a:t>3+</a:t>
                      </a:r>
                    </a:p>
                  </a:txBody>
                  <a:tcPr marL="90000" marR="90000" marT="46800" marB="46800"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marL="344488" indent="112713"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marL="671513" indent="242888"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023938" indent="392113"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341438" indent="488950"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17986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2558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27130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1702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抗坏血酸还原后加</a:t>
                      </a: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KCN</a:t>
                      </a:r>
                      <a:r>
                        <a:rPr kumimoji="0" lang="zh-CN" altLang="en-US"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掩蔽</a:t>
                      </a:r>
                    </a:p>
                  </a:txBody>
                  <a:tcPr marL="90000" marR="90000" marT="46800" marB="46800"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125">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marL="344488" indent="112713"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marL="671513" indent="242888"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023938" indent="392113"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341438" indent="488950"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17986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2558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27130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1702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Cu</a:t>
                      </a:r>
                      <a:r>
                        <a:rPr kumimoji="0" lang="en-US" altLang="zh-CN" sz="2800" b="1" i="0" u="none" strike="noStrike" cap="none" normalizeH="0" baseline="30000">
                          <a:ln>
                            <a:noFill/>
                          </a:ln>
                          <a:solidFill>
                            <a:schemeClr val="tx1"/>
                          </a:solidFill>
                          <a:effectLst/>
                          <a:latin typeface="Arial" panose="020B0604020202020204" pitchFamily="34" charset="0"/>
                          <a:ea typeface="黑体" panose="02010609060101010101" pitchFamily="49" charset="-122"/>
                        </a:rPr>
                        <a:t>2+</a:t>
                      </a:r>
                      <a:r>
                        <a:rPr kumimoji="0" lang="zh-CN" altLang="en-US"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a:t>
                      </a: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Co</a:t>
                      </a:r>
                      <a:r>
                        <a:rPr kumimoji="0" lang="en-US" altLang="zh-CN" sz="2800" b="1" i="0" u="none" strike="noStrike" cap="none" normalizeH="0" baseline="30000">
                          <a:ln>
                            <a:noFill/>
                          </a:ln>
                          <a:solidFill>
                            <a:schemeClr val="tx1"/>
                          </a:solidFill>
                          <a:effectLst/>
                          <a:latin typeface="Arial" panose="020B0604020202020204" pitchFamily="34" charset="0"/>
                          <a:ea typeface="黑体" panose="02010609060101010101" pitchFamily="49" charset="-122"/>
                        </a:rPr>
                        <a:t>2+</a:t>
                      </a:r>
                      <a:r>
                        <a:rPr kumimoji="0" lang="zh-CN" altLang="en-US"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a:t>
                      </a: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Ni</a:t>
                      </a:r>
                      <a:r>
                        <a:rPr kumimoji="0" lang="en-US" altLang="zh-CN" sz="2800" b="1" i="0" u="none" strike="noStrike" cap="none" normalizeH="0" baseline="30000">
                          <a:ln>
                            <a:noFill/>
                          </a:ln>
                          <a:solidFill>
                            <a:schemeClr val="tx1"/>
                          </a:solidFill>
                          <a:effectLst/>
                          <a:latin typeface="Arial" panose="020B0604020202020204" pitchFamily="34" charset="0"/>
                          <a:ea typeface="黑体" panose="02010609060101010101" pitchFamily="49" charset="-122"/>
                        </a:rPr>
                        <a:t>2+</a:t>
                      </a:r>
                    </a:p>
                  </a:txBody>
                  <a:tcPr marL="90000" marR="90000" marT="46800" marB="46800"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marL="344488" indent="112713"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marL="671513" indent="242888"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marL="1023938" indent="392113"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marL="1341438" indent="488950"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marL="17986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marL="22558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marL="27130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marL="3170238" indent="488950"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KCN</a:t>
                      </a:r>
                    </a:p>
                  </a:txBody>
                  <a:tcPr marL="90000" marR="90000" marT="46800" marB="46800"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93955612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animEffect transition="in" filter="barn(inVertical)">
                                      <p:cBhvr>
                                        <p:cTn id="7" dur="500"/>
                                        <p:tgtEl>
                                          <p:spTgt spid="481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1283">
                                            <p:txEl>
                                              <p:pRg st="1" end="1"/>
                                            </p:txEl>
                                          </p:spTgt>
                                        </p:tgtEl>
                                        <p:attrNameLst>
                                          <p:attrName>style.visibility</p:attrName>
                                        </p:attrNameLst>
                                      </p:cBhvr>
                                      <p:to>
                                        <p:strVal val="visible"/>
                                      </p:to>
                                    </p:set>
                                    <p:animEffect transition="in" filter="barn(inVertical)">
                                      <p:cBhvr>
                                        <p:cTn id="12" dur="500"/>
                                        <p:tgtEl>
                                          <p:spTgt spid="481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81311"/>
                                        </p:tgtEl>
                                        <p:attrNameLst>
                                          <p:attrName>style.visibility</p:attrName>
                                        </p:attrNameLst>
                                      </p:cBhvr>
                                      <p:to>
                                        <p:strVal val="visible"/>
                                      </p:to>
                                    </p:set>
                                    <p:animEffect transition="in" filter="barn(inVertical)">
                                      <p:cBhvr>
                                        <p:cTn id="17" dur="500"/>
                                        <p:tgtEl>
                                          <p:spTgt spid="481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build="p" bldLvl="2"/>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A64D2B95-71B8-495E-AC2A-C929FAE384C7}" type="slidenum">
              <a:rPr lang="en-US" altLang="zh-CN"/>
              <a:pPr/>
              <a:t>94</a:t>
            </a:fld>
            <a:endParaRPr lang="en-US" altLang="zh-CN"/>
          </a:p>
        </p:txBody>
      </p:sp>
      <p:sp>
        <p:nvSpPr>
          <p:cNvPr id="229379" name="Rectangle 3"/>
          <p:cNvSpPr>
            <a:spLocks noGrp="1" noChangeArrowheads="1"/>
          </p:cNvSpPr>
          <p:nvPr>
            <p:ph type="body" idx="1"/>
          </p:nvPr>
        </p:nvSpPr>
        <p:spPr>
          <a:xfrm>
            <a:off x="395288" y="1350963"/>
            <a:ext cx="8424862" cy="5030787"/>
          </a:xfrm>
        </p:spPr>
        <p:txBody>
          <a:bodyPr/>
          <a:lstStyle/>
          <a:p>
            <a:pPr lvl="1">
              <a:lnSpc>
                <a:spcPct val="170000"/>
              </a:lnSpc>
            </a:pPr>
            <a:r>
              <a:rPr lang="zh-CN" altLang="en-US" dirty="0">
                <a:latin typeface="Times New Roman" panose="02020603050405020304" pitchFamily="18" charset="0"/>
              </a:rPr>
              <a:t>金属指示剂的僵化：</a:t>
            </a:r>
            <a:endParaRPr lang="en-US" altLang="zh-CN" dirty="0">
              <a:latin typeface="Times New Roman" panose="02020603050405020304" pitchFamily="18" charset="0"/>
            </a:endParaRPr>
          </a:p>
          <a:p>
            <a:pPr marL="457200" lvl="1" indent="0">
              <a:lnSpc>
                <a:spcPct val="170000"/>
              </a:lnSpc>
              <a:buNone/>
            </a:pPr>
            <a:r>
              <a:rPr lang="en-US" altLang="zh-CN" dirty="0">
                <a:latin typeface="Times New Roman" panose="02020603050405020304" pitchFamily="18" charset="0"/>
              </a:rPr>
              <a:t>     </a:t>
            </a:r>
            <a:r>
              <a:rPr lang="en-US" altLang="zh-CN" dirty="0" err="1">
                <a:latin typeface="Times New Roman" panose="02020603050405020304" pitchFamily="18" charset="0"/>
              </a:rPr>
              <a:t>MIn</a:t>
            </a:r>
            <a:r>
              <a:rPr lang="zh-CN" altLang="en-US" dirty="0">
                <a:latin typeface="Times New Roman" panose="02020603050405020304" pitchFamily="18" charset="0"/>
              </a:rPr>
              <a:t>为难溶于水的有色配合物，</a:t>
            </a:r>
            <a:r>
              <a:rPr lang="en-US" altLang="zh-CN" dirty="0">
                <a:latin typeface="Times New Roman" panose="02020603050405020304" pitchFamily="18" charset="0"/>
              </a:rPr>
              <a:t>Y</a:t>
            </a:r>
            <a:r>
              <a:rPr lang="zh-CN" altLang="en-US" dirty="0">
                <a:latin typeface="Times New Roman" panose="02020603050405020304" pitchFamily="18" charset="0"/>
              </a:rPr>
              <a:t>置换时反应迟缓，使终点拖长，变色不敏锐。</a:t>
            </a:r>
          </a:p>
          <a:p>
            <a:pPr lvl="1">
              <a:lnSpc>
                <a:spcPct val="170000"/>
              </a:lnSpc>
            </a:pPr>
            <a:r>
              <a:rPr lang="zh-CN" altLang="en-US" dirty="0">
                <a:latin typeface="Times New Roman" panose="02020603050405020304" pitchFamily="18" charset="0"/>
              </a:rPr>
              <a:t>解决办法：</a:t>
            </a:r>
            <a:endParaRPr lang="en-US" altLang="zh-CN" dirty="0">
              <a:latin typeface="Times New Roman" panose="02020603050405020304" pitchFamily="18" charset="0"/>
            </a:endParaRPr>
          </a:p>
          <a:p>
            <a:pPr marL="457200" lvl="1" indent="0">
              <a:lnSpc>
                <a:spcPct val="170000"/>
              </a:lnSpc>
              <a:buNone/>
            </a:pPr>
            <a:r>
              <a:rPr lang="zh-CN" altLang="en-US" dirty="0">
                <a:latin typeface="Times New Roman" panose="02020603050405020304" pitchFamily="18" charset="0"/>
              </a:rPr>
              <a:t>    可加入适当的</a:t>
            </a:r>
            <a:r>
              <a:rPr lang="zh-CN" altLang="en-US" dirty="0">
                <a:solidFill>
                  <a:srgbClr val="FF00FF"/>
                </a:solidFill>
                <a:latin typeface="Times New Roman" panose="02020603050405020304" pitchFamily="18" charset="0"/>
              </a:rPr>
              <a:t>有机溶剂或加热</a:t>
            </a:r>
            <a:r>
              <a:rPr lang="zh-CN" altLang="en-US" dirty="0">
                <a:latin typeface="Times New Roman" panose="02020603050405020304" pitchFamily="18" charset="0"/>
              </a:rPr>
              <a:t>以消除。</a:t>
            </a:r>
          </a:p>
        </p:txBody>
      </p:sp>
      <p:sp>
        <p:nvSpPr>
          <p:cNvPr id="229381" name="Rectangle 5"/>
          <p:cNvSpPr>
            <a:spLocks noGrp="1" noChangeArrowheads="1"/>
          </p:cNvSpPr>
          <p:nvPr>
            <p:ph type="title"/>
          </p:nvPr>
        </p:nvSpPr>
        <p:spPr/>
        <p:txBody>
          <a:bodyPr/>
          <a:lstStyle/>
          <a:p>
            <a:r>
              <a:rPr lang="zh-CN" altLang="en-US" sz="3600" dirty="0">
                <a:latin typeface="Times New Roman" panose="02020603050405020304" pitchFamily="18" charset="0"/>
              </a:rPr>
              <a:t>指示剂的僵化</a:t>
            </a:r>
            <a:r>
              <a:rPr lang="en-US" altLang="zh-CN" sz="3600" dirty="0">
                <a:latin typeface="Times New Roman" panose="02020603050405020304" pitchFamily="18" charset="0"/>
              </a:rPr>
              <a:t>(</a:t>
            </a:r>
            <a:r>
              <a:rPr lang="zh-CN" altLang="en-US" sz="3600" dirty="0">
                <a:solidFill>
                  <a:srgbClr val="3333FF"/>
                </a:solidFill>
                <a:latin typeface="Times New Roman" panose="02020603050405020304" pitchFamily="18" charset="0"/>
              </a:rPr>
              <a:t>不要求</a:t>
            </a:r>
            <a:r>
              <a:rPr lang="en-US" altLang="zh-CN" sz="3600" dirty="0">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5631934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barn(inVertical)">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barn(inVertical)">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barn(inVertical)">
                                      <p:cBhvr>
                                        <p:cTn id="17" dur="500"/>
                                        <p:tgtEl>
                                          <p:spTgt spid="229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barn(inVertical)">
                                      <p:cBhvr>
                                        <p:cTn id="22" dur="500"/>
                                        <p:tgtEl>
                                          <p:spTgt spid="22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bldLvl="2"/>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《分析化学》 第五章   配位滴定法</a:t>
            </a:r>
          </a:p>
        </p:txBody>
      </p:sp>
      <p:sp>
        <p:nvSpPr>
          <p:cNvPr id="5" name="灯片编号占位符 5"/>
          <p:cNvSpPr>
            <a:spLocks noGrp="1"/>
          </p:cNvSpPr>
          <p:nvPr>
            <p:ph type="sldNum" sz="quarter" idx="12"/>
          </p:nvPr>
        </p:nvSpPr>
        <p:spPr/>
        <p:txBody>
          <a:bodyPr/>
          <a:lstStyle/>
          <a:p>
            <a:fld id="{56538314-96F8-4CB2-8F36-F5E8E925E584}" type="slidenum">
              <a:rPr lang="en-US" altLang="zh-CN"/>
              <a:pPr/>
              <a:t>95</a:t>
            </a:fld>
            <a:endParaRPr lang="en-US" altLang="zh-CN"/>
          </a:p>
        </p:txBody>
      </p:sp>
      <p:sp>
        <p:nvSpPr>
          <p:cNvPr id="482306" name="Rectangle 2"/>
          <p:cNvSpPr>
            <a:spLocks noGrp="1" noChangeArrowheads="1"/>
          </p:cNvSpPr>
          <p:nvPr>
            <p:ph type="title"/>
          </p:nvPr>
        </p:nvSpPr>
        <p:spPr/>
        <p:txBody>
          <a:bodyPr/>
          <a:lstStyle/>
          <a:p>
            <a:r>
              <a:rPr lang="zh-CN" altLang="en-US" dirty="0">
                <a:latin typeface="Times New Roman" panose="02020603050405020304" pitchFamily="18" charset="0"/>
              </a:rPr>
              <a:t>金属指示剂的氧化变质（</a:t>
            </a:r>
            <a:r>
              <a:rPr lang="zh-CN" altLang="en-US" dirty="0">
                <a:solidFill>
                  <a:srgbClr val="3333FF"/>
                </a:solidFill>
                <a:latin typeface="Times New Roman" panose="02020603050405020304" pitchFamily="18" charset="0"/>
              </a:rPr>
              <a:t>不要求</a:t>
            </a:r>
            <a:r>
              <a:rPr lang="zh-CN" altLang="en-US" dirty="0">
                <a:latin typeface="Times New Roman" panose="02020603050405020304" pitchFamily="18" charset="0"/>
              </a:rPr>
              <a:t>）</a:t>
            </a:r>
          </a:p>
        </p:txBody>
      </p:sp>
      <p:sp>
        <p:nvSpPr>
          <p:cNvPr id="482307" name="Rectangle 3"/>
          <p:cNvSpPr>
            <a:spLocks noGrp="1" noChangeArrowheads="1"/>
          </p:cNvSpPr>
          <p:nvPr>
            <p:ph type="body" idx="1"/>
          </p:nvPr>
        </p:nvSpPr>
        <p:spPr>
          <a:xfrm>
            <a:off x="251521" y="1268760"/>
            <a:ext cx="8568952" cy="4824536"/>
          </a:xfrm>
        </p:spPr>
        <p:txBody>
          <a:bodyPr/>
          <a:lstStyle/>
          <a:p>
            <a:pPr lvl="1">
              <a:lnSpc>
                <a:spcPct val="130000"/>
              </a:lnSpc>
              <a:spcBef>
                <a:spcPts val="0"/>
              </a:spcBef>
            </a:pPr>
            <a:r>
              <a:rPr lang="zh-CN" altLang="en-US" dirty="0">
                <a:latin typeface="Times New Roman" panose="02020603050405020304" pitchFamily="18" charset="0"/>
              </a:rPr>
              <a:t>金属指示剂的氧化变质：</a:t>
            </a:r>
            <a:endParaRPr lang="en-US" altLang="zh-CN" dirty="0">
              <a:latin typeface="Times New Roman" panose="02020603050405020304" pitchFamily="18" charset="0"/>
            </a:endParaRPr>
          </a:p>
          <a:p>
            <a:pPr marL="457200" lvl="1" indent="0">
              <a:lnSpc>
                <a:spcPct val="130000"/>
              </a:lnSpc>
              <a:spcBef>
                <a:spcPts val="0"/>
              </a:spcBef>
              <a:buNone/>
            </a:pPr>
            <a:r>
              <a:rPr lang="zh-CN" altLang="en-US" dirty="0">
                <a:latin typeface="Times New Roman" panose="02020603050405020304" pitchFamily="18" charset="0"/>
              </a:rPr>
              <a:t>    由于金属指示剂分子结构中多数含有易与氧化剂作用的双键等结构，而导致其容易氧化变质失效。</a:t>
            </a:r>
          </a:p>
          <a:p>
            <a:pPr lvl="1">
              <a:lnSpc>
                <a:spcPct val="130000"/>
              </a:lnSpc>
              <a:spcBef>
                <a:spcPts val="0"/>
              </a:spcBef>
            </a:pPr>
            <a:r>
              <a:rPr lang="zh-CN" altLang="en-US" dirty="0">
                <a:latin typeface="Times New Roman" panose="02020603050405020304" pitchFamily="18" charset="0"/>
              </a:rPr>
              <a:t>解决办法：</a:t>
            </a:r>
            <a:endParaRPr lang="en-US" altLang="zh-CN" dirty="0">
              <a:latin typeface="Times New Roman" panose="02020603050405020304" pitchFamily="18" charset="0"/>
            </a:endParaRPr>
          </a:p>
          <a:p>
            <a:pPr marL="971550" lvl="1" indent="-514350">
              <a:lnSpc>
                <a:spcPct val="130000"/>
              </a:lnSpc>
              <a:spcBef>
                <a:spcPts val="0"/>
              </a:spcBef>
              <a:buFont typeface="+mj-lt"/>
              <a:buAutoNum type="arabicPeriod"/>
            </a:pPr>
            <a:r>
              <a:rPr lang="zh-CN" altLang="en-US" sz="2400" dirty="0">
                <a:latin typeface="Times New Roman" panose="02020603050405020304" pitchFamily="18" charset="0"/>
              </a:rPr>
              <a:t>金属指示剂溶液应现配现用，不得长期保存。</a:t>
            </a:r>
            <a:endParaRPr lang="en-US" altLang="zh-CN" sz="2400" dirty="0">
              <a:latin typeface="Times New Roman" panose="02020603050405020304" pitchFamily="18" charset="0"/>
            </a:endParaRPr>
          </a:p>
          <a:p>
            <a:pPr marL="971550" lvl="1" indent="-514350">
              <a:lnSpc>
                <a:spcPct val="130000"/>
              </a:lnSpc>
              <a:spcBef>
                <a:spcPts val="0"/>
              </a:spcBef>
              <a:buFont typeface="+mj-lt"/>
              <a:buAutoNum type="arabicPeriod"/>
            </a:pPr>
            <a:r>
              <a:rPr lang="zh-CN" altLang="en-US" sz="2400" dirty="0">
                <a:latin typeface="Times New Roman" panose="02020603050405020304" pitchFamily="18" charset="0"/>
              </a:rPr>
              <a:t>若配成固体混合物则较稳定，保存时间较长。如</a:t>
            </a:r>
            <a:r>
              <a:rPr lang="en-US" altLang="zh-CN" sz="2400" dirty="0">
                <a:latin typeface="Times New Roman" panose="02020603050405020304" pitchFamily="18" charset="0"/>
              </a:rPr>
              <a:t>EBT</a:t>
            </a:r>
            <a:r>
              <a:rPr lang="zh-CN" altLang="en-US" sz="2400" dirty="0">
                <a:latin typeface="Times New Roman" panose="02020603050405020304" pitchFamily="18" charset="0"/>
              </a:rPr>
              <a:t>和</a:t>
            </a:r>
            <a:r>
              <a:rPr lang="en-US" altLang="zh-CN" sz="2400" dirty="0">
                <a:latin typeface="Times New Roman" panose="02020603050405020304" pitchFamily="18" charset="0"/>
              </a:rPr>
              <a:t>NN</a:t>
            </a:r>
            <a:r>
              <a:rPr lang="zh-CN" altLang="en-US" sz="2400" dirty="0">
                <a:latin typeface="Times New Roman" panose="02020603050405020304" pitchFamily="18" charset="0"/>
              </a:rPr>
              <a:t>常用固体</a:t>
            </a:r>
            <a:r>
              <a:rPr lang="en-US" altLang="zh-CN" sz="2400" dirty="0">
                <a:latin typeface="Times New Roman" panose="02020603050405020304" pitchFamily="18" charset="0"/>
              </a:rPr>
              <a:t>NaCl</a:t>
            </a:r>
            <a:r>
              <a:rPr lang="zh-CN" altLang="en-US" sz="2400" dirty="0">
                <a:latin typeface="Times New Roman" panose="02020603050405020304" pitchFamily="18" charset="0"/>
              </a:rPr>
              <a:t>或</a:t>
            </a:r>
            <a:r>
              <a:rPr lang="en-US" altLang="zh-CN" sz="2400" dirty="0" err="1">
                <a:latin typeface="Times New Roman" panose="02020603050405020304" pitchFamily="18" charset="0"/>
              </a:rPr>
              <a:t>KCl</a:t>
            </a:r>
            <a:r>
              <a:rPr lang="zh-CN" altLang="en-US" sz="2400" dirty="0">
                <a:latin typeface="Times New Roman" panose="02020603050405020304" pitchFamily="18" charset="0"/>
              </a:rPr>
              <a:t>作稀释剂配成固体混合物，可保存</a:t>
            </a:r>
            <a:r>
              <a:rPr lang="en-US" altLang="zh-CN" sz="2400" dirty="0">
                <a:latin typeface="Times New Roman" panose="02020603050405020304" pitchFamily="18" charset="0"/>
              </a:rPr>
              <a:t>3</a:t>
            </a:r>
            <a:r>
              <a:rPr lang="zh-CN" altLang="en-US" sz="2400" dirty="0">
                <a:latin typeface="Times New Roman" panose="02020603050405020304" pitchFamily="18" charset="0"/>
              </a:rPr>
              <a:t>个月以上。</a:t>
            </a:r>
            <a:endParaRPr lang="en-US" altLang="zh-CN" sz="2400" dirty="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05132082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animEffect transition="in" filter="barn(inVertical)">
                                      <p:cBhvr>
                                        <p:cTn id="7" dur="500"/>
                                        <p:tgtEl>
                                          <p:spTgt spid="482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2307">
                                            <p:txEl>
                                              <p:pRg st="1" end="1"/>
                                            </p:txEl>
                                          </p:spTgt>
                                        </p:tgtEl>
                                        <p:attrNameLst>
                                          <p:attrName>style.visibility</p:attrName>
                                        </p:attrNameLst>
                                      </p:cBhvr>
                                      <p:to>
                                        <p:strVal val="visible"/>
                                      </p:to>
                                    </p:set>
                                    <p:animEffect transition="in" filter="barn(inVertical)">
                                      <p:cBhvr>
                                        <p:cTn id="12" dur="500"/>
                                        <p:tgtEl>
                                          <p:spTgt spid="482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2307">
                                            <p:txEl>
                                              <p:pRg st="2" end="2"/>
                                            </p:txEl>
                                          </p:spTgt>
                                        </p:tgtEl>
                                        <p:attrNameLst>
                                          <p:attrName>style.visibility</p:attrName>
                                        </p:attrNameLst>
                                      </p:cBhvr>
                                      <p:to>
                                        <p:strVal val="visible"/>
                                      </p:to>
                                    </p:set>
                                    <p:animEffect transition="in" filter="barn(inVertical)">
                                      <p:cBhvr>
                                        <p:cTn id="17" dur="500"/>
                                        <p:tgtEl>
                                          <p:spTgt spid="4823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82307">
                                            <p:txEl>
                                              <p:pRg st="3" end="3"/>
                                            </p:txEl>
                                          </p:spTgt>
                                        </p:tgtEl>
                                        <p:attrNameLst>
                                          <p:attrName>style.visibility</p:attrName>
                                        </p:attrNameLst>
                                      </p:cBhvr>
                                      <p:to>
                                        <p:strVal val="visible"/>
                                      </p:to>
                                    </p:set>
                                    <p:animEffect transition="in" filter="barn(inVertical)">
                                      <p:cBhvr>
                                        <p:cTn id="22" dur="500"/>
                                        <p:tgtEl>
                                          <p:spTgt spid="4823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82307">
                                            <p:txEl>
                                              <p:pRg st="4" end="4"/>
                                            </p:txEl>
                                          </p:spTgt>
                                        </p:tgtEl>
                                        <p:attrNameLst>
                                          <p:attrName>style.visibility</p:attrName>
                                        </p:attrNameLst>
                                      </p:cBhvr>
                                      <p:to>
                                        <p:strVal val="visible"/>
                                      </p:to>
                                    </p:set>
                                    <p:animEffect transition="in" filter="barn(inVertical)">
                                      <p:cBhvr>
                                        <p:cTn id="27" dur="500"/>
                                        <p:tgtEl>
                                          <p:spTgt spid="482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bldLvl="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A6B39B-F90D-4F1F-A476-9AA2FAD8254F}"/>
              </a:ext>
            </a:extLst>
          </p:cNvPr>
          <p:cNvSpPr>
            <a:spLocks noGrp="1"/>
          </p:cNvSpPr>
          <p:nvPr>
            <p:ph type="ctrTitle"/>
          </p:nvPr>
        </p:nvSpPr>
        <p:spPr/>
        <p:txBody>
          <a:bodyPr/>
          <a:lstStyle/>
          <a:p>
            <a:r>
              <a:rPr lang="zh-CN" altLang="en-US" dirty="0"/>
              <a:t>三、金属指示剂</a:t>
            </a:r>
          </a:p>
        </p:txBody>
      </p:sp>
      <p:sp>
        <p:nvSpPr>
          <p:cNvPr id="3" name="副标题 2">
            <a:extLst>
              <a:ext uri="{FF2B5EF4-FFF2-40B4-BE49-F238E27FC236}">
                <a16:creationId xmlns:a16="http://schemas.microsoft.com/office/drawing/2014/main" id="{04A729B1-7D63-4403-948D-5261C6375341}"/>
              </a:ext>
            </a:extLst>
          </p:cNvPr>
          <p:cNvSpPr>
            <a:spLocks noGrp="1"/>
          </p:cNvSpPr>
          <p:nvPr>
            <p:ph type="subTitle" idx="1"/>
          </p:nvPr>
        </p:nvSpPr>
        <p:spPr>
          <a:xfrm>
            <a:off x="467544" y="2852936"/>
            <a:ext cx="8496944" cy="1193800"/>
          </a:xfrm>
        </p:spPr>
        <p:txBody>
          <a:bodyPr/>
          <a:lstStyle/>
          <a:p>
            <a:r>
              <a:rPr lang="en-US" altLang="zh-CN" sz="3800" dirty="0"/>
              <a:t>(</a:t>
            </a:r>
            <a:r>
              <a:rPr lang="zh-CN" altLang="en-US" sz="3800" dirty="0"/>
              <a:t>二</a:t>
            </a:r>
            <a:r>
              <a:rPr lang="en-US" altLang="zh-CN" sz="3800" dirty="0"/>
              <a:t>) </a:t>
            </a:r>
            <a:r>
              <a:rPr lang="zh-CN" altLang="en-US" sz="3800" dirty="0"/>
              <a:t>金属指示剂颜色转变点</a:t>
            </a:r>
            <a:r>
              <a:rPr lang="en-US" altLang="zh-CN" sz="3800" dirty="0" err="1"/>
              <a:t>pM</a:t>
            </a:r>
            <a:r>
              <a:rPr lang="en-US" altLang="zh-CN" sz="3800" baseline="-25000" dirty="0" err="1"/>
              <a:t>t</a:t>
            </a:r>
            <a:r>
              <a:rPr lang="zh-CN" altLang="en-US" sz="3800" dirty="0"/>
              <a:t>的计算</a:t>
            </a:r>
          </a:p>
        </p:txBody>
      </p:sp>
    </p:spTree>
    <p:custDataLst>
      <p:tags r:id="rId1"/>
    </p:custDataLst>
    <p:extLst>
      <p:ext uri="{BB962C8B-B14F-4D97-AF65-F5344CB8AC3E}">
        <p14:creationId xmlns:p14="http://schemas.microsoft.com/office/powerpoint/2010/main" val="1212056008"/>
      </p:ext>
    </p:extLst>
  </p:cSld>
  <p:clrMapOvr>
    <a:masterClrMapping/>
  </p:clrMapOvr>
  <p:transition spd="med">
    <p:split orient="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FEF16D25-A219-4E9A-933A-0111B9582D94}"/>
              </a:ext>
            </a:extLst>
          </p:cNvPr>
          <p:cNvSpPr/>
          <p:nvPr/>
        </p:nvSpPr>
        <p:spPr bwMode="auto">
          <a:xfrm>
            <a:off x="1403648" y="5445224"/>
            <a:ext cx="6192688" cy="534095"/>
          </a:xfrm>
          <a:prstGeom prst="rect">
            <a:avLst/>
          </a:prstGeom>
          <a:solidFill>
            <a:schemeClr val="accent5">
              <a:lumMod val="90000"/>
              <a:alpha val="47000"/>
            </a:schemeClr>
          </a:solidFill>
          <a:ln w="9525" cap="flat" cmpd="sng" algn="ctr">
            <a:solidFill>
              <a:schemeClr val="tx1"/>
            </a:solidFill>
            <a:prstDash val="solid"/>
            <a:miter lim="800000"/>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p:txBody>
      </p:sp>
      <p:sp>
        <p:nvSpPr>
          <p:cNvPr id="2" name="标题 1">
            <a:extLst>
              <a:ext uri="{FF2B5EF4-FFF2-40B4-BE49-F238E27FC236}">
                <a16:creationId xmlns:a16="http://schemas.microsoft.com/office/drawing/2014/main" id="{8BD5CD76-EA84-4303-BB93-62A102EFDFB4}"/>
              </a:ext>
            </a:extLst>
          </p:cNvPr>
          <p:cNvSpPr>
            <a:spLocks noGrp="1"/>
          </p:cNvSpPr>
          <p:nvPr>
            <p:ph type="title"/>
          </p:nvPr>
        </p:nvSpPr>
        <p:spPr/>
        <p:txBody>
          <a:bodyPr/>
          <a:lstStyle/>
          <a:p>
            <a:r>
              <a:rPr lang="zh-CN" altLang="en-US" sz="3600" dirty="0"/>
              <a:t>金属指示剂的酸效应和理论变色点</a:t>
            </a:r>
            <a:r>
              <a:rPr lang="en-US" altLang="zh-CN" sz="3600" dirty="0" err="1"/>
              <a:t>pM</a:t>
            </a:r>
            <a:r>
              <a:rPr lang="en-US" altLang="zh-CN" sz="3600" baseline="-25000" dirty="0" err="1"/>
              <a:t>t</a:t>
            </a:r>
            <a:endParaRPr lang="zh-CN" altLang="en-US" sz="3600" baseline="-25000" dirty="0"/>
          </a:p>
        </p:txBody>
      </p:sp>
      <p:sp>
        <p:nvSpPr>
          <p:cNvPr id="3" name="内容占位符 2">
            <a:extLst>
              <a:ext uri="{FF2B5EF4-FFF2-40B4-BE49-F238E27FC236}">
                <a16:creationId xmlns:a16="http://schemas.microsoft.com/office/drawing/2014/main" id="{EC724D56-C87A-493F-AD67-F44A1482386E}"/>
              </a:ext>
            </a:extLst>
          </p:cNvPr>
          <p:cNvSpPr>
            <a:spLocks noGrp="1"/>
          </p:cNvSpPr>
          <p:nvPr>
            <p:ph idx="1"/>
          </p:nvPr>
        </p:nvSpPr>
        <p:spPr/>
        <p:txBody>
          <a:bodyPr/>
          <a:lstStyle/>
          <a:p>
            <a:r>
              <a:rPr lang="zh-CN" altLang="en-US" sz="2800" dirty="0"/>
              <a:t>由于金属指示剂通常是有机弱酸碱，因而恒存在如下酸效应：</a:t>
            </a:r>
          </a:p>
        </p:txBody>
      </p:sp>
      <p:sp>
        <p:nvSpPr>
          <p:cNvPr id="4" name="页脚占位符 3">
            <a:extLst>
              <a:ext uri="{FF2B5EF4-FFF2-40B4-BE49-F238E27FC236}">
                <a16:creationId xmlns:a16="http://schemas.microsoft.com/office/drawing/2014/main" id="{E8CBD7D9-542D-446C-A7BD-C30586EA668E}"/>
              </a:ext>
            </a:extLst>
          </p:cNvPr>
          <p:cNvSpPr>
            <a:spLocks noGrp="1"/>
          </p:cNvSpPr>
          <p:nvPr>
            <p:ph type="ftr" sz="quarter" idx="11"/>
          </p:nvPr>
        </p:nvSpPr>
        <p:spPr/>
        <p:txBody>
          <a:bodyPr/>
          <a:lstStyle/>
          <a:p>
            <a:r>
              <a:rPr lang="en-US" altLang="zh-CN"/>
              <a:t>《分析化学》 第五章   配位滴定法</a:t>
            </a:r>
            <a:endParaRPr lang="en-US" altLang="zh-CN" dirty="0"/>
          </a:p>
        </p:txBody>
      </p:sp>
      <p:sp>
        <p:nvSpPr>
          <p:cNvPr id="5" name="灯片编号占位符 4">
            <a:extLst>
              <a:ext uri="{FF2B5EF4-FFF2-40B4-BE49-F238E27FC236}">
                <a16:creationId xmlns:a16="http://schemas.microsoft.com/office/drawing/2014/main" id="{7C045ACA-499E-4EED-BDE9-A2569EF5EF6F}"/>
              </a:ext>
            </a:extLst>
          </p:cNvPr>
          <p:cNvSpPr>
            <a:spLocks noGrp="1"/>
          </p:cNvSpPr>
          <p:nvPr>
            <p:ph type="sldNum" sz="quarter" idx="12"/>
          </p:nvPr>
        </p:nvSpPr>
        <p:spPr/>
        <p:txBody>
          <a:bodyPr/>
          <a:lstStyle/>
          <a:p>
            <a:fld id="{5AFBF0AD-4095-4CA5-B662-0EE5BE9E4DDC}" type="slidenum">
              <a:rPr lang="en-US" altLang="zh-CN" smtClean="0"/>
              <a:pPr/>
              <a:t>97</a:t>
            </a:fld>
            <a:endParaRPr lang="en-US" altLang="zh-CN"/>
          </a:p>
        </p:txBody>
      </p:sp>
      <p:sp>
        <p:nvSpPr>
          <p:cNvPr id="7" name="Rectangle 7">
            <a:extLst>
              <a:ext uri="{FF2B5EF4-FFF2-40B4-BE49-F238E27FC236}">
                <a16:creationId xmlns:a16="http://schemas.microsoft.com/office/drawing/2014/main" id="{998F2BE1-545D-4C63-98B1-E350D329E88F}"/>
              </a:ext>
            </a:extLst>
          </p:cNvPr>
          <p:cNvSpPr>
            <a:spLocks noChangeArrowheads="1"/>
          </p:cNvSpPr>
          <p:nvPr/>
        </p:nvSpPr>
        <p:spPr bwMode="auto">
          <a:xfrm>
            <a:off x="2057400" y="2132856"/>
            <a:ext cx="37208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buSzPct val="85000"/>
            </a:pPr>
            <a:r>
              <a:rPr kumimoji="1" lang="en-US" altLang="zh-CN" b="1" dirty="0">
                <a:ea typeface="宋体" panose="02010600030101010101" pitchFamily="2" charset="-122"/>
                <a:cs typeface="Times New Roman" panose="02020603050405020304" pitchFamily="18" charset="0"/>
              </a:rPr>
              <a:t>M     +     In            </a:t>
            </a:r>
            <a:r>
              <a:rPr kumimoji="1" lang="en-US" altLang="zh-CN" b="1" dirty="0" err="1">
                <a:ea typeface="宋体" panose="02010600030101010101" pitchFamily="2" charset="-122"/>
                <a:cs typeface="Times New Roman" panose="02020603050405020304" pitchFamily="18" charset="0"/>
              </a:rPr>
              <a:t>MIn</a:t>
            </a:r>
            <a:endParaRPr kumimoji="1" lang="en-US" altLang="zh-CN" b="1" dirty="0">
              <a:ea typeface="宋体" panose="02010600030101010101" pitchFamily="2" charset="-122"/>
              <a:cs typeface="Times New Roman" panose="02020603050405020304" pitchFamily="18" charset="0"/>
            </a:endParaRPr>
          </a:p>
        </p:txBody>
      </p:sp>
      <p:sp>
        <p:nvSpPr>
          <p:cNvPr id="8" name="Line 8">
            <a:extLst>
              <a:ext uri="{FF2B5EF4-FFF2-40B4-BE49-F238E27FC236}">
                <a16:creationId xmlns:a16="http://schemas.microsoft.com/office/drawing/2014/main" id="{81252705-EFDB-4C49-9679-8F722BD37201}"/>
              </a:ext>
            </a:extLst>
          </p:cNvPr>
          <p:cNvSpPr>
            <a:spLocks noChangeShapeType="1"/>
          </p:cNvSpPr>
          <p:nvPr/>
        </p:nvSpPr>
        <p:spPr bwMode="auto">
          <a:xfrm>
            <a:off x="4067944" y="2420888"/>
            <a:ext cx="60684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en-US"/>
          </a:p>
        </p:txBody>
      </p:sp>
      <p:sp>
        <p:nvSpPr>
          <p:cNvPr id="9" name="Line 9">
            <a:extLst>
              <a:ext uri="{FF2B5EF4-FFF2-40B4-BE49-F238E27FC236}">
                <a16:creationId xmlns:a16="http://schemas.microsoft.com/office/drawing/2014/main" id="{3999A425-F675-4808-9B41-E590A5492C35}"/>
              </a:ext>
            </a:extLst>
          </p:cNvPr>
          <p:cNvSpPr>
            <a:spLocks noChangeShapeType="1"/>
          </p:cNvSpPr>
          <p:nvPr/>
        </p:nvSpPr>
        <p:spPr bwMode="auto">
          <a:xfrm>
            <a:off x="3707904" y="2611766"/>
            <a:ext cx="612" cy="579438"/>
          </a:xfrm>
          <a:prstGeom prst="line">
            <a:avLst/>
          </a:prstGeom>
          <a:noFill/>
          <a:ln w="38100">
            <a:solidFill>
              <a:schemeClr val="tx1"/>
            </a:solidFill>
            <a:round/>
            <a:headEnd type="stealth"/>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endParaRPr lang="zh-CN" altLang="en-US"/>
          </a:p>
        </p:txBody>
      </p:sp>
      <p:sp>
        <p:nvSpPr>
          <p:cNvPr id="10" name="Rectangle 10">
            <a:extLst>
              <a:ext uri="{FF2B5EF4-FFF2-40B4-BE49-F238E27FC236}">
                <a16:creationId xmlns:a16="http://schemas.microsoft.com/office/drawing/2014/main" id="{D47AA012-2AED-4E86-86CA-BC2F2E9C3FA3}"/>
              </a:ext>
            </a:extLst>
          </p:cNvPr>
          <p:cNvSpPr>
            <a:spLocks noChangeArrowheads="1"/>
          </p:cNvSpPr>
          <p:nvPr/>
        </p:nvSpPr>
        <p:spPr bwMode="auto">
          <a:xfrm>
            <a:off x="3779912" y="2564904"/>
            <a:ext cx="75494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buSzPct val="85000"/>
            </a:pPr>
            <a:r>
              <a:rPr kumimoji="1" lang="en-US" altLang="zh-CN" sz="3200" b="1" i="1" dirty="0" err="1">
                <a:ea typeface="宋体" panose="02010600030101010101" pitchFamily="2" charset="-122"/>
                <a:cs typeface="Times New Roman" panose="02020603050405020304" pitchFamily="18" charset="0"/>
              </a:rPr>
              <a:t>i</a:t>
            </a:r>
            <a:r>
              <a:rPr kumimoji="1" lang="en-US" altLang="zh-CN" sz="3200" b="1" dirty="0" err="1">
                <a:latin typeface="Arial" panose="020B0604020202020204" pitchFamily="34" charset="0"/>
                <a:ea typeface="宋体" panose="02010600030101010101" pitchFamily="2" charset="-122"/>
              </a:rPr>
              <a:t>H</a:t>
            </a:r>
            <a:r>
              <a:rPr kumimoji="1" lang="en-US" altLang="zh-CN" sz="3200" b="1" baseline="30000" dirty="0">
                <a:latin typeface="Arial" panose="020B0604020202020204" pitchFamily="34" charset="0"/>
                <a:ea typeface="宋体" panose="02010600030101010101" pitchFamily="2" charset="-122"/>
              </a:rPr>
              <a:t>+</a:t>
            </a:r>
          </a:p>
        </p:txBody>
      </p:sp>
      <p:sp>
        <p:nvSpPr>
          <p:cNvPr id="11" name="Rectangle 11">
            <a:extLst>
              <a:ext uri="{FF2B5EF4-FFF2-40B4-BE49-F238E27FC236}">
                <a16:creationId xmlns:a16="http://schemas.microsoft.com/office/drawing/2014/main" id="{52783930-0201-4AB3-8596-813D1E6B3B0A}"/>
              </a:ext>
            </a:extLst>
          </p:cNvPr>
          <p:cNvSpPr>
            <a:spLocks noChangeArrowheads="1"/>
          </p:cNvSpPr>
          <p:nvPr/>
        </p:nvSpPr>
        <p:spPr bwMode="auto">
          <a:xfrm>
            <a:off x="3270803" y="3068960"/>
            <a:ext cx="8691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b="1" dirty="0" err="1">
                <a:ea typeface="宋体" panose="02010600030101010101" pitchFamily="2" charset="-122"/>
                <a:cs typeface="Times New Roman" panose="02020603050405020304" pitchFamily="18" charset="0"/>
              </a:rPr>
              <a:t>H</a:t>
            </a:r>
            <a:r>
              <a:rPr kumimoji="1" lang="en-US" altLang="zh-CN" b="1" i="1" baseline="-25000" dirty="0" err="1">
                <a:ea typeface="宋体" panose="02010600030101010101" pitchFamily="2" charset="-122"/>
                <a:cs typeface="Times New Roman" panose="02020603050405020304" pitchFamily="18" charset="0"/>
              </a:rPr>
              <a:t>i</a:t>
            </a:r>
            <a:r>
              <a:rPr kumimoji="1" lang="en-US" altLang="zh-CN" b="1" dirty="0" err="1">
                <a:ea typeface="宋体" panose="02010600030101010101" pitchFamily="2" charset="-122"/>
                <a:cs typeface="Times New Roman" panose="02020603050405020304" pitchFamily="18" charset="0"/>
              </a:rPr>
              <a:t>In</a:t>
            </a:r>
            <a:endParaRPr kumimoji="1" lang="en-US" altLang="zh-CN" b="1" dirty="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70CB71A-C651-4BDC-9FC9-27435458A49F}"/>
                  </a:ext>
                </a:extLst>
              </p:cNvPr>
              <p:cNvSpPr txBox="1"/>
              <p:nvPr/>
            </p:nvSpPr>
            <p:spPr>
              <a:xfrm>
                <a:off x="323528" y="3573016"/>
                <a:ext cx="8290040" cy="2939459"/>
              </a:xfrm>
              <a:prstGeom prst="rect">
                <a:avLst/>
              </a:prstGeom>
              <a:noFill/>
            </p:spPr>
            <p:txBody>
              <a:bodyPr wrap="square" rtlCol="0">
                <a:spAutoFit/>
              </a:bodyPr>
              <a:lstStyle/>
              <a:p>
                <a:pPr>
                  <a:lnSpc>
                    <a:spcPct val="110000"/>
                  </a:lnSpc>
                </a:pPr>
                <a:r>
                  <a:rPr lang="en-US" altLang="zh-CN" sz="2600" b="1" i="1" dirty="0"/>
                  <a:t>c</a:t>
                </a:r>
                <a:r>
                  <a:rPr lang="en-US" altLang="zh-CN" sz="2600" b="1" baseline="-25000" dirty="0" err="1"/>
                  <a:t>In</a:t>
                </a:r>
                <a:r>
                  <a:rPr lang="en-US" altLang="zh-CN" sz="2600" b="1" dirty="0"/>
                  <a:t> = [</a:t>
                </a:r>
                <a:r>
                  <a:rPr lang="en-US" altLang="zh-CN" sz="2600" b="1" dirty="0" err="1"/>
                  <a:t>MIn</a:t>
                </a:r>
                <a:r>
                  <a:rPr lang="en-US" altLang="zh-CN" sz="2600" b="1" dirty="0"/>
                  <a:t>] + [In] + [</a:t>
                </a:r>
                <a:r>
                  <a:rPr lang="en-US" altLang="zh-CN" sz="2600" b="1" dirty="0" err="1"/>
                  <a:t>HIn</a:t>
                </a:r>
                <a:r>
                  <a:rPr lang="en-US" altLang="zh-CN" sz="2600" b="1" dirty="0"/>
                  <a:t>] + … + </a:t>
                </a:r>
                <a:r>
                  <a:rPr kumimoji="1" lang="en-US" altLang="zh-CN" sz="2600" b="1" dirty="0" err="1">
                    <a:ea typeface="宋体" panose="02010600030101010101" pitchFamily="2" charset="-122"/>
                    <a:cs typeface="Times New Roman" panose="02020603050405020304" pitchFamily="18" charset="0"/>
                  </a:rPr>
                  <a:t>H</a:t>
                </a:r>
                <a:r>
                  <a:rPr kumimoji="1" lang="en-US" altLang="zh-CN" sz="2600" b="1" i="1" baseline="-25000" dirty="0" err="1">
                    <a:ea typeface="宋体" panose="02010600030101010101" pitchFamily="2" charset="-122"/>
                    <a:cs typeface="Times New Roman" panose="02020603050405020304" pitchFamily="18" charset="0"/>
                  </a:rPr>
                  <a:t>i</a:t>
                </a:r>
                <a:r>
                  <a:rPr kumimoji="1" lang="en-US" altLang="zh-CN" sz="2600" b="1" dirty="0" err="1">
                    <a:ea typeface="宋体" panose="02010600030101010101" pitchFamily="2" charset="-122"/>
                    <a:cs typeface="Times New Roman" panose="02020603050405020304" pitchFamily="18" charset="0"/>
                  </a:rPr>
                  <a:t>In</a:t>
                </a:r>
                <a:r>
                  <a:rPr kumimoji="1" lang="en-US" altLang="zh-CN" sz="2600" b="1" dirty="0">
                    <a:ea typeface="宋体" panose="02010600030101010101" pitchFamily="2" charset="-122"/>
                    <a:cs typeface="Times New Roman" panose="02020603050405020304" pitchFamily="18" charset="0"/>
                  </a:rPr>
                  <a:t> = [</a:t>
                </a:r>
                <a:r>
                  <a:rPr kumimoji="1" lang="en-US" altLang="zh-CN" sz="2600" b="1" dirty="0" err="1">
                    <a:ea typeface="宋体" panose="02010600030101010101" pitchFamily="2" charset="-122"/>
                    <a:cs typeface="Times New Roman" panose="02020603050405020304" pitchFamily="18" charset="0"/>
                  </a:rPr>
                  <a:t>MIn</a:t>
                </a:r>
                <a:r>
                  <a:rPr kumimoji="1" lang="en-US" altLang="zh-CN" sz="2600" b="1" dirty="0">
                    <a:ea typeface="宋体" panose="02010600030101010101" pitchFamily="2" charset="-122"/>
                    <a:cs typeface="Times New Roman" panose="02020603050405020304" pitchFamily="18" charset="0"/>
                  </a:rPr>
                  <a:t>] + [In</a:t>
                </a:r>
                <a14:m>
                  <m:oMath xmlns:m="http://schemas.openxmlformats.org/officeDocument/2006/math">
                    <m:r>
                      <a:rPr kumimoji="1" lang="en-US" altLang="zh-CN" sz="2600" b="1" baseline="30000" smtClean="0">
                        <a:latin typeface="Cambria Math" panose="02040503050406030204" pitchFamily="18" charset="0"/>
                        <a:ea typeface="宋体" panose="02010600030101010101" pitchFamily="2" charset="-122"/>
                        <a:cs typeface="Times New Roman" panose="02020603050405020304" pitchFamily="18" charset="0"/>
                      </a:rPr>
                      <m:t>′</m:t>
                    </m:r>
                  </m:oMath>
                </a14:m>
                <a:r>
                  <a:rPr kumimoji="1" lang="en-US" altLang="zh-CN" sz="2600" b="1" dirty="0">
                    <a:ea typeface="宋体" panose="02010600030101010101" pitchFamily="2" charset="-122"/>
                    <a:cs typeface="Times New Roman" panose="02020603050405020304" pitchFamily="18" charset="0"/>
                  </a:rPr>
                  <a:t>]</a:t>
                </a:r>
              </a:p>
              <a:p>
                <a:pPr>
                  <a:lnSpc>
                    <a:spcPct val="110000"/>
                  </a:lnSpc>
                  <a:spcAft>
                    <a:spcPts val="600"/>
                  </a:spcAft>
                </a:pPr>
                <a14:m>
                  <m:oMath xmlns:m="http://schemas.openxmlformats.org/officeDocument/2006/math">
                    <m:sSubSup>
                      <m:sSubSupPr>
                        <m:ctrlPr>
                          <a:rPr kumimoji="1" lang="en-US" altLang="zh-CN" sz="2600" b="1" i="1" smtClean="0">
                            <a:latin typeface="Cambria Math" panose="02040503050406030204" pitchFamily="18" charset="0"/>
                            <a:ea typeface="宋体" panose="02010600030101010101" pitchFamily="2" charset="-122"/>
                            <a:cs typeface="Times New Roman" panose="02020603050405020304" pitchFamily="18" charset="0"/>
                          </a:rPr>
                        </m:ctrlPr>
                      </m:sSubSupPr>
                      <m:e>
                        <m:r>
                          <a:rPr kumimoji="1" lang="en-US" altLang="zh-CN" sz="2600" b="1" i="1" smtClean="0">
                            <a:latin typeface="Cambria Math" panose="02040503050406030204" pitchFamily="18" charset="0"/>
                            <a:ea typeface="宋体" panose="02010600030101010101" pitchFamily="2" charset="-122"/>
                            <a:cs typeface="Times New Roman" panose="02020603050405020304" pitchFamily="18" charset="0"/>
                          </a:rPr>
                          <m:t>𝑲</m:t>
                        </m:r>
                      </m:e>
                      <m:sub>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𝐌𝐈𝐧</m:t>
                        </m:r>
                      </m:sub>
                      <m:sup>
                        <m:r>
                          <a:rPr kumimoji="1" lang="en-US" altLang="zh-CN" sz="2600" b="1" i="1" smtClean="0">
                            <a:latin typeface="Cambria Math" panose="02040503050406030204" pitchFamily="18" charset="0"/>
                            <a:ea typeface="宋体" panose="02010600030101010101" pitchFamily="2" charset="-122"/>
                            <a:cs typeface="Times New Roman" panose="02020603050405020304" pitchFamily="18" charset="0"/>
                          </a:rPr>
                          <m:t>′</m:t>
                        </m:r>
                      </m:sup>
                    </m:sSubSup>
                    <m:r>
                      <a:rPr kumimoji="1" lang="en-US" altLang="zh-CN" sz="2600" b="1" i="1" smtClean="0">
                        <a:latin typeface="Cambria Math" panose="02040503050406030204" pitchFamily="18" charset="0"/>
                        <a:ea typeface="宋体" panose="02010600030101010101" pitchFamily="2" charset="-122"/>
                        <a:cs typeface="Times New Roman" panose="02020603050405020304" pitchFamily="18" charset="0"/>
                      </a:rPr>
                      <m:t>=</m:t>
                    </m:r>
                    <m:f>
                      <m:fPr>
                        <m:ctrlPr>
                          <a:rPr kumimoji="1" lang="en-US" altLang="zh-CN" sz="2600" b="1" i="1" smtClean="0">
                            <a:latin typeface="Cambria Math" panose="02040503050406030204" pitchFamily="18" charset="0"/>
                            <a:ea typeface="宋体" panose="02010600030101010101" pitchFamily="2" charset="-122"/>
                            <a:cs typeface="Times New Roman" panose="02020603050405020304" pitchFamily="18" charset="0"/>
                          </a:rPr>
                        </m:ctrlPr>
                      </m:fPr>
                      <m:num>
                        <m:r>
                          <m:rPr>
                            <m:nor/>
                          </m:rPr>
                          <a:rPr lang="en-US" altLang="zh-CN" sz="2600" b="1" dirty="0"/>
                          <m:t>[</m:t>
                        </m:r>
                        <m:r>
                          <m:rPr>
                            <m:nor/>
                          </m:rPr>
                          <a:rPr lang="en-US" altLang="zh-CN" sz="2600" b="1" dirty="0"/>
                          <m:t>MIn</m:t>
                        </m:r>
                        <m:r>
                          <m:rPr>
                            <m:nor/>
                          </m:rPr>
                          <a:rPr lang="en-US" altLang="zh-CN" sz="2600" b="1" dirty="0"/>
                          <m:t>]</m:t>
                        </m:r>
                      </m:num>
                      <m:den>
                        <m:d>
                          <m:dPr>
                            <m:begChr m:val="["/>
                            <m:endChr m:val="]"/>
                            <m:ctrlPr>
                              <a:rPr kumimoji="1" lang="en-US" altLang="zh-CN" sz="2600" b="1" i="1" smtClean="0">
                                <a:latin typeface="Cambria Math" panose="02040503050406030204" pitchFamily="18" charset="0"/>
                                <a:ea typeface="宋体" panose="02010600030101010101" pitchFamily="2" charset="-122"/>
                                <a:cs typeface="Times New Roman" panose="02020603050405020304" pitchFamily="18" charset="0"/>
                              </a:rPr>
                            </m:ctrlPr>
                          </m:dPr>
                          <m:e>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𝐌</m:t>
                            </m:r>
                          </m:e>
                        </m:d>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m:t>
                        </m:r>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𝐈𝐧</m:t>
                        </m:r>
                        <m:r>
                          <a:rPr kumimoji="1" lang="en-US" altLang="zh-CN" sz="2600" b="1" i="0" baseline="30000" smtClean="0">
                            <a:latin typeface="Cambria Math" panose="02040503050406030204" pitchFamily="18" charset="0"/>
                            <a:ea typeface="宋体" panose="02010600030101010101" pitchFamily="2" charset="-122"/>
                            <a:cs typeface="Times New Roman" panose="02020603050405020304" pitchFamily="18" charset="0"/>
                          </a:rPr>
                          <m:t>′</m:t>
                        </m:r>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m:t>
                        </m:r>
                      </m:den>
                    </m:f>
                  </m:oMath>
                </a14:m>
                <a:r>
                  <a:rPr kumimoji="1" lang="en-US" altLang="zh-CN" sz="2600" b="1" dirty="0">
                    <a:ea typeface="宋体" panose="02010600030101010101" pitchFamily="2" charset="-122"/>
                    <a:cs typeface="Times New Roman" panose="02020603050405020304" pitchFamily="18" charset="0"/>
                  </a:rPr>
                  <a:t> </a:t>
                </a:r>
                <a14:m>
                  <m:oMath xmlns:m="http://schemas.openxmlformats.org/officeDocument/2006/math">
                    <m:r>
                      <a:rPr kumimoji="1" lang="en-US" altLang="zh-CN" sz="2600" b="1" i="1">
                        <a:latin typeface="Cambria Math" panose="02040503050406030204" pitchFamily="18" charset="0"/>
                        <a:ea typeface="宋体" panose="02010600030101010101" pitchFamily="2" charset="-122"/>
                        <a:cs typeface="Times New Roman" panose="02020603050405020304" pitchFamily="18" charset="0"/>
                      </a:rPr>
                      <m:t>=</m:t>
                    </m:r>
                    <m:f>
                      <m:fPr>
                        <m:ctrlPr>
                          <a:rPr kumimoji="1" lang="en-US" altLang="zh-CN" sz="2600" b="1" i="1" smtClean="0">
                            <a:latin typeface="Cambria Math" panose="02040503050406030204" pitchFamily="18" charset="0"/>
                            <a:ea typeface="宋体" panose="02010600030101010101" pitchFamily="2" charset="-122"/>
                            <a:cs typeface="Times New Roman" panose="02020603050405020304" pitchFamily="18" charset="0"/>
                          </a:rPr>
                        </m:ctrlPr>
                      </m:fPr>
                      <m:num>
                        <m:r>
                          <a:rPr kumimoji="1" lang="en-US" altLang="zh-CN" sz="2600" b="1" i="1" smtClean="0">
                            <a:latin typeface="Cambria Math" panose="02040503050406030204" pitchFamily="18" charset="0"/>
                            <a:ea typeface="宋体" panose="02010600030101010101" pitchFamily="2" charset="-122"/>
                            <a:cs typeface="Times New Roman" panose="02020603050405020304" pitchFamily="18" charset="0"/>
                          </a:rPr>
                          <m:t> </m:t>
                        </m:r>
                        <m:r>
                          <m:rPr>
                            <m:nor/>
                          </m:rPr>
                          <a:rPr lang="en-US" altLang="zh-CN" sz="2600" b="1" dirty="0"/>
                          <m:t>[</m:t>
                        </m:r>
                        <m:r>
                          <m:rPr>
                            <m:nor/>
                          </m:rPr>
                          <a:rPr lang="en-US" altLang="zh-CN" sz="2600" b="1" dirty="0"/>
                          <m:t>MIn</m:t>
                        </m:r>
                        <m:r>
                          <m:rPr>
                            <m:nor/>
                          </m:rPr>
                          <a:rPr lang="en-US" altLang="zh-CN" sz="2600" b="1" dirty="0"/>
                          <m:t>]</m:t>
                        </m:r>
                      </m:num>
                      <m:den>
                        <m:d>
                          <m:dPr>
                            <m:begChr m:val="["/>
                            <m:endChr m:val="]"/>
                            <m:ctrlPr>
                              <a:rPr kumimoji="1" lang="en-US" altLang="zh-CN" sz="2600" b="1" i="1">
                                <a:latin typeface="Cambria Math" panose="02040503050406030204" pitchFamily="18" charset="0"/>
                                <a:ea typeface="宋体" panose="02010600030101010101" pitchFamily="2" charset="-122"/>
                                <a:cs typeface="Times New Roman" panose="02020603050405020304" pitchFamily="18" charset="0"/>
                              </a:rPr>
                            </m:ctrlPr>
                          </m:dPr>
                          <m:e>
                            <m:r>
                              <a:rPr kumimoji="1" lang="en-US" altLang="zh-CN" sz="2600" b="1">
                                <a:latin typeface="Cambria Math" panose="02040503050406030204" pitchFamily="18" charset="0"/>
                                <a:ea typeface="宋体" panose="02010600030101010101" pitchFamily="2" charset="-122"/>
                                <a:cs typeface="Times New Roman" panose="02020603050405020304" pitchFamily="18" charset="0"/>
                              </a:rPr>
                              <m:t>𝐌</m:t>
                            </m:r>
                          </m:e>
                        </m:d>
                        <m:sSub>
                          <m:sSubPr>
                            <m:ctrlPr>
                              <a:rPr kumimoji="1" lang="en-US" altLang="zh-CN" sz="2600" b="1" i="1" smtClean="0">
                                <a:latin typeface="Cambria Math" panose="02040503050406030204" pitchFamily="18" charset="0"/>
                                <a:ea typeface="宋体" panose="02010600030101010101" pitchFamily="2" charset="-122"/>
                                <a:cs typeface="Times New Roman" panose="02020603050405020304" pitchFamily="18" charset="0"/>
                              </a:rPr>
                            </m:ctrlPr>
                          </m:sSubPr>
                          <m:e>
                            <m:r>
                              <a:rPr kumimoji="1" lang="zh-CN" altLang="en-US" sz="2600" b="1" i="0">
                                <a:latin typeface="Cambria Math" panose="02040503050406030204" pitchFamily="18" charset="0"/>
                                <a:ea typeface="宋体" panose="02010600030101010101" pitchFamily="2" charset="-122"/>
                                <a:cs typeface="Times New Roman" panose="02020603050405020304" pitchFamily="18" charset="0"/>
                              </a:rPr>
                              <m:t>𝛂</m:t>
                            </m:r>
                          </m:e>
                          <m:sub>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𝐈𝐧</m:t>
                            </m:r>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m:t>
                            </m:r>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𝐇</m:t>
                            </m:r>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m:t>
                            </m:r>
                          </m:sub>
                        </m:sSub>
                        <m:r>
                          <a:rPr kumimoji="1" lang="en-US" altLang="zh-CN" sz="2600" b="1" i="1" baseline="-25000" smtClean="0">
                            <a:latin typeface="Cambria Math" panose="02040503050406030204" pitchFamily="18" charset="0"/>
                            <a:ea typeface="宋体" panose="02010600030101010101" pitchFamily="2" charset="-122"/>
                            <a:cs typeface="Times New Roman" panose="02020603050405020304" pitchFamily="18" charset="0"/>
                          </a:rPr>
                          <m:t> </m:t>
                        </m:r>
                        <m:r>
                          <a:rPr kumimoji="1" lang="en-US" altLang="zh-CN" sz="2600" b="1">
                            <a:latin typeface="Cambria Math" panose="02040503050406030204" pitchFamily="18" charset="0"/>
                            <a:ea typeface="宋体" panose="02010600030101010101" pitchFamily="2" charset="-122"/>
                            <a:cs typeface="Times New Roman" panose="02020603050405020304" pitchFamily="18" charset="0"/>
                          </a:rPr>
                          <m:t>[</m:t>
                        </m:r>
                        <m:r>
                          <a:rPr kumimoji="1" lang="en-US" altLang="zh-CN" sz="2600" b="1">
                            <a:latin typeface="Cambria Math" panose="02040503050406030204" pitchFamily="18" charset="0"/>
                            <a:ea typeface="宋体" panose="02010600030101010101" pitchFamily="2" charset="-122"/>
                            <a:cs typeface="Times New Roman" panose="02020603050405020304" pitchFamily="18" charset="0"/>
                          </a:rPr>
                          <m:t>𝐈𝐧</m:t>
                        </m:r>
                        <m:r>
                          <a:rPr kumimoji="1" lang="en-US" altLang="zh-CN" sz="2600" b="1">
                            <a:latin typeface="Cambria Math" panose="02040503050406030204" pitchFamily="18" charset="0"/>
                            <a:ea typeface="宋体" panose="02010600030101010101" pitchFamily="2" charset="-122"/>
                            <a:cs typeface="Times New Roman" panose="02020603050405020304" pitchFamily="18" charset="0"/>
                          </a:rPr>
                          <m:t>]</m:t>
                        </m:r>
                      </m:den>
                    </m:f>
                  </m:oMath>
                </a14:m>
                <a:r>
                  <a:rPr kumimoji="1" lang="en-US" altLang="zh-CN" sz="2600" b="1" dirty="0">
                    <a:ea typeface="宋体" panose="02010600030101010101" pitchFamily="2" charset="-122"/>
                    <a:cs typeface="Times New Roman" panose="02020603050405020304" pitchFamily="18" charset="0"/>
                  </a:rPr>
                  <a:t> </a:t>
                </a:r>
                <a14:m>
                  <m:oMath xmlns:m="http://schemas.openxmlformats.org/officeDocument/2006/math">
                    <m:r>
                      <a:rPr kumimoji="1" lang="en-US" altLang="zh-CN" sz="2600" b="1" i="1">
                        <a:latin typeface="Cambria Math" panose="02040503050406030204" pitchFamily="18" charset="0"/>
                        <a:ea typeface="宋体" panose="02010600030101010101" pitchFamily="2" charset="-122"/>
                        <a:cs typeface="Times New Roman" panose="02020603050405020304" pitchFamily="18" charset="0"/>
                      </a:rPr>
                      <m:t>=</m:t>
                    </m:r>
                  </m:oMath>
                </a14:m>
                <a:r>
                  <a:rPr kumimoji="1" lang="en-US" altLang="zh-CN" sz="2600" b="1" dirty="0">
                    <a:ea typeface="宋体" panose="02010600030101010101" pitchFamily="2" charset="-122"/>
                    <a:cs typeface="Times New Roman" panose="02020603050405020304" pitchFamily="18" charset="0"/>
                  </a:rPr>
                  <a:t> </a:t>
                </a:r>
                <a14:m>
                  <m:oMath xmlns:m="http://schemas.openxmlformats.org/officeDocument/2006/math">
                    <m:f>
                      <m:fPr>
                        <m:ctrlPr>
                          <a:rPr kumimoji="1" lang="en-US" altLang="zh-CN" sz="2600" b="1" i="1">
                            <a:latin typeface="Cambria Math" panose="02040503050406030204" pitchFamily="18" charset="0"/>
                            <a:ea typeface="宋体" panose="02010600030101010101" pitchFamily="2" charset="-122"/>
                            <a:cs typeface="Times New Roman" panose="02020603050405020304" pitchFamily="18" charset="0"/>
                          </a:rPr>
                        </m:ctrlPr>
                      </m:fPr>
                      <m:num>
                        <m:sSubSup>
                          <m:sSubSupPr>
                            <m:ctrlPr>
                              <a:rPr kumimoji="1" lang="en-US" altLang="zh-CN" sz="2600" b="1" i="1">
                                <a:latin typeface="Cambria Math" panose="02040503050406030204" pitchFamily="18" charset="0"/>
                                <a:ea typeface="宋体" panose="02010600030101010101" pitchFamily="2" charset="-122"/>
                                <a:cs typeface="Times New Roman" panose="02020603050405020304" pitchFamily="18" charset="0"/>
                              </a:rPr>
                            </m:ctrlPr>
                          </m:sSubSupPr>
                          <m:e>
                            <m:r>
                              <a:rPr kumimoji="1" lang="en-US" altLang="zh-CN" sz="2600" b="1" i="1">
                                <a:latin typeface="Cambria Math" panose="02040503050406030204" pitchFamily="18" charset="0"/>
                                <a:ea typeface="宋体" panose="02010600030101010101" pitchFamily="2" charset="-122"/>
                                <a:cs typeface="Times New Roman" panose="02020603050405020304" pitchFamily="18" charset="0"/>
                              </a:rPr>
                              <m:t>𝑲</m:t>
                            </m:r>
                          </m:e>
                          <m:sub>
                            <m:r>
                              <a:rPr kumimoji="1" lang="en-US" altLang="zh-CN" sz="2600" b="1" i="1">
                                <a:latin typeface="Cambria Math" panose="02040503050406030204" pitchFamily="18" charset="0"/>
                                <a:ea typeface="宋体" panose="02010600030101010101" pitchFamily="2" charset="-122"/>
                                <a:cs typeface="Times New Roman" panose="02020603050405020304" pitchFamily="18" charset="0"/>
                              </a:rPr>
                              <m:t>𝑴𝑰𝒏</m:t>
                            </m:r>
                          </m:sub>
                          <m:sup/>
                        </m:sSubSup>
                      </m:num>
                      <m:den>
                        <m:sSub>
                          <m:sSubPr>
                            <m:ctrlPr>
                              <a:rPr kumimoji="1" lang="en-US" altLang="zh-CN" sz="2600" b="1" i="1" smtClean="0">
                                <a:latin typeface="Cambria Math" panose="02040503050406030204" pitchFamily="18" charset="0"/>
                                <a:ea typeface="宋体" panose="02010600030101010101" pitchFamily="2" charset="-122"/>
                                <a:cs typeface="Times New Roman" panose="02020603050405020304" pitchFamily="18" charset="0"/>
                              </a:rPr>
                            </m:ctrlPr>
                          </m:sSubPr>
                          <m:e>
                            <m:r>
                              <a:rPr kumimoji="1" lang="zh-CN" altLang="en-US" sz="2600" b="1">
                                <a:latin typeface="Cambria Math" panose="02040503050406030204" pitchFamily="18" charset="0"/>
                                <a:ea typeface="宋体" panose="02010600030101010101" pitchFamily="2" charset="-122"/>
                                <a:cs typeface="Times New Roman" panose="02020603050405020304" pitchFamily="18" charset="0"/>
                              </a:rPr>
                              <m:t>𝛂</m:t>
                            </m:r>
                          </m:e>
                          <m:sub>
                            <m:r>
                              <a:rPr kumimoji="1" lang="en-US" altLang="zh-CN" sz="2600" b="1">
                                <a:latin typeface="Cambria Math" panose="02040503050406030204" pitchFamily="18" charset="0"/>
                                <a:ea typeface="宋体" panose="02010600030101010101" pitchFamily="2" charset="-122"/>
                                <a:cs typeface="Times New Roman" panose="02020603050405020304" pitchFamily="18" charset="0"/>
                              </a:rPr>
                              <m:t>𝐈𝐧</m:t>
                            </m:r>
                            <m:r>
                              <a:rPr kumimoji="1" lang="en-US" altLang="zh-CN" sz="2600" b="1">
                                <a:latin typeface="Cambria Math" panose="02040503050406030204" pitchFamily="18" charset="0"/>
                                <a:ea typeface="宋体" panose="02010600030101010101" pitchFamily="2" charset="-122"/>
                                <a:cs typeface="Times New Roman" panose="02020603050405020304" pitchFamily="18" charset="0"/>
                              </a:rPr>
                              <m:t>(</m:t>
                            </m:r>
                            <m:r>
                              <a:rPr kumimoji="1" lang="en-US" altLang="zh-CN" sz="2600" b="1">
                                <a:latin typeface="Cambria Math" panose="02040503050406030204" pitchFamily="18" charset="0"/>
                                <a:ea typeface="宋体" panose="02010600030101010101" pitchFamily="2" charset="-122"/>
                                <a:cs typeface="Times New Roman" panose="02020603050405020304" pitchFamily="18" charset="0"/>
                              </a:rPr>
                              <m:t>𝐇</m:t>
                            </m:r>
                            <m:r>
                              <a:rPr kumimoji="1" lang="en-US" altLang="zh-CN" sz="2600" b="1">
                                <a:latin typeface="Cambria Math" panose="02040503050406030204" pitchFamily="18" charset="0"/>
                                <a:ea typeface="宋体" panose="02010600030101010101" pitchFamily="2" charset="-122"/>
                                <a:cs typeface="Times New Roman" panose="02020603050405020304" pitchFamily="18" charset="0"/>
                              </a:rPr>
                              <m:t>)</m:t>
                            </m:r>
                          </m:sub>
                        </m:sSub>
                        <m:r>
                          <a:rPr kumimoji="1" lang="en-US" altLang="zh-CN" sz="2600" b="1" i="1" baseline="-25000">
                            <a:latin typeface="Cambria Math" panose="02040503050406030204" pitchFamily="18" charset="0"/>
                            <a:ea typeface="宋体" panose="02010600030101010101" pitchFamily="2" charset="-122"/>
                            <a:cs typeface="Times New Roman" panose="02020603050405020304" pitchFamily="18" charset="0"/>
                          </a:rPr>
                          <m:t> </m:t>
                        </m:r>
                      </m:den>
                    </m:f>
                  </m:oMath>
                </a14:m>
                <a:r>
                  <a:rPr kumimoji="1" lang="en-US" altLang="zh-CN" sz="2600" b="1" dirty="0">
                    <a:ea typeface="宋体" panose="02010600030101010101" pitchFamily="2" charset="-122"/>
                    <a:cs typeface="Times New Roman" panose="02020603050405020304" pitchFamily="18" charset="0"/>
                  </a:rPr>
                  <a:t> </a:t>
                </a:r>
              </a:p>
              <a:p>
                <a:pPr>
                  <a:lnSpc>
                    <a:spcPct val="120000"/>
                  </a:lnSpc>
                </a:pPr>
                <a14:m>
                  <m:oMath xmlns:m="http://schemas.openxmlformats.org/officeDocument/2006/math">
                    <m:d>
                      <m:dPr>
                        <m:begChr m:val="["/>
                        <m:endChr m:val="]"/>
                        <m:ctrlPr>
                          <a:rPr kumimoji="1" lang="en-US" altLang="zh-CN" sz="2600" b="1" i="1" smtClean="0">
                            <a:latin typeface="Cambria Math" panose="02040503050406030204" pitchFamily="18" charset="0"/>
                            <a:ea typeface="宋体" panose="02010600030101010101" pitchFamily="2" charset="-122"/>
                            <a:cs typeface="Times New Roman" panose="02020603050405020304" pitchFamily="18" charset="0"/>
                          </a:rPr>
                        </m:ctrlPr>
                      </m:dPr>
                      <m:e>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𝐌𝐈𝐧</m:t>
                        </m:r>
                      </m:e>
                    </m:d>
                    <m:r>
                      <a:rPr kumimoji="1" lang="en-US" altLang="zh-CN" sz="2600" b="1" i="1">
                        <a:latin typeface="Cambria Math" panose="02040503050406030204" pitchFamily="18" charset="0"/>
                        <a:ea typeface="宋体" panose="02010600030101010101" pitchFamily="2" charset="-122"/>
                        <a:cs typeface="Times New Roman" panose="02020603050405020304" pitchFamily="18" charset="0"/>
                      </a:rPr>
                      <m:t>=</m:t>
                    </m:r>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m:t>
                    </m:r>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𝐈𝐧</m:t>
                    </m:r>
                    <m:r>
                      <a:rPr kumimoji="1" lang="en-US" altLang="zh-CN" sz="2600" b="1" i="0" baseline="30000" smtClean="0">
                        <a:latin typeface="Cambria Math" panose="02040503050406030204" pitchFamily="18" charset="0"/>
                        <a:ea typeface="宋体" panose="02010600030101010101" pitchFamily="2" charset="-122"/>
                        <a:cs typeface="Times New Roman" panose="02020603050405020304" pitchFamily="18" charset="0"/>
                      </a:rPr>
                      <m:t>′</m:t>
                    </m:r>
                    <m:r>
                      <a:rPr kumimoji="1" lang="en-US" altLang="zh-CN" sz="2600" b="1" i="0" smtClean="0">
                        <a:latin typeface="Cambria Math" panose="02040503050406030204" pitchFamily="18" charset="0"/>
                        <a:ea typeface="宋体" panose="02010600030101010101" pitchFamily="2" charset="-122"/>
                        <a:cs typeface="Times New Roman" panose="02020603050405020304" pitchFamily="18" charset="0"/>
                      </a:rPr>
                      <m:t>]</m:t>
                    </m:r>
                  </m:oMath>
                </a14:m>
                <a:r>
                  <a:rPr kumimoji="1" lang="zh-CN" altLang="en-US" sz="2600" b="1" dirty="0">
                    <a:ea typeface="宋体" panose="02010600030101010101" pitchFamily="2" charset="-122"/>
                    <a:cs typeface="Times New Roman" panose="02020603050405020304" pitchFamily="18" charset="0"/>
                  </a:rPr>
                  <a:t>时，即为理论变色点</a:t>
                </a:r>
                <a:r>
                  <a:rPr kumimoji="1" lang="en-US" altLang="zh-CN" sz="2600" b="1" dirty="0">
                    <a:ea typeface="宋体" panose="02010600030101010101" pitchFamily="2" charset="-122"/>
                    <a:cs typeface="Times New Roman" panose="02020603050405020304" pitchFamily="18" charset="0"/>
                  </a:rPr>
                  <a:t>(</a:t>
                </a:r>
                <a:r>
                  <a:rPr kumimoji="1" lang="zh-CN" altLang="en-US" sz="2600" b="1" dirty="0">
                    <a:solidFill>
                      <a:srgbClr val="FF0000"/>
                    </a:solidFill>
                    <a:ea typeface="宋体" panose="02010600030101010101" pitchFamily="2" charset="-122"/>
                    <a:cs typeface="Times New Roman" panose="02020603050405020304" pitchFamily="18" charset="0"/>
                  </a:rPr>
                  <a:t>非真正滴定终点！</a:t>
                </a:r>
                <a:r>
                  <a:rPr kumimoji="1" lang="en-US" altLang="zh-CN" sz="2600" b="1" dirty="0">
                    <a:solidFill>
                      <a:schemeClr val="tx2"/>
                    </a:solidFill>
                    <a:ea typeface="宋体" panose="02010600030101010101" pitchFamily="2" charset="-122"/>
                    <a:cs typeface="Times New Roman" panose="02020603050405020304" pitchFamily="18" charset="0"/>
                  </a:rPr>
                  <a:t>)</a:t>
                </a:r>
              </a:p>
              <a:p>
                <a:pPr>
                  <a:lnSpc>
                    <a:spcPct val="120000"/>
                  </a:lnSpc>
                </a:pPr>
                <a:r>
                  <a:rPr kumimoji="1" lang="zh-CN" altLang="en-US" sz="2600" b="1" dirty="0">
                    <a:ea typeface="宋体" panose="02010600030101010101" pitchFamily="2" charset="-122"/>
                    <a:cs typeface="Times New Roman" panose="02020603050405020304" pitchFamily="18" charset="0"/>
                  </a:rPr>
                  <a:t>代入取负对数得     </a:t>
                </a:r>
                <a14:m>
                  <m:oMath xmlns:m="http://schemas.openxmlformats.org/officeDocument/2006/math">
                    <m:r>
                      <m:rPr>
                        <m:nor/>
                      </m:rPr>
                      <a:rPr kumimoji="1" lang="en-US" altLang="zh-CN" sz="2600" b="1" dirty="0" smtClean="0">
                        <a:solidFill>
                          <a:srgbClr val="3333FF"/>
                        </a:solidFill>
                        <a:ea typeface="宋体" panose="02010600030101010101" pitchFamily="2" charset="-122"/>
                        <a:cs typeface="Times New Roman" panose="02020603050405020304" pitchFamily="18" charset="0"/>
                      </a:rPr>
                      <m:t>pM</m:t>
                    </m:r>
                    <m:r>
                      <m:rPr>
                        <m:nor/>
                      </m:rPr>
                      <a:rPr kumimoji="1" lang="en-US" altLang="zh-CN" sz="2600" b="1" baseline="-25000" dirty="0" smtClean="0">
                        <a:solidFill>
                          <a:srgbClr val="3333FF"/>
                        </a:solidFill>
                        <a:ea typeface="宋体" panose="02010600030101010101" pitchFamily="2" charset="-122"/>
                        <a:cs typeface="Times New Roman" panose="02020603050405020304" pitchFamily="18" charset="0"/>
                      </a:rPr>
                      <m:t>t</m:t>
                    </m:r>
                    <m:r>
                      <a:rPr kumimoji="1" lang="en-US" altLang="zh-CN" sz="2600" b="1" i="1" smtClean="0">
                        <a:solidFill>
                          <a:srgbClr val="3333FF"/>
                        </a:solidFill>
                        <a:latin typeface="Cambria Math" panose="02040503050406030204" pitchFamily="18" charset="0"/>
                        <a:ea typeface="宋体" panose="02010600030101010101" pitchFamily="2" charset="-122"/>
                        <a:cs typeface="Times New Roman" panose="02020603050405020304" pitchFamily="18" charset="0"/>
                      </a:rPr>
                      <m:t>=</m:t>
                    </m:r>
                    <m:sSubSup>
                      <m:sSubSupPr>
                        <m:ctrlPr>
                          <a:rPr kumimoji="1" lang="en-US" altLang="zh-CN" sz="2600" b="1" i="1">
                            <a:solidFill>
                              <a:srgbClr val="3333FF"/>
                            </a:solidFill>
                            <a:latin typeface="Cambria Math" panose="02040503050406030204" pitchFamily="18" charset="0"/>
                            <a:ea typeface="宋体" panose="02010600030101010101" pitchFamily="2" charset="-122"/>
                            <a:cs typeface="Times New Roman" panose="02020603050405020304" pitchFamily="18" charset="0"/>
                          </a:rPr>
                        </m:ctrlPr>
                      </m:sSubSupPr>
                      <m:e>
                        <m:r>
                          <a:rPr kumimoji="1" lang="en-US" altLang="zh-CN" sz="2600" b="1" i="1">
                            <a:solidFill>
                              <a:srgbClr val="3333FF"/>
                            </a:solidFill>
                            <a:latin typeface="Cambria Math" panose="02040503050406030204" pitchFamily="18" charset="0"/>
                            <a:ea typeface="宋体" panose="02010600030101010101" pitchFamily="2" charset="-122"/>
                            <a:cs typeface="Times New Roman" panose="02020603050405020304" pitchFamily="18" charset="0"/>
                          </a:rPr>
                          <m:t>𝑲</m:t>
                        </m:r>
                      </m:e>
                      <m:sub>
                        <m:r>
                          <a:rPr kumimoji="1" lang="en-US" altLang="zh-CN" sz="2600" b="1">
                            <a:solidFill>
                              <a:srgbClr val="3333FF"/>
                            </a:solidFill>
                            <a:latin typeface="Cambria Math" panose="02040503050406030204" pitchFamily="18" charset="0"/>
                            <a:ea typeface="宋体" panose="02010600030101010101" pitchFamily="2" charset="-122"/>
                            <a:cs typeface="Times New Roman" panose="02020603050405020304" pitchFamily="18" charset="0"/>
                          </a:rPr>
                          <m:t>𝐌𝐈𝐧</m:t>
                        </m:r>
                      </m:sub>
                      <m:sup>
                        <m:r>
                          <a:rPr kumimoji="1" lang="en-US" altLang="zh-CN" sz="2600" b="1" i="1">
                            <a:solidFill>
                              <a:srgbClr val="3333FF"/>
                            </a:solidFill>
                            <a:latin typeface="Cambria Math" panose="02040503050406030204" pitchFamily="18" charset="0"/>
                            <a:ea typeface="宋体" panose="02010600030101010101" pitchFamily="2" charset="-122"/>
                            <a:cs typeface="Times New Roman" panose="02020603050405020304" pitchFamily="18" charset="0"/>
                          </a:rPr>
                          <m:t>′</m:t>
                        </m:r>
                      </m:sup>
                    </m:sSubSup>
                    <m:r>
                      <a:rPr kumimoji="1" lang="en-US" altLang="zh-CN" sz="2600" b="1" i="1">
                        <a:solidFill>
                          <a:srgbClr val="3333FF"/>
                        </a:solidFill>
                        <a:latin typeface="Cambria Math" panose="02040503050406030204" pitchFamily="18" charset="0"/>
                        <a:ea typeface="宋体" panose="02010600030101010101" pitchFamily="2" charset="-122"/>
                        <a:cs typeface="Times New Roman" panose="02020603050405020304" pitchFamily="18" charset="0"/>
                      </a:rPr>
                      <m:t>−</m:t>
                    </m:r>
                  </m:oMath>
                </a14:m>
                <a:r>
                  <a:rPr kumimoji="1" lang="en-US" altLang="zh-CN" sz="2600" b="1" dirty="0">
                    <a:solidFill>
                      <a:srgbClr val="3333FF"/>
                    </a:solidFill>
                    <a:ea typeface="宋体" panose="02010600030101010101" pitchFamily="2" charset="-122"/>
                    <a:cs typeface="Times New Roman" panose="02020603050405020304" pitchFamily="18" charset="0"/>
                  </a:rPr>
                  <a:t>lg </a:t>
                </a:r>
                <a14:m>
                  <m:oMath xmlns:m="http://schemas.openxmlformats.org/officeDocument/2006/math">
                    <m:sSub>
                      <m:sSubPr>
                        <m:ctrlPr>
                          <a:rPr kumimoji="1" lang="en-US" altLang="zh-CN" sz="2600" b="1" i="1">
                            <a:solidFill>
                              <a:srgbClr val="3333FF"/>
                            </a:solidFill>
                            <a:latin typeface="Cambria Math" panose="02040503050406030204" pitchFamily="18" charset="0"/>
                            <a:ea typeface="宋体" panose="02010600030101010101" pitchFamily="2" charset="-122"/>
                            <a:cs typeface="Times New Roman" panose="02020603050405020304" pitchFamily="18" charset="0"/>
                          </a:rPr>
                        </m:ctrlPr>
                      </m:sSubPr>
                      <m:e>
                        <m:r>
                          <a:rPr kumimoji="1" lang="zh-CN" altLang="en-US" sz="2600" b="1">
                            <a:solidFill>
                              <a:srgbClr val="3333FF"/>
                            </a:solidFill>
                            <a:latin typeface="Cambria Math" panose="02040503050406030204" pitchFamily="18" charset="0"/>
                            <a:ea typeface="宋体" panose="02010600030101010101" pitchFamily="2" charset="-122"/>
                            <a:cs typeface="Times New Roman" panose="02020603050405020304" pitchFamily="18" charset="0"/>
                          </a:rPr>
                          <m:t>𝛂</m:t>
                        </m:r>
                      </m:e>
                      <m:sub>
                        <m:r>
                          <a:rPr kumimoji="1" lang="en-US" altLang="zh-CN" sz="2600" b="1">
                            <a:solidFill>
                              <a:srgbClr val="3333FF"/>
                            </a:solidFill>
                            <a:latin typeface="Cambria Math" panose="02040503050406030204" pitchFamily="18" charset="0"/>
                            <a:ea typeface="宋体" panose="02010600030101010101" pitchFamily="2" charset="-122"/>
                            <a:cs typeface="Times New Roman" panose="02020603050405020304" pitchFamily="18" charset="0"/>
                          </a:rPr>
                          <m:t>𝐈𝐧</m:t>
                        </m:r>
                        <m:r>
                          <a:rPr kumimoji="1" lang="en-US" altLang="zh-CN" sz="2600" b="1">
                            <a:solidFill>
                              <a:srgbClr val="3333FF"/>
                            </a:solidFill>
                            <a:latin typeface="Cambria Math" panose="02040503050406030204" pitchFamily="18" charset="0"/>
                            <a:ea typeface="宋体" panose="02010600030101010101" pitchFamily="2" charset="-122"/>
                            <a:cs typeface="Times New Roman" panose="02020603050405020304" pitchFamily="18" charset="0"/>
                          </a:rPr>
                          <m:t>(</m:t>
                        </m:r>
                        <m:r>
                          <a:rPr kumimoji="1" lang="en-US" altLang="zh-CN" sz="2600" b="1">
                            <a:solidFill>
                              <a:srgbClr val="3333FF"/>
                            </a:solidFill>
                            <a:latin typeface="Cambria Math" panose="02040503050406030204" pitchFamily="18" charset="0"/>
                            <a:ea typeface="宋体" panose="02010600030101010101" pitchFamily="2" charset="-122"/>
                            <a:cs typeface="Times New Roman" panose="02020603050405020304" pitchFamily="18" charset="0"/>
                          </a:rPr>
                          <m:t>𝐇</m:t>
                        </m:r>
                        <m:r>
                          <a:rPr kumimoji="1" lang="en-US" altLang="zh-CN" sz="2600" b="1">
                            <a:solidFill>
                              <a:srgbClr val="3333FF"/>
                            </a:solidFill>
                            <a:latin typeface="Cambria Math" panose="02040503050406030204" pitchFamily="18" charset="0"/>
                            <a:ea typeface="宋体" panose="02010600030101010101" pitchFamily="2" charset="-122"/>
                            <a:cs typeface="Times New Roman" panose="02020603050405020304" pitchFamily="18" charset="0"/>
                          </a:rPr>
                          <m:t>)</m:t>
                        </m:r>
                      </m:sub>
                    </m:sSub>
                  </m:oMath>
                </a14:m>
                <a:endParaRPr kumimoji="1" lang="en-US" altLang="zh-CN" sz="2600" b="1" dirty="0">
                  <a:ea typeface="宋体" panose="02010600030101010101" pitchFamily="2" charset="-122"/>
                  <a:cs typeface="Times New Roman" panose="02020603050405020304" pitchFamily="18" charset="0"/>
                </a:endParaRPr>
              </a:p>
              <a:p>
                <a:pPr>
                  <a:lnSpc>
                    <a:spcPct val="120000"/>
                  </a:lnSpc>
                </a:pPr>
                <a:endParaRPr lang="zh-CN" altLang="en-US" sz="2600" b="1" dirty="0"/>
              </a:p>
            </p:txBody>
          </p:sp>
        </mc:Choice>
        <mc:Fallback xmlns="">
          <p:sp>
            <p:nvSpPr>
              <p:cNvPr id="12" name="文本框 11">
                <a:extLst>
                  <a:ext uri="{FF2B5EF4-FFF2-40B4-BE49-F238E27FC236}">
                    <a16:creationId xmlns:a16="http://schemas.microsoft.com/office/drawing/2014/main" xmlns:a14="http://schemas.microsoft.com/office/drawing/2010/main" xmlns="" id="{070CB71A-C651-4BDC-9FC9-27435458A49F}"/>
                  </a:ext>
                </a:extLst>
              </p:cNvPr>
              <p:cNvSpPr txBox="1">
                <a:spLocks noRot="1" noChangeAspect="1" noMove="1" noResize="1" noEditPoints="1" noAdjustHandles="1" noChangeArrowheads="1" noChangeShapeType="1" noTextEdit="1"/>
              </p:cNvSpPr>
              <p:nvPr/>
            </p:nvSpPr>
            <p:spPr>
              <a:xfrm>
                <a:off x="323528" y="3573016"/>
                <a:ext cx="8290040" cy="2939459"/>
              </a:xfrm>
              <a:prstGeom prst="rect">
                <a:avLst/>
              </a:prstGeom>
              <a:blipFill rotWithShape="0">
                <a:blip r:embed="rId4"/>
                <a:stretch>
                  <a:fillRect t="-145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7313285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arn(inVertical)">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barn(inVertical)">
                                      <p:cBhvr>
                                        <p:cTn id="36" dur="500"/>
                                        <p:tgtEl>
                                          <p:spTgt spid="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barn(inVertical)">
                                      <p:cBhvr>
                                        <p:cTn id="41" dur="500"/>
                                        <p:tgtEl>
                                          <p:spTgt spid="1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xEl>
                                              <p:pRg st="3" end="3"/>
                                            </p:txEl>
                                          </p:spTgt>
                                        </p:tgtEl>
                                        <p:attrNameLst>
                                          <p:attrName>style.visibility</p:attrName>
                                        </p:attrNameLst>
                                      </p:cBhvr>
                                      <p:to>
                                        <p:strVal val="visible"/>
                                      </p:to>
                                    </p:set>
                                    <p:animEffect transition="in" filter="barn(inVertical)">
                                      <p:cBhvr>
                                        <p:cTn id="46" dur="500"/>
                                        <p:tgtEl>
                                          <p:spTgt spid="1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build="p"/>
      <p:bldP spid="7" grpId="0"/>
      <p:bldP spid="8" grpId="0" animBg="1"/>
      <p:bldP spid="9" grpId="0" animBg="1"/>
      <p:bldP spid="10" grpId="0"/>
      <p:bldP spid="11" grpId="0"/>
      <p:bldP spid="12" grpId="0" build="p" bldLvl="2"/>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F428E7-38CC-4740-9B24-A07B3E079387}"/>
              </a:ext>
            </a:extLst>
          </p:cNvPr>
          <p:cNvSpPr>
            <a:spLocks noGrp="1"/>
          </p:cNvSpPr>
          <p:nvPr>
            <p:ph type="title"/>
          </p:nvPr>
        </p:nvSpPr>
        <p:spPr>
          <a:xfrm>
            <a:off x="734888" y="261144"/>
            <a:ext cx="8229600" cy="863600"/>
          </a:xfrm>
        </p:spPr>
        <p:txBody>
          <a:bodyPr/>
          <a:lstStyle/>
          <a:p>
            <a:r>
              <a:rPr lang="zh-CN" altLang="en-US" dirty="0"/>
              <a:t>注：关于理论变色点</a:t>
            </a:r>
            <a:r>
              <a:rPr lang="en-US" altLang="zh-CN" dirty="0" err="1"/>
              <a:t>pM</a:t>
            </a:r>
            <a:r>
              <a:rPr lang="en-US" altLang="zh-CN" baseline="-25000" dirty="0" err="1"/>
              <a:t>t</a:t>
            </a:r>
            <a:endParaRPr lang="zh-CN" altLang="en-US" dirty="0"/>
          </a:p>
        </p:txBody>
      </p:sp>
      <p:sp>
        <p:nvSpPr>
          <p:cNvPr id="4" name="内容占位符 3">
            <a:extLst>
              <a:ext uri="{FF2B5EF4-FFF2-40B4-BE49-F238E27FC236}">
                <a16:creationId xmlns:a16="http://schemas.microsoft.com/office/drawing/2014/main" id="{474C7B6D-69D2-4698-8016-C5E692014559}"/>
              </a:ext>
            </a:extLst>
          </p:cNvPr>
          <p:cNvSpPr>
            <a:spLocks noGrp="1"/>
          </p:cNvSpPr>
          <p:nvPr>
            <p:ph idx="1"/>
          </p:nvPr>
        </p:nvSpPr>
        <p:spPr/>
        <p:txBody>
          <a:bodyPr/>
          <a:lstStyle/>
          <a:p>
            <a:pPr>
              <a:lnSpc>
                <a:spcPct val="110000"/>
              </a:lnSpc>
            </a:pPr>
            <a:r>
              <a:rPr lang="zh-CN" altLang="en-US" dirty="0"/>
              <a:t>如前所述，</a:t>
            </a:r>
            <a:r>
              <a:rPr lang="en-US" altLang="zh-CN" dirty="0"/>
              <a:t>EDTA</a:t>
            </a:r>
            <a:r>
              <a:rPr lang="zh-CN" altLang="en-US" dirty="0"/>
              <a:t>直接滴定金属离子的正确的终点颜色为：</a:t>
            </a:r>
            <a:r>
              <a:rPr lang="zh-CN" altLang="en-US" u="sng" dirty="0">
                <a:solidFill>
                  <a:srgbClr val="3333FF"/>
                </a:solidFill>
              </a:rPr>
              <a:t>由</a:t>
            </a:r>
            <a:r>
              <a:rPr lang="en-US" altLang="zh-CN" u="sng" dirty="0" err="1">
                <a:solidFill>
                  <a:srgbClr val="3333FF"/>
                </a:solidFill>
              </a:rPr>
              <a:t>MIn</a:t>
            </a:r>
            <a:r>
              <a:rPr lang="zh-CN" altLang="en-US" u="sng" dirty="0">
                <a:solidFill>
                  <a:srgbClr val="3333FF"/>
                </a:solidFill>
              </a:rPr>
              <a:t>配离子颜色恰好完全变为</a:t>
            </a:r>
            <a:r>
              <a:rPr lang="en-US" altLang="zh-CN" u="sng" dirty="0">
                <a:solidFill>
                  <a:srgbClr val="3333FF"/>
                </a:solidFill>
              </a:rPr>
              <a:t>In</a:t>
            </a:r>
            <a:r>
              <a:rPr lang="zh-CN" altLang="en-US" u="sng" dirty="0">
                <a:solidFill>
                  <a:srgbClr val="3333FF"/>
                </a:solidFill>
              </a:rPr>
              <a:t>本身颜色时为终点</a:t>
            </a:r>
            <a:r>
              <a:rPr lang="zh-CN" altLang="en-US" dirty="0"/>
              <a:t>。</a:t>
            </a:r>
            <a:endParaRPr lang="en-US" altLang="zh-CN" dirty="0"/>
          </a:p>
          <a:p>
            <a:pPr>
              <a:lnSpc>
                <a:spcPct val="110000"/>
              </a:lnSpc>
            </a:pPr>
            <a:r>
              <a:rPr lang="zh-CN" altLang="en-US" dirty="0"/>
              <a:t>故，据</a:t>
            </a:r>
            <a:r>
              <a:rPr lang="en-US" altLang="zh-CN" dirty="0"/>
              <a:t>P.78</a:t>
            </a:r>
            <a:r>
              <a:rPr lang="zh-CN" altLang="en-US" dirty="0"/>
              <a:t>公式</a:t>
            </a:r>
            <a:r>
              <a:rPr lang="en-US" altLang="zh-CN" dirty="0"/>
              <a:t>5-17</a:t>
            </a:r>
            <a:r>
              <a:rPr lang="zh-CN" altLang="en-US" dirty="0"/>
              <a:t>计算出的理论变色点并不是实际操作中的终点，也不要求掌握计算！但必须理解指示剂酸效应对其变色点的影响。</a:t>
            </a:r>
            <a:endParaRPr lang="en-US" altLang="zh-CN" dirty="0"/>
          </a:p>
          <a:p>
            <a:pPr>
              <a:lnSpc>
                <a:spcPct val="110000"/>
              </a:lnSpc>
            </a:pPr>
            <a:r>
              <a:rPr lang="zh-CN" altLang="en-US" dirty="0"/>
              <a:t>配位滴定终点</a:t>
            </a:r>
            <a:r>
              <a:rPr lang="en-US" altLang="zh-CN" dirty="0" err="1"/>
              <a:t>pM</a:t>
            </a:r>
            <a:r>
              <a:rPr lang="en-US" altLang="zh-CN" baseline="-25000" dirty="0" err="1"/>
              <a:t>t</a:t>
            </a:r>
            <a:r>
              <a:rPr lang="zh-CN" altLang="en-US" dirty="0"/>
              <a:t>实际都是由实验测得，需要使用时查表可得。详见</a:t>
            </a:r>
            <a:r>
              <a:rPr lang="en-US" altLang="zh-CN" dirty="0"/>
              <a:t>P.411</a:t>
            </a:r>
            <a:r>
              <a:rPr lang="zh-CN" altLang="en-US" dirty="0"/>
              <a:t>附表</a:t>
            </a:r>
            <a:r>
              <a:rPr lang="en-US" altLang="zh-CN" dirty="0"/>
              <a:t>6-3</a:t>
            </a:r>
            <a:r>
              <a:rPr lang="zh-CN" altLang="en-US" dirty="0"/>
              <a:t>。</a:t>
            </a:r>
          </a:p>
        </p:txBody>
      </p:sp>
      <p:sp>
        <p:nvSpPr>
          <p:cNvPr id="13" name="页脚占位符 4"/>
          <p:cNvSpPr>
            <a:spLocks noGrp="1"/>
          </p:cNvSpPr>
          <p:nvPr>
            <p:ph type="ftr" sz="quarter" idx="11"/>
          </p:nvPr>
        </p:nvSpPr>
        <p:spPr/>
        <p:txBody>
          <a:bodyPr/>
          <a:lstStyle/>
          <a:p>
            <a:r>
              <a:rPr lang="en-US" altLang="zh-CN"/>
              <a:t>《分析化学》 第五章   配位滴定法</a:t>
            </a:r>
          </a:p>
        </p:txBody>
      </p:sp>
      <p:sp>
        <p:nvSpPr>
          <p:cNvPr id="14" name="灯片编号占位符 5"/>
          <p:cNvSpPr>
            <a:spLocks noGrp="1"/>
          </p:cNvSpPr>
          <p:nvPr>
            <p:ph type="sldNum" sz="quarter" idx="12"/>
          </p:nvPr>
        </p:nvSpPr>
        <p:spPr/>
        <p:txBody>
          <a:bodyPr/>
          <a:lstStyle/>
          <a:p>
            <a:fld id="{B2BC1136-5C95-44DD-9FB3-F55CD0C9FF72}" type="slidenum">
              <a:rPr lang="en-US" altLang="zh-CN"/>
              <a:pPr/>
              <a:t>98</a:t>
            </a:fld>
            <a:endParaRPr lang="en-US" altLang="zh-CN"/>
          </a:p>
        </p:txBody>
      </p:sp>
    </p:spTree>
    <p:custDataLst>
      <p:tags r:id="rId1"/>
    </p:custDataLst>
    <p:extLst>
      <p:ext uri="{BB962C8B-B14F-4D97-AF65-F5344CB8AC3E}">
        <p14:creationId xmlns:p14="http://schemas.microsoft.com/office/powerpoint/2010/main" val="317728404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457200" y="188640"/>
            <a:ext cx="8229600" cy="863600"/>
          </a:xfrm>
          <a:noFill/>
          <a:extLst>
            <a:ext uri="{909E8E84-426E-40DD-AFC4-6F175D3DCCD1}">
              <a14:hiddenFill xmlns:a14="http://schemas.microsoft.com/office/drawing/2010/main">
                <a:solidFill>
                  <a:srgbClr val="CCFFFF"/>
                </a:solidFill>
              </a14:hiddenFill>
            </a:ext>
          </a:extLst>
        </p:spPr>
        <p:txBody>
          <a:bodyPr/>
          <a:lstStyle/>
          <a:p>
            <a:r>
              <a:rPr lang="zh-CN" altLang="en-US" dirty="0"/>
              <a:t>例：不同</a:t>
            </a:r>
            <a:r>
              <a:rPr lang="en-US" altLang="zh-CN" dirty="0"/>
              <a:t>pH</a:t>
            </a:r>
            <a:r>
              <a:rPr lang="zh-CN" altLang="en-US" dirty="0"/>
              <a:t>下</a:t>
            </a:r>
            <a:r>
              <a:rPr lang="en-US" altLang="zh-CN" dirty="0"/>
              <a:t>EBT</a:t>
            </a:r>
            <a:r>
              <a:rPr lang="zh-CN" altLang="en-US" dirty="0"/>
              <a:t>的</a:t>
            </a:r>
            <a:r>
              <a:rPr lang="en-US" altLang="zh-CN" dirty="0"/>
              <a:t>(</a:t>
            </a:r>
            <a:r>
              <a:rPr lang="en-US" altLang="zh-CN" dirty="0" err="1"/>
              <a:t>pMg</a:t>
            </a:r>
            <a:r>
              <a:rPr lang="en-US" altLang="zh-CN" dirty="0"/>
              <a:t>)</a:t>
            </a:r>
            <a:r>
              <a:rPr lang="en-US" altLang="zh-CN" baseline="-25000" dirty="0"/>
              <a:t>t</a:t>
            </a:r>
          </a:p>
        </p:txBody>
      </p:sp>
      <p:graphicFrame>
        <p:nvGraphicFramePr>
          <p:cNvPr id="544772" name="Group 4"/>
          <p:cNvGraphicFramePr>
            <a:graphicFrameLocks noGrp="1"/>
          </p:cNvGraphicFramePr>
          <p:nvPr>
            <p:ph idx="1"/>
            <p:extLst>
              <p:ext uri="{D42A27DB-BD31-4B8C-83A1-F6EECF244321}">
                <p14:modId xmlns:p14="http://schemas.microsoft.com/office/powerpoint/2010/main" val="260793757"/>
              </p:ext>
            </p:extLst>
          </p:nvPr>
        </p:nvGraphicFramePr>
        <p:xfrm>
          <a:off x="323850" y="1720984"/>
          <a:ext cx="8496298" cy="1203960"/>
        </p:xfrm>
        <a:graphic>
          <a:graphicData uri="http://schemas.openxmlformats.org/drawingml/2006/table">
            <a:tbl>
              <a:tblPr/>
              <a:tblGrid>
                <a:gridCol w="1307248">
                  <a:extLst>
                    <a:ext uri="{9D8B030D-6E8A-4147-A177-3AD203B41FA5}">
                      <a16:colId xmlns:a16="http://schemas.microsoft.com/office/drawing/2014/main" val="20000"/>
                    </a:ext>
                  </a:extLst>
                </a:gridCol>
                <a:gridCol w="898022">
                  <a:extLst>
                    <a:ext uri="{9D8B030D-6E8A-4147-A177-3AD203B41FA5}">
                      <a16:colId xmlns:a16="http://schemas.microsoft.com/office/drawing/2014/main" val="20001"/>
                    </a:ext>
                  </a:extLst>
                </a:gridCol>
                <a:gridCol w="898023">
                  <a:extLst>
                    <a:ext uri="{9D8B030D-6E8A-4147-A177-3AD203B41FA5}">
                      <a16:colId xmlns:a16="http://schemas.microsoft.com/office/drawing/2014/main" val="20002"/>
                    </a:ext>
                  </a:extLst>
                </a:gridCol>
                <a:gridCol w="899646">
                  <a:extLst>
                    <a:ext uri="{9D8B030D-6E8A-4147-A177-3AD203B41FA5}">
                      <a16:colId xmlns:a16="http://schemas.microsoft.com/office/drawing/2014/main" val="20003"/>
                    </a:ext>
                  </a:extLst>
                </a:gridCol>
                <a:gridCol w="898022">
                  <a:extLst>
                    <a:ext uri="{9D8B030D-6E8A-4147-A177-3AD203B41FA5}">
                      <a16:colId xmlns:a16="http://schemas.microsoft.com/office/drawing/2014/main" val="20004"/>
                    </a:ext>
                  </a:extLst>
                </a:gridCol>
                <a:gridCol w="899646">
                  <a:extLst>
                    <a:ext uri="{9D8B030D-6E8A-4147-A177-3AD203B41FA5}">
                      <a16:colId xmlns:a16="http://schemas.microsoft.com/office/drawing/2014/main" val="20005"/>
                    </a:ext>
                  </a:extLst>
                </a:gridCol>
                <a:gridCol w="898023">
                  <a:extLst>
                    <a:ext uri="{9D8B030D-6E8A-4147-A177-3AD203B41FA5}">
                      <a16:colId xmlns:a16="http://schemas.microsoft.com/office/drawing/2014/main" val="20006"/>
                    </a:ext>
                  </a:extLst>
                </a:gridCol>
                <a:gridCol w="899646">
                  <a:extLst>
                    <a:ext uri="{9D8B030D-6E8A-4147-A177-3AD203B41FA5}">
                      <a16:colId xmlns:a16="http://schemas.microsoft.com/office/drawing/2014/main" val="20007"/>
                    </a:ext>
                  </a:extLst>
                </a:gridCol>
                <a:gridCol w="898022">
                  <a:extLst>
                    <a:ext uri="{9D8B030D-6E8A-4147-A177-3AD203B41FA5}">
                      <a16:colId xmlns:a16="http://schemas.microsoft.com/office/drawing/2014/main" val="20008"/>
                    </a:ext>
                  </a:extLst>
                </a:gridCol>
              </a:tblGrid>
              <a:tr h="685800">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pH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rgbClr val="FF0000"/>
                          </a:solidFill>
                          <a:effectLst/>
                          <a:latin typeface="Arial" panose="020B0604020202020204" pitchFamily="34" charset="0"/>
                          <a:ea typeface="黑体" panose="02010609060101010101" pitchFamily="49"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363">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(pMg)</a:t>
                      </a:r>
                      <a:r>
                        <a:rPr kumimoji="0" lang="en-US" altLang="zh-CN" sz="2800" b="1" i="0" u="none" strike="noStrike" cap="none" normalizeH="0" baseline="-25000">
                          <a:ln>
                            <a:noFill/>
                          </a:ln>
                          <a:solidFill>
                            <a:schemeClr val="tx1"/>
                          </a:solidFill>
                          <a:effectLst/>
                          <a:latin typeface="Arial" panose="020B0604020202020204" pitchFamily="34" charset="0"/>
                          <a:ea typeface="黑体" panose="02010609060101010101" pitchFamily="49" charset="-122"/>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rgbClr val="FF0000"/>
                          </a:solidFill>
                          <a:effectLst/>
                          <a:latin typeface="Arial" panose="020B0604020202020204" pitchFamily="34" charset="0"/>
                          <a:ea typeface="黑体" panose="02010609060101010101" pitchFamily="49" charset="-122"/>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1"/>
                          </a:solidFill>
                          <a:effectLst/>
                          <a:latin typeface="Arial" panose="020B0604020202020204" pitchFamily="34" charset="0"/>
                          <a:ea typeface="黑体" panose="02010609060101010101" pitchFamily="49" charset="-122"/>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3200" b="1">
                          <a:solidFill>
                            <a:schemeClr val="tx1"/>
                          </a:solidFill>
                          <a:latin typeface="Arial" panose="020B0604020202020204" pitchFamily="34" charset="0"/>
                          <a:ea typeface="黑体" panose="02010609060101010101" pitchFamily="49" charset="-122"/>
                        </a:defRPr>
                      </a:lvl1pPr>
                      <a:lvl2pPr algn="l">
                        <a:spcBef>
                          <a:spcPct val="20000"/>
                        </a:spcBef>
                        <a:buSzPct val="80000"/>
                        <a:defRPr sz="2800" b="1">
                          <a:solidFill>
                            <a:schemeClr val="tx1"/>
                          </a:solidFill>
                          <a:latin typeface="Arial" panose="020B0604020202020204" pitchFamily="34" charset="0"/>
                          <a:ea typeface="黑体" panose="02010609060101010101" pitchFamily="49" charset="-122"/>
                        </a:defRPr>
                      </a:lvl2pPr>
                      <a:lvl3pPr algn="l">
                        <a:spcBef>
                          <a:spcPct val="20000"/>
                        </a:spcBef>
                        <a:buSzPct val="90000"/>
                        <a:defRPr sz="2400" b="1">
                          <a:solidFill>
                            <a:schemeClr val="tx1"/>
                          </a:solidFill>
                          <a:latin typeface="Arial" panose="020B0604020202020204" pitchFamily="34" charset="0"/>
                          <a:ea typeface="黑体" panose="02010609060101010101" pitchFamily="49" charset="-122"/>
                        </a:defRPr>
                      </a:lvl3pPr>
                      <a:lvl4pPr algn="l">
                        <a:spcBef>
                          <a:spcPct val="20000"/>
                        </a:spcBef>
                        <a:buSzPct val="60000"/>
                        <a:defRPr sz="2400" b="1">
                          <a:solidFill>
                            <a:schemeClr val="tx1"/>
                          </a:solidFill>
                          <a:latin typeface="Arial" panose="020B0604020202020204" pitchFamily="34" charset="0"/>
                          <a:ea typeface="黑体" panose="02010609060101010101" pitchFamily="49" charset="-122"/>
                        </a:defRPr>
                      </a:lvl4pPr>
                      <a:lvl5pPr algn="l">
                        <a:spcBef>
                          <a:spcPct val="20000"/>
                        </a:spcBef>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5pPr>
                      <a:lvl6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6pPr>
                      <a:lvl7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7pPr>
                      <a:lvl8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8pPr>
                      <a:lvl9pPr fontAlgn="base">
                        <a:spcBef>
                          <a:spcPct val="20000"/>
                        </a:spcBef>
                        <a:spcAft>
                          <a:spcPct val="0"/>
                        </a:spcAft>
                        <a:buClr>
                          <a:srgbClr val="FF0000"/>
                        </a:buClr>
                        <a:buFont typeface="Arial" panose="020B0604020202020204" pitchFamily="34" charset="0"/>
                        <a:defRPr sz="2000" b="1">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8" name="页脚占位符 5"/>
          <p:cNvSpPr>
            <a:spLocks noGrp="1"/>
          </p:cNvSpPr>
          <p:nvPr>
            <p:ph type="ftr" sz="quarter" idx="11"/>
          </p:nvPr>
        </p:nvSpPr>
        <p:spPr/>
        <p:txBody>
          <a:bodyPr/>
          <a:lstStyle/>
          <a:p>
            <a:r>
              <a:rPr lang="en-US" altLang="zh-CN"/>
              <a:t>《分析化学》 第五章   配位滴定法</a:t>
            </a:r>
          </a:p>
        </p:txBody>
      </p:sp>
      <p:sp>
        <p:nvSpPr>
          <p:cNvPr id="39" name="灯片编号占位符 6"/>
          <p:cNvSpPr>
            <a:spLocks noGrp="1"/>
          </p:cNvSpPr>
          <p:nvPr>
            <p:ph type="sldNum" sz="quarter" idx="12"/>
          </p:nvPr>
        </p:nvSpPr>
        <p:spPr/>
        <p:txBody>
          <a:bodyPr/>
          <a:lstStyle/>
          <a:p>
            <a:fld id="{89650C1F-C0BF-4157-8A0F-B7F45D37761A}" type="slidenum">
              <a:rPr lang="en-US" altLang="zh-CN"/>
              <a:pPr/>
              <a:t>99</a:t>
            </a:fld>
            <a:endParaRPr lang="en-US" altLang="zh-CN"/>
          </a:p>
        </p:txBody>
      </p:sp>
      <p:sp>
        <p:nvSpPr>
          <p:cNvPr id="544805" name="Text Box 37"/>
          <p:cNvSpPr txBox="1">
            <a:spLocks noChangeArrowheads="1"/>
          </p:cNvSpPr>
          <p:nvPr/>
        </p:nvSpPr>
        <p:spPr bwMode="auto">
          <a:xfrm>
            <a:off x="1043608" y="3429000"/>
            <a:ext cx="6790184" cy="2214837"/>
          </a:xfrm>
          <a:prstGeom prst="rect">
            <a:avLst/>
          </a:prstGeom>
          <a:noFill/>
          <a:ln w="38100">
            <a:solidFill>
              <a:schemeClr val="accent5">
                <a:lumMod val="75000"/>
              </a:schemeClr>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spcBef>
                <a:spcPts val="0"/>
              </a:spcBef>
            </a:pPr>
            <a:r>
              <a:rPr kumimoji="1" lang="en-US" altLang="zh-CN" sz="3200" b="1" dirty="0">
                <a:solidFill>
                  <a:schemeClr val="tx2"/>
                </a:solidFill>
                <a:ea typeface="宋体" panose="02010600030101010101" pitchFamily="2" charset="-122"/>
              </a:rPr>
              <a:t>       </a:t>
            </a:r>
            <a:r>
              <a:rPr kumimoji="1" lang="en-US" altLang="zh-CN" sz="3200" b="1" dirty="0" err="1">
                <a:solidFill>
                  <a:schemeClr val="tx2"/>
                </a:solidFill>
                <a:ea typeface="宋体" panose="02010600030101010101" pitchFamily="2" charset="-122"/>
              </a:rPr>
              <a:t>pM</a:t>
            </a:r>
            <a:r>
              <a:rPr kumimoji="1" lang="en-US" altLang="zh-CN" sz="3200" b="1" baseline="-25000" dirty="0" err="1">
                <a:solidFill>
                  <a:schemeClr val="tx2"/>
                </a:solidFill>
                <a:ea typeface="宋体" panose="02010600030101010101" pitchFamily="2" charset="-122"/>
              </a:rPr>
              <a:t>t</a:t>
            </a:r>
            <a:r>
              <a:rPr kumimoji="1" lang="en-US" altLang="zh-CN" sz="3200" b="1" baseline="-25000" dirty="0">
                <a:solidFill>
                  <a:schemeClr val="tx2"/>
                </a:solidFill>
                <a:ea typeface="宋体" panose="02010600030101010101" pitchFamily="2" charset="-122"/>
              </a:rPr>
              <a:t> </a:t>
            </a:r>
            <a:r>
              <a:rPr kumimoji="1" lang="zh-CN" altLang="en-US" sz="3200" b="1" dirty="0">
                <a:solidFill>
                  <a:schemeClr val="tx2"/>
                </a:solidFill>
                <a:ea typeface="宋体" panose="02010600030101010101" pitchFamily="2" charset="-122"/>
              </a:rPr>
              <a:t>可查有关数据表。</a:t>
            </a:r>
            <a:r>
              <a:rPr kumimoji="1" lang="zh-CN" altLang="en-US" sz="3200" b="1" dirty="0">
                <a:ea typeface="宋体" panose="02010600030101010101" pitchFamily="2" charset="-122"/>
              </a:rPr>
              <a:t>该表中</a:t>
            </a:r>
            <a:r>
              <a:rPr kumimoji="1" lang="en-US" altLang="zh-CN" sz="3200" b="1" dirty="0" err="1">
                <a:solidFill>
                  <a:schemeClr val="tx2"/>
                </a:solidFill>
                <a:ea typeface="宋体" panose="02010600030101010101" pitchFamily="2" charset="-122"/>
              </a:rPr>
              <a:t>pM</a:t>
            </a:r>
            <a:r>
              <a:rPr kumimoji="1" lang="en-US" altLang="zh-CN" sz="3200" b="1" baseline="-25000" dirty="0" err="1">
                <a:solidFill>
                  <a:schemeClr val="tx2"/>
                </a:solidFill>
                <a:ea typeface="宋体" panose="02010600030101010101" pitchFamily="2" charset="-122"/>
              </a:rPr>
              <a:t>t</a:t>
            </a:r>
            <a:r>
              <a:rPr kumimoji="1" lang="en-US" altLang="zh-CN" sz="3200" b="1" baseline="-25000" dirty="0">
                <a:solidFill>
                  <a:schemeClr val="tx2"/>
                </a:solidFill>
                <a:ea typeface="宋体" panose="02010600030101010101" pitchFamily="2" charset="-122"/>
              </a:rPr>
              <a:t> </a:t>
            </a:r>
            <a:r>
              <a:rPr kumimoji="1" lang="zh-CN" altLang="en-US" sz="3200" b="1" dirty="0">
                <a:solidFill>
                  <a:schemeClr val="tx2"/>
                </a:solidFill>
                <a:ea typeface="宋体" panose="02010600030101010101" pitchFamily="2" charset="-122"/>
              </a:rPr>
              <a:t>即为滴定终点的</a:t>
            </a:r>
            <a:r>
              <a:rPr kumimoji="1" lang="en-US" altLang="zh-CN" sz="3200" b="1" dirty="0">
                <a:solidFill>
                  <a:schemeClr val="tx2"/>
                </a:solidFill>
                <a:ea typeface="宋体" panose="02010600030101010101" pitchFamily="2" charset="-122"/>
              </a:rPr>
              <a:t>(</a:t>
            </a:r>
            <a:r>
              <a:rPr kumimoji="1" lang="en-US" altLang="zh-CN" sz="3200" b="1" dirty="0" err="1">
                <a:solidFill>
                  <a:schemeClr val="tx2"/>
                </a:solidFill>
                <a:ea typeface="宋体" panose="02010600030101010101" pitchFamily="2" charset="-122"/>
              </a:rPr>
              <a:t>pM</a:t>
            </a:r>
            <a:r>
              <a:rPr kumimoji="1" lang="en-US" altLang="zh-CN" sz="3200" b="1" dirty="0">
                <a:solidFill>
                  <a:schemeClr val="tx2"/>
                </a:solidFill>
                <a:ea typeface="宋体" panose="02010600030101010101" pitchFamily="2" charset="-122"/>
              </a:rPr>
              <a:t>)</a:t>
            </a:r>
            <a:r>
              <a:rPr kumimoji="1" lang="en-US" altLang="zh-CN" sz="3200" b="1" baseline="-25000" dirty="0">
                <a:solidFill>
                  <a:schemeClr val="tx2"/>
                </a:solidFill>
                <a:ea typeface="宋体" panose="02010600030101010101" pitchFamily="2" charset="-122"/>
              </a:rPr>
              <a:t>ep</a:t>
            </a:r>
            <a:r>
              <a:rPr kumimoji="1" lang="zh-CN" altLang="en-US" sz="3200" b="1" dirty="0">
                <a:solidFill>
                  <a:schemeClr val="tx2"/>
                </a:solidFill>
                <a:ea typeface="宋体" panose="02010600030101010101" pitchFamily="2" charset="-122"/>
              </a:rPr>
              <a:t>，为</a:t>
            </a:r>
            <a:r>
              <a:rPr kumimoji="1" lang="zh-CN" altLang="en-US" sz="3200" b="1" dirty="0">
                <a:solidFill>
                  <a:srgbClr val="3333FF"/>
                </a:solidFill>
                <a:ea typeface="宋体" panose="02010600030101010101" pitchFamily="2" charset="-122"/>
              </a:rPr>
              <a:t>实验测得</a:t>
            </a:r>
            <a:r>
              <a:rPr kumimoji="1" lang="zh-CN" altLang="en-US" sz="3200" b="1" dirty="0">
                <a:solidFill>
                  <a:schemeClr val="tx2"/>
                </a:solidFill>
                <a:ea typeface="宋体" panose="02010600030101010101" pitchFamily="2" charset="-122"/>
              </a:rPr>
              <a:t>，非理论计算得到。</a:t>
            </a:r>
            <a:endParaRPr kumimoji="1" lang="en-US" altLang="zh-CN" sz="2400" dirty="0">
              <a:ea typeface="宋体" panose="02010600030101010101" pitchFamily="2" charset="-122"/>
            </a:endParaRPr>
          </a:p>
        </p:txBody>
      </p:sp>
    </p:spTree>
    <p:custDataLst>
      <p:tags r:id="rId1"/>
    </p:custDataLst>
    <p:extLst>
      <p:ext uri="{BB962C8B-B14F-4D97-AF65-F5344CB8AC3E}">
        <p14:creationId xmlns:p14="http://schemas.microsoft.com/office/powerpoint/2010/main" val="256928486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4772"/>
                                        </p:tgtEl>
                                        <p:attrNameLst>
                                          <p:attrName>style.visibility</p:attrName>
                                        </p:attrNameLst>
                                      </p:cBhvr>
                                      <p:to>
                                        <p:strVal val="visible"/>
                                      </p:to>
                                    </p:set>
                                    <p:animEffect transition="in" filter="barn(inVertical)">
                                      <p:cBhvr>
                                        <p:cTn id="7" dur="500"/>
                                        <p:tgtEl>
                                          <p:spTgt spid="54477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4805"/>
                                        </p:tgtEl>
                                        <p:attrNameLst>
                                          <p:attrName>style.visibility</p:attrName>
                                        </p:attrNameLst>
                                      </p:cBhvr>
                                      <p:to>
                                        <p:strVal val="visible"/>
                                      </p:to>
                                    </p:set>
                                    <p:animEffect transition="in" filter="barn(inVertical)">
                                      <p:cBhvr>
                                        <p:cTn id="12" dur="500"/>
                                        <p:tgtEl>
                                          <p:spTgt spid="54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80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BAgAAFAACAAgARJRXRyO0Tvv7AgAAsAgAABQAAAAAAAAAAQAAAAAAAAAAAHVuaXZlcnNhbC9wbGF5ZXIueG1sUEsFBgAAAAABAAEAQgAAAC0DAAAAAA=="/>
  <p:tag name="ISPRING_PRESENTATION_TITLE" val="05 配位滴定法"/>
  <p:tag name="ISPRING_ULTRA_SCORM_COURSE_ID" val="0916B890-E386-413D-81DD-B9004DA61993"/>
  <p:tag name="ISPRING_SCORM_RATE_SLIDES" val="1"/>
  <p:tag name="ISPRINGONLINEFOLDERID" val="0"/>
  <p:tag name="ISPRINGCLOUDFOLDERID" val="0"/>
  <p:tag name="ISPRING_LMS_API_VERSION" val="SCORM 1.2"/>
  <p:tag name="ISPRING_CMI5_LAUNCH_METHOD" val="any window"/>
  <p:tag name="ISPRINGCLOUDFOLDERPATH" val="èµæºåº"/>
  <p:tag name="ISPRINGONLINEFOLDERPATH" val="åå®¹åè¡¨"/>
  <p:tag name="ISPRING_OUTPUT_FOLDER" val="[[&quot;VH\uFFFD\uFFFD{429A88CD-EB29-4497-AE59-8BBC5BF9107A}&quot;,&quot;F:\\ZHY\\教学工作\\教学-分析化学\\PPT\\爱课程课件&quot;]]"/>
  <p:tag name="ISPRING_SCORM_PASSING_SCORE" val="100.000000"/>
  <p:tag name="ISPRING_CURRENT_PLAYER_ID" val="universal"/>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 name="ISPRING_PLAYERS_CUSTOMIZATION_2" val="UEsDBBQAAgAIAA5JEE3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ADq2NSf2Ttp/oEAABiEwAAHQAAAHVuaXZlcnNhbC9jb21tb25fbWVzc2FnZXMubG5nrVjvbts2EP9eoO9ACCiwAV3aDmgwDIkDWmJiIbLkinTSbBgEVmJsIpLo6o+T7NOeZg+2J9mRkh27bSApCWAbIuX73ZF3v7sjj07ushStRVFKlR9bHw7eW0jksUpkvji25uz0l98sVFY8T3iqcnFs5cpCJ6PXr45Sni9qvhDw/PoVQkeZKEsYliM9ehgjmRxbs3FkB9MZ9q8iLzgLorF7Zo1sla14fo88tVA//Xp4ePfh4+HPR+9auT4wdIo9bx8IGaSP73sA+SwMvAjQiBf55DOzRvp3mFwwZ57rE2vUPgyTnoXkwhrp3065eRgSn0XUcx0SuTTyA2b2wiOMONboStVoydcCVQqtpbhF1VKAHytZCFSmMjEvYgUTeS26lDnBFLt+FBLKQtdmbuBbI6qK4v6tgeV1tVQFqCtRIkv+JRWJ0QkRY96vClGCal5BRCH4VEsJ/1QZl/lBt+pL3wuwE+HZLJoSSvEZbC7bLgqQ9uBvZbWEd4lQb0HFbZ4qnqDrQgBgQBFfrVIZN/+UdFVoC2cpv++0IsSXrn8WsSDwaER8ZzNjjUieIKfgerEDUUJMSQgABS9F8QTZyMS6EUc4TYchTNyziQdfpk2YyMUyhW811I4ZgUiYibxLCiKVhBDjlF4GoaM3DVQhjla8LG9VkexF6a4/u4Bd3w6ACDbbAWcaYwMM8SEhexWFiKtuMLASm/hueQVLhQCMmEkGmlJZXVZAm2yVikoYa6VeCo9NSH0R1wr4lQq+bmIftBuydYa5h+e+PYnGzIfHMQG/erzO42VPOSDnD/mxy4YawmQ35jttatGicfAZsgskw2CIRHAOOfB8iMQVobDJhHbJ+PjCPcPGS5D3Nklpk/RirnNMeo94HIOcjqa1VHUJM3pLIDUZj5QHw9RQ8mkOUexi75Hc2qBCOJjRQq4F2FEkouhUBOneJo4m1ae5+0d0il2POD8IPX6PclUhnqx5HgsItphrn97Du0Qm5p0Oe6P/ay3/RrxqU/2btkr4Dvn8Zqg9e4XlEUbwqhLZqupSrTesNf8pVmiKP2pCn6U/TT+1iY9DN3gZz5Qyq9OmAj3bP1vLhvqo04hn7lR/b720JbQpNQQaFl0cocdI+0tNtNqxG+iKmIj+cq5/CjKzpm5BYXPza9Vf2g9aAF+hp2LQCeyxsZxCq5NBFeovewGr3jP/QheM/vKXZExdBlXnUnwpZdWp2fC5d301dH56Yd3pWfeKDXOZByb7ALho+8ESpTID+5MemPMp2exAUyL2VnKp6jQx9E/ljSkTsLd1Jr7vhq8LlZnZlJeb8G/K1MlzrGgWFzZKZwP6qS2De/tnh8BP9xIlOIQ2xsa+rXsfW7M97SkE9NFb4TG6aZ2ARxmv4iWU42tV50lPoOYI5pBTDGDtmqngRXcX1gJ8Y0Yzi9rZ3weB6I4OkijZgv3pq0qUfw0G0cvYYtDm4Cfuqk4ghsf7BphBH6n24LuR63kOZi7E8oscMHlT4jKVwdRBt16gSut6zBi2J1NgEzXkUXUBLeQQhCkOzyEjmsORNZry4gbSKVMqHYRitlqHcTVM+8PdQ12lMhdDZJ9XzPSCmTuLsOOYixigMJyzb5rancBBL25vZFK16A1mT7AP2fobPJHIaihgSMj2okVfJpiDu6e4vtP6759/u+RNgdzkQkg3zfgh2ay/r5fbUWluw47e7VyO/Q9QSwMEFAACAAgABatjUg2PsOqZAAAASAEAAC4AAAB1bml2ZXJzYWwvcGxheWJhY2tfYW5kX25hdmlnYXRpb25fc2V0dGluZ3MueG1sdZBBDoIwEEXXchku0DRxbVQSvcAQPqRJaUlnIOH2jILVKC7735vM7xiGiAsd2+JgaJR4E0piJY0w5futkGnCMbiexMWgqYA3bY/ogI9xqBIYQZ7EtuRZ9Z9cXQSqPU6Y60ipudDkupWtG/7irXTlac4N+LVoh6gf8vR9HmDbBFW/QtW04NjjHBtYfpzgOiGZ8iMt9OP5dsUCUEsDBBQAAgAIAAOrY1LZCkXwUQUAABoeAAAnAAAAdW5pdmVyc2FsL2ZsYXNoX3B1Ymxpc2hpbmdfc2V0dGluZ3MueG1s5Vndcto4FL7PU2i808uG0CRtmgEyFMzEU/4WO20zOzsZYQusjSy5kkxKr/Zp9sH2SfbIDgZCfkRbOt32IkMsn+/TkY7On1w7+5QwNCNSUcHrTnX/wEGEhyKifFp3LoLO8xMHKY15hJngpO5w4aCzxl4tzcaMqtgnWoOoQkDD1Wmq606sdXpaqdzc3OxTlUrzVrBMA7/aD0VSSSVRhGsiKynDc/jR85Qo55bBggD+EsFvYY29PYRqBVNPRBkjiEagOadmUZh1GFaxUynExji8nkqR8aglmJBITsd157eW2662DxcyBVWbJoSbPVENGDTD+hRHETVaYObTzwTFhE5jULd6cOSgGxrpuO4cHrwwPCBf2eTJ2YvFY8PTErALXN9OkBCNI6xx8VjMKMmESDAHUQ0tMwKka2Mrkpp80uVAMRTNOU5oGMAbZPaq7rSDq5HbcUduv+VeXYy6harWiMALuq4Vxu96bfeqPwhc/+o86HW3BgXuh2AL0LaaWdMPR67v9gN3dPXGG2yJsFdqiXF7Ta+7Jea9+8b3gm1n6jd720KG54O+Heb8cuiOul7/7VUwGHQDb7hE5Wd45bTWKusHvwYOIjK5erx1nCVjjimDYHPnjCuiIVwxLKckEB0K3jjBTBEH/ZWS6e8ZZlTPjYdCVLsmJG2qlIR6ZLyv7hiPcpZ0BSEoBi5Z+vbx69K1X52sLb1SzL5c1r1a1spgN4yFFt9Z++rBcan+66PH1X9A0dqMRkT0sZR5yNpcwJMqvFhGx+rhy5ePa/HAbDWsNQ5jCKV6EQlXRxZS1OiPQ01nEKfJHV0nGWN+lqZC6mUwXR0slXiApjYRfO38mWc0Fiwq7UaSMYn6OCErCci/prwDklUHTcBTGFh0kBKOfMwh6VENVg5LApWNlaY6T3adW+mmpJgh4IOsTFDP37B6GGOp1lyjtI9JNGHjj77QRP1ZbHcx9KCoz8AEyDiolbzLI9SW+AaStI34kHAbsXM4PMwcICKtlJBYbSGJmoxZCSfgzTaC78lYUU2sREXGIjQXGWL0GvZZIPC7LIH/YoJWiwM0kSLJR6GA0UjlZplRckOiM5uJLmGKJAMkVEspI7qY4WNGP6MxmQgJvATPwGwwTlXBv78VcYqVWpLihY7PihTr9dvuh2dmgTiaYShXtiMH9yZJqnfCj+eIC73AwXaEOINTYYwS0Sh/Z7O2/S83QxlhwM7fyBpr/IomGcPfkr7ckBXqHZp8N7NsY/gnNbCeNsaz3NGN8+bU4OIUTFJwwosQsgPlGbElDDFHgrM5wiGUScqEjRkVmYKRIkAU1OrLNSzwcEzzpylkMphRRkRaUR5UXxweHb98dfL6dL/y79//PH8UdFtADhk20xUVZOvRtsMaeafFeQL3QCthh7rTUDwBerCtsMZtq+YjLYY18p5Gwxp7t92wBm40HU8gH2k9NrAdIRMTdaINe97fhVrAPaN0sxV477zg8h6C3BU2C7ZaxRST99eWeaX/o5aWvtsctc4RmOuiG/inNuGhLyAS6zCGADMxVzGWmLw1sJEdXARgf9eK1pjZqm4due+sCMHgVlHXbtr+wGrBb22kRkWdOVypMa1UgLphWuRBqBwYTaDQjb5bFviamGzlw984nO8szP0/QtVXt8FFrNtRqCJYhvHOju6vkUx2aaCfeNt/7Puhn/kSZ7S4TrYR7mF5TSQKhGBW8sPFpSny+MSqOPEJQQk05HYbGJHvGq7WD77v9rw3g277F0gNP+gOFk/lh5K1LyPljf36p0TzJqGcJrCtpokvvz82jo8OapX7X+3tAdv699zG3n9QSwMEFAACAAgABatjUvPodPpLAwAAbgsAACEAAAB1bml2ZXJzYWwvZmxhc2hfc2tpbl9zZXR0aW5ncy54bWyVVm1v2jAQ/jx+BWLfm5Wy0UopEm+VqrG2Wlm/O+QAC8eObIeOf7+zEycOBMgaVYrvnjs/Pj93IVQ7yrt7kIoK/tjr90adL+EqkxK4XkKSMqKhGxEFz/Fj7+nPYtELLEIwId9Ba8o3Cg2FpUsRFWVaC36zElxjkhsuZEJYb/T1yf6FgUVejhFIqF3Emqyg2uJ7/34yaxFQ5B9MhrPpQzN8JZKU8MNCbMRNRFa7jRQZjw2pO/M0B20PKUhG+e4KF0aVftaQ1NjMb+f9eb9NQCpBKTBkHmbj/vjHlRhGImDlmYeD+8G4VUS1zaWLOAraU0W1DRr2h3fDQXNQSjZQL+t0Prud3Z1Dc8xcv4ULjHK4hr/6ynlR3QeQ/5FYpFnaXg2pFBtTwqOIoXmuRDBBYmwthM8ezHMFbg5iNrkiO8VojGUXMs4F9808zdAz1SvevM4PTc9Kwd5M0WsTwSghYjDSMoMwcCvjUVvx+ZppbBQYrQlT6PZNDvKGp3ojmXIp6jaH+g2flMcepDA4/4dgWQLTnKUHq9sdejqd2Dnh8yptJTEJ+8LkMauMDveCRTzBeUaHezf38srZ4QR87DER7tYnxF7ahUJ/CYETfHfVcSvrMukXpmWVt19hsIBExDCyklnSBMzNhIG1GRLBEYuQkz3dEI1fkV8GEx0sdRUGR45cQ42SCTXVDE6FZInhHPbvxK4vqywf+MVh8kVX44B+7CVE7kAuhWCq1y1CUPKYwX7djuFmDuJXCeQzX4s2AVxo8DNb3o1IkUu+FZZoTVbbBJk0sw6D6sRh0FjLsNjvtMY8SyKQc7wXCk4QdZtBbelmy/Bff1D4hLgOP+M0cXqLqTihpdY8g71hIHK1dTrMF8aeZExTBntwjesZzCHPHCdUKL1mHY31AtbaV1JhuSq0oscrJfiouuME/oF8RH1W+I7LOtYkUvYwVd+6SVll9GZnMXuMBv2xY9dWJn5CdDbUCi/EqxvJtHjXROoiXbW2ByV7GHOa2BZHs7dtg8dEMCHSogLW5Qp5Yu+UE+wnHCJBZPxSDpPaSGtwO+Lmg1GSUG6rBk99iC2x5UZrCeAPMGs0OCSJ3w47z5QpxCv+tgoDz2oLW9YQ3/FX9qjT+QdQSwMEFAACAAgAA6tjUtEeaH1OBQAApB0AACYAAAB1bml2ZXJzYWwvaHRtbF9wdWJsaXNoaW5nX3NldHRpbmdzLnhtbN1Z227bOBB9z1cQWvSxcS5N2gZ2AsdWEKG+raW0DRaLgJZoixuKVEnKqfu0X7Mftl+yQymW7dhx6G6con0oUtFzDoecmcOhVD37mjA0JlJRwWvO/u6egwgPRUT5qOZcBRev3zlIacwjzAQnNYcLB52d7lTTbMCoin2iNZgqBDRcnaS65sRapyeVyt3d3S5VqTS/CpZp4Fe7oUgqqSSKcE1kJWV4An/0JCXKuWewIIB/ieD3sNOdHYSqBVNbRBkjiEbgOadmUZhd6oQ5lcJqgMPbkRQZjxqCCYnkaFBzfmu4zf3m4dSmYGrShHCzJeoUBs2wPsFRRI0TmPn0G0ExoaMYvN3fe+OgOxrpuOYc7h0YHrCvLPPk7MXaseFpCNgEru8nSIjGEda4eCxmlGRIJESDqFMtMwKkC2Nzlpp81eVAMRRNOE5oGMAvyGxVzWkGN333wu27nYZ7c9VvFa5aIwIvaLlWGL/lNd2bTjdw/ZvLoN3aGBS4n4MNQJt6Zk3f67u+2wnc/s25190QYe/UDOO2615rQ8wn99z3gk1n6tTbm0J6l92OHebyuuf2W17nw03Q7bYCrzdD5Tk8l63VymLiV6FARCbn01vHWTLgmDLQmgc5rogGtWJYjkggLihU4xAzRRz0V0pGv2eYUT0xFQqidktIWlcpCXXfVF/NMRXlzOgKQnAMSrKs7aP3ZWm/fbew9Eox+2xZK72sllrXi4UWL+z9/t5R6f77N+vdf8TR6phGRHSwlLlkLS/gSRcOZuq4f3h8vN6LR2arYq1xGIOU6qkSzo9MrajxH4eajkGnyQNfhxljfpamQuqZmM4Plk48QlMdCr6Qf+YZDQSLyriRZECiDk6gCnoX3EFDKA0GIeymhCMfczjkqIawhiVCZQOlqc4Pt4t767qkmCE4wOAUJqjtL4U5jLFUC7VQBsScLOHpHx2hifqz2N9i6FFTn8GeI1ORVvYuj1BT4js4lG3Me4TbmF1CtjCTMURaOSGx2sAS1RmzMk6gfG0MP5GBoppYmYqMRWgiMsToLeyzQFBoWQL/iwma7wbQUIokH2VYaaTysIwpuSPRmc1E1zBFkgESuqOUEV3M8CWj39CADIUEXoLHEDYYp6rg392IOMVKzUjx1MdXxZnqdZru51dmgTgaY+hPNiOHeiZJqrfCjyeICz3FwXaEOIOsMEGJaJT/ZrO23e8PQykpEOdnisYCv6JJxvBz0pcbMke9xZBvZ5ZNAv+kB9bTxnicF7op3pwaSpxCSApO+CGEg4PyjNgShpgjwdkE4RD6ImVkY0xFpmCkEIiCWn2/hwUe0jR/GsHVCWaUEZFWlHv7B4dvjo7fvnt/slv59+9/Xq8F3XeMPYbNdEXL2Fh7z7BGPrjTPIF75O5gh3pwg3gC9Og9whq3qZtr7hTWyBU3C2vsw/uFNXDplvEEcs1dYwl7IWRiVCdaiufqa6cF3DNO1xuB99ELrlcQ5KWw3LBVK6Z7XN1M5q39g15y8OOaSd+t9xuXCAJ01Qr8ExtB6AjQXh3GIClD87bFEpN3/za23asAIu5a0ZrAWnWqffejFSGE2Epn7abtdK0W/MHGql90lr25rtLKBegURsXJB70Cowm0ttGL6f7/UWGrqn1mAd+asP0c4rTypkvXqlOhZ1sSJ4JlGG8tWX/iA+PHxeQX3umV2a9WHc7IJwk1oBc6pX/l9zL96SthG+M2lrdEokAIZmXfm774RB4fWnUfPiEogTu23QZG5EXVaTHpfbftnXdbza1mP7VL/59Ccp53+4qn8kvHwqeN8pX74rfAHRhf/LJ6uvMfUEsDBBQAAgAIAAOrY1L1kx2VsAEAAE8GAAAfAAAAdW5pdmVyc2FsL2h0bWxfc2tpbl9zZXR0aW5ncy5qc42UUU/CMBDH3/0UZL4aIgOd+AYMExIeTOTN+NCNYyx0vaYtEyR8d9eB2m03YX1Z//v1f73reoebTvF4sdd57hzK93L+Wp2XGljNqC3cVXXeomdW9zRPl7BIM+CpAK+G5D9Lf+XjH0EZe6I0jfZv1lY7fh7aLyvGtYtLwkIRmia0nNA+CW1HBf6qZHbO6pSRU+ZoawyKbozCgDBdgSpjJePdvpSPm2ANxhzUBXTFYqiYPvhP47CV/HMcjINwMnS5GDPJxH6OCXYjFm8ShVuxPMfv2+HS670EVRz4pi0sT7WZGcjqgae9qT/120mpQGs4xx2GI3/0SMKcRcDdhILB02D0D1oxbha0RuepTs0PHfhBPxi4tGQJNKo0mYa9sF/FROHVqGYj+IkzsDNtyUjO9qCusUK5lVccoFSY2Io00cAOEuXIlqlITlw4tIPk7Gatbdu/UXaMboRq+ftX3NvhMo1iVK4Z1q7Zmri1WVtzuaIzGPJy61rUOdUXOCVScZHQJLU4Jzdj6p3Gzt+LtJnagFog8qJ52kMBXTQTUDOxQiswY1i8zgqtSOfj0sZrsW+O31BLAwQUAAIACAAurmNSsj/PCh4wAACwSQAAFwAAAHVuaXZlcnNhbC91bml2ZXJzYWwucG5n7Xx5XBP32m+srZyeaulyemoUwb7auqBEoIphSWptXVGqqChLokVERUCCARNIxtZTsacRXICoLNGqUMQQkSUGQkZrJZhBoiKJCiG2YYhkgJiEkD1zB1yw5+37fu69772fu3z6B598mJnn+X2f/Xkmv1++/2rt8kl/nfJXHA43aeWKL9bjcONRHO411l8mYFfiJ/3sj32MS1+//HNcVZtXH/bP64lL1izB4arz3nJuewP7/829K7ak43Dv7Rv5G9e9w2c/Drfyy5VfLNmwnzKg0gt6orZpbS79ZysYuBuzI6ZzjFu/wX85dcv2nLhtf7uz7MB7RxXH/vL99veWXDnZ+l5t8nf/aD1ZktZc9PYPX10r2vh5/+tfb27IWfiPxz6arZGNvE7WaU3qWlewpTgGpBD6+BKhLoZemaq+oi+/aB8Gal7D8LSdNnhiH4ltVg8c7kBgonM8DnftVKB7HA73uBWPyYbb29vQjEawje+rthbnKni8euzB1jqlNZXVXlX0g0ZhD2wfxJ42TUZn/U3KNyeWqTAWvQ8ZTqFki/K2NG23a8sujM8BIgd9/wfNfXvNvRHm6fsfom/eTEtyndplwW4ysJv/fMGLbNZVCqoobBvcsZrQVGu/m8ee2fczBLxlVP/DKTzLNQCf3wySGIKiQFq22y4A7zrT21PG4Sw96A8E8dPP03ErGvqN6kPd+pIj6PtzOagmwUkl4B57y4dXP9rgnnpXs12Kqp23AysBpxTYU5oZfkRcss2ZZ5D5CmKb9vRKyW6DK7JKbgUpuGth/NThjyuqpEMGdCpo+L5D4H60vEgLDxWrg1Nj9LYLQKP9B9AabRKX0kJoJRAzlTpH6a/LWCa3Am6bNkrtGsyMUju6LZvI1uueVcv01ZMXSiyi93tMhq50eRzLzzj92uwwDZitgiVPKyLQQV068NTWm8Z9B7c3wjVJMrNO589yJj4Qw1QnVJl4DWk3sdfKbea+xkW0DYSsG1PV90ObyuMno3g33gk/HExlITGVH1KzDW5RzonOE+NIn1clKhGZ9pzl7ZqVciuB6iNaY1to+X4LVSn1xu2VG4uyV0YrNMuaAeQharwEhLlB600yY2926Rv8CPnBNxibPuVCX11cTm9zwFT344NcJaotL21oyJYlQOYeZnr4WrkBHkrgG6jURFnybC08YBczxR3CQCk83HMyVi0Bpk2vCnT/IH5t+pelbwADdcqqQyZVY6Zgra+eq0vUpocRB3LIzl+R0oXyg2/CVvsP1RL3+m45vTcDxlud0X6R3u+ssE0mLqKx26BdogEoamI+9EUuZDAnz/XM6BnWxrO1IWqR/eoxZK70gj29Lg/hoEa2bcpcvcAR3abMJjZJnGWCdrukkAbM9pTVDcbP0WuZNGCOT3lXTrTPDGlPbWxVrKVqxH0ck1c+2pA3FY/iPRjLakguFWpXx076jnl0+4Lt4vPFPEs6s/mLbnlfwoH8u/kfrQevTAd7H3BOFVNJa0Xhoq6ybVe8UDh++zz4iijMPFAlCBL6Swu3UQFxMYXtKcpdegSdaOR0zZ5B0HL9eR7jaOFroQdtNnhoor64lHA14Kd0EaevuNBkzLDtF+0RhV/02T87vrHljkAwS1pgMiW1QdJ5yrhKga+WGxXUM+A8bYHGT4Dky13E2dJCj2nD/l87E/dzj4GDSUTLD8YMBlma6giOY8cpfRrpPpjywmBNvkAZ+s5XpGWkDEynTV68zmJE1tc4AdcVKRFxz9PNV48ZqOz55z4Bd2zePvO+5ryfttyY0byMxfbjpq1rXkds4uQZ2awwOAAW0+cvXz9hbZWQNDBAtgiqmrfIOs0MYv3EK9mtXaUcKFYvOQj6MaUA/h7eDH0Uuyw7P7EnSe3sDRKwb9N7jKuJTd7t5neoFCDXV0n1+ZBx5iwbYOxB4j8002Ea48yZQmSOsJod4hnbU4Crc7JpMcMdIW7TwmIq1AknbVcpaZLu9FhiU20f8mlq6lQUcmz2XvGTOsLWBdPMu2CmqZqrrI4Yjd+hkfg9gim/0JjBvn34JykwYVUpsdUx59wFznAA05hR4RVJhihrBdINcz3f7hlghvOTiMcVLGdslCtrdodU6RPoGdpj2ex5hfVPJBflPLJ/bDK/kysu8fCgMeN6Hj6d+JQDMw9rnZwBu9X4xikhV8lr/9G7/5gQoo6fXZBXE5pRQQLdk7/sJgjPsRvp/fV5dWv1VvlOuXKFxE8nkBcLMZNxbzFsTNmAfFeRZK1puN4AivuN1nxNOq8yNVLGEPnscGotd03TcWNB29wMyHa27G/ZesvBaCzmmXSJTxH/e1M+EcU271srIC8jNpHqSQJOyZr5yyNSlLTW7fsTriXun8/77nY1lOhGTFCCTq33u3mY61IWYoEL1/TOZ7xzNjS+FPmJpxLUVZHLb9K2awfo8sHUqT1mm1k6W9e5Dizx+LwQVHcdKsruBbNZPchZd/SjobpYWUK6+pbyNyzUxKpAN1ew4ZYBElg22ezygzi+SfEGrqvdvox6XMfsemKVL7h1ZvbBT5b+WMyjQlvbHrfsnR1/fmG47tfj/uvb5Li5nn7nJ/ICtuqgPbuJxwP+bvI3JmEZQXHjE22BOlI0AD+wxxe2r0/RGC21/JNh7hnnJE4XGtpJ7a6i+h9tl1E9Wj6k2rZ9c8wkU5/CHKy7bdex6tKomX8TubP7aQ/FVFLvJYMPnPjmF6SMlKWuLFXHYdBEVXsqWPO5tGgbE6L3WOr6kNrQFV/5RXlzIAffsZnSrLZPuU1XKCO7/XyC4FrYtTMGcy4o1fjxri15fRqQ/UmAZitxh8zGCImfoZkl3W49XxwFxslg3bjjUIHhmCHfshq+ag8okiUUlsMaLgINXBLMSuWa1rv2JLv8kXhj1rzxKcofE53aU/0Bj7nRWtjFMWaTIhmLSNTtcO0G4C58ymgXYzUGkXfC9oBarrLgXQo1ghgGKnxSnzkYKyRaWOE+iVBuXl4jt1LZa3ZwlJZjCqXRiPDdWe4Rz6JvGYy3LVTGtaWqpEbzltwI2BlbRmrqykHy4nzAJEwm2DFlZXQUJhNV889Sg/z2Ezxq3/UykHKw4vudARBzUGTMpljp3zAZlUIvKuZ/9uDLHmFwF+scYSU97NXKb6mV3OWeb/BuHusNDmRFq5+sXh/nqUH/8dvVOndrbdbv1kjrigZ2PArDPS5VBNmPb1DesJLPLk7hkwMHsPoWgUxlrbyIVCuteYqggdM+5WfNieUDWIfR8QxPfxjWixxgvFjBB4fLXfGMZBvWCF179wVEAIdb/G8v1sT6peXnzUckMzvMCzDyx4efg846gqayTUXHZ648PrzH53ne6R5h+qDEQNi1b5TNyRYr91NMQDIOF77duXrKs1U/CXB/fOQZ6/fx6PFlmBQeuAPfc4CV554h+aIZZWRo20o6Er0d/bqzOd3pHUVqo6Jjare17NxcYUWXpEvR1avQf1ke9YKhXMB5kilBVLevs1rhRVm4x6G6F6xs5rOewHliVcTZrmGFfmX5xjGa+Ozv0Sq4XsiO6GygI4bevuDwF7jJYPQ5e/5uV+migl/V6cTblS/wapW0cF40X93eIHuqttBOx4yxY65QwrN0agmrkXGqqB+hAnZdfW1K/O64so1hTououPeFpKip0vsXOj/ecwuyqExRDRXeAJRQ344xyHVeNy8oqnMu0adGIg8aFE/VMK1BhDkUDrfgmAFg1x1K2z0tqyVa6F+XO58/1V1BF78dOYZDsWDtS9672p9G8KEnC0att/XfNKhz9yTN/eDho3UYsGmNydZyBbzv5B+xnp/XmWAth+F9V//oboe0P9gZySJOq39hXh6Vv604Wup9RZEcDjtZh4CLgpgc/ku1RSVNLn8uUltnJsbYjOz9I1A6vLvC7P+HkAzBdaRDfygopVwhvbNtTH8dU5or6P0fJamakfv2yb+z6o3Fdblh2/md+0uifZbmVPwBPkEkEv/HCrPfySHfC2XF8PPO3rg/ZsuFHMxKSxUNR+ZozaG4y2L2tKr/QCk+uJ/+I6WwWkmeuPvc9m3IH0hRG5qi9MAVctt//SMZ7wdncD1w0RjtH99dlJyFO0PHTyv7I1T8+NVF3rid0wR/KFEFfY+qAeMt1f1HHnTJjPsMWfwqb2hdrL01npfsDRxOUTHFDMyHrZugESavavWih2GOwh7Gr2Rj2CSvWpW5gvc1Fl9lsvFYMX3VEZpMcXp34kH7Bllyqqu0vgBjWY68wpI5dDdiUY55Tn5ntz2sr3ZMGfSRZNLZ7c7tvUrqpRWld8aAs0o2vXQKecCPastTR9EMx2QoeaFTXv4/kbHA83dfAKHee/IC8385Ef4vZVvCFKaESZg9x6ippeVj5i7SDw90VgaJDWuimgYG9JvDhu5kbdJnWV2VAsDV12uQ3nvSyb1bqgYQsSfLOiNKJUrX6kxD/TXyRXmr80j2W5XybUjomAeosxOc2oGJOjHPgPYKxXRNS9g+EYvfnuV7Q2I+8zlJ8X5Edp9uIJtdqFXiUenLHJ4qYTq5snfaan5lkMHebw44T6fFTNib68B8qSmYT2rakBuBl5sPvkmsL+YiLfQOLlSN/w0+aY/vTTCLWLCYJlojxJoMGsXW1AE/dMGrh9MbEY8pujyuzFyAtAogA9WnxtlUZjfdb4hroLzQIGgLCOdqyHBtMVcYuCMwPD16Ao2R4SzRMy0dq+F0yrJ01xVb7CItd12RDA74CaLDQ15Red3Z4nxkHne+4IsVotgkZ2pDGFwbG1HV6OzWFS4lz/d55ydylCjXi5qyPBeyma3q4azbCTJGRXYVZGtgjy0drSHH13pfx59PyOa2B2w1KcfLHHP03G1FSEtNl9l2gWO0w2ZGo7cOm5KyGeQCj/eMGcii1MYw0R6/E/4Un5p5oJwWXnpWnqDrjAa6YgHXtc9kA5ekaJk6icQTSewFODhewUuKE7xinRXKBLHiYJ15z761vuVcnSagIfC8KSksBZJWErCmkKUiVompa32VqiloZ0oEA5SEV4Y++cp7f0uywCd/hVl6uxPq3AIUJ4NK+4MGewZifxmCvUmT+hLw5/j+lGW741ixpUvkR9sO+MVnqKb7ablICktMCx9FD7vsAXwd1y0sfSggp3RTutuyOV254qYBy2kqVE036zcqBS8cOIiatIIATY7L7eLY4QWUqFKbfDxOlKtYreLWkShhh2OEjM6BiuWWetlqlAt0fNThE5RKQKcsCXsidFFMsm+dC7+B+yDeW2eQjpceL8h0al0cjV3gcX9+hHwBQROijKJEq3crDVRPU7IwkWfgdZ4e1z2l16ydK5j4E9D2GePoOQ5a22c5rTH56zqLhSbHg6HHh4crx1Di7/FNq/j+pcZLmX5FJqx1lsKugH9ELkvB19rqSODCk1wfQnmHJow7h+urYbQPPMS6XzvtocJzXmsfPODF7TyqjiFR2LfvYB3vSUy3AcPp0UTQyf50LLVS8BfxDyrY9cFyGbcdwgmgalhcWh3jB2ZvcTd0BlbaLdXi+fx4hYsijMux/7+Umv5k+ypbB9vTdW81YSH4kHs+H102NLrCjywwh23uiCpSP129XgbMeLbYOrnljqBp+JHu5ofUPWwNoS8AAt43qg9RRhftydr5ePIzUPqz38RvHeUuyZmQ+83o6jbvKYsn/G968L4jbKhSIGlg2mBuFKFp6N5Gsv1u3gbzz28RQq1dPaYhjQ9qdSdWqd8igPX2e+3k6DDjd3q+N7u/sVIYZuR3xLDN+raLTsmqPADOqWxE97rkU8uvj6qKKclpO5k8iZLs5/mXIdJfjt4FcuOBGFsY2f6LyUJ+qzhwVM2PLFlPOErF5Y5BeOP7jpbAx/xt2SvDhu97DgKLFkeNgqzVW+4QJNav0+/sBilZA3UO3t3bRg6QNJH6NeOdf5gSXlhDNeXKI9A570CyMdNJMFxwFxkDcW3c5xbMSeqEUNN6iwIn6THeeJsY8dzePlXOx7+s6bYVyRd6PP2YK39Te+t5/rlR39YOoLR0p05fRQoq9nnuFZ6dDYCdQEhNnURl9KGigOdJ9XId+ymVfYeaNKQrh9N/YfiPesNDDfr9LEkts7NTXc28MVU9dCYIhPmV8tDhh8ppljtL9aLgkbp+u92HNXQiSq9U1uxhtBobVkGmdBEtWpS7nijwKhpJthA00B7BNp5w8FRZTJQB5vg4Bl1JVi2QfKZY6Pzo2zySwUmees/2vZ0o8arpSxiGNZdCymKlRnWfXHq1rXKqkfibeNQj7rYaULOA7NrqBWKdmmSK0VZXXGiCqhtzUTGVGuG9Yna5qsFs7fCH7VnNQJW+rSTEM1f1qRuS8skZEehQBLoPrcmS55ABIXG/cGMe+pNHdpIz0fohXl/hjGSayYEnASpYTM23pFNy52hhIyzeAPS3mN0DqqiqbkkbuOOys4lmH428nb1WwngXyxNE6eXcJSUmaBf+jrmFUirJ3tHEeVpM5ZXSmEiDooSaEnEIYLuwxt74+MEaDeiVrqJkG26OKEMjWpiRWTHxN2M4mxUHGXjbqD1LDtBi5y6VTHQ0fM1gisKT7nATXdDBcXPIdWDo1TsxjDPfmp5FRE0zWiMnObbOVMqflofWUNqgNOLA5GZ0Rp7TftAkS5Z8b+Bh9SrmYJZSdk2++jdoPA6+YMY6FPZOSm6lYAZc4HGXOf3HzaWSXU5uXkGiMz2kUGvZBNK+aU98sUD9sdg233P2yc0A+3aNm9EYqy8zUIWD8QPRmPcsBU0lvXdUFwKeBv6CpPESH3A1oHmP08j8mkGpDm3ioNGiwWyncT3acvB9Ri/AmOboVTvJhOeuC7Kd2o1vwjBKBNqtcqnffKrqcipB/PTnOoqRpzPwLNB0+R2wwsBTL+1eC0X597j+zXPVkHvPwQZjGpE1yuTTJKeS4CAQBtT7KHgbdJ2yduR5i4nwbo/L6ftGUTMgkqxjDcolaq+rjfVeKOODJesob37VDDBA84EbZaZ/wn0J/+Ai1KhSPoFcAXa1IRtSfMvloxG04wi6wf09CHs6fQEhScttp4WvrVzOds3Ldt+6RmOeJrojbdu+gy1739egnqjcDdj95kuBufL6xJbleK15dS/iY+Vyn3A/UttnefwA9xU1o8YcRzIzYUkErJ2699ELD5JvJSwlzghe2uQud+uW8IC5guJSzXp8NwN3RtJdC2GamasskK02QTZMnDAjEo+0I4ikjWyOsnfqnUvTuwajMf/dp9Rc9daaoafppzZ4z2xJiAYI4OZSSjPguoLmm4z+6SzbwoK8dW1givs2+tx/AqWAbLOfvJtrZOPb6eaITgI87oBCXU6YEXoji9FtDF4Fx/upUzE9sK1U1h7bVaiQOzAAOrajnj8nYVfBT9m21mxkVq82x1R3CJhbWK6Nr+8RK6QtBnPluKpI16rX1j7LX7e90TkEtXynH+xSpM0hjz9Dqqe3Ei0gyUw9PT5zB96Ov3NB4a/kuycrbR9OUmykrLnWN5qZfiyajD5qQiRD6HpTqptHep7E8gTor5mgyutqNJWy5dquwOdJzGr/eSGgQy8U8jY+p8cuLs7qRJ23e6912MVDaC3++ZxXzOpXFPuIM9swN35Jv9hhpAIgcW+diI72TJfKn2dSzQDo+uUk4IEeZ/a8pW5EC2QV/s8p9of8AtoAXdPAsVQVugq+/2KMFNuCUEeD68iHeqCOtupFmd6nojD7LnRABFDMxIqsHuV+Dbys2x1vEcSX7bci2DQU/LvD/0W9bzHOPfB/Tc9wToqqGjOjqI5Hyk1Uly4qKoJkO38+cI6lr0uY7pOqsiDPVrr7xAA4hgcqEWe3RSJkwgVRM0tWiiK0khLHfkRCfc54WR4auvTBlLePt53rksZYXGOAHs0awbP2KAaYN/qqcAkmEGvEoo9fx5ANj9a493/3YNxaNeq2RPEcXdpNepY+y2fouid7r1kKOKW3NTEjZt/7LQcFKIfukOJXBH9XmjUo6pC7++VV7N5EdtlDgvNnwqcEYeso433hGrSd5x5CmluWYw1FZeLcGGnbPPkhdx/PvcsU2vc3yDVbQ7JUdsl1jo3ef2upQWFSFLWqYERzs55sbkajQHtHpeHYXVcUYI7ypJR2BWdkMDJq6Q37LhZ4KBRHHPbr33R9GCPNfyacNMAduNbIyULE+Ymz0sN3Mdjen7b04f2I9eI9oLgk7YQJ4Zq4SOvBiYxrH5XDSs4ZLx4yVxnlN6PkazJqIgPmM5tcHPSKEddVn4geeclTFviV4siJ0AVH15VWS7IzArQJD3rEsctzHb/MIqXRKYdYzeEURbEMllXbFmq5Hm8Yk/x4Jto0IkHPzfu45GuRfA9zL78WShsxS/GZeDwKJ0jxKvPlCPwT8/RbnbDg9R48VnUxsPvlB+YAiWRNmF4p79baTVuXIHjXRLf9+nfi96brCXkn1lbELWM9ghePmutONQfNH0dtznRZXFDgEL4Hb2KAEy2hW79C90q8TkBcj/G6qHH5tGlQ+yo8iQiKeUhnwqcrpbGDHmbXjxsHlxN3qFjnto+45JvBWD2aK29N/Om8uGRcqXH6Z2FbCw+WOc3f0LXlE89irRQXtto/GGfb39l8dF8/jCymdprHx9BFefkef1GoglY9l80LnTNjpudre5i9YdqEy/fLO+RdwrYI0SC8a865cvbj6bD2dS8dddrRZZuaWYMzzOO/hhGS9oKXMPvapbZnPjNRQ9acY9eHacLkw9qBYgrlja/aCNLCu+vboBXyajjHguW+mmFRuPfkzaWlGq6c02uPlq4q3zQ4C1ab1IoyD9xzZ1jgNoVvDwsNaEO43olHtUNeXJPsagR+DnE+2DvkFent1QLr4lcT+bFUPy73C2Gu3NxzdY38W4yV7aNTF4x0nkeDjLWAn4W79hJYQr8WP0yXX+GadFF/Oc85UUwhb768WlS6xieioZbmc9EH19LJd7z0X/D8jShv3OYg54nRK1iyqB3tN4unY8mE9DyWgJWOZxbAssbAf/IgFuXORpuoTbHz6L5H8L/LAI2Z+qpSpq6iMtHj45IoUaqW1N2gVz7LXT/e1VCP/58do077u0HUpRdIjB3gZpcBsN7TeXqjNzr0Lrd2ZslOkadWUuzYN4hpz3nlGfGnTKdalJ5prpA73bq7ES7C8bZL/y47or8A2VeIU2aWLBflCQcdz74QOblzyGq5BO7rhn+vA3Dh32eWRPEd7DFRB2LGlJiy24laUM2NYFM0MBgsj36ZSPed0KA2LU95KgNR8Ht5jW01Chb4UkdTsDK1pe7l2i1W5WEOCl2kqwUvFbZsu5O66dV1F2Il78rul4IcMwjexaPcjWNYOMCRFit4KfqVZJ70RTOa0PFSHkz5MwLchMo/ofwJ5Q+gcAPcZNcpQGh3aqg7S4X9nqDV53R53lzhDGE5vbv/9w83adAankO9Se1UpId46lAEdVd2oCZViMC3XKssrS7JUwez4myT4XhFqvCfir6i6O5Se3Ch1uwuXX7/dwLr8Ci+CtWb1FSXBkXpNcjhuKD9Wbw35OM9+e3KjZ7uZMFrh58zsDSEjnSGuIwdGIQwDapG9WifTsla1t8Qb/rngYBfTBmHbFHob4jnhPQ2yFER654qD220CwRiGr1EFC6qWo8E2Oo4aDGVOkh2aclZe7O7c2kUUdgFhe/b0cLy7Es0FgMsLqQi8ps8ls3Xswo0E6ds+Z3ingQDWoD4dVDd4AP7kDiuW/6ZfHab70QjW+Yg+qVqr9qZqxpjy9ghGtKNMM+dPUOwVX7wHfwQ3BDtI5RI1rOmmTvnSHsDGCHKU3nHLJEpq+W+H2Xwf2dPLHuQz4WCZXa8kTaN0Si+OD3hsDYAdq3PlVdD7e1+3Ap1m7Ut0GKuPkY1zUONmnyTDkNPqmKHwA+MWW0PqJndnN/bSzrcihpPYqNu6TQCQST3J9aTqlI6E3RCCBqAEiLzNTLIhujioTSoHaLPU68lLuLO0XYoS2TUgyfX/V7+B1JgTnni4cTJ2gGvzuCqFBXGJdDJJQdNl6Xxo96dl6QqxdoHYaTLwTlFMFEVv7P2FKLbNC+LkkH1iYz27gxmMcKXpeGbbXVO5LVdNprtXhnUY09nujJS0nPncOWMdd1yBnzKGktFttgUAxWCGTLfd9a7HK1UYovvBzIGPPQvoVEV6DZxGGGHYmZcrQ2tp9uNJ8UlZ2Mvoins7rZdUOKAMu6Tcm48Ioxkt31GZNtWHfCKIW2KZovvGYd7BmiUZpYou1vuL+oWl3j8TYcICEHnfheLd+nN4FrBn0nrTyj/T0NR9ViVtuGnHu7yf2lNjnijPHurPkj67XnTbIvhdzcinNJZRQeX3GPk/0sbGZI5yBymBrfT1G0s8Zgw56SA3aGVNDWYvyMskh483z5vZFSNsdgSnndczdhU/vC/NCmr7lvRc2T7jBIGn5wZt+MZ1ZNPpKhJThYEDij4MbfHro+qG+h4VScbX9Vh1Ks6p9L/JPpfQ+THGOnJE81mAVkVKuggSUf3z9irx4h3qg28cc6WGaCE+eSsJdYsyVGDzOGHiUVSRcJELnQ+djlytehSV5mCwddphHHDk1KzI01D8S+/QJyyTm5FR1/wbnmK5W1ctLTQ+Pja6I6ikW+id3+qHnkpLeDHp15BOCjWTSxwK0fFII+UWhXXpQ84k946un2AMcfzr6H2J7MEsvHj4aHQnU9PSUlZdKb31tmek3uGaNlzy8vFP06/ISaR9VwTZC5QqIYnOmjhIrfdctqERBF6MrgaU0aYmytM5Eat8ro4FpHKaSi+obPUJrfeDkTx3ZAp4Ee1rSqTGhfRTO/2iw9ZShTMa3FUcKwTn+a3G68tqWokCSTh3WtHXgggBG1dM5CSyIoVqRiNXlQwjg2YfafqDDx5hPfs2coO+0np+pfq/xETMvRgyUdF6zqDQb/xxPiQGcRzEo454D6UBj80iEviob4LoZsvZ3+wpOrcxKGuUs5TGiXsXuDPga0x2g74JAeF+8wGc6ftATzu0Ho8CqffD9ZPHstQ90PcgbsD25BfJatFsYdoeCW+mRECFso+Sz3So9gq8FnQwjAnX8xT7+u+YuwHvBfMJrQL8gTqKjK7omvYiyuPzOVX5oWVjeUzM4Y3ibctlvyDJEKUjZfifzYHmunEMvHnZ/I/kmRvIhEqBDwbNegp16eSlBqXINZ+4DECEO+GgKYz3ijUmdU65pePMp3cX3nVJdtiZH34Xr7H6zRmczqDLM3nDmoH7IkTeq4GWE1//QYO1M3xATlWryJkrrwNm/WH8+NNGfg+KK8ASTmCxiaKJsF2SF+z0G2qRsB/HsWm9/k9YqNDbu7g/RBfOdYRSDTk8cHnMrcwdojNliEu9xZO4LHXe8VPckEOzRs3u1zLpDHbMAXwbssDn5rpGIYtNnEcNcXGYUVTAJvDaabPFwQpN+ZSJe9NlyrAPIU0tHBMOXFaD3efU/dKfah8tZ4IXk36oO7VInER+e8hmtEMuFV2Z8ww32RM7S5XMIIlv7PMyI4QQRaq4Euj5CRH/0FhqlriehyqQWvHMNXqrfJAZyobiqEG6SBrhGfYUGmlhweN0k3NRYsLPTzWM659Jo0c89BSA3ooSNJ3/YB8F96Z0DrybRKF1VstpzQB2rYS5RFUjNYLQc31g+MZneNx0o2vUHJdiU6lnmsAs0M6NGTy1Mffz5IMPRaLqW3taffHetRPpEAb5DvemCQLRJvRtI6xO2VSgFWaK3h1kiEDACgGvVDbuAOwmOnUKsX3weJyTeWrCQZQ39ADT40uMTUPdV4GxcXkcjhnvEJDxhLDFSIBpk56uuqA5uKrJEqb4s9K8f8HEeZPYJtwFi/7ik1bBV162X1w9xH/3CPxJ9s/2f7J9k+2/wnb/jD3xyuPzxzoxgYzAG3sU708ZYAtsrXqxWEHjMuMey8OV+Bwe7/4HznLIO3WoN9xqTEjO4A2eZKHVR0hgEk0us0oV9LV1tXdNdjFxj1e4I3KPAVuXnH3cIvwNKpWDHvbS/SxrLd9bD9bNgFZlgIHT+WCHT8u5+13X+etROJ3gTJtAE/ZrQ+JGYWT19SMqgCr4RaaFywkg564xzsSLte71ZeQTMdUQjc6T+/nOWU/bkeKzTkcuvj5YZF+rJF8QkPIe8o3sX1w127fCnTz0VlJ4fhTDvtTrX6RYHU8pGVQn4tC0aCx3tMGbT4zcXfkq2Vay5AazEZrmooU9J1rHbufCT88BeWjJ0t2Y9wMx1HbgOMe+uptDvC4+Yj7+tkm8v32gQNFJwS3FMrKZvgUqkmmvjz90fXTQ/LiT5VNkKd5X8jjHXjUFOjOE7Lqnp9cIe89l/KbR86gcWmY6u2rW5pRJ+dVcvKdkpDMTaDzG8+qUkbvQ0f5HksSOHy3EuooZerQqw2lVPsFIKvDx3ldq+fd2Dny3bV3dpUpyZVomAUY9T5OvLN5Fjt9oGRPe1ojRboeQf6N6xoqByzXzR3UD0dfQcKWjisDV7M5mAEHt+wgQXEy6YNmTJwEp1xuJXcPF6A+q++NDBMHt3/R5KCiRR1yVxcYHSIuNE5f4leTv47rgTPmnEZGtlDVKsf/td8PoNhitaZiedahtO0zuWQo32NC9MH9owDuNQh+iF2kXFdFkPbEf5GS6T25pc/m6tHU7wn2UxYgcnPvyS3RFik+ub2hlVO/K27Hsr07X+jk2ekpTw1wdGLFg6FLyPrSbSp4i4tVdUIFy+fFC4cLAQNBMBgOkYuYRxNnctPEfVfXaJOvDGIy831el/kTFwmDhI2F6ijb6daDE2z2hxmx7Nv+tiY8qnm0gwfFagV/uXb2hYFgVHq8tsK7Gd3qmGgO+FR4q6bG/CSeo2iZD7D5ZKn4tRnGxHXenz7Y11VmWrTFQq8W72GFmJL47iZ43LcTHcnSD/jty3arfLgsqylT4L51MXtGZ8h+4YhInf3MU4h7D25x7TEN6C1iNNJbP97htAQ5knZTzUHW4/cvSpdI0XtV2iM7CxWPk27VVMMf9xb1PFTBNe2cu1NE5pMUN7H+kKNMk9GU+6hM8EO3gdrPjEVqj2GqW++e9hRscshcM/S3yFHK4IyYzlq/Gj5dmNBuTq6BEphkD/reneea0XMRoQA6Re8KPOVwmk6ObBGMuuEHj2vuEq5nTbPpvyJ+UhBvxMWyYrsFeb5wfM9VIxvRMrP7+nziSrgewVxtXHmslhStTCvRyfVGyyaSgFhWXN+XflIewwAYcQywmCuoNA436KAqX2CHmXzktKBGkdY0UPniLJRH0iRJoR1WID34TnhzfLGihS8dMsoNnzSjmEzpPqhtmcA9q8+YIdkVQ9KUpLbQKGvVQzeMI24RBxfdoXNjMpmPdnChnqn3sjVdwRnKx3eWcdAuz92OXC2NTJGxLjktM4XpJcyrveO+KQxYBAHyQnQS1DJP5/H+stpBi3AtElwV6TKYHAK5L09ptK3sJOXYsqXGBpl2kTbVbpqrg1LmUiPqEHemMGUsJjcnPZ1f4PO6cGXpuDa1YdB1MKGR0w9Xzs2whaB1a6QDzGk36zGjgCbMKl1nmwHXmnjJR3umnTDuiZsvP1MnWdK5g+FsMB5JcO35ikVhgM5Hu4vWcG/p+T9JV0bs3YkNjC7ZGafwDL21TAYk0tSyO5XSxLWQv/nkPOl9y82AB1BCehHt1Hqbfh2+CmauZiyYThPZh97tQKepvsREajdqlOh8Ak8Z0N9eL9/mOrNXVEU7VVxqihTFui4etdtl0s4LdtR/BsrBojvxeXQPBLihnTHlE9HYiApvFueEfyxJiL8OnzIUF35EGdwMl/csX8Z0c75uTytqS3o4TD9mQjx8ZcoVPUPGz5amUF3p42kx6dF7gqsW/2IlqCdKjVPhBOS+entKcNVPeXH1t4xX7cpNnZcawxn1l91dPVPvdnvgHt8ZnrYNkj35odvjhmwxH81ad4iFvyAq+ZL4yQewZV1KRNgORBboFPHNfQmxftR3F/wIW7vL6NOUFdlOYxLywQdmbVKndkFBoiY9zrzaFCOwb7YkCiNETXD8L0Z0ftOAL5paeH7NiLNB+zsX3Q98DZqcdAsXV7/rb/cIwNv4X2xeWqU9N38bNqBrh+z4Ibr0ZpmpsJ4V98WhLJHEiPuiJ0Nrhxhm5dZuwkGgPe3LKqFk8C4WZsbbexmflNPDoyUzA9Vn4Kk1itWJwi3eVOFKImhOqkyO5m7J/Tb0rUJ1ko6Fn+v1iN4MhOl+tDTIZicfQY2rvlUcuBQRQzLx0BR4YD2r03ggLv/saVTyQZgnZU+l053R0ZCLbCCxKeavwE/J2gL5tiRnqt2rzI6+u859qbDO3c+8KJhVKCwvZxWkDn68K26kGC1LbiAXpr6n3AgOLVrUNDO9SJGwqijfFAPWPyqjn9qEdzXdIF8/G5f4WcG705BDar+CtNPvnhIi1bHe+2LeBqNdsvMBsVwak1gmntjkFPJDDzBK1DfKdGq530iUy6Ry7Rn25UWeJ/PlSblzpHojMdyWSk1WAW8h5EaFzbHBe+/hdwmoOuplGxG0u92VZpukvmKclOCaFI9crV2DBFxYI7PxqTEjGb6qjmK47Le4FuGgiPMfaINicZu5wzO0aioKgcc3uEPyt52E8nWdhcIZnot6XEZcL4frLI+fgpod+Huw6dEUtIiUMwcg1dE9/8bNe5dvypzvQ6Z+ePMwzwkKXnY8KffLHJr6RPdqc9C3fFP7Ij6Uv2iOVshOrsPANOa/e9eehENK3z24FFqQxEoefHQ48Wto8m1X+cTbMKTnjr8y8X6XWhcP9ZlPJm+k1B1F5h+kNa92R9pcAxefOWKAG0nsh3zHRWuAdu1lSS4tu9YdI3TWIHznqZs/Re3qf5nxMocGUoEs84P4PD7JbcgDq4oLTQdUtYN58NRmY/+DelnQjqIJ10YRbvGOQrG0oEio3wgcjCHjjlJNbqP19ZxCQadC2VuVsIBr8ErYOthOK67fPanFqC5m5STNJdfWxEqNH7w+wxcE4+qqNMF1JBC+/shoMVtcXoXyGPyv8JIzCgBdzkFpRV/bDsjpj14aK/XYNt4xtDqPtccMEwCGuTVQLq7C5nGa2Rc0+kZJ97+Dq09S+UBB0uq+IuMGNOzeGsLNrhG/wvS6jhfVTXjmZnEXyYm2CQv13G33g73fHmjQkDss6M4wR2OFYnGcYspR+Ju62ahqi1t4dvPbDznSaLan2fYqXsgjWSeXY2mLCHr/ajbPR70EIW6TNnaqLbHupVHVjy9wKQ1ThvHWIqwuTf+se4ICwxbJ2DS7UH2nwHhks61M4N5xuQNT5SVf9VeFeZ3BgKpvF6bODD4bd0YR/Pe3k3+xRsD628tLXaoh9TcJ/LSGPaoD88iZ09H5Leo31YtiEVlNh6jfKD5WoFZXjQSAgsVG0E0dPN4a3g27XqU18hFf4O/wEOa92dMKovC/PInaOWbrIOuA2j1QyTXrdRa23rIJNMeAdSNb+S/U9BdEse1H1gkULv8O+aUvJW9CQYcu2PWO5vrE7SPFLdLWfNm8hvVoH2ukdEfwU0tjpNfPHpmCiggKz78P2ms+9zu7NA+NrHJvCbDZH2mXXIh7Yce0Owagpf7Warsp3C0hPf3G85LbSECvEIvPpz9pGOkOSq9X8Bi7bo1/vZFzGEtSp+5iKup/ZBx34kf6PK9HPxkEZjwq7ZS8GAuAI6EaHqgB87kueOrJDZTXNjtMZNTUUU4yV/TuPN52FsFaHMS4Z/VgjDkw65jF1Bruek++5mX7xlVMQndO88zZ8byZ7HgxeySJ9Sx9TBjqRKQsRA90AJYFtFMWiaXp9t2ZJUuVdWLP2yPev2MkYwR+uzTQrU10+qS+7LzRhd2mUksXgJRHK08Usg0fAtXE0yMyLkPDZJtskzuvTttbw0Ftvxdmkoa6OzMO4j0KPUcnvwH2Zly7HfDvGEcTHAS0PlVl1LuyHoJtTchpQ2Q+QlNBvA/v/PaHFEa5s479mOqaF4c8rHVeI6NdvDbRu8b3XYkTv4nV1gPzz4ysdMqwsEr5L5SlbHtfh5Q0XO3QD/hxbyWMO8D7F/bYCBJIPc08AVuqf5how+LR6M7qhB+UekzEPe5S/SIXXh0advmSGt3tFQ0UW6gewQJjN7uGsHIOeuRJtdJK5qJpevsNgdFiMWWioPUmoZt8YT7P6dVuJ47DfebgQR1XmRPKPLanlMWB+ktNdl3l7VTrx3Ng8N2RtWuABR1ravWeoOykXI1GyENNra5I4KLTfKA41Tr+GtPT1ZZ5Gk1VmBtHtwMXZma+rVZOy3Kw1VuyBuqUm0aOhpimAiu5W9xFR9FFQ4+SnNJLPuH09+O0OVQ4B2U5NT6gfRYOoUUjHuNfwwksP0MCRj1jL6MZTLR+WO5kqaozS/Qh43Y8yBr5rSFc+c3/5JeHRoZV3OL0kWEaV0wcmWlxbcV/8INFW2L4bvLjDQ+m5VPtU7C7uJVfrv2i6vOt3/43UEsDBBQAAgAIAC6uY1LaOAv0SwAAAGoAAAAbAAAAdW5pdmVyc2FsL3VuaXZlcnNhbC5wbmcueG1ss7GvyM1RKEstKs7Mz7NVMtQzULK34+WyKShKLctMLVeoAIoBBSFASaHSVsnECMEtz0wpybBVMjdCUpKRmpmeUWKrZGqCENQHGgkAUEsBAgAAFAACAAgADkkQTdajftpHAwAA4QkAABQAAAAAAAAAAQAAAAAAAAAAAHVuaXZlcnNhbC9wbGF5ZXIueG1sUEsBAgAAFAACAAgAA6tjUn9k7af6BAAAYhMAAB0AAAAAAAAAAQAAAAAAeQMAAHVuaXZlcnNhbC9jb21tb25fbWVzc2FnZXMubG5nUEsBAgAAFAACAAgABatjUg2PsOqZAAAASAEAAC4AAAAAAAAAAQAAAAAArggAAHVuaXZlcnNhbC9wbGF5YmFja19hbmRfbmF2aWdhdGlvbl9zZXR0aW5ncy54bWxQSwECAAAUAAIACAADq2NS2QpF8FEFAAAaHgAAJwAAAAAAAAABAAAAAACTCQAAdW5pdmVyc2FsL2ZsYXNoX3B1Ymxpc2hpbmdfc2V0dGluZ3MueG1sUEsBAgAAFAACAAgABatjUvPodPpLAwAAbgsAACEAAAAAAAAAAQAAAAAAKQ8AAHVuaXZlcnNhbC9mbGFzaF9za2luX3NldHRpbmdzLnhtbFBLAQIAABQAAgAIAAOrY1LRHmh9TgUAAKQdAAAmAAAAAAAAAAEAAAAAALMSAAB1bml2ZXJzYWwvaHRtbF9wdWJsaXNoaW5nX3NldHRpbmdzLnhtbFBLAQIAABQAAgAIAAOrY1L1kx2VsAEAAE8GAAAfAAAAAAAAAAEAAAAAAEUYAAB1bml2ZXJzYWwvaHRtbF9za2luX3NldHRpbmdzLmpzUEsBAgAAFAACAAgALq5jUrI/zwoeMAAAsEkAABcAAAAAAAAAAAAAAAAAMhoAAHVuaXZlcnNhbC91bml2ZXJzYWwucG5nUEsBAgAAFAACAAgALq5jUto4C/RLAAAAagAAABsAAAAAAAAAAQAAAAAAhUoAAHVuaXZlcnNhbC91bml2ZXJzYWwucG5nLnhtbFBLBQYAAAAACQAJALwCAAAJSwAAAAA="/>
</p:tagLst>
</file>

<file path=ppt/tags/tag10.xml><?xml version="1.0" encoding="utf-8"?>
<p:tagLst xmlns:a="http://schemas.openxmlformats.org/drawingml/2006/main" xmlns:r="http://schemas.openxmlformats.org/officeDocument/2006/relationships" xmlns:p="http://schemas.openxmlformats.org/presentationml/2006/main">
  <p:tag name="GENSWF_SLIDE_UID" val="{D8A9B3FE-91B5-4757-80B2-A90FA4D08FD4}:540"/>
</p:tagLst>
</file>

<file path=ppt/tags/tag100.xml><?xml version="1.0" encoding="utf-8"?>
<p:tagLst xmlns:a="http://schemas.openxmlformats.org/drawingml/2006/main" xmlns:r="http://schemas.openxmlformats.org/officeDocument/2006/relationships" xmlns:p="http://schemas.openxmlformats.org/presentationml/2006/main">
  <p:tag name="GENSWF_SLIDE_UID" val="{FB09A764-AE85-41ED-9C85-4BBD1D7A9C2F}:516"/>
</p:tagLst>
</file>

<file path=ppt/tags/tag101.xml><?xml version="1.0" encoding="utf-8"?>
<p:tagLst xmlns:a="http://schemas.openxmlformats.org/drawingml/2006/main" xmlns:r="http://schemas.openxmlformats.org/officeDocument/2006/relationships" xmlns:p="http://schemas.openxmlformats.org/presentationml/2006/main">
  <p:tag name="GENSWF_SLIDE_UID" val="{D0A7033F-433A-48CA-AE13-9799DE2179ED}:518"/>
</p:tagLst>
</file>

<file path=ppt/tags/tag102.xml><?xml version="1.0" encoding="utf-8"?>
<p:tagLst xmlns:a="http://schemas.openxmlformats.org/drawingml/2006/main" xmlns:r="http://schemas.openxmlformats.org/officeDocument/2006/relationships" xmlns:p="http://schemas.openxmlformats.org/presentationml/2006/main">
  <p:tag name="GENSWF_SLIDE_UID" val="{009C3666-D479-4A8A-9F8F-EDFE09D67DD1}:520"/>
</p:tagLst>
</file>

<file path=ppt/tags/tag103.xml><?xml version="1.0" encoding="utf-8"?>
<p:tagLst xmlns:a="http://schemas.openxmlformats.org/drawingml/2006/main" xmlns:r="http://schemas.openxmlformats.org/officeDocument/2006/relationships" xmlns:p="http://schemas.openxmlformats.org/presentationml/2006/main">
  <p:tag name="GENSWF_SLIDE_UID" val="{EE7C3821-9C9A-46C4-B437-FC05BE988A0F}:521"/>
</p:tagLst>
</file>

<file path=ppt/tags/tag104.xml><?xml version="1.0" encoding="utf-8"?>
<p:tagLst xmlns:a="http://schemas.openxmlformats.org/drawingml/2006/main" xmlns:r="http://schemas.openxmlformats.org/officeDocument/2006/relationships" xmlns:p="http://schemas.openxmlformats.org/presentationml/2006/main">
  <p:tag name="GENSWF_SLIDE_UID" val="{F753FC34-D2E7-46AE-BC26-C8AB7763FEA6}:522"/>
</p:tagLst>
</file>

<file path=ppt/tags/tag105.xml><?xml version="1.0" encoding="utf-8"?>
<p:tagLst xmlns:a="http://schemas.openxmlformats.org/drawingml/2006/main" xmlns:r="http://schemas.openxmlformats.org/officeDocument/2006/relationships" xmlns:p="http://schemas.openxmlformats.org/presentationml/2006/main">
  <p:tag name="GENSWF_SLIDE_UID" val="{48E8EE5D-8DD9-4A77-8418-63E7F6DBA2B3}:523"/>
</p:tagLst>
</file>

<file path=ppt/tags/tag106.xml><?xml version="1.0" encoding="utf-8"?>
<p:tagLst xmlns:a="http://schemas.openxmlformats.org/drawingml/2006/main" xmlns:r="http://schemas.openxmlformats.org/officeDocument/2006/relationships" xmlns:p="http://schemas.openxmlformats.org/presentationml/2006/main">
  <p:tag name="GENSWF_SLIDE_UID" val="{634CC2A9-AB94-4A47-8FAD-C911B958FF2E}:524"/>
</p:tagLst>
</file>

<file path=ppt/tags/tag107.xml><?xml version="1.0" encoding="utf-8"?>
<p:tagLst xmlns:a="http://schemas.openxmlformats.org/drawingml/2006/main" xmlns:r="http://schemas.openxmlformats.org/officeDocument/2006/relationships" xmlns:p="http://schemas.openxmlformats.org/presentationml/2006/main">
  <p:tag name="GENSWF_SLIDE_UID" val="{BCF0FDBA-FCD1-4D3A-8D90-AB5A42259A28}:585"/>
</p:tagLst>
</file>

<file path=ppt/tags/tag108.xml><?xml version="1.0" encoding="utf-8"?>
<p:tagLst xmlns:a="http://schemas.openxmlformats.org/drawingml/2006/main" xmlns:r="http://schemas.openxmlformats.org/officeDocument/2006/relationships" xmlns:p="http://schemas.openxmlformats.org/presentationml/2006/main">
  <p:tag name="GENSWF_SLIDE_UID" val="{7B0AF996-BB30-40CD-8598-059E00D6BC84}:439"/>
</p:tagLst>
</file>

<file path=ppt/tags/tag109.xml><?xml version="1.0" encoding="utf-8"?>
<p:tagLst xmlns:a="http://schemas.openxmlformats.org/drawingml/2006/main" xmlns:r="http://schemas.openxmlformats.org/officeDocument/2006/relationships" xmlns:p="http://schemas.openxmlformats.org/presentationml/2006/main">
  <p:tag name="GENSWF_SLIDE_UID" val="{417ED383-53BB-4186-90C7-013C539591A1}:586"/>
</p:tagLst>
</file>

<file path=ppt/tags/tag11.xml><?xml version="1.0" encoding="utf-8"?>
<p:tagLst xmlns:a="http://schemas.openxmlformats.org/drawingml/2006/main" xmlns:r="http://schemas.openxmlformats.org/officeDocument/2006/relationships" xmlns:p="http://schemas.openxmlformats.org/presentationml/2006/main">
  <p:tag name="GENSWF_SLIDE_UID" val="{2DCD0A52-B1F8-4E40-94BD-A78AA17A1B7D}:542"/>
</p:tagLst>
</file>

<file path=ppt/tags/tag110.xml><?xml version="1.0" encoding="utf-8"?>
<p:tagLst xmlns:a="http://schemas.openxmlformats.org/drawingml/2006/main" xmlns:r="http://schemas.openxmlformats.org/officeDocument/2006/relationships" xmlns:p="http://schemas.openxmlformats.org/presentationml/2006/main">
  <p:tag name="GENSWF_SLIDE_UID" val="{06B2FE99-C54A-4400-A498-A7CADED7FD52}:454"/>
</p:tagLst>
</file>

<file path=ppt/tags/tag111.xml><?xml version="1.0" encoding="utf-8"?>
<p:tagLst xmlns:a="http://schemas.openxmlformats.org/drawingml/2006/main" xmlns:r="http://schemas.openxmlformats.org/officeDocument/2006/relationships" xmlns:p="http://schemas.openxmlformats.org/presentationml/2006/main">
  <p:tag name="GENSWF_SLIDE_UID" val="{DF19C6F9-9797-420F-90F5-5BCCF8247561}:602"/>
</p:tagLst>
</file>

<file path=ppt/tags/tag112.xml><?xml version="1.0" encoding="utf-8"?>
<p:tagLst xmlns:a="http://schemas.openxmlformats.org/drawingml/2006/main" xmlns:r="http://schemas.openxmlformats.org/officeDocument/2006/relationships" xmlns:p="http://schemas.openxmlformats.org/presentationml/2006/main">
  <p:tag name="GENSWF_SLIDE_UID" val="{38E1B004-1C59-4918-BDCE-CCF2E902E395}:603"/>
</p:tagLst>
</file>

<file path=ppt/tags/tag113.xml><?xml version="1.0" encoding="utf-8"?>
<p:tagLst xmlns:a="http://schemas.openxmlformats.org/drawingml/2006/main" xmlns:r="http://schemas.openxmlformats.org/officeDocument/2006/relationships" xmlns:p="http://schemas.openxmlformats.org/presentationml/2006/main">
  <p:tag name="GENSWF_SLIDE_UID" val="{352B5F10-D84B-44CB-ADEF-E83DB0C0EF44}:587"/>
</p:tagLst>
</file>

<file path=ppt/tags/tag114.xml><?xml version="1.0" encoding="utf-8"?>
<p:tagLst xmlns:a="http://schemas.openxmlformats.org/drawingml/2006/main" xmlns:r="http://schemas.openxmlformats.org/officeDocument/2006/relationships" xmlns:p="http://schemas.openxmlformats.org/presentationml/2006/main">
  <p:tag name="GENSWF_SLIDE_UID" val="{33D3ED54-C928-4161-BF8D-C4043144E64D}:588"/>
</p:tagLst>
</file>

<file path=ppt/tags/tag115.xml><?xml version="1.0" encoding="utf-8"?>
<p:tagLst xmlns:a="http://schemas.openxmlformats.org/drawingml/2006/main" xmlns:r="http://schemas.openxmlformats.org/officeDocument/2006/relationships" xmlns:p="http://schemas.openxmlformats.org/presentationml/2006/main">
  <p:tag name="GENSWF_SLIDE_UID" val="{BF29B583-7C05-4E90-ADC7-ED6574D5E6A3}:346"/>
</p:tagLst>
</file>

<file path=ppt/tags/tag116.xml><?xml version="1.0" encoding="utf-8"?>
<p:tagLst xmlns:a="http://schemas.openxmlformats.org/drawingml/2006/main" xmlns:r="http://schemas.openxmlformats.org/officeDocument/2006/relationships" xmlns:p="http://schemas.openxmlformats.org/presentationml/2006/main">
  <p:tag name="GENSWF_SLIDE_UID" val="{BF92FC83-E70D-4B15-B4C0-D08DD0266B8C}:594"/>
</p:tagLst>
</file>

<file path=ppt/tags/tag117.xml><?xml version="1.0" encoding="utf-8"?>
<p:tagLst xmlns:a="http://schemas.openxmlformats.org/drawingml/2006/main" xmlns:r="http://schemas.openxmlformats.org/officeDocument/2006/relationships" xmlns:p="http://schemas.openxmlformats.org/presentationml/2006/main">
  <p:tag name="GENSWF_SLIDE_UID" val="{0B52D87F-F892-434A-8AB3-03BD8B555A50}:589"/>
</p:tagLst>
</file>

<file path=ppt/tags/tag118.xml><?xml version="1.0" encoding="utf-8"?>
<p:tagLst xmlns:a="http://schemas.openxmlformats.org/drawingml/2006/main" xmlns:r="http://schemas.openxmlformats.org/officeDocument/2006/relationships" xmlns:p="http://schemas.openxmlformats.org/presentationml/2006/main">
  <p:tag name="GENSWF_SLIDE_UID" val="{9FDB747A-EBBD-4F90-AA54-93D06587C1EF}:349"/>
</p:tagLst>
</file>

<file path=ppt/tags/tag119.xml><?xml version="1.0" encoding="utf-8"?>
<p:tagLst xmlns:a="http://schemas.openxmlformats.org/drawingml/2006/main" xmlns:r="http://schemas.openxmlformats.org/officeDocument/2006/relationships" xmlns:p="http://schemas.openxmlformats.org/presentationml/2006/main">
  <p:tag name="GENSWF_SLIDE_UID" val="{B01F74EA-37BD-472F-A748-586B4390DCDD}:590"/>
</p:tagLst>
</file>

<file path=ppt/tags/tag12.xml><?xml version="1.0" encoding="utf-8"?>
<p:tagLst xmlns:a="http://schemas.openxmlformats.org/drawingml/2006/main" xmlns:r="http://schemas.openxmlformats.org/officeDocument/2006/relationships" xmlns:p="http://schemas.openxmlformats.org/presentationml/2006/main">
  <p:tag name="GENSWF_SLIDE_UID" val="{51AF1F1B-E22C-423B-87A4-425B0D981688}:545"/>
</p:tagLst>
</file>

<file path=ppt/tags/tag120.xml><?xml version="1.0" encoding="utf-8"?>
<p:tagLst xmlns:a="http://schemas.openxmlformats.org/drawingml/2006/main" xmlns:r="http://schemas.openxmlformats.org/officeDocument/2006/relationships" xmlns:p="http://schemas.openxmlformats.org/presentationml/2006/main">
  <p:tag name="GENSWF_SLIDE_UID" val="{50A650F3-33D1-4E42-B161-816C682281FD}:338"/>
</p:tagLst>
</file>

<file path=ppt/tags/tag121.xml><?xml version="1.0" encoding="utf-8"?>
<p:tagLst xmlns:a="http://schemas.openxmlformats.org/drawingml/2006/main" xmlns:r="http://schemas.openxmlformats.org/officeDocument/2006/relationships" xmlns:p="http://schemas.openxmlformats.org/presentationml/2006/main">
  <p:tag name="GENSWF_SLIDE_UID" val="{F37853E4-E2AF-4921-8107-7B0F26544957}:591"/>
</p:tagLst>
</file>

<file path=ppt/tags/tag122.xml><?xml version="1.0" encoding="utf-8"?>
<p:tagLst xmlns:a="http://schemas.openxmlformats.org/drawingml/2006/main" xmlns:r="http://schemas.openxmlformats.org/officeDocument/2006/relationships" xmlns:p="http://schemas.openxmlformats.org/presentationml/2006/main">
  <p:tag name="GENSWF_SLIDE_UID" val="{60A7F44C-326F-4240-8975-6A07AD8CA6F0}:303"/>
</p:tagLst>
</file>

<file path=ppt/tags/tag123.xml><?xml version="1.0" encoding="utf-8"?>
<p:tagLst xmlns:a="http://schemas.openxmlformats.org/drawingml/2006/main" xmlns:r="http://schemas.openxmlformats.org/officeDocument/2006/relationships" xmlns:p="http://schemas.openxmlformats.org/presentationml/2006/main">
  <p:tag name="GENSWF_SLIDE_UID" val="{40D27AD0-A220-40EF-B558-26046207B955}:357"/>
</p:tagLst>
</file>

<file path=ppt/tags/tag124.xml><?xml version="1.0" encoding="utf-8"?>
<p:tagLst xmlns:a="http://schemas.openxmlformats.org/drawingml/2006/main" xmlns:r="http://schemas.openxmlformats.org/officeDocument/2006/relationships" xmlns:p="http://schemas.openxmlformats.org/presentationml/2006/main">
  <p:tag name="GENSWF_SLIDE_UID" val="{E38A0B0A-3A96-466C-B01D-5A265B82C772}:592"/>
</p:tagLst>
</file>

<file path=ppt/tags/tag125.xml><?xml version="1.0" encoding="utf-8"?>
<p:tagLst xmlns:a="http://schemas.openxmlformats.org/drawingml/2006/main" xmlns:r="http://schemas.openxmlformats.org/officeDocument/2006/relationships" xmlns:p="http://schemas.openxmlformats.org/presentationml/2006/main">
  <p:tag name="GENSWF_SLIDE_UID" val="{2DC2DDC7-2A76-4EB0-A00C-AD22D2F55030}:593"/>
</p:tagLst>
</file>

<file path=ppt/tags/tag126.xml><?xml version="1.0" encoding="utf-8"?>
<p:tagLst xmlns:a="http://schemas.openxmlformats.org/drawingml/2006/main" xmlns:r="http://schemas.openxmlformats.org/officeDocument/2006/relationships" xmlns:p="http://schemas.openxmlformats.org/presentationml/2006/main">
  <p:tag name="GENSWF_SLIDE_UID" val="{62A466B0-F6B7-4D7C-B04E-AE27612B7317}:449"/>
</p:tagLst>
</file>

<file path=ppt/tags/tag127.xml><?xml version="1.0" encoding="utf-8"?>
<p:tagLst xmlns:a="http://schemas.openxmlformats.org/drawingml/2006/main" xmlns:r="http://schemas.openxmlformats.org/officeDocument/2006/relationships" xmlns:p="http://schemas.openxmlformats.org/presentationml/2006/main">
  <p:tag name="GENSWF_SLIDE_UID" val="{4B0CBB6F-0387-4824-83A8-B15531332E84}:359"/>
</p:tagLst>
</file>

<file path=ppt/tags/tag128.xml><?xml version="1.0" encoding="utf-8"?>
<p:tagLst xmlns:a="http://schemas.openxmlformats.org/drawingml/2006/main" xmlns:r="http://schemas.openxmlformats.org/officeDocument/2006/relationships" xmlns:p="http://schemas.openxmlformats.org/presentationml/2006/main">
  <p:tag name="GENSWF_SLIDE_UID" val="{DC8A500C-38C4-4A39-B26E-1A87CC6B0DBE}:467"/>
</p:tagLst>
</file>

<file path=ppt/tags/tag129.xml><?xml version="1.0" encoding="utf-8"?>
<p:tagLst xmlns:a="http://schemas.openxmlformats.org/drawingml/2006/main" xmlns:r="http://schemas.openxmlformats.org/officeDocument/2006/relationships" xmlns:p="http://schemas.openxmlformats.org/presentationml/2006/main">
  <p:tag name="GENSWF_SLIDE_UID" val="{B74D050F-CF64-46BC-877C-51511C3B271D}:595"/>
</p:tagLst>
</file>

<file path=ppt/tags/tag13.xml><?xml version="1.0" encoding="utf-8"?>
<p:tagLst xmlns:a="http://schemas.openxmlformats.org/drawingml/2006/main" xmlns:r="http://schemas.openxmlformats.org/officeDocument/2006/relationships" xmlns:p="http://schemas.openxmlformats.org/presentationml/2006/main">
  <p:tag name="GENSWF_SLIDE_UID" val="{5E522753-D5A4-4B0B-9D9A-0B52D6797816}:402"/>
</p:tagLst>
</file>

<file path=ppt/tags/tag130.xml><?xml version="1.0" encoding="utf-8"?>
<p:tagLst xmlns:a="http://schemas.openxmlformats.org/drawingml/2006/main" xmlns:r="http://schemas.openxmlformats.org/officeDocument/2006/relationships" xmlns:p="http://schemas.openxmlformats.org/presentationml/2006/main">
  <p:tag name="GENSWF_SLIDE_UID" val="{0035A9EE-1F90-4E5E-A156-0466B0E521C0}:533"/>
</p:tagLst>
</file>

<file path=ppt/tags/tag131.xml><?xml version="1.0" encoding="utf-8"?>
<p:tagLst xmlns:a="http://schemas.openxmlformats.org/drawingml/2006/main" xmlns:r="http://schemas.openxmlformats.org/officeDocument/2006/relationships" xmlns:p="http://schemas.openxmlformats.org/presentationml/2006/main">
  <p:tag name="GENSWF_SLIDE_UID" val="{58EB0D42-3DB9-4681-BCAD-FE4121C57CA4}:596"/>
</p:tagLst>
</file>

<file path=ppt/tags/tag132.xml><?xml version="1.0" encoding="utf-8"?>
<p:tagLst xmlns:a="http://schemas.openxmlformats.org/drawingml/2006/main" xmlns:r="http://schemas.openxmlformats.org/officeDocument/2006/relationships" xmlns:p="http://schemas.openxmlformats.org/presentationml/2006/main">
  <p:tag name="GENSWF_SLIDE_UID" val="{03680BEC-1078-495F-A78B-6842DF4E5C50}:597"/>
</p:tagLst>
</file>

<file path=ppt/tags/tag133.xml><?xml version="1.0" encoding="utf-8"?>
<p:tagLst xmlns:a="http://schemas.openxmlformats.org/drawingml/2006/main" xmlns:r="http://schemas.openxmlformats.org/officeDocument/2006/relationships" xmlns:p="http://schemas.openxmlformats.org/presentationml/2006/main">
  <p:tag name="GENSWF_SLIDE_UID" val="{5F2BD04A-5E83-49C1-9554-E357BCC5F78D}:478"/>
</p:tagLst>
</file>

<file path=ppt/tags/tag134.xml><?xml version="1.0" encoding="utf-8"?>
<p:tagLst xmlns:a="http://schemas.openxmlformats.org/drawingml/2006/main" xmlns:r="http://schemas.openxmlformats.org/officeDocument/2006/relationships" xmlns:p="http://schemas.openxmlformats.org/presentationml/2006/main">
  <p:tag name="GENSWF_SLIDE_UID" val="{2F0223AD-E3B7-4C61-B0CA-E814A694B2D5}:599"/>
</p:tagLst>
</file>

<file path=ppt/tags/tag135.xml><?xml version="1.0" encoding="utf-8"?>
<p:tagLst xmlns:a="http://schemas.openxmlformats.org/drawingml/2006/main" xmlns:r="http://schemas.openxmlformats.org/officeDocument/2006/relationships" xmlns:p="http://schemas.openxmlformats.org/presentationml/2006/main">
  <p:tag name="GENSWF_SLIDE_UID" val="{078D9038-9F43-4B8F-AA7A-146C88B86406}:361"/>
</p:tagLst>
</file>

<file path=ppt/tags/tag136.xml><?xml version="1.0" encoding="utf-8"?>
<p:tagLst xmlns:a="http://schemas.openxmlformats.org/drawingml/2006/main" xmlns:r="http://schemas.openxmlformats.org/officeDocument/2006/relationships" xmlns:p="http://schemas.openxmlformats.org/presentationml/2006/main">
  <p:tag name="GENSWF_SLIDE_UID" val="{9885FA6F-CD6C-49AD-A448-B534C94492E7}:479"/>
</p:tagLst>
</file>

<file path=ppt/tags/tag137.xml><?xml version="1.0" encoding="utf-8"?>
<p:tagLst xmlns:a="http://schemas.openxmlformats.org/drawingml/2006/main" xmlns:r="http://schemas.openxmlformats.org/officeDocument/2006/relationships" xmlns:p="http://schemas.openxmlformats.org/presentationml/2006/main">
  <p:tag name="GENSWF_SLIDE_UID" val="{94E7435D-09E7-4A54-95CB-7156DF3D3DBA}:598"/>
</p:tagLst>
</file>

<file path=ppt/tags/tag138.xml><?xml version="1.0" encoding="utf-8"?>
<p:tagLst xmlns:a="http://schemas.openxmlformats.org/drawingml/2006/main" xmlns:r="http://schemas.openxmlformats.org/officeDocument/2006/relationships" xmlns:p="http://schemas.openxmlformats.org/presentationml/2006/main">
  <p:tag name="GENSWF_SLIDE_UID" val="{C43D97F5-7C0D-4D7A-99D9-89301C18DA79}:418"/>
</p:tagLst>
</file>

<file path=ppt/tags/tag139.xml><?xml version="1.0" encoding="utf-8"?>
<p:tagLst xmlns:a="http://schemas.openxmlformats.org/drawingml/2006/main" xmlns:r="http://schemas.openxmlformats.org/officeDocument/2006/relationships" xmlns:p="http://schemas.openxmlformats.org/presentationml/2006/main">
  <p:tag name="GENSWF_SLIDE_UID" val="{40E4A7D1-C1EC-4F2F-8587-412529F51968}:480"/>
</p:tagLst>
</file>

<file path=ppt/tags/tag14.xml><?xml version="1.0" encoding="utf-8"?>
<p:tagLst xmlns:a="http://schemas.openxmlformats.org/drawingml/2006/main" xmlns:r="http://schemas.openxmlformats.org/officeDocument/2006/relationships" xmlns:p="http://schemas.openxmlformats.org/presentationml/2006/main">
  <p:tag name="GENSWF_SLIDE_UID" val="{5A6DFEF9-89AD-439E-9188-DE944CFC4F9F}:258"/>
</p:tagLst>
</file>

<file path=ppt/tags/tag140.xml><?xml version="1.0" encoding="utf-8"?>
<p:tagLst xmlns:a="http://schemas.openxmlformats.org/drawingml/2006/main" xmlns:r="http://schemas.openxmlformats.org/officeDocument/2006/relationships" xmlns:p="http://schemas.openxmlformats.org/presentationml/2006/main">
  <p:tag name="GENSWF_SLIDE_UID" val="{60220813-F851-4864-BA32-A8DAD43B6013}:363"/>
</p:tagLst>
</file>

<file path=ppt/tags/tag141.xml><?xml version="1.0" encoding="utf-8"?>
<p:tagLst xmlns:a="http://schemas.openxmlformats.org/drawingml/2006/main" xmlns:r="http://schemas.openxmlformats.org/officeDocument/2006/relationships" xmlns:p="http://schemas.openxmlformats.org/presentationml/2006/main">
  <p:tag name="GENSWF_SLIDE_UID" val="{9835534B-816B-4344-AD75-12CBCA46DFC9}:482"/>
</p:tagLst>
</file>

<file path=ppt/tags/tag142.xml><?xml version="1.0" encoding="utf-8"?>
<p:tagLst xmlns:a="http://schemas.openxmlformats.org/drawingml/2006/main" xmlns:r="http://schemas.openxmlformats.org/officeDocument/2006/relationships" xmlns:p="http://schemas.openxmlformats.org/presentationml/2006/main">
  <p:tag name="GENSWF_SLIDE_UID" val="{B19328A4-2C83-40B2-BDB7-F1C7C1FAA02D}:366"/>
</p:tagLst>
</file>

<file path=ppt/tags/tag143.xml><?xml version="1.0" encoding="utf-8"?>
<p:tagLst xmlns:a="http://schemas.openxmlformats.org/drawingml/2006/main" xmlns:r="http://schemas.openxmlformats.org/officeDocument/2006/relationships" xmlns:p="http://schemas.openxmlformats.org/presentationml/2006/main">
  <p:tag name="GENSWF_SLIDE_UID" val="{C256FFAD-2D5B-402E-B458-68D77810D317}:367"/>
</p:tagLst>
</file>

<file path=ppt/tags/tag144.xml><?xml version="1.0" encoding="utf-8"?>
<p:tagLst xmlns:a="http://schemas.openxmlformats.org/drawingml/2006/main" xmlns:r="http://schemas.openxmlformats.org/officeDocument/2006/relationships" xmlns:p="http://schemas.openxmlformats.org/presentationml/2006/main">
  <p:tag name="GENSWF_SLIDE_UID" val="{03BAAEFB-53C0-4490-AA0F-2A4654AF468C}:484"/>
</p:tagLst>
</file>

<file path=ppt/tags/tag145.xml><?xml version="1.0" encoding="utf-8"?>
<p:tagLst xmlns:a="http://schemas.openxmlformats.org/drawingml/2006/main" xmlns:r="http://schemas.openxmlformats.org/officeDocument/2006/relationships" xmlns:p="http://schemas.openxmlformats.org/presentationml/2006/main">
  <p:tag name="GENSWF_SLIDE_UID" val="{814BB2AF-BB1B-4F1A-9E38-DD4D89C5BADB}:369"/>
</p:tagLst>
</file>

<file path=ppt/tags/tag146.xml><?xml version="1.0" encoding="utf-8"?>
<p:tagLst xmlns:a="http://schemas.openxmlformats.org/drawingml/2006/main" xmlns:r="http://schemas.openxmlformats.org/officeDocument/2006/relationships" xmlns:p="http://schemas.openxmlformats.org/presentationml/2006/main">
  <p:tag name="GENSWF_SLIDE_UID" val="{3B9D26FB-5C5A-43E2-8E06-95CF5E4C8988}:384"/>
</p:tagLst>
</file>

<file path=ppt/tags/tag147.xml><?xml version="1.0" encoding="utf-8"?>
<p:tagLst xmlns:a="http://schemas.openxmlformats.org/drawingml/2006/main" xmlns:r="http://schemas.openxmlformats.org/officeDocument/2006/relationships" xmlns:p="http://schemas.openxmlformats.org/presentationml/2006/main">
  <p:tag name="GENSWF_SLIDE_UID" val="{9C70C604-EBE1-4931-BD4E-E5409EDA507C}:486"/>
</p:tagLst>
</file>

<file path=ppt/tags/tag148.xml><?xml version="1.0" encoding="utf-8"?>
<p:tagLst xmlns:a="http://schemas.openxmlformats.org/drawingml/2006/main" xmlns:r="http://schemas.openxmlformats.org/officeDocument/2006/relationships" xmlns:p="http://schemas.openxmlformats.org/presentationml/2006/main">
  <p:tag name="GENSWF_SLIDE_UID" val="{BDD9237C-D0F2-48CD-8933-CDED626E7E43}:600"/>
</p:tagLst>
</file>

<file path=ppt/tags/tag149.xml><?xml version="1.0" encoding="utf-8"?>
<p:tagLst xmlns:a="http://schemas.openxmlformats.org/drawingml/2006/main" xmlns:r="http://schemas.openxmlformats.org/officeDocument/2006/relationships" xmlns:p="http://schemas.openxmlformats.org/presentationml/2006/main">
  <p:tag name="GENSWF_SLIDE_UID" val="{B887D79E-DF6D-497B-AD4B-BAAE14D61434}:487"/>
</p:tagLst>
</file>

<file path=ppt/tags/tag15.xml><?xml version="1.0" encoding="utf-8"?>
<p:tagLst xmlns:a="http://schemas.openxmlformats.org/drawingml/2006/main" xmlns:r="http://schemas.openxmlformats.org/officeDocument/2006/relationships" xmlns:p="http://schemas.openxmlformats.org/presentationml/2006/main">
  <p:tag name="GENSWF_SLIDE_UID" val="{8A6FD4BC-BAFC-435A-9F8E-A5CFB78D1913}:285"/>
</p:tagLst>
</file>

<file path=ppt/tags/tag150.xml><?xml version="1.0" encoding="utf-8"?>
<p:tagLst xmlns:a="http://schemas.openxmlformats.org/drawingml/2006/main" xmlns:r="http://schemas.openxmlformats.org/officeDocument/2006/relationships" xmlns:p="http://schemas.openxmlformats.org/presentationml/2006/main">
  <p:tag name="GENSWF_SLIDE_UID" val="{D19FCF2E-9AA8-4A5F-AE2D-5955BBB68490}:488"/>
</p:tagLst>
</file>

<file path=ppt/tags/tag151.xml><?xml version="1.0" encoding="utf-8"?>
<p:tagLst xmlns:a="http://schemas.openxmlformats.org/drawingml/2006/main" xmlns:r="http://schemas.openxmlformats.org/officeDocument/2006/relationships" xmlns:p="http://schemas.openxmlformats.org/presentationml/2006/main">
  <p:tag name="GENSWF_SLIDE_UID" val="{96231008-8470-42B9-8075-288D8D6DA79B}:435"/>
</p:tagLst>
</file>

<file path=ppt/tags/tag152.xml><?xml version="1.0" encoding="utf-8"?>
<p:tagLst xmlns:a="http://schemas.openxmlformats.org/drawingml/2006/main" xmlns:r="http://schemas.openxmlformats.org/officeDocument/2006/relationships" xmlns:p="http://schemas.openxmlformats.org/presentationml/2006/main">
  <p:tag name="GENSWF_SLIDE_UID" val="{D56FDD47-0F20-4159-8BAD-52CBC91265F4}:375"/>
</p:tagLst>
</file>

<file path=ppt/tags/tag153.xml><?xml version="1.0" encoding="utf-8"?>
<p:tagLst xmlns:a="http://schemas.openxmlformats.org/drawingml/2006/main" xmlns:r="http://schemas.openxmlformats.org/officeDocument/2006/relationships" xmlns:p="http://schemas.openxmlformats.org/presentationml/2006/main">
  <p:tag name="GENSWF_SLIDE_UID" val="{1C8F37ED-95E0-41D8-8367-DD876F90E262}:489"/>
</p:tagLst>
</file>

<file path=ppt/tags/tag154.xml><?xml version="1.0" encoding="utf-8"?>
<p:tagLst xmlns:a="http://schemas.openxmlformats.org/drawingml/2006/main" xmlns:r="http://schemas.openxmlformats.org/officeDocument/2006/relationships" xmlns:p="http://schemas.openxmlformats.org/presentationml/2006/main">
  <p:tag name="GENSWF_SLIDE_UID" val="{96D6EE80-1D03-4EA9-8F05-869BC3BF16AA}:438"/>
</p:tagLst>
</file>

<file path=ppt/tags/tag155.xml><?xml version="1.0" encoding="utf-8"?>
<p:tagLst xmlns:a="http://schemas.openxmlformats.org/drawingml/2006/main" xmlns:r="http://schemas.openxmlformats.org/officeDocument/2006/relationships" xmlns:p="http://schemas.openxmlformats.org/presentationml/2006/main">
  <p:tag name="GENSWF_SLIDE_UID" val="{2EF1410F-D484-4DB2-B043-DA4ED4D175C6}:604"/>
</p:tagLst>
</file>

<file path=ppt/tags/tag156.xml><?xml version="1.0" encoding="utf-8"?>
<p:tagLst xmlns:a="http://schemas.openxmlformats.org/drawingml/2006/main" xmlns:r="http://schemas.openxmlformats.org/officeDocument/2006/relationships" xmlns:p="http://schemas.openxmlformats.org/presentationml/2006/main">
  <p:tag name="GENSWF_SLIDE_UID" val="{74499639-D894-477D-BDE9-216381DF434B}:605"/>
</p:tagLst>
</file>

<file path=ppt/tags/tag157.xml><?xml version="1.0" encoding="utf-8"?>
<p:tagLst xmlns:a="http://schemas.openxmlformats.org/drawingml/2006/main" xmlns:r="http://schemas.openxmlformats.org/officeDocument/2006/relationships" xmlns:p="http://schemas.openxmlformats.org/presentationml/2006/main">
  <p:tag name="GENSWF_SLIDE_UID" val="{631FAD7D-3152-4155-937A-D6216D7F56C3}:491"/>
</p:tagLst>
</file>

<file path=ppt/tags/tag16.xml><?xml version="1.0" encoding="utf-8"?>
<p:tagLst xmlns:a="http://schemas.openxmlformats.org/drawingml/2006/main" xmlns:r="http://schemas.openxmlformats.org/officeDocument/2006/relationships" xmlns:p="http://schemas.openxmlformats.org/presentationml/2006/main">
  <p:tag name="GENSWF_SLIDE_UID" val="{E3ED26C6-3EAA-41AC-8DBE-74AB12F1992C}:531"/>
</p:tagLst>
</file>

<file path=ppt/tags/tag17.xml><?xml version="1.0" encoding="utf-8"?>
<p:tagLst xmlns:a="http://schemas.openxmlformats.org/drawingml/2006/main" xmlns:r="http://schemas.openxmlformats.org/officeDocument/2006/relationships" xmlns:p="http://schemas.openxmlformats.org/presentationml/2006/main">
  <p:tag name="GENSWF_SLIDE_UID" val="{B92912B8-07D7-48A0-AC1F-3663F6CF3E54}:530"/>
</p:tagLst>
</file>

<file path=ppt/tags/tag18.xml><?xml version="1.0" encoding="utf-8"?>
<p:tagLst xmlns:a="http://schemas.openxmlformats.org/drawingml/2006/main" xmlns:r="http://schemas.openxmlformats.org/officeDocument/2006/relationships" xmlns:p="http://schemas.openxmlformats.org/presentationml/2006/main">
  <p:tag name="GENSWF_SLIDE_UID" val="{C22278FF-92B6-4708-9026-3DC9639FE8D8}:546"/>
</p:tagLst>
</file>

<file path=ppt/tags/tag19.xml><?xml version="1.0" encoding="utf-8"?>
<p:tagLst xmlns:a="http://schemas.openxmlformats.org/drawingml/2006/main" xmlns:r="http://schemas.openxmlformats.org/officeDocument/2006/relationships" xmlns:p="http://schemas.openxmlformats.org/presentationml/2006/main">
  <p:tag name="GENSWF_SLIDE_UID" val="{72BE5A2F-FD7C-444A-8240-036FE37CC7EC}:543"/>
</p:tagLst>
</file>

<file path=ppt/tags/tag2.xml><?xml version="1.0" encoding="utf-8"?>
<p:tagLst xmlns:a="http://schemas.openxmlformats.org/drawingml/2006/main" xmlns:r="http://schemas.openxmlformats.org/officeDocument/2006/relationships" xmlns:p="http://schemas.openxmlformats.org/presentationml/2006/main">
  <p:tag name="GENSWF_SLIDE_UID" val="{B02B5749-D6C1-4105-A2A1-CDDC9E9F6F93}:378"/>
</p:tagLst>
</file>

<file path=ppt/tags/tag20.xml><?xml version="1.0" encoding="utf-8"?>
<p:tagLst xmlns:a="http://schemas.openxmlformats.org/drawingml/2006/main" xmlns:r="http://schemas.openxmlformats.org/officeDocument/2006/relationships" xmlns:p="http://schemas.openxmlformats.org/presentationml/2006/main">
  <p:tag name="GENSWF_SLIDE_UID" val="{BDAED128-540A-4C9F-9110-B6F199C90863}:541"/>
</p:tagLst>
</file>

<file path=ppt/tags/tag21.xml><?xml version="1.0" encoding="utf-8"?>
<p:tagLst xmlns:a="http://schemas.openxmlformats.org/drawingml/2006/main" xmlns:r="http://schemas.openxmlformats.org/officeDocument/2006/relationships" xmlns:p="http://schemas.openxmlformats.org/presentationml/2006/main">
  <p:tag name="GENSWF_SLIDE_UID" val="{F6EE7884-54C3-4BEE-8A1D-E7670BE6C47D}:547"/>
</p:tagLst>
</file>

<file path=ppt/tags/tag22.xml><?xml version="1.0" encoding="utf-8"?>
<p:tagLst xmlns:a="http://schemas.openxmlformats.org/drawingml/2006/main" xmlns:r="http://schemas.openxmlformats.org/officeDocument/2006/relationships" xmlns:p="http://schemas.openxmlformats.org/presentationml/2006/main">
  <p:tag name="GENSWF_SLIDE_UID" val="{B69A9A02-CEAD-4362-A3F7-1077A1C6B2A6}:271"/>
</p:tagLst>
</file>

<file path=ppt/tags/tag23.xml><?xml version="1.0" encoding="utf-8"?>
<p:tagLst xmlns:a="http://schemas.openxmlformats.org/drawingml/2006/main" xmlns:r="http://schemas.openxmlformats.org/officeDocument/2006/relationships" xmlns:p="http://schemas.openxmlformats.org/presentationml/2006/main">
  <p:tag name="GENSWF_SLIDE_UID" val="{A0960954-870C-41D6-A87A-9DDE0584B0D6}:550"/>
</p:tagLst>
</file>

<file path=ppt/tags/tag24.xml><?xml version="1.0" encoding="utf-8"?>
<p:tagLst xmlns:a="http://schemas.openxmlformats.org/drawingml/2006/main" xmlns:r="http://schemas.openxmlformats.org/officeDocument/2006/relationships" xmlns:p="http://schemas.openxmlformats.org/presentationml/2006/main">
  <p:tag name="GENSWF_SLIDE_UID" val="{516FC5B2-E7C2-46AC-8768-E7A9B69A17A7}:273"/>
</p:tagLst>
</file>

<file path=ppt/tags/tag25.xml><?xml version="1.0" encoding="utf-8"?>
<p:tagLst xmlns:a="http://schemas.openxmlformats.org/drawingml/2006/main" xmlns:r="http://schemas.openxmlformats.org/officeDocument/2006/relationships" xmlns:p="http://schemas.openxmlformats.org/presentationml/2006/main">
  <p:tag name="GENSWF_SLIDE_UID" val="{1FD7E581-7BCD-4BFF-AD6E-078CBE3F1827}:549"/>
</p:tagLst>
</file>

<file path=ppt/tags/tag26.xml><?xml version="1.0" encoding="utf-8"?>
<p:tagLst xmlns:a="http://schemas.openxmlformats.org/drawingml/2006/main" xmlns:r="http://schemas.openxmlformats.org/officeDocument/2006/relationships" xmlns:p="http://schemas.openxmlformats.org/presentationml/2006/main">
  <p:tag name="GENSWF_SLIDE_UID" val="{D5CA71CF-7DFB-47AD-A1F0-FBD59649C49F}:601"/>
</p:tagLst>
</file>

<file path=ppt/tags/tag27.xml><?xml version="1.0" encoding="utf-8"?>
<p:tagLst xmlns:a="http://schemas.openxmlformats.org/drawingml/2006/main" xmlns:r="http://schemas.openxmlformats.org/officeDocument/2006/relationships" xmlns:p="http://schemas.openxmlformats.org/presentationml/2006/main">
  <p:tag name="GENSWF_SLIDE_UID" val="{1CE19FC1-EDEE-4E55-A4CE-0E9A70ECCB2F}:551"/>
</p:tagLst>
</file>

<file path=ppt/tags/tag28.xml><?xml version="1.0" encoding="utf-8"?>
<p:tagLst xmlns:a="http://schemas.openxmlformats.org/drawingml/2006/main" xmlns:r="http://schemas.openxmlformats.org/officeDocument/2006/relationships" xmlns:p="http://schemas.openxmlformats.org/presentationml/2006/main">
  <p:tag name="GENSWF_SLIDE_UID" val="{927302E7-941D-4A84-96AF-5E464666B3D2}:548"/>
</p:tagLst>
</file>

<file path=ppt/tags/tag29.xml><?xml version="1.0" encoding="utf-8"?>
<p:tagLst xmlns:a="http://schemas.openxmlformats.org/drawingml/2006/main" xmlns:r="http://schemas.openxmlformats.org/officeDocument/2006/relationships" xmlns:p="http://schemas.openxmlformats.org/presentationml/2006/main">
  <p:tag name="GENSWF_SLIDE_UID" val="{41712746-B851-4CB0-B211-ADC3317813FC}:553"/>
</p:tagLst>
</file>

<file path=ppt/tags/tag3.xml><?xml version="1.0" encoding="utf-8"?>
<p:tagLst xmlns:a="http://schemas.openxmlformats.org/drawingml/2006/main" xmlns:r="http://schemas.openxmlformats.org/officeDocument/2006/relationships" xmlns:p="http://schemas.openxmlformats.org/presentationml/2006/main">
  <p:tag name="GENSWF_SLIDE_UID" val="{F6B0663D-C8E2-499A-850A-1042E09C71BB}:510"/>
</p:tagLst>
</file>

<file path=ppt/tags/tag30.xml><?xml version="1.0" encoding="utf-8"?>
<p:tagLst xmlns:a="http://schemas.openxmlformats.org/drawingml/2006/main" xmlns:r="http://schemas.openxmlformats.org/officeDocument/2006/relationships" xmlns:p="http://schemas.openxmlformats.org/presentationml/2006/main">
  <p:tag name="GENSWF_SLIDE_UID" val="{09C9BA76-C581-4E97-A446-3B5E668B91DA}:554"/>
</p:tagLst>
</file>

<file path=ppt/tags/tag31.xml><?xml version="1.0" encoding="utf-8"?>
<p:tagLst xmlns:a="http://schemas.openxmlformats.org/drawingml/2006/main" xmlns:r="http://schemas.openxmlformats.org/officeDocument/2006/relationships" xmlns:p="http://schemas.openxmlformats.org/presentationml/2006/main">
  <p:tag name="GENSWF_SLIDE_UID" val="{FDE56841-7EFC-4A58-A85F-B16FA1F29EF1}:555"/>
</p:tagLst>
</file>

<file path=ppt/tags/tag32.xml><?xml version="1.0" encoding="utf-8"?>
<p:tagLst xmlns:a="http://schemas.openxmlformats.org/drawingml/2006/main" xmlns:r="http://schemas.openxmlformats.org/officeDocument/2006/relationships" xmlns:p="http://schemas.openxmlformats.org/presentationml/2006/main">
  <p:tag name="GENSWF_SLIDE_UID" val="{38252CF9-5963-4608-B719-80F06CC0D2FD}:556"/>
</p:tagLst>
</file>

<file path=ppt/tags/tag33.xml><?xml version="1.0" encoding="utf-8"?>
<p:tagLst xmlns:a="http://schemas.openxmlformats.org/drawingml/2006/main" xmlns:r="http://schemas.openxmlformats.org/officeDocument/2006/relationships" xmlns:p="http://schemas.openxmlformats.org/presentationml/2006/main">
  <p:tag name="GENSWF_SLIDE_UID" val="{B6D39282-E23C-4D7C-AFA5-D54F94CBD513}:557"/>
</p:tagLst>
</file>

<file path=ppt/tags/tag34.xml><?xml version="1.0" encoding="utf-8"?>
<p:tagLst xmlns:a="http://schemas.openxmlformats.org/drawingml/2006/main" xmlns:r="http://schemas.openxmlformats.org/officeDocument/2006/relationships" xmlns:p="http://schemas.openxmlformats.org/presentationml/2006/main">
  <p:tag name="GENSWF_SLIDE_UID" val="{53E2F85A-6F36-4153-B0C4-8868A3E5FDBD}:558"/>
</p:tagLst>
</file>

<file path=ppt/tags/tag35.xml><?xml version="1.0" encoding="utf-8"?>
<p:tagLst xmlns:a="http://schemas.openxmlformats.org/drawingml/2006/main" xmlns:r="http://schemas.openxmlformats.org/officeDocument/2006/relationships" xmlns:p="http://schemas.openxmlformats.org/presentationml/2006/main">
  <p:tag name="GENSWF_SLIDE_UID" val="{58AA029B-27FB-4241-8871-A9707DF800BC}:559"/>
</p:tagLst>
</file>

<file path=ppt/tags/tag36.xml><?xml version="1.0" encoding="utf-8"?>
<p:tagLst xmlns:a="http://schemas.openxmlformats.org/drawingml/2006/main" xmlns:r="http://schemas.openxmlformats.org/officeDocument/2006/relationships" xmlns:p="http://schemas.openxmlformats.org/presentationml/2006/main">
  <p:tag name="GENSWF_SLIDE_UID" val="{C0D0B60D-066C-459B-83C0-D95DDE15F099}:560"/>
</p:tagLst>
</file>

<file path=ppt/tags/tag37.xml><?xml version="1.0" encoding="utf-8"?>
<p:tagLst xmlns:a="http://schemas.openxmlformats.org/drawingml/2006/main" xmlns:r="http://schemas.openxmlformats.org/officeDocument/2006/relationships" xmlns:p="http://schemas.openxmlformats.org/presentationml/2006/main">
  <p:tag name="GENSWF_SLIDE_UID" val="{26A47A1F-EF2B-4588-B02E-A3E8C79484A7}:561"/>
</p:tagLst>
</file>

<file path=ppt/tags/tag38.xml><?xml version="1.0" encoding="utf-8"?>
<p:tagLst xmlns:a="http://schemas.openxmlformats.org/drawingml/2006/main" xmlns:r="http://schemas.openxmlformats.org/officeDocument/2006/relationships" xmlns:p="http://schemas.openxmlformats.org/presentationml/2006/main">
  <p:tag name="GENSWF_SLIDE_UID" val="{89F2207D-75FE-424D-845B-B74C2AE6708A}:564"/>
</p:tagLst>
</file>

<file path=ppt/tags/tag39.xml><?xml version="1.0" encoding="utf-8"?>
<p:tagLst xmlns:a="http://schemas.openxmlformats.org/drawingml/2006/main" xmlns:r="http://schemas.openxmlformats.org/officeDocument/2006/relationships" xmlns:p="http://schemas.openxmlformats.org/presentationml/2006/main">
  <p:tag name="GENSWF_SLIDE_UID" val="{AFC1585E-0E43-4824-A3CE-AC246BFA7F97}:565"/>
</p:tagLst>
</file>

<file path=ppt/tags/tag4.xml><?xml version="1.0" encoding="utf-8"?>
<p:tagLst xmlns:a="http://schemas.openxmlformats.org/drawingml/2006/main" xmlns:r="http://schemas.openxmlformats.org/officeDocument/2006/relationships" xmlns:p="http://schemas.openxmlformats.org/presentationml/2006/main">
  <p:tag name="GENSWF_SLIDE_UID" val="{5623FDEE-9722-45FC-BD34-626E4686352F}:537"/>
</p:tagLst>
</file>

<file path=ppt/tags/tag40.xml><?xml version="1.0" encoding="utf-8"?>
<p:tagLst xmlns:a="http://schemas.openxmlformats.org/drawingml/2006/main" xmlns:r="http://schemas.openxmlformats.org/officeDocument/2006/relationships" xmlns:p="http://schemas.openxmlformats.org/presentationml/2006/main">
  <p:tag name="GENSWF_SLIDE_UID" val="{180DC9CD-9A8E-40F5-9E62-59C5B30A2041}:552"/>
</p:tagLst>
</file>

<file path=ppt/tags/tag41.xml><?xml version="1.0" encoding="utf-8"?>
<p:tagLst xmlns:a="http://schemas.openxmlformats.org/drawingml/2006/main" xmlns:r="http://schemas.openxmlformats.org/officeDocument/2006/relationships" xmlns:p="http://schemas.openxmlformats.org/presentationml/2006/main">
  <p:tag name="GENSWF_SLIDE_UID" val="{33C840C0-4113-4156-B8C1-2F4819307B2C}:267"/>
</p:tagLst>
</file>

<file path=ppt/tags/tag42.xml><?xml version="1.0" encoding="utf-8"?>
<p:tagLst xmlns:a="http://schemas.openxmlformats.org/drawingml/2006/main" xmlns:r="http://schemas.openxmlformats.org/officeDocument/2006/relationships" xmlns:p="http://schemas.openxmlformats.org/presentationml/2006/main">
  <p:tag name="GENSWF_SLIDE_UID" val="{AFAA5451-1E30-4BF2-A06F-47ACD50FA5C5}:278"/>
</p:tagLst>
</file>

<file path=ppt/tags/tag43.xml><?xml version="1.0" encoding="utf-8"?>
<p:tagLst xmlns:a="http://schemas.openxmlformats.org/drawingml/2006/main" xmlns:r="http://schemas.openxmlformats.org/officeDocument/2006/relationships" xmlns:p="http://schemas.openxmlformats.org/presentationml/2006/main">
  <p:tag name="GENSWF_SLIDE_UID" val="{7C7A62AF-0C45-4EE8-B848-E9C445D9D056}:562"/>
</p:tagLst>
</file>

<file path=ppt/tags/tag44.xml><?xml version="1.0" encoding="utf-8"?>
<p:tagLst xmlns:a="http://schemas.openxmlformats.org/drawingml/2006/main" xmlns:r="http://schemas.openxmlformats.org/officeDocument/2006/relationships" xmlns:p="http://schemas.openxmlformats.org/presentationml/2006/main">
  <p:tag name="GENSWF_SLIDE_UID" val="{A7E4689F-ECA1-4355-926C-0BAC24184FAB}:563"/>
</p:tagLst>
</file>

<file path=ppt/tags/tag45.xml><?xml version="1.0" encoding="utf-8"?>
<p:tagLst xmlns:a="http://schemas.openxmlformats.org/drawingml/2006/main" xmlns:r="http://schemas.openxmlformats.org/officeDocument/2006/relationships" xmlns:p="http://schemas.openxmlformats.org/presentationml/2006/main">
  <p:tag name="GENSWF_SLIDE_UID" val="{1B10E297-A555-41FB-9B84-BE2C2277B8B0}:566"/>
</p:tagLst>
</file>

<file path=ppt/tags/tag46.xml><?xml version="1.0" encoding="utf-8"?>
<p:tagLst xmlns:a="http://schemas.openxmlformats.org/drawingml/2006/main" xmlns:r="http://schemas.openxmlformats.org/officeDocument/2006/relationships" xmlns:p="http://schemas.openxmlformats.org/presentationml/2006/main">
  <p:tag name="GENSWF_SLIDE_UID" val="{90DD9494-9B14-4EE9-A7D0-37070253C947}:300"/>
</p:tagLst>
</file>

<file path=ppt/tags/tag47.xml><?xml version="1.0" encoding="utf-8"?>
<p:tagLst xmlns:a="http://schemas.openxmlformats.org/drawingml/2006/main" xmlns:r="http://schemas.openxmlformats.org/officeDocument/2006/relationships" xmlns:p="http://schemas.openxmlformats.org/presentationml/2006/main">
  <p:tag name="GENSWF_SLIDE_UID" val="{E6B783EC-09EA-4291-9081-8EC4AD182F1E}:304"/>
</p:tagLst>
</file>

<file path=ppt/tags/tag48.xml><?xml version="1.0" encoding="utf-8"?>
<p:tagLst xmlns:a="http://schemas.openxmlformats.org/drawingml/2006/main" xmlns:r="http://schemas.openxmlformats.org/officeDocument/2006/relationships" xmlns:p="http://schemas.openxmlformats.org/presentationml/2006/main">
  <p:tag name="GENSWF_SLIDE_UID" val="{FFC3D09C-0ED3-4275-A599-A1E2E58E0ED3}:461"/>
</p:tagLst>
</file>

<file path=ppt/tags/tag49.xml><?xml version="1.0" encoding="utf-8"?>
<p:tagLst xmlns:a="http://schemas.openxmlformats.org/drawingml/2006/main" xmlns:r="http://schemas.openxmlformats.org/officeDocument/2006/relationships" xmlns:p="http://schemas.openxmlformats.org/presentationml/2006/main">
  <p:tag name="GENSWF_SLIDE_UID" val="{AF275D31-7910-4843-88B0-9BD7C9850D1E}:405"/>
</p:tagLst>
</file>

<file path=ppt/tags/tag5.xml><?xml version="1.0" encoding="utf-8"?>
<p:tagLst xmlns:a="http://schemas.openxmlformats.org/drawingml/2006/main" xmlns:r="http://schemas.openxmlformats.org/officeDocument/2006/relationships" xmlns:p="http://schemas.openxmlformats.org/presentationml/2006/main">
  <p:tag name="GENSWF_SLIDE_UID" val="{6FFDFB26-AAFC-4424-ADDE-DF6367B59031}:538"/>
</p:tagLst>
</file>

<file path=ppt/tags/tag50.xml><?xml version="1.0" encoding="utf-8"?>
<p:tagLst xmlns:a="http://schemas.openxmlformats.org/drawingml/2006/main" xmlns:r="http://schemas.openxmlformats.org/officeDocument/2006/relationships" xmlns:p="http://schemas.openxmlformats.org/presentationml/2006/main">
  <p:tag name="GENSWF_SLIDE_UID" val="{2F7F1A68-1756-48A0-9DF4-CCC6F9099943}:567"/>
</p:tagLst>
</file>

<file path=ppt/tags/tag51.xml><?xml version="1.0" encoding="utf-8"?>
<p:tagLst xmlns:a="http://schemas.openxmlformats.org/drawingml/2006/main" xmlns:r="http://schemas.openxmlformats.org/officeDocument/2006/relationships" xmlns:p="http://schemas.openxmlformats.org/presentationml/2006/main">
  <p:tag name="GENSWF_SLIDE_UID" val="{0AF606EC-41A9-4D87-B2CA-85BBBAAEB800}:568"/>
</p:tagLst>
</file>

<file path=ppt/tags/tag52.xml><?xml version="1.0" encoding="utf-8"?>
<p:tagLst xmlns:a="http://schemas.openxmlformats.org/drawingml/2006/main" xmlns:r="http://schemas.openxmlformats.org/officeDocument/2006/relationships" xmlns:p="http://schemas.openxmlformats.org/presentationml/2006/main">
  <p:tag name="GENSWF_SLIDE_UID" val="{DADE8448-9609-4D19-B7E4-3C738429EF09}:458"/>
</p:tagLst>
</file>

<file path=ppt/tags/tag53.xml><?xml version="1.0" encoding="utf-8"?>
<p:tagLst xmlns:a="http://schemas.openxmlformats.org/drawingml/2006/main" xmlns:r="http://schemas.openxmlformats.org/officeDocument/2006/relationships" xmlns:p="http://schemas.openxmlformats.org/presentationml/2006/main">
  <p:tag name="GENSWF_SLIDE_UID" val="{65E15C8E-A533-4B0A-A97C-E3C18DE58542}:307"/>
</p:tagLst>
</file>

<file path=ppt/tags/tag54.xml><?xml version="1.0" encoding="utf-8"?>
<p:tagLst xmlns:a="http://schemas.openxmlformats.org/drawingml/2006/main" xmlns:r="http://schemas.openxmlformats.org/officeDocument/2006/relationships" xmlns:p="http://schemas.openxmlformats.org/presentationml/2006/main">
  <p:tag name="GENSWF_SLIDE_UID" val="{F30DC166-DB34-4219-86A9-EAD724EC0DBF}:463"/>
</p:tagLst>
</file>

<file path=ppt/tags/tag55.xml><?xml version="1.0" encoding="utf-8"?>
<p:tagLst xmlns:a="http://schemas.openxmlformats.org/drawingml/2006/main" xmlns:r="http://schemas.openxmlformats.org/officeDocument/2006/relationships" xmlns:p="http://schemas.openxmlformats.org/presentationml/2006/main">
  <p:tag name="GENSWF_SLIDE_UID" val="{976E61DC-4224-461C-B316-3C2BF4990DC3}:459"/>
</p:tagLst>
</file>

<file path=ppt/tags/tag56.xml><?xml version="1.0" encoding="utf-8"?>
<p:tagLst xmlns:a="http://schemas.openxmlformats.org/drawingml/2006/main" xmlns:r="http://schemas.openxmlformats.org/officeDocument/2006/relationships" xmlns:p="http://schemas.openxmlformats.org/presentationml/2006/main">
  <p:tag name="GENSWF_SLIDE_UID" val="{CD83C3D7-9F9A-498B-9A9B-455F957515B2}:569"/>
</p:tagLst>
</file>

<file path=ppt/tags/tag57.xml><?xml version="1.0" encoding="utf-8"?>
<p:tagLst xmlns:a="http://schemas.openxmlformats.org/drawingml/2006/main" xmlns:r="http://schemas.openxmlformats.org/officeDocument/2006/relationships" xmlns:p="http://schemas.openxmlformats.org/presentationml/2006/main">
  <p:tag name="GENSWF_SLIDE_UID" val="{9FFBED89-9D28-4684-944B-DAEB9AEC144B}:570"/>
</p:tagLst>
</file>

<file path=ppt/tags/tag58.xml><?xml version="1.0" encoding="utf-8"?>
<p:tagLst xmlns:a="http://schemas.openxmlformats.org/drawingml/2006/main" xmlns:r="http://schemas.openxmlformats.org/officeDocument/2006/relationships" xmlns:p="http://schemas.openxmlformats.org/presentationml/2006/main">
  <p:tag name="GENSWF_SLIDE_UID" val="{B3748526-DF08-4B5A-B93E-C43E025B8EFA}:406"/>
</p:tagLst>
</file>

<file path=ppt/tags/tag59.xml><?xml version="1.0" encoding="utf-8"?>
<p:tagLst xmlns:a="http://schemas.openxmlformats.org/drawingml/2006/main" xmlns:r="http://schemas.openxmlformats.org/officeDocument/2006/relationships" xmlns:p="http://schemas.openxmlformats.org/presentationml/2006/main">
  <p:tag name="GENSWF_SLIDE_UID" val="{D680135C-E6E4-42B8-9A17-81D46F695095}:465"/>
</p:tagLst>
</file>

<file path=ppt/tags/tag6.xml><?xml version="1.0" encoding="utf-8"?>
<p:tagLst xmlns:a="http://schemas.openxmlformats.org/drawingml/2006/main" xmlns:r="http://schemas.openxmlformats.org/officeDocument/2006/relationships" xmlns:p="http://schemas.openxmlformats.org/presentationml/2006/main">
  <p:tag name="GENSWF_SLIDE_UID" val="{ACCB9025-40C8-4057-9711-93BF0A67C7A1}:544"/>
</p:tagLst>
</file>

<file path=ppt/tags/tag60.xml><?xml version="1.0" encoding="utf-8"?>
<p:tagLst xmlns:a="http://schemas.openxmlformats.org/drawingml/2006/main" xmlns:r="http://schemas.openxmlformats.org/officeDocument/2006/relationships" xmlns:p="http://schemas.openxmlformats.org/presentationml/2006/main">
  <p:tag name="GENSWF_SLIDE_UID" val="{EAD854DF-B9E5-48C0-9DE0-8B7F4266C3B9}:316"/>
</p:tagLst>
</file>

<file path=ppt/tags/tag61.xml><?xml version="1.0" encoding="utf-8"?>
<p:tagLst xmlns:a="http://schemas.openxmlformats.org/drawingml/2006/main" xmlns:r="http://schemas.openxmlformats.org/officeDocument/2006/relationships" xmlns:p="http://schemas.openxmlformats.org/presentationml/2006/main">
  <p:tag name="GENSWF_SLIDE_UID" val="{DE1FCFE1-0252-4D37-8499-014A1894F655}:466"/>
</p:tagLst>
</file>

<file path=ppt/tags/tag62.xml><?xml version="1.0" encoding="utf-8"?>
<p:tagLst xmlns:a="http://schemas.openxmlformats.org/drawingml/2006/main" xmlns:r="http://schemas.openxmlformats.org/officeDocument/2006/relationships" xmlns:p="http://schemas.openxmlformats.org/presentationml/2006/main">
  <p:tag name="GENSWF_SLIDE_UID" val="{32F06DD1-D6EB-405E-A8B4-858F2C695B9B}:306"/>
</p:tagLst>
</file>

<file path=ppt/tags/tag63.xml><?xml version="1.0" encoding="utf-8"?>
<p:tagLst xmlns:a="http://schemas.openxmlformats.org/drawingml/2006/main" xmlns:r="http://schemas.openxmlformats.org/officeDocument/2006/relationships" xmlns:p="http://schemas.openxmlformats.org/presentationml/2006/main">
  <p:tag name="GENSWF_SLIDE_UID" val="{60C9BA54-838C-44EA-8D18-61316BD58D64}:314"/>
</p:tagLst>
</file>

<file path=ppt/tags/tag64.xml><?xml version="1.0" encoding="utf-8"?>
<p:tagLst xmlns:a="http://schemas.openxmlformats.org/drawingml/2006/main" xmlns:r="http://schemas.openxmlformats.org/officeDocument/2006/relationships" xmlns:p="http://schemas.openxmlformats.org/presentationml/2006/main">
  <p:tag name="GENSWF_SLIDE_UID" val="{D4697EB2-E671-4906-B00C-2CAA51ED8292}:571"/>
</p:tagLst>
</file>

<file path=ppt/tags/tag65.xml><?xml version="1.0" encoding="utf-8"?>
<p:tagLst xmlns:a="http://schemas.openxmlformats.org/drawingml/2006/main" xmlns:r="http://schemas.openxmlformats.org/officeDocument/2006/relationships" xmlns:p="http://schemas.openxmlformats.org/presentationml/2006/main">
  <p:tag name="GENSWF_SLIDE_UID" val="{2C1948CD-12FB-4C32-AF93-1AC2C644F4B6}:468"/>
</p:tagLst>
</file>

<file path=ppt/tags/tag66.xml><?xml version="1.0" encoding="utf-8"?>
<p:tagLst xmlns:a="http://schemas.openxmlformats.org/drawingml/2006/main" xmlns:r="http://schemas.openxmlformats.org/officeDocument/2006/relationships" xmlns:p="http://schemas.openxmlformats.org/presentationml/2006/main">
  <p:tag name="GENSWF_SLIDE_UID" val="{940C3810-325E-4C99-9226-A035622BB9DF}:578"/>
</p:tagLst>
</file>

<file path=ppt/tags/tag67.xml><?xml version="1.0" encoding="utf-8"?>
<p:tagLst xmlns:a="http://schemas.openxmlformats.org/drawingml/2006/main" xmlns:r="http://schemas.openxmlformats.org/officeDocument/2006/relationships" xmlns:p="http://schemas.openxmlformats.org/presentationml/2006/main">
  <p:tag name="GENSWF_SLIDE_UID" val="{6C3CF480-D05D-454E-AD7E-3FF2567079AE}:318"/>
</p:tagLst>
</file>

<file path=ppt/tags/tag68.xml><?xml version="1.0" encoding="utf-8"?>
<p:tagLst xmlns:a="http://schemas.openxmlformats.org/drawingml/2006/main" xmlns:r="http://schemas.openxmlformats.org/officeDocument/2006/relationships" xmlns:p="http://schemas.openxmlformats.org/presentationml/2006/main">
  <p:tag name="GENSWF_SLIDE_UID" val="{C0446971-DD89-42F7-84CD-CD86D469A6F6}:408"/>
</p:tagLst>
</file>

<file path=ppt/tags/tag69.xml><?xml version="1.0" encoding="utf-8"?>
<p:tagLst xmlns:a="http://schemas.openxmlformats.org/drawingml/2006/main" xmlns:r="http://schemas.openxmlformats.org/officeDocument/2006/relationships" xmlns:p="http://schemas.openxmlformats.org/presentationml/2006/main">
  <p:tag name="GENSWF_SLIDE_UID" val="{2A883B93-EF1D-4F0B-95E7-5A2E2FF382C1}:409"/>
</p:tagLst>
</file>

<file path=ppt/tags/tag7.xml><?xml version="1.0" encoding="utf-8"?>
<p:tagLst xmlns:a="http://schemas.openxmlformats.org/drawingml/2006/main" xmlns:r="http://schemas.openxmlformats.org/officeDocument/2006/relationships" xmlns:p="http://schemas.openxmlformats.org/presentationml/2006/main">
  <p:tag name="GENSWF_SLIDE_UID" val="{811ED723-68A6-41D3-B765-BB2F5F822829}:526"/>
</p:tagLst>
</file>

<file path=ppt/tags/tag70.xml><?xml version="1.0" encoding="utf-8"?>
<p:tagLst xmlns:a="http://schemas.openxmlformats.org/drawingml/2006/main" xmlns:r="http://schemas.openxmlformats.org/officeDocument/2006/relationships" xmlns:p="http://schemas.openxmlformats.org/presentationml/2006/main">
  <p:tag name="GENSWF_SLIDE_UID" val="{7F1DACAF-8665-497C-A7B1-2D87576A42DF}:335"/>
</p:tagLst>
</file>

<file path=ppt/tags/tag71.xml><?xml version="1.0" encoding="utf-8"?>
<p:tagLst xmlns:a="http://schemas.openxmlformats.org/drawingml/2006/main" xmlns:r="http://schemas.openxmlformats.org/officeDocument/2006/relationships" xmlns:p="http://schemas.openxmlformats.org/presentationml/2006/main">
  <p:tag name="GENSWF_SLIDE_UID" val="{69DD7191-D1F9-4477-99FA-30CF01C173D6}:473"/>
</p:tagLst>
</file>

<file path=ppt/tags/tag72.xml><?xml version="1.0" encoding="utf-8"?>
<p:tagLst xmlns:a="http://schemas.openxmlformats.org/drawingml/2006/main" xmlns:r="http://schemas.openxmlformats.org/officeDocument/2006/relationships" xmlns:p="http://schemas.openxmlformats.org/presentationml/2006/main">
  <p:tag name="GENSWF_SLIDE_UID" val="{B7558273-17C1-4617-B386-FE1AE8E181E6}:337"/>
</p:tagLst>
</file>

<file path=ppt/tags/tag73.xml><?xml version="1.0" encoding="utf-8"?>
<p:tagLst xmlns:a="http://schemas.openxmlformats.org/drawingml/2006/main" xmlns:r="http://schemas.openxmlformats.org/officeDocument/2006/relationships" xmlns:p="http://schemas.openxmlformats.org/presentationml/2006/main">
  <p:tag name="GENSWF_SLIDE_UID" val="{E353AC3D-6109-4E4F-8BA2-0B86224DA1DD}:572"/>
</p:tagLst>
</file>

<file path=ppt/tags/tag74.xml><?xml version="1.0" encoding="utf-8"?>
<p:tagLst xmlns:a="http://schemas.openxmlformats.org/drawingml/2006/main" xmlns:r="http://schemas.openxmlformats.org/officeDocument/2006/relationships" xmlns:p="http://schemas.openxmlformats.org/presentationml/2006/main">
  <p:tag name="GENSWF_SLIDE_UID" val="{A49E13D6-79A3-40B6-AC7B-1B033B2987D0}:474"/>
</p:tagLst>
</file>

<file path=ppt/tags/tag75.xml><?xml version="1.0" encoding="utf-8"?>
<p:tagLst xmlns:a="http://schemas.openxmlformats.org/drawingml/2006/main" xmlns:r="http://schemas.openxmlformats.org/officeDocument/2006/relationships" xmlns:p="http://schemas.openxmlformats.org/presentationml/2006/main">
  <p:tag name="GENSWF_SLIDE_UID" val="{1940D8E2-767D-4832-911A-8794DA05F27B}:574"/>
</p:tagLst>
</file>

<file path=ppt/tags/tag76.xml><?xml version="1.0" encoding="utf-8"?>
<p:tagLst xmlns:a="http://schemas.openxmlformats.org/drawingml/2006/main" xmlns:r="http://schemas.openxmlformats.org/officeDocument/2006/relationships" xmlns:p="http://schemas.openxmlformats.org/presentationml/2006/main">
  <p:tag name="GENSWF_SLIDE_UID" val="{EA7B0CA0-D695-41AB-81AC-244B985C0059}:476"/>
</p:tagLst>
</file>

<file path=ppt/tags/tag77.xml><?xml version="1.0" encoding="utf-8"?>
<p:tagLst xmlns:a="http://schemas.openxmlformats.org/drawingml/2006/main" xmlns:r="http://schemas.openxmlformats.org/officeDocument/2006/relationships" xmlns:p="http://schemas.openxmlformats.org/presentationml/2006/main">
  <p:tag name="GENSWF_SLIDE_UID" val="{92A6EF7A-6FB4-4389-8581-D763B4E47C5F}:342"/>
</p:tagLst>
</file>

<file path=ppt/tags/tag78.xml><?xml version="1.0" encoding="utf-8"?>
<p:tagLst xmlns:a="http://schemas.openxmlformats.org/drawingml/2006/main" xmlns:r="http://schemas.openxmlformats.org/officeDocument/2006/relationships" xmlns:p="http://schemas.openxmlformats.org/presentationml/2006/main">
  <p:tag name="GENSWF_SLIDE_UID" val="{3FA9B6A8-9259-4DA3-BFC5-5DAC1D354812}:575"/>
</p:tagLst>
</file>

<file path=ppt/tags/tag79.xml><?xml version="1.0" encoding="utf-8"?>
<p:tagLst xmlns:a="http://schemas.openxmlformats.org/drawingml/2006/main" xmlns:r="http://schemas.openxmlformats.org/officeDocument/2006/relationships" xmlns:p="http://schemas.openxmlformats.org/presentationml/2006/main">
  <p:tag name="GENSWF_SLIDE_UID" val="{CC6817AE-5B04-4EF5-9EA1-AB009CE84063}:573"/>
</p:tagLst>
</file>

<file path=ppt/tags/tag8.xml><?xml version="1.0" encoding="utf-8"?>
<p:tagLst xmlns:a="http://schemas.openxmlformats.org/drawingml/2006/main" xmlns:r="http://schemas.openxmlformats.org/officeDocument/2006/relationships" xmlns:p="http://schemas.openxmlformats.org/presentationml/2006/main">
  <p:tag name="GENSWF_SLIDE_UID" val="{7AE510EF-AE81-4D71-9281-F5704FDCB502}:529"/>
</p:tagLst>
</file>

<file path=ppt/tags/tag80.xml><?xml version="1.0" encoding="utf-8"?>
<p:tagLst xmlns:a="http://schemas.openxmlformats.org/drawingml/2006/main" xmlns:r="http://schemas.openxmlformats.org/officeDocument/2006/relationships" xmlns:p="http://schemas.openxmlformats.org/presentationml/2006/main">
  <p:tag name="GENSWF_SLIDE_UID" val="{67AC3072-5DC6-4C87-9955-8CDAC45678E2}:576"/>
</p:tagLst>
</file>

<file path=ppt/tags/tag81.xml><?xml version="1.0" encoding="utf-8"?>
<p:tagLst xmlns:a="http://schemas.openxmlformats.org/drawingml/2006/main" xmlns:r="http://schemas.openxmlformats.org/officeDocument/2006/relationships" xmlns:p="http://schemas.openxmlformats.org/presentationml/2006/main">
  <p:tag name="GENSWF_SLIDE_UID" val="{10B37F67-C28F-4262-A69E-4023AAE1E7AA}:577"/>
</p:tagLst>
</file>

<file path=ppt/tags/tag82.xml><?xml version="1.0" encoding="utf-8"?>
<p:tagLst xmlns:a="http://schemas.openxmlformats.org/drawingml/2006/main" xmlns:r="http://schemas.openxmlformats.org/officeDocument/2006/relationships" xmlns:p="http://schemas.openxmlformats.org/presentationml/2006/main">
  <p:tag name="GENSWF_SLIDE_UID" val="{E7F11383-BB92-4D37-ABA4-CBE36037D2E5}:579"/>
</p:tagLst>
</file>

<file path=ppt/tags/tag83.xml><?xml version="1.0" encoding="utf-8"?>
<p:tagLst xmlns:a="http://schemas.openxmlformats.org/drawingml/2006/main" xmlns:r="http://schemas.openxmlformats.org/officeDocument/2006/relationships" xmlns:p="http://schemas.openxmlformats.org/presentationml/2006/main">
  <p:tag name="GENSWF_SLIDE_UID" val="{80221675-6804-4805-9F84-2C33A282F5F3}:322"/>
</p:tagLst>
</file>

<file path=ppt/tags/tag84.xml><?xml version="1.0" encoding="utf-8"?>
<p:tagLst xmlns:a="http://schemas.openxmlformats.org/drawingml/2006/main" xmlns:r="http://schemas.openxmlformats.org/officeDocument/2006/relationships" xmlns:p="http://schemas.openxmlformats.org/presentationml/2006/main">
  <p:tag name="GENSWF_SLIDE_UID" val="{2C69E8DD-810D-4DB3-AB1E-C4AC2105124D}:469"/>
</p:tagLst>
</file>

<file path=ppt/tags/tag85.xml><?xml version="1.0" encoding="utf-8"?>
<p:tagLst xmlns:a="http://schemas.openxmlformats.org/drawingml/2006/main" xmlns:r="http://schemas.openxmlformats.org/officeDocument/2006/relationships" xmlns:p="http://schemas.openxmlformats.org/presentationml/2006/main">
  <p:tag name="GENSWF_SLIDE_UID" val="{8C2E0AE9-33A3-4DD5-B0A7-14E3DB52D9E8}:512"/>
</p:tagLst>
</file>

<file path=ppt/tags/tag86.xml><?xml version="1.0" encoding="utf-8"?>
<p:tagLst xmlns:a="http://schemas.openxmlformats.org/drawingml/2006/main" xmlns:r="http://schemas.openxmlformats.org/officeDocument/2006/relationships" xmlns:p="http://schemas.openxmlformats.org/presentationml/2006/main">
  <p:tag name="GENSWF_SLIDE_UID" val="{B539848F-6529-4457-9760-DF89093ECDD0}:511"/>
</p:tagLst>
</file>

<file path=ppt/tags/tag87.xml><?xml version="1.0" encoding="utf-8"?>
<p:tagLst xmlns:a="http://schemas.openxmlformats.org/drawingml/2006/main" xmlns:r="http://schemas.openxmlformats.org/officeDocument/2006/relationships" xmlns:p="http://schemas.openxmlformats.org/presentationml/2006/main">
  <p:tag name="GENSWF_SLIDE_UID" val="{8EEB53F8-AFC3-445B-A621-33F80738BFA3}:581"/>
</p:tagLst>
</file>

<file path=ppt/tags/tag88.xml><?xml version="1.0" encoding="utf-8"?>
<p:tagLst xmlns:a="http://schemas.openxmlformats.org/drawingml/2006/main" xmlns:r="http://schemas.openxmlformats.org/officeDocument/2006/relationships" xmlns:p="http://schemas.openxmlformats.org/presentationml/2006/main">
  <p:tag name="GENSWF_SLIDE_UID" val="{E5606E02-972C-4792-B9F0-D34A07F1DC19}:326"/>
</p:tagLst>
</file>

<file path=ppt/tags/tag89.xml><?xml version="1.0" encoding="utf-8"?>
<p:tagLst xmlns:a="http://schemas.openxmlformats.org/drawingml/2006/main" xmlns:r="http://schemas.openxmlformats.org/officeDocument/2006/relationships" xmlns:p="http://schemas.openxmlformats.org/presentationml/2006/main">
  <p:tag name="GENSWF_SLIDE_UID" val="{8E523A48-8D67-4150-8BB6-AB5FBA9E0542}:513"/>
</p:tagLst>
</file>

<file path=ppt/tags/tag9.xml><?xml version="1.0" encoding="utf-8"?>
<p:tagLst xmlns:a="http://schemas.openxmlformats.org/drawingml/2006/main" xmlns:r="http://schemas.openxmlformats.org/officeDocument/2006/relationships" xmlns:p="http://schemas.openxmlformats.org/presentationml/2006/main">
  <p:tag name="GENSWF_SLIDE_UID" val="{3FE2875D-6B5C-4911-9E72-AAC0E45659C8}:539"/>
</p:tagLst>
</file>

<file path=ppt/tags/tag90.xml><?xml version="1.0" encoding="utf-8"?>
<p:tagLst xmlns:a="http://schemas.openxmlformats.org/drawingml/2006/main" xmlns:r="http://schemas.openxmlformats.org/officeDocument/2006/relationships" xmlns:p="http://schemas.openxmlformats.org/presentationml/2006/main">
  <p:tag name="GENSWF_SLIDE_UID" val="{CD52BB8D-12FC-4D4E-BFEC-CFAE6BF7BA18}:580"/>
</p:tagLst>
</file>

<file path=ppt/tags/tag91.xml><?xml version="1.0" encoding="utf-8"?>
<p:tagLst xmlns:a="http://schemas.openxmlformats.org/drawingml/2006/main" xmlns:r="http://schemas.openxmlformats.org/officeDocument/2006/relationships" xmlns:p="http://schemas.openxmlformats.org/presentationml/2006/main">
  <p:tag name="GENSWF_SLIDE_UID" val="{CF91B7A0-8C74-40B7-8095-4F34748136E4}:470"/>
</p:tagLst>
</file>

<file path=ppt/tags/tag92.xml><?xml version="1.0" encoding="utf-8"?>
<p:tagLst xmlns:a="http://schemas.openxmlformats.org/drawingml/2006/main" xmlns:r="http://schemas.openxmlformats.org/officeDocument/2006/relationships" xmlns:p="http://schemas.openxmlformats.org/presentationml/2006/main">
  <p:tag name="GENSWF_SLIDE_UID" val="{3AC258D4-C973-410D-A457-341AF21CD8B5}:582"/>
</p:tagLst>
</file>

<file path=ppt/tags/tag93.xml><?xml version="1.0" encoding="utf-8"?>
<p:tagLst xmlns:a="http://schemas.openxmlformats.org/drawingml/2006/main" xmlns:r="http://schemas.openxmlformats.org/officeDocument/2006/relationships" xmlns:p="http://schemas.openxmlformats.org/presentationml/2006/main">
  <p:tag name="GENSWF_SLIDE_UID" val="{40EFF465-51CB-4A23-9F4C-C718D0723562}:332"/>
</p:tagLst>
</file>

<file path=ppt/tags/tag94.xml><?xml version="1.0" encoding="utf-8"?>
<p:tagLst xmlns:a="http://schemas.openxmlformats.org/drawingml/2006/main" xmlns:r="http://schemas.openxmlformats.org/officeDocument/2006/relationships" xmlns:p="http://schemas.openxmlformats.org/presentationml/2006/main">
  <p:tag name="GENSWF_SLIDE_UID" val="{1D753A32-D71E-4004-9055-B82C71CE72AD}:471"/>
</p:tagLst>
</file>

<file path=ppt/tags/tag95.xml><?xml version="1.0" encoding="utf-8"?>
<p:tagLst xmlns:a="http://schemas.openxmlformats.org/drawingml/2006/main" xmlns:r="http://schemas.openxmlformats.org/officeDocument/2006/relationships" xmlns:p="http://schemas.openxmlformats.org/presentationml/2006/main">
  <p:tag name="GENSWF_SLIDE_UID" val="{DE0F97D2-9698-4317-9CFE-770C69753DBE}:381"/>
</p:tagLst>
</file>

<file path=ppt/tags/tag96.xml><?xml version="1.0" encoding="utf-8"?>
<p:tagLst xmlns:a="http://schemas.openxmlformats.org/drawingml/2006/main" xmlns:r="http://schemas.openxmlformats.org/officeDocument/2006/relationships" xmlns:p="http://schemas.openxmlformats.org/presentationml/2006/main">
  <p:tag name="GENSWF_SLIDE_UID" val="{57B1C784-5A14-4C33-80F8-069F6436567C}:472"/>
</p:tagLst>
</file>

<file path=ppt/tags/tag97.xml><?xml version="1.0" encoding="utf-8"?>
<p:tagLst xmlns:a="http://schemas.openxmlformats.org/drawingml/2006/main" xmlns:r="http://schemas.openxmlformats.org/officeDocument/2006/relationships" xmlns:p="http://schemas.openxmlformats.org/presentationml/2006/main">
  <p:tag name="GENSWF_SLIDE_UID" val="{AA754589-85FE-4C5D-9286-70C03B0918A2}:583"/>
</p:tagLst>
</file>

<file path=ppt/tags/tag98.xml><?xml version="1.0" encoding="utf-8"?>
<p:tagLst xmlns:a="http://schemas.openxmlformats.org/drawingml/2006/main" xmlns:r="http://schemas.openxmlformats.org/officeDocument/2006/relationships" xmlns:p="http://schemas.openxmlformats.org/presentationml/2006/main">
  <p:tag name="GENSWF_SLIDE_UID" val="{035F4BBC-118D-4DEF-B363-5EDEACF57EE2}:584"/>
</p:tagLst>
</file>

<file path=ppt/tags/tag99.xml><?xml version="1.0" encoding="utf-8"?>
<p:tagLst xmlns:a="http://schemas.openxmlformats.org/drawingml/2006/main" xmlns:r="http://schemas.openxmlformats.org/officeDocument/2006/relationships" xmlns:p="http://schemas.openxmlformats.org/presentationml/2006/main">
  <p:tag name="GENSWF_SLIDE_UID" val="{9FD3F9AE-4F64-48F8-8386-25CC96AD2DCB}:514"/>
</p:tagLst>
</file>

<file path=ppt/theme/theme1.xml><?xml version="1.0" encoding="utf-8"?>
<a:theme xmlns:a="http://schemas.openxmlformats.org/drawingml/2006/main" name="3CSIDBAR.DIB">
  <a:themeElements>
    <a:clrScheme name="3CSIDBAR.DI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CSIDBAR.DIB">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defRPr>
        </a:defPPr>
      </a:lstStyle>
    </a:lnDef>
  </a:objectDefaults>
  <a:extraClrSchemeLst>
    <a:extraClrScheme>
      <a:clrScheme name="3CSIDBAR.DI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CSIDBAR.DI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CSIDBAR.DI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CSIDBAR.DI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CSIDBAR.DI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CSIDBAR.DI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CSIDBAR.DI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CSIDBAR.DI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CSIDBAR.DI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CSIDBAR.DI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CSIDBAR.DI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CSIDBAR.DI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3CSIDBAR.DIB">
  <a:themeElements>
    <a:clrScheme name="1_3CSIDBAR.DI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3CSIDBAR.DIB">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defRPr>
        </a:defPPr>
      </a:lstStyle>
    </a:lnDef>
  </a:objectDefaults>
  <a:extraClrSchemeLst>
    <a:extraClrScheme>
      <a:clrScheme name="1_3CSIDBAR.DI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3CSIDBAR.DI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3CSIDBAR.DI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3CSIDBAR.DI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3CSIDBAR.DI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3CSIDBAR.DI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3CSIDBAR.DI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3CSIDBAR.DI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3CSIDBAR.DI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3CSIDBAR.DI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3CSIDBAR.DI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3CSIDBAR.DI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10866</TotalTime>
  <Words>11399</Words>
  <Application>Microsoft Office PowerPoint</Application>
  <PresentationFormat>全屏显示(4:3)</PresentationFormat>
  <Paragraphs>1450</Paragraphs>
  <Slides>156</Slides>
  <Notes>156</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6</vt:i4>
      </vt:variant>
      <vt:variant>
        <vt:lpstr>幻灯片标题</vt:lpstr>
      </vt:variant>
      <vt:variant>
        <vt:i4>156</vt:i4>
      </vt:variant>
    </vt:vector>
  </HeadingPairs>
  <TitlesOfParts>
    <vt:vector size="172" baseType="lpstr">
      <vt:lpstr>黑体</vt:lpstr>
      <vt:lpstr>楷体_GB2312</vt:lpstr>
      <vt:lpstr>宋体</vt:lpstr>
      <vt:lpstr>Arial</vt:lpstr>
      <vt:lpstr>Cambria Math</vt:lpstr>
      <vt:lpstr>Symbol</vt:lpstr>
      <vt:lpstr>Times New Roman</vt:lpstr>
      <vt:lpstr>Wingdings</vt:lpstr>
      <vt:lpstr>3CSIDBAR.DIB</vt:lpstr>
      <vt:lpstr>1_3CSIDBAR.DIB</vt:lpstr>
      <vt:lpstr>ChemDraw.Document.4.5</vt:lpstr>
      <vt:lpstr>Equation</vt:lpstr>
      <vt:lpstr>公式</vt:lpstr>
      <vt:lpstr>Photo Editor 照片</vt:lpstr>
      <vt:lpstr>CS ChemDraw Drawing</vt:lpstr>
      <vt:lpstr>Chart</vt:lpstr>
      <vt:lpstr>PowerPoint 演示文稿</vt:lpstr>
      <vt:lpstr>本章具体章节内容</vt:lpstr>
      <vt:lpstr>本章具体章节内容</vt:lpstr>
      <vt:lpstr>第一节  概述</vt:lpstr>
      <vt:lpstr>第一节  概述</vt:lpstr>
      <vt:lpstr>硫酸铜与五水硫酸铜晶体</vt:lpstr>
      <vt:lpstr>无水硫酸铜与结晶硫酸铜</vt:lpstr>
      <vt:lpstr>关于蓝色配离子[Cu(H2O)4]2+</vt:lpstr>
      <vt:lpstr>配离子[Cu(H2O)4]2+的结构示意图</vt:lpstr>
      <vt:lpstr>配位化合物</vt:lpstr>
      <vt:lpstr>第一节  概述</vt:lpstr>
      <vt:lpstr>简单配合物</vt:lpstr>
      <vt:lpstr>简单配合物</vt:lpstr>
      <vt:lpstr>简单配合物的稳定常数</vt:lpstr>
      <vt:lpstr>螯合物</vt:lpstr>
      <vt:lpstr>螯合效应</vt:lpstr>
      <vt:lpstr>第一节  概述</vt:lpstr>
      <vt:lpstr>配位滴定法</vt:lpstr>
      <vt:lpstr>配位滴定的反应，必须具备的条件：</vt:lpstr>
      <vt:lpstr>第一节  概述</vt:lpstr>
      <vt:lpstr>EDTA的性质</vt:lpstr>
      <vt:lpstr>EDTA的性质</vt:lpstr>
      <vt:lpstr>EDTA的性质</vt:lpstr>
      <vt:lpstr>EDTA-金属离子配离子的特征</vt:lpstr>
      <vt:lpstr>本节内容小结</vt:lpstr>
      <vt:lpstr>第二节  配位滴定法的基本原理</vt:lpstr>
      <vt:lpstr>（一）EDTA-金属离子的配位反应平衡</vt:lpstr>
      <vt:lpstr>常见金属离子-EDTA配合物lgKMY</vt:lpstr>
      <vt:lpstr>金属离子M与其他配位剂L的反应</vt:lpstr>
      <vt:lpstr>金属离子M配合物溶液总浓度和平衡浓度</vt:lpstr>
      <vt:lpstr>金属离子M配合物溶液各型体分布系数</vt:lpstr>
      <vt:lpstr>例题 5-1 ——教材P.84习题3</vt:lpstr>
      <vt:lpstr>（二）配位滴定反应的副反应系数</vt:lpstr>
      <vt:lpstr>配位滴定中的主反应和副反应</vt:lpstr>
      <vt:lpstr>副反应系数</vt:lpstr>
      <vt:lpstr>1.  配位剂Y的副反应系数</vt:lpstr>
      <vt:lpstr>EDTA的副反应及副反应系数</vt:lpstr>
      <vt:lpstr>1. EDTA的副反应及副反应系数</vt:lpstr>
      <vt:lpstr>酸效应产生的原因——多元酸的分布系数</vt:lpstr>
      <vt:lpstr>EDTA的离解平衡</vt:lpstr>
      <vt:lpstr>EDTA的7种存在型体分布图</vt:lpstr>
      <vt:lpstr>酸效应系数Y(H)计算公式（不要求）</vt:lpstr>
      <vt:lpstr>表5-2  EDTA在各种pH值时的 lgY(H)</vt:lpstr>
      <vt:lpstr>1. EDTA的副反应及副反应系数</vt:lpstr>
      <vt:lpstr>共存离子效应及共存离子效应系数</vt:lpstr>
      <vt:lpstr>Y的总副反应系数Y  </vt:lpstr>
      <vt:lpstr>例题 5-2</vt:lpstr>
      <vt:lpstr>例题 5-3</vt:lpstr>
      <vt:lpstr>（二）配位反应的副反应系数</vt:lpstr>
      <vt:lpstr>金属离子M的副反应系数M</vt:lpstr>
      <vt:lpstr>金属离子M的副反应及副反应系数</vt:lpstr>
      <vt:lpstr>辅助配位效应及辅助配位效应系数M(L)</vt:lpstr>
      <vt:lpstr>辅助配位效应系数M(L)</vt:lpstr>
      <vt:lpstr>羟基配位效应（水解效应）</vt:lpstr>
      <vt:lpstr>水解效应系数M(OH)</vt:lpstr>
      <vt:lpstr>金属离子的总副反应系数M</vt:lpstr>
      <vt:lpstr>例题 5-4</vt:lpstr>
      <vt:lpstr>续  前</vt:lpstr>
      <vt:lpstr>例题 5-5</vt:lpstr>
      <vt:lpstr>续  前</vt:lpstr>
      <vt:lpstr>3. 配合物MY的副反应系数</vt:lpstr>
      <vt:lpstr>（三）配合物的条件稳定常数</vt:lpstr>
      <vt:lpstr>条件稳定常数K´MY</vt:lpstr>
      <vt:lpstr>条件稳定常数公式的简化</vt:lpstr>
      <vt:lpstr>条件稳定常数计算要点</vt:lpstr>
      <vt:lpstr>例题 5-6</vt:lpstr>
      <vt:lpstr>例题 5-7</vt:lpstr>
      <vt:lpstr>例题 5-8</vt:lpstr>
      <vt:lpstr>二、 配位滴定曲线</vt:lpstr>
      <vt:lpstr>（一）滴定曲线</vt:lpstr>
      <vt:lpstr>pH=12.5时滴定 Ca2+溶液</vt:lpstr>
      <vt:lpstr>滴定百分数99.9%时</vt:lpstr>
      <vt:lpstr>化学计量点时：</vt:lpstr>
      <vt:lpstr>化学计量点后：</vt:lpstr>
      <vt:lpstr>逐一计算滴定过程pCa值，结果列表</vt:lpstr>
      <vt:lpstr>滴定曲线</vt:lpstr>
      <vt:lpstr>影响配位滴定突跃大小的因素</vt:lpstr>
      <vt:lpstr>（二）化学计量点pM′sp值的计算</vt:lpstr>
      <vt:lpstr>关于配位滴定的计量点</vt:lpstr>
      <vt:lpstr>pM′sp值计算要点</vt:lpstr>
      <vt:lpstr>第二节  配位滴定法的基本原理 </vt:lpstr>
      <vt:lpstr>三、金属指示剂</vt:lpstr>
      <vt:lpstr>  金属指示剂的作用原理</vt:lpstr>
      <vt:lpstr>例：EBT(铬黑T)变色原理</vt:lpstr>
      <vt:lpstr>PowerPoint 演示文稿</vt:lpstr>
      <vt:lpstr>思考</vt:lpstr>
      <vt:lpstr>金属指示剂应具备的条件（熟悉）</vt:lpstr>
      <vt:lpstr>指示剂的合适pH范围——EBT为例</vt:lpstr>
      <vt:lpstr>金属指示剂必须具备的条件</vt:lpstr>
      <vt:lpstr>金属指示剂应具备的条件</vt:lpstr>
      <vt:lpstr>金属指示剂使用中可能存在的问题</vt:lpstr>
      <vt:lpstr>金属指示剂的封闭：</vt:lpstr>
      <vt:lpstr>指示剂的封闭</vt:lpstr>
      <vt:lpstr>指示剂的僵化(不要求)</vt:lpstr>
      <vt:lpstr>金属指示剂的氧化变质（不要求）</vt:lpstr>
      <vt:lpstr>三、金属指示剂</vt:lpstr>
      <vt:lpstr>金属指示剂的酸效应和理论变色点pMt</vt:lpstr>
      <vt:lpstr>注：关于理论变色点pMt</vt:lpstr>
      <vt:lpstr>例：不同pH下EBT的(pMg)t</vt:lpstr>
      <vt:lpstr>常用金属指示剂</vt:lpstr>
      <vt:lpstr>二甲酚橙 (XO)</vt:lpstr>
      <vt:lpstr>金属指示剂二甲酚橙</vt:lpstr>
      <vt:lpstr>磺基水杨酸 (SSal)</vt:lpstr>
      <vt:lpstr>钙指示剂(NN)</vt:lpstr>
      <vt:lpstr>1-(2-吡啶偶氮)-2-萘酚 (PAN)</vt:lpstr>
      <vt:lpstr>第二节  配位滴定法的基本原理</vt:lpstr>
      <vt:lpstr>1. EDTA标准溶液的配制和标定</vt:lpstr>
      <vt:lpstr>2. 锌标准溶液的配制和标定</vt:lpstr>
      <vt:lpstr>配位滴定反应式的正确书写(不要求)</vt:lpstr>
      <vt:lpstr>本节内容小结（1）</vt:lpstr>
      <vt:lpstr>本节内容小结（2）</vt:lpstr>
      <vt:lpstr>第三节   配位滴定条件的选择</vt:lpstr>
      <vt:lpstr>林邦误差公式</vt:lpstr>
      <vt:lpstr>配位滴定终点误差公式</vt:lpstr>
      <vt:lpstr>配位滴定误差计算要点</vt:lpstr>
      <vt:lpstr>单一离子准确滴定的条件</vt:lpstr>
      <vt:lpstr>单一离子准确滴定的条件</vt:lpstr>
      <vt:lpstr>第三节  配位滴定条件的选择</vt:lpstr>
      <vt:lpstr>配位滴定中的酸度控制和影响</vt:lpstr>
      <vt:lpstr>（一）单一离子滴定的最高和最低酸度</vt:lpstr>
      <vt:lpstr>酸效应曲线 (acidic effective curve)</vt:lpstr>
      <vt:lpstr>2.  最低允许酸度（最高允许pH）</vt:lpstr>
      <vt:lpstr>关于最低允许酸度</vt:lpstr>
      <vt:lpstr>（二）指示剂确定终点时的最佳酸度</vt:lpstr>
      <vt:lpstr>（三）滴定过程中缓冲溶液的作用</vt:lpstr>
      <vt:lpstr>例题  5-9</vt:lpstr>
      <vt:lpstr>例题  5-10</vt:lpstr>
      <vt:lpstr>经典例题——例题  5-11</vt:lpstr>
      <vt:lpstr>续前</vt:lpstr>
      <vt:lpstr>第三节  配位滴定条件的选择</vt:lpstr>
      <vt:lpstr>选择性滴定的判断条件</vt:lpstr>
      <vt:lpstr>考虑其他副反应</vt:lpstr>
      <vt:lpstr>关于选择性滴定</vt:lpstr>
      <vt:lpstr>例题  5-11</vt:lpstr>
      <vt:lpstr>续前</vt:lpstr>
      <vt:lpstr>选择性滴定的方法</vt:lpstr>
      <vt:lpstr>（一）控制溶液的酸度</vt:lpstr>
      <vt:lpstr>例    控制酸度实现分别滴定</vt:lpstr>
      <vt:lpstr>（二）利用掩蔽法提高选择性</vt:lpstr>
      <vt:lpstr>1.  配位掩蔽法</vt:lpstr>
      <vt:lpstr>配位掩蔽剂应具备的条件：</vt:lpstr>
      <vt:lpstr>2.  沉淀掩蔽法</vt:lpstr>
      <vt:lpstr>     沉淀掩蔽法缺点</vt:lpstr>
      <vt:lpstr>3.  氧化还原掩蔽法</vt:lpstr>
      <vt:lpstr>4.  利用解蔽的方法连续滴定</vt:lpstr>
      <vt:lpstr>利用解蔽的方法</vt:lpstr>
      <vt:lpstr>第三节  配位滴定条件的选择</vt:lpstr>
      <vt:lpstr>（一）配位滴定方式</vt:lpstr>
      <vt:lpstr>1.  直接滴定法</vt:lpstr>
      <vt:lpstr>2.  返滴定法</vt:lpstr>
      <vt:lpstr>3.  置换滴定法</vt:lpstr>
      <vt:lpstr>置换滴定法应用示例</vt:lpstr>
      <vt:lpstr>4.  间接滴定法</vt:lpstr>
      <vt:lpstr>本章内容总结</vt:lpstr>
      <vt:lpstr>本章内容总结</vt:lpstr>
      <vt:lpstr>PowerPoint 演示文稿</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 配位滴定法</dc:title>
  <dc:creator>WangLu</dc:creator>
  <cp:lastModifiedBy>张 勇</cp:lastModifiedBy>
  <cp:revision>902</cp:revision>
  <dcterms:created xsi:type="dcterms:W3CDTF">2002-10-14T07:27:52Z</dcterms:created>
  <dcterms:modified xsi:type="dcterms:W3CDTF">2021-04-16T14:26:31Z</dcterms:modified>
</cp:coreProperties>
</file>