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54"/>
  </p:handoutMasterIdLst>
  <p:sldIdLst>
    <p:sldId id="576" r:id="rId5"/>
    <p:sldId id="790" r:id="rId7"/>
    <p:sldId id="807" r:id="rId8"/>
    <p:sldId id="896" r:id="rId9"/>
    <p:sldId id="897" r:id="rId10"/>
    <p:sldId id="909" r:id="rId11"/>
    <p:sldId id="957" r:id="rId12"/>
    <p:sldId id="958" r:id="rId13"/>
    <p:sldId id="959" r:id="rId14"/>
    <p:sldId id="960" r:id="rId15"/>
    <p:sldId id="976" r:id="rId16"/>
    <p:sldId id="919" r:id="rId17"/>
    <p:sldId id="921" r:id="rId18"/>
    <p:sldId id="962" r:id="rId19"/>
    <p:sldId id="963" r:id="rId20"/>
    <p:sldId id="922" r:id="rId21"/>
    <p:sldId id="964" r:id="rId22"/>
    <p:sldId id="961" r:id="rId23"/>
    <p:sldId id="965" r:id="rId24"/>
    <p:sldId id="966" r:id="rId25"/>
    <p:sldId id="967" r:id="rId26"/>
    <p:sldId id="968" r:id="rId27"/>
    <p:sldId id="956" r:id="rId28"/>
    <p:sldId id="924" r:id="rId29"/>
    <p:sldId id="933" r:id="rId30"/>
    <p:sldId id="969" r:id="rId31"/>
    <p:sldId id="927" r:id="rId32"/>
    <p:sldId id="928" r:id="rId33"/>
    <p:sldId id="936" r:id="rId34"/>
    <p:sldId id="931" r:id="rId35"/>
    <p:sldId id="930" r:id="rId36"/>
    <p:sldId id="934" r:id="rId37"/>
    <p:sldId id="935" r:id="rId38"/>
    <p:sldId id="932" r:id="rId39"/>
    <p:sldId id="866" r:id="rId40"/>
    <p:sldId id="906" r:id="rId41"/>
    <p:sldId id="748" r:id="rId42"/>
    <p:sldId id="875" r:id="rId43"/>
    <p:sldId id="871" r:id="rId44"/>
    <p:sldId id="877" r:id="rId45"/>
    <p:sldId id="849" r:id="rId46"/>
    <p:sldId id="974" r:id="rId47"/>
    <p:sldId id="970" r:id="rId48"/>
    <p:sldId id="971" r:id="rId49"/>
    <p:sldId id="972" r:id="rId50"/>
    <p:sldId id="973" r:id="rId51"/>
    <p:sldId id="975" r:id="rId52"/>
    <p:sldId id="595" r:id="rId53"/>
  </p:sldIdLst>
  <p:sldSz cx="9144000" cy="6858000" type="screen4x3"/>
  <p:notesSz cx="7099300" cy="1023429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t" initials="ht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CC"/>
    <a:srgbClr val="336699"/>
    <a:srgbClr val="FFFF00"/>
    <a:srgbClr val="990033"/>
    <a:srgbClr val="669900"/>
    <a:srgbClr val="0099FF"/>
    <a:srgbClr val="0000FF"/>
    <a:srgbClr val="1D2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4" autoAdjust="0"/>
    <p:restoredTop sz="88285" autoAdjust="0"/>
  </p:normalViewPr>
  <p:slideViewPr>
    <p:cSldViewPr>
      <p:cViewPr>
        <p:scale>
          <a:sx n="100" d="100"/>
          <a:sy n="100" d="100"/>
        </p:scale>
        <p:origin x="3388" y="1024"/>
      </p:cViewPr>
      <p:guideLst>
        <p:guide orient="horz" pos="3385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-24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8" Type="http://schemas.openxmlformats.org/officeDocument/2006/relationships/commentAuthors" Target="commentAuthors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handoutMaster" Target="handoutMasters/handoutMaster1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B2B96-C28B-40D3-978E-5F0C5C2BCD7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FD19A22-4DAF-41C7-9D26-8F3765E5AE9A}">
      <dgm:prSet phldrT="[文本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altLang="zh-CN" sz="1800" b="1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CN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1968-1978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ja-JP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实验室</a:t>
          </a:r>
          <a:r>
            <a:rPr lang="zh-CN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原理机</a:t>
          </a:r>
          <a:endParaRPr lang="zh-CN" altLang="en-US" sz="1800" dirty="0"/>
        </a:p>
      </dgm:t>
    </dgm:pt>
    <dgm:pt modelId="{3DEFB1D3-9D55-4CCE-8C66-C985F1659689}" cxnId="{55EA2518-CCF2-4595-B6D1-3FB6B6228D12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F6E4CD42-CC1F-4AC2-9266-B8C6BB92534D}" cxnId="{55EA2518-CCF2-4595-B6D1-3FB6B6228D12}" type="sib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BB0D7481-FA92-49C7-B21B-B8A94705EE09}">
      <dgm:prSet phldrT="[文本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altLang="zh-CN" sz="1800" b="1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CN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1978-1988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ja-JP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非螺旋</a:t>
          </a:r>
          <a:r>
            <a:rPr lang="zh-CN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成像技术</a:t>
          </a:r>
          <a:endParaRPr lang="zh-CN" altLang="en-US" sz="1800" dirty="0"/>
        </a:p>
      </dgm:t>
    </dgm:pt>
    <dgm:pt modelId="{F9B5611E-01CF-4545-900D-66BEB07A0851}" cxnId="{830338B6-E5DE-46ED-8EDB-F98BF116DCA2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5EC507AB-D80B-4E55-AE0C-C179388C7402}" cxnId="{830338B6-E5DE-46ED-8EDB-F98BF116DCA2}" type="sib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BAB2CFFF-DA55-42ED-A492-D5439E9F3CDE}">
      <dgm:prSet phldrT="[文本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altLang="zh-CN" sz="1800" b="1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CN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1988-1998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ja-JP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单排螺旋</a:t>
          </a:r>
          <a:r>
            <a:rPr lang="zh-CN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成像技术</a:t>
          </a:r>
          <a:endParaRPr lang="zh-CN" altLang="en-US" sz="1800" dirty="0"/>
        </a:p>
      </dgm:t>
    </dgm:pt>
    <dgm:pt modelId="{0282EC69-1D78-4DB5-8AB1-FBF43CF12389}" cxnId="{F45928FD-5B43-4FC0-812D-FD3C9D29A0B4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DA6C610D-1C82-49D0-9F6F-E6607FDFF6BD}" cxnId="{F45928FD-5B43-4FC0-812D-FD3C9D29A0B4}" type="sib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37C56A4E-A45B-469D-A880-AEAC88B674D7}">
      <dgm:prSet phldrT="[文本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altLang="zh-CN" sz="1800" b="1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CN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1998-200</a:t>
          </a:r>
          <a:r>
            <a:rPr lang="en-US" altLang="zh-CN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8</a:t>
          </a:r>
          <a:br>
            <a:rPr lang="en-US" altLang="zh-CN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ja-JP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多排螺旋</a:t>
          </a:r>
          <a:r>
            <a:rPr lang="zh-CN" altLang="en-US" sz="1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成像技术</a:t>
          </a:r>
          <a:endParaRPr lang="zh-CN" altLang="en-US" sz="1800" dirty="0"/>
        </a:p>
      </dgm:t>
    </dgm:pt>
    <dgm:pt modelId="{AC75C220-04B1-45BB-95E1-5C2156B50902}" cxnId="{742F674D-D290-4AE6-9504-5257EA4C30A7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377470E8-72EA-43B2-8DC5-E7AFD08D2791}" cxnId="{742F674D-D290-4AE6-9504-5257EA4C30A7}" type="sib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035DF05F-8E0A-48AE-8E7B-FCAADFA57D73}">
      <dgm:prSet phldrT="[文本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altLang="zh-CN" sz="2000" b="1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spcBef>
              <a:spcPts val="0"/>
            </a:spcBef>
            <a:spcAft>
              <a:spcPts val="0"/>
            </a:spcAft>
          </a:pPr>
          <a:endParaRPr lang="zh-CN" altLang="en-US" sz="2000" dirty="0">
            <a:solidFill>
              <a:srgbClr val="FFFFFF"/>
            </a:solidFill>
          </a:endParaRPr>
        </a:p>
      </dgm:t>
    </dgm:pt>
    <dgm:pt modelId="{CEBB2791-17A6-48DD-AF4C-EFA524D0B786}" cxnId="{24A60032-69DD-4AE8-93E3-C31EB000AD17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72DBFFA0-FD29-4A89-A1F3-43D0D5C69F74}" cxnId="{24A60032-69DD-4AE8-93E3-C31EB000AD17}" type="sib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8AD8614B-D630-416B-A366-E5D8FF383FAF}">
      <dgm:prSet/>
      <dgm:spPr/>
      <dgm:t>
        <a:bodyPr/>
        <a:lstStyle/>
        <a:p>
          <a:endParaRPr lang="zh-CN" altLang="en-US"/>
        </a:p>
      </dgm:t>
    </dgm:pt>
    <dgm:pt modelId="{870E8916-940C-4DC9-9D52-62A5D23E73B5}" cxnId="{0B69EC88-0116-4B6E-AB88-649EA775C686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86E222E7-BED8-4112-A604-0DD77EDEF0FA}" cxnId="{0B69EC88-0116-4B6E-AB88-649EA775C686}" type="sib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sz="1800"/>
        </a:p>
      </dgm:t>
    </dgm:pt>
    <dgm:pt modelId="{DA9B8686-3614-4935-B679-12947E292AAF}" type="pres">
      <dgm:prSet presAssocID="{CBBB2B96-C28B-40D3-978E-5F0C5C2BCD7F}" presName="arrowDiagram" presStyleCnt="0">
        <dgm:presLayoutVars>
          <dgm:chMax val="5"/>
          <dgm:dir/>
          <dgm:resizeHandles val="exact"/>
        </dgm:presLayoutVars>
      </dgm:prSet>
      <dgm:spPr/>
    </dgm:pt>
    <dgm:pt modelId="{0736454D-149E-4A14-8B78-890ED1911C1D}" type="pres">
      <dgm:prSet presAssocID="{CBBB2B96-C28B-40D3-978E-5F0C5C2BCD7F}" presName="arrow" presStyleLbl="bgShp" presStyleIdx="0" presStyleCnt="1"/>
      <dgm:spPr/>
    </dgm:pt>
    <dgm:pt modelId="{34E19ACB-E932-4D35-82BF-8A7D44B1E9CC}" type="pres">
      <dgm:prSet presAssocID="{CBBB2B96-C28B-40D3-978E-5F0C5C2BCD7F}" presName="arrowDiagram5" presStyleCnt="0"/>
      <dgm:spPr/>
    </dgm:pt>
    <dgm:pt modelId="{46A383F7-8DFC-4E7A-86D8-48DF5057BB88}" type="pres">
      <dgm:prSet presAssocID="{BFD19A22-4DAF-41C7-9D26-8F3765E5AE9A}" presName="bullet5a" presStyleLbl="node1" presStyleIdx="0" presStyleCnt="5" custScaleX="312048" custScaleY="312048"/>
      <dgm:spPr/>
    </dgm:pt>
    <dgm:pt modelId="{3756E487-DFD4-47C3-866A-B7C1144DEF75}" type="pres">
      <dgm:prSet presAssocID="{BFD19A22-4DAF-41C7-9D26-8F3765E5AE9A}" presName="textBox5a" presStyleLbl="revTx" presStyleIdx="0" presStyleCnt="5" custScaleX="147221" custLinFactNeighborX="-94" custLinFactNeighborY="1053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C22BD3-D70B-481D-81EC-5962F5CD2E56}" type="pres">
      <dgm:prSet presAssocID="{BB0D7481-FA92-49C7-B21B-B8A94705EE09}" presName="bullet5b" presStyleLbl="node1" presStyleIdx="1" presStyleCnt="5" custScaleX="194307" custScaleY="194307"/>
      <dgm:spPr/>
    </dgm:pt>
    <dgm:pt modelId="{FEFE182B-D45E-4B03-826D-CDCE7588ECE2}" type="pres">
      <dgm:prSet presAssocID="{BB0D7481-FA92-49C7-B21B-B8A94705EE09}" presName="textBox5b" presStyleLbl="revTx" presStyleIdx="1" presStyleCnt="5" custScaleX="15920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6EDA1C-151F-4194-B85D-58E14C88C7C1}" type="pres">
      <dgm:prSet presAssocID="{BAB2CFFF-DA55-42ED-A492-D5439E9F3CDE}" presName="bullet5c" presStyleLbl="node1" presStyleIdx="2" presStyleCnt="5" custScaleX="198798" custScaleY="198798"/>
      <dgm:spPr/>
    </dgm:pt>
    <dgm:pt modelId="{7A818322-78AE-4A46-A5C8-B5D8BEC1A048}" type="pres">
      <dgm:prSet presAssocID="{BAB2CFFF-DA55-42ED-A492-D5439E9F3CDE}" presName="textBox5c" presStyleLbl="revTx" presStyleIdx="2" presStyleCnt="5" custScaleX="134328" custLinFactNeighborY="283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148841D-5422-417C-99B1-3D5E75E43965}" type="pres">
      <dgm:prSet presAssocID="{37C56A4E-A45B-469D-A880-AEAC88B674D7}" presName="bullet5d" presStyleLbl="node1" presStyleIdx="3" presStyleCnt="5" custScaleX="166127" custScaleY="166127"/>
      <dgm:spPr/>
    </dgm:pt>
    <dgm:pt modelId="{95243EC5-FE8F-4FC8-B482-55CECC894685}" type="pres">
      <dgm:prSet presAssocID="{37C56A4E-A45B-469D-A880-AEAC88B674D7}" presName="textBox5d" presStyleLbl="revTx" presStyleIdx="3" presStyleCnt="5" custScaleX="190911" custLinFactNeighborX="24928" custLinFactNeighborY="129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D06100-E7C2-47CC-8710-0C460F80A7DB}" type="pres">
      <dgm:prSet presAssocID="{035DF05F-8E0A-48AE-8E7B-FCAADFA57D73}" presName="bullet5e" presStyleLbl="node1" presStyleIdx="4" presStyleCnt="5" custScaleX="168186" custScaleY="168186"/>
      <dgm:spPr>
        <a:solidFill>
          <a:srgbClr val="C00000"/>
        </a:solidFill>
      </dgm:spPr>
    </dgm:pt>
    <dgm:pt modelId="{6FE238B1-CF29-41DF-ABBC-1447965AF1F1}" type="pres">
      <dgm:prSet presAssocID="{035DF05F-8E0A-48AE-8E7B-FCAADFA57D73}" presName="textBox5e" presStyleLbl="revTx" presStyleIdx="4" presStyleCnt="5" custScaleX="119298" custScaleY="40949" custLinFactNeighborY="-2742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08D323B-1EB0-4A0E-A00D-986ED9CA3025}" type="presOf" srcId="{BFD19A22-4DAF-41C7-9D26-8F3765E5AE9A}" destId="{3756E487-DFD4-47C3-866A-B7C1144DEF75}" srcOrd="0" destOrd="0" presId="urn:microsoft.com/office/officeart/2005/8/layout/arrow2"/>
    <dgm:cxn modelId="{C50E119A-B5CD-4C0A-9CE4-D4D5CA0CB7AB}" type="presOf" srcId="{BB0D7481-FA92-49C7-B21B-B8A94705EE09}" destId="{FEFE182B-D45E-4B03-826D-CDCE7588ECE2}" srcOrd="0" destOrd="0" presId="urn:microsoft.com/office/officeart/2005/8/layout/arrow2"/>
    <dgm:cxn modelId="{830338B6-E5DE-46ED-8EDB-F98BF116DCA2}" srcId="{CBBB2B96-C28B-40D3-978E-5F0C5C2BCD7F}" destId="{BB0D7481-FA92-49C7-B21B-B8A94705EE09}" srcOrd="1" destOrd="0" parTransId="{F9B5611E-01CF-4545-900D-66BEB07A0851}" sibTransId="{5EC507AB-D80B-4E55-AE0C-C179388C7402}"/>
    <dgm:cxn modelId="{77C6FE08-F84E-47FC-836D-8D89347E0073}" type="presOf" srcId="{CBBB2B96-C28B-40D3-978E-5F0C5C2BCD7F}" destId="{DA9B8686-3614-4935-B679-12947E292AAF}" srcOrd="0" destOrd="0" presId="urn:microsoft.com/office/officeart/2005/8/layout/arrow2"/>
    <dgm:cxn modelId="{742F674D-D290-4AE6-9504-5257EA4C30A7}" srcId="{CBBB2B96-C28B-40D3-978E-5F0C5C2BCD7F}" destId="{37C56A4E-A45B-469D-A880-AEAC88B674D7}" srcOrd="3" destOrd="0" parTransId="{AC75C220-04B1-45BB-95E1-5C2156B50902}" sibTransId="{377470E8-72EA-43B2-8DC5-E7AFD08D2791}"/>
    <dgm:cxn modelId="{55EA2518-CCF2-4595-B6D1-3FB6B6228D12}" srcId="{CBBB2B96-C28B-40D3-978E-5F0C5C2BCD7F}" destId="{BFD19A22-4DAF-41C7-9D26-8F3765E5AE9A}" srcOrd="0" destOrd="0" parTransId="{3DEFB1D3-9D55-4CCE-8C66-C985F1659689}" sibTransId="{F6E4CD42-CC1F-4AC2-9266-B8C6BB92534D}"/>
    <dgm:cxn modelId="{AAFC8C99-6EDD-4AE8-BCD8-5BA68792593E}" type="presOf" srcId="{BAB2CFFF-DA55-42ED-A492-D5439E9F3CDE}" destId="{7A818322-78AE-4A46-A5C8-B5D8BEC1A048}" srcOrd="0" destOrd="0" presId="urn:microsoft.com/office/officeart/2005/8/layout/arrow2"/>
    <dgm:cxn modelId="{F6C1A05C-38A3-4E63-B240-FD7CF10F6D4A}" type="presOf" srcId="{035DF05F-8E0A-48AE-8E7B-FCAADFA57D73}" destId="{6FE238B1-CF29-41DF-ABBC-1447965AF1F1}" srcOrd="0" destOrd="0" presId="urn:microsoft.com/office/officeart/2005/8/layout/arrow2"/>
    <dgm:cxn modelId="{0B69EC88-0116-4B6E-AB88-649EA775C686}" srcId="{CBBB2B96-C28B-40D3-978E-5F0C5C2BCD7F}" destId="{8AD8614B-D630-416B-A366-E5D8FF383FAF}" srcOrd="5" destOrd="0" parTransId="{870E8916-940C-4DC9-9D52-62A5D23E73B5}" sibTransId="{86E222E7-BED8-4112-A604-0DD77EDEF0FA}"/>
    <dgm:cxn modelId="{F45928FD-5B43-4FC0-812D-FD3C9D29A0B4}" srcId="{CBBB2B96-C28B-40D3-978E-5F0C5C2BCD7F}" destId="{BAB2CFFF-DA55-42ED-A492-D5439E9F3CDE}" srcOrd="2" destOrd="0" parTransId="{0282EC69-1D78-4DB5-8AB1-FBF43CF12389}" sibTransId="{DA6C610D-1C82-49D0-9F6F-E6607FDFF6BD}"/>
    <dgm:cxn modelId="{24A60032-69DD-4AE8-93E3-C31EB000AD17}" srcId="{CBBB2B96-C28B-40D3-978E-5F0C5C2BCD7F}" destId="{035DF05F-8E0A-48AE-8E7B-FCAADFA57D73}" srcOrd="4" destOrd="0" parTransId="{CEBB2791-17A6-48DD-AF4C-EFA524D0B786}" sibTransId="{72DBFFA0-FD29-4A89-A1F3-43D0D5C69F74}"/>
    <dgm:cxn modelId="{40053A84-5D1B-4BDB-88EA-A4EEE2AE330E}" type="presOf" srcId="{37C56A4E-A45B-469D-A880-AEAC88B674D7}" destId="{95243EC5-FE8F-4FC8-B482-55CECC894685}" srcOrd="0" destOrd="0" presId="urn:microsoft.com/office/officeart/2005/8/layout/arrow2"/>
    <dgm:cxn modelId="{82AF2F36-22D1-4A83-93A4-33E3FF92A367}" type="presParOf" srcId="{DA9B8686-3614-4935-B679-12947E292AAF}" destId="{0736454D-149E-4A14-8B78-890ED1911C1D}" srcOrd="0" destOrd="0" presId="urn:microsoft.com/office/officeart/2005/8/layout/arrow2"/>
    <dgm:cxn modelId="{9513D82A-E924-4A27-8285-6E1DDA6F64C9}" type="presParOf" srcId="{DA9B8686-3614-4935-B679-12947E292AAF}" destId="{34E19ACB-E932-4D35-82BF-8A7D44B1E9CC}" srcOrd="1" destOrd="0" presId="urn:microsoft.com/office/officeart/2005/8/layout/arrow2"/>
    <dgm:cxn modelId="{7F1CD178-F028-4629-95D2-960363B56753}" type="presParOf" srcId="{34E19ACB-E932-4D35-82BF-8A7D44B1E9CC}" destId="{46A383F7-8DFC-4E7A-86D8-48DF5057BB88}" srcOrd="0" destOrd="0" presId="urn:microsoft.com/office/officeart/2005/8/layout/arrow2"/>
    <dgm:cxn modelId="{8B1395D6-BB68-466A-B360-5D945872B6C0}" type="presParOf" srcId="{34E19ACB-E932-4D35-82BF-8A7D44B1E9CC}" destId="{3756E487-DFD4-47C3-866A-B7C1144DEF75}" srcOrd="1" destOrd="0" presId="urn:microsoft.com/office/officeart/2005/8/layout/arrow2"/>
    <dgm:cxn modelId="{B960D303-8374-4424-AE57-07FA6A84FD20}" type="presParOf" srcId="{34E19ACB-E932-4D35-82BF-8A7D44B1E9CC}" destId="{99C22BD3-D70B-481D-81EC-5962F5CD2E56}" srcOrd="2" destOrd="0" presId="urn:microsoft.com/office/officeart/2005/8/layout/arrow2"/>
    <dgm:cxn modelId="{6170963C-37F5-4436-9ED3-080FA1B602D0}" type="presParOf" srcId="{34E19ACB-E932-4D35-82BF-8A7D44B1E9CC}" destId="{FEFE182B-D45E-4B03-826D-CDCE7588ECE2}" srcOrd="3" destOrd="0" presId="urn:microsoft.com/office/officeart/2005/8/layout/arrow2"/>
    <dgm:cxn modelId="{5F4BE724-D405-4E31-9780-C1096B1A6F4C}" type="presParOf" srcId="{34E19ACB-E932-4D35-82BF-8A7D44B1E9CC}" destId="{B36EDA1C-151F-4194-B85D-58E14C88C7C1}" srcOrd="4" destOrd="0" presId="urn:microsoft.com/office/officeart/2005/8/layout/arrow2"/>
    <dgm:cxn modelId="{511FFEB3-CD7E-424C-A753-41DF89239E0A}" type="presParOf" srcId="{34E19ACB-E932-4D35-82BF-8A7D44B1E9CC}" destId="{7A818322-78AE-4A46-A5C8-B5D8BEC1A048}" srcOrd="5" destOrd="0" presId="urn:microsoft.com/office/officeart/2005/8/layout/arrow2"/>
    <dgm:cxn modelId="{77CF5BF1-7207-4DEC-8932-2CCE5011396E}" type="presParOf" srcId="{34E19ACB-E932-4D35-82BF-8A7D44B1E9CC}" destId="{A148841D-5422-417C-99B1-3D5E75E43965}" srcOrd="6" destOrd="0" presId="urn:microsoft.com/office/officeart/2005/8/layout/arrow2"/>
    <dgm:cxn modelId="{CD4AB65C-6A8F-4FBC-89E4-40BAC61798C3}" type="presParOf" srcId="{34E19ACB-E932-4D35-82BF-8A7D44B1E9CC}" destId="{95243EC5-FE8F-4FC8-B482-55CECC894685}" srcOrd="7" destOrd="0" presId="urn:microsoft.com/office/officeart/2005/8/layout/arrow2"/>
    <dgm:cxn modelId="{60EE4E7E-8B5A-4A41-9A00-38807A955695}" type="presParOf" srcId="{34E19ACB-E932-4D35-82BF-8A7D44B1E9CC}" destId="{B3D06100-E7C2-47CC-8710-0C460F80A7DB}" srcOrd="8" destOrd="0" presId="urn:microsoft.com/office/officeart/2005/8/layout/arrow2"/>
    <dgm:cxn modelId="{39BD44A1-C69A-4C6A-AED1-A1AA9FFC5581}" type="presParOf" srcId="{34E19ACB-E932-4D35-82BF-8A7D44B1E9CC}" destId="{6FE238B1-CF29-41DF-ABBC-1447965AF1F1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BDAAF6-0A49-4B7B-B7F1-38F21DE70176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74258875-4A78-42E6-9A1C-325688A63A0D}">
      <dgm:prSet phldrT="[文本]" custT="1"/>
      <dgm:spPr/>
      <dgm:t>
        <a:bodyPr/>
        <a:lstStyle/>
        <a:p>
          <a:pPr algn="ctr"/>
          <a:r>
            <a:rPr lang="zh-CN" altLang="en-US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精准</a:t>
          </a:r>
          <a:endParaRPr lang="zh-CN" altLang="en-US" sz="2400" b="1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A49C758-E896-4989-85D8-1C94BCD7A151}" cxnId="{A13C1D19-A01E-41BD-A7E7-7172782F96FF}" type="parTrans">
      <dgm:prSet/>
      <dgm:spPr/>
      <dgm:t>
        <a:bodyPr/>
        <a:lstStyle/>
        <a:p>
          <a:pPr algn="ctr"/>
          <a:endParaRPr lang="zh-CN" altLang="en-US" sz="2400" b="1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B74EE41-E3B1-4725-BE74-C13271B1A062}" cxnId="{A13C1D19-A01E-41BD-A7E7-7172782F96FF}" type="sibTrans">
      <dgm:prSet/>
      <dgm:spPr/>
      <dgm:t>
        <a:bodyPr/>
        <a:lstStyle/>
        <a:p>
          <a:pPr algn="ctr"/>
          <a:endParaRPr lang="zh-CN" altLang="en-US" sz="2400" b="1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AEB741-64CB-4C83-8C76-ABC02F3BDA98}">
      <dgm:prSet phldrT="[文本]" custT="1"/>
      <dgm:spPr/>
      <dgm:t>
        <a:bodyPr/>
        <a:lstStyle/>
        <a:p>
          <a:pPr algn="ctr"/>
          <a:r>
            <a:rPr lang="zh-CN" altLang="en-US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低剂量</a:t>
          </a:r>
          <a:endParaRPr lang="zh-CN" altLang="en-US" sz="2400" b="1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491B7E-5AC0-4342-AB44-FD90137758FB}" cxnId="{C12ED856-A52F-4C32-88E4-BC4C103A156B}" type="parTrans">
      <dgm:prSet/>
      <dgm:spPr/>
      <dgm:t>
        <a:bodyPr/>
        <a:lstStyle/>
        <a:p>
          <a:pPr algn="ctr"/>
          <a:endParaRPr lang="zh-CN" altLang="en-US" sz="2400" b="1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F2D997-41ED-4A6C-A880-390E0B9B49B3}" cxnId="{C12ED856-A52F-4C32-88E4-BC4C103A156B}" type="sibTrans">
      <dgm:prSet/>
      <dgm:spPr/>
      <dgm:t>
        <a:bodyPr/>
        <a:lstStyle/>
        <a:p>
          <a:pPr algn="ctr"/>
          <a:endParaRPr lang="zh-CN" altLang="en-US" sz="2400" b="1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5B200CA-2D7F-417E-A5F1-18F57E1A4F46}">
      <dgm:prSet phldrT="[文本]" custT="1"/>
      <dgm:spPr/>
      <dgm:t>
        <a:bodyPr/>
        <a:lstStyle/>
        <a:p>
          <a:pPr algn="ctr"/>
          <a:r>
            <a:rPr lang="zh-CN" altLang="en-US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快速</a:t>
          </a:r>
          <a:endParaRPr lang="zh-CN" altLang="en-US" sz="2400" b="1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BEE1062-9851-4961-A78A-5BE3B8563745}" cxnId="{A176D573-8D96-4A3C-8231-A96DD1AD7B7E}" type="parTrans">
      <dgm:prSet/>
      <dgm:spPr/>
      <dgm:t>
        <a:bodyPr/>
        <a:lstStyle/>
        <a:p>
          <a:pPr algn="ctr"/>
          <a:endParaRPr lang="zh-CN" altLang="en-US" sz="2400" b="1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D208A4E-45C9-482F-B2CA-E381A0125C86}" cxnId="{A176D573-8D96-4A3C-8231-A96DD1AD7B7E}" type="sibTrans">
      <dgm:prSet/>
      <dgm:spPr/>
      <dgm:t>
        <a:bodyPr/>
        <a:lstStyle/>
        <a:p>
          <a:pPr algn="ctr"/>
          <a:endParaRPr lang="zh-CN" altLang="en-US" sz="2400" b="1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EFF6107-4721-42C6-91F4-EDF33D935366}" type="pres">
      <dgm:prSet presAssocID="{C0BDAAF6-0A49-4B7B-B7F1-38F21DE70176}" presName="compositeShape" presStyleCnt="0">
        <dgm:presLayoutVars>
          <dgm:chMax val="7"/>
          <dgm:dir/>
          <dgm:resizeHandles val="exact"/>
        </dgm:presLayoutVars>
      </dgm:prSet>
      <dgm:spPr/>
    </dgm:pt>
    <dgm:pt modelId="{CFC8AA61-FB50-42B3-884F-4367E4D9958D}" type="pres">
      <dgm:prSet presAssocID="{74258875-4A78-42E6-9A1C-325688A63A0D}" presName="circ1" presStyleLbl="vennNode1" presStyleIdx="0" presStyleCnt="3"/>
      <dgm:spPr/>
      <dgm:t>
        <a:bodyPr/>
        <a:lstStyle/>
        <a:p>
          <a:endParaRPr lang="zh-CN" altLang="en-US"/>
        </a:p>
      </dgm:t>
    </dgm:pt>
    <dgm:pt modelId="{4E5E93F6-B988-422C-9348-C5D624BE4452}" type="pres">
      <dgm:prSet presAssocID="{74258875-4A78-42E6-9A1C-325688A63A0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D8B8135-EC0F-456E-B56A-67EC7AB4C527}" type="pres">
      <dgm:prSet presAssocID="{41AEB741-64CB-4C83-8C76-ABC02F3BDA98}" presName="circ2" presStyleLbl="vennNode1" presStyleIdx="1" presStyleCnt="3"/>
      <dgm:spPr/>
      <dgm:t>
        <a:bodyPr/>
        <a:lstStyle/>
        <a:p>
          <a:endParaRPr lang="zh-CN" altLang="en-US"/>
        </a:p>
      </dgm:t>
    </dgm:pt>
    <dgm:pt modelId="{0469AA08-8D6E-4EDC-A569-34238C84040C}" type="pres">
      <dgm:prSet presAssocID="{41AEB741-64CB-4C83-8C76-ABC02F3BDA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746B63-591D-4E35-ABA5-9D30F39E8E56}" type="pres">
      <dgm:prSet presAssocID="{85B200CA-2D7F-417E-A5F1-18F57E1A4F46}" presName="circ3" presStyleLbl="vennNode1" presStyleIdx="2" presStyleCnt="3" custLinFactNeighborX="-15354"/>
      <dgm:spPr/>
      <dgm:t>
        <a:bodyPr/>
        <a:lstStyle/>
        <a:p>
          <a:endParaRPr lang="zh-CN" altLang="en-US"/>
        </a:p>
      </dgm:t>
    </dgm:pt>
    <dgm:pt modelId="{47B732DC-4F31-4D2C-A1D3-29D02008CD93}" type="pres">
      <dgm:prSet presAssocID="{85B200CA-2D7F-417E-A5F1-18F57E1A4F4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844850B-69DA-4AC7-8A2C-F15E18BE0994}" type="presOf" srcId="{C0BDAAF6-0A49-4B7B-B7F1-38F21DE70176}" destId="{6EFF6107-4721-42C6-91F4-EDF33D935366}" srcOrd="0" destOrd="0" presId="urn:microsoft.com/office/officeart/2005/8/layout/venn1"/>
    <dgm:cxn modelId="{C12ED856-A52F-4C32-88E4-BC4C103A156B}" srcId="{C0BDAAF6-0A49-4B7B-B7F1-38F21DE70176}" destId="{41AEB741-64CB-4C83-8C76-ABC02F3BDA98}" srcOrd="1" destOrd="0" parTransId="{F4491B7E-5AC0-4342-AB44-FD90137758FB}" sibTransId="{B8F2D997-41ED-4A6C-A880-390E0B9B49B3}"/>
    <dgm:cxn modelId="{66795D93-C216-49B4-B927-3C070700FF8A}" type="presOf" srcId="{41AEB741-64CB-4C83-8C76-ABC02F3BDA98}" destId="{0D8B8135-EC0F-456E-B56A-67EC7AB4C527}" srcOrd="0" destOrd="0" presId="urn:microsoft.com/office/officeart/2005/8/layout/venn1"/>
    <dgm:cxn modelId="{720B29C1-89F5-4AB2-86E7-4F672A98A255}" type="presOf" srcId="{85B200CA-2D7F-417E-A5F1-18F57E1A4F46}" destId="{47B732DC-4F31-4D2C-A1D3-29D02008CD93}" srcOrd="1" destOrd="0" presId="urn:microsoft.com/office/officeart/2005/8/layout/venn1"/>
    <dgm:cxn modelId="{93159B56-A996-4772-8712-36B9F481792D}" type="presOf" srcId="{74258875-4A78-42E6-9A1C-325688A63A0D}" destId="{4E5E93F6-B988-422C-9348-C5D624BE4452}" srcOrd="1" destOrd="0" presId="urn:microsoft.com/office/officeart/2005/8/layout/venn1"/>
    <dgm:cxn modelId="{D4AAE34A-293F-4D1C-9A34-2A6456AFCEE2}" type="presOf" srcId="{74258875-4A78-42E6-9A1C-325688A63A0D}" destId="{CFC8AA61-FB50-42B3-884F-4367E4D9958D}" srcOrd="0" destOrd="0" presId="urn:microsoft.com/office/officeart/2005/8/layout/venn1"/>
    <dgm:cxn modelId="{B3EE2B75-D8B3-45AA-AA23-441A2B287AC7}" type="presOf" srcId="{41AEB741-64CB-4C83-8C76-ABC02F3BDA98}" destId="{0469AA08-8D6E-4EDC-A569-34238C84040C}" srcOrd="1" destOrd="0" presId="urn:microsoft.com/office/officeart/2005/8/layout/venn1"/>
    <dgm:cxn modelId="{A176D573-8D96-4A3C-8231-A96DD1AD7B7E}" srcId="{C0BDAAF6-0A49-4B7B-B7F1-38F21DE70176}" destId="{85B200CA-2D7F-417E-A5F1-18F57E1A4F46}" srcOrd="2" destOrd="0" parTransId="{CBEE1062-9851-4961-A78A-5BE3B8563745}" sibTransId="{ED208A4E-45C9-482F-B2CA-E381A0125C86}"/>
    <dgm:cxn modelId="{3DE3E850-16F5-4927-B6F6-A7FFD803E8FE}" type="presOf" srcId="{85B200CA-2D7F-417E-A5F1-18F57E1A4F46}" destId="{20746B63-591D-4E35-ABA5-9D30F39E8E56}" srcOrd="0" destOrd="0" presId="urn:microsoft.com/office/officeart/2005/8/layout/venn1"/>
    <dgm:cxn modelId="{A13C1D19-A01E-41BD-A7E7-7172782F96FF}" srcId="{C0BDAAF6-0A49-4B7B-B7F1-38F21DE70176}" destId="{74258875-4A78-42E6-9A1C-325688A63A0D}" srcOrd="0" destOrd="0" parTransId="{CA49C758-E896-4989-85D8-1C94BCD7A151}" sibTransId="{0B74EE41-E3B1-4725-BE74-C13271B1A062}"/>
    <dgm:cxn modelId="{5726965B-4957-459A-BD01-7F605E1DFD64}" type="presParOf" srcId="{6EFF6107-4721-42C6-91F4-EDF33D935366}" destId="{CFC8AA61-FB50-42B3-884F-4367E4D9958D}" srcOrd="0" destOrd="0" presId="urn:microsoft.com/office/officeart/2005/8/layout/venn1"/>
    <dgm:cxn modelId="{B9452EF9-B34A-4002-882E-A34986CA3897}" type="presParOf" srcId="{6EFF6107-4721-42C6-91F4-EDF33D935366}" destId="{4E5E93F6-B988-422C-9348-C5D624BE4452}" srcOrd="1" destOrd="0" presId="urn:microsoft.com/office/officeart/2005/8/layout/venn1"/>
    <dgm:cxn modelId="{7398B2F0-9C4F-48FF-B7A9-78B5ECFA15BA}" type="presParOf" srcId="{6EFF6107-4721-42C6-91F4-EDF33D935366}" destId="{0D8B8135-EC0F-456E-B56A-67EC7AB4C527}" srcOrd="2" destOrd="0" presId="urn:microsoft.com/office/officeart/2005/8/layout/venn1"/>
    <dgm:cxn modelId="{BFF73944-348C-4EB5-8B4E-BB3478EDE6DF}" type="presParOf" srcId="{6EFF6107-4721-42C6-91F4-EDF33D935366}" destId="{0469AA08-8D6E-4EDC-A569-34238C84040C}" srcOrd="3" destOrd="0" presId="urn:microsoft.com/office/officeart/2005/8/layout/venn1"/>
    <dgm:cxn modelId="{3A5D6EE7-8379-49B1-9C03-6BDF7FD5DDE3}" type="presParOf" srcId="{6EFF6107-4721-42C6-91F4-EDF33D935366}" destId="{20746B63-591D-4E35-ABA5-9D30F39E8E56}" srcOrd="4" destOrd="0" presId="urn:microsoft.com/office/officeart/2005/8/layout/venn1"/>
    <dgm:cxn modelId="{6B3003B2-BACC-462A-9EC9-E91671FF9D19}" type="presParOf" srcId="{6EFF6107-4721-42C6-91F4-EDF33D935366}" destId="{47B732DC-4F31-4D2C-A1D3-29D02008CD9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6454D-149E-4A14-8B78-890ED1911C1D}">
      <dsp:nvSpPr>
        <dsp:cNvPr id="0" name=""/>
        <dsp:cNvSpPr/>
      </dsp:nvSpPr>
      <dsp:spPr>
        <a:xfrm>
          <a:off x="-79207" y="44398"/>
          <a:ext cx="8208912" cy="513056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383F7-8DFC-4E7A-86D8-48DF5057BB88}">
      <dsp:nvSpPr>
        <dsp:cNvPr id="0" name=""/>
        <dsp:cNvSpPr/>
      </dsp:nvSpPr>
      <dsp:spPr>
        <a:xfrm>
          <a:off x="529191" y="3659311"/>
          <a:ext cx="589162" cy="5891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6E487-DFD4-47C3-866A-B7C1144DEF75}">
      <dsp:nvSpPr>
        <dsp:cNvPr id="0" name=""/>
        <dsp:cNvSpPr/>
      </dsp:nvSpPr>
      <dsp:spPr>
        <a:xfrm>
          <a:off x="568862" y="3998291"/>
          <a:ext cx="1583166" cy="1221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4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altLang="zh-CN" sz="1800" b="1" kern="1200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1968-1978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实验室</a:t>
          </a:r>
          <a:r>
            <a:rPr lang="zh-CN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原理机</a:t>
          </a:r>
          <a:endParaRPr lang="zh-CN" altLang="en-US" sz="1800" kern="1200" dirty="0"/>
        </a:p>
      </dsp:txBody>
      <dsp:txXfrm>
        <a:off x="568862" y="3998291"/>
        <a:ext cx="1583166" cy="1221075"/>
      </dsp:txXfrm>
    </dsp:sp>
    <dsp:sp modelId="{99C22BD3-D70B-481D-81EC-5962F5CD2E56}">
      <dsp:nvSpPr>
        <dsp:cNvPr id="0" name=""/>
        <dsp:cNvSpPr/>
      </dsp:nvSpPr>
      <dsp:spPr>
        <a:xfrm>
          <a:off x="1612031" y="2738150"/>
          <a:ext cx="574217" cy="574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E182B-D45E-4B03-826D-CDCE7588ECE2}">
      <dsp:nvSpPr>
        <dsp:cNvPr id="0" name=""/>
        <dsp:cNvSpPr/>
      </dsp:nvSpPr>
      <dsp:spPr>
        <a:xfrm>
          <a:off x="1495752" y="3025259"/>
          <a:ext cx="2169453" cy="2149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9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altLang="zh-CN" sz="1800" b="1" kern="1200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1978-1988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非螺旋</a:t>
          </a:r>
          <a:r>
            <a:rPr lang="zh-CN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成像技术</a:t>
          </a:r>
          <a:endParaRPr lang="zh-CN" altLang="en-US" sz="1800" kern="1200" dirty="0"/>
        </a:p>
      </dsp:txBody>
      <dsp:txXfrm>
        <a:off x="1495752" y="3025259"/>
        <a:ext cx="2169453" cy="2149708"/>
      </dsp:txXfrm>
    </dsp:sp>
    <dsp:sp modelId="{B36EDA1C-151F-4194-B85D-58E14C88C7C1}">
      <dsp:nvSpPr>
        <dsp:cNvPr id="0" name=""/>
        <dsp:cNvSpPr/>
      </dsp:nvSpPr>
      <dsp:spPr>
        <a:xfrm>
          <a:off x="2870159" y="1899928"/>
          <a:ext cx="783319" cy="783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18322-78AE-4A46-A5C8-B5D8BEC1A048}">
      <dsp:nvSpPr>
        <dsp:cNvPr id="0" name=""/>
        <dsp:cNvSpPr/>
      </dsp:nvSpPr>
      <dsp:spPr>
        <a:xfrm>
          <a:off x="2989886" y="2335986"/>
          <a:ext cx="2128185" cy="2883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78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altLang="zh-CN" sz="1800" b="1" kern="1200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1988-1998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单排螺旋</a:t>
          </a:r>
          <a:r>
            <a:rPr lang="zh-CN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成像技术</a:t>
          </a:r>
          <a:endParaRPr lang="zh-CN" altLang="en-US" sz="1800" kern="1200" dirty="0"/>
        </a:p>
      </dsp:txBody>
      <dsp:txXfrm>
        <a:off x="2989886" y="2335986"/>
        <a:ext cx="2128185" cy="2883380"/>
      </dsp:txXfrm>
    </dsp:sp>
    <dsp:sp modelId="{A148841D-5422-417C-99B1-3D5E75E43965}">
      <dsp:nvSpPr>
        <dsp:cNvPr id="0" name=""/>
        <dsp:cNvSpPr/>
      </dsp:nvSpPr>
      <dsp:spPr>
        <a:xfrm>
          <a:off x="4423385" y="1314732"/>
          <a:ext cx="845507" cy="8455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43EC5-FE8F-4FC8-B482-55CECC894685}">
      <dsp:nvSpPr>
        <dsp:cNvPr id="0" name=""/>
        <dsp:cNvSpPr/>
      </dsp:nvSpPr>
      <dsp:spPr>
        <a:xfrm>
          <a:off x="4509122" y="1781885"/>
          <a:ext cx="3134343" cy="3437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68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altLang="zh-CN" sz="1800" b="1" kern="1200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1998-200</a:t>
          </a:r>
          <a:r>
            <a:rPr lang="en-US" altLang="zh-CN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8</a:t>
          </a:r>
          <a:br>
            <a:rPr lang="en-US" altLang="zh-CN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ja-JP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多排螺旋</a:t>
          </a:r>
          <a:r>
            <a:rPr lang="zh-CN" altLang="en-US" sz="1800" b="1" kern="1200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成像技术</a:t>
          </a:r>
          <a:endParaRPr lang="zh-CN" altLang="en-US" sz="1800" kern="1200" dirty="0"/>
        </a:p>
      </dsp:txBody>
      <dsp:txXfrm>
        <a:off x="4509122" y="1781885"/>
        <a:ext cx="3134343" cy="3437481"/>
      </dsp:txXfrm>
    </dsp:sp>
    <dsp:sp modelId="{B3D06100-E7C2-47CC-8710-0C460F80A7DB}">
      <dsp:nvSpPr>
        <dsp:cNvPr id="0" name=""/>
        <dsp:cNvSpPr/>
      </dsp:nvSpPr>
      <dsp:spPr>
        <a:xfrm>
          <a:off x="5942575" y="853522"/>
          <a:ext cx="1090693" cy="1090693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238B1-CF29-41DF-ABBC-1447965AF1F1}">
      <dsp:nvSpPr>
        <dsp:cNvPr id="0" name=""/>
        <dsp:cNvSpPr/>
      </dsp:nvSpPr>
      <dsp:spPr>
        <a:xfrm>
          <a:off x="6329506" y="1478072"/>
          <a:ext cx="1958613" cy="1546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3629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altLang="zh-CN" sz="2000" b="1" kern="1200" dirty="0" smtClean="0">
            <a:solidFill>
              <a:srgbClr val="0000CC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zh-CN" altLang="en-US" sz="2000" kern="1200" dirty="0">
            <a:solidFill>
              <a:srgbClr val="FFFFFF"/>
            </a:solidFill>
          </a:endParaRPr>
        </a:p>
      </dsp:txBody>
      <dsp:txXfrm>
        <a:off x="6329506" y="1478072"/>
        <a:ext cx="1958613" cy="15462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8AA61-FB50-42B3-884F-4367E4D9958D}">
      <dsp:nvSpPr>
        <dsp:cNvPr id="0" name=""/>
        <dsp:cNvSpPr/>
      </dsp:nvSpPr>
      <dsp:spPr>
        <a:xfrm>
          <a:off x="957874" y="33242"/>
          <a:ext cx="1595620" cy="15956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精准</a:t>
          </a:r>
          <a:endParaRPr lang="zh-CN" altLang="en-US" sz="24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70624" y="312475"/>
        <a:ext cx="1170121" cy="718029"/>
      </dsp:txXfrm>
    </dsp:sp>
    <dsp:sp modelId="{0D8B8135-EC0F-456E-B56A-67EC7AB4C527}">
      <dsp:nvSpPr>
        <dsp:cNvPr id="0" name=""/>
        <dsp:cNvSpPr/>
      </dsp:nvSpPr>
      <dsp:spPr>
        <a:xfrm>
          <a:off x="1533627" y="1030504"/>
          <a:ext cx="1595620" cy="15956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低剂量</a:t>
          </a:r>
          <a:endParaRPr lang="zh-CN" altLang="en-US" sz="24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21621" y="1442706"/>
        <a:ext cx="957372" cy="877591"/>
      </dsp:txXfrm>
    </dsp:sp>
    <dsp:sp modelId="{20746B63-591D-4E35-ABA5-9D30F39E8E56}">
      <dsp:nvSpPr>
        <dsp:cNvPr id="0" name=""/>
        <dsp:cNvSpPr/>
      </dsp:nvSpPr>
      <dsp:spPr>
        <a:xfrm>
          <a:off x="137130" y="1030504"/>
          <a:ext cx="1595620" cy="15956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快速</a:t>
          </a:r>
          <a:endParaRPr lang="zh-CN" altLang="en-US" sz="2400" b="1" kern="1200" dirty="0">
            <a:solidFill>
              <a:srgbClr val="C0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87384" y="1442706"/>
        <a:ext cx="957372" cy="877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F048-123C-4328-9424-1D37AB99C3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36789-48AC-4341-A48A-5D2F31C0F7E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831A69C-4EB4-4BCD-BC2E-CF9B8CA5B960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0" tIns="47535" rIns="95070" bIns="47535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5070" tIns="47535" rIns="95070" bIns="47535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270965-724E-48B0-A859-1CFD405CFC9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各位专家，上午好，我是来自南方医科大学的马建华，联合东北大学、东软医疗</a:t>
            </a:r>
            <a:endParaRPr lang="en-US" altLang="zh-CN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50595">
              <a:defRPr/>
            </a:pPr>
            <a:r>
              <a:rPr lang="zh-CN" altLang="en-US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我们共同申请的课题题目是“</a:t>
            </a:r>
            <a:r>
              <a:rPr lang="zh-CN" altLang="en-US" sz="12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医用多级能谱</a:t>
            </a:r>
            <a:r>
              <a:rPr lang="en-US" altLang="zh-CN" sz="12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12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低剂量精准成像新方法及关键技术研究</a:t>
            </a:r>
            <a:r>
              <a:rPr lang="zh-CN" altLang="en-US" b="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”，本项目针对申请指南方向的为 “</a:t>
            </a:r>
            <a:r>
              <a:rPr lang="zh-CN" altLang="en-US" sz="1200" dirty="0" smtClean="0"/>
              <a:t>连续能级能谱医用</a:t>
            </a:r>
            <a:r>
              <a:rPr lang="en-US" altLang="zh-CN" sz="1200" dirty="0" smtClean="0"/>
              <a:t>CT</a:t>
            </a:r>
            <a:r>
              <a:rPr lang="zh-CN" altLang="en-US" sz="1200" dirty="0" smtClean="0"/>
              <a:t>低剂量成像理论方法与关键技术</a:t>
            </a:r>
            <a:r>
              <a:rPr lang="zh-CN" altLang="en-US" b="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4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 Inspira" pitchFamily="34" charset="0"/>
                <a:ea typeface="幼圆" panose="02010509060101010101" pitchFamily="49" charset="-122"/>
              </a:rPr>
              <a:t>尽早发现易损斑块，防患于未然</a:t>
            </a: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动画。。。</a:t>
            </a: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讲好这几张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动画。。。</a:t>
            </a: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讲好这几张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动画。。。</a:t>
            </a: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讲好这几张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动画。。。</a:t>
            </a: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讲好这几张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50595">
              <a:defRPr/>
            </a:pPr>
            <a:endParaRPr lang="en-US" altLang="zh-CN" sz="19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我将从以下</a:t>
            </a:r>
            <a:r>
              <a:rPr lang="en-US" altLang="zh-CN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个方面进行汇报。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动画。。。</a:t>
            </a: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讲好这几张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动画。。。</a:t>
            </a: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讲好这几张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动画。。。</a:t>
            </a: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讲好这几张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4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 Inspira" pitchFamily="34" charset="0"/>
                <a:ea typeface="幼圆" panose="02010509060101010101" pitchFamily="49" charset="-122"/>
              </a:rPr>
              <a:t>尽早发现易损斑块，防患于未然</a:t>
            </a: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讲一下图，说一下过程。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4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 Inspira" pitchFamily="34" charset="0"/>
                <a:ea typeface="幼圆" panose="02010509060101010101" pitchFamily="49" charset="-122"/>
              </a:rPr>
              <a:t>尽早发现易损斑块，防患于未然</a:t>
            </a: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伪影要提出。。。。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医用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从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1968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年实验室原理机开始经过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年的发展，历经多个成像技术演变，以“精准、快速、低剂量”为技术研发目标。其中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2008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年推出的能谱成像新技术处于当前高端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技术研发的最前沿。</a:t>
            </a:r>
            <a:endParaRPr lang="en-US" altLang="zh-CN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成像技术还在技术演化？</a:t>
            </a:r>
            <a:endParaRPr lang="en-US" altLang="zh-CN" sz="1200" b="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加个图，说明几个问题。</a:t>
            </a:r>
            <a:endParaRPr lang="en-US" altLang="zh-CN" sz="19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有新图，要解释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5059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能谱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成像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 CT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值对应物体对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射线的线性吸收，在连续能谱下物质吸收是平均效应，不同能谱(</a:t>
            </a:r>
            <a:r>
              <a:rPr lang="en-US" altLang="zh-CN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kV)</a:t>
            </a:r>
            <a:r>
              <a:rPr lang="zh-CN" altLang="en-US" sz="1200" b="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产生不同的平均效应</a:t>
            </a:r>
            <a:endParaRPr lang="zh-CN" altLang="en-US" sz="1200" b="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4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 Inspira" pitchFamily="34" charset="0"/>
                <a:ea typeface="幼圆" panose="02010509060101010101" pitchFamily="49" charset="-122"/>
              </a:rPr>
              <a:t>尽早发现易损斑块，防患于未然</a:t>
            </a: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DOC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…..</a:t>
            </a:r>
            <a:r>
              <a:rPr lang="zh-CN" altLang="en-US" dirty="0" smtClean="0"/>
              <a:t>进一步推演，我们可以得到</a:t>
            </a:r>
            <a:r>
              <a:rPr lang="en-US" altLang="zh-CN" dirty="0" smtClean="0"/>
              <a:t>….</a:t>
            </a:r>
            <a:r>
              <a:rPr lang="zh-CN" altLang="en-US" dirty="0" smtClean="0"/>
              <a:t>图像重建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zh-CN" altLang="en-US" dirty="0" smtClean="0"/>
              <a:t>请教一下：不同的结石临床处理方法。结合临床。。。</a:t>
            </a:r>
            <a:endParaRPr lang="en-US" altLang="zh-CN" dirty="0" smtClean="0"/>
          </a:p>
          <a:p>
            <a:pPr marL="457200" lvl="1" indent="0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zh-CN" altLang="en-US" dirty="0" smtClean="0"/>
              <a:t>提供治疗方案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50595">
              <a:defRPr/>
            </a:pPr>
            <a:r>
              <a:rPr lang="zh-CN" altLang="en-US" sz="19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当前高端</a:t>
            </a:r>
            <a:r>
              <a:rPr lang="en-US" altLang="zh-CN" sz="19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19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图像具备极高的清晰度和准确性，还可以获取脏器组织的功能信息，临床应用极为广泛。然而，</a:t>
            </a:r>
            <a:r>
              <a:rPr lang="en-US" altLang="zh-CN" sz="19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9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射线的高剂量是</a:t>
            </a:r>
            <a:r>
              <a:rPr lang="en-US" altLang="zh-CN" sz="19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19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难以回避的缺点。</a:t>
            </a:r>
            <a:endParaRPr lang="en-US" altLang="zh-CN" sz="19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综上所述，本项目提出两大科学问题：</a:t>
            </a:r>
            <a:r>
              <a:rPr lang="en-US" altLang="zh-CN" dirty="0" smtClean="0"/>
              <a:t>1.XXX 2.XXXX</a:t>
            </a:r>
            <a:endParaRPr lang="en-US" altLang="zh-CN" dirty="0" smtClean="0"/>
          </a:p>
          <a:p>
            <a:r>
              <a:rPr lang="zh-CN" altLang="en-US" dirty="0" smtClean="0"/>
              <a:t>全说一遍</a:t>
            </a:r>
            <a:r>
              <a:rPr lang="en-US" altLang="zh-CN" dirty="0" smtClean="0"/>
              <a:t>….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综上所述，本项目提出两大科学问题：</a:t>
            </a:r>
            <a:r>
              <a:rPr lang="en-US" altLang="zh-CN" dirty="0" smtClean="0"/>
              <a:t>1.XXX 2.XXXX</a:t>
            </a:r>
            <a:endParaRPr lang="en-US" altLang="zh-CN" dirty="0" smtClean="0"/>
          </a:p>
          <a:p>
            <a:r>
              <a:rPr lang="zh-CN" altLang="en-US" dirty="0" smtClean="0"/>
              <a:t>全说一遍</a:t>
            </a:r>
            <a:r>
              <a:rPr lang="en-US" altLang="zh-CN" dirty="0" smtClean="0"/>
              <a:t>….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综上所述，本项目提出两大科学问题：</a:t>
            </a:r>
            <a:r>
              <a:rPr lang="en-US" altLang="zh-CN" dirty="0" smtClean="0"/>
              <a:t>1.XXX 2.XXXX</a:t>
            </a:r>
            <a:endParaRPr lang="en-US" altLang="zh-CN" dirty="0" smtClean="0"/>
          </a:p>
          <a:p>
            <a:r>
              <a:rPr lang="zh-CN" altLang="en-US" dirty="0" smtClean="0"/>
              <a:t>全说一遍</a:t>
            </a:r>
            <a:r>
              <a:rPr lang="en-US" altLang="zh-CN" dirty="0" smtClean="0"/>
              <a:t>….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综上所述，本项目提出两大科学问题：</a:t>
            </a:r>
            <a:r>
              <a:rPr lang="en-US" altLang="zh-CN" dirty="0" smtClean="0"/>
              <a:t>1.XXX 2.XXXX</a:t>
            </a:r>
            <a:endParaRPr lang="en-US" altLang="zh-CN" dirty="0" smtClean="0"/>
          </a:p>
          <a:p>
            <a:r>
              <a:rPr lang="zh-CN" altLang="en-US" dirty="0" smtClean="0"/>
              <a:t>全说一遍</a:t>
            </a:r>
            <a:r>
              <a:rPr lang="en-US" altLang="zh-CN" dirty="0" smtClean="0"/>
              <a:t>….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综上所述，本项目提出两大科学问题：</a:t>
            </a:r>
            <a:r>
              <a:rPr lang="en-US" altLang="zh-CN" dirty="0" smtClean="0"/>
              <a:t>1.XXX 2.XXXX</a:t>
            </a:r>
            <a:endParaRPr lang="en-US" altLang="zh-CN" dirty="0" smtClean="0"/>
          </a:p>
          <a:p>
            <a:r>
              <a:rPr lang="zh-CN" altLang="en-US" dirty="0" smtClean="0"/>
              <a:t>全说一遍</a:t>
            </a:r>
            <a:r>
              <a:rPr lang="en-US" altLang="zh-CN" dirty="0" smtClean="0"/>
              <a:t>….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综上所述，本项目提出两大科学问题：</a:t>
            </a:r>
            <a:r>
              <a:rPr lang="en-US" altLang="zh-CN" dirty="0" smtClean="0"/>
              <a:t>1.XXX 2.XXXX</a:t>
            </a:r>
            <a:endParaRPr lang="en-US" altLang="zh-CN" dirty="0" smtClean="0"/>
          </a:p>
          <a:p>
            <a:r>
              <a:rPr lang="zh-CN" altLang="en-US" dirty="0" smtClean="0"/>
              <a:t>全说一遍</a:t>
            </a:r>
            <a:r>
              <a:rPr lang="en-US" altLang="zh-CN" dirty="0" smtClean="0"/>
              <a:t>….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50595">
              <a:defRPr/>
            </a:pPr>
            <a:endParaRPr lang="en-US" altLang="zh-CN" sz="19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defTabSz="950595">
              <a:defRPr/>
            </a:pP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我将从以下</a:t>
            </a:r>
            <a:r>
              <a:rPr lang="en-US" altLang="zh-CN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个方面进行汇报。</a:t>
            </a: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50595">
              <a:defRPr/>
            </a:pPr>
            <a:r>
              <a:rPr lang="zh-CN" altLang="en-US" sz="19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问一下，结合临床说问题。</a:t>
            </a:r>
            <a:endParaRPr lang="en-US" altLang="zh-CN" sz="19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defTabSz="950595">
              <a:defRPr/>
            </a:pPr>
            <a:endParaRPr lang="en-US" altLang="zh-CN" sz="1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4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 Inspira" pitchFamily="34" charset="0"/>
                <a:ea typeface="幼圆" panose="02010509060101010101" pitchFamily="49" charset="-122"/>
              </a:rPr>
              <a:t>尽早发现易损斑块，防患于未然</a:t>
            </a: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 sz="4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 Inspira" pitchFamily="34" charset="0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270965-724E-48B0-A859-1CFD405CFC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7"/>
          <p:cNvSpPr/>
          <p:nvPr userDrawn="1"/>
        </p:nvSpPr>
        <p:spPr bwMode="auto">
          <a:xfrm flipV="1">
            <a:off x="7019925" y="6524625"/>
            <a:ext cx="2124075" cy="3333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3568" y="2332856"/>
            <a:ext cx="7772400" cy="114300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dirty="0" smtClean="0"/>
              <a:t>单击此处编辑母版标题样式</a:t>
            </a:r>
            <a:endParaRPr lang="zh-CN" altLang="en-US" noProof="0" dirty="0" smtClean="0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168624" y="3717032"/>
            <a:ext cx="6400800" cy="792088"/>
          </a:xfrm>
          <a:noFill/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noProof="0" dirty="0" smtClean="0"/>
              <a:t>单击此处编辑母版副标题样式</a:t>
            </a:r>
            <a:endParaRPr lang="zh-CN" altLang="en-US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86972DE-BC4B-4D3E-B95B-2A1BC1C0701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/>
          <p:cNvSpPr>
            <a:spLocks noChangeArrowheads="1"/>
          </p:cNvSpPr>
          <p:nvPr userDrawn="1"/>
        </p:nvSpPr>
        <p:spPr bwMode="auto">
          <a:xfrm>
            <a:off x="-268287" y="-242888"/>
            <a:ext cx="9396413" cy="71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" y="764705"/>
            <a:ext cx="9128125" cy="5416502"/>
          </a:xfrm>
          <a:noFill/>
        </p:spPr>
        <p:txBody>
          <a:bodyPr/>
          <a:lstStyle>
            <a:lvl1pPr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57530" indent="-214630">
              <a:buClr>
                <a:schemeClr val="bg1"/>
              </a:buClr>
              <a:buSzPct val="100000"/>
              <a:buFont typeface="Wingdings" panose="05000000000000000000" pitchFamily="2" charset="2"/>
              <a:buChar char="u"/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857250" indent="-171450">
              <a:buClr>
                <a:schemeClr val="bg1"/>
              </a:buClr>
              <a:buSzPct val="100000"/>
              <a:buFont typeface="Wingdings" panose="05000000000000000000" pitchFamily="2" charset="2"/>
              <a:buChar char="p"/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200150" indent="-171450"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0" y="10160"/>
            <a:ext cx="5112568" cy="648072"/>
          </a:xfrm>
        </p:spPr>
        <p:txBody>
          <a:bodyPr/>
          <a:lstStyle>
            <a:lvl1pPr>
              <a:defRPr sz="21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6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6050197" y="184956"/>
            <a:ext cx="3077928" cy="473276"/>
          </a:xfrm>
          <a:noFill/>
        </p:spPr>
        <p:txBody>
          <a:bodyPr anchor="b"/>
          <a:lstStyle>
            <a:lvl1pPr marL="0" indent="0">
              <a:buNone/>
              <a:defRPr sz="15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dirty="0" smtClean="0"/>
              <a:t>单击此处编辑母版文本样</a:t>
            </a:r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zh-CN" altLang="en-US" noProof="0" smtClean="0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3212976"/>
            <a:ext cx="6400800" cy="792088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noProof="0" dirty="0" smtClean="0"/>
              <a:t>单击此处编辑母版副标题样式</a:t>
            </a:r>
            <a:endParaRPr lang="zh-CN" altLang="en-US" noProof="0" dirty="0" smtClean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6EE9E89-B0A3-4295-A349-A632A2BC8AA8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476672"/>
            <a:ext cx="7793037" cy="779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  <a:latin typeface="+mj-ea"/>
                <a:ea typeface="+mj-ea"/>
              </a:defRPr>
            </a:lvl2pPr>
            <a:lvl3pPr>
              <a:defRPr>
                <a:solidFill>
                  <a:schemeClr val="bg1"/>
                </a:solidFill>
                <a:latin typeface="+mj-ea"/>
                <a:ea typeface="+mj-ea"/>
              </a:defRPr>
            </a:lvl3pPr>
            <a:lvl4pPr>
              <a:defRPr>
                <a:solidFill>
                  <a:schemeClr val="bg1"/>
                </a:solidFill>
                <a:latin typeface="+mj-ea"/>
                <a:ea typeface="+mj-ea"/>
              </a:defRPr>
            </a:lvl4pPr>
            <a:lvl5pPr>
              <a:defRPr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826476E-C206-4B2E-A1E7-7BB37B731E4A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3F0DDDB-EFDF-4DCA-870B-F04FB41CB55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2DFE9FC-A779-43D1-AEFD-5A559B778D2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F693650-69CE-42B1-BD39-DC5E07E1216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1848201-75B4-4D39-9A2C-3668B74506D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3168C04-72C7-4D16-961C-DB5B52DE2EC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/>
          <p:cNvSpPr>
            <a:spLocks noChangeArrowheads="1"/>
          </p:cNvSpPr>
          <p:nvPr userDrawn="1"/>
        </p:nvSpPr>
        <p:spPr bwMode="auto">
          <a:xfrm>
            <a:off x="-268288" y="-242888"/>
            <a:ext cx="9396413" cy="71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764705"/>
            <a:ext cx="9128125" cy="5416502"/>
          </a:xfrm>
          <a:noFill/>
        </p:spPr>
        <p:txBody>
          <a:bodyPr/>
          <a:lstStyle>
            <a:lvl1pPr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u"/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Clr>
                <a:schemeClr val="bg1"/>
              </a:buClr>
              <a:buSzPct val="100000"/>
              <a:buFont typeface="Wingdings" panose="05000000000000000000" pitchFamily="2" charset="2"/>
              <a:buChar char="p"/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0" y="10160"/>
            <a:ext cx="5112568" cy="648072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6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6050197" y="184956"/>
            <a:ext cx="3077928" cy="473276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 smtClean="0"/>
              <a:t>单击此处编辑母版文本样</a:t>
            </a:r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5BF80DC-9BB6-4BD1-A4D0-749509ADAC4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118176A-F6D8-487E-94DC-DA2917B548C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4DEACD8-65AF-4E45-9AF5-2C174F59F5CA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68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7622" y="0"/>
            <a:ext cx="434378" cy="121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767965D-29F7-4B1C-BFDE-8CD86AD4EE9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4AA2CC4-BA51-4850-A02D-B7BB1A2362F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6CB09B6-6515-4539-8383-BF65A7120C8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BA73602-107E-475F-8666-69BD7C8A4AE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3E83B1A-BD28-486A-936D-CC33ADC5F79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B59DFFC-1098-47E9-A2A9-BEDE1BA8151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C016899-AEB8-41EB-BDFB-6997C63C2E9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3644900"/>
            <a:ext cx="77930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738" y="1076325"/>
            <a:ext cx="8270875" cy="5781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 smtClean="0"/>
          </a:p>
        </p:txBody>
      </p:sp>
      <p:sp>
        <p:nvSpPr>
          <p:cNvPr id="2" name="矩形 1"/>
          <p:cNvSpPr/>
          <p:nvPr userDrawn="1"/>
        </p:nvSpPr>
        <p:spPr bwMode="auto">
          <a:xfrm>
            <a:off x="0" y="9525"/>
            <a:ext cx="9180513" cy="6826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9000">
                <a:schemeClr val="bg1"/>
              </a:gs>
              <a:gs pos="43000">
                <a:srgbClr val="BBBBD3"/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08601" y="120330"/>
            <a:ext cx="1071911" cy="5003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36000" dir="5400000" sy="-100000" algn="bl" rotWithShape="0"/>
          </a:effectLst>
        </p:spPr>
      </p:pic>
      <p:sp>
        <p:nvSpPr>
          <p:cNvPr id="3" name="矩形 2"/>
          <p:cNvSpPr/>
          <p:nvPr userDrawn="1"/>
        </p:nvSpPr>
        <p:spPr bwMode="auto">
          <a:xfrm>
            <a:off x="-107950" y="692150"/>
            <a:ext cx="9359900" cy="73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Font typeface="Wingdings" panose="05000000000000000000" pitchFamily="2" charset="2"/>
        <a:buChar char="n"/>
        <a:defRPr kumimoji="1" sz="2800">
          <a:solidFill>
            <a:schemeClr val="bg1"/>
          </a:solidFill>
          <a:latin typeface="+mj-ea"/>
          <a:ea typeface="+mj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400">
          <a:solidFill>
            <a:schemeClr val="bg1"/>
          </a:solidFill>
          <a:latin typeface="+mj-ea"/>
          <a:ea typeface="+mj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bg1"/>
          </a:solidFill>
          <a:latin typeface="+mj-ea"/>
          <a:ea typeface="+mj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bg1"/>
          </a:solidFill>
          <a:latin typeface="+mj-ea"/>
          <a:ea typeface="+mj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bg1"/>
          </a:solidFill>
          <a:latin typeface="+mj-ea"/>
          <a:ea typeface="+mj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3644900"/>
            <a:ext cx="77930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738" y="1076325"/>
            <a:ext cx="8270875" cy="5781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 smtClean="0"/>
          </a:p>
        </p:txBody>
      </p:sp>
      <p:sp>
        <p:nvSpPr>
          <p:cNvPr id="2" name="矩形 1"/>
          <p:cNvSpPr/>
          <p:nvPr userDrawn="1"/>
        </p:nvSpPr>
        <p:spPr bwMode="auto">
          <a:xfrm>
            <a:off x="0" y="9525"/>
            <a:ext cx="9180513" cy="6826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9000">
                <a:schemeClr val="bg1"/>
              </a:gs>
              <a:gs pos="43000">
                <a:srgbClr val="BBBBD3"/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08601" y="120330"/>
            <a:ext cx="1071911" cy="5003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36000" dir="5400000" sy="-100000" algn="bl" rotWithShape="0"/>
          </a:effectLst>
        </p:spPr>
      </p:pic>
      <p:sp>
        <p:nvSpPr>
          <p:cNvPr id="3" name="矩形 2"/>
          <p:cNvSpPr/>
          <p:nvPr userDrawn="1"/>
        </p:nvSpPr>
        <p:spPr bwMode="auto">
          <a:xfrm>
            <a:off x="-107950" y="692150"/>
            <a:ext cx="9359900" cy="73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Font typeface="Wingdings" panose="05000000000000000000" pitchFamily="2" charset="2"/>
        <a:buChar char="n"/>
        <a:defRPr kumimoji="1" sz="2800">
          <a:solidFill>
            <a:schemeClr val="bg1"/>
          </a:solidFill>
          <a:latin typeface="+mj-ea"/>
          <a:ea typeface="+mj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400">
          <a:solidFill>
            <a:schemeClr val="bg1"/>
          </a:solidFill>
          <a:latin typeface="+mj-ea"/>
          <a:ea typeface="+mj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bg1"/>
          </a:solidFill>
          <a:latin typeface="+mj-ea"/>
          <a:ea typeface="+mj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bg1"/>
          </a:solidFill>
          <a:latin typeface="+mj-ea"/>
          <a:ea typeface="+mj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bg1"/>
          </a:solidFill>
          <a:latin typeface="+mj-ea"/>
          <a:ea typeface="+mj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7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8449" tIns="49224" rIns="98449" bIns="49224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7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8449" tIns="49224" rIns="98449" bIns="49224" numCol="1" anchor="t" anchorCtr="0" compatLnSpc="1"/>
          <a:lstStyle>
            <a:lvl1pPr>
              <a:buFont typeface="Arial" panose="020B0604020202020204" pitchFamily="34" charset="0"/>
              <a:buNone/>
              <a:defRPr sz="1900" b="1">
                <a:solidFill>
                  <a:schemeClr val="tx1"/>
                </a:solidFill>
              </a:defRPr>
            </a:lvl1pPr>
          </a:lstStyle>
          <a:p>
            <a:fld id="{7A44A244-1310-4791-AC7A-C3E2A8D1A99B}" type="slidenum">
              <a:rPr lang="en-US" altLang="zh-CN"/>
            </a:fld>
            <a:endParaRPr lang="en-US" altLang="zh-CN"/>
          </a:p>
        </p:txBody>
      </p:sp>
      <p:sp>
        <p:nvSpPr>
          <p:cNvPr id="2052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7188" cy="47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8449" tIns="49224" rIns="98449" bIns="49224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2900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华文新魏" panose="02010800040101010101" charset="-122"/>
        </a:defRPr>
      </a:lvl1pPr>
      <a:lvl2pPr algn="ctr" defTabSz="92900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  <a:ea typeface="华文新魏" panose="02010800040101010101" charset="-122"/>
          <a:cs typeface="华文新魏" panose="02010800040101010101" charset="-122"/>
        </a:defRPr>
      </a:lvl2pPr>
      <a:lvl3pPr algn="ctr" defTabSz="92900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  <a:ea typeface="华文新魏" panose="02010800040101010101" charset="-122"/>
          <a:cs typeface="华文新魏" panose="02010800040101010101" charset="-122"/>
        </a:defRPr>
      </a:lvl3pPr>
      <a:lvl4pPr algn="ctr" defTabSz="92900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  <a:ea typeface="华文新魏" panose="02010800040101010101" charset="-122"/>
          <a:cs typeface="华文新魏" panose="02010800040101010101" charset="-122"/>
        </a:defRPr>
      </a:lvl4pPr>
      <a:lvl5pPr algn="ctr" defTabSz="92900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  <a:ea typeface="华文新魏" panose="02010800040101010101" charset="-122"/>
          <a:cs typeface="华文新魏" panose="02010800040101010101" charset="-122"/>
        </a:defRPr>
      </a:lvl5pPr>
      <a:lvl6pPr marL="492125" algn="ctr" defTabSz="92964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  <a:ea typeface="华文新魏" panose="02010800040101010101" charset="-122"/>
        </a:defRPr>
      </a:lvl6pPr>
      <a:lvl7pPr marL="984250" algn="ctr" defTabSz="92964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  <a:ea typeface="华文新魏" panose="02010800040101010101" charset="-122"/>
        </a:defRPr>
      </a:lvl7pPr>
      <a:lvl8pPr marL="1477010" algn="ctr" defTabSz="92964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  <a:ea typeface="华文新魏" panose="02010800040101010101" charset="-122"/>
        </a:defRPr>
      </a:lvl8pPr>
      <a:lvl9pPr marL="1969135" algn="ctr" defTabSz="92964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  <a:ea typeface="华文新魏" panose="02010800040101010101" charset="-122"/>
        </a:defRPr>
      </a:lvl9pPr>
    </p:titleStyle>
    <p:bodyStyle>
      <a:lvl1pPr marL="347980" indent="-347980" algn="l" defTabSz="929005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rgbClr val="FFFFFF"/>
          </a:solidFill>
          <a:latin typeface="+mn-lt"/>
          <a:ea typeface="+mn-ea"/>
          <a:cs typeface="隶书" panose="02010509060101010101" charset="-122"/>
        </a:defRPr>
      </a:lvl1pPr>
      <a:lvl2pPr marL="754380" indent="-290830" algn="l" defTabSz="929005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rgbClr val="FFFFFF"/>
          </a:solidFill>
          <a:latin typeface="+mn-lt"/>
          <a:ea typeface="+mn-ea"/>
          <a:cs typeface="隶书" panose="02010509060101010101" charset="-122"/>
        </a:defRPr>
      </a:lvl2pPr>
      <a:lvl3pPr marL="1162050" indent="-231775" algn="l" defTabSz="92900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FFFFFF"/>
          </a:solidFill>
          <a:latin typeface="+mn-lt"/>
          <a:ea typeface="+mn-ea"/>
          <a:cs typeface="隶书" panose="02010509060101010101" charset="-122"/>
        </a:defRPr>
      </a:lvl3pPr>
      <a:lvl4pPr marL="1627505" indent="-231775" algn="l" defTabSz="92900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rgbClr val="FFFFFF"/>
          </a:solidFill>
          <a:latin typeface="+mn-lt"/>
          <a:ea typeface="+mn-ea"/>
          <a:cs typeface="隶书" panose="02010509060101010101" charset="-122"/>
        </a:defRPr>
      </a:lvl4pPr>
      <a:lvl5pPr marL="2092325" indent="-231775" algn="l" defTabSz="92900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  <a:ea typeface="+mn-ea"/>
          <a:cs typeface="隶书" panose="02010509060101010101" charset="-122"/>
        </a:defRPr>
      </a:lvl5pPr>
      <a:lvl6pPr marL="2586355" indent="-232410" algn="l" defTabSz="92964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  <a:ea typeface="+mn-ea"/>
        </a:defRPr>
      </a:lvl6pPr>
      <a:lvl7pPr marL="3078480" indent="-232410" algn="l" defTabSz="92964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  <a:ea typeface="+mn-ea"/>
        </a:defRPr>
      </a:lvl7pPr>
      <a:lvl8pPr marL="3570605" indent="-232410" algn="l" defTabSz="92964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  <a:ea typeface="+mn-ea"/>
        </a:defRPr>
      </a:lvl8pPr>
      <a:lvl9pPr marL="4062730" indent="-232410" algn="l" defTabSz="92964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125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250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7010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135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1260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385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6145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8270" algn="l" defTabSz="9842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tiff"/><Relationship Id="rId8" Type="http://schemas.openxmlformats.org/officeDocument/2006/relationships/image" Target="../media/image5.tiff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tiff"/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23.xml"/><Relationship Id="rId1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6.jpeg"/><Relationship Id="rId7" Type="http://schemas.openxmlformats.org/officeDocument/2006/relationships/image" Target="../media/image5.jpeg"/><Relationship Id="rId6" Type="http://schemas.openxmlformats.org/officeDocument/2006/relationships/image" Target="../media/image4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23.xml"/><Relationship Id="rId15" Type="http://schemas.openxmlformats.org/officeDocument/2006/relationships/image" Target="../media/image8.jpeg"/><Relationship Id="rId14" Type="http://schemas.microsoft.com/office/2007/relationships/diagramDrawing" Target="../diagrams/drawing2.xml"/><Relationship Id="rId13" Type="http://schemas.openxmlformats.org/officeDocument/2006/relationships/diagramColors" Target="../diagrams/colors2.xml"/><Relationship Id="rId12" Type="http://schemas.openxmlformats.org/officeDocument/2006/relationships/diagramQuickStyle" Target="../diagrams/quickStyle2.xml"/><Relationship Id="rId11" Type="http://schemas.openxmlformats.org/officeDocument/2006/relationships/diagramLayout" Target="../diagrams/layout2.xml"/><Relationship Id="rId10" Type="http://schemas.openxmlformats.org/officeDocument/2006/relationships/diagramData" Target="../diagrams/data2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7.xml"/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66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2" Type="http://schemas.openxmlformats.org/officeDocument/2006/relationships/notesSlide" Target="../notesSlides/notesSlide38.xml"/><Relationship Id="rId11" Type="http://schemas.openxmlformats.org/officeDocument/2006/relationships/slideLayout" Target="../slideLayouts/slideLayout23.xml"/><Relationship Id="rId10" Type="http://schemas.openxmlformats.org/officeDocument/2006/relationships/image" Target="../media/image72.png"/><Relationship Id="rId1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9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73.png"/><Relationship Id="rId4" Type="http://schemas.openxmlformats.org/officeDocument/2006/relationships/image" Target="../media/image64.png"/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media" Target="file:///H:\My%20Documents\powerpoint-Dokumente\Kunden\Kiel180907\Case_17_Valve_Motion.mpg" TargetMode="External"/><Relationship Id="rId1" Type="http://schemas.openxmlformats.org/officeDocument/2006/relationships/video" Target="file:///H:\My%20Documents\powerpoint-Dokumente\Kunden\Kiel180907\Case_17_Valve_Motion.mpg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9552" y="1700808"/>
            <a:ext cx="7920880" cy="10801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r>
              <a:rPr lang="zh-CN" altLang="en-US" sz="4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</a:t>
            </a:r>
            <a:r>
              <a:rPr lang="en-US" altLang="zh-CN" sz="4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4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成像前沿技术</a:t>
            </a:r>
            <a:endParaRPr lang="zh-CN" altLang="en-US" sz="4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副标题 2"/>
          <p:cNvSpPr txBox="1"/>
          <p:nvPr/>
        </p:nvSpPr>
        <p:spPr bwMode="auto">
          <a:xfrm>
            <a:off x="1979712" y="3356992"/>
            <a:ext cx="4752528" cy="2520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  <a:defRPr kumimoji="1" sz="2800" b="1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400">
                <a:solidFill>
                  <a:schemeClr val="bg1"/>
                </a:solidFill>
                <a:latin typeface="+mj-ea"/>
                <a:ea typeface="+mj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bg1"/>
                </a:solidFill>
                <a:latin typeface="+mj-ea"/>
                <a:ea typeface="+mj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bg1"/>
                </a:solidFill>
                <a:latin typeface="+mj-ea"/>
                <a:ea typeface="+mj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bg1"/>
                </a:solidFill>
                <a:latin typeface="+mj-ea"/>
                <a:ea typeface="+mj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kern="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南方医科</a:t>
            </a:r>
            <a:r>
              <a:rPr lang="zh-CN" altLang="en-US" sz="2400" kern="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zh-CN" altLang="en-US" sz="2400" kern="0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2400" kern="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马建华 教授</a:t>
            </a:r>
            <a:endParaRPr lang="zh-CN" altLang="en-US" sz="2400" kern="0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50"/>
    </mc:Choice>
    <mc:Fallback>
      <p:transition spd="slow" advTm="168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物理基础</a:t>
            </a:r>
            <a:endParaRPr kumimoji="0"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4"/>
              <p:cNvSpPr>
                <a:spLocks noChangeArrowheads="1"/>
              </p:cNvSpPr>
              <p:nvPr/>
            </p:nvSpPr>
            <p:spPr bwMode="auto">
              <a:xfrm>
                <a:off x="755577" y="5085184"/>
                <a:ext cx="7705725" cy="992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algn="just" defTabSz="45720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其中，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分别物质</a:t>
                </a:r>
                <a:r>
                  <a:rPr lang="en-US" altLang="zh-CN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的光电效应和康普顿散射对物质衰减系数的贡献。</a:t>
                </a:r>
                <a:endParaRPr lang="zh-CN" altLang="en-US" sz="2800" b="1" dirty="0">
                  <a:solidFill>
                    <a:srgbClr val="0000CC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7" y="5085184"/>
                <a:ext cx="7705725" cy="992451"/>
              </a:xfrm>
              <a:prstGeom prst="rect">
                <a:avLst/>
              </a:prstGeom>
              <a:blipFill rotWithShape="1">
                <a:blip r:embed="rId1"/>
                <a:stretch>
                  <a:fillRect l="-1661" t="-6135" r="-1582" b="-159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755576" y="1388780"/>
            <a:ext cx="7705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 dirty="0" smtClean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两种分解方法的转换关系：</a:t>
            </a:r>
            <a:endParaRPr lang="zh-CN" altLang="en-US" sz="2800" b="1" dirty="0" smtClean="0">
              <a:solidFill>
                <a:srgbClr val="0000CC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792089" y="2197623"/>
                <a:ext cx="7424533" cy="2585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zh-CN" altLang="en-US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num>
                            <m:den>
                              <m:r>
                                <a:rPr kumimoji="0" lang="zh-CN" altLang="en-US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</m:oMath>
                  </m:oMathPara>
                </a14:m>
                <a:endParaRPr kumimoji="0" lang="en-US" altLang="zh-CN" b="1" i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zh-CN" altLang="en-US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kumimoji="0" lang="en-US" altLang="zh-CN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altLang="zh-CN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r>
                            <a:rPr kumimoji="0" lang="en-US" altLang="zh-CN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kumimoji="0" lang="en-US" altLang="zh-CN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CN" altLang="en-US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kumimoji="0" lang="en-US" altLang="zh-CN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en-US" altLang="zh-CN" b="1" i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zh-CN" altLang="en-US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89" y="2197623"/>
                <a:ext cx="7424533" cy="258570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成像模式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66651" y="2026467"/>
            <a:ext cx="1947969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双能量</a:t>
            </a:r>
            <a:r>
              <a:rPr lang="en-US" altLang="zh-CN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96136" y="2026467"/>
            <a:ext cx="2358338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光子计数</a:t>
            </a:r>
            <a:r>
              <a:rPr lang="en-US" altLang="zh-CN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1633999" y="5093599"/>
            <a:ext cx="6046955" cy="135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7533264" y="4795881"/>
            <a:ext cx="1405881" cy="7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keV</a:t>
            </a:r>
            <a:endParaRPr lang="en-US" altLang="zh-CN" sz="20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spcBef>
                <a:spcPts val="0"/>
              </a:spcBef>
            </a:pP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252317" y="5048922"/>
            <a:ext cx="556643" cy="45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 rot="18153782">
            <a:off x="6094338" y="5145668"/>
            <a:ext cx="1352760" cy="39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140keV</a:t>
            </a:r>
            <a:endParaRPr lang="en-US" altLang="zh-CN" sz="1600" dirty="0">
              <a:solidFill>
                <a:schemeClr val="tx1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1628311" y="2051099"/>
            <a:ext cx="3087705" cy="45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CN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线能谱分布曲线</a:t>
            </a:r>
            <a:endParaRPr lang="en-US" altLang="zh-CN" sz="2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611560" y="2265082"/>
            <a:ext cx="808798" cy="10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输出强度</a:t>
            </a:r>
            <a:endParaRPr lang="zh-CN" altLang="en-US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 flipV="1">
            <a:off x="1616110" y="2469956"/>
            <a:ext cx="0" cy="264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4584552" y="1959973"/>
            <a:ext cx="4269148" cy="7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/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成像：多个单能量光子成像</a:t>
            </a:r>
            <a:endParaRPr lang="en-US" altLang="zh-CN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（至少两个）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1448" y="502934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87" name="文本框 86"/>
          <p:cNvSpPr txBox="1"/>
          <p:nvPr/>
        </p:nvSpPr>
        <p:spPr>
          <a:xfrm rot="18431495">
            <a:off x="2380783" y="5229265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50keV</a:t>
            </a:r>
            <a:endParaRPr lang="zh-CN" altLang="en-US" sz="1600" dirty="0"/>
          </a:p>
        </p:txBody>
      </p:sp>
      <p:sp>
        <p:nvSpPr>
          <p:cNvPr id="88" name="文本框 87"/>
          <p:cNvSpPr txBox="1"/>
          <p:nvPr/>
        </p:nvSpPr>
        <p:spPr>
          <a:xfrm rot="18431495">
            <a:off x="2676259" y="5229265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55keV</a:t>
            </a:r>
            <a:endParaRPr lang="zh-CN" altLang="en-US" sz="1600" dirty="0"/>
          </a:p>
        </p:txBody>
      </p:sp>
      <p:sp>
        <p:nvSpPr>
          <p:cNvPr id="89" name="文本框 88"/>
          <p:cNvSpPr txBox="1"/>
          <p:nvPr/>
        </p:nvSpPr>
        <p:spPr>
          <a:xfrm rot="18431495">
            <a:off x="2971735" y="5229265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60keV</a:t>
            </a:r>
            <a:endParaRPr lang="zh-CN" altLang="en-US" sz="1600" dirty="0"/>
          </a:p>
        </p:txBody>
      </p:sp>
      <p:sp>
        <p:nvSpPr>
          <p:cNvPr id="90" name="文本框 89"/>
          <p:cNvSpPr txBox="1"/>
          <p:nvPr/>
        </p:nvSpPr>
        <p:spPr>
          <a:xfrm rot="18431495">
            <a:off x="3267211" y="5229265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65keV</a:t>
            </a:r>
            <a:endParaRPr lang="zh-CN" altLang="en-US" sz="1600" dirty="0"/>
          </a:p>
        </p:txBody>
      </p:sp>
      <p:sp>
        <p:nvSpPr>
          <p:cNvPr id="91" name="文本框 90"/>
          <p:cNvSpPr txBox="1"/>
          <p:nvPr/>
        </p:nvSpPr>
        <p:spPr>
          <a:xfrm rot="18431495">
            <a:off x="3562687" y="5229265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75keV</a:t>
            </a:r>
            <a:endParaRPr lang="zh-CN" altLang="en-US" sz="1600" dirty="0"/>
          </a:p>
        </p:txBody>
      </p:sp>
      <p:sp>
        <p:nvSpPr>
          <p:cNvPr id="92" name="文本框 91"/>
          <p:cNvSpPr txBox="1"/>
          <p:nvPr/>
        </p:nvSpPr>
        <p:spPr>
          <a:xfrm rot="18431495">
            <a:off x="3858163" y="5229265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/>
            </a:lvl1pPr>
          </a:lstStyle>
          <a:p>
            <a:r>
              <a:rPr lang="en-US" altLang="zh-CN" dirty="0"/>
              <a:t>80keV</a:t>
            </a:r>
            <a:endParaRPr lang="zh-CN" altLang="en-US" dirty="0"/>
          </a:p>
        </p:txBody>
      </p:sp>
      <p:sp>
        <p:nvSpPr>
          <p:cNvPr id="93" name="文本框 92"/>
          <p:cNvSpPr txBox="1"/>
          <p:nvPr/>
        </p:nvSpPr>
        <p:spPr>
          <a:xfrm rot="18431495">
            <a:off x="4153639" y="5229265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85keV</a:t>
            </a:r>
            <a:endParaRPr lang="zh-CN" altLang="en-US" sz="1600" dirty="0"/>
          </a:p>
        </p:txBody>
      </p:sp>
      <p:sp>
        <p:nvSpPr>
          <p:cNvPr id="94" name="文本框 93"/>
          <p:cNvSpPr txBox="1"/>
          <p:nvPr/>
        </p:nvSpPr>
        <p:spPr>
          <a:xfrm rot="18431495">
            <a:off x="4449115" y="5229265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90keV</a:t>
            </a:r>
            <a:endParaRPr lang="zh-CN" altLang="en-US" sz="1600" dirty="0"/>
          </a:p>
        </p:txBody>
      </p:sp>
      <p:sp>
        <p:nvSpPr>
          <p:cNvPr id="96" name="文本框 95"/>
          <p:cNvSpPr txBox="1"/>
          <p:nvPr/>
        </p:nvSpPr>
        <p:spPr>
          <a:xfrm>
            <a:off x="5163816" y="502934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97" name="文本框 96"/>
          <p:cNvSpPr txBox="1"/>
          <p:nvPr/>
        </p:nvSpPr>
        <p:spPr>
          <a:xfrm rot="18431495">
            <a:off x="5542207" y="5279746"/>
            <a:ext cx="851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130keV</a:t>
            </a:r>
            <a:endParaRPr lang="zh-CN" altLang="en-US" sz="1600" dirty="0"/>
          </a:p>
        </p:txBody>
      </p:sp>
      <p:sp>
        <p:nvSpPr>
          <p:cNvPr id="98" name="文本框 97"/>
          <p:cNvSpPr txBox="1"/>
          <p:nvPr/>
        </p:nvSpPr>
        <p:spPr>
          <a:xfrm rot="18431495">
            <a:off x="5838799" y="5256792"/>
            <a:ext cx="851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135keV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2364347" y="1095732"/>
            <a:ext cx="429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kumimoji="0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双能量</a:t>
            </a:r>
            <a:r>
              <a:rPr kumimoji="0" lang="en-US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模式</a:t>
            </a:r>
            <a:endParaRPr kumimoji="0" lang="zh-CN" altLang="en-US" sz="36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5" name="Rectangle 3"/>
          <p:cNvSpPr>
            <a:spLocks noChangeArrowheads="1"/>
          </p:cNvSpPr>
          <p:nvPr/>
        </p:nvSpPr>
        <p:spPr bwMode="auto">
          <a:xfrm>
            <a:off x="935180" y="5957847"/>
            <a:ext cx="7725295" cy="7115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145143" tIns="72571" rIns="145143" bIns="72571" anchor="ctr">
            <a:no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通过高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、低两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个电压可以近似两个能量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72816" y="2634784"/>
            <a:ext cx="4403871" cy="2460609"/>
            <a:chOff x="2273088" y="2114555"/>
            <a:chExt cx="4403871" cy="2460609"/>
          </a:xfrm>
          <a:solidFill>
            <a:srgbClr val="C00000">
              <a:alpha val="48000"/>
            </a:srgbClr>
          </a:solidFill>
        </p:grpSpPr>
        <p:grpSp>
          <p:nvGrpSpPr>
            <p:cNvPr id="27" name="Group 33"/>
            <p:cNvGrpSpPr/>
            <p:nvPr/>
          </p:nvGrpSpPr>
          <p:grpSpPr bwMode="auto">
            <a:xfrm>
              <a:off x="3356705" y="2114555"/>
              <a:ext cx="467476" cy="2460605"/>
              <a:chOff x="-760" y="1856"/>
              <a:chExt cx="350" cy="1185"/>
            </a:xfrm>
            <a:grpFill/>
          </p:grpSpPr>
          <p:sp>
            <p:nvSpPr>
              <p:cNvPr id="29" name="Rectangle 34"/>
              <p:cNvSpPr>
                <a:spLocks noChangeArrowheads="1"/>
              </p:cNvSpPr>
              <p:nvPr/>
            </p:nvSpPr>
            <p:spPr bwMode="auto">
              <a:xfrm>
                <a:off x="-466" y="1856"/>
                <a:ext cx="56" cy="118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Rectangle 35"/>
              <p:cNvSpPr>
                <a:spLocks noChangeArrowheads="1"/>
              </p:cNvSpPr>
              <p:nvPr/>
            </p:nvSpPr>
            <p:spPr bwMode="auto">
              <a:xfrm>
                <a:off x="-610" y="2432"/>
                <a:ext cx="54" cy="60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Rectangle 36"/>
              <p:cNvSpPr>
                <a:spLocks noChangeArrowheads="1"/>
              </p:cNvSpPr>
              <p:nvPr/>
            </p:nvSpPr>
            <p:spPr bwMode="auto">
              <a:xfrm>
                <a:off x="-760" y="2496"/>
                <a:ext cx="52" cy="54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Group 33"/>
            <p:cNvGrpSpPr/>
            <p:nvPr/>
          </p:nvGrpSpPr>
          <p:grpSpPr bwMode="auto">
            <a:xfrm>
              <a:off x="3927933" y="3179778"/>
              <a:ext cx="444770" cy="1395381"/>
              <a:chOff x="-751" y="2369"/>
              <a:chExt cx="333" cy="672"/>
            </a:xfrm>
            <a:grpFill/>
          </p:grpSpPr>
          <p:sp>
            <p:nvSpPr>
              <p:cNvPr id="57" name="Rectangle 34"/>
              <p:cNvSpPr>
                <a:spLocks noChangeArrowheads="1"/>
              </p:cNvSpPr>
              <p:nvPr/>
            </p:nvSpPr>
            <p:spPr bwMode="auto">
              <a:xfrm>
                <a:off x="-466" y="2516"/>
                <a:ext cx="48" cy="5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Rectangle 35"/>
              <p:cNvSpPr>
                <a:spLocks noChangeArrowheads="1"/>
              </p:cNvSpPr>
              <p:nvPr/>
            </p:nvSpPr>
            <p:spPr bwMode="auto">
              <a:xfrm>
                <a:off x="-610" y="2369"/>
                <a:ext cx="54" cy="672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Rectangle 36"/>
              <p:cNvSpPr>
                <a:spLocks noChangeArrowheads="1"/>
              </p:cNvSpPr>
              <p:nvPr/>
            </p:nvSpPr>
            <p:spPr bwMode="auto">
              <a:xfrm>
                <a:off x="-751" y="2544"/>
                <a:ext cx="52" cy="497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0" name="Group 33"/>
            <p:cNvGrpSpPr/>
            <p:nvPr/>
          </p:nvGrpSpPr>
          <p:grpSpPr bwMode="auto">
            <a:xfrm>
              <a:off x="4499990" y="3646985"/>
              <a:ext cx="448777" cy="928178"/>
              <a:chOff x="-754" y="2594"/>
              <a:chExt cx="336" cy="447"/>
            </a:xfrm>
            <a:grpFill/>
          </p:grpSpPr>
          <p:sp>
            <p:nvSpPr>
              <p:cNvPr id="61" name="Rectangle 34"/>
              <p:cNvSpPr>
                <a:spLocks noChangeArrowheads="1"/>
              </p:cNvSpPr>
              <p:nvPr/>
            </p:nvSpPr>
            <p:spPr bwMode="auto">
              <a:xfrm>
                <a:off x="-466" y="2628"/>
                <a:ext cx="48" cy="41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Rectangle 35"/>
              <p:cNvSpPr>
                <a:spLocks noChangeArrowheads="1"/>
              </p:cNvSpPr>
              <p:nvPr/>
            </p:nvSpPr>
            <p:spPr bwMode="auto">
              <a:xfrm>
                <a:off x="-610" y="2607"/>
                <a:ext cx="48" cy="434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Rectangle 36"/>
              <p:cNvSpPr>
                <a:spLocks noChangeArrowheads="1"/>
              </p:cNvSpPr>
              <p:nvPr/>
            </p:nvSpPr>
            <p:spPr bwMode="auto">
              <a:xfrm>
                <a:off x="-754" y="2594"/>
                <a:ext cx="48" cy="447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4" name="Group 33"/>
            <p:cNvGrpSpPr/>
            <p:nvPr/>
          </p:nvGrpSpPr>
          <p:grpSpPr bwMode="auto">
            <a:xfrm>
              <a:off x="2795029" y="3505784"/>
              <a:ext cx="436756" cy="1069377"/>
              <a:chOff x="-762" y="2526"/>
              <a:chExt cx="327" cy="515"/>
            </a:xfrm>
            <a:grpFill/>
          </p:grpSpPr>
          <p:sp>
            <p:nvSpPr>
              <p:cNvPr id="65" name="Rectangle 34"/>
              <p:cNvSpPr>
                <a:spLocks noChangeArrowheads="1"/>
              </p:cNvSpPr>
              <p:nvPr/>
            </p:nvSpPr>
            <p:spPr bwMode="auto">
              <a:xfrm>
                <a:off x="-472" y="2526"/>
                <a:ext cx="37" cy="51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Rectangle 35"/>
              <p:cNvSpPr>
                <a:spLocks noChangeArrowheads="1"/>
              </p:cNvSpPr>
              <p:nvPr/>
            </p:nvSpPr>
            <p:spPr bwMode="auto">
              <a:xfrm>
                <a:off x="-616" y="2598"/>
                <a:ext cx="39" cy="44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Rectangle 36"/>
              <p:cNvSpPr>
                <a:spLocks noChangeArrowheads="1"/>
              </p:cNvSpPr>
              <p:nvPr/>
            </p:nvSpPr>
            <p:spPr bwMode="auto">
              <a:xfrm>
                <a:off x="-762" y="2662"/>
                <a:ext cx="43" cy="37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8" name="Group 33"/>
            <p:cNvGrpSpPr/>
            <p:nvPr/>
          </p:nvGrpSpPr>
          <p:grpSpPr bwMode="auto">
            <a:xfrm>
              <a:off x="5059326" y="3750809"/>
              <a:ext cx="448777" cy="824355"/>
              <a:chOff x="-754" y="2644"/>
              <a:chExt cx="336" cy="397"/>
            </a:xfrm>
            <a:grpFill/>
          </p:grpSpPr>
          <p:sp>
            <p:nvSpPr>
              <p:cNvPr id="69" name="Rectangle 34"/>
              <p:cNvSpPr>
                <a:spLocks noChangeArrowheads="1"/>
              </p:cNvSpPr>
              <p:nvPr/>
            </p:nvSpPr>
            <p:spPr bwMode="auto">
              <a:xfrm>
                <a:off x="-466" y="2697"/>
                <a:ext cx="48" cy="344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-610" y="2673"/>
                <a:ext cx="48" cy="36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Rectangle 36"/>
              <p:cNvSpPr>
                <a:spLocks noChangeArrowheads="1"/>
              </p:cNvSpPr>
              <p:nvPr/>
            </p:nvSpPr>
            <p:spPr bwMode="auto">
              <a:xfrm>
                <a:off x="-754" y="2644"/>
                <a:ext cx="48" cy="397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2" name="Group 33"/>
            <p:cNvGrpSpPr/>
            <p:nvPr/>
          </p:nvGrpSpPr>
          <p:grpSpPr bwMode="auto">
            <a:xfrm>
              <a:off x="2273088" y="3827630"/>
              <a:ext cx="432748" cy="747525"/>
              <a:chOff x="-750" y="2681"/>
              <a:chExt cx="324" cy="360"/>
            </a:xfrm>
            <a:grpFill/>
          </p:grpSpPr>
          <p:sp>
            <p:nvSpPr>
              <p:cNvPr id="73" name="Rectangle 34"/>
              <p:cNvSpPr>
                <a:spLocks noChangeArrowheads="1"/>
              </p:cNvSpPr>
              <p:nvPr/>
            </p:nvSpPr>
            <p:spPr bwMode="auto">
              <a:xfrm>
                <a:off x="-474" y="2681"/>
                <a:ext cx="48" cy="36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Rectangle 35"/>
              <p:cNvSpPr>
                <a:spLocks noChangeArrowheads="1"/>
              </p:cNvSpPr>
              <p:nvPr/>
            </p:nvSpPr>
            <p:spPr bwMode="auto">
              <a:xfrm>
                <a:off x="-606" y="2709"/>
                <a:ext cx="52" cy="332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Rectangle 36"/>
              <p:cNvSpPr>
                <a:spLocks noChangeArrowheads="1"/>
              </p:cNvSpPr>
              <p:nvPr/>
            </p:nvSpPr>
            <p:spPr bwMode="auto">
              <a:xfrm>
                <a:off x="-750" y="2776"/>
                <a:ext cx="52" cy="26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6" name="Group 33"/>
            <p:cNvGrpSpPr/>
            <p:nvPr/>
          </p:nvGrpSpPr>
          <p:grpSpPr bwMode="auto">
            <a:xfrm>
              <a:off x="5652118" y="3912772"/>
              <a:ext cx="448777" cy="662391"/>
              <a:chOff x="-754" y="2722"/>
              <a:chExt cx="336" cy="319"/>
            </a:xfrm>
            <a:grpFill/>
          </p:grpSpPr>
          <p:sp>
            <p:nvSpPr>
              <p:cNvPr id="77" name="Rectangle 34"/>
              <p:cNvSpPr>
                <a:spLocks noChangeArrowheads="1"/>
              </p:cNvSpPr>
              <p:nvPr/>
            </p:nvSpPr>
            <p:spPr bwMode="auto">
              <a:xfrm>
                <a:off x="-466" y="2747"/>
                <a:ext cx="48" cy="294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Rectangle 35"/>
              <p:cNvSpPr>
                <a:spLocks noChangeArrowheads="1"/>
              </p:cNvSpPr>
              <p:nvPr/>
            </p:nvSpPr>
            <p:spPr bwMode="auto">
              <a:xfrm>
                <a:off x="-610" y="2736"/>
                <a:ext cx="48" cy="30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Rectangle 36"/>
              <p:cNvSpPr>
                <a:spLocks noChangeArrowheads="1"/>
              </p:cNvSpPr>
              <p:nvPr/>
            </p:nvSpPr>
            <p:spPr bwMode="auto">
              <a:xfrm>
                <a:off x="-754" y="2722"/>
                <a:ext cx="48" cy="31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0" name="Group 33"/>
            <p:cNvGrpSpPr/>
            <p:nvPr/>
          </p:nvGrpSpPr>
          <p:grpSpPr bwMode="auto">
            <a:xfrm>
              <a:off x="6228182" y="3972983"/>
              <a:ext cx="448777" cy="602173"/>
              <a:chOff x="-754" y="2751"/>
              <a:chExt cx="336" cy="290"/>
            </a:xfrm>
            <a:grpFill/>
          </p:grpSpPr>
          <p:sp>
            <p:nvSpPr>
              <p:cNvPr id="81" name="Rectangle 34"/>
              <p:cNvSpPr>
                <a:spLocks noChangeArrowheads="1"/>
              </p:cNvSpPr>
              <p:nvPr/>
            </p:nvSpPr>
            <p:spPr bwMode="auto">
              <a:xfrm>
                <a:off x="-466" y="2759"/>
                <a:ext cx="48" cy="282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Rectangle 35"/>
              <p:cNvSpPr>
                <a:spLocks noChangeArrowheads="1"/>
              </p:cNvSpPr>
              <p:nvPr/>
            </p:nvSpPr>
            <p:spPr bwMode="auto">
              <a:xfrm>
                <a:off x="-610" y="2754"/>
                <a:ext cx="48" cy="287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Rectangle 36"/>
              <p:cNvSpPr>
                <a:spLocks noChangeArrowheads="1"/>
              </p:cNvSpPr>
              <p:nvPr/>
            </p:nvSpPr>
            <p:spPr bwMode="auto">
              <a:xfrm>
                <a:off x="-754" y="2751"/>
                <a:ext cx="48" cy="29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lvl1pPr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eaLnBrk="1" hangingPunct="1"/>
                <a:endParaRPr lang="zh-CN" altLang="en-US" sz="20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1616110" y="2656064"/>
            <a:ext cx="7281747" cy="2459038"/>
            <a:chOff x="1616110" y="2354866"/>
            <a:chExt cx="7281747" cy="2459038"/>
          </a:xfrm>
        </p:grpSpPr>
        <p:grpSp>
          <p:nvGrpSpPr>
            <p:cNvPr id="3" name="组合 2"/>
            <p:cNvGrpSpPr/>
            <p:nvPr/>
          </p:nvGrpSpPr>
          <p:grpSpPr>
            <a:xfrm>
              <a:off x="1616110" y="2354866"/>
              <a:ext cx="7281747" cy="2459038"/>
              <a:chOff x="2123700" y="2691342"/>
              <a:chExt cx="7281747" cy="2459038"/>
            </a:xfrm>
          </p:grpSpPr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5092142" y="2901380"/>
                <a:ext cx="4313305" cy="762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45143" tIns="72571" rIns="145143" bIns="72571">
                <a:spAutoFit/>
              </a:bodyPr>
              <a:lstStyle>
                <a:lvl1pPr defTabSz="1450975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1pPr>
                <a:lvl2pPr marL="742950" indent="-285750" defTabSz="1450975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2pPr>
                <a:lvl3pPr marL="1143000" indent="-228600" defTabSz="1450975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3pPr>
                <a:lvl4pPr marL="1600200" indent="-228600" defTabSz="1450975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4pPr>
                <a:lvl5pPr marL="2057400" indent="-228600" defTabSz="1450975" eaLnBrk="0" hangingPunct="0"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5pPr>
                <a:lvl6pPr marL="2514600" indent="-228600" algn="ctr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6pPr>
                <a:lvl7pPr marL="2971800" indent="-228600" algn="ctr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7pPr>
                <a:lvl8pPr marL="3429000" indent="-228600" algn="ctr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8pPr>
                <a:lvl9pPr marL="3886200" indent="-228600" algn="ctr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FFFFFF"/>
                    </a:solidFill>
                    <a:latin typeface="Gill Sans" pitchFamily="-106" charset="0"/>
                    <a:ea typeface="华文细黑" panose="02010600040101010101" pitchFamily="2" charset="-122"/>
                    <a:sym typeface="Gill Sans" pitchFamily="-106" charset="0"/>
                  </a:defRPr>
                </a:lvl9pPr>
              </a:lstStyle>
              <a:p>
                <a:pPr algn="l"/>
                <a:r>
                  <a:rPr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常规</a:t>
                </a:r>
                <a:r>
                  <a:rPr lang="en-US" altLang="zh-CN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CT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成像</a:t>
                </a:r>
                <a:r>
                  <a:rPr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：连续全能量光子成像</a:t>
                </a:r>
                <a:endParaRPr lang="en-US" altLang="zh-CN" sz="20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                  （平均效应）</a:t>
                </a:r>
                <a:endPara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1"/>
              <p:cNvSpPr/>
              <p:nvPr/>
            </p:nvSpPr>
            <p:spPr bwMode="auto">
              <a:xfrm>
                <a:off x="2123700" y="2691342"/>
                <a:ext cx="5275897" cy="2451100"/>
              </a:xfrm>
              <a:custGeom>
                <a:avLst/>
                <a:gdLst>
                  <a:gd name="T0" fmla="*/ 0 w 2453"/>
                  <a:gd name="T1" fmla="*/ 2055 h 2061"/>
                  <a:gd name="T2" fmla="*/ 164 w 2453"/>
                  <a:gd name="T3" fmla="*/ 2055 h 2061"/>
                  <a:gd name="T4" fmla="*/ 234 w 2453"/>
                  <a:gd name="T5" fmla="*/ 2021 h 2061"/>
                  <a:gd name="T6" fmla="*/ 281 w 2453"/>
                  <a:gd name="T7" fmla="*/ 1954 h 2061"/>
                  <a:gd name="T8" fmla="*/ 375 w 2453"/>
                  <a:gd name="T9" fmla="*/ 1762 h 2061"/>
                  <a:gd name="T10" fmla="*/ 448 w 2453"/>
                  <a:gd name="T11" fmla="*/ 1589 h 2061"/>
                  <a:gd name="T12" fmla="*/ 545 w 2453"/>
                  <a:gd name="T13" fmla="*/ 1445 h 2061"/>
                  <a:gd name="T14" fmla="*/ 636 w 2453"/>
                  <a:gd name="T15" fmla="*/ 1340 h 2061"/>
                  <a:gd name="T16" fmla="*/ 744 w 2453"/>
                  <a:gd name="T17" fmla="*/ 1320 h 2061"/>
                  <a:gd name="T18" fmla="*/ 826 w 2453"/>
                  <a:gd name="T19" fmla="*/ 1316 h 2061"/>
                  <a:gd name="T20" fmla="*/ 870 w 2453"/>
                  <a:gd name="T21" fmla="*/ 639 h 2061"/>
                  <a:gd name="T22" fmla="*/ 879 w 2453"/>
                  <a:gd name="T23" fmla="*/ 456 h 2061"/>
                  <a:gd name="T24" fmla="*/ 883 w 2453"/>
                  <a:gd name="T25" fmla="*/ 327 h 2061"/>
                  <a:gd name="T26" fmla="*/ 888 w 2453"/>
                  <a:gd name="T27" fmla="*/ 216 h 2061"/>
                  <a:gd name="T28" fmla="*/ 907 w 2453"/>
                  <a:gd name="T29" fmla="*/ 0 h 2061"/>
                  <a:gd name="T30" fmla="*/ 927 w 2453"/>
                  <a:gd name="T31" fmla="*/ 260 h 2061"/>
                  <a:gd name="T32" fmla="*/ 932 w 2453"/>
                  <a:gd name="T33" fmla="*/ 716 h 2061"/>
                  <a:gd name="T34" fmla="*/ 950 w 2453"/>
                  <a:gd name="T35" fmla="*/ 1292 h 2061"/>
                  <a:gd name="T36" fmla="*/ 976 w 2453"/>
                  <a:gd name="T37" fmla="*/ 1407 h 2061"/>
                  <a:gd name="T38" fmla="*/ 1002 w 2453"/>
                  <a:gd name="T39" fmla="*/ 1402 h 2061"/>
                  <a:gd name="T40" fmla="*/ 1034 w 2453"/>
                  <a:gd name="T41" fmla="*/ 1220 h 2061"/>
                  <a:gd name="T42" fmla="*/ 1046 w 2453"/>
                  <a:gd name="T43" fmla="*/ 1071 h 2061"/>
                  <a:gd name="T44" fmla="*/ 1061 w 2453"/>
                  <a:gd name="T45" fmla="*/ 956 h 2061"/>
                  <a:gd name="T46" fmla="*/ 1099 w 2453"/>
                  <a:gd name="T47" fmla="*/ 1287 h 2061"/>
                  <a:gd name="T48" fmla="*/ 1146 w 2453"/>
                  <a:gd name="T49" fmla="*/ 1618 h 2061"/>
                  <a:gd name="T50" fmla="*/ 1281 w 2453"/>
                  <a:gd name="T51" fmla="*/ 1647 h 2061"/>
                  <a:gd name="T52" fmla="*/ 1451 w 2453"/>
                  <a:gd name="T53" fmla="*/ 1714 h 2061"/>
                  <a:gd name="T54" fmla="*/ 1641 w 2453"/>
                  <a:gd name="T55" fmla="*/ 1786 h 2061"/>
                  <a:gd name="T56" fmla="*/ 1841 w 2453"/>
                  <a:gd name="T57" fmla="*/ 1848 h 2061"/>
                  <a:gd name="T58" fmla="*/ 1984 w 2453"/>
                  <a:gd name="T59" fmla="*/ 1892 h 2061"/>
                  <a:gd name="T60" fmla="*/ 2128 w 2453"/>
                  <a:gd name="T61" fmla="*/ 1940 h 2061"/>
                  <a:gd name="T62" fmla="*/ 2292 w 2453"/>
                  <a:gd name="T63" fmla="*/ 1988 h 2061"/>
                  <a:gd name="T64" fmla="*/ 2453 w 2453"/>
                  <a:gd name="T65" fmla="*/ 2060 h 2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53" h="2061">
                    <a:moveTo>
                      <a:pt x="0" y="2055"/>
                    </a:moveTo>
                    <a:cubicBezTo>
                      <a:pt x="27" y="2056"/>
                      <a:pt x="125" y="2061"/>
                      <a:pt x="164" y="2055"/>
                    </a:cubicBezTo>
                    <a:cubicBezTo>
                      <a:pt x="203" y="2049"/>
                      <a:pt x="215" y="2038"/>
                      <a:pt x="234" y="2021"/>
                    </a:cubicBezTo>
                    <a:lnTo>
                      <a:pt x="281" y="1954"/>
                    </a:lnTo>
                    <a:cubicBezTo>
                      <a:pt x="304" y="1911"/>
                      <a:pt x="347" y="1823"/>
                      <a:pt x="375" y="1762"/>
                    </a:cubicBezTo>
                    <a:cubicBezTo>
                      <a:pt x="403" y="1701"/>
                      <a:pt x="420" y="1642"/>
                      <a:pt x="448" y="1589"/>
                    </a:cubicBezTo>
                    <a:cubicBezTo>
                      <a:pt x="476" y="1536"/>
                      <a:pt x="514" y="1486"/>
                      <a:pt x="545" y="1445"/>
                    </a:cubicBezTo>
                    <a:lnTo>
                      <a:pt x="636" y="1340"/>
                    </a:lnTo>
                    <a:lnTo>
                      <a:pt x="744" y="1320"/>
                    </a:lnTo>
                    <a:lnTo>
                      <a:pt x="826" y="1316"/>
                    </a:lnTo>
                    <a:cubicBezTo>
                      <a:pt x="847" y="1202"/>
                      <a:pt x="861" y="782"/>
                      <a:pt x="870" y="639"/>
                    </a:cubicBezTo>
                    <a:lnTo>
                      <a:pt x="879" y="456"/>
                    </a:lnTo>
                    <a:lnTo>
                      <a:pt x="883" y="327"/>
                    </a:lnTo>
                    <a:cubicBezTo>
                      <a:pt x="885" y="287"/>
                      <a:pt x="884" y="270"/>
                      <a:pt x="888" y="216"/>
                    </a:cubicBezTo>
                    <a:lnTo>
                      <a:pt x="907" y="0"/>
                    </a:lnTo>
                    <a:cubicBezTo>
                      <a:pt x="913" y="7"/>
                      <a:pt x="923" y="141"/>
                      <a:pt x="927" y="260"/>
                    </a:cubicBezTo>
                    <a:cubicBezTo>
                      <a:pt x="931" y="379"/>
                      <a:pt x="928" y="544"/>
                      <a:pt x="932" y="716"/>
                    </a:cubicBezTo>
                    <a:cubicBezTo>
                      <a:pt x="936" y="888"/>
                      <a:pt x="942" y="1177"/>
                      <a:pt x="950" y="1292"/>
                    </a:cubicBezTo>
                    <a:lnTo>
                      <a:pt x="976" y="1407"/>
                    </a:lnTo>
                    <a:cubicBezTo>
                      <a:pt x="984" y="1425"/>
                      <a:pt x="992" y="1433"/>
                      <a:pt x="1002" y="1402"/>
                    </a:cubicBezTo>
                    <a:lnTo>
                      <a:pt x="1034" y="1220"/>
                    </a:lnTo>
                    <a:cubicBezTo>
                      <a:pt x="1042" y="1165"/>
                      <a:pt x="1042" y="1115"/>
                      <a:pt x="1046" y="1071"/>
                    </a:cubicBezTo>
                    <a:lnTo>
                      <a:pt x="1061" y="956"/>
                    </a:lnTo>
                    <a:cubicBezTo>
                      <a:pt x="1069" y="992"/>
                      <a:pt x="1085" y="1177"/>
                      <a:pt x="1099" y="1287"/>
                    </a:cubicBezTo>
                    <a:cubicBezTo>
                      <a:pt x="1113" y="1397"/>
                      <a:pt x="1116" y="1558"/>
                      <a:pt x="1146" y="1618"/>
                    </a:cubicBezTo>
                    <a:lnTo>
                      <a:pt x="1281" y="1647"/>
                    </a:lnTo>
                    <a:lnTo>
                      <a:pt x="1451" y="1714"/>
                    </a:lnTo>
                    <a:cubicBezTo>
                      <a:pt x="1511" y="1737"/>
                      <a:pt x="1577" y="1764"/>
                      <a:pt x="1641" y="1786"/>
                    </a:cubicBezTo>
                    <a:lnTo>
                      <a:pt x="1841" y="1848"/>
                    </a:lnTo>
                    <a:lnTo>
                      <a:pt x="1984" y="1892"/>
                    </a:lnTo>
                    <a:cubicBezTo>
                      <a:pt x="2032" y="1907"/>
                      <a:pt x="2076" y="1924"/>
                      <a:pt x="2128" y="1940"/>
                    </a:cubicBezTo>
                    <a:cubicBezTo>
                      <a:pt x="2179" y="1956"/>
                      <a:pt x="2237" y="1968"/>
                      <a:pt x="2292" y="1988"/>
                    </a:cubicBezTo>
                    <a:cubicBezTo>
                      <a:pt x="2346" y="2008"/>
                      <a:pt x="2419" y="2045"/>
                      <a:pt x="2453" y="2060"/>
                    </a:cubicBezTo>
                  </a:path>
                </a:pathLst>
              </a:custGeom>
              <a:noFill/>
              <a:ln w="38100" cap="flat" cmpd="sng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none" lIns="0" tIns="0" rIns="0" bIns="0" anchor="ctr"/>
              <a:lstStyle/>
              <a:p>
                <a:endParaRPr kumimoji="0" lang="zh-CN" altLang="en-US" sz="1800" smtClean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 bwMode="auto">
              <a:xfrm>
                <a:off x="2885195" y="4850059"/>
                <a:ext cx="216024" cy="296075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 bwMode="auto">
              <a:xfrm>
                <a:off x="2993207" y="4676836"/>
                <a:ext cx="337792" cy="457668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 bwMode="auto">
              <a:xfrm>
                <a:off x="3170110" y="4527530"/>
                <a:ext cx="433038" cy="610680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>
                <a:stCxn id="33" idx="7"/>
              </p:cNvCxnSpPr>
              <p:nvPr/>
            </p:nvCxnSpPr>
            <p:spPr bwMode="auto">
              <a:xfrm>
                <a:off x="3491605" y="4284973"/>
                <a:ext cx="705727" cy="857469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>
                <a:stCxn id="33" idx="6"/>
              </p:cNvCxnSpPr>
              <p:nvPr/>
            </p:nvCxnSpPr>
            <p:spPr bwMode="auto">
              <a:xfrm>
                <a:off x="3295883" y="4409847"/>
                <a:ext cx="566831" cy="724657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 bwMode="auto">
              <a:xfrm>
                <a:off x="3963650" y="4119625"/>
                <a:ext cx="789906" cy="1014879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 bwMode="auto">
              <a:xfrm>
                <a:off x="3852107" y="4293298"/>
                <a:ext cx="629300" cy="857082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>
                <a:stCxn id="33" idx="25"/>
              </p:cNvCxnSpPr>
              <p:nvPr/>
            </p:nvCxnSpPr>
            <p:spPr bwMode="auto">
              <a:xfrm>
                <a:off x="4878867" y="4650081"/>
                <a:ext cx="426551" cy="486734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stCxn id="33" idx="24"/>
              </p:cNvCxnSpPr>
              <p:nvPr/>
            </p:nvCxnSpPr>
            <p:spPr bwMode="auto">
              <a:xfrm>
                <a:off x="4588510" y="4615592"/>
                <a:ext cx="448809" cy="513285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>
                <a:stCxn id="33" idx="27"/>
              </p:cNvCxnSpPr>
              <p:nvPr/>
            </p:nvCxnSpPr>
            <p:spPr bwMode="auto">
              <a:xfrm>
                <a:off x="5653152" y="4815391"/>
                <a:ext cx="208277" cy="330743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33" idx="26"/>
              </p:cNvCxnSpPr>
              <p:nvPr/>
            </p:nvCxnSpPr>
            <p:spPr bwMode="auto">
              <a:xfrm>
                <a:off x="5244502" y="4729763"/>
                <a:ext cx="402227" cy="416371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 bwMode="auto">
              <a:xfrm>
                <a:off x="5964462" y="4851717"/>
                <a:ext cx="167028" cy="286756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 bwMode="auto">
              <a:xfrm>
                <a:off x="6409824" y="4933750"/>
                <a:ext cx="167028" cy="203065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 bwMode="auto">
              <a:xfrm>
                <a:off x="3972276" y="3865693"/>
                <a:ext cx="144717" cy="134268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 bwMode="auto">
              <a:xfrm>
                <a:off x="3979565" y="3694336"/>
                <a:ext cx="144717" cy="134268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 bwMode="auto">
              <a:xfrm>
                <a:off x="3999008" y="3522979"/>
                <a:ext cx="144717" cy="134268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 bwMode="auto">
              <a:xfrm>
                <a:off x="4002345" y="3319635"/>
                <a:ext cx="121937" cy="101228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>
                <a:stCxn id="33" idx="12"/>
              </p:cNvCxnSpPr>
              <p:nvPr/>
            </p:nvCxnSpPr>
            <p:spPr bwMode="auto">
              <a:xfrm>
                <a:off x="4022851" y="3080236"/>
                <a:ext cx="104849" cy="74640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 bwMode="auto">
              <a:xfrm>
                <a:off x="4339222" y="4272703"/>
                <a:ext cx="144717" cy="134268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 bwMode="auto">
              <a:xfrm>
                <a:off x="4354101" y="4105248"/>
                <a:ext cx="144717" cy="134268"/>
              </a:xfrm>
              <a:prstGeom prst="line">
                <a:avLst/>
              </a:prstGeom>
              <a:ln w="31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01" name="文本框 100"/>
            <p:cNvSpPr txBox="1"/>
            <p:nvPr/>
          </p:nvSpPr>
          <p:spPr>
            <a:xfrm>
              <a:off x="3987002" y="3173020"/>
              <a:ext cx="184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/>
                <a:t>140 kV</a:t>
              </a:r>
              <a:endParaRPr lang="zh-CN" altLang="en-US" sz="2000" b="1" dirty="0"/>
            </a:p>
          </p:txBody>
        </p:sp>
        <p:cxnSp>
          <p:nvCxnSpPr>
            <p:cNvPr id="11" name="直接箭头连接符 10"/>
            <p:cNvCxnSpPr/>
            <p:nvPr/>
          </p:nvCxnSpPr>
          <p:spPr bwMode="auto">
            <a:xfrm flipH="1">
              <a:off x="4371277" y="3563888"/>
              <a:ext cx="377218" cy="619827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1678051" y="3442166"/>
            <a:ext cx="2599756" cy="1672770"/>
            <a:chOff x="1678051" y="3140968"/>
            <a:chExt cx="2599756" cy="1672770"/>
          </a:xfrm>
        </p:grpSpPr>
        <p:sp>
          <p:nvSpPr>
            <p:cNvPr id="9" name="任意多边形 8"/>
            <p:cNvSpPr/>
            <p:nvPr/>
          </p:nvSpPr>
          <p:spPr bwMode="auto">
            <a:xfrm>
              <a:off x="1678051" y="3711100"/>
              <a:ext cx="2599756" cy="1102638"/>
            </a:xfrm>
            <a:custGeom>
              <a:avLst/>
              <a:gdLst>
                <a:gd name="connsiteX0" fmla="*/ 3604 w 2599756"/>
                <a:gd name="connsiteY0" fmla="*/ 1092128 h 1102638"/>
                <a:gd name="connsiteX1" fmla="*/ 56156 w 2599756"/>
                <a:gd name="connsiteY1" fmla="*/ 1081617 h 1102638"/>
                <a:gd name="connsiteX2" fmla="*/ 392487 w 2599756"/>
                <a:gd name="connsiteY2" fmla="*/ 1081617 h 1102638"/>
                <a:gd name="connsiteX3" fmla="*/ 865452 w 2599756"/>
                <a:gd name="connsiteY3" fmla="*/ 839879 h 1102638"/>
                <a:gd name="connsiteX4" fmla="*/ 1086170 w 2599756"/>
                <a:gd name="connsiteY4" fmla="*/ 671714 h 1102638"/>
                <a:gd name="connsiteX5" fmla="*/ 1317397 w 2599756"/>
                <a:gd name="connsiteY5" fmla="*/ 566610 h 1102638"/>
                <a:gd name="connsiteX6" fmla="*/ 1559135 w 2599756"/>
                <a:gd name="connsiteY6" fmla="*/ 461507 h 1102638"/>
                <a:gd name="connsiteX7" fmla="*/ 1695770 w 2599756"/>
                <a:gd name="connsiteY7" fmla="*/ 461507 h 1102638"/>
                <a:gd name="connsiteX8" fmla="*/ 1790363 w 2599756"/>
                <a:gd name="connsiteY8" fmla="*/ 167217 h 1102638"/>
                <a:gd name="connsiteX9" fmla="*/ 1832404 w 2599756"/>
                <a:gd name="connsiteY9" fmla="*/ 9562 h 1102638"/>
                <a:gd name="connsiteX10" fmla="*/ 1937508 w 2599756"/>
                <a:gd name="connsiteY10" fmla="*/ 440486 h 1102638"/>
                <a:gd name="connsiteX11" fmla="*/ 2011080 w 2599756"/>
                <a:gd name="connsiteY11" fmla="*/ 472017 h 1102638"/>
                <a:gd name="connsiteX12" fmla="*/ 2074142 w 2599756"/>
                <a:gd name="connsiteY12" fmla="*/ 545590 h 1102638"/>
                <a:gd name="connsiteX13" fmla="*/ 2210777 w 2599756"/>
                <a:gd name="connsiteY13" fmla="*/ 303852 h 1102638"/>
                <a:gd name="connsiteX14" fmla="*/ 2389452 w 2599756"/>
                <a:gd name="connsiteY14" fmla="*/ 650693 h 1102638"/>
                <a:gd name="connsiteX15" fmla="*/ 2568128 w 2599756"/>
                <a:gd name="connsiteY15" fmla="*/ 1060597 h 1102638"/>
                <a:gd name="connsiteX16" fmla="*/ 2599659 w 2599756"/>
                <a:gd name="connsiteY16" fmla="*/ 1071107 h 1102638"/>
                <a:gd name="connsiteX17" fmla="*/ 150749 w 2599756"/>
                <a:gd name="connsiteY17" fmla="*/ 1102638 h 110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99756" h="1102638">
                  <a:moveTo>
                    <a:pt x="3604" y="1092128"/>
                  </a:moveTo>
                  <a:cubicBezTo>
                    <a:pt x="-2527" y="1087748"/>
                    <a:pt x="-8658" y="1083369"/>
                    <a:pt x="56156" y="1081617"/>
                  </a:cubicBezTo>
                  <a:cubicBezTo>
                    <a:pt x="120970" y="1079865"/>
                    <a:pt x="257604" y="1121907"/>
                    <a:pt x="392487" y="1081617"/>
                  </a:cubicBezTo>
                  <a:cubicBezTo>
                    <a:pt x="527370" y="1041327"/>
                    <a:pt x="749838" y="908196"/>
                    <a:pt x="865452" y="839879"/>
                  </a:cubicBezTo>
                  <a:cubicBezTo>
                    <a:pt x="981066" y="771562"/>
                    <a:pt x="1010846" y="717259"/>
                    <a:pt x="1086170" y="671714"/>
                  </a:cubicBezTo>
                  <a:cubicBezTo>
                    <a:pt x="1161494" y="626169"/>
                    <a:pt x="1317397" y="566610"/>
                    <a:pt x="1317397" y="566610"/>
                  </a:cubicBezTo>
                  <a:cubicBezTo>
                    <a:pt x="1396225" y="531575"/>
                    <a:pt x="1496073" y="479024"/>
                    <a:pt x="1559135" y="461507"/>
                  </a:cubicBezTo>
                  <a:cubicBezTo>
                    <a:pt x="1622197" y="443990"/>
                    <a:pt x="1657232" y="510555"/>
                    <a:pt x="1695770" y="461507"/>
                  </a:cubicBezTo>
                  <a:cubicBezTo>
                    <a:pt x="1734308" y="412459"/>
                    <a:pt x="1767591" y="242541"/>
                    <a:pt x="1790363" y="167217"/>
                  </a:cubicBezTo>
                  <a:cubicBezTo>
                    <a:pt x="1813135" y="91893"/>
                    <a:pt x="1807880" y="-35983"/>
                    <a:pt x="1832404" y="9562"/>
                  </a:cubicBezTo>
                  <a:cubicBezTo>
                    <a:pt x="1856928" y="55107"/>
                    <a:pt x="1907729" y="363410"/>
                    <a:pt x="1937508" y="440486"/>
                  </a:cubicBezTo>
                  <a:cubicBezTo>
                    <a:pt x="1967287" y="517562"/>
                    <a:pt x="1988308" y="454500"/>
                    <a:pt x="2011080" y="472017"/>
                  </a:cubicBezTo>
                  <a:cubicBezTo>
                    <a:pt x="2033852" y="489534"/>
                    <a:pt x="2040859" y="573617"/>
                    <a:pt x="2074142" y="545590"/>
                  </a:cubicBezTo>
                  <a:cubicBezTo>
                    <a:pt x="2107425" y="517563"/>
                    <a:pt x="2158225" y="286335"/>
                    <a:pt x="2210777" y="303852"/>
                  </a:cubicBezTo>
                  <a:cubicBezTo>
                    <a:pt x="2263329" y="321369"/>
                    <a:pt x="2329894" y="524569"/>
                    <a:pt x="2389452" y="650693"/>
                  </a:cubicBezTo>
                  <a:cubicBezTo>
                    <a:pt x="2449011" y="776817"/>
                    <a:pt x="2533094" y="990528"/>
                    <a:pt x="2568128" y="1060597"/>
                  </a:cubicBezTo>
                  <a:cubicBezTo>
                    <a:pt x="2603162" y="1130666"/>
                    <a:pt x="2599659" y="1071107"/>
                    <a:pt x="2599659" y="1071107"/>
                  </a:cubicBezTo>
                  <a:lnTo>
                    <a:pt x="150749" y="1102638"/>
                  </a:lnTo>
                </a:path>
              </a:pathLst>
            </a:cu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682329" y="3140968"/>
              <a:ext cx="1581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/>
                <a:t>80 kV</a:t>
              </a:r>
              <a:endParaRPr lang="en-US" altLang="zh-CN" sz="2000" b="1" dirty="0" smtClean="0"/>
            </a:p>
          </p:txBody>
        </p:sp>
        <p:cxnSp>
          <p:nvCxnSpPr>
            <p:cNvPr id="102" name="直接箭头连接符 101"/>
            <p:cNvCxnSpPr/>
            <p:nvPr/>
          </p:nvCxnSpPr>
          <p:spPr bwMode="auto">
            <a:xfrm>
              <a:off x="2547165" y="3509581"/>
              <a:ext cx="508783" cy="718426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1633999" y="5097072"/>
            <a:ext cx="6046955" cy="135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7533264" y="4799354"/>
            <a:ext cx="1405881" cy="7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keV</a:t>
            </a:r>
            <a:endParaRPr lang="en-US" altLang="zh-CN" sz="20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spcBef>
                <a:spcPts val="0"/>
              </a:spcBef>
            </a:pP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252317" y="5052395"/>
            <a:ext cx="556643" cy="45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 rot="18153782">
            <a:off x="6094338" y="5149141"/>
            <a:ext cx="1352760" cy="39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140keV</a:t>
            </a:r>
            <a:endParaRPr lang="en-US" altLang="zh-CN" sz="1600" dirty="0">
              <a:solidFill>
                <a:schemeClr val="tx1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611560" y="2268555"/>
            <a:ext cx="808798" cy="10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43" tIns="72571" rIns="145143" bIns="72571">
            <a:spAutoFit/>
          </a:bodyPr>
          <a:lstStyle>
            <a:lvl1pPr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1pPr>
            <a:lvl2pPr marL="742950" indent="-28575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2pPr>
            <a:lvl3pPr marL="11430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3pPr>
            <a:lvl4pPr marL="16002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4pPr>
            <a:lvl5pPr marL="2057400" indent="-228600" defTabSz="1450975" eaLnBrk="0" hangingPunct="0"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5pPr>
            <a:lvl6pPr marL="25146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6pPr>
            <a:lvl7pPr marL="29718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7pPr>
            <a:lvl8pPr marL="34290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8pPr>
            <a:lvl9pPr marL="3886200" indent="-228600" algn="ctr" defTabSz="1450975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pitchFamily="-106" charset="0"/>
                <a:ea typeface="华文细黑" panose="02010600040101010101" pitchFamily="2" charset="-122"/>
                <a:sym typeface="Gill Sans" pitchFamily="-10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输出强度</a:t>
            </a:r>
            <a:endParaRPr lang="zh-CN" altLang="en-US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 flipV="1">
            <a:off x="1616110" y="2473429"/>
            <a:ext cx="0" cy="264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1448" y="5032822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87" name="文本框 86"/>
          <p:cNvSpPr txBox="1"/>
          <p:nvPr/>
        </p:nvSpPr>
        <p:spPr>
          <a:xfrm rot="18431495">
            <a:off x="2380783" y="5232738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50keV</a:t>
            </a:r>
            <a:endParaRPr lang="zh-CN" altLang="en-US" sz="1600" dirty="0"/>
          </a:p>
        </p:txBody>
      </p:sp>
      <p:sp>
        <p:nvSpPr>
          <p:cNvPr id="88" name="文本框 87"/>
          <p:cNvSpPr txBox="1"/>
          <p:nvPr/>
        </p:nvSpPr>
        <p:spPr>
          <a:xfrm rot="18431495">
            <a:off x="2676259" y="5232738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55keV</a:t>
            </a:r>
            <a:endParaRPr lang="zh-CN" altLang="en-US" sz="1600" dirty="0"/>
          </a:p>
        </p:txBody>
      </p:sp>
      <p:sp>
        <p:nvSpPr>
          <p:cNvPr id="89" name="文本框 88"/>
          <p:cNvSpPr txBox="1"/>
          <p:nvPr/>
        </p:nvSpPr>
        <p:spPr>
          <a:xfrm rot="18431495">
            <a:off x="2971735" y="5232738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60keV</a:t>
            </a:r>
            <a:endParaRPr lang="zh-CN" altLang="en-US" sz="1600" dirty="0"/>
          </a:p>
        </p:txBody>
      </p:sp>
      <p:sp>
        <p:nvSpPr>
          <p:cNvPr id="90" name="文本框 89"/>
          <p:cNvSpPr txBox="1"/>
          <p:nvPr/>
        </p:nvSpPr>
        <p:spPr>
          <a:xfrm rot="18431495">
            <a:off x="3267211" y="5232738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65keV</a:t>
            </a:r>
            <a:endParaRPr lang="zh-CN" altLang="en-US" sz="1600" dirty="0"/>
          </a:p>
        </p:txBody>
      </p:sp>
      <p:sp>
        <p:nvSpPr>
          <p:cNvPr id="91" name="文本框 90"/>
          <p:cNvSpPr txBox="1"/>
          <p:nvPr/>
        </p:nvSpPr>
        <p:spPr>
          <a:xfrm rot="18431495">
            <a:off x="3562687" y="5232738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75keV</a:t>
            </a:r>
            <a:endParaRPr lang="zh-CN" altLang="en-US" sz="1600" dirty="0"/>
          </a:p>
        </p:txBody>
      </p:sp>
      <p:sp>
        <p:nvSpPr>
          <p:cNvPr id="92" name="文本框 91"/>
          <p:cNvSpPr txBox="1"/>
          <p:nvPr/>
        </p:nvSpPr>
        <p:spPr>
          <a:xfrm rot="18431495">
            <a:off x="3858163" y="5232738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/>
            </a:lvl1pPr>
          </a:lstStyle>
          <a:p>
            <a:r>
              <a:rPr lang="en-US" altLang="zh-CN" dirty="0"/>
              <a:t>80keV</a:t>
            </a:r>
            <a:endParaRPr lang="zh-CN" altLang="en-US" dirty="0"/>
          </a:p>
        </p:txBody>
      </p:sp>
      <p:sp>
        <p:nvSpPr>
          <p:cNvPr id="93" name="文本框 92"/>
          <p:cNvSpPr txBox="1"/>
          <p:nvPr/>
        </p:nvSpPr>
        <p:spPr>
          <a:xfrm rot="18431495">
            <a:off x="4153639" y="5232738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85keV</a:t>
            </a:r>
            <a:endParaRPr lang="zh-CN" altLang="en-US" sz="1600" dirty="0"/>
          </a:p>
        </p:txBody>
      </p:sp>
      <p:sp>
        <p:nvSpPr>
          <p:cNvPr id="94" name="文本框 93"/>
          <p:cNvSpPr txBox="1"/>
          <p:nvPr/>
        </p:nvSpPr>
        <p:spPr>
          <a:xfrm rot="18431495">
            <a:off x="4449115" y="5232738"/>
            <a:ext cx="739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90keV</a:t>
            </a:r>
            <a:endParaRPr lang="zh-CN" altLang="en-US" sz="1600" dirty="0"/>
          </a:p>
        </p:txBody>
      </p:sp>
      <p:sp>
        <p:nvSpPr>
          <p:cNvPr id="96" name="文本框 95"/>
          <p:cNvSpPr txBox="1"/>
          <p:nvPr/>
        </p:nvSpPr>
        <p:spPr>
          <a:xfrm>
            <a:off x="5163816" y="5032822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97" name="文本框 96"/>
          <p:cNvSpPr txBox="1"/>
          <p:nvPr/>
        </p:nvSpPr>
        <p:spPr>
          <a:xfrm rot="18431495">
            <a:off x="5542207" y="5283219"/>
            <a:ext cx="851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130keV</a:t>
            </a:r>
            <a:endParaRPr lang="zh-CN" altLang="en-US" sz="1600" dirty="0"/>
          </a:p>
        </p:txBody>
      </p:sp>
      <p:sp>
        <p:nvSpPr>
          <p:cNvPr id="98" name="文本框 97"/>
          <p:cNvSpPr txBox="1"/>
          <p:nvPr/>
        </p:nvSpPr>
        <p:spPr>
          <a:xfrm rot="18431495">
            <a:off x="5838799" y="5260265"/>
            <a:ext cx="851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135keV</a:t>
            </a:r>
            <a:endParaRPr lang="zh-CN" altLang="en-US" sz="1600" dirty="0"/>
          </a:p>
        </p:txBody>
      </p:sp>
      <p:grpSp>
        <p:nvGrpSpPr>
          <p:cNvPr id="26" name="组合 25"/>
          <p:cNvGrpSpPr/>
          <p:nvPr/>
        </p:nvGrpSpPr>
        <p:grpSpPr>
          <a:xfrm>
            <a:off x="1616110" y="2659537"/>
            <a:ext cx="5275897" cy="2451100"/>
            <a:chOff x="1616110" y="2354866"/>
            <a:chExt cx="5275897" cy="2451100"/>
          </a:xfrm>
        </p:grpSpPr>
        <p:sp>
          <p:nvSpPr>
            <p:cNvPr id="33" name="Freeform 21"/>
            <p:cNvSpPr/>
            <p:nvPr/>
          </p:nvSpPr>
          <p:spPr bwMode="auto">
            <a:xfrm>
              <a:off x="1616110" y="2354866"/>
              <a:ext cx="5275897" cy="2451100"/>
            </a:xfrm>
            <a:custGeom>
              <a:avLst/>
              <a:gdLst>
                <a:gd name="T0" fmla="*/ 0 w 2453"/>
                <a:gd name="T1" fmla="*/ 2055 h 2061"/>
                <a:gd name="T2" fmla="*/ 164 w 2453"/>
                <a:gd name="T3" fmla="*/ 2055 h 2061"/>
                <a:gd name="T4" fmla="*/ 234 w 2453"/>
                <a:gd name="T5" fmla="*/ 2021 h 2061"/>
                <a:gd name="T6" fmla="*/ 281 w 2453"/>
                <a:gd name="T7" fmla="*/ 1954 h 2061"/>
                <a:gd name="T8" fmla="*/ 375 w 2453"/>
                <a:gd name="T9" fmla="*/ 1762 h 2061"/>
                <a:gd name="T10" fmla="*/ 448 w 2453"/>
                <a:gd name="T11" fmla="*/ 1589 h 2061"/>
                <a:gd name="T12" fmla="*/ 545 w 2453"/>
                <a:gd name="T13" fmla="*/ 1445 h 2061"/>
                <a:gd name="T14" fmla="*/ 636 w 2453"/>
                <a:gd name="T15" fmla="*/ 1340 h 2061"/>
                <a:gd name="T16" fmla="*/ 744 w 2453"/>
                <a:gd name="T17" fmla="*/ 1320 h 2061"/>
                <a:gd name="T18" fmla="*/ 826 w 2453"/>
                <a:gd name="T19" fmla="*/ 1316 h 2061"/>
                <a:gd name="T20" fmla="*/ 870 w 2453"/>
                <a:gd name="T21" fmla="*/ 639 h 2061"/>
                <a:gd name="T22" fmla="*/ 879 w 2453"/>
                <a:gd name="T23" fmla="*/ 456 h 2061"/>
                <a:gd name="T24" fmla="*/ 883 w 2453"/>
                <a:gd name="T25" fmla="*/ 327 h 2061"/>
                <a:gd name="T26" fmla="*/ 888 w 2453"/>
                <a:gd name="T27" fmla="*/ 216 h 2061"/>
                <a:gd name="T28" fmla="*/ 907 w 2453"/>
                <a:gd name="T29" fmla="*/ 0 h 2061"/>
                <a:gd name="T30" fmla="*/ 927 w 2453"/>
                <a:gd name="T31" fmla="*/ 260 h 2061"/>
                <a:gd name="T32" fmla="*/ 932 w 2453"/>
                <a:gd name="T33" fmla="*/ 716 h 2061"/>
                <a:gd name="T34" fmla="*/ 950 w 2453"/>
                <a:gd name="T35" fmla="*/ 1292 h 2061"/>
                <a:gd name="T36" fmla="*/ 976 w 2453"/>
                <a:gd name="T37" fmla="*/ 1407 h 2061"/>
                <a:gd name="T38" fmla="*/ 1002 w 2453"/>
                <a:gd name="T39" fmla="*/ 1402 h 2061"/>
                <a:gd name="T40" fmla="*/ 1034 w 2453"/>
                <a:gd name="T41" fmla="*/ 1220 h 2061"/>
                <a:gd name="T42" fmla="*/ 1046 w 2453"/>
                <a:gd name="T43" fmla="*/ 1071 h 2061"/>
                <a:gd name="T44" fmla="*/ 1061 w 2453"/>
                <a:gd name="T45" fmla="*/ 956 h 2061"/>
                <a:gd name="T46" fmla="*/ 1099 w 2453"/>
                <a:gd name="T47" fmla="*/ 1287 h 2061"/>
                <a:gd name="T48" fmla="*/ 1146 w 2453"/>
                <a:gd name="T49" fmla="*/ 1618 h 2061"/>
                <a:gd name="T50" fmla="*/ 1281 w 2453"/>
                <a:gd name="T51" fmla="*/ 1647 h 2061"/>
                <a:gd name="T52" fmla="*/ 1451 w 2453"/>
                <a:gd name="T53" fmla="*/ 1714 h 2061"/>
                <a:gd name="T54" fmla="*/ 1641 w 2453"/>
                <a:gd name="T55" fmla="*/ 1786 h 2061"/>
                <a:gd name="T56" fmla="*/ 1841 w 2453"/>
                <a:gd name="T57" fmla="*/ 1848 h 2061"/>
                <a:gd name="T58" fmla="*/ 1984 w 2453"/>
                <a:gd name="T59" fmla="*/ 1892 h 2061"/>
                <a:gd name="T60" fmla="*/ 2128 w 2453"/>
                <a:gd name="T61" fmla="*/ 1940 h 2061"/>
                <a:gd name="T62" fmla="*/ 2292 w 2453"/>
                <a:gd name="T63" fmla="*/ 1988 h 2061"/>
                <a:gd name="T64" fmla="*/ 2453 w 2453"/>
                <a:gd name="T65" fmla="*/ 2060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53" h="2061">
                  <a:moveTo>
                    <a:pt x="0" y="2055"/>
                  </a:moveTo>
                  <a:cubicBezTo>
                    <a:pt x="27" y="2056"/>
                    <a:pt x="125" y="2061"/>
                    <a:pt x="164" y="2055"/>
                  </a:cubicBezTo>
                  <a:cubicBezTo>
                    <a:pt x="203" y="2049"/>
                    <a:pt x="215" y="2038"/>
                    <a:pt x="234" y="2021"/>
                  </a:cubicBezTo>
                  <a:lnTo>
                    <a:pt x="281" y="1954"/>
                  </a:lnTo>
                  <a:cubicBezTo>
                    <a:pt x="304" y="1911"/>
                    <a:pt x="347" y="1823"/>
                    <a:pt x="375" y="1762"/>
                  </a:cubicBezTo>
                  <a:cubicBezTo>
                    <a:pt x="403" y="1701"/>
                    <a:pt x="420" y="1642"/>
                    <a:pt x="448" y="1589"/>
                  </a:cubicBezTo>
                  <a:cubicBezTo>
                    <a:pt x="476" y="1536"/>
                    <a:pt x="514" y="1486"/>
                    <a:pt x="545" y="1445"/>
                  </a:cubicBezTo>
                  <a:lnTo>
                    <a:pt x="636" y="1340"/>
                  </a:lnTo>
                  <a:lnTo>
                    <a:pt x="744" y="1320"/>
                  </a:lnTo>
                  <a:lnTo>
                    <a:pt x="826" y="1316"/>
                  </a:lnTo>
                  <a:cubicBezTo>
                    <a:pt x="847" y="1202"/>
                    <a:pt x="861" y="782"/>
                    <a:pt x="870" y="639"/>
                  </a:cubicBezTo>
                  <a:lnTo>
                    <a:pt x="879" y="456"/>
                  </a:lnTo>
                  <a:lnTo>
                    <a:pt x="883" y="327"/>
                  </a:lnTo>
                  <a:cubicBezTo>
                    <a:pt x="885" y="287"/>
                    <a:pt x="884" y="270"/>
                    <a:pt x="888" y="216"/>
                  </a:cubicBezTo>
                  <a:lnTo>
                    <a:pt x="907" y="0"/>
                  </a:lnTo>
                  <a:cubicBezTo>
                    <a:pt x="913" y="7"/>
                    <a:pt x="923" y="141"/>
                    <a:pt x="927" y="260"/>
                  </a:cubicBezTo>
                  <a:cubicBezTo>
                    <a:pt x="931" y="379"/>
                    <a:pt x="928" y="544"/>
                    <a:pt x="932" y="716"/>
                  </a:cubicBezTo>
                  <a:cubicBezTo>
                    <a:pt x="936" y="888"/>
                    <a:pt x="942" y="1177"/>
                    <a:pt x="950" y="1292"/>
                  </a:cubicBezTo>
                  <a:lnTo>
                    <a:pt x="976" y="1407"/>
                  </a:lnTo>
                  <a:cubicBezTo>
                    <a:pt x="984" y="1425"/>
                    <a:pt x="992" y="1433"/>
                    <a:pt x="1002" y="1402"/>
                  </a:cubicBezTo>
                  <a:lnTo>
                    <a:pt x="1034" y="1220"/>
                  </a:lnTo>
                  <a:cubicBezTo>
                    <a:pt x="1042" y="1165"/>
                    <a:pt x="1042" y="1115"/>
                    <a:pt x="1046" y="1071"/>
                  </a:cubicBezTo>
                  <a:lnTo>
                    <a:pt x="1061" y="956"/>
                  </a:lnTo>
                  <a:cubicBezTo>
                    <a:pt x="1069" y="992"/>
                    <a:pt x="1085" y="1177"/>
                    <a:pt x="1099" y="1287"/>
                  </a:cubicBezTo>
                  <a:cubicBezTo>
                    <a:pt x="1113" y="1397"/>
                    <a:pt x="1116" y="1558"/>
                    <a:pt x="1146" y="1618"/>
                  </a:cubicBezTo>
                  <a:lnTo>
                    <a:pt x="1281" y="1647"/>
                  </a:lnTo>
                  <a:lnTo>
                    <a:pt x="1451" y="1714"/>
                  </a:lnTo>
                  <a:cubicBezTo>
                    <a:pt x="1511" y="1737"/>
                    <a:pt x="1577" y="1764"/>
                    <a:pt x="1641" y="1786"/>
                  </a:cubicBezTo>
                  <a:lnTo>
                    <a:pt x="1841" y="1848"/>
                  </a:lnTo>
                  <a:lnTo>
                    <a:pt x="1984" y="1892"/>
                  </a:lnTo>
                  <a:cubicBezTo>
                    <a:pt x="2032" y="1907"/>
                    <a:pt x="2076" y="1924"/>
                    <a:pt x="2128" y="1940"/>
                  </a:cubicBezTo>
                  <a:cubicBezTo>
                    <a:pt x="2179" y="1956"/>
                    <a:pt x="2237" y="1968"/>
                    <a:pt x="2292" y="1988"/>
                  </a:cubicBezTo>
                  <a:cubicBezTo>
                    <a:pt x="2346" y="2008"/>
                    <a:pt x="2419" y="2045"/>
                    <a:pt x="2453" y="2060"/>
                  </a:cubicBezTo>
                </a:path>
              </a:pathLst>
            </a:custGeom>
            <a:noFill/>
            <a:ln w="38100" cap="flat" cmpd="sng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none" lIns="0" tIns="0" rIns="0" bIns="0" anchor="ctr"/>
            <a:lstStyle/>
            <a:p>
              <a:endParaRPr kumimoji="0" lang="zh-CN" altLang="en-US" sz="18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3987002" y="3173020"/>
              <a:ext cx="1841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/>
                <a:t>140 kV</a:t>
              </a:r>
              <a:endParaRPr lang="zh-CN" altLang="en-US" sz="2000" b="1" dirty="0"/>
            </a:p>
          </p:txBody>
        </p:sp>
        <p:cxnSp>
          <p:nvCxnSpPr>
            <p:cNvPr id="11" name="直接箭头连接符 10"/>
            <p:cNvCxnSpPr/>
            <p:nvPr/>
          </p:nvCxnSpPr>
          <p:spPr bwMode="auto">
            <a:xfrm flipH="1">
              <a:off x="4371277" y="3563888"/>
              <a:ext cx="377218" cy="619827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1678051" y="3445639"/>
            <a:ext cx="2599756" cy="1672770"/>
            <a:chOff x="1678051" y="3140968"/>
            <a:chExt cx="2599756" cy="1672770"/>
          </a:xfrm>
        </p:grpSpPr>
        <p:sp>
          <p:nvSpPr>
            <p:cNvPr id="9" name="任意多边形 8"/>
            <p:cNvSpPr/>
            <p:nvPr/>
          </p:nvSpPr>
          <p:spPr bwMode="auto">
            <a:xfrm>
              <a:off x="1678051" y="3711100"/>
              <a:ext cx="2599756" cy="1102638"/>
            </a:xfrm>
            <a:custGeom>
              <a:avLst/>
              <a:gdLst>
                <a:gd name="connsiteX0" fmla="*/ 3604 w 2599756"/>
                <a:gd name="connsiteY0" fmla="*/ 1092128 h 1102638"/>
                <a:gd name="connsiteX1" fmla="*/ 56156 w 2599756"/>
                <a:gd name="connsiteY1" fmla="*/ 1081617 h 1102638"/>
                <a:gd name="connsiteX2" fmla="*/ 392487 w 2599756"/>
                <a:gd name="connsiteY2" fmla="*/ 1081617 h 1102638"/>
                <a:gd name="connsiteX3" fmla="*/ 865452 w 2599756"/>
                <a:gd name="connsiteY3" fmla="*/ 839879 h 1102638"/>
                <a:gd name="connsiteX4" fmla="*/ 1086170 w 2599756"/>
                <a:gd name="connsiteY4" fmla="*/ 671714 h 1102638"/>
                <a:gd name="connsiteX5" fmla="*/ 1317397 w 2599756"/>
                <a:gd name="connsiteY5" fmla="*/ 566610 h 1102638"/>
                <a:gd name="connsiteX6" fmla="*/ 1559135 w 2599756"/>
                <a:gd name="connsiteY6" fmla="*/ 461507 h 1102638"/>
                <a:gd name="connsiteX7" fmla="*/ 1695770 w 2599756"/>
                <a:gd name="connsiteY7" fmla="*/ 461507 h 1102638"/>
                <a:gd name="connsiteX8" fmla="*/ 1790363 w 2599756"/>
                <a:gd name="connsiteY8" fmla="*/ 167217 h 1102638"/>
                <a:gd name="connsiteX9" fmla="*/ 1832404 w 2599756"/>
                <a:gd name="connsiteY9" fmla="*/ 9562 h 1102638"/>
                <a:gd name="connsiteX10" fmla="*/ 1937508 w 2599756"/>
                <a:gd name="connsiteY10" fmla="*/ 440486 h 1102638"/>
                <a:gd name="connsiteX11" fmla="*/ 2011080 w 2599756"/>
                <a:gd name="connsiteY11" fmla="*/ 472017 h 1102638"/>
                <a:gd name="connsiteX12" fmla="*/ 2074142 w 2599756"/>
                <a:gd name="connsiteY12" fmla="*/ 545590 h 1102638"/>
                <a:gd name="connsiteX13" fmla="*/ 2210777 w 2599756"/>
                <a:gd name="connsiteY13" fmla="*/ 303852 h 1102638"/>
                <a:gd name="connsiteX14" fmla="*/ 2389452 w 2599756"/>
                <a:gd name="connsiteY14" fmla="*/ 650693 h 1102638"/>
                <a:gd name="connsiteX15" fmla="*/ 2568128 w 2599756"/>
                <a:gd name="connsiteY15" fmla="*/ 1060597 h 1102638"/>
                <a:gd name="connsiteX16" fmla="*/ 2599659 w 2599756"/>
                <a:gd name="connsiteY16" fmla="*/ 1071107 h 1102638"/>
                <a:gd name="connsiteX17" fmla="*/ 150749 w 2599756"/>
                <a:gd name="connsiteY17" fmla="*/ 1102638 h 110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99756" h="1102638">
                  <a:moveTo>
                    <a:pt x="3604" y="1092128"/>
                  </a:moveTo>
                  <a:cubicBezTo>
                    <a:pt x="-2527" y="1087748"/>
                    <a:pt x="-8658" y="1083369"/>
                    <a:pt x="56156" y="1081617"/>
                  </a:cubicBezTo>
                  <a:cubicBezTo>
                    <a:pt x="120970" y="1079865"/>
                    <a:pt x="257604" y="1121907"/>
                    <a:pt x="392487" y="1081617"/>
                  </a:cubicBezTo>
                  <a:cubicBezTo>
                    <a:pt x="527370" y="1041327"/>
                    <a:pt x="749838" y="908196"/>
                    <a:pt x="865452" y="839879"/>
                  </a:cubicBezTo>
                  <a:cubicBezTo>
                    <a:pt x="981066" y="771562"/>
                    <a:pt x="1010846" y="717259"/>
                    <a:pt x="1086170" y="671714"/>
                  </a:cubicBezTo>
                  <a:cubicBezTo>
                    <a:pt x="1161494" y="626169"/>
                    <a:pt x="1317397" y="566610"/>
                    <a:pt x="1317397" y="566610"/>
                  </a:cubicBezTo>
                  <a:cubicBezTo>
                    <a:pt x="1396225" y="531575"/>
                    <a:pt x="1496073" y="479024"/>
                    <a:pt x="1559135" y="461507"/>
                  </a:cubicBezTo>
                  <a:cubicBezTo>
                    <a:pt x="1622197" y="443990"/>
                    <a:pt x="1657232" y="510555"/>
                    <a:pt x="1695770" y="461507"/>
                  </a:cubicBezTo>
                  <a:cubicBezTo>
                    <a:pt x="1734308" y="412459"/>
                    <a:pt x="1767591" y="242541"/>
                    <a:pt x="1790363" y="167217"/>
                  </a:cubicBezTo>
                  <a:cubicBezTo>
                    <a:pt x="1813135" y="91893"/>
                    <a:pt x="1807880" y="-35983"/>
                    <a:pt x="1832404" y="9562"/>
                  </a:cubicBezTo>
                  <a:cubicBezTo>
                    <a:pt x="1856928" y="55107"/>
                    <a:pt x="1907729" y="363410"/>
                    <a:pt x="1937508" y="440486"/>
                  </a:cubicBezTo>
                  <a:cubicBezTo>
                    <a:pt x="1967287" y="517562"/>
                    <a:pt x="1988308" y="454500"/>
                    <a:pt x="2011080" y="472017"/>
                  </a:cubicBezTo>
                  <a:cubicBezTo>
                    <a:pt x="2033852" y="489534"/>
                    <a:pt x="2040859" y="573617"/>
                    <a:pt x="2074142" y="545590"/>
                  </a:cubicBezTo>
                  <a:cubicBezTo>
                    <a:pt x="2107425" y="517563"/>
                    <a:pt x="2158225" y="286335"/>
                    <a:pt x="2210777" y="303852"/>
                  </a:cubicBezTo>
                  <a:cubicBezTo>
                    <a:pt x="2263329" y="321369"/>
                    <a:pt x="2329894" y="524569"/>
                    <a:pt x="2389452" y="650693"/>
                  </a:cubicBezTo>
                  <a:cubicBezTo>
                    <a:pt x="2449011" y="776817"/>
                    <a:pt x="2533094" y="990528"/>
                    <a:pt x="2568128" y="1060597"/>
                  </a:cubicBezTo>
                  <a:cubicBezTo>
                    <a:pt x="2603162" y="1130666"/>
                    <a:pt x="2599659" y="1071107"/>
                    <a:pt x="2599659" y="1071107"/>
                  </a:cubicBezTo>
                  <a:lnTo>
                    <a:pt x="150749" y="1102638"/>
                  </a:lnTo>
                </a:path>
              </a:pathLst>
            </a:cu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682329" y="3140968"/>
              <a:ext cx="1581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/>
                <a:t>80 kV</a:t>
              </a:r>
              <a:endParaRPr lang="en-US" altLang="zh-CN" sz="2000" b="1" dirty="0" smtClean="0"/>
            </a:p>
          </p:txBody>
        </p:sp>
        <p:cxnSp>
          <p:nvCxnSpPr>
            <p:cNvPr id="102" name="直接箭头连接符 101"/>
            <p:cNvCxnSpPr/>
            <p:nvPr/>
          </p:nvCxnSpPr>
          <p:spPr bwMode="auto">
            <a:xfrm>
              <a:off x="2547165" y="3509581"/>
              <a:ext cx="508783" cy="718426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1962410" y="1993804"/>
            <a:ext cx="3150820" cy="3072017"/>
            <a:chOff x="1962410" y="1689133"/>
            <a:chExt cx="3150820" cy="3072017"/>
          </a:xfrm>
        </p:grpSpPr>
        <p:grpSp>
          <p:nvGrpSpPr>
            <p:cNvPr id="95" name="Group 10"/>
            <p:cNvGrpSpPr/>
            <p:nvPr/>
          </p:nvGrpSpPr>
          <p:grpSpPr bwMode="auto">
            <a:xfrm>
              <a:off x="1962410" y="1689133"/>
              <a:ext cx="3150820" cy="1033008"/>
              <a:chOff x="2253" y="2504"/>
              <a:chExt cx="1764" cy="513"/>
            </a:xfrm>
          </p:grpSpPr>
          <p:sp>
            <p:nvSpPr>
              <p:cNvPr id="104" name="Text Box 13"/>
              <p:cNvSpPr txBox="1">
                <a:spLocks noChangeArrowheads="1"/>
              </p:cNvSpPr>
              <p:nvPr/>
            </p:nvSpPr>
            <p:spPr bwMode="auto">
              <a:xfrm>
                <a:off x="2253" y="2504"/>
                <a:ext cx="1036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anchor="ctr">
                <a:spAutoFit/>
              </a:bodyPr>
              <a:lstStyle/>
              <a:p>
                <a:pPr algn="ctr" eaLnBrk="0" hangingPunct="0">
                  <a:lnSpc>
                    <a:spcPts val="2400"/>
                  </a:lnSpc>
                </a:pPr>
                <a:r>
                  <a:rPr lang="de-DE" altLang="zh-CN" sz="2000" b="1" dirty="0">
                    <a:ea typeface="宋体" panose="02010600030101010101" pitchFamily="2" charset="-122"/>
                  </a:rPr>
                  <a:t>Mean Energy</a:t>
                </a:r>
                <a:r>
                  <a:rPr lang="de-DE" altLang="zh-CN" sz="2000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:</a:t>
                </a:r>
                <a:endParaRPr lang="en-US" altLang="zh-CN" sz="2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5" name="Text Box 14"/>
              <p:cNvSpPr txBox="1">
                <a:spLocks noChangeArrowheads="1"/>
              </p:cNvSpPr>
              <p:nvPr/>
            </p:nvSpPr>
            <p:spPr bwMode="auto">
              <a:xfrm>
                <a:off x="2452" y="2790"/>
                <a:ext cx="545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>
                <a:spAutoFit/>
              </a:bodyPr>
              <a:lstStyle/>
              <a:p>
                <a:pPr algn="ctr" eaLnBrk="0" hangingPunct="0">
                  <a:lnSpc>
                    <a:spcPts val="2400"/>
                  </a:lnSpc>
                </a:pPr>
                <a:r>
                  <a:rPr lang="de-DE" altLang="zh-CN" sz="2000" b="1" dirty="0">
                    <a:solidFill>
                      <a:srgbClr val="006600"/>
                    </a:solidFill>
                    <a:ea typeface="宋体" panose="02010600030101010101" pitchFamily="2" charset="-122"/>
                  </a:rPr>
                  <a:t>56 </a:t>
                </a:r>
                <a:r>
                  <a:rPr lang="de-DE" altLang="zh-CN" sz="2000" b="1" dirty="0" smtClean="0">
                    <a:solidFill>
                      <a:srgbClr val="006600"/>
                    </a:solidFill>
                    <a:ea typeface="宋体" panose="02010600030101010101" pitchFamily="2" charset="-122"/>
                  </a:rPr>
                  <a:t>keV</a:t>
                </a:r>
                <a:endParaRPr lang="en-US" altLang="zh-CN" sz="2000" b="1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06" name="Text Box 15"/>
              <p:cNvSpPr txBox="1">
                <a:spLocks noChangeArrowheads="1"/>
              </p:cNvSpPr>
              <p:nvPr/>
            </p:nvSpPr>
            <p:spPr bwMode="auto">
              <a:xfrm>
                <a:off x="3472" y="2796"/>
                <a:ext cx="545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>
                <a:spAutoFit/>
              </a:bodyPr>
              <a:lstStyle/>
              <a:p>
                <a:pPr algn="ctr" eaLnBrk="0" hangingPunct="0">
                  <a:lnSpc>
                    <a:spcPts val="2400"/>
                  </a:lnSpc>
                </a:pPr>
                <a:r>
                  <a:rPr lang="de-DE" altLang="zh-CN" sz="2000" b="1" dirty="0">
                    <a:solidFill>
                      <a:srgbClr val="FF0000"/>
                    </a:solidFill>
                    <a:ea typeface="宋体" panose="02010600030101010101" pitchFamily="2" charset="-122"/>
                  </a:rPr>
                  <a:t>76 </a:t>
                </a:r>
                <a:r>
                  <a:rPr lang="de-DE" altLang="zh-CN" sz="2000" b="1" dirty="0" smtClean="0">
                    <a:solidFill>
                      <a:srgbClr val="FF0000"/>
                    </a:solidFill>
                    <a:ea typeface="宋体" panose="02010600030101010101" pitchFamily="2" charset="-122"/>
                  </a:rPr>
                  <a:t>keV</a:t>
                </a:r>
                <a:endParaRPr lang="en-US" altLang="zh-CN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7" name="Line 16"/>
              <p:cNvSpPr>
                <a:spLocks noChangeShapeType="1"/>
              </p:cNvSpPr>
              <p:nvPr/>
            </p:nvSpPr>
            <p:spPr bwMode="auto">
              <a:xfrm flipV="1">
                <a:off x="2948" y="3017"/>
                <a:ext cx="46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/>
              <a:lstStyle/>
              <a:p>
                <a:endParaRPr lang="zh-CN" altLang="en-US" sz="1050"/>
              </a:p>
            </p:txBody>
          </p:sp>
        </p:grpSp>
        <p:cxnSp>
          <p:nvCxnSpPr>
            <p:cNvPr id="8" name="直接箭头连接符 7"/>
            <p:cNvCxnSpPr/>
            <p:nvPr/>
          </p:nvCxnSpPr>
          <p:spPr bwMode="auto">
            <a:xfrm flipH="1">
              <a:off x="3210143" y="2277124"/>
              <a:ext cx="4794" cy="2483152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0" name="直接箭头连接符 109"/>
            <p:cNvCxnSpPr/>
            <p:nvPr/>
          </p:nvCxnSpPr>
          <p:spPr bwMode="auto">
            <a:xfrm>
              <a:off x="4044832" y="2277124"/>
              <a:ext cx="25964" cy="2484026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21" name="矩形 120"/>
          <p:cNvSpPr/>
          <p:nvPr/>
        </p:nvSpPr>
        <p:spPr>
          <a:xfrm>
            <a:off x="179512" y="1124744"/>
            <a:ext cx="88204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存在的问题一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 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近似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单能量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获取，双能量</a:t>
            </a:r>
            <a:r>
              <a:rPr lang="en-US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成像精度低</a:t>
            </a:r>
            <a:r>
              <a:rPr kumimoji="0" lang="en-US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文本框 94"/>
              <p:cNvSpPr txBox="1"/>
              <p:nvPr/>
            </p:nvSpPr>
            <p:spPr>
              <a:xfrm>
                <a:off x="1415158" y="1971427"/>
                <a:ext cx="6580071" cy="879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b="1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𝒄𝒂𝒍𝒄𝒊𝒖𝒎</m:t>
                          </m:r>
                        </m:sub>
                      </m:sSub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𝟖𝟑𝟓</m:t>
                      </m:r>
                      <m:sSub>
                        <m:sSub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𝒘𝒂𝒕𝒆𝒓</m:t>
                          </m:r>
                        </m:sub>
                      </m:sSub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altLang="zh-CN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𝟎𝟔𝟒</m:t>
                      </m:r>
                      <m:sSub>
                        <m:sSubPr>
                          <m:ctrlP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𝒊𝒐𝒅𝒊𝒏𝒆</m:t>
                          </m:r>
                        </m:sub>
                      </m:sSub>
                    </m:oMath>
                  </m:oMathPara>
                </a14:m>
                <a:endParaRPr kumimoji="0" lang="zh-CN" altLang="en-US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5" name="文本框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158" y="1971427"/>
                <a:ext cx="6580071" cy="879664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99" name="矩形 4"/>
          <p:cNvSpPr>
            <a:spLocks noChangeArrowheads="1"/>
          </p:cNvSpPr>
          <p:nvPr/>
        </p:nvSpPr>
        <p:spPr bwMode="auto">
          <a:xfrm>
            <a:off x="683692" y="1307852"/>
            <a:ext cx="770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 dirty="0" smtClean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钙的衰减系数可由水和碘的衰减系数表示：</a:t>
            </a:r>
            <a:endParaRPr lang="zh-CN" altLang="en-US" sz="2800" b="1" dirty="0" smtClean="0">
              <a:solidFill>
                <a:srgbClr val="0000CC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3" name="图片 6" descr="C:\Users\LDY\AppData\Roaming\Tencent\Users\1726699897\TIM\WinTemp\RichOle\V%KC8ML7AS@6IGU]_(V1%T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71850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75469" y="1331913"/>
            <a:ext cx="7993062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 sz="4400" b="1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67385" y="2585249"/>
            <a:ext cx="996635" cy="2268722"/>
            <a:chOff x="6172746" y="2526884"/>
            <a:chExt cx="996635" cy="2268722"/>
          </a:xfrm>
        </p:grpSpPr>
        <p:sp>
          <p:nvSpPr>
            <p:cNvPr id="42" name="文本框 41"/>
            <p:cNvSpPr txBox="1"/>
            <p:nvPr/>
          </p:nvSpPr>
          <p:spPr>
            <a:xfrm>
              <a:off x="6399193" y="4248542"/>
              <a:ext cx="5437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图像</a:t>
              </a:r>
              <a:endPara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重建</a:t>
              </a:r>
              <a:endParaRPr kumimoji="0" lang="zh-CN" alt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3" name="直接箭头连接符 42"/>
            <p:cNvCxnSpPr/>
            <p:nvPr/>
          </p:nvCxnSpPr>
          <p:spPr>
            <a:xfrm>
              <a:off x="6172746" y="4795606"/>
              <a:ext cx="99663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4" name="文本框 43"/>
            <p:cNvSpPr txBox="1"/>
            <p:nvPr/>
          </p:nvSpPr>
          <p:spPr>
            <a:xfrm>
              <a:off x="6425839" y="2526884"/>
              <a:ext cx="5437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图像</a:t>
              </a:r>
              <a:endPara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重建</a:t>
              </a:r>
              <a:endPara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5" name="直接箭头连接符 44"/>
            <p:cNvCxnSpPr/>
            <p:nvPr/>
          </p:nvCxnSpPr>
          <p:spPr>
            <a:xfrm>
              <a:off x="6172746" y="3073947"/>
              <a:ext cx="99663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10" name="直接箭头连接符 9"/>
          <p:cNvCxnSpPr>
            <a:stCxn id="25" idx="3"/>
            <a:endCxn id="29" idx="1"/>
          </p:cNvCxnSpPr>
          <p:nvPr/>
        </p:nvCxnSpPr>
        <p:spPr>
          <a:xfrm>
            <a:off x="1642580" y="3130949"/>
            <a:ext cx="377357" cy="821149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直接箭头连接符 10"/>
          <p:cNvCxnSpPr>
            <a:stCxn id="24" idx="3"/>
            <a:endCxn id="29" idx="1"/>
          </p:cNvCxnSpPr>
          <p:nvPr/>
        </p:nvCxnSpPr>
        <p:spPr>
          <a:xfrm flipV="1">
            <a:off x="1642580" y="3952098"/>
            <a:ext cx="377357" cy="846510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直接箭头连接符 11"/>
          <p:cNvCxnSpPr>
            <a:stCxn id="29" idx="3"/>
            <a:endCxn id="39" idx="1"/>
          </p:cNvCxnSpPr>
          <p:nvPr/>
        </p:nvCxnSpPr>
        <p:spPr>
          <a:xfrm flipV="1">
            <a:off x="4901701" y="3129075"/>
            <a:ext cx="531722" cy="823023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接箭头连接符 12"/>
          <p:cNvCxnSpPr>
            <a:stCxn id="29" idx="3"/>
            <a:endCxn id="38" idx="1"/>
          </p:cNvCxnSpPr>
          <p:nvPr/>
        </p:nvCxnSpPr>
        <p:spPr>
          <a:xfrm>
            <a:off x="4901701" y="3952098"/>
            <a:ext cx="522439" cy="862054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4" name="组合 13"/>
          <p:cNvGrpSpPr/>
          <p:nvPr/>
        </p:nvGrpSpPr>
        <p:grpSpPr>
          <a:xfrm>
            <a:off x="5150818" y="2030175"/>
            <a:ext cx="1569660" cy="3744368"/>
            <a:chOff x="4856179" y="1952354"/>
            <a:chExt cx="1569660" cy="3744368"/>
          </a:xfrm>
        </p:grpSpPr>
        <p:sp>
          <p:nvSpPr>
            <p:cNvPr id="36" name="文本框 35"/>
            <p:cNvSpPr txBox="1"/>
            <p:nvPr/>
          </p:nvSpPr>
          <p:spPr>
            <a:xfrm>
              <a:off x="4856179" y="1952354"/>
              <a:ext cx="1569660" cy="369332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基物质线积分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125484" y="2446416"/>
              <a:ext cx="1053691" cy="3250306"/>
              <a:chOff x="5125484" y="2462909"/>
              <a:chExt cx="1053691" cy="3250306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64" b="16832"/>
              <a:stretch>
                <a:fillRect/>
              </a:stretch>
            </p:blipFill>
            <p:spPr>
              <a:xfrm>
                <a:off x="5129501" y="4150367"/>
                <a:ext cx="1023018" cy="1204913"/>
              </a:xfrm>
              <a:prstGeom prst="rect">
                <a:avLst/>
              </a:prstGeom>
              <a:ln>
                <a:solidFill>
                  <a:srgbClr val="0000CC"/>
                </a:solidFill>
              </a:ln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811" b="16422"/>
              <a:stretch>
                <a:fillRect/>
              </a:stretch>
            </p:blipFill>
            <p:spPr>
              <a:xfrm>
                <a:off x="5138784" y="2462909"/>
                <a:ext cx="1023018" cy="1209675"/>
              </a:xfrm>
              <a:prstGeom prst="rect">
                <a:avLst/>
              </a:prstGeom>
              <a:ln>
                <a:solidFill>
                  <a:srgbClr val="0000CC"/>
                </a:solidFill>
              </a:ln>
            </p:spPr>
          </p:pic>
          <p:sp>
            <p:nvSpPr>
              <p:cNvPr id="40" name="文本框 39"/>
              <p:cNvSpPr txBox="1"/>
              <p:nvPr/>
            </p:nvSpPr>
            <p:spPr>
              <a:xfrm>
                <a:off x="5135299" y="3661187"/>
                <a:ext cx="104387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基物质</a:t>
                </a:r>
                <a:r>
                  <a:rPr kumimoji="0" lang="en-US" altLang="zh-CN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</a:t>
                </a:r>
                <a:endParaRPr kumimoji="0" lang="zh-CN" alt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5125484" y="5343883"/>
                <a:ext cx="10310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基物质</a:t>
                </a:r>
                <a:r>
                  <a:rPr kumimoji="0" lang="en-US" altLang="zh-CN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</a:t>
                </a:r>
                <a:endParaRPr kumimoji="0" lang="zh-CN" alt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7460850" y="2030175"/>
            <a:ext cx="1180216" cy="3750244"/>
            <a:chOff x="7166211" y="1952354"/>
            <a:chExt cx="1180216" cy="3750244"/>
          </a:xfrm>
        </p:grpSpPr>
        <p:grpSp>
          <p:nvGrpSpPr>
            <p:cNvPr id="30" name="组合 29"/>
            <p:cNvGrpSpPr/>
            <p:nvPr/>
          </p:nvGrpSpPr>
          <p:grpSpPr>
            <a:xfrm>
              <a:off x="7166211" y="2440540"/>
              <a:ext cx="1180216" cy="3262058"/>
              <a:chOff x="7214851" y="2451208"/>
              <a:chExt cx="1180216" cy="3262058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4851" y="4176454"/>
                <a:ext cx="1180216" cy="1180216"/>
              </a:xfrm>
              <a:prstGeom prst="rect">
                <a:avLst/>
              </a:prstGeom>
              <a:ln>
                <a:solidFill>
                  <a:srgbClr val="0000CC"/>
                </a:solidFill>
              </a:ln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4851" y="2451208"/>
                <a:ext cx="1180216" cy="1180216"/>
              </a:xfrm>
              <a:prstGeom prst="rect">
                <a:avLst/>
              </a:prstGeom>
              <a:ln>
                <a:solidFill>
                  <a:srgbClr val="0000CC"/>
                </a:solidFill>
              </a:ln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7283021" y="3631424"/>
                <a:ext cx="104387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基物质</a:t>
                </a:r>
                <a:r>
                  <a:rPr kumimoji="0" lang="en-US" altLang="zh-CN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</a:t>
                </a:r>
                <a:endParaRPr kumimoji="0" lang="zh-CN" alt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7289433" y="5343934"/>
                <a:ext cx="10310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基物质</a:t>
                </a:r>
                <a:r>
                  <a:rPr kumimoji="0" lang="en-US" altLang="zh-CN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</a:t>
                </a:r>
                <a:endPara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7202320" y="1952354"/>
              <a:ext cx="1107996" cy="369332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基物质图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019937" y="2030175"/>
            <a:ext cx="2881764" cy="3337170"/>
            <a:chOff x="1725298" y="1952354"/>
            <a:chExt cx="2881764" cy="3337170"/>
          </a:xfrm>
        </p:grpSpPr>
        <p:grpSp>
          <p:nvGrpSpPr>
            <p:cNvPr id="26" name="组合 25"/>
            <p:cNvGrpSpPr/>
            <p:nvPr/>
          </p:nvGrpSpPr>
          <p:grpSpPr>
            <a:xfrm>
              <a:off x="1725298" y="2459029"/>
              <a:ext cx="2881764" cy="2830495"/>
              <a:chOff x="1804472" y="2429871"/>
              <a:chExt cx="2881764" cy="283049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1868317" y="3045476"/>
                    <a:ext cx="2754075" cy="9825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映射每对高、低能弦图数据对应的基物质线积分</a:t>
                    </a:r>
                    <a:endParaRPr kumimoji="0" lang="en-US" altLang="zh-CN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𝒍</m:t>
                              </m:r>
                            </m:sup>
                          </m:sSubSup>
                          <m: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sup>
                          </m:sSubSup>
                          <m: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⟶(</m:t>
                          </m:r>
                          <m:sSub>
                            <m:sSubPr>
                              <m:ctrlP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kumimoji="0" lang="en-US" altLang="zh-CN" sz="2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0" lang="zh-CN" altLang="en-US" sz="20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28" name="文本框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8317" y="3045476"/>
                    <a:ext cx="2754075" cy="98251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1327" t="-3106" r="-885" b="-621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  <a:endParaRPr lang="zh-CN" altLang="en-US">
                      <a:noFill/>
                    </a:endParaRPr>
                  </a:p>
                </p:txBody>
              </p:sp>
            </mc:Fallback>
          </mc:AlternateContent>
          <p:sp>
            <p:nvSpPr>
              <p:cNvPr id="29" name="矩形 28"/>
              <p:cNvSpPr/>
              <p:nvPr/>
            </p:nvSpPr>
            <p:spPr>
              <a:xfrm>
                <a:off x="1804472" y="2429871"/>
                <a:ext cx="2881764" cy="2830495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2265933" y="1952354"/>
              <a:ext cx="1800493" cy="369332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基物质分解算法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9044" y="2030175"/>
            <a:ext cx="1107996" cy="3742926"/>
            <a:chOff x="244405" y="1952354"/>
            <a:chExt cx="1107996" cy="3742926"/>
          </a:xfrm>
        </p:grpSpPr>
        <p:grpSp>
          <p:nvGrpSpPr>
            <p:cNvPr id="18" name="组合 17"/>
            <p:cNvGrpSpPr/>
            <p:nvPr/>
          </p:nvGrpSpPr>
          <p:grpSpPr>
            <a:xfrm>
              <a:off x="248865" y="2451770"/>
              <a:ext cx="1099076" cy="3243510"/>
              <a:chOff x="248865" y="2451770"/>
              <a:chExt cx="1099076" cy="324351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348632" y="5315496"/>
                    <a:ext cx="899541" cy="3797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高能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zh-CN" sz="1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zh-CN" sz="1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kumimoji="0" lang="en-US" altLang="zh-CN" sz="1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𝒉</m:t>
                            </m:r>
                          </m:sup>
                        </m:sSup>
                      </m:oMath>
                    </a14:m>
                    <a:endParaRPr kumimoji="0" lang="zh-CN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20" name="文本框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632" y="5315496"/>
                    <a:ext cx="899541" cy="37978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l="-6122" t="-6452" b="-2580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  <a:endParaRPr lang="zh-CN" altLang="en-US">
                      <a:noFill/>
                    </a:endParaRPr>
                  </a:p>
                </p:txBody>
              </p:sp>
            </mc:Fallback>
          </mc:AlternateContent>
          <p:grpSp>
            <p:nvGrpSpPr>
              <p:cNvPr id="22" name="组合 21"/>
              <p:cNvGrpSpPr/>
              <p:nvPr/>
            </p:nvGrpSpPr>
            <p:grpSpPr>
              <a:xfrm>
                <a:off x="248865" y="2451770"/>
                <a:ext cx="1099076" cy="2870266"/>
                <a:chOff x="248865" y="2451770"/>
                <a:chExt cx="1099076" cy="2870266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3" name="文本框 22"/>
                    <p:cNvSpPr txBox="1"/>
                    <p:nvPr/>
                  </p:nvSpPr>
                  <p:spPr>
                    <a:xfrm>
                      <a:off x="370273" y="3623217"/>
                      <a:ext cx="856260" cy="3797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低能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altLang="zh-CN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kumimoji="0" lang="en-US" altLang="zh-CN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𝒍</m:t>
                              </m:r>
                            </m:sup>
                          </m:sSup>
                        </m:oMath>
                      </a14:m>
                      <a:endParaRPr kumimoji="0" lang="zh-CN" alt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>
                <p:sp>
                  <p:nvSpPr>
                    <p:cNvPr id="23" name="文本框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0273" y="3623217"/>
                      <a:ext cx="856260" cy="379784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 l="-5674" t="-4839" b="-2580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  <a:endParaRPr lang="zh-CN" altLang="en-US">
                        <a:noFill/>
                      </a:endParaRPr>
                    </a:p>
                  </p:txBody>
                </p:sp>
              </mc:Fallback>
            </mc:AlternateContent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260" b="16818"/>
                <a:stretch>
                  <a:fillRect/>
                </a:stretch>
              </p:blipFill>
              <p:spPr>
                <a:xfrm>
                  <a:off x="248865" y="4119537"/>
                  <a:ext cx="1099076" cy="1202499"/>
                </a:xfrm>
                <a:prstGeom prst="rect">
                  <a:avLst/>
                </a:prstGeom>
                <a:ln>
                  <a:solidFill>
                    <a:srgbClr val="0000CC"/>
                  </a:solidFill>
                </a:ln>
              </p:spPr>
            </p:pic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260" b="16806"/>
                <a:stretch>
                  <a:fillRect/>
                </a:stretch>
              </p:blipFill>
              <p:spPr>
                <a:xfrm>
                  <a:off x="248865" y="2451770"/>
                  <a:ext cx="1099076" cy="1202716"/>
                </a:xfrm>
                <a:prstGeom prst="rect">
                  <a:avLst/>
                </a:prstGeom>
                <a:ln>
                  <a:solidFill>
                    <a:srgbClr val="0000CC"/>
                  </a:solidFill>
                </a:ln>
              </p:spPr>
            </p:pic>
          </p:grpSp>
        </p:grpSp>
        <p:sp>
          <p:nvSpPr>
            <p:cNvPr id="19" name="文本框 18"/>
            <p:cNvSpPr txBox="1"/>
            <p:nvPr/>
          </p:nvSpPr>
          <p:spPr>
            <a:xfrm>
              <a:off x="244405" y="1952354"/>
              <a:ext cx="1107996" cy="369332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能谱数据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591060" y="2132856"/>
            <a:ext cx="6005276" cy="4320480"/>
            <a:chOff x="1447044" y="1945844"/>
            <a:chExt cx="6005276" cy="432048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47044" y="1945844"/>
              <a:ext cx="6005276" cy="4320480"/>
            </a:xfrm>
            <a:prstGeom prst="rect">
              <a:avLst/>
            </a:prstGeom>
          </p:spPr>
        </p:pic>
        <p:sp>
          <p:nvSpPr>
            <p:cNvPr id="54" name="Text Box 14"/>
            <p:cNvSpPr txBox="1">
              <a:spLocks noChangeArrowheads="1"/>
            </p:cNvSpPr>
            <p:nvPr/>
          </p:nvSpPr>
          <p:spPr bwMode="auto">
            <a:xfrm>
              <a:off x="3779912" y="2828470"/>
              <a:ext cx="799258" cy="3191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none" lIns="0" tIns="0">
              <a:spAutoFit/>
            </a:bodyPr>
            <a:lstStyle/>
            <a:p>
              <a:pPr algn="ctr" eaLnBrk="0" hangingPunct="0">
                <a:lnSpc>
                  <a:spcPts val="2400"/>
                </a:lnSpc>
              </a:pPr>
              <a:r>
                <a:rPr lang="de-DE" altLang="zh-CN" sz="1600" b="1" dirty="0">
                  <a:solidFill>
                    <a:srgbClr val="006600"/>
                  </a:solidFill>
                  <a:ea typeface="宋体" panose="02010600030101010101" pitchFamily="2" charset="-122"/>
                </a:rPr>
                <a:t>56 </a:t>
              </a:r>
              <a:r>
                <a:rPr lang="de-DE" altLang="zh-CN" sz="1600" b="1" dirty="0" smtClean="0">
                  <a:solidFill>
                    <a:srgbClr val="006600"/>
                  </a:solidFill>
                  <a:ea typeface="宋体" panose="02010600030101010101" pitchFamily="2" charset="-122"/>
                </a:rPr>
                <a:t>keV</a:t>
              </a:r>
              <a:endParaRPr lang="en-US" altLang="zh-CN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4591092" y="2828470"/>
              <a:ext cx="799258" cy="3191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none" lIns="0" tIns="0">
              <a:spAutoFit/>
            </a:bodyPr>
            <a:lstStyle/>
            <a:p>
              <a:pPr algn="ctr" eaLnBrk="0" hangingPunct="0">
                <a:lnSpc>
                  <a:spcPts val="2400"/>
                </a:lnSpc>
              </a:pPr>
              <a:r>
                <a:rPr lang="de-DE" altLang="zh-CN" sz="1600" b="1" dirty="0">
                  <a:solidFill>
                    <a:srgbClr val="FF0000"/>
                  </a:solidFill>
                  <a:ea typeface="宋体" panose="02010600030101010101" pitchFamily="2" charset="-122"/>
                </a:rPr>
                <a:t>76 </a:t>
              </a:r>
              <a:r>
                <a:rPr lang="de-DE" altLang="zh-CN" sz="1600" b="1" dirty="0" smtClean="0">
                  <a:solidFill>
                    <a:srgbClr val="FF0000"/>
                  </a:solidFill>
                  <a:ea typeface="宋体" panose="02010600030101010101" pitchFamily="2" charset="-122"/>
                </a:rPr>
                <a:t>keV</a:t>
              </a:r>
              <a:endParaRPr lang="en-US" altLang="zh-CN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4504483" y="3327980"/>
            <a:ext cx="89215" cy="2461398"/>
            <a:chOff x="5917292" y="4653136"/>
            <a:chExt cx="45719" cy="1261351"/>
          </a:xfrm>
        </p:grpSpPr>
        <p:cxnSp>
          <p:nvCxnSpPr>
            <p:cNvPr id="43" name="直接连接符 42"/>
            <p:cNvCxnSpPr/>
            <p:nvPr/>
          </p:nvCxnSpPr>
          <p:spPr bwMode="auto">
            <a:xfrm>
              <a:off x="5940152" y="4653136"/>
              <a:ext cx="0" cy="1261351"/>
            </a:xfrm>
            <a:prstGeom prst="line">
              <a:avLst/>
            </a:prstGeom>
            <a:ln w="12700">
              <a:solidFill>
                <a:srgbClr val="0000CC"/>
              </a:solidFill>
              <a:prstDash val="sysDot"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/>
          </p:nvSpPr>
          <p:spPr bwMode="auto">
            <a:xfrm flipV="1">
              <a:off x="5917292" y="4881267"/>
              <a:ext cx="45719" cy="457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 flipV="1">
              <a:off x="5917292" y="5686356"/>
              <a:ext cx="45719" cy="457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kumimoji="0" lang="zh-CN" altLang="en-US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21024542">
            <a:off x="3050097" y="3832036"/>
            <a:ext cx="513791" cy="825827"/>
            <a:chOff x="5118725" y="4920815"/>
            <a:chExt cx="263293" cy="423197"/>
          </a:xfrm>
        </p:grpSpPr>
        <p:sp>
          <p:nvSpPr>
            <p:cNvPr id="47" name="右箭头 46"/>
            <p:cNvSpPr/>
            <p:nvPr/>
          </p:nvSpPr>
          <p:spPr bwMode="auto">
            <a:xfrm rot="18522455">
              <a:off x="4987465" y="5052075"/>
              <a:ext cx="423197" cy="160678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197287" y="4978554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100" dirty="0"/>
            </a:p>
          </p:txBody>
        </p:sp>
      </p:grpSp>
      <p:sp>
        <p:nvSpPr>
          <p:cNvPr id="53" name="矩形 52"/>
          <p:cNvSpPr/>
          <p:nvPr/>
        </p:nvSpPr>
        <p:spPr>
          <a:xfrm>
            <a:off x="251520" y="1124744"/>
            <a:ext cx="849694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存在的问题二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 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能量拟合不准确，物质鉴别能力弱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3571" r="2382"/>
          <a:stretch>
            <a:fillRect/>
          </a:stretch>
        </p:blipFill>
        <p:spPr>
          <a:xfrm>
            <a:off x="977287" y="1700808"/>
            <a:ext cx="7189425" cy="46085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91680" y="1095732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kumimoji="0" lang="en-US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GPS</a:t>
            </a:r>
            <a:r>
              <a:rPr kumimoji="0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公司双能量能谱</a:t>
            </a:r>
            <a:r>
              <a:rPr kumimoji="0" lang="en-US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实现方式</a:t>
            </a:r>
            <a:endParaRPr kumimoji="0" lang="zh-CN" altLang="en-US" sz="36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61574"/>
            <a:ext cx="3523118" cy="310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4"/>
          <p:cNvSpPr>
            <a:spLocks noChangeArrowheads="1"/>
          </p:cNvSpPr>
          <p:nvPr/>
        </p:nvSpPr>
        <p:spPr bwMode="auto">
          <a:xfrm>
            <a:off x="251520" y="2155825"/>
            <a:ext cx="3619128" cy="390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 x‐ray tubes separated by 90 degrees</a:t>
            </a:r>
            <a:endParaRPr kumimoji="0" lang="en-US" altLang="zh-CN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Dual‐Energy </a:t>
            </a: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 </a:t>
            </a:r>
            <a:r>
              <a:rPr kumimoji="0"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FOV</a:t>
            </a: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35 cm</a:t>
            </a:r>
            <a:endParaRPr kumimoji="0" lang="en-US" altLang="zh-CN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Filters </a:t>
            </a: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can be optimized for spectral separation</a:t>
            </a:r>
            <a:endParaRPr kumimoji="0" lang="zh-CN" altLang="en-US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306757" y="1126460"/>
            <a:ext cx="2490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SIEMENS</a:t>
            </a:r>
            <a:endParaRPr kumimoji="0" lang="zh-CN" altLang="en-US" sz="40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270060" y="1097893"/>
            <a:ext cx="1982981" cy="1854553"/>
            <a:chOff x="423724" y="1677988"/>
            <a:chExt cx="3311694" cy="3097212"/>
          </a:xfrm>
        </p:grpSpPr>
        <p:sp>
          <p:nvSpPr>
            <p:cNvPr id="23" name="矩形 5"/>
            <p:cNvSpPr>
              <a:spLocks noChangeArrowheads="1"/>
            </p:cNvSpPr>
            <p:nvPr/>
          </p:nvSpPr>
          <p:spPr bwMode="auto">
            <a:xfrm>
              <a:off x="423724" y="1677988"/>
              <a:ext cx="3311694" cy="3097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52" y="1928813"/>
              <a:ext cx="2906712" cy="259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11396" y="1612289"/>
            <a:ext cx="5291138" cy="5043487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97271" y="2947376"/>
            <a:ext cx="2936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zh-CN" sz="1000" b="1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 10</a:t>
            </a:r>
            <a:r>
              <a:rPr kumimoji="0" lang="de-DE" altLang="zh-CN" sz="1000" b="1" baseline="3000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endParaRPr kumimoji="0" lang="de-DE" altLang="zh-CN" sz="1000" b="1" baseline="300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06809" y="5725501"/>
            <a:ext cx="84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zh-CN" sz="1200" b="1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</a:t>
            </a:r>
            <a:endParaRPr kumimoji="0" lang="de-DE" altLang="zh-CN" sz="1200" b="1" baseline="300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45021" y="5744551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zh-CN" sz="1200" b="1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50</a:t>
            </a:r>
            <a:endParaRPr kumimoji="0" lang="de-DE" altLang="zh-CN" sz="1200" b="1" baseline="300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22946" y="5747726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zh-CN" sz="1200" b="1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100</a:t>
            </a:r>
            <a:endParaRPr kumimoji="0" lang="de-DE" altLang="zh-CN" sz="1200" b="1" baseline="300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34209" y="5774714"/>
            <a:ext cx="2524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zh-CN" sz="1200" b="1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150</a:t>
            </a:r>
            <a:endParaRPr kumimoji="0" lang="de-DE" altLang="zh-CN" sz="1200" b="1" baseline="300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970546" y="3266464"/>
            <a:ext cx="244475" cy="1587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kumimoji="0" lang="zh-CN" altLang="en-US" sz="18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961021" y="3480776"/>
            <a:ext cx="24606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kumimoji="0" lang="zh-CN" altLang="en-US" sz="18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324559" y="3141051"/>
            <a:ext cx="4635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zh-CN" sz="1400" b="1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80 kV</a:t>
            </a:r>
            <a:endParaRPr kumimoji="0" lang="de-DE" altLang="zh-CN" sz="1400" b="1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242009" y="3387114"/>
            <a:ext cx="5619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zh-CN" sz="1400" b="1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140 kV</a:t>
            </a:r>
            <a:endParaRPr kumimoji="0" lang="de-DE" altLang="zh-CN" sz="1400" b="1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2982996" y="4852376"/>
            <a:ext cx="3175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2986171" y="3977664"/>
            <a:ext cx="30163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H="1">
            <a:off x="6435809" y="5080976"/>
            <a:ext cx="3175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H="1">
            <a:off x="6438984" y="4301514"/>
            <a:ext cx="3175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4025984" y="3096601"/>
            <a:ext cx="0" cy="3651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>
            <a:off x="5246771" y="3095014"/>
            <a:ext cx="0" cy="3651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4027571" y="5733439"/>
            <a:ext cx="0" cy="3651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5248359" y="5731851"/>
            <a:ext cx="0" cy="3651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Freeform 20"/>
          <p:cNvSpPr/>
          <p:nvPr/>
        </p:nvSpPr>
        <p:spPr bwMode="auto">
          <a:xfrm>
            <a:off x="3111584" y="4377714"/>
            <a:ext cx="1676400" cy="1360487"/>
          </a:xfrm>
          <a:custGeom>
            <a:avLst/>
            <a:gdLst>
              <a:gd name="T0" fmla="*/ 0 w 1284"/>
              <a:gd name="T1" fmla="*/ 2147483647 h 1144"/>
              <a:gd name="T2" fmla="*/ 2147483647 w 1284"/>
              <a:gd name="T3" fmla="*/ 2147483647 h 1144"/>
              <a:gd name="T4" fmla="*/ 2147483647 w 1284"/>
              <a:gd name="T5" fmla="*/ 2147483647 h 1144"/>
              <a:gd name="T6" fmla="*/ 2147483647 w 1284"/>
              <a:gd name="T7" fmla="*/ 2147483647 h 1144"/>
              <a:gd name="T8" fmla="*/ 2147483647 w 1284"/>
              <a:gd name="T9" fmla="*/ 2147483647 h 1144"/>
              <a:gd name="T10" fmla="*/ 2147483647 w 1284"/>
              <a:gd name="T11" fmla="*/ 2147483647 h 1144"/>
              <a:gd name="T12" fmla="*/ 2147483647 w 1284"/>
              <a:gd name="T13" fmla="*/ 2147483647 h 1144"/>
              <a:gd name="T14" fmla="*/ 2147483647 w 1284"/>
              <a:gd name="T15" fmla="*/ 2147483647 h 1144"/>
              <a:gd name="T16" fmla="*/ 2147483647 w 1284"/>
              <a:gd name="T17" fmla="*/ 2147483647 h 1144"/>
              <a:gd name="T18" fmla="*/ 2147483647 w 1284"/>
              <a:gd name="T19" fmla="*/ 2147483647 h 1144"/>
              <a:gd name="T20" fmla="*/ 2147483647 w 1284"/>
              <a:gd name="T21" fmla="*/ 2147483647 h 1144"/>
              <a:gd name="T22" fmla="*/ 2147483647 w 1284"/>
              <a:gd name="T23" fmla="*/ 2147483647 h 1144"/>
              <a:gd name="T24" fmla="*/ 2147483647 w 1284"/>
              <a:gd name="T25" fmla="*/ 2147483647 h 1144"/>
              <a:gd name="T26" fmla="*/ 2147483647 w 1284"/>
              <a:gd name="T27" fmla="*/ 2147483647 h 1144"/>
              <a:gd name="T28" fmla="*/ 2147483647 w 1284"/>
              <a:gd name="T29" fmla="*/ 2147483647 h 1144"/>
              <a:gd name="T30" fmla="*/ 2147483647 w 1284"/>
              <a:gd name="T31" fmla="*/ 2147483647 h 1144"/>
              <a:gd name="T32" fmla="*/ 2147483647 w 1284"/>
              <a:gd name="T33" fmla="*/ 2147483647 h 1144"/>
              <a:gd name="T34" fmla="*/ 2147483647 w 1284"/>
              <a:gd name="T35" fmla="*/ 2147483647 h 1144"/>
              <a:gd name="T36" fmla="*/ 2147483647 w 1284"/>
              <a:gd name="T37" fmla="*/ 2147483647 h 1144"/>
              <a:gd name="T38" fmla="*/ 2147483647 w 1284"/>
              <a:gd name="T39" fmla="*/ 2147483647 h 1144"/>
              <a:gd name="T40" fmla="*/ 2147483647 w 1284"/>
              <a:gd name="T41" fmla="*/ 2147483647 h 114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284"/>
              <a:gd name="T64" fmla="*/ 0 h 1144"/>
              <a:gd name="T65" fmla="*/ 1284 w 1284"/>
              <a:gd name="T66" fmla="*/ 1144 h 114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284" h="1144">
                <a:moveTo>
                  <a:pt x="0" y="1135"/>
                </a:moveTo>
                <a:lnTo>
                  <a:pt x="151" y="1135"/>
                </a:lnTo>
                <a:cubicBezTo>
                  <a:pt x="187" y="1128"/>
                  <a:pt x="196" y="1116"/>
                  <a:pt x="214" y="1091"/>
                </a:cubicBezTo>
                <a:cubicBezTo>
                  <a:pt x="231" y="1065"/>
                  <a:pt x="225" y="1098"/>
                  <a:pt x="258" y="981"/>
                </a:cubicBezTo>
                <a:cubicBezTo>
                  <a:pt x="289" y="864"/>
                  <a:pt x="363" y="537"/>
                  <a:pt x="407" y="387"/>
                </a:cubicBezTo>
                <a:cubicBezTo>
                  <a:pt x="450" y="237"/>
                  <a:pt x="481" y="145"/>
                  <a:pt x="520" y="81"/>
                </a:cubicBezTo>
                <a:cubicBezTo>
                  <a:pt x="559" y="17"/>
                  <a:pt x="603" y="7"/>
                  <a:pt x="638" y="3"/>
                </a:cubicBezTo>
                <a:cubicBezTo>
                  <a:pt x="674" y="0"/>
                  <a:pt x="699" y="27"/>
                  <a:pt x="733" y="61"/>
                </a:cubicBezTo>
                <a:cubicBezTo>
                  <a:pt x="766" y="96"/>
                  <a:pt x="817" y="192"/>
                  <a:pt x="840" y="211"/>
                </a:cubicBezTo>
                <a:lnTo>
                  <a:pt x="869" y="177"/>
                </a:lnTo>
                <a:lnTo>
                  <a:pt x="882" y="136"/>
                </a:lnTo>
                <a:cubicBezTo>
                  <a:pt x="887" y="112"/>
                  <a:pt x="894" y="29"/>
                  <a:pt x="901" y="34"/>
                </a:cubicBezTo>
                <a:cubicBezTo>
                  <a:pt x="908" y="38"/>
                  <a:pt x="919" y="123"/>
                  <a:pt x="924" y="161"/>
                </a:cubicBezTo>
                <a:cubicBezTo>
                  <a:pt x="928" y="200"/>
                  <a:pt x="924" y="228"/>
                  <a:pt x="927" y="268"/>
                </a:cubicBezTo>
                <a:cubicBezTo>
                  <a:pt x="931" y="309"/>
                  <a:pt x="933" y="362"/>
                  <a:pt x="947" y="406"/>
                </a:cubicBezTo>
                <a:cubicBezTo>
                  <a:pt x="961" y="450"/>
                  <a:pt x="996" y="506"/>
                  <a:pt x="1010" y="531"/>
                </a:cubicBezTo>
                <a:cubicBezTo>
                  <a:pt x="1025" y="555"/>
                  <a:pt x="1025" y="551"/>
                  <a:pt x="1032" y="550"/>
                </a:cubicBezTo>
                <a:cubicBezTo>
                  <a:pt x="1040" y="550"/>
                  <a:pt x="1046" y="494"/>
                  <a:pt x="1058" y="523"/>
                </a:cubicBezTo>
                <a:cubicBezTo>
                  <a:pt x="1069" y="551"/>
                  <a:pt x="1068" y="638"/>
                  <a:pt x="1100" y="719"/>
                </a:cubicBezTo>
                <a:cubicBezTo>
                  <a:pt x="1131" y="800"/>
                  <a:pt x="1213" y="940"/>
                  <a:pt x="1244" y="1011"/>
                </a:cubicBezTo>
                <a:cubicBezTo>
                  <a:pt x="1273" y="1082"/>
                  <a:pt x="1275" y="1116"/>
                  <a:pt x="1284" y="1144"/>
                </a:cubicBezTo>
              </a:path>
            </a:pathLst>
          </a:custGeom>
          <a:solidFill>
            <a:srgbClr val="0000FF">
              <a:alpha val="59999"/>
            </a:srgbClr>
          </a:solidFill>
          <a:ln w="25400">
            <a:solidFill>
              <a:srgbClr val="0000FF"/>
            </a:solidFill>
            <a:round/>
          </a:ln>
        </p:spPr>
        <p:txBody>
          <a:bodyPr wrap="none" lIns="0" tIns="0" rIns="0" bIns="0" anchor="ctr"/>
          <a:lstStyle/>
          <a:p>
            <a:endParaRPr kumimoji="0" lang="zh-CN" altLang="en-US" sz="18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Freeform 21"/>
          <p:cNvSpPr/>
          <p:nvPr/>
        </p:nvSpPr>
        <p:spPr bwMode="auto">
          <a:xfrm>
            <a:off x="3108409" y="3295039"/>
            <a:ext cx="3201987" cy="2451100"/>
          </a:xfrm>
          <a:custGeom>
            <a:avLst/>
            <a:gdLst>
              <a:gd name="T0" fmla="*/ 0 w 2453"/>
              <a:gd name="T1" fmla="*/ 2147483647 h 2061"/>
              <a:gd name="T2" fmla="*/ 2147483647 w 2453"/>
              <a:gd name="T3" fmla="*/ 2147483647 h 2061"/>
              <a:gd name="T4" fmla="*/ 2147483647 w 2453"/>
              <a:gd name="T5" fmla="*/ 2147483647 h 2061"/>
              <a:gd name="T6" fmla="*/ 2147483647 w 2453"/>
              <a:gd name="T7" fmla="*/ 2147483647 h 2061"/>
              <a:gd name="T8" fmla="*/ 2147483647 w 2453"/>
              <a:gd name="T9" fmla="*/ 2147483647 h 2061"/>
              <a:gd name="T10" fmla="*/ 2147483647 w 2453"/>
              <a:gd name="T11" fmla="*/ 2147483647 h 2061"/>
              <a:gd name="T12" fmla="*/ 2147483647 w 2453"/>
              <a:gd name="T13" fmla="*/ 2147483647 h 2061"/>
              <a:gd name="T14" fmla="*/ 2147483647 w 2453"/>
              <a:gd name="T15" fmla="*/ 2147483647 h 2061"/>
              <a:gd name="T16" fmla="*/ 2147483647 w 2453"/>
              <a:gd name="T17" fmla="*/ 2147483647 h 2061"/>
              <a:gd name="T18" fmla="*/ 2147483647 w 2453"/>
              <a:gd name="T19" fmla="*/ 2147483647 h 2061"/>
              <a:gd name="T20" fmla="*/ 2147483647 w 2453"/>
              <a:gd name="T21" fmla="*/ 2147483647 h 2061"/>
              <a:gd name="T22" fmla="*/ 2147483647 w 2453"/>
              <a:gd name="T23" fmla="*/ 2147483647 h 2061"/>
              <a:gd name="T24" fmla="*/ 2147483647 w 2453"/>
              <a:gd name="T25" fmla="*/ 2147483647 h 2061"/>
              <a:gd name="T26" fmla="*/ 2147483647 w 2453"/>
              <a:gd name="T27" fmla="*/ 2147483647 h 2061"/>
              <a:gd name="T28" fmla="*/ 2147483647 w 2453"/>
              <a:gd name="T29" fmla="*/ 0 h 2061"/>
              <a:gd name="T30" fmla="*/ 2147483647 w 2453"/>
              <a:gd name="T31" fmla="*/ 2147483647 h 2061"/>
              <a:gd name="T32" fmla="*/ 2147483647 w 2453"/>
              <a:gd name="T33" fmla="*/ 2147483647 h 2061"/>
              <a:gd name="T34" fmla="*/ 2147483647 w 2453"/>
              <a:gd name="T35" fmla="*/ 2147483647 h 2061"/>
              <a:gd name="T36" fmla="*/ 2147483647 w 2453"/>
              <a:gd name="T37" fmla="*/ 2147483647 h 2061"/>
              <a:gd name="T38" fmla="*/ 2147483647 w 2453"/>
              <a:gd name="T39" fmla="*/ 2147483647 h 2061"/>
              <a:gd name="T40" fmla="*/ 2147483647 w 2453"/>
              <a:gd name="T41" fmla="*/ 2147483647 h 2061"/>
              <a:gd name="T42" fmla="*/ 2147483647 w 2453"/>
              <a:gd name="T43" fmla="*/ 2147483647 h 2061"/>
              <a:gd name="T44" fmla="*/ 2147483647 w 2453"/>
              <a:gd name="T45" fmla="*/ 2147483647 h 2061"/>
              <a:gd name="T46" fmla="*/ 2147483647 w 2453"/>
              <a:gd name="T47" fmla="*/ 2147483647 h 2061"/>
              <a:gd name="T48" fmla="*/ 2147483647 w 2453"/>
              <a:gd name="T49" fmla="*/ 2147483647 h 2061"/>
              <a:gd name="T50" fmla="*/ 2147483647 w 2453"/>
              <a:gd name="T51" fmla="*/ 2147483647 h 2061"/>
              <a:gd name="T52" fmla="*/ 2147483647 w 2453"/>
              <a:gd name="T53" fmla="*/ 2147483647 h 2061"/>
              <a:gd name="T54" fmla="*/ 2147483647 w 2453"/>
              <a:gd name="T55" fmla="*/ 2147483647 h 2061"/>
              <a:gd name="T56" fmla="*/ 2147483647 w 2453"/>
              <a:gd name="T57" fmla="*/ 2147483647 h 2061"/>
              <a:gd name="T58" fmla="*/ 2147483647 w 2453"/>
              <a:gd name="T59" fmla="*/ 2147483647 h 2061"/>
              <a:gd name="T60" fmla="*/ 2147483647 w 2453"/>
              <a:gd name="T61" fmla="*/ 2147483647 h 2061"/>
              <a:gd name="T62" fmla="*/ 2147483647 w 2453"/>
              <a:gd name="T63" fmla="*/ 2147483647 h 2061"/>
              <a:gd name="T64" fmla="*/ 2147483647 w 2453"/>
              <a:gd name="T65" fmla="*/ 2147483647 h 20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453"/>
              <a:gd name="T100" fmla="*/ 0 h 2061"/>
              <a:gd name="T101" fmla="*/ 2453 w 2453"/>
              <a:gd name="T102" fmla="*/ 2061 h 20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453" h="2061">
                <a:moveTo>
                  <a:pt x="0" y="2055"/>
                </a:moveTo>
                <a:cubicBezTo>
                  <a:pt x="27" y="2056"/>
                  <a:pt x="125" y="2061"/>
                  <a:pt x="164" y="2055"/>
                </a:cubicBezTo>
                <a:cubicBezTo>
                  <a:pt x="203" y="2049"/>
                  <a:pt x="215" y="2038"/>
                  <a:pt x="234" y="2021"/>
                </a:cubicBezTo>
                <a:lnTo>
                  <a:pt x="281" y="1954"/>
                </a:lnTo>
                <a:cubicBezTo>
                  <a:pt x="304" y="1911"/>
                  <a:pt x="347" y="1823"/>
                  <a:pt x="375" y="1762"/>
                </a:cubicBezTo>
                <a:cubicBezTo>
                  <a:pt x="403" y="1701"/>
                  <a:pt x="420" y="1642"/>
                  <a:pt x="448" y="1589"/>
                </a:cubicBezTo>
                <a:cubicBezTo>
                  <a:pt x="476" y="1536"/>
                  <a:pt x="514" y="1486"/>
                  <a:pt x="545" y="1445"/>
                </a:cubicBezTo>
                <a:lnTo>
                  <a:pt x="636" y="1340"/>
                </a:lnTo>
                <a:lnTo>
                  <a:pt x="744" y="1320"/>
                </a:lnTo>
                <a:lnTo>
                  <a:pt x="826" y="1316"/>
                </a:lnTo>
                <a:cubicBezTo>
                  <a:pt x="847" y="1202"/>
                  <a:pt x="861" y="782"/>
                  <a:pt x="870" y="639"/>
                </a:cubicBezTo>
                <a:lnTo>
                  <a:pt x="879" y="456"/>
                </a:lnTo>
                <a:lnTo>
                  <a:pt x="883" y="327"/>
                </a:lnTo>
                <a:cubicBezTo>
                  <a:pt x="885" y="287"/>
                  <a:pt x="884" y="270"/>
                  <a:pt x="888" y="216"/>
                </a:cubicBezTo>
                <a:lnTo>
                  <a:pt x="907" y="0"/>
                </a:lnTo>
                <a:cubicBezTo>
                  <a:pt x="913" y="7"/>
                  <a:pt x="923" y="141"/>
                  <a:pt x="927" y="260"/>
                </a:cubicBezTo>
                <a:cubicBezTo>
                  <a:pt x="931" y="379"/>
                  <a:pt x="928" y="544"/>
                  <a:pt x="932" y="716"/>
                </a:cubicBezTo>
                <a:cubicBezTo>
                  <a:pt x="936" y="888"/>
                  <a:pt x="942" y="1177"/>
                  <a:pt x="950" y="1292"/>
                </a:cubicBezTo>
                <a:lnTo>
                  <a:pt x="976" y="1407"/>
                </a:lnTo>
                <a:cubicBezTo>
                  <a:pt x="984" y="1425"/>
                  <a:pt x="992" y="1433"/>
                  <a:pt x="1002" y="1402"/>
                </a:cubicBezTo>
                <a:lnTo>
                  <a:pt x="1034" y="1220"/>
                </a:lnTo>
                <a:cubicBezTo>
                  <a:pt x="1042" y="1165"/>
                  <a:pt x="1042" y="1115"/>
                  <a:pt x="1046" y="1071"/>
                </a:cubicBezTo>
                <a:lnTo>
                  <a:pt x="1061" y="956"/>
                </a:lnTo>
                <a:cubicBezTo>
                  <a:pt x="1069" y="992"/>
                  <a:pt x="1085" y="1177"/>
                  <a:pt x="1099" y="1287"/>
                </a:cubicBezTo>
                <a:cubicBezTo>
                  <a:pt x="1113" y="1397"/>
                  <a:pt x="1116" y="1558"/>
                  <a:pt x="1146" y="1618"/>
                </a:cubicBezTo>
                <a:lnTo>
                  <a:pt x="1281" y="1647"/>
                </a:lnTo>
                <a:lnTo>
                  <a:pt x="1451" y="1714"/>
                </a:lnTo>
                <a:cubicBezTo>
                  <a:pt x="1511" y="1737"/>
                  <a:pt x="1577" y="1764"/>
                  <a:pt x="1641" y="1786"/>
                </a:cubicBezTo>
                <a:lnTo>
                  <a:pt x="1841" y="1848"/>
                </a:lnTo>
                <a:lnTo>
                  <a:pt x="1984" y="1892"/>
                </a:lnTo>
                <a:cubicBezTo>
                  <a:pt x="2032" y="1907"/>
                  <a:pt x="2076" y="1924"/>
                  <a:pt x="2128" y="1940"/>
                </a:cubicBezTo>
                <a:cubicBezTo>
                  <a:pt x="2179" y="1956"/>
                  <a:pt x="2237" y="1968"/>
                  <a:pt x="2292" y="1988"/>
                </a:cubicBezTo>
                <a:cubicBezTo>
                  <a:pt x="2346" y="2008"/>
                  <a:pt x="2419" y="2045"/>
                  <a:pt x="2453" y="2060"/>
                </a:cubicBezTo>
              </a:path>
            </a:pathLst>
          </a:custGeom>
          <a:solidFill>
            <a:srgbClr val="FF0000">
              <a:alpha val="70195"/>
            </a:srgbClr>
          </a:solidFill>
          <a:ln w="19050">
            <a:solidFill>
              <a:srgbClr val="FF0000"/>
            </a:solidFill>
            <a:round/>
          </a:ln>
        </p:spPr>
        <p:txBody>
          <a:bodyPr wrap="none" lIns="0" tIns="0" rIns="0" bIns="0" anchor="ctr"/>
          <a:lstStyle/>
          <a:p>
            <a:endParaRPr kumimoji="0" lang="zh-CN" altLang="en-US" sz="18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1" name="Group 22"/>
          <p:cNvGrpSpPr/>
          <p:nvPr/>
        </p:nvGrpSpPr>
        <p:grpSpPr bwMode="auto">
          <a:xfrm>
            <a:off x="2770271" y="2753701"/>
            <a:ext cx="3703638" cy="3403600"/>
            <a:chOff x="1797" y="1788"/>
            <a:chExt cx="2333" cy="2144"/>
          </a:xfrm>
        </p:grpSpPr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2125" y="1788"/>
              <a:ext cx="6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ts val="2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</a:t>
              </a:r>
              <a:r>
                <a:rPr kumimoji="0" lang="de-DE" altLang="zh-CN" sz="18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</a:t>
              </a:r>
              <a:r>
                <a:rPr kumimoji="0" lang="de-DE" altLang="zh-CN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: 80 kV</a:t>
              </a:r>
              <a:endParaRPr kumimoji="0" lang="en-US" altLang="zh-CN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1797" y="1957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15</a:t>
              </a:r>
              <a:endParaRPr kumimoji="0" lang="de-DE" altLang="zh-CN" sz="1200" b="1" i="0" u="none" strike="noStrike" kern="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Text Box 25"/>
            <p:cNvSpPr txBox="1">
              <a:spLocks noChangeArrowheads="1"/>
            </p:cNvSpPr>
            <p:nvPr/>
          </p:nvSpPr>
          <p:spPr bwMode="auto">
            <a:xfrm>
              <a:off x="1823" y="251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10</a:t>
              </a:r>
              <a:endParaRPr kumimoji="0" lang="de-DE" altLang="zh-CN" sz="1200" b="1" i="0" u="none" strike="noStrike" kern="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Text Box 26"/>
            <p:cNvSpPr txBox="1">
              <a:spLocks noChangeArrowheads="1"/>
            </p:cNvSpPr>
            <p:nvPr/>
          </p:nvSpPr>
          <p:spPr bwMode="auto">
            <a:xfrm>
              <a:off x="1862" y="3059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5</a:t>
              </a:r>
              <a:endParaRPr kumimoji="0" lang="de-DE" altLang="zh-CN" sz="1200" b="1" i="0" u="none" strike="noStrike" kern="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Text Box 27"/>
            <p:cNvSpPr txBox="1">
              <a:spLocks noChangeArrowheads="1"/>
            </p:cNvSpPr>
            <p:nvPr/>
          </p:nvSpPr>
          <p:spPr bwMode="auto">
            <a:xfrm>
              <a:off x="2386" y="3778"/>
              <a:ext cx="123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photon energy (keV)</a:t>
              </a:r>
              <a:endParaRPr kumimoji="0" lang="de-DE" altLang="zh-CN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7" name="Rectangle 28"/>
            <p:cNvSpPr>
              <a:spLocks noChangeArrowheads="1"/>
            </p:cNvSpPr>
            <p:nvPr/>
          </p:nvSpPr>
          <p:spPr bwMode="auto">
            <a:xfrm>
              <a:off x="1958" y="2008"/>
              <a:ext cx="2172" cy="1662"/>
            </a:xfrm>
            <a:prstGeom prst="rect">
              <a:avLst/>
            </a:prstGeom>
            <a:noFill/>
            <a:ln w="15875" algn="ctr">
              <a:solidFill>
                <a:sysClr val="windowText" lastClr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8" name="Group 29"/>
          <p:cNvGrpSpPr/>
          <p:nvPr/>
        </p:nvGrpSpPr>
        <p:grpSpPr bwMode="auto">
          <a:xfrm>
            <a:off x="3413209" y="2755289"/>
            <a:ext cx="2859087" cy="2989262"/>
            <a:chOff x="3589" y="1300"/>
            <a:chExt cx="1801" cy="1883"/>
          </a:xfrm>
        </p:grpSpPr>
        <p:sp>
          <p:nvSpPr>
            <p:cNvPr id="39" name="Text Box 30"/>
            <p:cNvSpPr txBox="1">
              <a:spLocks noChangeArrowheads="1"/>
            </p:cNvSpPr>
            <p:nvPr/>
          </p:nvSpPr>
          <p:spPr bwMode="auto">
            <a:xfrm>
              <a:off x="4536" y="2100"/>
              <a:ext cx="827" cy="213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ts val="2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   0.4 mm Sn</a:t>
              </a:r>
              <a:endParaRPr kumimoji="0" lang="en-US" altLang="zh-CN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4891" y="1300"/>
              <a:ext cx="4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ts val="2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+ SPS</a:t>
              </a:r>
              <a:endParaRPr kumimoji="0" lang="en-US" altLang="zh-CN" sz="1800" b="1" i="0" u="none" strike="noStrike" kern="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1" name="Freeform 32"/>
            <p:cNvSpPr/>
            <p:nvPr/>
          </p:nvSpPr>
          <p:spPr bwMode="auto">
            <a:xfrm>
              <a:off x="3589" y="2108"/>
              <a:ext cx="1801" cy="1075"/>
            </a:xfrm>
            <a:custGeom>
              <a:avLst/>
              <a:gdLst>
                <a:gd name="T0" fmla="*/ 0 w 2049"/>
                <a:gd name="T1" fmla="*/ 1 h 1435"/>
                <a:gd name="T2" fmla="*/ 4 w 2049"/>
                <a:gd name="T3" fmla="*/ 1 h 1435"/>
                <a:gd name="T4" fmla="*/ 4 w 2049"/>
                <a:gd name="T5" fmla="*/ 1 h 1435"/>
                <a:gd name="T6" fmla="*/ 5 w 2049"/>
                <a:gd name="T7" fmla="*/ 1 h 1435"/>
                <a:gd name="T8" fmla="*/ 6 w 2049"/>
                <a:gd name="T9" fmla="*/ 1 h 1435"/>
                <a:gd name="T10" fmla="*/ 7 w 2049"/>
                <a:gd name="T11" fmla="*/ 1 h 1435"/>
                <a:gd name="T12" fmla="*/ 8 w 2049"/>
                <a:gd name="T13" fmla="*/ 1 h 1435"/>
                <a:gd name="T14" fmla="*/ 10 w 2049"/>
                <a:gd name="T15" fmla="*/ 1 h 1435"/>
                <a:gd name="T16" fmla="*/ 10 w 2049"/>
                <a:gd name="T17" fmla="*/ 1 h 1435"/>
                <a:gd name="T18" fmla="*/ 10 w 2049"/>
                <a:gd name="T19" fmla="*/ 1 h 1435"/>
                <a:gd name="T20" fmla="*/ 11 w 2049"/>
                <a:gd name="T21" fmla="*/ 1 h 1435"/>
                <a:gd name="T22" fmla="*/ 11 w 2049"/>
                <a:gd name="T23" fmla="*/ 1 h 1435"/>
                <a:gd name="T24" fmla="*/ 11 w 2049"/>
                <a:gd name="T25" fmla="*/ 1 h 1435"/>
                <a:gd name="T26" fmla="*/ 11 w 2049"/>
                <a:gd name="T27" fmla="*/ 1 h 1435"/>
                <a:gd name="T28" fmla="*/ 11 w 2049"/>
                <a:gd name="T29" fmla="*/ 1 h 1435"/>
                <a:gd name="T30" fmla="*/ 11 w 2049"/>
                <a:gd name="T31" fmla="*/ 1 h 1435"/>
                <a:gd name="T32" fmla="*/ 11 w 2049"/>
                <a:gd name="T33" fmla="*/ 1 h 1435"/>
                <a:gd name="T34" fmla="*/ 12 w 2049"/>
                <a:gd name="T35" fmla="*/ 1 h 1435"/>
                <a:gd name="T36" fmla="*/ 13 w 2049"/>
                <a:gd name="T37" fmla="*/ 1 h 1435"/>
                <a:gd name="T38" fmla="*/ 13 w 2049"/>
                <a:gd name="T39" fmla="*/ 1 h 1435"/>
                <a:gd name="T40" fmla="*/ 14 w 2049"/>
                <a:gd name="T41" fmla="*/ 1 h 1435"/>
                <a:gd name="T42" fmla="*/ 14 w 2049"/>
                <a:gd name="T43" fmla="*/ 1 h 1435"/>
                <a:gd name="T44" fmla="*/ 15 w 2049"/>
                <a:gd name="T45" fmla="*/ 1 h 1435"/>
                <a:gd name="T46" fmla="*/ 15 w 2049"/>
                <a:gd name="T47" fmla="*/ 1 h 1435"/>
                <a:gd name="T48" fmla="*/ 18 w 2049"/>
                <a:gd name="T49" fmla="*/ 1 h 1435"/>
                <a:gd name="T50" fmla="*/ 21 w 2049"/>
                <a:gd name="T51" fmla="*/ 1 h 1435"/>
                <a:gd name="T52" fmla="*/ 22 w 2049"/>
                <a:gd name="T53" fmla="*/ 1 h 1435"/>
                <a:gd name="T54" fmla="*/ 24 w 2049"/>
                <a:gd name="T55" fmla="*/ 1 h 1435"/>
                <a:gd name="T56" fmla="*/ 28 w 2049"/>
                <a:gd name="T57" fmla="*/ 1 h 1435"/>
                <a:gd name="T58" fmla="*/ 31 w 2049"/>
                <a:gd name="T59" fmla="*/ 1 h 1435"/>
                <a:gd name="T60" fmla="*/ 32 w 2049"/>
                <a:gd name="T61" fmla="*/ 1 h 1435"/>
                <a:gd name="T62" fmla="*/ 35 w 2049"/>
                <a:gd name="T63" fmla="*/ 1 h 1435"/>
                <a:gd name="T64" fmla="*/ 36 w 2049"/>
                <a:gd name="T65" fmla="*/ 1 h 14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9"/>
                <a:gd name="T100" fmla="*/ 0 h 1435"/>
                <a:gd name="T101" fmla="*/ 2049 w 2049"/>
                <a:gd name="T102" fmla="*/ 1435 h 143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9" h="1435">
                  <a:moveTo>
                    <a:pt x="0" y="1435"/>
                  </a:moveTo>
                  <a:cubicBezTo>
                    <a:pt x="7" y="1434"/>
                    <a:pt x="20" y="1432"/>
                    <a:pt x="43" y="1430"/>
                  </a:cubicBezTo>
                  <a:cubicBezTo>
                    <a:pt x="65" y="1428"/>
                    <a:pt x="92" y="1427"/>
                    <a:pt x="135" y="1425"/>
                  </a:cubicBezTo>
                  <a:lnTo>
                    <a:pt x="300" y="1415"/>
                  </a:lnTo>
                  <a:cubicBezTo>
                    <a:pt x="334" y="1407"/>
                    <a:pt x="328" y="1390"/>
                    <a:pt x="343" y="1377"/>
                  </a:cubicBezTo>
                  <a:cubicBezTo>
                    <a:pt x="359" y="1364"/>
                    <a:pt x="373" y="1354"/>
                    <a:pt x="390" y="1339"/>
                  </a:cubicBezTo>
                  <a:cubicBezTo>
                    <a:pt x="407" y="1324"/>
                    <a:pt x="424" y="1308"/>
                    <a:pt x="444" y="1286"/>
                  </a:cubicBezTo>
                  <a:lnTo>
                    <a:pt x="509" y="1204"/>
                  </a:lnTo>
                  <a:lnTo>
                    <a:pt x="557" y="1103"/>
                  </a:lnTo>
                  <a:lnTo>
                    <a:pt x="574" y="859"/>
                  </a:lnTo>
                  <a:cubicBezTo>
                    <a:pt x="578" y="797"/>
                    <a:pt x="581" y="775"/>
                    <a:pt x="584" y="729"/>
                  </a:cubicBezTo>
                  <a:lnTo>
                    <a:pt x="593" y="580"/>
                  </a:lnTo>
                  <a:cubicBezTo>
                    <a:pt x="596" y="522"/>
                    <a:pt x="599" y="469"/>
                    <a:pt x="603" y="379"/>
                  </a:cubicBezTo>
                  <a:lnTo>
                    <a:pt x="617" y="40"/>
                  </a:lnTo>
                  <a:cubicBezTo>
                    <a:pt x="621" y="0"/>
                    <a:pt x="624" y="113"/>
                    <a:pt x="627" y="141"/>
                  </a:cubicBezTo>
                  <a:lnTo>
                    <a:pt x="633" y="211"/>
                  </a:lnTo>
                  <a:cubicBezTo>
                    <a:pt x="636" y="291"/>
                    <a:pt x="642" y="507"/>
                    <a:pt x="647" y="623"/>
                  </a:cubicBezTo>
                  <a:lnTo>
                    <a:pt x="660" y="907"/>
                  </a:lnTo>
                  <a:cubicBezTo>
                    <a:pt x="673" y="943"/>
                    <a:pt x="712" y="891"/>
                    <a:pt x="725" y="839"/>
                  </a:cubicBezTo>
                  <a:lnTo>
                    <a:pt x="739" y="595"/>
                  </a:lnTo>
                  <a:cubicBezTo>
                    <a:pt x="743" y="530"/>
                    <a:pt x="745" y="499"/>
                    <a:pt x="750" y="446"/>
                  </a:cubicBezTo>
                  <a:lnTo>
                    <a:pt x="766" y="278"/>
                  </a:lnTo>
                  <a:cubicBezTo>
                    <a:pt x="774" y="314"/>
                    <a:pt x="788" y="563"/>
                    <a:pt x="799" y="662"/>
                  </a:cubicBezTo>
                  <a:lnTo>
                    <a:pt x="828" y="873"/>
                  </a:lnTo>
                  <a:lnTo>
                    <a:pt x="966" y="763"/>
                  </a:lnTo>
                  <a:lnTo>
                    <a:pt x="1115" y="734"/>
                  </a:lnTo>
                  <a:lnTo>
                    <a:pt x="1205" y="758"/>
                  </a:lnTo>
                  <a:cubicBezTo>
                    <a:pt x="1239" y="767"/>
                    <a:pt x="1269" y="768"/>
                    <a:pt x="1321" y="791"/>
                  </a:cubicBezTo>
                  <a:lnTo>
                    <a:pt x="1516" y="897"/>
                  </a:lnTo>
                  <a:lnTo>
                    <a:pt x="1656" y="1022"/>
                  </a:lnTo>
                  <a:cubicBezTo>
                    <a:pt x="1701" y="1062"/>
                    <a:pt x="1742" y="1095"/>
                    <a:pt x="1784" y="1137"/>
                  </a:cubicBezTo>
                  <a:cubicBezTo>
                    <a:pt x="1826" y="1179"/>
                    <a:pt x="1867" y="1221"/>
                    <a:pt x="1911" y="1271"/>
                  </a:cubicBezTo>
                  <a:cubicBezTo>
                    <a:pt x="1955" y="1321"/>
                    <a:pt x="2020" y="1401"/>
                    <a:pt x="2049" y="1435"/>
                  </a:cubicBezTo>
                </a:path>
              </a:pathLst>
            </a:custGeom>
            <a:solidFill>
              <a:srgbClr val="00FF00">
                <a:alpha val="70195"/>
              </a:srgbClr>
            </a:solidFill>
            <a:ln w="19050">
              <a:solidFill>
                <a:srgbClr val="00FF00"/>
              </a:solidFill>
              <a:rou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>
              <a:off x="4558" y="1884"/>
              <a:ext cx="166" cy="0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Text Box 34"/>
            <p:cNvSpPr txBox="1">
              <a:spLocks noChangeArrowheads="1"/>
            </p:cNvSpPr>
            <p:nvPr/>
          </p:nvSpPr>
          <p:spPr bwMode="auto">
            <a:xfrm>
              <a:off x="4742" y="1831"/>
              <a:ext cx="5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140 kV + SPS</a:t>
              </a:r>
              <a:endParaRPr kumimoji="0" lang="de-DE" altLang="zh-CN" sz="1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4357771" y="2758464"/>
            <a:ext cx="1192213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kumimoji="0" lang="de-DE" altLang="zh-CN" sz="18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  <a:r>
              <a:rPr kumimoji="0" lang="de-DE" altLang="zh-CN" sz="1800" b="1" baseline="-2500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kumimoji="0" lang="de-DE" altLang="zh-CN" sz="18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140 kV</a:t>
            </a:r>
            <a:endParaRPr kumimoji="0" lang="en-US" altLang="zh-CN" sz="1800" b="1" smtClean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683568" y="716146"/>
            <a:ext cx="7448550" cy="7858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anchor="b"/>
          <a:lstStyle/>
          <a:p>
            <a:pPr marL="0" marR="0" lvl="0" indent="0" algn="ctr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SPS</a:t>
            </a:r>
            <a:r>
              <a:rPr kumimoji="0" lang="zh-CN" altLang="de-DE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</a:t>
            </a:r>
            <a:r>
              <a:rPr kumimoji="0" lang="de-DE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kumimoji="0" lang="zh-CN" altLang="de-DE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能谱纯化技术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本节提纲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Text Box 1039"/>
          <p:cNvSpPr txBox="1">
            <a:spLocks noChangeArrowheads="1"/>
          </p:cNvSpPr>
          <p:nvPr/>
        </p:nvSpPr>
        <p:spPr bwMode="auto">
          <a:xfrm>
            <a:off x="1835696" y="1268760"/>
            <a:ext cx="6598664" cy="513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一、技术背景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成像物理基础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三、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成像原理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四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、光子计数能谱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成像原理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五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成像临床应用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altLang="zh-CN" sz="2800" b="1" dirty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6" name="AutoShape 2"/>
          <p:cNvSpPr/>
          <p:nvPr/>
        </p:nvSpPr>
        <p:spPr bwMode="auto">
          <a:xfrm>
            <a:off x="4150048" y="3933056"/>
            <a:ext cx="720080" cy="648072"/>
          </a:xfrm>
          <a:prstGeom prst="rightArrow">
            <a:avLst>
              <a:gd name="adj1" fmla="val 66926"/>
              <a:gd name="adj2" fmla="val 62456"/>
            </a:avLst>
          </a:prstGeom>
          <a:solidFill>
            <a:srgbClr val="4F81BD"/>
          </a:solidFill>
          <a:ln>
            <a:noFill/>
          </a:ln>
          <a:effectLst>
            <a:outerShdw algn="ctr" rotWithShape="0">
              <a:srgbClr val="EEECE1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iti SC Light" charset="-122"/>
            </a:endParaRP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8" y="2636912"/>
            <a:ext cx="3657600" cy="29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1547664" y="1404384"/>
            <a:ext cx="1000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44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GE</a:t>
            </a:r>
            <a:endParaRPr kumimoji="0" lang="zh-CN" altLang="en-US" sz="44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矩形 6"/>
          <p:cNvSpPr>
            <a:spLocks noChangeArrowheads="1"/>
          </p:cNvSpPr>
          <p:nvPr/>
        </p:nvSpPr>
        <p:spPr bwMode="auto">
          <a:xfrm>
            <a:off x="5004048" y="2835756"/>
            <a:ext cx="3962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0.5 </a:t>
            </a:r>
            <a:r>
              <a:rPr kumimoji="0"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ms</a:t>
            </a:r>
            <a:r>
              <a:rPr kumimoji="0"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switching between 80 and 140</a:t>
            </a:r>
            <a:endParaRPr kumimoji="0"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kumimoji="0"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kVp</a:t>
            </a: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acquire interleaved projection data</a:t>
            </a:r>
            <a:endParaRPr kumimoji="0"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kumimoji="0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Requires </a:t>
            </a:r>
            <a:r>
              <a:rPr kumimoji="0"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fast generator response and detector response</a:t>
            </a:r>
            <a:endParaRPr kumimoji="0"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0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52736"/>
            <a:ext cx="1512168" cy="1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/>
          <p:nvPr/>
        </p:nvSpPr>
        <p:spPr bwMode="auto">
          <a:xfrm>
            <a:off x="295737" y="1917772"/>
            <a:ext cx="2393284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18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高低压能谱瞬切技术</a:t>
            </a:r>
            <a:endParaRPr kumimoji="0" lang="zh-CN" altLang="en-US" sz="180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16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将</a:t>
            </a:r>
            <a:r>
              <a:rPr kumimoji="0" lang="en-US" altLang="zh-CN" sz="16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kumimoji="0" lang="zh-CN" altLang="en-US" sz="16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线进行高低压瞬间分离</a:t>
            </a:r>
            <a:endParaRPr kumimoji="0" lang="zh-CN" altLang="en-US" sz="160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/>
          <p:nvPr/>
        </p:nvSpPr>
        <p:spPr bwMode="auto">
          <a:xfrm>
            <a:off x="3237374" y="1979619"/>
            <a:ext cx="2393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宝石超速光学探测器</a:t>
            </a:r>
            <a:endParaRPr kumimoji="0" lang="zh-CN" altLang="en-US" sz="180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6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接收瞬间分离的高低能</a:t>
            </a:r>
            <a:r>
              <a:rPr kumimoji="0" lang="en-US" altLang="zh-CN" sz="16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kumimoji="0" lang="zh-CN" altLang="en-US" sz="16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线</a:t>
            </a:r>
            <a:endParaRPr kumimoji="0" lang="zh-CN" altLang="en-US" sz="160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28495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/>
          <p:nvPr/>
        </p:nvSpPr>
        <p:spPr bwMode="auto">
          <a:xfrm>
            <a:off x="2910349" y="2078917"/>
            <a:ext cx="1298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endParaRPr kumimoji="0" lang="en-US" altLang="zh-CN" sz="1800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7"/>
          <p:cNvSpPr/>
          <p:nvPr/>
        </p:nvSpPr>
        <p:spPr bwMode="auto">
          <a:xfrm>
            <a:off x="5652120" y="2088442"/>
            <a:ext cx="1298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endParaRPr kumimoji="0" lang="en-US" altLang="zh-CN" sz="180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8"/>
          <p:cNvSpPr/>
          <p:nvPr/>
        </p:nvSpPr>
        <p:spPr bwMode="auto">
          <a:xfrm>
            <a:off x="5977399" y="1836417"/>
            <a:ext cx="28940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宝石能谱成像</a:t>
            </a:r>
            <a:endParaRPr kumimoji="0" lang="zh-CN" altLang="en-US" sz="1800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精确探查</a:t>
            </a:r>
            <a:r>
              <a:rPr kumimoji="0" lang="en-US" altLang="zh-CN" sz="16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成分定性</a:t>
            </a:r>
            <a:r>
              <a:rPr kumimoji="0" lang="en-US" altLang="zh-CN" sz="16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成分定量</a:t>
            </a:r>
            <a:endParaRPr kumimoji="0" lang="zh-CN" altLang="en-US" sz="1600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12" y="3279453"/>
            <a:ext cx="25368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/>
          <p:nvPr/>
        </p:nvSpPr>
        <p:spPr bwMode="auto">
          <a:xfrm>
            <a:off x="2816687" y="4393492"/>
            <a:ext cx="1298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endParaRPr kumimoji="0" lang="en-US" altLang="zh-CN" sz="180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1"/>
          <p:cNvSpPr/>
          <p:nvPr/>
        </p:nvSpPr>
        <p:spPr bwMode="auto">
          <a:xfrm>
            <a:off x="5845637" y="4469692"/>
            <a:ext cx="1298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endParaRPr kumimoji="0" lang="en-US" altLang="zh-CN" sz="180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高低压瞬切技术.wm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8" y="3271516"/>
            <a:ext cx="239712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946531" y="1031586"/>
            <a:ext cx="3228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 X</a:t>
            </a:r>
            <a:r>
              <a:rPr lang="zh-C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线分光系统</a:t>
            </a:r>
            <a:endParaRPr lang="zh-CN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" y="2431479"/>
            <a:ext cx="754221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2998995" y="1667272"/>
            <a:ext cx="243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Dual‐layer detector</a:t>
            </a:r>
            <a:endParaRPr kumimoji="0" lang="zh-CN" altLang="en-US" sz="18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79595" y="1286272"/>
            <a:ext cx="914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2" name="矩形 5"/>
          <p:cNvSpPr>
            <a:spLocks noChangeArrowheads="1"/>
          </p:cNvSpPr>
          <p:nvPr/>
        </p:nvSpPr>
        <p:spPr bwMode="auto">
          <a:xfrm>
            <a:off x="408195" y="1514872"/>
            <a:ext cx="20367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44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Philips</a:t>
            </a:r>
            <a:endParaRPr kumimoji="0" lang="zh-CN" altLang="en-US" sz="44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3" name="组合 2"/>
          <p:cNvGrpSpPr/>
          <p:nvPr/>
        </p:nvGrpSpPr>
        <p:grpSpPr bwMode="auto">
          <a:xfrm>
            <a:off x="6732240" y="1365463"/>
            <a:ext cx="2276322" cy="1985364"/>
            <a:chOff x="612587" y="1844824"/>
            <a:chExt cx="3167326" cy="2763582"/>
          </a:xfrm>
        </p:grpSpPr>
        <p:sp>
          <p:nvSpPr>
            <p:cNvPr id="24" name="矩形 5"/>
            <p:cNvSpPr>
              <a:spLocks noChangeArrowheads="1"/>
            </p:cNvSpPr>
            <p:nvPr/>
          </p:nvSpPr>
          <p:spPr bwMode="auto">
            <a:xfrm>
              <a:off x="612587" y="1844824"/>
              <a:ext cx="3167326" cy="27635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5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74" y="1923655"/>
              <a:ext cx="2329749" cy="260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成像模式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66651" y="2026467"/>
            <a:ext cx="1947969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双能量</a:t>
            </a:r>
            <a:r>
              <a:rPr lang="en-US" altLang="zh-CN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96136" y="2026467"/>
            <a:ext cx="2358338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光子计数</a:t>
            </a:r>
            <a:r>
              <a:rPr lang="en-US" altLang="zh-CN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-468560" y="5301208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双能量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algn="ctr"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缺点：不具备光子能量辨识能力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1504" y="1481162"/>
            <a:ext cx="1782344" cy="3892054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 rotWithShape="1">
          <a:blip r:embed="rId2"/>
          <a:srcRect b="448"/>
          <a:stretch>
            <a:fillRect/>
          </a:stretch>
        </p:blipFill>
        <p:spPr>
          <a:xfrm>
            <a:off x="5834218" y="1340768"/>
            <a:ext cx="1969647" cy="3909328"/>
          </a:xfrm>
          <a:prstGeom prst="rect">
            <a:avLst/>
          </a:prstGeom>
          <a:ln w="12700">
            <a:noFill/>
          </a:ln>
        </p:spPr>
      </p:pic>
      <p:sp>
        <p:nvSpPr>
          <p:cNvPr id="105" name="矩形 104"/>
          <p:cNvSpPr/>
          <p:nvPr/>
        </p:nvSpPr>
        <p:spPr>
          <a:xfrm>
            <a:off x="4139952" y="5301208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光子计数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优点：具备光子能量辨识能力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64347" y="1095732"/>
            <a:ext cx="429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kumimoji="0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光子计数</a:t>
            </a:r>
            <a:r>
              <a:rPr kumimoji="0" lang="en-US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模式</a:t>
            </a:r>
            <a:endParaRPr kumimoji="0" lang="zh-CN" altLang="en-US" sz="36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5143" y="2901678"/>
            <a:ext cx="421494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近似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单能量获取，能谱成像精度低</a:t>
            </a:r>
            <a:r>
              <a:rPr kumimoji="0"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2654" y="3501008"/>
            <a:ext cx="421743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拟合不准确，物质鉴别能力弱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66651" y="2026467"/>
            <a:ext cx="1947969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双能量</a:t>
            </a:r>
            <a:r>
              <a:rPr lang="en-US" altLang="zh-CN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03698" y="1358029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96136" y="2026467"/>
            <a:ext cx="2358338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光子计数</a:t>
            </a:r>
            <a:r>
              <a:rPr lang="en-US" altLang="zh-CN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19395" y="135802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21551" y="2906110"/>
            <a:ext cx="421494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能量获取，能谱成像</a:t>
            </a:r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精度高</a:t>
            </a:r>
            <a:r>
              <a:rPr kumimoji="0" lang="en-US" altLang="zh-CN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19062" y="3505440"/>
            <a:ext cx="421743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无能量拟合，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物质鉴别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能力强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4668773" y="2070373"/>
            <a:ext cx="0" cy="1874651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83568" y="1163529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存在的问题一：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各能量段光子量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不足，信噪比低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395288" y="4153311"/>
            <a:ext cx="3550915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光子计数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algn="ctr"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能量段探测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5976" y="1988840"/>
            <a:ext cx="4130147" cy="327294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54505" y="2649234"/>
            <a:ext cx="3837456" cy="1656184"/>
            <a:chOff x="3779912" y="1556792"/>
            <a:chExt cx="3384376" cy="146064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/>
            <a:srcRect l="8047" t="29007" r="53712" b="7149"/>
            <a:stretch>
              <a:fillRect/>
            </a:stretch>
          </p:blipFill>
          <p:spPr>
            <a:xfrm>
              <a:off x="3951913" y="1556792"/>
              <a:ext cx="3212375" cy="146064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1556792"/>
              <a:ext cx="2122768" cy="185419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4191520" y="5194771"/>
            <a:ext cx="426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探测光子能量分布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5518" y="2064806"/>
            <a:ext cx="3021229" cy="1584604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221553" y="3756150"/>
            <a:ext cx="4168367" cy="2337448"/>
            <a:chOff x="3176734" y="4298039"/>
            <a:chExt cx="3843538" cy="215529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6734" y="4944446"/>
              <a:ext cx="3843538" cy="1508890"/>
            </a:xfrm>
            <a:prstGeom prst="rect">
              <a:avLst/>
            </a:prstGeom>
          </p:spPr>
        </p:pic>
        <p:sp>
          <p:nvSpPr>
            <p:cNvPr id="25" name="右箭头 24"/>
            <p:cNvSpPr/>
            <p:nvPr/>
          </p:nvSpPr>
          <p:spPr bwMode="auto">
            <a:xfrm rot="5400000">
              <a:off x="4715286" y="4485798"/>
              <a:ext cx="621651" cy="246133"/>
            </a:xfrm>
            <a:prstGeom prst="rightArrow">
              <a:avLst/>
            </a:prstGeom>
            <a:solidFill>
              <a:schemeClr val="bg2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037977" y="2060848"/>
            <a:ext cx="2918399" cy="4032750"/>
            <a:chOff x="5702187" y="2492896"/>
            <a:chExt cx="2918399" cy="4032750"/>
          </a:xfrm>
        </p:grpSpPr>
        <p:grpSp>
          <p:nvGrpSpPr>
            <p:cNvPr id="27" name="组合 26"/>
            <p:cNvGrpSpPr/>
            <p:nvPr/>
          </p:nvGrpSpPr>
          <p:grpSpPr>
            <a:xfrm>
              <a:off x="5702187" y="2492896"/>
              <a:ext cx="2918399" cy="4032750"/>
              <a:chOff x="5702187" y="2492896"/>
              <a:chExt cx="2918399" cy="403275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94876" y="2492896"/>
                <a:ext cx="1080120" cy="1424276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26323" y="4889235"/>
                <a:ext cx="1694263" cy="1636411"/>
              </a:xfrm>
              <a:prstGeom prst="rect">
                <a:avLst/>
              </a:prstGeom>
            </p:spPr>
          </p:pic>
          <p:sp>
            <p:nvSpPr>
              <p:cNvPr id="31" name="右箭头 30"/>
              <p:cNvSpPr/>
              <p:nvPr/>
            </p:nvSpPr>
            <p:spPr bwMode="auto">
              <a:xfrm>
                <a:off x="5702187" y="3284984"/>
                <a:ext cx="1111822" cy="270181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en-US" altLang="zh-CN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黑体" panose="02010609060101010101" pitchFamily="2" charset="-122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黑体" panose="02010609060101010101" pitchFamily="2" charset="-122"/>
                </a:endParaRPr>
              </a:p>
            </p:txBody>
          </p:sp>
          <p:sp>
            <p:nvSpPr>
              <p:cNvPr id="32" name="右箭头 31"/>
              <p:cNvSpPr/>
              <p:nvPr/>
            </p:nvSpPr>
            <p:spPr bwMode="auto">
              <a:xfrm rot="5400000">
                <a:off x="7347480" y="4303985"/>
                <a:ext cx="752969" cy="299143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黑体" panose="02010609060101010101" pitchFamily="2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5844799" y="281151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校正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83568" y="1163529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存在的问题一：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各能量段光子量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不足，信噪比低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83568" y="1163529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存在的问题一：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各能量段光子量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不足，信噪比低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3568" y="1772816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已有解决方案一：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能量段阈值优化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527" y="3140968"/>
            <a:ext cx="7240945" cy="23762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19872" y="5915307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缺点：灵活性差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83568" y="1163529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存在的问题一：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各能量段光子量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不足，信噪比低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3568" y="1772816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已有解决方案二：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基于统计假设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的数据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校正方法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曲线连接符 31"/>
          <p:cNvCxnSpPr/>
          <p:nvPr/>
        </p:nvCxnSpPr>
        <p:spPr bwMode="auto">
          <a:xfrm rot="10800000" flipV="1">
            <a:off x="3469139" y="2264930"/>
            <a:ext cx="813841" cy="552589"/>
          </a:xfrm>
          <a:prstGeom prst="curvedConnector2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33" name="文本框 32"/>
          <p:cNvSpPr txBox="1"/>
          <p:nvPr/>
        </p:nvSpPr>
        <p:spPr>
          <a:xfrm>
            <a:off x="1986460" y="5788766"/>
            <a:ext cx="517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缺点：噪声假设简单，校正精度低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4669" y="2817520"/>
            <a:ext cx="2245415" cy="991748"/>
            <a:chOff x="1475656" y="2542632"/>
            <a:chExt cx="2245415" cy="991748"/>
          </a:xfrm>
        </p:grpSpPr>
        <p:sp>
          <p:nvSpPr>
            <p:cNvPr id="45" name="矩形 44"/>
            <p:cNvSpPr/>
            <p:nvPr/>
          </p:nvSpPr>
          <p:spPr>
            <a:xfrm>
              <a:off x="1475656" y="2542632"/>
              <a:ext cx="2236510" cy="400110"/>
            </a:xfrm>
            <a:prstGeom prst="rect">
              <a:avLst/>
            </a:prstGeom>
            <a:ln w="19050">
              <a:solidFill>
                <a:srgbClr val="0000CC"/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原始能谱投影数据</a:t>
              </a:r>
              <a:endParaRPr lang="en-US" altLang="zh-CN" sz="2000" b="1" dirty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"/>
            <a:srcRect b="62520"/>
            <a:stretch>
              <a:fillRect/>
            </a:stretch>
          </p:blipFill>
          <p:spPr>
            <a:xfrm>
              <a:off x="1475656" y="2942742"/>
              <a:ext cx="2245415" cy="591638"/>
            </a:xfrm>
            <a:prstGeom prst="rect">
              <a:avLst/>
            </a:prstGeom>
          </p:spPr>
        </p:pic>
      </p:grpSp>
      <p:sp>
        <p:nvSpPr>
          <p:cNvPr id="47" name="文本框 46"/>
          <p:cNvSpPr txBox="1"/>
          <p:nvPr/>
        </p:nvSpPr>
        <p:spPr>
          <a:xfrm>
            <a:off x="353919" y="3843112"/>
            <a:ext cx="234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高斯噪声假设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558833" y="2802771"/>
            <a:ext cx="2749471" cy="991749"/>
            <a:chOff x="3275856" y="4813515"/>
            <a:chExt cx="2749471" cy="991749"/>
          </a:xfrm>
        </p:grpSpPr>
        <p:sp>
          <p:nvSpPr>
            <p:cNvPr id="49" name="矩形 48"/>
            <p:cNvSpPr/>
            <p:nvPr/>
          </p:nvSpPr>
          <p:spPr>
            <a:xfrm>
              <a:off x="3275856" y="4813515"/>
              <a:ext cx="2749471" cy="400110"/>
            </a:xfrm>
            <a:prstGeom prst="rect">
              <a:avLst/>
            </a:prstGeom>
            <a:ln w="19050">
              <a:solidFill>
                <a:srgbClr val="0000CC"/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校正后的能谱投影</a:t>
              </a:r>
              <a:r>
                <a:rPr lang="zh-CN" altLang="en-US" sz="20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</a:t>
              </a:r>
              <a:endParaRPr lang="en-US" altLang="zh-CN" sz="2000" b="1" dirty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2"/>
            <a:srcRect t="51717" b="7838"/>
            <a:stretch>
              <a:fillRect/>
            </a:stretch>
          </p:blipFill>
          <p:spPr>
            <a:xfrm>
              <a:off x="3275856" y="5229199"/>
              <a:ext cx="1080120" cy="576065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2"/>
            <a:srcRect t="51717" b="7838"/>
            <a:stretch>
              <a:fillRect/>
            </a:stretch>
          </p:blipFill>
          <p:spPr>
            <a:xfrm>
              <a:off x="4355976" y="5229199"/>
              <a:ext cx="1080120" cy="576065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2"/>
            <a:srcRect t="51717" r="43943" b="7838"/>
            <a:stretch>
              <a:fillRect/>
            </a:stretch>
          </p:blipFill>
          <p:spPr>
            <a:xfrm>
              <a:off x="5419843" y="5229198"/>
              <a:ext cx="605484" cy="57606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7452320" y="3881363"/>
            <a:ext cx="1417260" cy="1539529"/>
            <a:chOff x="7478708" y="2634044"/>
            <a:chExt cx="1417260" cy="1539529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0422" y="2655266"/>
              <a:ext cx="1015089" cy="977608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7486" y="2737420"/>
              <a:ext cx="1015089" cy="977608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0879" y="2634044"/>
              <a:ext cx="1015089" cy="977608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029" y="2850068"/>
              <a:ext cx="1015089" cy="977608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6307" y="3008608"/>
              <a:ext cx="1015089" cy="977608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8708" y="3195965"/>
              <a:ext cx="1015089" cy="977608"/>
            </a:xfrm>
            <a:prstGeom prst="rect">
              <a:avLst/>
            </a:prstGeom>
          </p:spPr>
        </p:pic>
      </p:grpSp>
      <p:sp>
        <p:nvSpPr>
          <p:cNvPr id="60" name="下箭头 59"/>
          <p:cNvSpPr/>
          <p:nvPr/>
        </p:nvSpPr>
        <p:spPr bwMode="auto">
          <a:xfrm rot="16200000">
            <a:off x="3618717" y="2911342"/>
            <a:ext cx="296805" cy="94927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709290" y="4293096"/>
            <a:ext cx="2056846" cy="707886"/>
          </a:xfrm>
          <a:prstGeom prst="rect">
            <a:avLst/>
          </a:prstGeom>
          <a:noFill/>
          <a:ln>
            <a:solidFill>
              <a:srgbClr val="0000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滤波校正方法</a:t>
            </a:r>
            <a:endParaRPr lang="en-US" altLang="zh-CN" sz="2000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迭代校正方法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圆角右箭头 61"/>
          <p:cNvSpPr/>
          <p:nvPr/>
        </p:nvSpPr>
        <p:spPr bwMode="auto">
          <a:xfrm rot="5400000">
            <a:off x="7684794" y="3055019"/>
            <a:ext cx="614345" cy="864095"/>
          </a:xfrm>
          <a:prstGeom prst="bentArrow">
            <a:avLst>
              <a:gd name="adj1" fmla="val 28134"/>
              <a:gd name="adj2" fmla="val 25000"/>
              <a:gd name="adj3" fmla="val 25000"/>
              <a:gd name="adj4" fmla="val 4375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kumimoji="0"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 rot="2952606">
            <a:off x="7770231" y="2812334"/>
            <a:ext cx="1323847" cy="400110"/>
          </a:xfrm>
          <a:prstGeom prst="rect">
            <a:avLst/>
          </a:prstGeom>
          <a:noFill/>
          <a:ln>
            <a:solidFill>
              <a:srgbClr val="0000CC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解析重建</a:t>
            </a:r>
            <a:endParaRPr lang="zh-CN" altLang="en-US" dirty="0"/>
          </a:p>
        </p:txBody>
      </p:sp>
      <p:sp>
        <p:nvSpPr>
          <p:cNvPr id="6" name="右箭头 5"/>
          <p:cNvSpPr/>
          <p:nvPr/>
        </p:nvSpPr>
        <p:spPr bwMode="auto">
          <a:xfrm rot="16200000">
            <a:off x="3440245" y="3754408"/>
            <a:ext cx="594936" cy="25390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9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技术背景                            </a:t>
            </a:r>
            <a:r>
              <a:rPr kumimoji="0" lang="zh-CN" altLang="en-US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医用</a:t>
            </a:r>
            <a:r>
              <a:rPr kumimoji="0"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发展的历程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图示 11"/>
          <p:cNvGraphicFramePr/>
          <p:nvPr/>
        </p:nvGraphicFramePr>
        <p:xfrm>
          <a:off x="456926" y="1196752"/>
          <a:ext cx="8208912" cy="5219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50" y="1383577"/>
            <a:ext cx="1009656" cy="104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30" y="2103759"/>
            <a:ext cx="1166189" cy="9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15" y="3019770"/>
            <a:ext cx="1118421" cy="91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4" y="4293096"/>
            <a:ext cx="1624532" cy="4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 bwMode="auto">
          <a:xfrm>
            <a:off x="755576" y="4797152"/>
            <a:ext cx="1296144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rPr>
              <a:t>10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rPr>
              <a:t>年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50" name="椭圆 49"/>
          <p:cNvSpPr/>
          <p:nvPr/>
        </p:nvSpPr>
        <p:spPr bwMode="auto">
          <a:xfrm>
            <a:off x="1835696" y="3879999"/>
            <a:ext cx="1296144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rPr>
              <a:t>20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rPr>
              <a:t>年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51" name="椭圆 50"/>
          <p:cNvSpPr/>
          <p:nvPr/>
        </p:nvSpPr>
        <p:spPr bwMode="auto">
          <a:xfrm>
            <a:off x="3203848" y="3140968"/>
            <a:ext cx="1296144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rPr>
              <a:t>30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rPr>
              <a:t>年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52" name="椭圆 51"/>
          <p:cNvSpPr/>
          <p:nvPr/>
        </p:nvSpPr>
        <p:spPr bwMode="auto">
          <a:xfrm>
            <a:off x="4788024" y="2564904"/>
            <a:ext cx="1296144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rPr>
              <a:t>40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rPr>
              <a:t>年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53" name="椭圆 52"/>
          <p:cNvSpPr/>
          <p:nvPr/>
        </p:nvSpPr>
        <p:spPr bwMode="auto">
          <a:xfrm>
            <a:off x="6394985" y="2276872"/>
            <a:ext cx="1296144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000" b="1" i="0" u="none" strike="noStrik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rPr>
              <a:t>50</a:t>
            </a:r>
            <a:r>
              <a:rPr kumimoji="0" lang="zh-CN" altLang="en-US" sz="2000" b="1" i="0" u="none" strike="noStrik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rPr>
              <a:t>年</a:t>
            </a:r>
            <a:endParaRPr kumimoji="0" lang="zh-CN" altLang="en-US" sz="2000" b="1" i="0" u="none" strike="noStrike" normalizeH="0" baseline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graphicFrame>
        <p:nvGraphicFramePr>
          <p:cNvPr id="87" name="图示 86"/>
          <p:cNvGraphicFramePr/>
          <p:nvPr/>
        </p:nvGraphicFramePr>
        <p:xfrm>
          <a:off x="5525126" y="4082001"/>
          <a:ext cx="3511370" cy="2659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50" y="993327"/>
            <a:ext cx="1106530" cy="10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935381" y="3021604"/>
            <a:ext cx="215606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889000">
              <a:lnSpc>
                <a:spcPct val="90000"/>
              </a:lnSpc>
              <a:spcAft>
                <a:spcPts val="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-至今</a:t>
            </a:r>
            <a:b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成像技术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971600" y="1163529"/>
            <a:ext cx="741682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</a:t>
            </a:r>
            <a:r>
              <a:rPr lang="zh-CN" altLang="en-US" sz="28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问题二：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光子计数探测器技术不成熟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691680" y="2204864"/>
            <a:ext cx="4523680" cy="4514689"/>
            <a:chOff x="3628889" y="1246312"/>
            <a:chExt cx="4523680" cy="451468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/>
            <a:srcRect b="448"/>
            <a:stretch>
              <a:fillRect/>
            </a:stretch>
          </p:blipFill>
          <p:spPr>
            <a:xfrm>
              <a:off x="3628889" y="1246312"/>
              <a:ext cx="1969647" cy="3909328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4" name="矩形 13"/>
            <p:cNvSpPr/>
            <p:nvPr/>
          </p:nvSpPr>
          <p:spPr>
            <a:xfrm>
              <a:off x="3779912" y="5391669"/>
              <a:ext cx="43726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zh-CN" altLang="en-US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光子计数</a:t>
              </a:r>
              <a:r>
                <a:rPr lang="en-US" altLang="zh-CN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CT</a:t>
              </a:r>
              <a:r>
                <a:rPr lang="zh-CN" altLang="en-US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探测器（</a:t>
              </a:r>
              <a:r>
                <a:rPr lang="en-US" altLang="zh-CN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PCD</a:t>
              </a:r>
              <a:r>
                <a:rPr lang="zh-CN" altLang="en-US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800" b="1" dirty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000" y="4646258"/>
            <a:ext cx="2554200" cy="1467934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 rotWithShape="1">
          <a:blip r:embed="rId3"/>
          <a:srcRect l="78982" b="48975"/>
          <a:stretch>
            <a:fillRect/>
          </a:stretch>
        </p:blipFill>
        <p:spPr>
          <a:xfrm>
            <a:off x="6309196" y="2730339"/>
            <a:ext cx="2020232" cy="1397322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123487" y="2921168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dist">
              <a:lnSpc>
                <a:spcPct val="150000"/>
              </a:lnSpc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光谱失真问题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dist">
              <a:lnSpc>
                <a:spcPct val="150000"/>
              </a:lnSpc>
              <a:buNone/>
            </a:pPr>
            <a:r>
              <a:rPr lang="zh-CN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脉冲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堆积问题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971600" y="1163529"/>
            <a:ext cx="741682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</a:t>
            </a:r>
            <a:r>
              <a:rPr lang="zh-CN" altLang="en-US" sz="28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问题二：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光子计数探测器技术不成熟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91680" y="2204864"/>
            <a:ext cx="4523680" cy="4514689"/>
            <a:chOff x="3628889" y="1246312"/>
            <a:chExt cx="4523680" cy="451468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/>
            <a:srcRect b="448"/>
            <a:stretch>
              <a:fillRect/>
            </a:stretch>
          </p:blipFill>
          <p:spPr>
            <a:xfrm>
              <a:off x="3628889" y="1246312"/>
              <a:ext cx="1969647" cy="3909328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9" name="矩形 18"/>
            <p:cNvSpPr/>
            <p:nvPr/>
          </p:nvSpPr>
          <p:spPr>
            <a:xfrm>
              <a:off x="3779912" y="5391669"/>
              <a:ext cx="43726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zh-CN" altLang="en-US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光子计数</a:t>
              </a:r>
              <a:r>
                <a:rPr lang="en-US" altLang="zh-CN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CT</a:t>
              </a:r>
              <a:r>
                <a:rPr lang="zh-CN" altLang="en-US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探测器（</a:t>
              </a:r>
              <a:r>
                <a:rPr lang="en-US" altLang="zh-CN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PCD</a:t>
              </a:r>
              <a:r>
                <a:rPr lang="zh-CN" altLang="en-US" sz="18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800" b="1" dirty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123487" y="2921168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dist">
              <a:lnSpc>
                <a:spcPct val="150000"/>
              </a:lnSpc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光谱失真问题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dist">
              <a:lnSpc>
                <a:spcPct val="150000"/>
              </a:lnSpc>
              <a:buNone/>
            </a:pPr>
            <a:r>
              <a:rPr lang="zh-CN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脉冲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堆积问题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71600" y="1772816"/>
            <a:ext cx="741682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可行解决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方案：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改良硬件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12768" y="4797152"/>
            <a:ext cx="1691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一时难以彻底解决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000" y="4646258"/>
            <a:ext cx="2554200" cy="1467934"/>
          </a:xfrm>
          <a:prstGeom prst="rect">
            <a:avLst/>
          </a:prstGeom>
        </p:spPr>
      </p:pic>
      <p:pic>
        <p:nvPicPr>
          <p:cNvPr id="37" name="图片 36"/>
          <p:cNvPicPr/>
          <p:nvPr/>
        </p:nvPicPr>
        <p:blipFill rotWithShape="1">
          <a:blip r:embed="rId3"/>
          <a:srcRect l="78982" b="48975"/>
          <a:stretch>
            <a:fillRect/>
          </a:stretch>
        </p:blipFill>
        <p:spPr>
          <a:xfrm>
            <a:off x="6309196" y="2730339"/>
            <a:ext cx="2020232" cy="1397322"/>
          </a:xfrm>
          <a:prstGeom prst="rect">
            <a:avLst/>
          </a:prstGeom>
        </p:spPr>
      </p:pic>
      <p:sp>
        <p:nvSpPr>
          <p:cNvPr id="13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83568" y="1163529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存在的问题一：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各能量段光子量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不足，信噪比低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3568" y="1772816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南方医提出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的解决方案一：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连续光谱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调制新技术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82576" y="2635660"/>
            <a:ext cx="2936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kumimoji="0" lang="de-DE" altLang="zh-CN" sz="1000" b="1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 10</a:t>
            </a:r>
            <a:r>
              <a:rPr kumimoji="0" lang="de-DE" altLang="zh-CN" sz="1000" b="1" baseline="3000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endParaRPr kumimoji="0" lang="de-DE" altLang="zh-CN" sz="1000" b="1" baseline="3000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92114" y="5413785"/>
            <a:ext cx="841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kumimoji="0" lang="de-DE" altLang="zh-CN" sz="1200" b="1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</a:t>
            </a:r>
            <a:endParaRPr kumimoji="0" lang="de-DE" altLang="zh-CN" sz="1200" b="1" baseline="3000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930326" y="5432835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kumimoji="0" lang="de-DE" altLang="zh-CN" sz="1200" b="1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50</a:t>
            </a:r>
            <a:endParaRPr kumimoji="0" lang="de-DE" altLang="zh-CN" sz="1200" b="1" baseline="3000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8251" y="543601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kumimoji="0" lang="de-DE" altLang="zh-CN" sz="1200" b="1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100</a:t>
            </a:r>
            <a:endParaRPr kumimoji="0" lang="de-DE" altLang="zh-CN" sz="1200" b="1" baseline="3000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319514" y="5462998"/>
            <a:ext cx="252412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kumimoji="0" lang="de-DE" altLang="zh-CN" sz="1200" b="1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150</a:t>
            </a:r>
            <a:endParaRPr kumimoji="0" lang="de-DE" altLang="zh-CN" sz="1200" b="1" baseline="3000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968301" y="4540660"/>
            <a:ext cx="31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971476" y="3665948"/>
            <a:ext cx="301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4421114" y="4769260"/>
            <a:ext cx="31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2012876" y="5421723"/>
            <a:ext cx="0" cy="36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3233664" y="5420135"/>
            <a:ext cx="0" cy="36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23728" y="6309320"/>
            <a:ext cx="5472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因要配合电流强度调制，</a:t>
            </a:r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辐射剂量增加！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55576" y="2710273"/>
            <a:ext cx="3703638" cy="3135313"/>
            <a:chOff x="4572000" y="2158260"/>
            <a:chExt cx="3703638" cy="3135313"/>
          </a:xfrm>
        </p:grpSpPr>
        <p:sp>
          <p:nvSpPr>
            <p:cNvPr id="23" name="Freeform 21"/>
            <p:cNvSpPr/>
            <p:nvPr/>
          </p:nvSpPr>
          <p:spPr bwMode="auto">
            <a:xfrm>
              <a:off x="4884738" y="2431310"/>
              <a:ext cx="3227388" cy="2451100"/>
            </a:xfrm>
            <a:custGeom>
              <a:avLst/>
              <a:gdLst>
                <a:gd name="T0" fmla="*/ 0 w 2453"/>
                <a:gd name="T1" fmla="*/ 2055 h 2061"/>
                <a:gd name="T2" fmla="*/ 164 w 2453"/>
                <a:gd name="T3" fmla="*/ 2055 h 2061"/>
                <a:gd name="T4" fmla="*/ 234 w 2453"/>
                <a:gd name="T5" fmla="*/ 2021 h 2061"/>
                <a:gd name="T6" fmla="*/ 281 w 2453"/>
                <a:gd name="T7" fmla="*/ 1954 h 2061"/>
                <a:gd name="T8" fmla="*/ 375 w 2453"/>
                <a:gd name="T9" fmla="*/ 1762 h 2061"/>
                <a:gd name="T10" fmla="*/ 448 w 2453"/>
                <a:gd name="T11" fmla="*/ 1589 h 2061"/>
                <a:gd name="T12" fmla="*/ 545 w 2453"/>
                <a:gd name="T13" fmla="*/ 1445 h 2061"/>
                <a:gd name="T14" fmla="*/ 636 w 2453"/>
                <a:gd name="T15" fmla="*/ 1340 h 2061"/>
                <a:gd name="T16" fmla="*/ 744 w 2453"/>
                <a:gd name="T17" fmla="*/ 1320 h 2061"/>
                <a:gd name="T18" fmla="*/ 826 w 2453"/>
                <a:gd name="T19" fmla="*/ 1316 h 2061"/>
                <a:gd name="T20" fmla="*/ 870 w 2453"/>
                <a:gd name="T21" fmla="*/ 639 h 2061"/>
                <a:gd name="T22" fmla="*/ 879 w 2453"/>
                <a:gd name="T23" fmla="*/ 456 h 2061"/>
                <a:gd name="T24" fmla="*/ 883 w 2453"/>
                <a:gd name="T25" fmla="*/ 327 h 2061"/>
                <a:gd name="T26" fmla="*/ 888 w 2453"/>
                <a:gd name="T27" fmla="*/ 216 h 2061"/>
                <a:gd name="T28" fmla="*/ 907 w 2453"/>
                <a:gd name="T29" fmla="*/ 0 h 2061"/>
                <a:gd name="T30" fmla="*/ 927 w 2453"/>
                <a:gd name="T31" fmla="*/ 260 h 2061"/>
                <a:gd name="T32" fmla="*/ 932 w 2453"/>
                <a:gd name="T33" fmla="*/ 716 h 2061"/>
                <a:gd name="T34" fmla="*/ 950 w 2453"/>
                <a:gd name="T35" fmla="*/ 1292 h 2061"/>
                <a:gd name="T36" fmla="*/ 976 w 2453"/>
                <a:gd name="T37" fmla="*/ 1407 h 2061"/>
                <a:gd name="T38" fmla="*/ 1002 w 2453"/>
                <a:gd name="T39" fmla="*/ 1402 h 2061"/>
                <a:gd name="T40" fmla="*/ 1034 w 2453"/>
                <a:gd name="T41" fmla="*/ 1220 h 2061"/>
                <a:gd name="T42" fmla="*/ 1046 w 2453"/>
                <a:gd name="T43" fmla="*/ 1071 h 2061"/>
                <a:gd name="T44" fmla="*/ 1061 w 2453"/>
                <a:gd name="T45" fmla="*/ 956 h 2061"/>
                <a:gd name="T46" fmla="*/ 1099 w 2453"/>
                <a:gd name="T47" fmla="*/ 1287 h 2061"/>
                <a:gd name="T48" fmla="*/ 1146 w 2453"/>
                <a:gd name="T49" fmla="*/ 1618 h 2061"/>
                <a:gd name="T50" fmla="*/ 1281 w 2453"/>
                <a:gd name="T51" fmla="*/ 1647 h 2061"/>
                <a:gd name="T52" fmla="*/ 1451 w 2453"/>
                <a:gd name="T53" fmla="*/ 1714 h 2061"/>
                <a:gd name="T54" fmla="*/ 1641 w 2453"/>
                <a:gd name="T55" fmla="*/ 1786 h 2061"/>
                <a:gd name="T56" fmla="*/ 1841 w 2453"/>
                <a:gd name="T57" fmla="*/ 1848 h 2061"/>
                <a:gd name="T58" fmla="*/ 1984 w 2453"/>
                <a:gd name="T59" fmla="*/ 1892 h 2061"/>
                <a:gd name="T60" fmla="*/ 2128 w 2453"/>
                <a:gd name="T61" fmla="*/ 1940 h 2061"/>
                <a:gd name="T62" fmla="*/ 2292 w 2453"/>
                <a:gd name="T63" fmla="*/ 1988 h 2061"/>
                <a:gd name="T64" fmla="*/ 2453 w 2453"/>
                <a:gd name="T65" fmla="*/ 2060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53" h="2061">
                  <a:moveTo>
                    <a:pt x="0" y="2055"/>
                  </a:moveTo>
                  <a:cubicBezTo>
                    <a:pt x="27" y="2056"/>
                    <a:pt x="125" y="2061"/>
                    <a:pt x="164" y="2055"/>
                  </a:cubicBezTo>
                  <a:cubicBezTo>
                    <a:pt x="203" y="2049"/>
                    <a:pt x="215" y="2038"/>
                    <a:pt x="234" y="2021"/>
                  </a:cubicBezTo>
                  <a:lnTo>
                    <a:pt x="281" y="1954"/>
                  </a:lnTo>
                  <a:cubicBezTo>
                    <a:pt x="304" y="1911"/>
                    <a:pt x="347" y="1823"/>
                    <a:pt x="375" y="1762"/>
                  </a:cubicBezTo>
                  <a:cubicBezTo>
                    <a:pt x="403" y="1701"/>
                    <a:pt x="420" y="1642"/>
                    <a:pt x="448" y="1589"/>
                  </a:cubicBezTo>
                  <a:cubicBezTo>
                    <a:pt x="476" y="1536"/>
                    <a:pt x="514" y="1486"/>
                    <a:pt x="545" y="1445"/>
                  </a:cubicBezTo>
                  <a:lnTo>
                    <a:pt x="636" y="1340"/>
                  </a:lnTo>
                  <a:lnTo>
                    <a:pt x="744" y="1320"/>
                  </a:lnTo>
                  <a:lnTo>
                    <a:pt x="826" y="1316"/>
                  </a:lnTo>
                  <a:cubicBezTo>
                    <a:pt x="847" y="1202"/>
                    <a:pt x="861" y="782"/>
                    <a:pt x="870" y="639"/>
                  </a:cubicBezTo>
                  <a:lnTo>
                    <a:pt x="879" y="456"/>
                  </a:lnTo>
                  <a:lnTo>
                    <a:pt x="883" y="327"/>
                  </a:lnTo>
                  <a:cubicBezTo>
                    <a:pt x="885" y="287"/>
                    <a:pt x="884" y="270"/>
                    <a:pt x="888" y="216"/>
                  </a:cubicBezTo>
                  <a:lnTo>
                    <a:pt x="907" y="0"/>
                  </a:lnTo>
                  <a:cubicBezTo>
                    <a:pt x="913" y="7"/>
                    <a:pt x="923" y="141"/>
                    <a:pt x="927" y="260"/>
                  </a:cubicBezTo>
                  <a:cubicBezTo>
                    <a:pt x="931" y="379"/>
                    <a:pt x="928" y="544"/>
                    <a:pt x="932" y="716"/>
                  </a:cubicBezTo>
                  <a:cubicBezTo>
                    <a:pt x="936" y="888"/>
                    <a:pt x="942" y="1177"/>
                    <a:pt x="950" y="1292"/>
                  </a:cubicBezTo>
                  <a:lnTo>
                    <a:pt x="976" y="1407"/>
                  </a:lnTo>
                  <a:cubicBezTo>
                    <a:pt x="984" y="1425"/>
                    <a:pt x="992" y="1433"/>
                    <a:pt x="1002" y="1402"/>
                  </a:cubicBezTo>
                  <a:lnTo>
                    <a:pt x="1034" y="1220"/>
                  </a:lnTo>
                  <a:cubicBezTo>
                    <a:pt x="1042" y="1165"/>
                    <a:pt x="1042" y="1115"/>
                    <a:pt x="1046" y="1071"/>
                  </a:cubicBezTo>
                  <a:lnTo>
                    <a:pt x="1061" y="956"/>
                  </a:lnTo>
                  <a:cubicBezTo>
                    <a:pt x="1069" y="992"/>
                    <a:pt x="1085" y="1177"/>
                    <a:pt x="1099" y="1287"/>
                  </a:cubicBezTo>
                  <a:cubicBezTo>
                    <a:pt x="1113" y="1397"/>
                    <a:pt x="1116" y="1558"/>
                    <a:pt x="1146" y="1618"/>
                  </a:cubicBezTo>
                  <a:lnTo>
                    <a:pt x="1281" y="1647"/>
                  </a:lnTo>
                  <a:lnTo>
                    <a:pt x="1451" y="1714"/>
                  </a:lnTo>
                  <a:cubicBezTo>
                    <a:pt x="1511" y="1737"/>
                    <a:pt x="1577" y="1764"/>
                    <a:pt x="1641" y="1786"/>
                  </a:cubicBezTo>
                  <a:lnTo>
                    <a:pt x="1841" y="1848"/>
                  </a:lnTo>
                  <a:lnTo>
                    <a:pt x="1984" y="1892"/>
                  </a:lnTo>
                  <a:cubicBezTo>
                    <a:pt x="2032" y="1907"/>
                    <a:pt x="2076" y="1924"/>
                    <a:pt x="2128" y="1940"/>
                  </a:cubicBezTo>
                  <a:cubicBezTo>
                    <a:pt x="2179" y="1956"/>
                    <a:pt x="2237" y="1968"/>
                    <a:pt x="2292" y="1988"/>
                  </a:cubicBezTo>
                  <a:cubicBezTo>
                    <a:pt x="2346" y="2008"/>
                    <a:pt x="2419" y="2045"/>
                    <a:pt x="2453" y="2060"/>
                  </a:cubicBezTo>
                </a:path>
              </a:pathLst>
            </a:custGeom>
            <a:solidFill>
              <a:srgbClr val="FF0000">
                <a:alpha val="70000"/>
              </a:srgbClr>
            </a:solidFill>
            <a:ln w="19050" cap="flat" cmpd="sng">
              <a:solidFill>
                <a:srgbClr val="FF00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kumimoji="0" lang="zh-CN" altLang="en-US" sz="18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endParaRPr>
            </a:p>
          </p:txBody>
        </p:sp>
        <p:grpSp>
          <p:nvGrpSpPr>
            <p:cNvPr id="24" name="Group 22"/>
            <p:cNvGrpSpPr/>
            <p:nvPr/>
          </p:nvGrpSpPr>
          <p:grpSpPr bwMode="auto">
            <a:xfrm>
              <a:off x="4572000" y="2158260"/>
              <a:ext cx="3703638" cy="3135313"/>
              <a:chOff x="1797" y="1957"/>
              <a:chExt cx="2333" cy="1975"/>
            </a:xfrm>
          </p:grpSpPr>
          <p:sp>
            <p:nvSpPr>
              <p:cNvPr id="26" name="Text Box 24"/>
              <p:cNvSpPr txBox="1">
                <a:spLocks noChangeArrowheads="1"/>
              </p:cNvSpPr>
              <p:nvPr/>
            </p:nvSpPr>
            <p:spPr bwMode="auto">
              <a:xfrm>
                <a:off x="1797" y="1957"/>
                <a:ext cx="106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de-DE" altLang="zh-CN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15</a:t>
                </a:r>
                <a:endParaRPr kumimoji="0" lang="de-DE" altLang="zh-CN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 Box 25"/>
              <p:cNvSpPr txBox="1">
                <a:spLocks noChangeArrowheads="1"/>
              </p:cNvSpPr>
              <p:nvPr/>
            </p:nvSpPr>
            <p:spPr bwMode="auto">
              <a:xfrm>
                <a:off x="1823" y="2510"/>
                <a:ext cx="106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de-DE" altLang="zh-CN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10</a:t>
                </a:r>
                <a:endParaRPr kumimoji="0" lang="de-DE" altLang="zh-CN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1862" y="305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de-DE" altLang="zh-CN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5</a:t>
                </a:r>
                <a:endParaRPr kumimoji="0" lang="de-DE" altLang="zh-CN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 Box 27"/>
              <p:cNvSpPr txBox="1">
                <a:spLocks noChangeArrowheads="1"/>
              </p:cNvSpPr>
              <p:nvPr/>
            </p:nvSpPr>
            <p:spPr bwMode="auto">
              <a:xfrm>
                <a:off x="2386" y="3778"/>
                <a:ext cx="123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de-DE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photon energy (keV)</a:t>
                </a:r>
                <a:endParaRPr kumimoji="0" lang="de-DE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1958" y="2008"/>
                <a:ext cx="2172" cy="1662"/>
              </a:xfrm>
              <a:prstGeom prst="rect">
                <a:avLst/>
              </a:prstGeom>
              <a:noFill/>
              <a:ln w="15875" algn="ctr">
                <a:solidFill>
                  <a:srgbClr val="000000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</p:grpSp>
        <p:sp>
          <p:nvSpPr>
            <p:cNvPr id="25" name="Text Box 35"/>
            <p:cNvSpPr txBox="1">
              <a:spLocks noChangeArrowheads="1"/>
            </p:cNvSpPr>
            <p:nvPr/>
          </p:nvSpPr>
          <p:spPr bwMode="auto">
            <a:xfrm>
              <a:off x="6588296" y="2862880"/>
              <a:ext cx="659796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>
              <a:spAutoFit/>
            </a:bodyPr>
            <a:lstStyle/>
            <a:p>
              <a:pPr eaLnBrk="0" hangingPunct="0">
                <a:lnSpc>
                  <a:spcPts val="2400"/>
                </a:lnSpc>
              </a:pPr>
              <a:r>
                <a:rPr kumimoji="0" lang="de-DE" altLang="zh-CN" sz="14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140 kV</a:t>
              </a:r>
              <a:endParaRPr kumimoji="0" lang="en-US" altLang="zh-CN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191" y="3148958"/>
            <a:ext cx="2327477" cy="2287475"/>
            <a:chOff x="4920615" y="2596945"/>
            <a:chExt cx="2327477" cy="2287475"/>
          </a:xfrm>
        </p:grpSpPr>
        <p:sp>
          <p:nvSpPr>
            <p:cNvPr id="32" name="任意多边形 31"/>
            <p:cNvSpPr/>
            <p:nvPr/>
          </p:nvSpPr>
          <p:spPr bwMode="auto">
            <a:xfrm>
              <a:off x="4920615" y="3147542"/>
              <a:ext cx="2137410" cy="1736878"/>
            </a:xfrm>
            <a:custGeom>
              <a:avLst/>
              <a:gdLst>
                <a:gd name="connsiteX0" fmla="*/ 0 w 2137410"/>
                <a:gd name="connsiteY0" fmla="*/ 1411605 h 1428750"/>
                <a:gd name="connsiteX1" fmla="*/ 2137410 w 2137410"/>
                <a:gd name="connsiteY1" fmla="*/ 1428750 h 1428750"/>
                <a:gd name="connsiteX2" fmla="*/ 1832610 w 2137410"/>
                <a:gd name="connsiteY2" fmla="*/ 1261110 h 1428750"/>
                <a:gd name="connsiteX3" fmla="*/ 1624965 w 2137410"/>
                <a:gd name="connsiteY3" fmla="*/ 1163955 h 1428750"/>
                <a:gd name="connsiteX4" fmla="*/ 1516380 w 2137410"/>
                <a:gd name="connsiteY4" fmla="*/ 1070610 h 1428750"/>
                <a:gd name="connsiteX5" fmla="*/ 1468755 w 2137410"/>
                <a:gd name="connsiteY5" fmla="*/ 1034415 h 1428750"/>
                <a:gd name="connsiteX6" fmla="*/ 1409700 w 2137410"/>
                <a:gd name="connsiteY6" fmla="*/ 802005 h 1428750"/>
                <a:gd name="connsiteX7" fmla="*/ 1392555 w 2137410"/>
                <a:gd name="connsiteY7" fmla="*/ 495300 h 1428750"/>
                <a:gd name="connsiteX8" fmla="*/ 1386840 w 2137410"/>
                <a:gd name="connsiteY8" fmla="*/ 453390 h 1428750"/>
                <a:gd name="connsiteX9" fmla="*/ 1337310 w 2137410"/>
                <a:gd name="connsiteY9" fmla="*/ 708660 h 1428750"/>
                <a:gd name="connsiteX10" fmla="*/ 1301115 w 2137410"/>
                <a:gd name="connsiteY10" fmla="*/ 756285 h 1428750"/>
                <a:gd name="connsiteX11" fmla="*/ 1270635 w 2137410"/>
                <a:gd name="connsiteY11" fmla="*/ 737235 h 1428750"/>
                <a:gd name="connsiteX12" fmla="*/ 1165860 w 2137410"/>
                <a:gd name="connsiteY12" fmla="*/ 441960 h 1428750"/>
                <a:gd name="connsiteX13" fmla="*/ 1158240 w 2137410"/>
                <a:gd name="connsiteY13" fmla="*/ 255270 h 1428750"/>
                <a:gd name="connsiteX14" fmla="*/ 1158240 w 2137410"/>
                <a:gd name="connsiteY14" fmla="*/ 78105 h 1428750"/>
                <a:gd name="connsiteX15" fmla="*/ 1144905 w 2137410"/>
                <a:gd name="connsiteY15" fmla="*/ 0 h 1428750"/>
                <a:gd name="connsiteX16" fmla="*/ 1133475 w 2137410"/>
                <a:gd name="connsiteY16" fmla="*/ 121920 h 1428750"/>
                <a:gd name="connsiteX17" fmla="*/ 1120140 w 2137410"/>
                <a:gd name="connsiteY17" fmla="*/ 289560 h 1428750"/>
                <a:gd name="connsiteX18" fmla="*/ 1120140 w 2137410"/>
                <a:gd name="connsiteY18" fmla="*/ 304800 h 1428750"/>
                <a:gd name="connsiteX19" fmla="*/ 1104900 w 2137410"/>
                <a:gd name="connsiteY19" fmla="*/ 537210 h 1428750"/>
                <a:gd name="connsiteX20" fmla="*/ 1076325 w 2137410"/>
                <a:gd name="connsiteY20" fmla="*/ 586740 h 1428750"/>
                <a:gd name="connsiteX21" fmla="*/ 944880 w 2137410"/>
                <a:gd name="connsiteY21" fmla="*/ 596265 h 1428750"/>
                <a:gd name="connsiteX22" fmla="*/ 771525 w 2137410"/>
                <a:gd name="connsiteY22" fmla="*/ 687705 h 1428750"/>
                <a:gd name="connsiteX23" fmla="*/ 706755 w 2137410"/>
                <a:gd name="connsiteY23" fmla="*/ 763905 h 1428750"/>
                <a:gd name="connsiteX24" fmla="*/ 615315 w 2137410"/>
                <a:gd name="connsiteY24" fmla="*/ 885825 h 1428750"/>
                <a:gd name="connsiteX25" fmla="*/ 546735 w 2137410"/>
                <a:gd name="connsiteY25" fmla="*/ 1002030 h 1428750"/>
                <a:gd name="connsiteX26" fmla="*/ 539115 w 2137410"/>
                <a:gd name="connsiteY26" fmla="*/ 1017270 h 1428750"/>
                <a:gd name="connsiteX27" fmla="*/ 537210 w 2137410"/>
                <a:gd name="connsiteY27" fmla="*/ 1022985 h 1428750"/>
                <a:gd name="connsiteX28" fmla="*/ 533400 w 2137410"/>
                <a:gd name="connsiteY28" fmla="*/ 1028700 h 1428750"/>
                <a:gd name="connsiteX29" fmla="*/ 531495 w 2137410"/>
                <a:gd name="connsiteY29" fmla="*/ 1034415 h 1428750"/>
                <a:gd name="connsiteX30" fmla="*/ 523875 w 2137410"/>
                <a:gd name="connsiteY30" fmla="*/ 1047750 h 1428750"/>
                <a:gd name="connsiteX31" fmla="*/ 518160 w 2137410"/>
                <a:gd name="connsiteY31" fmla="*/ 1068705 h 1428750"/>
                <a:gd name="connsiteX32" fmla="*/ 516255 w 2137410"/>
                <a:gd name="connsiteY32" fmla="*/ 1070610 h 1428750"/>
                <a:gd name="connsiteX33" fmla="*/ 504825 w 2137410"/>
                <a:gd name="connsiteY33" fmla="*/ 1099185 h 1428750"/>
                <a:gd name="connsiteX34" fmla="*/ 447675 w 2137410"/>
                <a:gd name="connsiteY34" fmla="*/ 1186815 h 1428750"/>
                <a:gd name="connsiteX35" fmla="*/ 422910 w 2137410"/>
                <a:gd name="connsiteY35" fmla="*/ 1232535 h 1428750"/>
                <a:gd name="connsiteX36" fmla="*/ 327660 w 2137410"/>
                <a:gd name="connsiteY36" fmla="*/ 1363980 h 1428750"/>
                <a:gd name="connsiteX37" fmla="*/ 219075 w 2137410"/>
                <a:gd name="connsiteY37" fmla="*/ 1405890 h 1428750"/>
                <a:gd name="connsiteX38" fmla="*/ 0 w 2137410"/>
                <a:gd name="connsiteY38" fmla="*/ 1411605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37410" h="1428750">
                  <a:moveTo>
                    <a:pt x="0" y="1411605"/>
                  </a:moveTo>
                  <a:lnTo>
                    <a:pt x="2137410" y="1428750"/>
                  </a:lnTo>
                  <a:lnTo>
                    <a:pt x="1832610" y="1261110"/>
                  </a:lnTo>
                  <a:lnTo>
                    <a:pt x="1624965" y="1163955"/>
                  </a:lnTo>
                  <a:lnTo>
                    <a:pt x="1516380" y="1070610"/>
                  </a:lnTo>
                  <a:lnTo>
                    <a:pt x="1468755" y="1034415"/>
                  </a:lnTo>
                  <a:lnTo>
                    <a:pt x="1409700" y="802005"/>
                  </a:lnTo>
                  <a:lnTo>
                    <a:pt x="1392555" y="495300"/>
                  </a:lnTo>
                  <a:lnTo>
                    <a:pt x="1386840" y="453390"/>
                  </a:lnTo>
                  <a:lnTo>
                    <a:pt x="1337310" y="708660"/>
                  </a:lnTo>
                  <a:lnTo>
                    <a:pt x="1301115" y="756285"/>
                  </a:lnTo>
                  <a:lnTo>
                    <a:pt x="1270635" y="737235"/>
                  </a:lnTo>
                  <a:lnTo>
                    <a:pt x="1165860" y="441960"/>
                  </a:lnTo>
                  <a:lnTo>
                    <a:pt x="1158240" y="255270"/>
                  </a:lnTo>
                  <a:lnTo>
                    <a:pt x="1158240" y="78105"/>
                  </a:lnTo>
                  <a:lnTo>
                    <a:pt x="1144905" y="0"/>
                  </a:lnTo>
                  <a:lnTo>
                    <a:pt x="1133475" y="121920"/>
                  </a:lnTo>
                  <a:lnTo>
                    <a:pt x="1120140" y="289560"/>
                  </a:lnTo>
                  <a:lnTo>
                    <a:pt x="1120140" y="304800"/>
                  </a:lnTo>
                  <a:lnTo>
                    <a:pt x="1104900" y="537210"/>
                  </a:lnTo>
                  <a:lnTo>
                    <a:pt x="1076325" y="586740"/>
                  </a:lnTo>
                  <a:lnTo>
                    <a:pt x="944880" y="596265"/>
                  </a:lnTo>
                  <a:lnTo>
                    <a:pt x="771525" y="687705"/>
                  </a:lnTo>
                  <a:lnTo>
                    <a:pt x="706755" y="763905"/>
                  </a:lnTo>
                  <a:lnTo>
                    <a:pt x="615315" y="885825"/>
                  </a:lnTo>
                  <a:lnTo>
                    <a:pt x="546735" y="1002030"/>
                  </a:lnTo>
                  <a:cubicBezTo>
                    <a:pt x="544195" y="1007110"/>
                    <a:pt x="541465" y="1012099"/>
                    <a:pt x="539115" y="1017270"/>
                  </a:cubicBezTo>
                  <a:cubicBezTo>
                    <a:pt x="538284" y="1019098"/>
                    <a:pt x="538108" y="1021189"/>
                    <a:pt x="537210" y="1022985"/>
                  </a:cubicBezTo>
                  <a:cubicBezTo>
                    <a:pt x="536186" y="1025033"/>
                    <a:pt x="534424" y="1026652"/>
                    <a:pt x="533400" y="1028700"/>
                  </a:cubicBezTo>
                  <a:cubicBezTo>
                    <a:pt x="532502" y="1030496"/>
                    <a:pt x="532393" y="1032619"/>
                    <a:pt x="531495" y="1034415"/>
                  </a:cubicBezTo>
                  <a:cubicBezTo>
                    <a:pt x="529205" y="1038994"/>
                    <a:pt x="526020" y="1043102"/>
                    <a:pt x="523875" y="1047750"/>
                  </a:cubicBezTo>
                  <a:cubicBezTo>
                    <a:pt x="515860" y="1065117"/>
                    <a:pt x="523418" y="1052932"/>
                    <a:pt x="518160" y="1068705"/>
                  </a:cubicBezTo>
                  <a:cubicBezTo>
                    <a:pt x="517876" y="1069557"/>
                    <a:pt x="516890" y="1069975"/>
                    <a:pt x="516255" y="1070610"/>
                  </a:cubicBezTo>
                  <a:lnTo>
                    <a:pt x="504825" y="1099185"/>
                  </a:lnTo>
                  <a:lnTo>
                    <a:pt x="447675" y="1186815"/>
                  </a:lnTo>
                  <a:lnTo>
                    <a:pt x="422910" y="1232535"/>
                  </a:lnTo>
                  <a:lnTo>
                    <a:pt x="327660" y="1363980"/>
                  </a:lnTo>
                  <a:lnTo>
                    <a:pt x="219075" y="1405890"/>
                  </a:lnTo>
                  <a:lnTo>
                    <a:pt x="0" y="1411605"/>
                  </a:lnTo>
                  <a:close/>
                </a:path>
              </a:pathLst>
            </a:custGeom>
            <a:solidFill>
              <a:srgbClr val="990033">
                <a:alpha val="69804"/>
              </a:srgbClr>
            </a:solidFill>
            <a:ln w="19050" cap="flat" cmpd="sng">
              <a:noFill/>
              <a:prstDash val="solid"/>
              <a:rou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 kern="0">
                <a:solidFill>
                  <a:srgbClr val="000000"/>
                </a:solidFill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6588296" y="2596945"/>
              <a:ext cx="659796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>
              <a:spAutoFit/>
            </a:bodyPr>
            <a:lstStyle/>
            <a:p>
              <a:pPr eaLnBrk="0" hangingPunct="0">
                <a:lnSpc>
                  <a:spcPts val="2400"/>
                </a:lnSpc>
              </a:pPr>
              <a:r>
                <a:rPr kumimoji="0" lang="de-DE" altLang="zh-CN" sz="14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100 kV</a:t>
              </a:r>
              <a:endParaRPr kumimoji="0" lang="en-US" altLang="zh-CN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31404" y="2900893"/>
            <a:ext cx="2288468" cy="2526457"/>
            <a:chOff x="4947828" y="2348880"/>
            <a:chExt cx="2288468" cy="2526457"/>
          </a:xfrm>
        </p:grpSpPr>
        <p:sp>
          <p:nvSpPr>
            <p:cNvPr id="36" name="Freeform 20"/>
            <p:cNvSpPr/>
            <p:nvPr/>
          </p:nvSpPr>
          <p:spPr bwMode="auto">
            <a:xfrm>
              <a:off x="4947828" y="3761978"/>
              <a:ext cx="1617398" cy="1113359"/>
            </a:xfrm>
            <a:custGeom>
              <a:avLst/>
              <a:gdLst>
                <a:gd name="T0" fmla="*/ 0 w 1284"/>
                <a:gd name="T1" fmla="*/ 1135 h 1144"/>
                <a:gd name="T2" fmla="*/ 151 w 1284"/>
                <a:gd name="T3" fmla="*/ 1135 h 1144"/>
                <a:gd name="T4" fmla="*/ 214 w 1284"/>
                <a:gd name="T5" fmla="*/ 1091 h 1144"/>
                <a:gd name="T6" fmla="*/ 258 w 1284"/>
                <a:gd name="T7" fmla="*/ 981 h 1144"/>
                <a:gd name="T8" fmla="*/ 407 w 1284"/>
                <a:gd name="T9" fmla="*/ 387 h 1144"/>
                <a:gd name="T10" fmla="*/ 520 w 1284"/>
                <a:gd name="T11" fmla="*/ 81 h 1144"/>
                <a:gd name="T12" fmla="*/ 638 w 1284"/>
                <a:gd name="T13" fmla="*/ 3 h 1144"/>
                <a:gd name="T14" fmla="*/ 733 w 1284"/>
                <a:gd name="T15" fmla="*/ 61 h 1144"/>
                <a:gd name="T16" fmla="*/ 840 w 1284"/>
                <a:gd name="T17" fmla="*/ 211 h 1144"/>
                <a:gd name="T18" fmla="*/ 869 w 1284"/>
                <a:gd name="T19" fmla="*/ 177 h 1144"/>
                <a:gd name="T20" fmla="*/ 882 w 1284"/>
                <a:gd name="T21" fmla="*/ 136 h 1144"/>
                <a:gd name="T22" fmla="*/ 901 w 1284"/>
                <a:gd name="T23" fmla="*/ 34 h 1144"/>
                <a:gd name="T24" fmla="*/ 924 w 1284"/>
                <a:gd name="T25" fmla="*/ 161 h 1144"/>
                <a:gd name="T26" fmla="*/ 927 w 1284"/>
                <a:gd name="T27" fmla="*/ 268 h 1144"/>
                <a:gd name="T28" fmla="*/ 947 w 1284"/>
                <a:gd name="T29" fmla="*/ 406 h 1144"/>
                <a:gd name="T30" fmla="*/ 1010 w 1284"/>
                <a:gd name="T31" fmla="*/ 531 h 1144"/>
                <a:gd name="T32" fmla="*/ 1032 w 1284"/>
                <a:gd name="T33" fmla="*/ 550 h 1144"/>
                <a:gd name="T34" fmla="*/ 1058 w 1284"/>
                <a:gd name="T35" fmla="*/ 523 h 1144"/>
                <a:gd name="T36" fmla="*/ 1100 w 1284"/>
                <a:gd name="T37" fmla="*/ 719 h 1144"/>
                <a:gd name="T38" fmla="*/ 1244 w 1284"/>
                <a:gd name="T39" fmla="*/ 1011 h 1144"/>
                <a:gd name="T40" fmla="*/ 1284 w 1284"/>
                <a:gd name="T41" fmla="*/ 1144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4" h="1144">
                  <a:moveTo>
                    <a:pt x="0" y="1135"/>
                  </a:moveTo>
                  <a:lnTo>
                    <a:pt x="151" y="1135"/>
                  </a:lnTo>
                  <a:cubicBezTo>
                    <a:pt x="187" y="1128"/>
                    <a:pt x="196" y="1116"/>
                    <a:pt x="214" y="1091"/>
                  </a:cubicBezTo>
                  <a:cubicBezTo>
                    <a:pt x="231" y="1065"/>
                    <a:pt x="225" y="1098"/>
                    <a:pt x="258" y="981"/>
                  </a:cubicBezTo>
                  <a:cubicBezTo>
                    <a:pt x="289" y="864"/>
                    <a:pt x="363" y="537"/>
                    <a:pt x="407" y="387"/>
                  </a:cubicBezTo>
                  <a:cubicBezTo>
                    <a:pt x="450" y="237"/>
                    <a:pt x="481" y="145"/>
                    <a:pt x="520" y="81"/>
                  </a:cubicBezTo>
                  <a:cubicBezTo>
                    <a:pt x="559" y="17"/>
                    <a:pt x="603" y="7"/>
                    <a:pt x="638" y="3"/>
                  </a:cubicBezTo>
                  <a:cubicBezTo>
                    <a:pt x="674" y="0"/>
                    <a:pt x="699" y="27"/>
                    <a:pt x="733" y="61"/>
                  </a:cubicBezTo>
                  <a:cubicBezTo>
                    <a:pt x="766" y="96"/>
                    <a:pt x="817" y="192"/>
                    <a:pt x="840" y="211"/>
                  </a:cubicBezTo>
                  <a:lnTo>
                    <a:pt x="869" y="177"/>
                  </a:lnTo>
                  <a:lnTo>
                    <a:pt x="882" y="136"/>
                  </a:lnTo>
                  <a:cubicBezTo>
                    <a:pt x="887" y="112"/>
                    <a:pt x="894" y="29"/>
                    <a:pt x="901" y="34"/>
                  </a:cubicBezTo>
                  <a:cubicBezTo>
                    <a:pt x="908" y="38"/>
                    <a:pt x="919" y="123"/>
                    <a:pt x="924" y="161"/>
                  </a:cubicBezTo>
                  <a:cubicBezTo>
                    <a:pt x="928" y="200"/>
                    <a:pt x="924" y="228"/>
                    <a:pt x="927" y="268"/>
                  </a:cubicBezTo>
                  <a:cubicBezTo>
                    <a:pt x="931" y="309"/>
                    <a:pt x="933" y="362"/>
                    <a:pt x="947" y="406"/>
                  </a:cubicBezTo>
                  <a:cubicBezTo>
                    <a:pt x="961" y="450"/>
                    <a:pt x="996" y="506"/>
                    <a:pt x="1010" y="531"/>
                  </a:cubicBezTo>
                  <a:cubicBezTo>
                    <a:pt x="1025" y="555"/>
                    <a:pt x="1025" y="551"/>
                    <a:pt x="1032" y="550"/>
                  </a:cubicBezTo>
                  <a:cubicBezTo>
                    <a:pt x="1040" y="550"/>
                    <a:pt x="1046" y="494"/>
                    <a:pt x="1058" y="523"/>
                  </a:cubicBezTo>
                  <a:cubicBezTo>
                    <a:pt x="1069" y="551"/>
                    <a:pt x="1068" y="638"/>
                    <a:pt x="1100" y="719"/>
                  </a:cubicBezTo>
                  <a:cubicBezTo>
                    <a:pt x="1131" y="800"/>
                    <a:pt x="1213" y="940"/>
                    <a:pt x="1244" y="1011"/>
                  </a:cubicBezTo>
                  <a:cubicBezTo>
                    <a:pt x="1273" y="1082"/>
                    <a:pt x="1275" y="1116"/>
                    <a:pt x="1284" y="1144"/>
                  </a:cubicBezTo>
                </a:path>
              </a:pathLst>
            </a:custGeom>
            <a:solidFill>
              <a:srgbClr val="0000FF">
                <a:alpha val="60001"/>
              </a:srgbClr>
            </a:solidFill>
            <a:ln w="25400" cap="flat" cmpd="sng">
              <a:solidFill>
                <a:srgbClr val="0000FF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kumimoji="0" lang="zh-CN" altLang="en-US" sz="18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6444208" y="2348880"/>
              <a:ext cx="792088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>
              <a:spAutoFit/>
            </a:bodyPr>
            <a:lstStyle/>
            <a:p>
              <a:pPr algn="r" eaLnBrk="0" hangingPunct="0">
                <a:lnSpc>
                  <a:spcPts val="2400"/>
                </a:lnSpc>
              </a:pPr>
              <a:r>
                <a:rPr kumimoji="0" lang="de-DE" altLang="zh-CN" sz="14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80 kV</a:t>
              </a:r>
              <a:endParaRPr kumimoji="0" lang="en-US" altLang="zh-CN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558067" y="2909520"/>
            <a:ext cx="897972" cy="1080278"/>
            <a:chOff x="7374491" y="2357507"/>
            <a:chExt cx="897972" cy="1080278"/>
          </a:xfrm>
        </p:grpSpPr>
        <p:sp>
          <p:nvSpPr>
            <p:cNvPr id="39" name="Line 15"/>
            <p:cNvSpPr>
              <a:spLocks noChangeShapeType="1"/>
            </p:cNvSpPr>
            <p:nvPr/>
          </p:nvSpPr>
          <p:spPr bwMode="auto">
            <a:xfrm flipH="1">
              <a:off x="8240713" y="3437785"/>
              <a:ext cx="317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7374491" y="2852936"/>
              <a:ext cx="751168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+ </a:t>
              </a: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调制</a:t>
              </a: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1" name="Text Box 31"/>
            <p:cNvSpPr txBox="1">
              <a:spLocks noChangeArrowheads="1"/>
            </p:cNvSpPr>
            <p:nvPr/>
          </p:nvSpPr>
          <p:spPr bwMode="auto">
            <a:xfrm>
              <a:off x="7374491" y="2605572"/>
              <a:ext cx="751168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+ </a:t>
              </a: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调制</a:t>
              </a: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Text Box 31"/>
            <p:cNvSpPr txBox="1">
              <a:spLocks noChangeArrowheads="1"/>
            </p:cNvSpPr>
            <p:nvPr/>
          </p:nvSpPr>
          <p:spPr bwMode="auto">
            <a:xfrm>
              <a:off x="7374491" y="2357507"/>
              <a:ext cx="751168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+ </a:t>
              </a: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调制</a:t>
              </a: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3" name="任意多边形 42"/>
          <p:cNvSpPr/>
          <p:nvPr/>
        </p:nvSpPr>
        <p:spPr bwMode="auto">
          <a:xfrm>
            <a:off x="1163893" y="3277960"/>
            <a:ext cx="3168770" cy="2162355"/>
          </a:xfrm>
          <a:custGeom>
            <a:avLst/>
            <a:gdLst>
              <a:gd name="connsiteX0" fmla="*/ 0 w 3168770"/>
              <a:gd name="connsiteY0" fmla="*/ 2162355 h 2162355"/>
              <a:gd name="connsiteX1" fmla="*/ 0 w 3168770"/>
              <a:gd name="connsiteY1" fmla="*/ 2162355 h 2162355"/>
              <a:gd name="connsiteX2" fmla="*/ 235789 w 3168770"/>
              <a:gd name="connsiteY2" fmla="*/ 2122098 h 2162355"/>
              <a:gd name="connsiteX3" fmla="*/ 270294 w 3168770"/>
              <a:gd name="connsiteY3" fmla="*/ 1943819 h 2162355"/>
              <a:gd name="connsiteX4" fmla="*/ 299049 w 3168770"/>
              <a:gd name="connsiteY4" fmla="*/ 1702279 h 2162355"/>
              <a:gd name="connsiteX5" fmla="*/ 350808 w 3168770"/>
              <a:gd name="connsiteY5" fmla="*/ 1449238 h 2162355"/>
              <a:gd name="connsiteX6" fmla="*/ 431321 w 3168770"/>
              <a:gd name="connsiteY6" fmla="*/ 1219200 h 2162355"/>
              <a:gd name="connsiteX7" fmla="*/ 488830 w 3168770"/>
              <a:gd name="connsiteY7" fmla="*/ 1063925 h 2162355"/>
              <a:gd name="connsiteX8" fmla="*/ 575094 w 3168770"/>
              <a:gd name="connsiteY8" fmla="*/ 977661 h 2162355"/>
              <a:gd name="connsiteX9" fmla="*/ 736121 w 3168770"/>
              <a:gd name="connsiteY9" fmla="*/ 954657 h 2162355"/>
              <a:gd name="connsiteX10" fmla="*/ 839638 w 3168770"/>
              <a:gd name="connsiteY10" fmla="*/ 948906 h 2162355"/>
              <a:gd name="connsiteX11" fmla="*/ 891396 w 3168770"/>
              <a:gd name="connsiteY11" fmla="*/ 966159 h 2162355"/>
              <a:gd name="connsiteX12" fmla="*/ 977660 w 3168770"/>
              <a:gd name="connsiteY12" fmla="*/ 1046672 h 2162355"/>
              <a:gd name="connsiteX13" fmla="*/ 1006415 w 3168770"/>
              <a:gd name="connsiteY13" fmla="*/ 1052423 h 2162355"/>
              <a:gd name="connsiteX14" fmla="*/ 1017917 w 3168770"/>
              <a:gd name="connsiteY14" fmla="*/ 954657 h 2162355"/>
              <a:gd name="connsiteX15" fmla="*/ 1104181 w 3168770"/>
              <a:gd name="connsiteY15" fmla="*/ 0 h 2162355"/>
              <a:gd name="connsiteX16" fmla="*/ 1138687 w 3168770"/>
              <a:gd name="connsiteY16" fmla="*/ 172528 h 2162355"/>
              <a:gd name="connsiteX17" fmla="*/ 1167441 w 3168770"/>
              <a:gd name="connsiteY17" fmla="*/ 1161691 h 2162355"/>
              <a:gd name="connsiteX18" fmla="*/ 1190445 w 3168770"/>
              <a:gd name="connsiteY18" fmla="*/ 1265208 h 2162355"/>
              <a:gd name="connsiteX19" fmla="*/ 1236453 w 3168770"/>
              <a:gd name="connsiteY19" fmla="*/ 1322717 h 2162355"/>
              <a:gd name="connsiteX20" fmla="*/ 1282460 w 3168770"/>
              <a:gd name="connsiteY20" fmla="*/ 1006415 h 2162355"/>
              <a:gd name="connsiteX21" fmla="*/ 1293962 w 3168770"/>
              <a:gd name="connsiteY21" fmla="*/ 879895 h 2162355"/>
              <a:gd name="connsiteX22" fmla="*/ 1311215 w 3168770"/>
              <a:gd name="connsiteY22" fmla="*/ 902898 h 2162355"/>
              <a:gd name="connsiteX23" fmla="*/ 1334219 w 3168770"/>
              <a:gd name="connsiteY23" fmla="*/ 1167442 h 2162355"/>
              <a:gd name="connsiteX24" fmla="*/ 1339970 w 3168770"/>
              <a:gd name="connsiteY24" fmla="*/ 1213449 h 2162355"/>
              <a:gd name="connsiteX25" fmla="*/ 1362974 w 3168770"/>
              <a:gd name="connsiteY25" fmla="*/ 1293962 h 2162355"/>
              <a:gd name="connsiteX26" fmla="*/ 1385977 w 3168770"/>
              <a:gd name="connsiteY26" fmla="*/ 1339970 h 2162355"/>
              <a:gd name="connsiteX27" fmla="*/ 1581509 w 3168770"/>
              <a:gd name="connsiteY27" fmla="*/ 1466491 h 2162355"/>
              <a:gd name="connsiteX28" fmla="*/ 1639019 w 3168770"/>
              <a:gd name="connsiteY28" fmla="*/ 1466491 h 2162355"/>
              <a:gd name="connsiteX29" fmla="*/ 1696528 w 3168770"/>
              <a:gd name="connsiteY29" fmla="*/ 1477993 h 2162355"/>
              <a:gd name="connsiteX30" fmla="*/ 1966823 w 3168770"/>
              <a:gd name="connsiteY30" fmla="*/ 1449238 h 2162355"/>
              <a:gd name="connsiteX31" fmla="*/ 2346385 w 3168770"/>
              <a:gd name="connsiteY31" fmla="*/ 1454989 h 2162355"/>
              <a:gd name="connsiteX32" fmla="*/ 2369389 w 3168770"/>
              <a:gd name="connsiteY32" fmla="*/ 1454989 h 2162355"/>
              <a:gd name="connsiteX33" fmla="*/ 2541917 w 3168770"/>
              <a:gd name="connsiteY33" fmla="*/ 1547004 h 2162355"/>
              <a:gd name="connsiteX34" fmla="*/ 2714445 w 3168770"/>
              <a:gd name="connsiteY34" fmla="*/ 1639019 h 2162355"/>
              <a:gd name="connsiteX35" fmla="*/ 2892725 w 3168770"/>
              <a:gd name="connsiteY35" fmla="*/ 1667774 h 2162355"/>
              <a:gd name="connsiteX36" fmla="*/ 3105509 w 3168770"/>
              <a:gd name="connsiteY36" fmla="*/ 1811547 h 2162355"/>
              <a:gd name="connsiteX37" fmla="*/ 3168770 w 3168770"/>
              <a:gd name="connsiteY37" fmla="*/ 2145102 h 216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68770" h="2162355">
                <a:moveTo>
                  <a:pt x="0" y="2162355"/>
                </a:moveTo>
                <a:lnTo>
                  <a:pt x="0" y="2162355"/>
                </a:lnTo>
                <a:lnTo>
                  <a:pt x="235789" y="2122098"/>
                </a:lnTo>
                <a:lnTo>
                  <a:pt x="270294" y="1943819"/>
                </a:lnTo>
                <a:lnTo>
                  <a:pt x="299049" y="1702279"/>
                </a:lnTo>
                <a:lnTo>
                  <a:pt x="350808" y="1449238"/>
                </a:lnTo>
                <a:lnTo>
                  <a:pt x="431321" y="1219200"/>
                </a:lnTo>
                <a:lnTo>
                  <a:pt x="488830" y="1063925"/>
                </a:lnTo>
                <a:lnTo>
                  <a:pt x="575094" y="977661"/>
                </a:lnTo>
                <a:lnTo>
                  <a:pt x="736121" y="954657"/>
                </a:lnTo>
                <a:lnTo>
                  <a:pt x="839638" y="948906"/>
                </a:lnTo>
                <a:lnTo>
                  <a:pt x="891396" y="966159"/>
                </a:lnTo>
                <a:lnTo>
                  <a:pt x="977660" y="1046672"/>
                </a:lnTo>
                <a:lnTo>
                  <a:pt x="1006415" y="1052423"/>
                </a:lnTo>
                <a:lnTo>
                  <a:pt x="1017917" y="954657"/>
                </a:lnTo>
                <a:lnTo>
                  <a:pt x="1104181" y="0"/>
                </a:lnTo>
                <a:lnTo>
                  <a:pt x="1138687" y="172528"/>
                </a:lnTo>
                <a:lnTo>
                  <a:pt x="1167441" y="1161691"/>
                </a:lnTo>
                <a:lnTo>
                  <a:pt x="1190445" y="1265208"/>
                </a:lnTo>
                <a:lnTo>
                  <a:pt x="1236453" y="1322717"/>
                </a:lnTo>
                <a:lnTo>
                  <a:pt x="1282460" y="1006415"/>
                </a:lnTo>
                <a:lnTo>
                  <a:pt x="1293962" y="879895"/>
                </a:lnTo>
                <a:lnTo>
                  <a:pt x="1311215" y="902898"/>
                </a:lnTo>
                <a:lnTo>
                  <a:pt x="1334219" y="1167442"/>
                </a:lnTo>
                <a:lnTo>
                  <a:pt x="1339970" y="1213449"/>
                </a:lnTo>
                <a:lnTo>
                  <a:pt x="1362974" y="1293962"/>
                </a:lnTo>
                <a:lnTo>
                  <a:pt x="1385977" y="1339970"/>
                </a:lnTo>
                <a:lnTo>
                  <a:pt x="1581509" y="1466491"/>
                </a:lnTo>
                <a:lnTo>
                  <a:pt x="1639019" y="1466491"/>
                </a:lnTo>
                <a:lnTo>
                  <a:pt x="1696528" y="1477993"/>
                </a:lnTo>
                <a:lnTo>
                  <a:pt x="1966823" y="1449238"/>
                </a:lnTo>
                <a:lnTo>
                  <a:pt x="2346385" y="1454989"/>
                </a:lnTo>
                <a:lnTo>
                  <a:pt x="2369389" y="1454989"/>
                </a:lnTo>
                <a:lnTo>
                  <a:pt x="2541917" y="1547004"/>
                </a:lnTo>
                <a:lnTo>
                  <a:pt x="2714445" y="1639019"/>
                </a:lnTo>
                <a:lnTo>
                  <a:pt x="2892725" y="1667774"/>
                </a:lnTo>
                <a:lnTo>
                  <a:pt x="3105509" y="1811547"/>
                </a:lnTo>
                <a:lnTo>
                  <a:pt x="3168770" y="2145102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44" name="任意多边形 43"/>
          <p:cNvSpPr/>
          <p:nvPr/>
        </p:nvSpPr>
        <p:spPr bwMode="auto">
          <a:xfrm>
            <a:off x="1131404" y="3511528"/>
            <a:ext cx="3169592" cy="1914757"/>
          </a:xfrm>
          <a:custGeom>
            <a:avLst/>
            <a:gdLst>
              <a:gd name="connsiteX0" fmla="*/ 0 w 3111260"/>
              <a:gd name="connsiteY0" fmla="*/ 2093344 h 2093344"/>
              <a:gd name="connsiteX1" fmla="*/ 0 w 3111260"/>
              <a:gd name="connsiteY1" fmla="*/ 2093344 h 2093344"/>
              <a:gd name="connsiteX2" fmla="*/ 51758 w 3111260"/>
              <a:gd name="connsiteY2" fmla="*/ 2076091 h 2093344"/>
              <a:gd name="connsiteX3" fmla="*/ 103517 w 3111260"/>
              <a:gd name="connsiteY3" fmla="*/ 2064589 h 2093344"/>
              <a:gd name="connsiteX4" fmla="*/ 138023 w 3111260"/>
              <a:gd name="connsiteY4" fmla="*/ 2058838 h 2093344"/>
              <a:gd name="connsiteX5" fmla="*/ 207034 w 3111260"/>
              <a:gd name="connsiteY5" fmla="*/ 2053087 h 2093344"/>
              <a:gd name="connsiteX6" fmla="*/ 241540 w 3111260"/>
              <a:gd name="connsiteY6" fmla="*/ 1782793 h 2093344"/>
              <a:gd name="connsiteX7" fmla="*/ 373811 w 3111260"/>
              <a:gd name="connsiteY7" fmla="*/ 1437736 h 2093344"/>
              <a:gd name="connsiteX8" fmla="*/ 500332 w 3111260"/>
              <a:gd name="connsiteY8" fmla="*/ 1029419 h 2093344"/>
              <a:gd name="connsiteX9" fmla="*/ 667109 w 3111260"/>
              <a:gd name="connsiteY9" fmla="*/ 891397 h 2093344"/>
              <a:gd name="connsiteX10" fmla="*/ 862641 w 3111260"/>
              <a:gd name="connsiteY10" fmla="*/ 862642 h 2093344"/>
              <a:gd name="connsiteX11" fmla="*/ 954657 w 3111260"/>
              <a:gd name="connsiteY11" fmla="*/ 1006416 h 2093344"/>
              <a:gd name="connsiteX12" fmla="*/ 983411 w 3111260"/>
              <a:gd name="connsiteY12" fmla="*/ 931653 h 2093344"/>
              <a:gd name="connsiteX13" fmla="*/ 1121434 w 3111260"/>
              <a:gd name="connsiteY13" fmla="*/ 0 h 2093344"/>
              <a:gd name="connsiteX14" fmla="*/ 1161690 w 3111260"/>
              <a:gd name="connsiteY14" fmla="*/ 1063925 h 2093344"/>
              <a:gd name="connsiteX15" fmla="*/ 1207698 w 3111260"/>
              <a:gd name="connsiteY15" fmla="*/ 1121434 h 2093344"/>
              <a:gd name="connsiteX16" fmla="*/ 1247955 w 3111260"/>
              <a:gd name="connsiteY16" fmla="*/ 1086929 h 2093344"/>
              <a:gd name="connsiteX17" fmla="*/ 1299713 w 3111260"/>
              <a:gd name="connsiteY17" fmla="*/ 851140 h 2093344"/>
              <a:gd name="connsiteX18" fmla="*/ 1345721 w 3111260"/>
              <a:gd name="connsiteY18" fmla="*/ 1069676 h 2093344"/>
              <a:gd name="connsiteX19" fmla="*/ 1380226 w 3111260"/>
              <a:gd name="connsiteY19" fmla="*/ 1316966 h 2093344"/>
              <a:gd name="connsiteX20" fmla="*/ 1385977 w 3111260"/>
              <a:gd name="connsiteY20" fmla="*/ 1334219 h 2093344"/>
              <a:gd name="connsiteX21" fmla="*/ 1420483 w 3111260"/>
              <a:gd name="connsiteY21" fmla="*/ 1167442 h 2093344"/>
              <a:gd name="connsiteX22" fmla="*/ 1610264 w 3111260"/>
              <a:gd name="connsiteY22" fmla="*/ 977661 h 2093344"/>
              <a:gd name="connsiteX23" fmla="*/ 1765540 w 3111260"/>
              <a:gd name="connsiteY23" fmla="*/ 971910 h 2093344"/>
              <a:gd name="connsiteX24" fmla="*/ 2208362 w 3111260"/>
              <a:gd name="connsiteY24" fmla="*/ 943155 h 2093344"/>
              <a:gd name="connsiteX25" fmla="*/ 2363638 w 3111260"/>
              <a:gd name="connsiteY25" fmla="*/ 989163 h 2093344"/>
              <a:gd name="connsiteX26" fmla="*/ 2495909 w 3111260"/>
              <a:gd name="connsiteY26" fmla="*/ 1023668 h 2093344"/>
              <a:gd name="connsiteX27" fmla="*/ 2582174 w 3111260"/>
              <a:gd name="connsiteY27" fmla="*/ 1029419 h 2093344"/>
              <a:gd name="connsiteX28" fmla="*/ 2674189 w 3111260"/>
              <a:gd name="connsiteY28" fmla="*/ 1069676 h 2093344"/>
              <a:gd name="connsiteX29" fmla="*/ 2725947 w 3111260"/>
              <a:gd name="connsiteY29" fmla="*/ 1161691 h 2093344"/>
              <a:gd name="connsiteX30" fmla="*/ 2898475 w 3111260"/>
              <a:gd name="connsiteY30" fmla="*/ 1431985 h 2093344"/>
              <a:gd name="connsiteX31" fmla="*/ 3024996 w 3111260"/>
              <a:gd name="connsiteY31" fmla="*/ 1754038 h 2093344"/>
              <a:gd name="connsiteX32" fmla="*/ 3105509 w 3111260"/>
              <a:gd name="connsiteY32" fmla="*/ 2053087 h 2093344"/>
              <a:gd name="connsiteX33" fmla="*/ 3111260 w 3111260"/>
              <a:gd name="connsiteY33" fmla="*/ 2070340 h 2093344"/>
              <a:gd name="connsiteX34" fmla="*/ 0 w 3111260"/>
              <a:gd name="connsiteY34" fmla="*/ 2093344 h 20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11260" h="2093344">
                <a:moveTo>
                  <a:pt x="0" y="2093344"/>
                </a:moveTo>
                <a:lnTo>
                  <a:pt x="0" y="2093344"/>
                </a:lnTo>
                <a:cubicBezTo>
                  <a:pt x="17253" y="2087593"/>
                  <a:pt x="34115" y="2080502"/>
                  <a:pt x="51758" y="2076091"/>
                </a:cubicBezTo>
                <a:cubicBezTo>
                  <a:pt x="115331" y="2060198"/>
                  <a:pt x="73860" y="2079418"/>
                  <a:pt x="103517" y="2064589"/>
                </a:cubicBezTo>
                <a:lnTo>
                  <a:pt x="138023" y="2058838"/>
                </a:lnTo>
                <a:lnTo>
                  <a:pt x="207034" y="2053087"/>
                </a:lnTo>
                <a:lnTo>
                  <a:pt x="241540" y="1782793"/>
                </a:lnTo>
                <a:lnTo>
                  <a:pt x="373811" y="1437736"/>
                </a:lnTo>
                <a:lnTo>
                  <a:pt x="500332" y="1029419"/>
                </a:lnTo>
                <a:lnTo>
                  <a:pt x="667109" y="891397"/>
                </a:lnTo>
                <a:lnTo>
                  <a:pt x="862641" y="862642"/>
                </a:lnTo>
                <a:lnTo>
                  <a:pt x="954657" y="1006416"/>
                </a:lnTo>
                <a:lnTo>
                  <a:pt x="983411" y="931653"/>
                </a:lnTo>
                <a:lnTo>
                  <a:pt x="1121434" y="0"/>
                </a:lnTo>
                <a:lnTo>
                  <a:pt x="1161690" y="1063925"/>
                </a:lnTo>
                <a:lnTo>
                  <a:pt x="1207698" y="1121434"/>
                </a:lnTo>
                <a:lnTo>
                  <a:pt x="1247955" y="1086929"/>
                </a:lnTo>
                <a:lnTo>
                  <a:pt x="1299713" y="851140"/>
                </a:lnTo>
                <a:lnTo>
                  <a:pt x="1345721" y="1069676"/>
                </a:lnTo>
                <a:lnTo>
                  <a:pt x="1380226" y="1316966"/>
                </a:lnTo>
                <a:lnTo>
                  <a:pt x="1385977" y="1334219"/>
                </a:lnTo>
                <a:lnTo>
                  <a:pt x="1420483" y="1167442"/>
                </a:lnTo>
                <a:lnTo>
                  <a:pt x="1610264" y="977661"/>
                </a:lnTo>
                <a:lnTo>
                  <a:pt x="1765540" y="971910"/>
                </a:lnTo>
                <a:lnTo>
                  <a:pt x="2208362" y="943155"/>
                </a:lnTo>
                <a:lnTo>
                  <a:pt x="2363638" y="989163"/>
                </a:lnTo>
                <a:lnTo>
                  <a:pt x="2495909" y="1023668"/>
                </a:lnTo>
                <a:lnTo>
                  <a:pt x="2582174" y="1029419"/>
                </a:lnTo>
                <a:lnTo>
                  <a:pt x="2674189" y="1069676"/>
                </a:lnTo>
                <a:lnTo>
                  <a:pt x="2725947" y="1161691"/>
                </a:lnTo>
                <a:lnTo>
                  <a:pt x="2898475" y="1431985"/>
                </a:lnTo>
                <a:lnTo>
                  <a:pt x="3024996" y="1754038"/>
                </a:lnTo>
                <a:lnTo>
                  <a:pt x="3105509" y="2053087"/>
                </a:lnTo>
                <a:lnTo>
                  <a:pt x="3111260" y="2070340"/>
                </a:lnTo>
                <a:lnTo>
                  <a:pt x="0" y="2093344"/>
                </a:lnTo>
                <a:close/>
              </a:path>
            </a:pathLst>
          </a:custGeom>
          <a:solidFill>
            <a:srgbClr val="00FF00">
              <a:alpha val="70000"/>
            </a:srgbClr>
          </a:solidFill>
          <a:ln w="19050" cap="flat" cmpd="sng">
            <a:solidFill>
              <a:srgbClr val="00FF00"/>
            </a:solidFill>
            <a:prstDash val="solid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800" kern="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07318" y="5813656"/>
            <a:ext cx="43726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全能量段</a:t>
            </a:r>
            <a:r>
              <a:rPr lang="zh-CN" altLang="en-US" sz="1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入射</a:t>
            </a:r>
            <a:r>
              <a:rPr lang="zh-CN" altLang="en-US" sz="1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光子量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一致</a:t>
            </a:r>
            <a:endParaRPr lang="en-US" altLang="zh-CN" sz="1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051720" y="2420888"/>
            <a:ext cx="2522132" cy="407997"/>
            <a:chOff x="5827713" y="1868875"/>
            <a:chExt cx="2522132" cy="407997"/>
          </a:xfrm>
        </p:grpSpPr>
        <p:sp>
          <p:nvSpPr>
            <p:cNvPr id="47" name="Line 16"/>
            <p:cNvSpPr>
              <a:spLocks noChangeShapeType="1"/>
            </p:cNvSpPr>
            <p:nvPr/>
          </p:nvSpPr>
          <p:spPr bwMode="auto">
            <a:xfrm>
              <a:off x="5827713" y="2240359"/>
              <a:ext cx="0" cy="36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8" name="Text Box 35"/>
            <p:cNvSpPr txBox="1">
              <a:spLocks noChangeArrowheads="1"/>
            </p:cNvSpPr>
            <p:nvPr/>
          </p:nvSpPr>
          <p:spPr bwMode="auto">
            <a:xfrm>
              <a:off x="6372200" y="1868875"/>
              <a:ext cx="856966" cy="33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>
              <a:spAutoFit/>
            </a:bodyPr>
            <a:lstStyle/>
            <a:p>
              <a:pPr eaLnBrk="0" hangingPunct="0">
                <a:lnSpc>
                  <a:spcPts val="2400"/>
                </a:lnSpc>
              </a:pPr>
              <a:r>
                <a:rPr kumimoji="0" lang="zh-CN" altLang="en-US" sz="18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连续</a:t>
              </a:r>
              <a:r>
                <a:rPr kumimoji="0" lang="de-DE" altLang="zh-CN" sz="18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kV</a:t>
              </a:r>
              <a:endParaRPr kumimoji="0" lang="en-US" altLang="zh-CN" sz="1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9" name="Text Box 31"/>
            <p:cNvSpPr txBox="1">
              <a:spLocks noChangeArrowheads="1"/>
            </p:cNvSpPr>
            <p:nvPr/>
          </p:nvSpPr>
          <p:spPr bwMode="auto">
            <a:xfrm>
              <a:off x="7177088" y="1872593"/>
              <a:ext cx="1172757" cy="33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de-DE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+ 3</a:t>
              </a: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档调制</a:t>
              </a:r>
              <a:endPara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19823" y="2600156"/>
            <a:ext cx="4383384" cy="3712939"/>
            <a:chOff x="4519823" y="2600156"/>
            <a:chExt cx="4383384" cy="371293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88024" y="2600156"/>
              <a:ext cx="4115183" cy="3261088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4519823" y="5805264"/>
              <a:ext cx="437265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>
                <a:lnSpc>
                  <a:spcPct val="150000"/>
                </a:lnSpc>
              </a:pPr>
              <a:r>
                <a:rPr lang="zh-CN" altLang="en-US" sz="1800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探测</a:t>
              </a:r>
              <a:r>
                <a:rPr lang="zh-CN" altLang="en-US" sz="18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光子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能量</a:t>
              </a:r>
              <a:r>
                <a:rPr lang="zh-CN" altLang="en-US" sz="18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分布</a:t>
              </a:r>
              <a:endParaRPr lang="en-US" altLang="zh-CN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842124" y="3664165"/>
            <a:ext cx="2829075" cy="1695944"/>
            <a:chOff x="5842124" y="3772929"/>
            <a:chExt cx="2829075" cy="1695944"/>
          </a:xfrm>
        </p:grpSpPr>
        <p:sp>
          <p:nvSpPr>
            <p:cNvPr id="4" name="矩形 3"/>
            <p:cNvSpPr/>
            <p:nvPr/>
          </p:nvSpPr>
          <p:spPr bwMode="auto">
            <a:xfrm>
              <a:off x="5842124" y="4098562"/>
              <a:ext cx="386059" cy="1370311"/>
            </a:xfrm>
            <a:prstGeom prst="rect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2000">
                  <a:srgbClr val="FF0000"/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6419945" y="3772929"/>
              <a:ext cx="386059" cy="1694162"/>
            </a:xfrm>
            <a:prstGeom prst="rect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2000">
                  <a:srgbClr val="FF0000"/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53" name="矩形 52"/>
            <p:cNvSpPr/>
            <p:nvPr/>
          </p:nvSpPr>
          <p:spPr bwMode="auto">
            <a:xfrm>
              <a:off x="7043428" y="3877599"/>
              <a:ext cx="386059" cy="1589491"/>
            </a:xfrm>
            <a:prstGeom prst="rect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2000">
                  <a:srgbClr val="FF0000"/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54" name="矩形 53"/>
            <p:cNvSpPr/>
            <p:nvPr/>
          </p:nvSpPr>
          <p:spPr bwMode="auto">
            <a:xfrm>
              <a:off x="7667074" y="4098561"/>
              <a:ext cx="386059" cy="1368529"/>
            </a:xfrm>
            <a:prstGeom prst="rect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2000">
                  <a:srgbClr val="FF0000"/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 bwMode="auto">
            <a:xfrm>
              <a:off x="8285140" y="3867656"/>
              <a:ext cx="386059" cy="1561706"/>
            </a:xfrm>
            <a:prstGeom prst="rect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2000">
                  <a:srgbClr val="FF0000"/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  <p:sp>
        <p:nvSpPr>
          <p:cNvPr id="5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83568" y="1163529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存在的问题一：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各能量段光子量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不足，信噪比低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3568" y="1772816"/>
            <a:ext cx="77048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本项目提出的解决方案一：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连续光谱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调制新技术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83568" y="2401724"/>
            <a:ext cx="820891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本项目提出的解决方案二：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数据校正与图像重建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新方法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80410" y="6100674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用专用校正与图像重建新方法实现低剂量精准成像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51520" y="4703183"/>
            <a:ext cx="2236510" cy="400110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原始能谱投影数据</a:t>
            </a:r>
            <a:endParaRPr lang="en-US" altLang="zh-CN" sz="2000" b="1" dirty="0">
              <a:solidFill>
                <a:schemeClr val="tx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864114" y="3284984"/>
            <a:ext cx="1723549" cy="46166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新系统模型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804248" y="4542804"/>
            <a:ext cx="2143987" cy="707886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多能量图像</a:t>
            </a:r>
            <a:endParaRPr lang="en-US" altLang="zh-CN" sz="2000" b="1" dirty="0" smtClean="0">
              <a:solidFill>
                <a:schemeClr val="tx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基物质图像</a:t>
            </a:r>
            <a:endParaRPr lang="en-US" altLang="zh-CN" sz="2000" b="1" dirty="0">
              <a:solidFill>
                <a:schemeClr val="tx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下箭头 60"/>
          <p:cNvSpPr/>
          <p:nvPr/>
        </p:nvSpPr>
        <p:spPr bwMode="auto">
          <a:xfrm rot="16200000">
            <a:off x="2760096" y="4891138"/>
            <a:ext cx="239434" cy="50405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62" name="下箭头 61"/>
          <p:cNvSpPr/>
          <p:nvPr/>
        </p:nvSpPr>
        <p:spPr bwMode="auto">
          <a:xfrm rot="16200000">
            <a:off x="6288489" y="4914549"/>
            <a:ext cx="239434" cy="50405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592544" y="3966740"/>
            <a:ext cx="2502528" cy="400110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迭代校正新方法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004048" y="3945640"/>
            <a:ext cx="2664296" cy="400110"/>
          </a:xfrm>
          <a:prstGeom prst="rect">
            <a:avLst/>
          </a:prstGeom>
          <a:noFill/>
          <a:ln w="19050">
            <a:solidFill>
              <a:srgbClr val="0000CC"/>
            </a:solidFill>
            <a:prstDash val="dash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迭代重建新方法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1"/>
          <a:srcRect b="62520"/>
          <a:stretch>
            <a:fillRect/>
          </a:stretch>
        </p:blipFill>
        <p:spPr>
          <a:xfrm>
            <a:off x="251520" y="5103293"/>
            <a:ext cx="2245415" cy="591638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3275856" y="4703183"/>
            <a:ext cx="2749471" cy="991749"/>
            <a:chOff x="3275856" y="4813515"/>
            <a:chExt cx="2749471" cy="991749"/>
          </a:xfrm>
        </p:grpSpPr>
        <p:sp>
          <p:nvSpPr>
            <p:cNvPr id="60" name="矩形 59"/>
            <p:cNvSpPr/>
            <p:nvPr/>
          </p:nvSpPr>
          <p:spPr>
            <a:xfrm>
              <a:off x="3275856" y="4813515"/>
              <a:ext cx="2749471" cy="400110"/>
            </a:xfrm>
            <a:prstGeom prst="rect">
              <a:avLst/>
            </a:prstGeom>
            <a:ln w="19050">
              <a:solidFill>
                <a:srgbClr val="0000CC"/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校正后的能谱投影</a:t>
              </a:r>
              <a:r>
                <a:rPr lang="zh-CN" altLang="en-US" sz="2000" b="1" dirty="0">
                  <a:solidFill>
                    <a:schemeClr val="tx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</a:t>
              </a:r>
              <a:endParaRPr lang="en-US" altLang="zh-CN" sz="2000" b="1" dirty="0">
                <a:solidFill>
                  <a:schemeClr val="tx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2"/>
            <a:srcRect t="51717" b="7838"/>
            <a:stretch>
              <a:fillRect/>
            </a:stretch>
          </p:blipFill>
          <p:spPr>
            <a:xfrm>
              <a:off x="3275856" y="5229199"/>
              <a:ext cx="1080120" cy="576065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2"/>
            <a:srcRect t="51717" b="7838"/>
            <a:stretch>
              <a:fillRect/>
            </a:stretch>
          </p:blipFill>
          <p:spPr>
            <a:xfrm>
              <a:off x="4355976" y="5229199"/>
              <a:ext cx="1080120" cy="576065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2"/>
            <a:srcRect t="51717" r="43943" b="7838"/>
            <a:stretch>
              <a:fillRect/>
            </a:stretch>
          </p:blipFill>
          <p:spPr>
            <a:xfrm>
              <a:off x="5419843" y="5229198"/>
              <a:ext cx="605484" cy="576065"/>
            </a:xfrm>
            <a:prstGeom prst="rect">
              <a:avLst/>
            </a:prstGeom>
          </p:spPr>
        </p:pic>
      </p:grp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/>
          <a:srcRect l="10748" t="11974" r="59502" b="61623"/>
          <a:stretch>
            <a:fillRect/>
          </a:stretch>
        </p:blipFill>
        <p:spPr>
          <a:xfrm>
            <a:off x="6793160" y="5245714"/>
            <a:ext cx="504056" cy="432048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3"/>
          <a:srcRect l="10748" t="11974" r="59502" b="61623"/>
          <a:stretch>
            <a:fillRect/>
          </a:stretch>
        </p:blipFill>
        <p:spPr>
          <a:xfrm>
            <a:off x="7164288" y="5245714"/>
            <a:ext cx="504056" cy="43204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3"/>
          <a:srcRect l="10748" t="11974" r="59502" b="61623"/>
          <a:stretch>
            <a:fillRect/>
          </a:stretch>
        </p:blipFill>
        <p:spPr>
          <a:xfrm>
            <a:off x="7596336" y="5245714"/>
            <a:ext cx="504056" cy="432048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/>
          <a:srcRect l="10748" t="11974" r="59502" b="61623"/>
          <a:stretch>
            <a:fillRect/>
          </a:stretch>
        </p:blipFill>
        <p:spPr>
          <a:xfrm>
            <a:off x="8028384" y="5245714"/>
            <a:ext cx="504056" cy="432048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3"/>
          <a:srcRect l="10748" t="11974" r="59502" b="61623"/>
          <a:stretch>
            <a:fillRect/>
          </a:stretch>
        </p:blipFill>
        <p:spPr>
          <a:xfrm>
            <a:off x="8460432" y="5232584"/>
            <a:ext cx="504056" cy="432048"/>
          </a:xfrm>
          <a:prstGeom prst="rect">
            <a:avLst/>
          </a:prstGeom>
        </p:spPr>
      </p:pic>
      <p:sp>
        <p:nvSpPr>
          <p:cNvPr id="17" name="下箭头 16"/>
          <p:cNvSpPr/>
          <p:nvPr/>
        </p:nvSpPr>
        <p:spPr bwMode="auto">
          <a:xfrm>
            <a:off x="2771800" y="4400708"/>
            <a:ext cx="128880" cy="622743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74" name="下箭头 73"/>
          <p:cNvSpPr/>
          <p:nvPr/>
        </p:nvSpPr>
        <p:spPr bwMode="auto">
          <a:xfrm>
            <a:off x="6324004" y="4370711"/>
            <a:ext cx="144016" cy="656601"/>
          </a:xfrm>
          <a:prstGeom prst="downArrow">
            <a:avLst/>
          </a:prstGeom>
          <a:solidFill>
            <a:srgbClr val="0000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77" name="圆角右箭头 76"/>
          <p:cNvSpPr/>
          <p:nvPr/>
        </p:nvSpPr>
        <p:spPr bwMode="auto">
          <a:xfrm rot="5400000" flipV="1">
            <a:off x="2965521" y="3206394"/>
            <a:ext cx="486093" cy="998672"/>
          </a:xfrm>
          <a:prstGeom prst="bentArrow">
            <a:avLst>
              <a:gd name="adj1" fmla="val 10890"/>
              <a:gd name="adj2" fmla="val 25000"/>
              <a:gd name="adj3" fmla="val 25000"/>
              <a:gd name="adj4" fmla="val 43750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kumimoji="0"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78" name="圆角右箭头 77"/>
          <p:cNvSpPr/>
          <p:nvPr/>
        </p:nvSpPr>
        <p:spPr bwMode="auto">
          <a:xfrm rot="5400000">
            <a:off x="5841120" y="3242278"/>
            <a:ext cx="486093" cy="864095"/>
          </a:xfrm>
          <a:prstGeom prst="bentArrow">
            <a:avLst>
              <a:gd name="adj1" fmla="val 10890"/>
              <a:gd name="adj2" fmla="val 25000"/>
              <a:gd name="adj3" fmla="val 25000"/>
              <a:gd name="adj4" fmla="val 43750"/>
            </a:avLst>
          </a:prstGeom>
          <a:solidFill>
            <a:srgbClr val="0000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kumimoji="0"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30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5143" y="2901678"/>
            <a:ext cx="421494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各能量段光子量不足，信噪比低</a:t>
            </a:r>
            <a:endParaRPr lang="zh-CN" altLang="en-US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2654" y="3501008"/>
            <a:ext cx="421743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光子计数探测器技术不成熟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616" y="2026467"/>
            <a:ext cx="2358338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光子计数</a:t>
            </a:r>
            <a:r>
              <a:rPr lang="en-US" altLang="zh-CN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03698" y="1358029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24128" y="2034634"/>
            <a:ext cx="2646878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硬件性能提升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96136" y="135802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已有解决方案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21551" y="2906110"/>
            <a:ext cx="421494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Bin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阈值优化，灵活性差</a:t>
            </a:r>
            <a:endParaRPr lang="zh-CN" altLang="en-US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19062" y="3505440"/>
            <a:ext cx="421743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改良硬件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，一时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难以彻底解决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5616" y="4869160"/>
            <a:ext cx="2358338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硬件方面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99792" y="4201924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南方医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的解决方案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6336" y="5677612"/>
            <a:ext cx="420375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连续光谱调制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endParaRPr lang="en-US" altLang="zh-CN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解决各能量段光子量不足</a:t>
            </a:r>
            <a:endParaRPr lang="zh-CN" altLang="en-US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 flipH="1">
            <a:off x="4661153" y="2087518"/>
            <a:ext cx="28193" cy="1838365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652120" y="4869160"/>
            <a:ext cx="2646878" cy="58477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软件方面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932040" y="5677612"/>
            <a:ext cx="403244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数据校正与图像重建新方法</a:t>
            </a:r>
            <a:endParaRPr lang="en-US" altLang="zh-CN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实现低剂量精准成像</a:t>
            </a:r>
            <a:endParaRPr lang="zh-CN" altLang="en-US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光子计数能谱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 bwMode="auto">
          <a:xfrm>
            <a:off x="395288" y="188913"/>
            <a:ext cx="849719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研究内容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36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MeSCT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能谱数据获取新模式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/>
          <p:nvPr/>
        </p:nvPicPr>
        <p:blipFill>
          <a:blip r:embed="rId1"/>
          <a:stretch>
            <a:fillRect/>
          </a:stretch>
        </p:blipFill>
        <p:spPr>
          <a:xfrm>
            <a:off x="1091790" y="3010251"/>
            <a:ext cx="4387924" cy="19864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465" y="1159528"/>
            <a:ext cx="1590015" cy="135771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14760" y="4928846"/>
            <a:ext cx="7037560" cy="1378119"/>
            <a:chOff x="414760" y="4928846"/>
            <a:chExt cx="7037560" cy="1378119"/>
          </a:xfrm>
        </p:grpSpPr>
        <p:grpSp>
          <p:nvGrpSpPr>
            <p:cNvPr id="6" name="组合 5"/>
            <p:cNvGrpSpPr/>
            <p:nvPr/>
          </p:nvGrpSpPr>
          <p:grpSpPr>
            <a:xfrm>
              <a:off x="414760" y="4928846"/>
              <a:ext cx="1656186" cy="1327402"/>
              <a:chOff x="414760" y="4856838"/>
              <a:chExt cx="1656186" cy="132740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414760" y="5476354"/>
                <a:ext cx="1656186" cy="707886"/>
              </a:xfrm>
              <a:prstGeom prst="rect">
                <a:avLst/>
              </a:prstGeom>
              <a:noFill/>
              <a:ln w="19050">
                <a:solidFill>
                  <a:srgbClr val="0000CC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000" b="1" dirty="0" smtClean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PCD</a:t>
                </a:r>
                <a:r>
                  <a:rPr lang="zh-CN" altLang="en-US" sz="2000" b="1" dirty="0" smtClean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各能量段数据采集</a:t>
                </a:r>
                <a:endParaRPr lang="zh-CN" altLang="en-US" sz="2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7" name="曲线连接符 26"/>
              <p:cNvCxnSpPr>
                <a:stCxn id="25" idx="0"/>
              </p:cNvCxnSpPr>
              <p:nvPr/>
            </p:nvCxnSpPr>
            <p:spPr bwMode="auto">
              <a:xfrm rot="5400000" flipH="1" flipV="1">
                <a:off x="1121504" y="4978187"/>
                <a:ext cx="619517" cy="376819"/>
              </a:xfrm>
              <a:prstGeom prst="curvedConnector3">
                <a:avLst>
                  <a:gd name="adj1" fmla="val 50000"/>
                </a:avLst>
              </a:prstGeom>
              <a:solidFill>
                <a:schemeClr val="bg2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9" name="矩形 28"/>
            <p:cNvSpPr/>
            <p:nvPr/>
          </p:nvSpPr>
          <p:spPr>
            <a:xfrm>
              <a:off x="2242413" y="5829911"/>
              <a:ext cx="5209907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优化各能量段的阈值，确保数据高精度采集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标注 31"/>
          <p:cNvSpPr/>
          <p:nvPr/>
        </p:nvSpPr>
        <p:spPr bwMode="auto">
          <a:xfrm>
            <a:off x="5364088" y="6381327"/>
            <a:ext cx="3672408" cy="370803"/>
          </a:xfrm>
          <a:prstGeom prst="wedgeRectCallout">
            <a:avLst>
              <a:gd name="adj1" fmla="val -28385"/>
              <a:gd name="adj2" fmla="val -44099"/>
            </a:avLst>
          </a:prstGeom>
          <a:noFill/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相关技术储备：  专利 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ZL201210324231.9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283844" y="3261391"/>
            <a:ext cx="4909663" cy="2611834"/>
            <a:chOff x="4283844" y="3261391"/>
            <a:chExt cx="4909663" cy="2611834"/>
          </a:xfrm>
        </p:grpSpPr>
        <p:grpSp>
          <p:nvGrpSpPr>
            <p:cNvPr id="3" name="组合 2"/>
            <p:cNvGrpSpPr/>
            <p:nvPr/>
          </p:nvGrpSpPr>
          <p:grpSpPr>
            <a:xfrm>
              <a:off x="4283844" y="3261391"/>
              <a:ext cx="4554613" cy="2249307"/>
              <a:chOff x="4283844" y="3261391"/>
              <a:chExt cx="4554613" cy="2249307"/>
            </a:xfrm>
          </p:grpSpPr>
          <p:sp>
            <p:nvSpPr>
              <p:cNvPr id="22" name="矩形 21"/>
              <p:cNvSpPr/>
              <p:nvPr/>
            </p:nvSpPr>
            <p:spPr bwMode="auto">
              <a:xfrm>
                <a:off x="4283844" y="3261391"/>
                <a:ext cx="1224260" cy="1424193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黑体" panose="02010609060101010101" pitchFamily="2" charset="-122"/>
                </a:endParaRPr>
              </a:p>
            </p:txBody>
          </p:sp>
          <p:pic>
            <p:nvPicPr>
              <p:cNvPr id="28" name="图片 27"/>
              <p:cNvPicPr/>
              <p:nvPr/>
            </p:nvPicPr>
            <p:blipFill rotWithShape="1">
              <a:blip r:embed="rId3"/>
              <a:srcRect l="6206" t="32530" r="3031"/>
              <a:stretch>
                <a:fillRect/>
              </a:stretch>
            </p:blipFill>
            <p:spPr>
              <a:xfrm>
                <a:off x="5642514" y="3634647"/>
                <a:ext cx="3195943" cy="1876051"/>
              </a:xfrm>
              <a:prstGeom prst="rect">
                <a:avLst/>
              </a:prstGeom>
            </p:spPr>
          </p:pic>
          <p:sp>
            <p:nvSpPr>
              <p:cNvPr id="56" name="矩形 55"/>
              <p:cNvSpPr/>
              <p:nvPr/>
            </p:nvSpPr>
            <p:spPr>
              <a:xfrm>
                <a:off x="6519331" y="3278450"/>
                <a:ext cx="1293029" cy="400110"/>
              </a:xfrm>
              <a:prstGeom prst="rect">
                <a:avLst/>
              </a:prstGeom>
              <a:noFill/>
              <a:ln w="19050">
                <a:solidFill>
                  <a:srgbClr val="0000CC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光谱调制</a:t>
                </a:r>
                <a:endParaRPr lang="zh-CN" altLang="en-US" sz="2000" dirty="0">
                  <a:solidFill>
                    <a:srgbClr val="0000CC"/>
                  </a:solidFill>
                </a:endParaRPr>
              </a:p>
            </p:txBody>
          </p:sp>
          <p:cxnSp>
            <p:nvCxnSpPr>
              <p:cNvPr id="5" name="曲线连接符 4"/>
              <p:cNvCxnSpPr>
                <a:stCxn id="56" idx="1"/>
              </p:cNvCxnSpPr>
              <p:nvPr/>
            </p:nvCxnSpPr>
            <p:spPr bwMode="auto">
              <a:xfrm rot="10800000" flipV="1">
                <a:off x="5508105" y="3478504"/>
                <a:ext cx="1011227" cy="22503"/>
              </a:xfrm>
              <a:prstGeom prst="curvedConnector3">
                <a:avLst>
                  <a:gd name="adj1" fmla="val 50000"/>
                </a:avLst>
              </a:prstGeom>
              <a:solidFill>
                <a:schemeClr val="bg2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4" name="矩形 23"/>
            <p:cNvSpPr/>
            <p:nvPr/>
          </p:nvSpPr>
          <p:spPr>
            <a:xfrm>
              <a:off x="4945035" y="5396171"/>
              <a:ext cx="424847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增加连续能级光子的一致性分布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1521" y="1400141"/>
            <a:ext cx="8742612" cy="3164507"/>
            <a:chOff x="251521" y="1400141"/>
            <a:chExt cx="8742612" cy="3164507"/>
          </a:xfrm>
        </p:grpSpPr>
        <p:grpSp>
          <p:nvGrpSpPr>
            <p:cNvPr id="4" name="组合 3"/>
            <p:cNvGrpSpPr/>
            <p:nvPr/>
          </p:nvGrpSpPr>
          <p:grpSpPr>
            <a:xfrm>
              <a:off x="251521" y="1400141"/>
              <a:ext cx="6940503" cy="3164507"/>
              <a:chOff x="251521" y="1400141"/>
              <a:chExt cx="6940503" cy="3164507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2439496" y="1400141"/>
                <a:ext cx="4752528" cy="1220291"/>
                <a:chOff x="2627784" y="4101246"/>
                <a:chExt cx="4752528" cy="1220291"/>
              </a:xfrm>
            </p:grpSpPr>
            <p:pic>
              <p:nvPicPr>
                <p:cNvPr id="69" name="图片 68"/>
                <p:cNvPicPr/>
                <p:nvPr/>
              </p:nvPicPr>
              <p:blipFill rotWithShape="1">
                <a:blip r:embed="rId3"/>
                <a:srcRect l="4546" b="67667"/>
                <a:stretch>
                  <a:fillRect/>
                </a:stretch>
              </p:blipFill>
              <p:spPr>
                <a:xfrm>
                  <a:off x="2843808" y="4108117"/>
                  <a:ext cx="4536504" cy="1213420"/>
                </a:xfrm>
                <a:prstGeom prst="rect">
                  <a:avLst/>
                </a:prstGeom>
              </p:spPr>
            </p:pic>
            <p:sp>
              <p:nvSpPr>
                <p:cNvPr id="70" name="矩形 69"/>
                <p:cNvSpPr/>
                <p:nvPr/>
              </p:nvSpPr>
              <p:spPr bwMode="auto">
                <a:xfrm>
                  <a:off x="2627784" y="4101246"/>
                  <a:ext cx="338701" cy="216024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黑体" panose="02010609060101010101" pitchFamily="2" charset="-122"/>
                  </a:endParaRPr>
                </a:p>
              </p:txBody>
            </p:sp>
          </p:grpSp>
          <p:sp>
            <p:nvSpPr>
              <p:cNvPr id="62" name="矩形 61"/>
              <p:cNvSpPr/>
              <p:nvPr/>
            </p:nvSpPr>
            <p:spPr bwMode="auto">
              <a:xfrm>
                <a:off x="2753724" y="3121532"/>
                <a:ext cx="1501729" cy="1443116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黑体" panose="02010609060101010101" pitchFamily="2" charset="-122"/>
                </a:endParaRPr>
              </a:p>
            </p:txBody>
          </p:sp>
          <p:cxnSp>
            <p:nvCxnSpPr>
              <p:cNvPr id="17" name="曲线连接符 16"/>
              <p:cNvCxnSpPr>
                <a:stCxn id="23" idx="2"/>
                <a:endCxn id="19" idx="0"/>
              </p:cNvCxnSpPr>
              <p:nvPr/>
            </p:nvCxnSpPr>
            <p:spPr bwMode="auto">
              <a:xfrm rot="16200000" flipH="1">
                <a:off x="1906003" y="1630501"/>
                <a:ext cx="877395" cy="1882103"/>
              </a:xfrm>
              <a:prstGeom prst="curvedConnector3">
                <a:avLst>
                  <a:gd name="adj1" fmla="val 50000"/>
                </a:avLst>
              </a:prstGeom>
              <a:solidFill>
                <a:schemeClr val="bg2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3" name="矩形 22"/>
              <p:cNvSpPr/>
              <p:nvPr/>
            </p:nvSpPr>
            <p:spPr>
              <a:xfrm>
                <a:off x="251521" y="1732746"/>
                <a:ext cx="2304256" cy="400110"/>
              </a:xfrm>
              <a:prstGeom prst="rect">
                <a:avLst/>
              </a:prstGeom>
              <a:noFill/>
              <a:ln w="19050">
                <a:solidFill>
                  <a:srgbClr val="0000CC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kV</a:t>
                </a:r>
                <a:r>
                  <a:rPr lang="zh-CN" altLang="en-US" sz="2000" b="1" dirty="0" smtClean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的调制周期设计</a:t>
                </a:r>
                <a:endParaRPr lang="zh-CN" altLang="en-US" sz="2000" dirty="0">
                  <a:solidFill>
                    <a:srgbClr val="0000CC"/>
                  </a:solidFill>
                </a:endParaRPr>
              </a:p>
            </p:txBody>
          </p:sp>
        </p:grpSp>
        <p:sp useBgFill="1">
          <p:nvSpPr>
            <p:cNvPr id="26" name="矩形 25"/>
            <p:cNvSpPr/>
            <p:nvPr/>
          </p:nvSpPr>
          <p:spPr>
            <a:xfrm>
              <a:off x="4469036" y="2601085"/>
              <a:ext cx="4525097" cy="406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获取</a:t>
              </a:r>
              <a:r>
                <a:rPr lang="zh-CN" altLang="en-US" sz="18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具有连续能级的入射光子</a:t>
              </a:r>
              <a:endPara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 txBox="1"/>
          <p:nvPr/>
        </p:nvSpPr>
        <p:spPr bwMode="auto">
          <a:xfrm>
            <a:off x="395288" y="188913"/>
            <a:ext cx="8569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研究内容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3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MeSCT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能谱数据获取新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模式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3" t="25223" r="33445" b="37363"/>
          <a:stretch>
            <a:fillRect/>
          </a:stretch>
        </p:blipFill>
        <p:spPr>
          <a:xfrm>
            <a:off x="1536948" y="1124744"/>
            <a:ext cx="6342310" cy="1918811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 bwMode="auto">
          <a:xfrm>
            <a:off x="3780160" y="2395483"/>
            <a:ext cx="3966117" cy="79208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smtClean="0">
              <a:solidFill>
                <a:schemeClr val="bg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3780160" y="2318293"/>
            <a:ext cx="288032" cy="2212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9552" y="2326928"/>
            <a:ext cx="7777112" cy="3190304"/>
            <a:chOff x="395288" y="2763045"/>
            <a:chExt cx="7777112" cy="3190304"/>
          </a:xfrm>
        </p:grpSpPr>
        <p:sp>
          <p:nvSpPr>
            <p:cNvPr id="17" name="矩形 16"/>
            <p:cNvSpPr/>
            <p:nvPr/>
          </p:nvSpPr>
          <p:spPr>
            <a:xfrm>
              <a:off x="2915816" y="3645025"/>
              <a:ext cx="2376264" cy="2308324"/>
            </a:xfrm>
            <a:prstGeom prst="rect">
              <a:avLst/>
            </a:prstGeom>
            <a:ln w="19050">
              <a:solidFill>
                <a:srgbClr val="1D27F7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2857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zh-CN" sz="1600" b="1" dirty="0">
                  <a:solidFill>
                    <a:srgbClr val="1D27F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PCD</a:t>
              </a:r>
              <a:r>
                <a:rPr lang="zh-CN" altLang="en-US" sz="1600" b="1" dirty="0">
                  <a:solidFill>
                    <a:srgbClr val="1D27F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探测器</a:t>
              </a:r>
              <a:r>
                <a:rPr lang="en-US" altLang="zh-CN" sz="1600" b="1" dirty="0">
                  <a:solidFill>
                    <a:srgbClr val="1D27F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Bin</a:t>
              </a:r>
              <a:r>
                <a:rPr lang="zh-CN" altLang="en-US" sz="1600" b="1" dirty="0">
                  <a:solidFill>
                    <a:srgbClr val="1D27F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的物理参数</a:t>
              </a:r>
              <a:endParaRPr lang="en-US" altLang="zh-CN" sz="1600" b="1" dirty="0">
                <a:solidFill>
                  <a:srgbClr val="1D27F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en-US" sz="1600" b="1" dirty="0">
                  <a:solidFill>
                    <a:srgbClr val="1D27F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成像几何参数（准直器校正参数、射源到探测器和旋转中心的距离等）</a:t>
              </a:r>
              <a:endParaRPr lang="en-US" altLang="zh-CN" sz="1600" b="1" dirty="0">
                <a:solidFill>
                  <a:srgbClr val="1D27F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580112" y="3645024"/>
              <a:ext cx="2592288" cy="2308324"/>
            </a:xfrm>
            <a:prstGeom prst="rect">
              <a:avLst/>
            </a:prstGeom>
            <a:ln w="19050">
              <a:solidFill>
                <a:srgbClr val="1D27F7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2857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zh-CN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PCD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探测器</a:t>
              </a:r>
              <a:r>
                <a:rPr lang="en-US" altLang="zh-CN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Bin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设置参数（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反映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k-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egde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信号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PCD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探测器响应特性（检测效率 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 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电荷收集和弹道效应 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 K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壳荧光 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 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电子噪声）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95288" y="3645025"/>
              <a:ext cx="2376512" cy="2308324"/>
            </a:xfrm>
            <a:prstGeom prst="rect">
              <a:avLst/>
            </a:prstGeom>
            <a:ln w="19050">
              <a:solidFill>
                <a:srgbClr val="1D27F7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2857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en-US" sz="16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球管焦点的物理参数</a:t>
              </a:r>
              <a:endParaRPr lang="en-US" altLang="zh-CN" sz="16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zh-CN" sz="16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入射光谱分布（不同</a:t>
              </a:r>
              <a:r>
                <a:rPr lang="en-US" altLang="zh-CN" sz="16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kV</a:t>
              </a:r>
              <a:r>
                <a:rPr lang="zh-CN" altLang="zh-CN" sz="16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下的光谱调制分布）</a:t>
              </a:r>
              <a:endParaRPr lang="en-US" altLang="zh-CN" sz="16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zh-CN" sz="16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</a:t>
              </a:r>
              <a:r>
                <a:rPr lang="en-US" altLang="zh-CN" sz="16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kV</a:t>
              </a:r>
              <a:r>
                <a:rPr lang="zh-CN" altLang="zh-CN" sz="16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投影角的周期和个数</a:t>
              </a:r>
              <a:endParaRPr lang="en-US" altLang="zh-CN" sz="16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altLang="zh-CN" sz="16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曲线连接符 20"/>
            <p:cNvCxnSpPr/>
            <p:nvPr/>
          </p:nvCxnSpPr>
          <p:spPr bwMode="auto">
            <a:xfrm rot="5400000" flipH="1" flipV="1">
              <a:off x="1455297" y="2891292"/>
              <a:ext cx="418574" cy="16208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曲线连接符 38"/>
            <p:cNvCxnSpPr/>
            <p:nvPr/>
          </p:nvCxnSpPr>
          <p:spPr bwMode="auto">
            <a:xfrm rot="16200000" flipV="1">
              <a:off x="6131230" y="2827989"/>
              <a:ext cx="509233" cy="40475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CC"/>
              </a:solidFill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曲线连接符 39"/>
            <p:cNvCxnSpPr/>
            <p:nvPr/>
          </p:nvCxnSpPr>
          <p:spPr bwMode="auto">
            <a:xfrm rot="5400000" flipH="1" flipV="1">
              <a:off x="4101357" y="2891531"/>
              <a:ext cx="437230" cy="21602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/>
          </p:nvSpPr>
          <p:spPr>
            <a:xfrm>
              <a:off x="3203555" y="3212976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8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新成像系统矩阵</a:t>
              </a:r>
              <a:endParaRPr lang="zh-CN" altLang="en-US" sz="1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607402" y="3212976"/>
              <a:ext cx="2492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8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能谱投影数据测量方程</a:t>
              </a:r>
              <a:endPara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3" name="曲线连接符 42"/>
            <p:cNvCxnSpPr/>
            <p:nvPr/>
          </p:nvCxnSpPr>
          <p:spPr bwMode="auto">
            <a:xfrm rot="5400000" flipH="1" flipV="1">
              <a:off x="6948513" y="2847506"/>
              <a:ext cx="509237" cy="36571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CC"/>
              </a:solidFill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5" name="矩形 44"/>
            <p:cNvSpPr/>
            <p:nvPr/>
          </p:nvSpPr>
          <p:spPr>
            <a:xfrm>
              <a:off x="1015732" y="3212976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8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球管控制</a:t>
              </a:r>
              <a:endParaRPr lang="zh-CN" altLang="en-US" sz="1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3563888" y="5949280"/>
            <a:ext cx="2187778" cy="461665"/>
          </a:xfrm>
          <a:prstGeom prst="rect">
            <a:avLst/>
          </a:prstGeom>
          <a:noFill/>
          <a:ln w="19050">
            <a:solidFill>
              <a:srgbClr val="0000CC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系统建模</a:t>
            </a:r>
            <a:endParaRPr lang="zh-CN" altLang="en-US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397" y="3159374"/>
            <a:ext cx="937051" cy="1843039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611560" y="1124744"/>
            <a:ext cx="4824536" cy="1467638"/>
            <a:chOff x="611560" y="1628800"/>
            <a:chExt cx="4824536" cy="146763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1628800"/>
              <a:ext cx="4824536" cy="146763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文本框 90"/>
                <p:cNvSpPr txBox="1"/>
                <p:nvPr/>
              </p:nvSpPr>
              <p:spPr>
                <a:xfrm>
                  <a:off x="1979712" y="2636912"/>
                  <a:ext cx="4320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b="1" dirty="0" smtClean="0">
                      <a:solidFill>
                        <a:srgbClr val="C00000"/>
                      </a:solidFill>
                      <a:latin typeface="+mn-lt"/>
                      <a:ea typeface="微软雅黑" panose="020B0503020204020204" pitchFamily="34" charset="-122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zh-CN" altLang="en-US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US" altLang="zh-CN" sz="1000" b="1" dirty="0" smtClean="0">
                      <a:solidFill>
                        <a:srgbClr val="C00000"/>
                      </a:solidFill>
                      <a:latin typeface="+mn-lt"/>
                      <a:ea typeface="微软雅黑" panose="020B0503020204020204" pitchFamily="34" charset="-122"/>
                    </a:rPr>
                    <a:t>)</a:t>
                  </a:r>
                  <a:endParaRPr lang="zh-CN" altLang="en-US" sz="1000" b="1" dirty="0">
                    <a:solidFill>
                      <a:srgbClr val="C00000"/>
                    </a:solidFill>
                    <a:latin typeface="+mn-lt"/>
                    <a:ea typeface="微软雅黑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91" name="文本框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2636912"/>
                  <a:ext cx="432048" cy="24622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500"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</p:grpSp>
      <p:cxnSp>
        <p:nvCxnSpPr>
          <p:cNvPr id="70" name="直接连接符 69"/>
          <p:cNvCxnSpPr/>
          <p:nvPr/>
        </p:nvCxnSpPr>
        <p:spPr bwMode="auto">
          <a:xfrm>
            <a:off x="5148064" y="1838603"/>
            <a:ext cx="2930090" cy="6221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标题 1"/>
          <p:cNvSpPr txBox="1"/>
          <p:nvPr/>
        </p:nvSpPr>
        <p:spPr bwMode="auto">
          <a:xfrm>
            <a:off x="395288" y="188913"/>
            <a:ext cx="8569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研究内容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能谱数据校正误差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建模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矩形 55"/>
          <p:cNvSpPr/>
          <p:nvPr/>
        </p:nvSpPr>
        <p:spPr bwMode="auto">
          <a:xfrm>
            <a:off x="8028384" y="2481779"/>
            <a:ext cx="288032" cy="2212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577519" y="1838603"/>
            <a:ext cx="3132171" cy="3228661"/>
            <a:chOff x="5239717" y="2262282"/>
            <a:chExt cx="3132171" cy="3228661"/>
          </a:xfrm>
        </p:grpSpPr>
        <p:cxnSp>
          <p:nvCxnSpPr>
            <p:cNvPr id="66" name="直接连接符 65"/>
            <p:cNvCxnSpPr/>
            <p:nvPr/>
          </p:nvCxnSpPr>
          <p:spPr bwMode="auto">
            <a:xfrm>
              <a:off x="7740352" y="2262282"/>
              <a:ext cx="0" cy="1267245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文本框 57"/>
            <p:cNvSpPr txBox="1"/>
            <p:nvPr/>
          </p:nvSpPr>
          <p:spPr>
            <a:xfrm>
              <a:off x="6137689" y="3216630"/>
              <a:ext cx="1081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 smtClean="0"/>
                <a:t>图像重建</a:t>
              </a:r>
              <a:endParaRPr lang="zh-CN" altLang="en-US" sz="1400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6372200" y="4205455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多物质</a:t>
              </a:r>
              <a:r>
                <a:rPr lang="zh-CN" altLang="en-US" sz="1400" dirty="0" smtClean="0"/>
                <a:t>分解</a:t>
              </a:r>
              <a:endParaRPr lang="zh-CN" altLang="en-US" sz="1400" dirty="0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088" y="4079719"/>
              <a:ext cx="1014335" cy="1010463"/>
            </a:xfrm>
            <a:prstGeom prst="rect">
              <a:avLst/>
            </a:prstGeom>
          </p:spPr>
        </p:pic>
        <p:cxnSp>
          <p:nvCxnSpPr>
            <p:cNvPr id="62" name="直接箭头连接符 61"/>
            <p:cNvCxnSpPr/>
            <p:nvPr/>
          </p:nvCxnSpPr>
          <p:spPr bwMode="auto">
            <a:xfrm>
              <a:off x="6378423" y="4568201"/>
              <a:ext cx="100188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直接连接符 62"/>
            <p:cNvCxnSpPr/>
            <p:nvPr/>
          </p:nvCxnSpPr>
          <p:spPr bwMode="auto">
            <a:xfrm flipH="1">
              <a:off x="5871255" y="3529527"/>
              <a:ext cx="1869097" cy="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直接连接符 63"/>
            <p:cNvCxnSpPr>
              <a:endCxn id="60" idx="0"/>
            </p:cNvCxnSpPr>
            <p:nvPr/>
          </p:nvCxnSpPr>
          <p:spPr bwMode="auto">
            <a:xfrm>
              <a:off x="5871255" y="3529527"/>
              <a:ext cx="1" cy="5501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矩形 64"/>
            <p:cNvSpPr/>
            <p:nvPr/>
          </p:nvSpPr>
          <p:spPr>
            <a:xfrm>
              <a:off x="5239717" y="3132599"/>
              <a:ext cx="3132171" cy="2358344"/>
            </a:xfrm>
            <a:prstGeom prst="rect">
              <a:avLst/>
            </a:prstGeom>
            <a:ln w="19050">
              <a:solidFill>
                <a:srgbClr val="1D27F7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0" lvl="1">
                <a:lnSpc>
                  <a:spcPct val="150000"/>
                </a:lnSpc>
              </a:pPr>
              <a:endParaRPr lang="en-US" altLang="zh-CN" sz="1600" b="1" dirty="0">
                <a:solidFill>
                  <a:srgbClr val="1D27F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5940152" y="1628800"/>
            <a:ext cx="2337408" cy="400110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能谱数据校正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0" name="曲线连接符 79"/>
          <p:cNvCxnSpPr>
            <a:endCxn id="53" idx="0"/>
          </p:cNvCxnSpPr>
          <p:nvPr/>
        </p:nvCxnSpPr>
        <p:spPr bwMode="auto">
          <a:xfrm rot="10800000" flipV="1">
            <a:off x="2649678" y="2240361"/>
            <a:ext cx="813841" cy="552589"/>
          </a:xfrm>
          <a:prstGeom prst="curvedConnector2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p:grpSp>
        <p:nvGrpSpPr>
          <p:cNvPr id="6" name="组合 5"/>
          <p:cNvGrpSpPr/>
          <p:nvPr/>
        </p:nvGrpSpPr>
        <p:grpSpPr>
          <a:xfrm>
            <a:off x="395288" y="2592378"/>
            <a:ext cx="5171080" cy="3356417"/>
            <a:chOff x="395288" y="2592378"/>
            <a:chExt cx="5171080" cy="3356417"/>
          </a:xfrm>
        </p:grpSpPr>
        <p:sp>
          <p:nvSpPr>
            <p:cNvPr id="3" name="文本框 2"/>
            <p:cNvSpPr txBox="1"/>
            <p:nvPr/>
          </p:nvSpPr>
          <p:spPr>
            <a:xfrm>
              <a:off x="395288" y="4748466"/>
              <a:ext cx="5171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现有校正方法</a:t>
              </a:r>
              <a:endPara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噪声假设简单，校正精度低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14320" y="3501008"/>
              <a:ext cx="4521498" cy="1057413"/>
              <a:chOff x="514320" y="3717032"/>
              <a:chExt cx="4521498" cy="1057413"/>
            </a:xfrm>
          </p:grpSpPr>
          <p:sp>
            <p:nvSpPr>
              <p:cNvPr id="9" name="下箭头 8"/>
              <p:cNvSpPr/>
              <p:nvPr/>
            </p:nvSpPr>
            <p:spPr bwMode="auto">
              <a:xfrm>
                <a:off x="1312328" y="3717032"/>
                <a:ext cx="360040" cy="483189"/>
              </a:xfrm>
              <a:prstGeom prst="down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黑体" panose="02010609060101010101" pitchFamily="2" charset="-122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514320" y="4221088"/>
                <a:ext cx="4521498" cy="553357"/>
                <a:chOff x="514320" y="4221088"/>
                <a:chExt cx="4521498" cy="553357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1" name="矩形 30"/>
                    <p:cNvSpPr/>
                    <p:nvPr/>
                  </p:nvSpPr>
                  <p:spPr>
                    <a:xfrm>
                      <a:off x="514320" y="4221088"/>
                      <a:ext cx="2090572" cy="55335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zh-CN" sz="20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𝐦𝐢𝐧</m:t>
                                    </m:r>
                                  </m:e>
                                  <m:lim>
                                    <m:sSup>
                                      <m:sSupPr>
                                        <m:ctrlPr>
                                          <a:rPr lang="en-US" altLang="zh-CN" sz="2000" b="1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000" b="1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</m:e>
                                      <m:sup>
                                        <m:r>
                                          <a:rPr lang="en-US" altLang="zh-CN" sz="2000" b="1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US" altLang="zh-CN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 lang="en-US" altLang="zh-CN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‖</m:t>
                                    </m:r>
                                    <m:r>
                                      <a:rPr lang="en-US" altLang="zh-CN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  <m: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)−</m:t>
                                    </m:r>
                                    <m:sSup>
                                      <m:sSupPr>
                                        <m:ctrlPr>
                                          <a:rPr lang="en-US" altLang="zh-CN" sz="2000" b="1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000" b="1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</m:e>
                                      <m:sup>
                                        <m:r>
                                          <a:rPr lang="en-US" altLang="zh-CN" sz="2000" b="1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‖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sub>
                                  <m:sup>
                                    <m:r>
                                      <a:rPr lang="en-US" altLang="zh-CN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</m:func>
                          </m:oMath>
                        </m:oMathPara>
                      </a14:m>
                      <a:endParaRPr lang="zh-CN" altLang="en-US" sz="20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>
                <p:sp>
                  <p:nvSpPr>
                    <p:cNvPr id="31" name="矩形 3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320" y="4221088"/>
                      <a:ext cx="2090572" cy="553357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 b="-329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  <a:endParaRPr lang="zh-CN" altLang="en-US">
                        <a:noFill/>
                      </a:endParaRPr>
                    </a:p>
                  </p:txBody>
                </p:sp>
              </mc:Fallback>
            </mc:AlternateContent>
            <p:sp>
              <p:nvSpPr>
                <p:cNvPr id="41" name="文本框 40"/>
                <p:cNvSpPr txBox="1"/>
                <p:nvPr/>
              </p:nvSpPr>
              <p:spPr>
                <a:xfrm>
                  <a:off x="3063524" y="4293096"/>
                  <a:ext cx="197229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00" b="1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加权</a:t>
                  </a:r>
                  <a:r>
                    <a:rPr lang="en-US" altLang="zh-CN" sz="2000" b="1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2-</a:t>
                  </a:r>
                  <a:r>
                    <a:rPr lang="zh-CN" altLang="en-US" sz="2000" b="1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范数</a:t>
                  </a:r>
                  <a:endPara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4" name="组合 13"/>
            <p:cNvGrpSpPr/>
            <p:nvPr/>
          </p:nvGrpSpPr>
          <p:grpSpPr>
            <a:xfrm>
              <a:off x="467544" y="2592378"/>
              <a:ext cx="4978425" cy="802566"/>
              <a:chOff x="467544" y="2592378"/>
              <a:chExt cx="4978425" cy="80256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467544" y="2924944"/>
                <a:ext cx="4978425" cy="470000"/>
                <a:chOff x="467544" y="2924944"/>
                <a:chExt cx="4978425" cy="470000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8" name="矩形 37"/>
                    <p:cNvSpPr/>
                    <p:nvPr/>
                  </p:nvSpPr>
                  <p:spPr>
                    <a:xfrm>
                      <a:off x="467544" y="2924944"/>
                      <a:ext cx="2169697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d>
                              <m:dPr>
                                <m:ctrlPr>
                                  <a:rPr lang="en-US" altLang="zh-CN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d>
                            <m:r>
                              <a:rPr lang="en-US" altLang="zh-CN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altLang="zh-CN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zh-CN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  <m:r>
                              <a:rPr lang="en-US" altLang="zh-CN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</m:oMath>
                        </m:oMathPara>
                      </a14:m>
                      <a:endParaRPr lang="en-US" altLang="zh-CN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>
                <p:sp>
                  <p:nvSpPr>
                    <p:cNvPr id="38" name="矩形 3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7544" y="2924944"/>
                      <a:ext cx="2169697" cy="461665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 b="-1315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  <a:endParaRPr lang="zh-CN" altLang="en-US">
                        <a:noFill/>
                      </a:endParaRP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9" name="矩形 38"/>
                    <p:cNvSpPr/>
                    <p:nvPr/>
                  </p:nvSpPr>
                  <p:spPr>
                    <a:xfrm>
                      <a:off x="2965866" y="2924944"/>
                      <a:ext cx="2480103" cy="47000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zh-CN" alt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oMath>
                      </a14:m>
                      <a:r>
                        <a:rPr lang="en-US" altLang="zh-CN" b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a:t>Normal (0</a:t>
                      </a:r>
                      <a:r>
                        <a:rPr lang="en-US" altLang="zh-CN" b="1" dirty="0" err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a:t>,</a:t>
                      </a:r>
                      <a14:m>
                        <m:oMath xmlns:m="http://schemas.openxmlformats.org/officeDocument/2006/math">
                          <m:r>
                            <a:rPr lang="zh-CN" altLang="en-US" b="1" i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b="1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0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zh-CN" altLang="en-US" b="1" i="0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𝛔</m:t>
                              </m:r>
                            </m:e>
                            <m:sup>
                              <m:r>
                                <a:rPr lang="en-US" altLang="zh-CN" b="1" i="0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oMath>
                      </a14:m>
                      <a:r>
                        <a:rPr lang="en-US" altLang="zh-CN" b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a:t>)</a:t>
                      </a:r>
                      <a:endParaRPr lang="zh-CN" altLang="en-US" b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>
                <p:sp>
                  <p:nvSpPr>
                    <p:cNvPr id="39" name="矩形 3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5866" y="2924944"/>
                      <a:ext cx="2480103" cy="470000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 t="-9091" r="-3695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  <a:endParaRPr lang="zh-CN" altLang="en-US">
                        <a:noFill/>
                      </a:endParaRPr>
                    </a:p>
                  </p:txBody>
                </p:sp>
              </mc:Fallback>
            </mc:AlternateContent>
          </p:grpSp>
          <p:cxnSp>
            <p:nvCxnSpPr>
              <p:cNvPr id="45" name="曲线连接符 44"/>
              <p:cNvCxnSpPr>
                <a:endCxn id="38" idx="0"/>
              </p:cNvCxnSpPr>
              <p:nvPr/>
            </p:nvCxnSpPr>
            <p:spPr bwMode="auto">
              <a:xfrm rot="10800000" flipV="1">
                <a:off x="1552393" y="2592378"/>
                <a:ext cx="2875600" cy="332565"/>
              </a:xfrm>
              <a:prstGeom prst="curvedConnector2">
                <a:avLst/>
              </a:prstGeom>
              <a:ln w="19050">
                <a:solidFill>
                  <a:srgbClr val="0000CC"/>
                </a:solidFill>
                <a:headEnd type="none" w="med" len="med"/>
                <a:tailEnd type="triangle"/>
              </a:ln>
              <a:effectLst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十字形 6"/>
          <p:cNvSpPr/>
          <p:nvPr/>
        </p:nvSpPr>
        <p:spPr bwMode="auto">
          <a:xfrm rot="18862721">
            <a:off x="3605297" y="2838816"/>
            <a:ext cx="720080" cy="720080"/>
          </a:xfrm>
          <a:prstGeom prst="plus">
            <a:avLst>
              <a:gd name="adj" fmla="val 45106"/>
            </a:avLst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397" y="3159374"/>
            <a:ext cx="937051" cy="1843039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611560" y="1124744"/>
            <a:ext cx="4824536" cy="1467638"/>
            <a:chOff x="611560" y="1628800"/>
            <a:chExt cx="4824536" cy="146763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1628800"/>
              <a:ext cx="4824536" cy="146763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文本框 90"/>
                <p:cNvSpPr txBox="1"/>
                <p:nvPr/>
              </p:nvSpPr>
              <p:spPr>
                <a:xfrm>
                  <a:off x="1979712" y="2636912"/>
                  <a:ext cx="4320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b="1" dirty="0" smtClean="0">
                      <a:solidFill>
                        <a:srgbClr val="C00000"/>
                      </a:solidFill>
                      <a:latin typeface="+mn-lt"/>
                      <a:ea typeface="微软雅黑" panose="020B0503020204020204" pitchFamily="34" charset="-122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zh-CN" altLang="en-US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US" altLang="zh-CN" sz="1000" b="1" dirty="0" smtClean="0">
                      <a:solidFill>
                        <a:srgbClr val="C00000"/>
                      </a:solidFill>
                      <a:latin typeface="+mn-lt"/>
                      <a:ea typeface="微软雅黑" panose="020B0503020204020204" pitchFamily="34" charset="-122"/>
                    </a:rPr>
                    <a:t>)</a:t>
                  </a:r>
                  <a:endParaRPr lang="zh-CN" altLang="en-US" sz="1000" b="1" dirty="0">
                    <a:solidFill>
                      <a:srgbClr val="C00000"/>
                    </a:solidFill>
                    <a:latin typeface="+mn-lt"/>
                    <a:ea typeface="微软雅黑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91" name="文本框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2636912"/>
                  <a:ext cx="432048" cy="24622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500"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</p:grpSp>
      <p:cxnSp>
        <p:nvCxnSpPr>
          <p:cNvPr id="70" name="直接连接符 69"/>
          <p:cNvCxnSpPr/>
          <p:nvPr/>
        </p:nvCxnSpPr>
        <p:spPr bwMode="auto">
          <a:xfrm>
            <a:off x="5148064" y="1838603"/>
            <a:ext cx="2930090" cy="6221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标题 1"/>
          <p:cNvSpPr txBox="1"/>
          <p:nvPr/>
        </p:nvSpPr>
        <p:spPr bwMode="auto">
          <a:xfrm>
            <a:off x="395288" y="188913"/>
            <a:ext cx="8569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研究内容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能谱数据校正误差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建模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矩形 55"/>
          <p:cNvSpPr/>
          <p:nvPr/>
        </p:nvSpPr>
        <p:spPr bwMode="auto">
          <a:xfrm>
            <a:off x="8028384" y="2481779"/>
            <a:ext cx="288032" cy="2212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577519" y="1838603"/>
            <a:ext cx="3132171" cy="3228661"/>
            <a:chOff x="5239717" y="2262282"/>
            <a:chExt cx="3132171" cy="3228661"/>
          </a:xfrm>
        </p:grpSpPr>
        <p:cxnSp>
          <p:nvCxnSpPr>
            <p:cNvPr id="66" name="直接连接符 65"/>
            <p:cNvCxnSpPr/>
            <p:nvPr/>
          </p:nvCxnSpPr>
          <p:spPr bwMode="auto">
            <a:xfrm>
              <a:off x="7740352" y="2262282"/>
              <a:ext cx="0" cy="1267245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文本框 57"/>
            <p:cNvSpPr txBox="1"/>
            <p:nvPr/>
          </p:nvSpPr>
          <p:spPr>
            <a:xfrm>
              <a:off x="6137689" y="3216630"/>
              <a:ext cx="1081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 smtClean="0"/>
                <a:t>图像重建</a:t>
              </a:r>
              <a:endParaRPr lang="zh-CN" altLang="en-US" sz="1400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6372200" y="4205455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多物质</a:t>
              </a:r>
              <a:r>
                <a:rPr lang="zh-CN" altLang="en-US" sz="1400" dirty="0" smtClean="0"/>
                <a:t>分解</a:t>
              </a:r>
              <a:endParaRPr lang="zh-CN" altLang="en-US" sz="1400" dirty="0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088" y="4079719"/>
              <a:ext cx="1014335" cy="1010463"/>
            </a:xfrm>
            <a:prstGeom prst="rect">
              <a:avLst/>
            </a:prstGeom>
          </p:spPr>
        </p:pic>
        <p:cxnSp>
          <p:nvCxnSpPr>
            <p:cNvPr id="62" name="直接箭头连接符 61"/>
            <p:cNvCxnSpPr/>
            <p:nvPr/>
          </p:nvCxnSpPr>
          <p:spPr bwMode="auto">
            <a:xfrm>
              <a:off x="6378423" y="4568201"/>
              <a:ext cx="100188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直接连接符 62"/>
            <p:cNvCxnSpPr/>
            <p:nvPr/>
          </p:nvCxnSpPr>
          <p:spPr bwMode="auto">
            <a:xfrm flipH="1">
              <a:off x="5871255" y="3529527"/>
              <a:ext cx="1869097" cy="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直接连接符 63"/>
            <p:cNvCxnSpPr>
              <a:endCxn id="60" idx="0"/>
            </p:cNvCxnSpPr>
            <p:nvPr/>
          </p:nvCxnSpPr>
          <p:spPr bwMode="auto">
            <a:xfrm>
              <a:off x="5871255" y="3529527"/>
              <a:ext cx="1" cy="5501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矩形 64"/>
            <p:cNvSpPr/>
            <p:nvPr/>
          </p:nvSpPr>
          <p:spPr>
            <a:xfrm>
              <a:off x="5239717" y="3132599"/>
              <a:ext cx="3132171" cy="2358344"/>
            </a:xfrm>
            <a:prstGeom prst="rect">
              <a:avLst/>
            </a:prstGeom>
            <a:ln w="19050">
              <a:solidFill>
                <a:srgbClr val="1D27F7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0" lvl="1">
                <a:lnSpc>
                  <a:spcPct val="150000"/>
                </a:lnSpc>
              </a:pPr>
              <a:endParaRPr lang="en-US" altLang="zh-CN" sz="1600" b="1" dirty="0">
                <a:solidFill>
                  <a:srgbClr val="1D27F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5940152" y="1628800"/>
            <a:ext cx="2337408" cy="400110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能谱数据校正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0" name="曲线连接符 79"/>
          <p:cNvCxnSpPr>
            <a:endCxn id="53" idx="0"/>
          </p:cNvCxnSpPr>
          <p:nvPr/>
        </p:nvCxnSpPr>
        <p:spPr bwMode="auto">
          <a:xfrm rot="16200000" flipH="1">
            <a:off x="2426174" y="3277706"/>
            <a:ext cx="3499840" cy="1425149"/>
          </a:xfrm>
          <a:prstGeom prst="curved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矩形 38"/>
              <p:cNvSpPr/>
              <p:nvPr/>
            </p:nvSpPr>
            <p:spPr>
              <a:xfrm>
                <a:off x="2965866" y="2924944"/>
                <a:ext cx="24208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CN" b="1" dirty="0" smtClean="0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a:t>Mix-Gaussians</a:t>
                </a:r>
                <a:endParaRPr lang="zh-CN" altLang="en-US" b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866" y="2924944"/>
                <a:ext cx="2420856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r="-3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>
            <a:off x="514320" y="3501008"/>
            <a:ext cx="4704161" cy="1044420"/>
            <a:chOff x="514320" y="3717032"/>
            <a:chExt cx="4704161" cy="1044420"/>
          </a:xfrm>
        </p:grpSpPr>
        <p:sp>
          <p:nvSpPr>
            <p:cNvPr id="34" name="下箭头 33"/>
            <p:cNvSpPr/>
            <p:nvPr/>
          </p:nvSpPr>
          <p:spPr bwMode="auto">
            <a:xfrm>
              <a:off x="1312328" y="3717032"/>
              <a:ext cx="360040" cy="483189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14320" y="4053566"/>
              <a:ext cx="4704161" cy="707886"/>
              <a:chOff x="514320" y="4053566"/>
              <a:chExt cx="4704161" cy="707886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0" name="矩形 39"/>
                  <p:cNvSpPr/>
                  <p:nvPr/>
                </p:nvSpPr>
                <p:spPr>
                  <a:xfrm>
                    <a:off x="514320" y="4221088"/>
                    <a:ext cx="1941237" cy="53123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𝐦𝐢𝐧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altLang="zh-CN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en-US" altLang="zh-CN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CN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en-US" altLang="zh-CN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d>
                                <m:dPr>
                                  <m:ctrlP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d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zh-CN" altLang="en-US" sz="2000" b="1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>
              <p:sp>
                <p:nvSpPr>
                  <p:cNvPr id="40" name="矩形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320" y="4221088"/>
                    <a:ext cx="1941237" cy="53123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459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  <a:endParaRPr lang="zh-CN" altLang="en-US">
                      <a:noFill/>
                    </a:endParaRP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2962161" y="4053566"/>
                    <a:ext cx="225632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dist"/>
                    <a:r>
                      <a:rPr lang="zh-CN" altLang="en-US" sz="2000" b="1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函数 </a:t>
                    </a:r>
                    <a14:m>
                      <m:oMath xmlns:m="http://schemas.openxmlformats.org/officeDocument/2006/math"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a14:m>
                    <a:r>
                      <a:rPr lang="zh-CN" altLang="en-US" sz="2000" b="1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由具体的实际噪声分布决定</a:t>
                    </a:r>
                    <a:endParaRPr lang="zh-CN" altLang="en-US" sz="2000" b="1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>
              <p:sp>
                <p:nvSpPr>
                  <p:cNvPr id="42" name="文本框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62161" y="4053566"/>
                    <a:ext cx="2256320" cy="70788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l="-2973" t="-5172" r="-2703" b="-1465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  <a:endParaRPr lang="zh-CN" altLang="en-US">
                      <a:noFill/>
                    </a:endParaRPr>
                  </a:p>
                </p:txBody>
              </p:sp>
            </mc:Fallback>
          </mc:AlternateContent>
        </p:grpSp>
      </p:grpSp>
      <p:sp>
        <p:nvSpPr>
          <p:cNvPr id="43" name="矩形 42"/>
          <p:cNvSpPr/>
          <p:nvPr/>
        </p:nvSpPr>
        <p:spPr>
          <a:xfrm>
            <a:off x="1777333" y="4725144"/>
            <a:ext cx="2492990" cy="461665"/>
          </a:xfrm>
          <a:prstGeom prst="rect">
            <a:avLst/>
          </a:prstGeom>
          <a:noFill/>
          <a:ln w="19050">
            <a:solidFill>
              <a:srgbClr val="0000CC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误差</a:t>
            </a:r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建模设想</a:t>
            </a:r>
            <a:endParaRPr lang="zh-CN" altLang="en-US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27954" y="4581128"/>
            <a:ext cx="3442368" cy="1253753"/>
            <a:chOff x="827954" y="5229200"/>
            <a:chExt cx="3442368" cy="1253753"/>
          </a:xfrm>
        </p:grpSpPr>
        <p:sp>
          <p:nvSpPr>
            <p:cNvPr id="44" name="矩形 43"/>
            <p:cNvSpPr/>
            <p:nvPr/>
          </p:nvSpPr>
          <p:spPr>
            <a:xfrm>
              <a:off x="1777333" y="6021288"/>
              <a:ext cx="2492989" cy="461665"/>
            </a:xfrm>
            <a:prstGeom prst="rect">
              <a:avLst/>
            </a:prstGeom>
            <a:noFill/>
            <a:ln w="19050">
              <a:solidFill>
                <a:srgbClr val="0000CC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数据校正新</a:t>
              </a:r>
              <a:r>
                <a:rPr lang="zh-CN" altLang="en-US" b="1" dirty="0" smtClean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策略</a:t>
              </a:r>
              <a:endPara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直角上箭头 5"/>
            <p:cNvSpPr/>
            <p:nvPr/>
          </p:nvSpPr>
          <p:spPr bwMode="auto">
            <a:xfrm rot="5400000">
              <a:off x="682298" y="5374856"/>
              <a:ext cx="1155407" cy="864096"/>
            </a:xfrm>
            <a:prstGeom prst="bentUpArrow">
              <a:avLst>
                <a:gd name="adj1" fmla="val 19709"/>
                <a:gd name="adj2" fmla="val 25000"/>
                <a:gd name="adj3" fmla="val 25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kumimoji="0" lang="zh-CN" altLang="en-US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358289" y="5373216"/>
            <a:ext cx="4640069" cy="400110"/>
            <a:chOff x="4427990" y="6105215"/>
            <a:chExt cx="4640069" cy="400110"/>
          </a:xfrm>
        </p:grpSpPr>
        <p:sp>
          <p:nvSpPr>
            <p:cNvPr id="47" name="文本框 46"/>
            <p:cNvSpPr txBox="1"/>
            <p:nvPr/>
          </p:nvSpPr>
          <p:spPr>
            <a:xfrm>
              <a:off x="5425263" y="6105215"/>
              <a:ext cx="36427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180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000" b="1" dirty="0" smtClean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多</a:t>
              </a:r>
              <a:r>
                <a:rPr lang="zh-CN" altLang="en-US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物质</a:t>
              </a:r>
              <a:r>
                <a:rPr lang="zh-CN" altLang="en-US" sz="2000" b="1" dirty="0" smtClean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分解与图像重建</a:t>
              </a:r>
              <a:endParaRPr lang="zh-CN" altLang="en-US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左箭头 47"/>
            <p:cNvSpPr/>
            <p:nvPr/>
          </p:nvSpPr>
          <p:spPr bwMode="auto">
            <a:xfrm rot="10800000">
              <a:off x="4427990" y="6136860"/>
              <a:ext cx="1121132" cy="363320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矩形 48"/>
              <p:cNvSpPr/>
              <p:nvPr/>
            </p:nvSpPr>
            <p:spPr>
              <a:xfrm>
                <a:off x="467544" y="2924944"/>
                <a:ext cx="21696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altLang="zh-CN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b="1" i="1" dirty="0" smtClean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9" name="矩形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924944"/>
                <a:ext cx="2169697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cxnSp>
        <p:nvCxnSpPr>
          <p:cNvPr id="50" name="曲线连接符 49"/>
          <p:cNvCxnSpPr>
            <a:endCxn id="49" idx="0"/>
          </p:cNvCxnSpPr>
          <p:nvPr/>
        </p:nvCxnSpPr>
        <p:spPr bwMode="auto">
          <a:xfrm rot="10800000" flipV="1">
            <a:off x="1552393" y="2592378"/>
            <a:ext cx="2875600" cy="332565"/>
          </a:xfrm>
          <a:prstGeom prst="curvedConnector2">
            <a:avLst/>
          </a:prstGeom>
          <a:ln w="19050">
            <a:solidFill>
              <a:srgbClr val="0000CC"/>
            </a:solidFill>
            <a:headEnd type="none" w="med" len="med"/>
            <a:tailEnd type="triangle"/>
          </a:ln>
          <a:effec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4313864" y="5733256"/>
            <a:ext cx="3946858" cy="572849"/>
            <a:chOff x="4313864" y="6093296"/>
            <a:chExt cx="3946858" cy="57284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矩形 50"/>
                <p:cNvSpPr/>
                <p:nvPr/>
              </p:nvSpPr>
              <p:spPr>
                <a:xfrm>
                  <a:off x="5868144" y="6093296"/>
                  <a:ext cx="2392578" cy="5728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CN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altLang="zh-CN" b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𝐦𝐢𝐧</m:t>
                                </m:r>
                              </m:e>
                              <m:lim>
                                <m:r>
                                  <a:rPr lang="en-US" altLang="zh-CN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zh-CN" alt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altLang="zh-CN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lim>
                            </m:limLow>
                          </m:fName>
                          <m:e>
                            <m: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  <m: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d>
                              <m:dPr>
                                <m:ctrlPr>
                                  <a:rPr lang="en-US" altLang="zh-CN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d>
                            <m: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𝑨𝒙</m:t>
                            </m:r>
                            <m: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zh-CN" alt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51" name="矩形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6093296"/>
                  <a:ext cx="2392578" cy="57284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53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矩形 52"/>
                <p:cNvSpPr/>
                <p:nvPr/>
              </p:nvSpPr>
              <p:spPr>
                <a:xfrm>
                  <a:off x="4313864" y="6100241"/>
                  <a:ext cx="114961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altLang="zh-CN" b="1" dirty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a:t>= </a:t>
                  </a:r>
                  <a:r>
                    <a:rPr lang="en-US" altLang="zh-CN" b="1" i="1" dirty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a:t>A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endParaRPr lang="zh-CN" altLang="en-US" b="1" i="1" dirty="0">
                    <a:solidFill>
                      <a:srgbClr val="C00000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3" name="矩形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3864" y="6100241"/>
                  <a:ext cx="1149610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2128" t="-10667" b="-30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</p:grpSp>
      <p:sp>
        <p:nvSpPr>
          <p:cNvPr id="54" name="矩形标注 53"/>
          <p:cNvSpPr/>
          <p:nvPr/>
        </p:nvSpPr>
        <p:spPr bwMode="auto">
          <a:xfrm>
            <a:off x="35496" y="6436638"/>
            <a:ext cx="9036496" cy="376738"/>
          </a:xfrm>
          <a:prstGeom prst="wedgeRectCallout">
            <a:avLst>
              <a:gd name="adj1" fmla="val -28385"/>
              <a:gd name="adj2" fmla="val -44099"/>
            </a:avLst>
          </a:prstGeom>
          <a:noFill/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相关技术储备：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J. Ma, et al., MP, 2014. (IF:2.91);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J. Ma, et al., CMIG, 2013. (IF:1.664) ; J. Ma, et al., TBME, 2016. (IF:2.48)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611560" y="1124744"/>
            <a:ext cx="4824536" cy="1467638"/>
            <a:chOff x="611560" y="1628800"/>
            <a:chExt cx="4824536" cy="146763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11560" y="1628800"/>
              <a:ext cx="4824536" cy="146763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文本框 90"/>
                <p:cNvSpPr txBox="1"/>
                <p:nvPr/>
              </p:nvSpPr>
              <p:spPr>
                <a:xfrm>
                  <a:off x="1979712" y="2636912"/>
                  <a:ext cx="4320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b="1" dirty="0" smtClean="0">
                      <a:solidFill>
                        <a:srgbClr val="C00000"/>
                      </a:solidFill>
                      <a:latin typeface="+mn-lt"/>
                      <a:ea typeface="微软雅黑" panose="020B0503020204020204" pitchFamily="34" charset="-122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zh-CN" altLang="en-US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US" altLang="zh-CN" sz="1000" b="1" dirty="0" smtClean="0">
                      <a:solidFill>
                        <a:srgbClr val="C00000"/>
                      </a:solidFill>
                      <a:latin typeface="+mn-lt"/>
                      <a:ea typeface="微软雅黑" panose="020B0503020204020204" pitchFamily="34" charset="-122"/>
                    </a:rPr>
                    <a:t>)</a:t>
                  </a:r>
                  <a:endParaRPr lang="zh-CN" altLang="en-US" sz="1000" b="1" dirty="0">
                    <a:solidFill>
                      <a:srgbClr val="C00000"/>
                    </a:solidFill>
                    <a:latin typeface="+mn-lt"/>
                    <a:ea typeface="微软雅黑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91" name="文本框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2636912"/>
                  <a:ext cx="432048" cy="24622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2500"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</p:grpSp>
      <p:sp>
        <p:nvSpPr>
          <p:cNvPr id="20" name="标题 1"/>
          <p:cNvSpPr txBox="1"/>
          <p:nvPr/>
        </p:nvSpPr>
        <p:spPr bwMode="auto">
          <a:xfrm>
            <a:off x="395288" y="188913"/>
            <a:ext cx="87487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研究内容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低剂量多物质分解与图像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重建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0" name="曲线连接符 79"/>
          <p:cNvCxnSpPr>
            <a:endCxn id="53" idx="0"/>
          </p:cNvCxnSpPr>
          <p:nvPr/>
        </p:nvCxnSpPr>
        <p:spPr bwMode="auto">
          <a:xfrm rot="10800000" flipV="1">
            <a:off x="3614144" y="2592381"/>
            <a:ext cx="813841" cy="552589"/>
          </a:xfrm>
          <a:prstGeom prst="curvedConnector2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397" y="3159374"/>
            <a:ext cx="937051" cy="1843039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 bwMode="auto">
          <a:xfrm>
            <a:off x="5148064" y="1838603"/>
            <a:ext cx="2930090" cy="6221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矩形 33"/>
          <p:cNvSpPr/>
          <p:nvPr/>
        </p:nvSpPr>
        <p:spPr bwMode="auto">
          <a:xfrm>
            <a:off x="8007090" y="2475787"/>
            <a:ext cx="288032" cy="2212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5577519" y="1838603"/>
            <a:ext cx="3132171" cy="3228661"/>
            <a:chOff x="5239717" y="2262282"/>
            <a:chExt cx="3132171" cy="3228661"/>
          </a:xfrm>
        </p:grpSpPr>
        <p:cxnSp>
          <p:nvCxnSpPr>
            <p:cNvPr id="36" name="直接连接符 35"/>
            <p:cNvCxnSpPr/>
            <p:nvPr/>
          </p:nvCxnSpPr>
          <p:spPr bwMode="auto">
            <a:xfrm>
              <a:off x="7740352" y="2262282"/>
              <a:ext cx="0" cy="1267245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文本框 36"/>
            <p:cNvSpPr txBox="1"/>
            <p:nvPr/>
          </p:nvSpPr>
          <p:spPr>
            <a:xfrm>
              <a:off x="6137689" y="3216630"/>
              <a:ext cx="10819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600" dirty="0" smtClean="0">
                  <a:solidFill>
                    <a:srgbClr val="C00000"/>
                  </a:solidFill>
                </a:rPr>
                <a:t>图像重建</a:t>
              </a:r>
              <a:endParaRPr lang="zh-CN" alt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22430" y="4205455"/>
              <a:ext cx="1318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>
                  <a:solidFill>
                    <a:srgbClr val="C00000"/>
                  </a:solidFill>
                </a:rPr>
                <a:t>多物质分解</a:t>
              </a:r>
              <a:endParaRPr lang="zh-CN" altLang="en-US" sz="1600" dirty="0">
                <a:solidFill>
                  <a:srgbClr val="C00000"/>
                </a:solidFill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088" y="4079719"/>
              <a:ext cx="1014335" cy="1010463"/>
            </a:xfrm>
            <a:prstGeom prst="rect">
              <a:avLst/>
            </a:prstGeom>
            <a:ln w="19050">
              <a:noFill/>
              <a:prstDash val="sysDash"/>
            </a:ln>
          </p:spPr>
        </p:pic>
        <p:cxnSp>
          <p:nvCxnSpPr>
            <p:cNvPr id="40" name="直接箭头连接符 39"/>
            <p:cNvCxnSpPr/>
            <p:nvPr/>
          </p:nvCxnSpPr>
          <p:spPr bwMode="auto">
            <a:xfrm>
              <a:off x="6378423" y="4568201"/>
              <a:ext cx="1001889" cy="0"/>
            </a:xfrm>
            <a:prstGeom prst="straightConnector1">
              <a:avLst/>
            </a:prstGeom>
            <a:solidFill>
              <a:schemeClr val="bg2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直接连接符 40"/>
            <p:cNvCxnSpPr/>
            <p:nvPr/>
          </p:nvCxnSpPr>
          <p:spPr bwMode="auto">
            <a:xfrm flipH="1">
              <a:off x="5871255" y="3529527"/>
              <a:ext cx="1869097" cy="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直接连接符 41"/>
            <p:cNvCxnSpPr>
              <a:endCxn id="39" idx="0"/>
            </p:cNvCxnSpPr>
            <p:nvPr/>
          </p:nvCxnSpPr>
          <p:spPr bwMode="auto">
            <a:xfrm>
              <a:off x="5871255" y="3529527"/>
              <a:ext cx="1" cy="55019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43" name="矩形 42"/>
            <p:cNvSpPr/>
            <p:nvPr/>
          </p:nvSpPr>
          <p:spPr>
            <a:xfrm>
              <a:off x="5239717" y="3132599"/>
              <a:ext cx="3132171" cy="2358344"/>
            </a:xfrm>
            <a:prstGeom prst="rect">
              <a:avLst/>
            </a:prstGeom>
            <a:ln w="19050">
              <a:solidFill>
                <a:srgbClr val="C00000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0" lvl="1">
                <a:lnSpc>
                  <a:spcPct val="150000"/>
                </a:lnSpc>
              </a:pPr>
              <a:endParaRPr lang="en-US" altLang="zh-CN" sz="1600" b="1" dirty="0">
                <a:solidFill>
                  <a:srgbClr val="1D27F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5940152" y="1628800"/>
            <a:ext cx="2337408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CC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能谱数据校正</a:t>
            </a:r>
            <a:endParaRPr lang="zh-CN" altLang="en-US" sz="16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076056" y="5149753"/>
            <a:ext cx="4320480" cy="1095820"/>
            <a:chOff x="6036348" y="5337012"/>
            <a:chExt cx="2906971" cy="407657"/>
          </a:xfrm>
        </p:grpSpPr>
        <p:sp>
          <p:nvSpPr>
            <p:cNvPr id="46" name="流程图: 终止 45"/>
            <p:cNvSpPr/>
            <p:nvPr/>
          </p:nvSpPr>
          <p:spPr bwMode="auto">
            <a:xfrm>
              <a:off x="6193932" y="5337012"/>
              <a:ext cx="2426034" cy="407657"/>
            </a:xfrm>
            <a:prstGeom prst="flowChartTerminator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036348" y="5384733"/>
              <a:ext cx="2906971" cy="309140"/>
            </a:xfrm>
            <a:prstGeom prst="rect">
              <a:avLst/>
            </a:prstGeom>
            <a:noFill/>
            <a:ln w="19050">
              <a:noFill/>
              <a:prstDash val="solid"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实现少光子量条件下的</a:t>
              </a:r>
              <a:endParaRPr lang="en-US" altLang="zh-CN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低剂量精准成像</a:t>
              </a:r>
              <a:endPara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353993" y="2708920"/>
            <a:ext cx="3073992" cy="1337460"/>
            <a:chOff x="1353993" y="3096437"/>
            <a:chExt cx="3073992" cy="1337460"/>
          </a:xfrm>
        </p:grpSpPr>
        <p:cxnSp>
          <p:nvCxnSpPr>
            <p:cNvPr id="51" name="曲线连接符 50"/>
            <p:cNvCxnSpPr/>
            <p:nvPr/>
          </p:nvCxnSpPr>
          <p:spPr bwMode="auto">
            <a:xfrm rot="10800000" flipV="1">
              <a:off x="3614144" y="3096437"/>
              <a:ext cx="813841" cy="552589"/>
            </a:xfrm>
            <a:prstGeom prst="curvedConnector2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/>
            </a:ln>
            <a:effectLst>
              <a:outerShdw dist="53882" dir="13500000" algn="ctr" rotWithShape="0">
                <a:schemeClr val="bg2">
                  <a:alpha val="50000"/>
                </a:schemeClr>
              </a:outerShdw>
            </a:effectLst>
          </p:spPr>
        </p:cxnSp>
        <p:cxnSp>
          <p:nvCxnSpPr>
            <p:cNvPr id="52" name="曲线连接符 51"/>
            <p:cNvCxnSpPr/>
            <p:nvPr/>
          </p:nvCxnSpPr>
          <p:spPr bwMode="auto">
            <a:xfrm rot="10800000" flipV="1">
              <a:off x="3614144" y="3096437"/>
              <a:ext cx="813841" cy="552589"/>
            </a:xfrm>
            <a:prstGeom prst="curvedConnector2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/>
            </a:ln>
            <a:effectLst>
              <a:outerShdw dist="53882" dir="13500000" algn="ctr" rotWithShape="0">
                <a:schemeClr val="bg2">
                  <a:alpha val="50000"/>
                </a:schemeClr>
              </a:outerShdw>
            </a:effectLst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文本框 52"/>
                <p:cNvSpPr txBox="1"/>
                <p:nvPr/>
              </p:nvSpPr>
              <p:spPr>
                <a:xfrm>
                  <a:off x="1353993" y="3861048"/>
                  <a:ext cx="2691597" cy="5728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CN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altLang="zh-CN" b="1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𝐦𝐢𝐧</m:t>
                                </m:r>
                              </m:e>
                              <m:lim>
                                <m:r>
                                  <a:rPr lang="en-US" altLang="zh-CN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zh-CN" alt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altLang="zh-CN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lim>
                            </m:limLow>
                          </m:fName>
                          <m:e>
                            <m: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  <m:d>
                              <m:dPr>
                                <m:ctrlPr>
                                  <a:rPr lang="en-US" altLang="zh-CN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altLang="zh-CN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𝑨𝒙</m:t>
                                </m:r>
                              </m:e>
                            </m:d>
                            <m:r>
                              <a:rPr lang="en-US" altLang="zh-C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d>
                              <m:dPr>
                                <m:ctrlPr>
                                  <a:rPr lang="en-US" altLang="zh-CN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zh-CN" alt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53" name="文本框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993" y="3861048"/>
                  <a:ext cx="2691597" cy="57284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452" r="-1357" b="-42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</p:grpSp>
      <p:sp>
        <p:nvSpPr>
          <p:cNvPr id="55" name="矩形 54"/>
          <p:cNvSpPr/>
          <p:nvPr/>
        </p:nvSpPr>
        <p:spPr>
          <a:xfrm>
            <a:off x="545256" y="2857397"/>
            <a:ext cx="4818832" cy="461665"/>
          </a:xfrm>
          <a:prstGeom prst="rect">
            <a:avLst/>
          </a:prstGeom>
          <a:noFill/>
          <a:ln w="19050">
            <a:solidFill>
              <a:srgbClr val="0000CC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基于误差</a:t>
            </a:r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建模的</a:t>
            </a:r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迭代重建策略</a:t>
            </a:r>
            <a:endParaRPr lang="zh-CN" altLang="en-US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标注 66"/>
          <p:cNvSpPr/>
          <p:nvPr/>
        </p:nvSpPr>
        <p:spPr bwMode="auto">
          <a:xfrm>
            <a:off x="107504" y="6375393"/>
            <a:ext cx="8928992" cy="376738"/>
          </a:xfrm>
          <a:prstGeom prst="wedgeRectCallout">
            <a:avLst>
              <a:gd name="adj1" fmla="val -28385"/>
              <a:gd name="adj2" fmla="val -44099"/>
            </a:avLst>
          </a:prstGeom>
          <a:noFill/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相关技术储备：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J. Ma, et al., CMIG, 2016. (IF:1.39);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J. Ma, et al., TMI, 2016. (IF:3.76) ; J. Ma, et al., TBME, 2014. (IF:2.35)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71800" y="3934405"/>
            <a:ext cx="2700477" cy="1643802"/>
            <a:chOff x="2771800" y="3934405"/>
            <a:chExt cx="2700477" cy="1643802"/>
          </a:xfrm>
        </p:grpSpPr>
        <p:cxnSp>
          <p:nvCxnSpPr>
            <p:cNvPr id="58" name="Straight Arrow Connector 41"/>
            <p:cNvCxnSpPr>
              <a:cxnSpLocks noChangeShapeType="1"/>
            </p:cNvCxnSpPr>
            <p:nvPr/>
          </p:nvCxnSpPr>
          <p:spPr bwMode="auto">
            <a:xfrm>
              <a:off x="3738257" y="3934405"/>
              <a:ext cx="307333" cy="286683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Rectangle 2"/>
            <p:cNvSpPr>
              <a:spLocks noChangeArrowheads="1"/>
            </p:cNvSpPr>
            <p:nvPr/>
          </p:nvSpPr>
          <p:spPr bwMode="auto">
            <a:xfrm>
              <a:off x="3685141" y="4248803"/>
              <a:ext cx="1268778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Clr>
                  <a:srgbClr val="FFCC00"/>
                </a:buClr>
                <a:buFont typeface="Wingdings" panose="05000000000000000000" pitchFamily="2" charset="2"/>
                <a:buNone/>
                <a:defRPr/>
              </a:pPr>
              <a:r>
                <a:rPr lang="zh-CN" altLang="en-US" sz="1800" b="1" dirty="0" smtClean="0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正则化项</a:t>
              </a:r>
              <a:endParaRPr lang="zh-CN" altLang="en-US" sz="2000" b="1" dirty="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2"/>
            <p:cNvSpPr>
              <a:spLocks noChangeArrowheads="1"/>
            </p:cNvSpPr>
            <p:nvPr/>
          </p:nvSpPr>
          <p:spPr bwMode="auto">
            <a:xfrm>
              <a:off x="2771800" y="4654877"/>
              <a:ext cx="2700477" cy="923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lvl="1">
                <a:buClr>
                  <a:srgbClr val="FFCC00"/>
                </a:buClr>
                <a:buFont typeface="Wingdings" panose="05000000000000000000" pitchFamily="2" charset="2"/>
                <a:buNone/>
              </a:pPr>
              <a:r>
                <a:rPr lang="zh-CN" altLang="en-US" sz="1800" b="1" dirty="0">
                  <a:solidFill>
                    <a:srgbClr val="7922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利用不同能量数据间的</a:t>
              </a:r>
              <a:r>
                <a:rPr lang="zh-CN" altLang="en-US" sz="1800" b="1" dirty="0" smtClean="0">
                  <a:solidFill>
                    <a:srgbClr val="7922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信息冗余，确保</a:t>
              </a:r>
              <a:r>
                <a:rPr lang="zh-CN" altLang="en-US" sz="1800" b="1" dirty="0">
                  <a:solidFill>
                    <a:srgbClr val="7922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目标函数解的稳定性</a:t>
              </a:r>
              <a:endParaRPr lang="zh-CN" altLang="en-US" sz="1800" b="1" dirty="0">
                <a:solidFill>
                  <a:srgbClr val="79220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-180528" y="4046380"/>
            <a:ext cx="2243525" cy="1536658"/>
            <a:chOff x="-180528" y="4046380"/>
            <a:chExt cx="2243525" cy="1536658"/>
          </a:xfrm>
        </p:grpSpPr>
        <p:sp>
          <p:nvSpPr>
            <p:cNvPr id="69" name="Rectangle 2"/>
            <p:cNvSpPr>
              <a:spLocks noChangeArrowheads="1"/>
            </p:cNvSpPr>
            <p:nvPr/>
          </p:nvSpPr>
          <p:spPr bwMode="auto">
            <a:xfrm>
              <a:off x="-180528" y="4659708"/>
              <a:ext cx="2088232" cy="923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lvl="1">
                <a:buClr>
                  <a:srgbClr val="FFCC00"/>
                </a:buClr>
                <a:buFont typeface="Wingdings" panose="05000000000000000000" pitchFamily="2" charset="2"/>
                <a:buNone/>
              </a:pPr>
              <a:r>
                <a:rPr lang="zh-CN" altLang="en-US" sz="1800" b="1" dirty="0" smtClean="0">
                  <a:solidFill>
                    <a:srgbClr val="7922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设计专用高性能图像重建与物质分解算法</a:t>
              </a:r>
              <a:endParaRPr lang="zh-CN" altLang="en-US" sz="1000" b="1" dirty="0">
                <a:solidFill>
                  <a:srgbClr val="79220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0" name="Straight Arrow Connector 41"/>
            <p:cNvCxnSpPr>
              <a:cxnSpLocks noChangeShapeType="1"/>
            </p:cNvCxnSpPr>
            <p:nvPr/>
          </p:nvCxnSpPr>
          <p:spPr bwMode="auto">
            <a:xfrm flipH="1">
              <a:off x="1187625" y="4046380"/>
              <a:ext cx="166368" cy="195882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Rectangle 2"/>
            <p:cNvSpPr>
              <a:spLocks noChangeArrowheads="1"/>
            </p:cNvSpPr>
            <p:nvPr/>
          </p:nvSpPr>
          <p:spPr bwMode="auto">
            <a:xfrm>
              <a:off x="-36512" y="4248935"/>
              <a:ext cx="2099509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FFCC00"/>
                </a:buClr>
                <a:buFont typeface="Wingdings" panose="05000000000000000000" pitchFamily="2" charset="2"/>
                <a:buNone/>
                <a:defRPr/>
              </a:pPr>
              <a:r>
                <a:rPr lang="zh-CN" altLang="en-US" sz="1800" b="1" dirty="0" smtClean="0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优化算法</a:t>
              </a:r>
              <a:endParaRPr lang="zh-CN" altLang="en-US" sz="1800" b="1" dirty="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65605" y="3958318"/>
            <a:ext cx="2170291" cy="1601901"/>
            <a:chOff x="1465605" y="3958318"/>
            <a:chExt cx="2170291" cy="1601901"/>
          </a:xfrm>
        </p:grpSpPr>
        <p:cxnSp>
          <p:nvCxnSpPr>
            <p:cNvPr id="60" name="Straight Arrow Connector 41"/>
            <p:cNvCxnSpPr>
              <a:cxnSpLocks noChangeShapeType="1"/>
            </p:cNvCxnSpPr>
            <p:nvPr/>
          </p:nvCxnSpPr>
          <p:spPr bwMode="auto">
            <a:xfrm flipH="1">
              <a:off x="2483768" y="3958318"/>
              <a:ext cx="67079" cy="29048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" name="组合 3"/>
            <p:cNvGrpSpPr/>
            <p:nvPr/>
          </p:nvGrpSpPr>
          <p:grpSpPr>
            <a:xfrm>
              <a:off x="1465605" y="4248803"/>
              <a:ext cx="2170291" cy="1311416"/>
              <a:chOff x="1465605" y="4248803"/>
              <a:chExt cx="2170291" cy="1311416"/>
            </a:xfrm>
          </p:grpSpPr>
          <p:sp>
            <p:nvSpPr>
              <p:cNvPr id="64" name="Rectangle 2"/>
              <p:cNvSpPr>
                <a:spLocks noChangeArrowheads="1"/>
              </p:cNvSpPr>
              <p:nvPr/>
            </p:nvSpPr>
            <p:spPr bwMode="auto">
              <a:xfrm>
                <a:off x="1536387" y="4248803"/>
                <a:ext cx="2099509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FFCC00"/>
                  </a:buClr>
                  <a:buFont typeface="Wingdings" panose="05000000000000000000" pitchFamily="2" charset="2"/>
                  <a:buNone/>
                  <a:defRPr/>
                </a:pPr>
                <a:r>
                  <a:rPr lang="zh-CN" altLang="en-US" sz="1800" b="1" dirty="0" smtClean="0">
                    <a:solidFill>
                      <a:srgbClr val="33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误差建模项</a:t>
                </a:r>
                <a:endParaRPr lang="zh-CN" altLang="en-US" sz="2000" b="1" dirty="0">
                  <a:solidFill>
                    <a:srgbClr val="33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 2"/>
              <p:cNvSpPr>
                <a:spLocks noChangeArrowheads="1"/>
              </p:cNvSpPr>
              <p:nvPr/>
            </p:nvSpPr>
            <p:spPr bwMode="auto">
              <a:xfrm>
                <a:off x="1465605" y="4636889"/>
                <a:ext cx="1810251" cy="9233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lvl="1">
                  <a:buClr>
                    <a:srgbClr val="FFCC00"/>
                  </a:buClr>
                  <a:buFont typeface="Wingdings" panose="05000000000000000000" pitchFamily="2" charset="2"/>
                  <a:buNone/>
                </a:pPr>
                <a:r>
                  <a:rPr lang="zh-CN" altLang="en-US" sz="1800" b="1" dirty="0">
                    <a:solidFill>
                      <a:srgbClr val="79220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准确</a:t>
                </a:r>
                <a:r>
                  <a:rPr lang="zh-CN" altLang="en-US" sz="1800" b="1" dirty="0" smtClean="0">
                    <a:solidFill>
                      <a:srgbClr val="79220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刻画不同能量数据的测量误差</a:t>
                </a:r>
                <a:endParaRPr lang="zh-CN" altLang="en-US" sz="1800" b="1" dirty="0">
                  <a:solidFill>
                    <a:srgbClr val="7922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技术背景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物质成分鉴别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Case_17_Valve_Motion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5073" y="1069628"/>
            <a:ext cx="5456237" cy="50879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51720" y="980728"/>
            <a:ext cx="6696744" cy="53448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anchor="ctr"/>
          <a:lstStyle/>
          <a:p>
            <a:endParaRPr lang="zh-CN" alt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V="1">
            <a:off x="2170310" y="3739803"/>
            <a:ext cx="5464175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5367535" y="1098203"/>
            <a:ext cx="0" cy="5054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pic>
        <p:nvPicPr>
          <p:cNvPr id="9" name="Picture 12" descr="NierensteinBl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682" r="5009" b="497"/>
          <a:stretch>
            <a:fillRect/>
          </a:stretch>
        </p:blipFill>
        <p:spPr bwMode="auto">
          <a:xfrm>
            <a:off x="5818385" y="1118840"/>
            <a:ext cx="2362200" cy="26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Nierenstein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682" r="2966" b="682"/>
          <a:stretch>
            <a:fillRect/>
          </a:stretch>
        </p:blipFill>
        <p:spPr bwMode="auto">
          <a:xfrm>
            <a:off x="2506860" y="1112490"/>
            <a:ext cx="2479675" cy="26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4"/>
          <p:cNvGrpSpPr/>
          <p:nvPr/>
        </p:nvGrpSpPr>
        <p:grpSpPr bwMode="auto">
          <a:xfrm>
            <a:off x="3489522" y="1987204"/>
            <a:ext cx="3916363" cy="1241425"/>
            <a:chOff x="1019" y="1423"/>
            <a:chExt cx="2467" cy="782"/>
          </a:xfrm>
        </p:grpSpPr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H="1">
              <a:off x="3366" y="1423"/>
              <a:ext cx="62" cy="41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147" y="1914"/>
              <a:ext cx="33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肾结石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1064" y="1621"/>
              <a:ext cx="137" cy="40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019" y="2069"/>
              <a:ext cx="450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肾结石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Picture 19" descr="KidneySton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54427" r="65788" b="7927"/>
          <a:stretch>
            <a:fillRect/>
          </a:stretch>
        </p:blipFill>
        <p:spPr bwMode="auto">
          <a:xfrm>
            <a:off x="2517973" y="3749328"/>
            <a:ext cx="2562225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KidneyStoneBl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54428" r="64737" b="6445"/>
          <a:stretch>
            <a:fillRect/>
          </a:stretch>
        </p:blipFill>
        <p:spPr bwMode="auto">
          <a:xfrm>
            <a:off x="5759648" y="3755678"/>
            <a:ext cx="2514600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22"/>
          <p:cNvGrpSpPr/>
          <p:nvPr/>
        </p:nvGrpSpPr>
        <p:grpSpPr bwMode="auto">
          <a:xfrm>
            <a:off x="3667323" y="3966815"/>
            <a:ext cx="3921125" cy="1192213"/>
            <a:chOff x="1131" y="2670"/>
            <a:chExt cx="2470" cy="751"/>
          </a:xfrm>
        </p:grpSpPr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1230" y="2670"/>
              <a:ext cx="452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尿酸结石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3036" y="2750"/>
              <a:ext cx="565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草酸钙结石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1131" y="2858"/>
              <a:ext cx="338" cy="31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H="1" flipV="1">
              <a:off x="3457" y="3035"/>
              <a:ext cx="144" cy="38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2163960" y="1082328"/>
            <a:ext cx="6440488" cy="507523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 flipV="1">
            <a:off x="3138685" y="3746153"/>
            <a:ext cx="5464175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12883" y="635171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物质成分</a:t>
            </a:r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鉴别</a:t>
            </a:r>
            <a:endParaRPr lang="zh-CN" altLang="en-US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5496" y="2043620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</a:t>
            </a:r>
            <a:r>
              <a:rPr lang="en-US" altLang="zh-CN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en-US" altLang="zh-CN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（密度成像）</a:t>
            </a:r>
            <a:endParaRPr lang="en-US" altLang="zh-CN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5496" y="4650770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</a:t>
            </a:r>
            <a:r>
              <a:rPr lang="en-US" altLang="zh-CN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en-US" altLang="zh-CN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（密度成像）</a:t>
            </a:r>
            <a:endParaRPr lang="en-US" altLang="zh-CN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能量成像</a:t>
            </a:r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临床应用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5" name="Text Box 1039"/>
          <p:cNvSpPr txBox="1">
            <a:spLocks noChangeArrowheads="1"/>
          </p:cNvSpPr>
          <p:nvPr/>
        </p:nvSpPr>
        <p:spPr bwMode="auto">
          <a:xfrm>
            <a:off x="1861768" y="1244974"/>
            <a:ext cx="54726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技术的需求</a:t>
            </a:r>
            <a:endParaRPr lang="en-US" altLang="zh-CN" sz="2800" b="1" dirty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6" name="Text Box 1028"/>
          <p:cNvSpPr txBox="1">
            <a:spLocks noChangeArrowheads="1"/>
          </p:cNvSpPr>
          <p:nvPr/>
        </p:nvSpPr>
        <p:spPr bwMode="auto">
          <a:xfrm>
            <a:off x="581544" y="2159314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图像清晰度</a:t>
            </a:r>
            <a:endParaRPr lang="zh-CN" altLang="en-US" b="1" dirty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7" name="Text Box 1029"/>
          <p:cNvSpPr txBox="1">
            <a:spLocks noChangeArrowheads="1"/>
          </p:cNvSpPr>
          <p:nvPr/>
        </p:nvSpPr>
        <p:spPr bwMode="auto">
          <a:xfrm>
            <a:off x="2719834" y="2159314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图像准确性</a:t>
            </a:r>
            <a:endParaRPr lang="zh-CN" altLang="en-US" b="1" dirty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8" name="Text Box 1030"/>
          <p:cNvSpPr txBox="1">
            <a:spLocks noChangeArrowheads="1"/>
          </p:cNvSpPr>
          <p:nvPr/>
        </p:nvSpPr>
        <p:spPr bwMode="auto">
          <a:xfrm>
            <a:off x="4752826" y="2159314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功能信息</a:t>
            </a:r>
            <a:endParaRPr lang="zh-CN" altLang="en-US" b="1" dirty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9" name="Text Box 1031"/>
          <p:cNvSpPr txBox="1">
            <a:spLocks noChangeArrowheads="1"/>
          </p:cNvSpPr>
          <p:nvPr/>
        </p:nvSpPr>
        <p:spPr bwMode="auto">
          <a:xfrm>
            <a:off x="6732240" y="2159314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病人安全性</a:t>
            </a:r>
            <a:endParaRPr lang="zh-CN" altLang="en-US" b="1" dirty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0" name="Text Box 1033"/>
          <p:cNvSpPr txBox="1">
            <a:spLocks noChangeArrowheads="1"/>
          </p:cNvSpPr>
          <p:nvPr/>
        </p:nvSpPr>
        <p:spPr bwMode="auto">
          <a:xfrm>
            <a:off x="683568" y="2676422"/>
            <a:ext cx="1454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时间分辨率</a:t>
            </a:r>
            <a:endParaRPr lang="zh-CN" altLang="en-US" sz="2000" dirty="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空间分辨率</a:t>
            </a:r>
            <a:endParaRPr lang="zh-CN" altLang="en-US" sz="2000" dirty="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密度分辨率</a:t>
            </a:r>
            <a:endParaRPr lang="zh-CN" altLang="en-US" sz="2000" dirty="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151" name="Rectangle 1034"/>
          <p:cNvSpPr>
            <a:spLocks noChangeArrowheads="1"/>
          </p:cNvSpPr>
          <p:nvPr/>
        </p:nvSpPr>
        <p:spPr bwMode="auto">
          <a:xfrm>
            <a:off x="2816101" y="2676422"/>
            <a:ext cx="1539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准确的</a:t>
            </a:r>
            <a:r>
              <a:rPr lang="en-US" altLang="zh-CN" sz="200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CT</a:t>
            </a:r>
            <a:r>
              <a:rPr lang="zh-CN" altLang="en-US" sz="200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值</a:t>
            </a:r>
            <a:endParaRPr lang="zh-CN" altLang="en-US" sz="200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r>
              <a:rPr lang="zh-CN" altLang="en-US" sz="200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无伪影干扰</a:t>
            </a:r>
            <a:endParaRPr lang="en-US" altLang="zh-CN" sz="200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152" name="Rectangle 1035"/>
          <p:cNvSpPr>
            <a:spLocks noChangeArrowheads="1"/>
          </p:cNvSpPr>
          <p:nvPr/>
        </p:nvSpPr>
        <p:spPr bwMode="auto">
          <a:xfrm>
            <a:off x="4554066" y="2676422"/>
            <a:ext cx="1962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组织成分的分离</a:t>
            </a:r>
            <a:endParaRPr lang="zh-CN" altLang="en-US" sz="2000" dirty="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r>
              <a:rPr lang="zh-CN" altLang="en-US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大面积动态信息</a:t>
            </a:r>
            <a:endParaRPr lang="zh-CN" altLang="en-US" sz="2000" dirty="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r>
              <a:rPr lang="zh-CN" altLang="en-US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大面积灌注研究</a:t>
            </a:r>
            <a:endParaRPr lang="en-US" altLang="zh-CN" sz="2000" dirty="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153" name="Rectangle 1036"/>
          <p:cNvSpPr>
            <a:spLocks noChangeArrowheads="1"/>
          </p:cNvSpPr>
          <p:nvPr/>
        </p:nvSpPr>
        <p:spPr bwMode="auto">
          <a:xfrm>
            <a:off x="6745551" y="2690990"/>
            <a:ext cx="16046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X</a:t>
            </a:r>
            <a:r>
              <a:rPr lang="zh-CN" altLang="en-US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射线</a:t>
            </a:r>
            <a:r>
              <a:rPr lang="zh-CN" altLang="en-US" sz="2000" dirty="0" smtClean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剂量</a:t>
            </a:r>
            <a:endParaRPr lang="en-US" altLang="zh-CN" sz="2000" dirty="0" smtClean="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  <a:p>
            <a:pPr algn="dist"/>
            <a:r>
              <a:rPr lang="zh-CN" altLang="en-US" sz="2000" dirty="0" smtClean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造影</a:t>
            </a:r>
            <a:r>
              <a:rPr lang="zh-CN" altLang="en-US" sz="2000" dirty="0">
                <a:solidFill>
                  <a:srgbClr val="1D27F7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剂剂量</a:t>
            </a:r>
            <a:endParaRPr lang="zh-CN" altLang="en-US" sz="2000" dirty="0">
              <a:solidFill>
                <a:srgbClr val="1D27F7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154" name="Text Box 1038"/>
          <p:cNvSpPr txBox="1">
            <a:spLocks noChangeArrowheads="1"/>
          </p:cNvSpPr>
          <p:nvPr/>
        </p:nvSpPr>
        <p:spPr bwMode="auto">
          <a:xfrm>
            <a:off x="2411760" y="6165304"/>
            <a:ext cx="4837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eaLnBrk="1" hangingPunct="0">
              <a:spcBef>
                <a:spcPct val="20000"/>
              </a:spcBef>
              <a:defRPr sz="1800" b="1">
                <a:solidFill>
                  <a:srgbClr val="063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zh-CN" altLang="en-US" sz="2400" dirty="0"/>
              <a:t>临床应用是检验设备进步的金标准</a:t>
            </a:r>
            <a:endParaRPr lang="zh-CN" altLang="en-US" sz="2400" dirty="0"/>
          </a:p>
        </p:txBody>
      </p:sp>
      <p:pic>
        <p:nvPicPr>
          <p:cNvPr id="155" name="Picture 7" descr="C:\HD\Images\se00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2006372" cy="204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组合 4"/>
          <p:cNvGrpSpPr/>
          <p:nvPr/>
        </p:nvGrpSpPr>
        <p:grpSpPr bwMode="auto">
          <a:xfrm>
            <a:off x="2627784" y="3861048"/>
            <a:ext cx="1865068" cy="2160240"/>
            <a:chOff x="2804700" y="1769986"/>
            <a:chExt cx="2588566" cy="3297372"/>
          </a:xfrm>
        </p:grpSpPr>
        <p:pic>
          <p:nvPicPr>
            <p:cNvPr id="157" name="Picture 3" descr="DS_CORCTA_CIR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0" r="5084"/>
            <a:stretch>
              <a:fillRect/>
            </a:stretch>
          </p:blipFill>
          <p:spPr bwMode="auto">
            <a:xfrm>
              <a:off x="2819732" y="1769986"/>
              <a:ext cx="2573534" cy="311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700" y="4259040"/>
              <a:ext cx="748720" cy="80831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5" descr="FAN_JING_L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764" y="4230656"/>
              <a:ext cx="859413" cy="8171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6716139" y="3861048"/>
            <a:ext cx="1744293" cy="2042994"/>
            <a:chOff x="6698819" y="1734017"/>
            <a:chExt cx="2201525" cy="2619407"/>
          </a:xfrm>
        </p:grpSpPr>
        <p:pic>
          <p:nvPicPr>
            <p:cNvPr id="161" name="Picture 2" descr="ct-scan-radiation-overdose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47" b="15221"/>
            <a:stretch>
              <a:fillRect/>
            </a:stretch>
          </p:blipFill>
          <p:spPr bwMode="auto">
            <a:xfrm>
              <a:off x="6698819" y="1734017"/>
              <a:ext cx="2201525" cy="26194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矩形 161"/>
            <p:cNvSpPr/>
            <p:nvPr/>
          </p:nvSpPr>
          <p:spPr bwMode="auto">
            <a:xfrm>
              <a:off x="7414736" y="2314995"/>
              <a:ext cx="667657" cy="157617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/>
            <a:lstStyle/>
            <a:p>
              <a:endParaRPr lang="zh-CN" altLang="en-US" smtClean="0"/>
            </a:p>
          </p:txBody>
        </p:sp>
      </p:grpSp>
      <p:pic>
        <p:nvPicPr>
          <p:cNvPr id="1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40196"/>
            <a:ext cx="1831036" cy="2063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临床应用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268760"/>
            <a:ext cx="799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图像的空间和密度分辨率进一步提升</a:t>
            </a:r>
            <a:endParaRPr kumimoji="0"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55" y="2057298"/>
            <a:ext cx="7086600" cy="409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临床应用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268760"/>
            <a:ext cx="799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能谱曲线对于物质的鉴别功能</a:t>
            </a:r>
            <a:endParaRPr kumimoji="0"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04" y="1700808"/>
            <a:ext cx="1409700" cy="2897188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rgbClr val="EEECE1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4" y="2209274"/>
            <a:ext cx="1409700" cy="2387134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rgbClr val="EEECE1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76462"/>
            <a:ext cx="2236788" cy="2456459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rgbClr val="EEECE1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"/>
          <p:cNvSpPr/>
          <p:nvPr/>
        </p:nvSpPr>
        <p:spPr bwMode="auto">
          <a:xfrm>
            <a:off x="4250705" y="2729508"/>
            <a:ext cx="657225" cy="838200"/>
          </a:xfrm>
          <a:prstGeom prst="roundRect">
            <a:avLst>
              <a:gd name="adj" fmla="val 17042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80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8"/>
          <p:cNvSpPr/>
          <p:nvPr/>
        </p:nvSpPr>
        <p:spPr bwMode="auto">
          <a:xfrm>
            <a:off x="3716635" y="2415183"/>
            <a:ext cx="942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ts val="1015"/>
              </a:spcBef>
              <a:buFontTx/>
              <a:buNone/>
            </a:pPr>
            <a:r>
              <a:rPr kumimoji="0" lang="en-US" altLang="zh-CN" sz="170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Lucida Grande" charset="0"/>
              </a:rPr>
              <a:t>21HU</a:t>
            </a:r>
            <a:endParaRPr kumimoji="0" lang="en-US" altLang="zh-CN" sz="1700" dirty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Lucida Grande" charset="0"/>
            </a:endParaRPr>
          </a:p>
        </p:txBody>
      </p:sp>
      <p:sp>
        <p:nvSpPr>
          <p:cNvPr id="13" name="Rectangle 9"/>
          <p:cNvSpPr/>
          <p:nvPr/>
        </p:nvSpPr>
        <p:spPr bwMode="auto">
          <a:xfrm>
            <a:off x="5069185" y="2361208"/>
            <a:ext cx="942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ts val="1015"/>
              </a:spcBef>
              <a:buFontTx/>
              <a:buNone/>
            </a:pPr>
            <a:r>
              <a:rPr kumimoji="0" lang="en-US" altLang="zh-CN" sz="170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Lucida Grande" charset="0"/>
              </a:rPr>
              <a:t>21HU</a:t>
            </a:r>
            <a:endParaRPr kumimoji="0" lang="en-US" altLang="zh-CN" sz="170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Lucida Grande" charset="0"/>
            </a:endParaRPr>
          </a:p>
        </p:txBody>
      </p:sp>
      <p:sp>
        <p:nvSpPr>
          <p:cNvPr id="14" name="Rectangle 10"/>
          <p:cNvSpPr/>
          <p:nvPr/>
        </p:nvSpPr>
        <p:spPr bwMode="auto">
          <a:xfrm>
            <a:off x="3664248" y="3505796"/>
            <a:ext cx="9350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ts val="1015"/>
              </a:spcBef>
              <a:buFontTx/>
              <a:buNone/>
            </a:pPr>
            <a:r>
              <a:rPr kumimoji="0" lang="ja-JP" alt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Lucida Grande" charset="0"/>
              </a:rPr>
              <a:t>糖水</a:t>
            </a:r>
            <a:endParaRPr kumimoji="0" lang="zh-CN" altLang="en-US" sz="2000" dirty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Lucida Grande" charset="0"/>
            </a:endParaRPr>
          </a:p>
        </p:txBody>
      </p:sp>
      <p:sp>
        <p:nvSpPr>
          <p:cNvPr id="15" name="Rectangle 11"/>
          <p:cNvSpPr/>
          <p:nvPr/>
        </p:nvSpPr>
        <p:spPr bwMode="auto">
          <a:xfrm>
            <a:off x="4991398" y="3505796"/>
            <a:ext cx="936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ts val="1015"/>
              </a:spcBef>
              <a:buFontTx/>
              <a:buNone/>
            </a:pPr>
            <a:r>
              <a:rPr kumimoji="0" lang="ja-JP" alt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Lucida Grande" charset="0"/>
              </a:rPr>
              <a:t>盐水</a:t>
            </a:r>
            <a:endParaRPr kumimoji="0" lang="zh-CN" altLang="en-US" sz="2000" dirty="0" smtClea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Lucida Grande" charset="0"/>
            </a:endParaRPr>
          </a:p>
        </p:txBody>
      </p:sp>
      <p:grpSp>
        <p:nvGrpSpPr>
          <p:cNvPr id="16" name="Group 12"/>
          <p:cNvGrpSpPr/>
          <p:nvPr/>
        </p:nvGrpSpPr>
        <p:grpSpPr bwMode="auto">
          <a:xfrm>
            <a:off x="6223968" y="2156786"/>
            <a:ext cx="2214562" cy="2432915"/>
            <a:chOff x="-32" y="-32"/>
            <a:chExt cx="2480" cy="2480"/>
          </a:xfrm>
        </p:grpSpPr>
        <p:pic>
          <p:nvPicPr>
            <p:cNvPr id="17" name="Pictur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" y="-32"/>
              <a:ext cx="2480" cy="248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AutoShape 14"/>
            <p:cNvSpPr/>
            <p:nvPr/>
          </p:nvSpPr>
          <p:spPr bwMode="auto">
            <a:xfrm>
              <a:off x="1214" y="1807"/>
              <a:ext cx="992" cy="424"/>
            </a:xfrm>
            <a:custGeom>
              <a:avLst/>
              <a:gdLst>
                <a:gd name="T0" fmla="*/ 0 w 16429"/>
                <a:gd name="T1" fmla="*/ 0 h 12439"/>
                <a:gd name="T2" fmla="*/ 16429 w 16429"/>
                <a:gd name="T3" fmla="*/ 12439 h 12439"/>
              </a:gdLst>
              <a:ahLst/>
              <a:cxnLst/>
              <a:rect l="T0" t="T1" r="T2" b="T3"/>
              <a:pathLst>
                <a:path w="16429" h="12439">
                  <a:moveTo>
                    <a:pt x="-5171" y="-9161"/>
                  </a:moveTo>
                  <a:lnTo>
                    <a:pt x="79" y="3616"/>
                  </a:lnTo>
                  <a:cubicBezTo>
                    <a:pt x="33" y="3964"/>
                    <a:pt x="0" y="4321"/>
                    <a:pt x="0" y="4694"/>
                  </a:cubicBezTo>
                  <a:lnTo>
                    <a:pt x="0" y="7745"/>
                  </a:lnTo>
                  <a:cubicBezTo>
                    <a:pt x="0" y="10337"/>
                    <a:pt x="1187" y="12439"/>
                    <a:pt x="2650" y="12439"/>
                  </a:cubicBezTo>
                  <a:lnTo>
                    <a:pt x="13779" y="12439"/>
                  </a:lnTo>
                  <a:cubicBezTo>
                    <a:pt x="15243" y="12439"/>
                    <a:pt x="16429" y="10337"/>
                    <a:pt x="16429" y="7745"/>
                  </a:cubicBezTo>
                  <a:lnTo>
                    <a:pt x="16429" y="4694"/>
                  </a:lnTo>
                  <a:cubicBezTo>
                    <a:pt x="16429" y="2101"/>
                    <a:pt x="15243" y="0"/>
                    <a:pt x="13779" y="0"/>
                  </a:cubicBezTo>
                  <a:lnTo>
                    <a:pt x="2650" y="0"/>
                  </a:lnTo>
                  <a:cubicBezTo>
                    <a:pt x="2439" y="0"/>
                    <a:pt x="2238" y="57"/>
                    <a:pt x="2041" y="139"/>
                  </a:cubicBezTo>
                  <a:lnTo>
                    <a:pt x="-5171" y="-9161"/>
                  </a:lnTo>
                  <a:close/>
                  <a:moveTo>
                    <a:pt x="-5171" y="-9161"/>
                  </a:moveTo>
                </a:path>
              </a:pathLst>
            </a:custGeom>
            <a:solidFill>
              <a:srgbClr val="000000"/>
            </a:solidFill>
            <a:ln w="12700">
              <a:solidFill>
                <a:srgbClr val="707070"/>
              </a:solidFill>
              <a:miter lim="800000"/>
            </a:ln>
          </p:spPr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ja-JP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Gill Sans Light" charset="0"/>
                </a:rPr>
                <a:t>  糖水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 Light" charset="0"/>
              </a:endParaRPr>
            </a:p>
          </p:txBody>
        </p:sp>
        <p:sp>
          <p:nvSpPr>
            <p:cNvPr id="19" name="AutoShape 15"/>
            <p:cNvSpPr/>
            <p:nvPr/>
          </p:nvSpPr>
          <p:spPr bwMode="auto">
            <a:xfrm>
              <a:off x="1182" y="726"/>
              <a:ext cx="992" cy="424"/>
            </a:xfrm>
            <a:custGeom>
              <a:avLst/>
              <a:gdLst>
                <a:gd name="T0" fmla="*/ 0 w 16038"/>
                <a:gd name="T1" fmla="*/ 0 h 21600"/>
                <a:gd name="T2" fmla="*/ 16038 w 16038"/>
                <a:gd name="T3" fmla="*/ 21600 h 21600"/>
              </a:gdLst>
              <a:ahLst/>
              <a:cxnLst/>
              <a:rect l="T0" t="T1" r="T2" b="T3"/>
              <a:pathLst>
                <a:path w="16038" h="21600">
                  <a:moveTo>
                    <a:pt x="2587" y="0"/>
                  </a:moveTo>
                  <a:cubicBezTo>
                    <a:pt x="1158" y="0"/>
                    <a:pt x="0" y="3649"/>
                    <a:pt x="0" y="8151"/>
                  </a:cubicBezTo>
                  <a:lnTo>
                    <a:pt x="0" y="10380"/>
                  </a:lnTo>
                  <a:lnTo>
                    <a:pt x="-5562" y="17117"/>
                  </a:lnTo>
                  <a:lnTo>
                    <a:pt x="630" y="18747"/>
                  </a:lnTo>
                  <a:cubicBezTo>
                    <a:pt x="1105" y="20485"/>
                    <a:pt x="1802" y="21600"/>
                    <a:pt x="2587" y="21600"/>
                  </a:cubicBezTo>
                  <a:lnTo>
                    <a:pt x="13451" y="21600"/>
                  </a:lnTo>
                  <a:cubicBezTo>
                    <a:pt x="14880" y="21600"/>
                    <a:pt x="16038" y="17951"/>
                    <a:pt x="16038" y="13449"/>
                  </a:cubicBezTo>
                  <a:lnTo>
                    <a:pt x="16038" y="8151"/>
                  </a:lnTo>
                  <a:cubicBezTo>
                    <a:pt x="16038" y="3649"/>
                    <a:pt x="14880" y="0"/>
                    <a:pt x="13451" y="0"/>
                  </a:cubicBezTo>
                  <a:lnTo>
                    <a:pt x="2587" y="0"/>
                  </a:lnTo>
                  <a:close/>
                  <a:moveTo>
                    <a:pt x="2587" y="0"/>
                  </a:moveTo>
                </a:path>
              </a:pathLst>
            </a:custGeom>
            <a:solidFill>
              <a:srgbClr val="000000"/>
            </a:solidFill>
            <a:ln w="12700">
              <a:solidFill>
                <a:srgbClr val="707070"/>
              </a:solidFill>
              <a:miter lim="800000"/>
            </a:ln>
          </p:spPr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ja-JP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Gill Sans Light" charset="0"/>
                </a:rPr>
                <a:t>  盐水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 Light" charset="0"/>
              </a:endParaRPr>
            </a:p>
          </p:txBody>
        </p:sp>
      </p:grpSp>
      <p:grpSp>
        <p:nvGrpSpPr>
          <p:cNvPr id="20" name="组合 2"/>
          <p:cNvGrpSpPr/>
          <p:nvPr/>
        </p:nvGrpSpPr>
        <p:grpSpPr bwMode="auto">
          <a:xfrm>
            <a:off x="901204" y="4825008"/>
            <a:ext cx="2235200" cy="1438275"/>
            <a:chOff x="1444625" y="6096777"/>
            <a:chExt cx="3973513" cy="1916923"/>
          </a:xfrm>
        </p:grpSpPr>
        <p:sp>
          <p:nvSpPr>
            <p:cNvPr id="21" name="Rectangle 4"/>
            <p:cNvSpPr/>
            <p:nvPr/>
          </p:nvSpPr>
          <p:spPr bwMode="auto">
            <a:xfrm>
              <a:off x="1655305" y="6111063"/>
              <a:ext cx="1094171" cy="49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ja-JP" altLang="en-US" sz="2400" smtClean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Gill Sans Light" charset="0"/>
                </a:rPr>
                <a:t>糖水</a:t>
              </a:r>
              <a:endParaRPr kumimoji="0" lang="zh-CN" altLang="en-US" sz="24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 Light" charset="0"/>
              </a:endParaRPr>
            </a:p>
          </p:txBody>
        </p:sp>
        <p:sp>
          <p:nvSpPr>
            <p:cNvPr id="22" name="Rectangle 5"/>
            <p:cNvSpPr/>
            <p:nvPr/>
          </p:nvSpPr>
          <p:spPr bwMode="auto">
            <a:xfrm>
              <a:off x="4047668" y="6096777"/>
              <a:ext cx="1094171" cy="49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ja-JP" altLang="en-US" sz="2400" smtClean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Gill Sans Light" charset="0"/>
                </a:rPr>
                <a:t>盐水</a:t>
              </a:r>
              <a:endParaRPr kumimoji="0" lang="zh-CN" altLang="en-US" sz="24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 Light" charset="0"/>
              </a:endParaRPr>
            </a:p>
          </p:txBody>
        </p:sp>
        <p:sp>
          <p:nvSpPr>
            <p:cNvPr id="23" name="Rectangle 16"/>
            <p:cNvSpPr/>
            <p:nvPr/>
          </p:nvSpPr>
          <p:spPr bwMode="auto">
            <a:xfrm>
              <a:off x="1444625" y="7035800"/>
              <a:ext cx="3973513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kumimoji="0" lang="ja-JP" altLang="en-US" sz="1700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生活中的糖水和盐水肉眼是无法区别的</a:t>
              </a:r>
              <a:endParaRPr kumimoji="0" lang="zh-CN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17"/>
          <p:cNvSpPr/>
          <p:nvPr/>
        </p:nvSpPr>
        <p:spPr bwMode="auto">
          <a:xfrm>
            <a:off x="3419872" y="5444133"/>
            <a:ext cx="266429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常规</a:t>
            </a:r>
            <a:r>
              <a:rPr kumimoji="0" lang="en-US" altLang="zh-CN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获得的仅是平均</a:t>
            </a:r>
            <a:r>
              <a:rPr kumimoji="0" lang="en-US" altLang="zh-CN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值</a:t>
            </a:r>
            <a:r>
              <a:rPr kumimoji="0" lang="zh-CN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kumimoji="0" lang="ja-JP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普通</a:t>
            </a:r>
            <a:r>
              <a:rPr kumimoji="0" lang="en-US" altLang="ja-JP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ja-JP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下糖水和盐水拥有相同对</a:t>
            </a:r>
            <a:r>
              <a:rPr kumimoji="0" lang="en-US" altLang="ja-JP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ja-JP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值，也无法区别</a:t>
            </a:r>
            <a:endParaRPr kumimoji="0" lang="zh-CN" altLang="en-US" sz="1700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18"/>
          <p:cNvSpPr/>
          <p:nvPr/>
        </p:nvSpPr>
        <p:spPr bwMode="auto">
          <a:xfrm>
            <a:off x="6360617" y="5444133"/>
            <a:ext cx="217199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ja-JP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通过能谱</a:t>
            </a:r>
            <a:r>
              <a:rPr kumimoji="0" lang="en-US" altLang="ja-JP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ja-JP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扫描，糖水和盐水有着不同的能量曲线，可以鉴别</a:t>
            </a:r>
            <a:r>
              <a:rPr kumimoji="0" lang="ja-JP" altLang="en-US" sz="17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开来</a:t>
            </a:r>
            <a:endParaRPr kumimoji="0" lang="zh-CN" altLang="en-US" sz="1700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19"/>
          <p:cNvSpPr/>
          <p:nvPr/>
        </p:nvSpPr>
        <p:spPr bwMode="auto">
          <a:xfrm>
            <a:off x="3851920" y="4831358"/>
            <a:ext cx="14176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ja-JP" altLang="en-US" sz="21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 Light" charset="0"/>
              </a:rPr>
              <a:t>传统</a:t>
            </a:r>
            <a:r>
              <a:rPr kumimoji="0" lang="en-US" altLang="ja-JP" sz="21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 Light" charset="0"/>
              </a:rPr>
              <a:t>CT</a:t>
            </a:r>
            <a:r>
              <a:rPr kumimoji="0" lang="ja-JP" altLang="en-US" sz="21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 Light" charset="0"/>
              </a:rPr>
              <a:t>扫描</a:t>
            </a:r>
            <a:endParaRPr kumimoji="0" lang="zh-CN" altLang="en-US" sz="210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Gill Sans Light" charset="0"/>
            </a:endParaRPr>
          </a:p>
        </p:txBody>
      </p:sp>
      <p:sp>
        <p:nvSpPr>
          <p:cNvPr id="27" name="Rectangle 20"/>
          <p:cNvSpPr/>
          <p:nvPr/>
        </p:nvSpPr>
        <p:spPr bwMode="auto">
          <a:xfrm>
            <a:off x="6588224" y="4831358"/>
            <a:ext cx="145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ja-JP" altLang="en-US" sz="21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ja-JP" sz="21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ja-JP" altLang="en-US" sz="21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扫描</a:t>
            </a:r>
            <a:endParaRPr kumimoji="0" lang="zh-CN" altLang="en-US" sz="21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utoUpdateAnimBg="0"/>
      <p:bldP spid="13" grpId="0" autoUpdateAnimBg="0"/>
      <p:bldP spid="14" grpId="0" autoUpdateAnimBg="0"/>
      <p:bldP spid="15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临床应用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268760"/>
            <a:ext cx="799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更高的能谱分辨能力</a:t>
            </a:r>
            <a:endParaRPr kumimoji="0" lang="zh-CN" alt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5469" y="2361315"/>
            <a:ext cx="8206581" cy="4158101"/>
            <a:chOff x="575469" y="2309111"/>
            <a:chExt cx="8206581" cy="415810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69" y="2309111"/>
              <a:ext cx="3134569" cy="2312804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3867149" y="2309111"/>
              <a:ext cx="4914901" cy="4158101"/>
              <a:chOff x="6095999" y="2021386"/>
              <a:chExt cx="5437633" cy="4393178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2026401"/>
                <a:ext cx="5437632" cy="4388163"/>
              </a:xfrm>
              <a:prstGeom prst="rect">
                <a:avLst/>
              </a:prstGeom>
            </p:spPr>
          </p:pic>
          <p:sp>
            <p:nvSpPr>
              <p:cNvPr id="17" name="矩形 16"/>
              <p:cNvSpPr/>
              <p:nvPr/>
            </p:nvSpPr>
            <p:spPr>
              <a:xfrm>
                <a:off x="6096000" y="2026401"/>
                <a:ext cx="2464594" cy="46663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591641" y="2054241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单能谱图像</a:t>
                </a:r>
                <a:endPara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601075" y="2021386"/>
                <a:ext cx="2469261" cy="46663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6095999" y="4212800"/>
                <a:ext cx="2464594" cy="46663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8601074" y="4211879"/>
                <a:ext cx="2469261" cy="46663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9364125" y="2026401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混合图</a:t>
                </a:r>
                <a:endPara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6848119" y="4245139"/>
                <a:ext cx="9541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碘基图</a:t>
                </a:r>
                <a:endPara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9363192" y="4236535"/>
                <a:ext cx="9541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钆基图</a:t>
                </a:r>
                <a:endPara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905777" y="4665335"/>
              <a:ext cx="2473952" cy="1801877"/>
              <a:chOff x="1249299" y="4615009"/>
              <a:chExt cx="2702052" cy="187365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249299" y="4615009"/>
                <a:ext cx="2702052" cy="1507093"/>
                <a:chOff x="1117473" y="4832418"/>
                <a:chExt cx="2965704" cy="1656250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7473" y="4832418"/>
                  <a:ext cx="2965704" cy="1656250"/>
                </a:xfrm>
                <a:prstGeom prst="rect">
                  <a:avLst/>
                </a:prstGeom>
              </p:spPr>
            </p:pic>
            <p:sp>
              <p:nvSpPr>
                <p:cNvPr id="15" name="矩形 14"/>
                <p:cNvSpPr/>
                <p:nvPr/>
              </p:nvSpPr>
              <p:spPr>
                <a:xfrm>
                  <a:off x="1117473" y="4832418"/>
                  <a:ext cx="184277" cy="241232"/>
                </a:xfrm>
                <a:prstGeom prst="rect">
                  <a:avLst/>
                </a:prstGeom>
                <a:solidFill>
                  <a:sysClr val="windowText" lastClr="000000">
                    <a:lumMod val="95000"/>
                    <a:lumOff val="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文本框 12"/>
              <p:cNvSpPr txBox="1"/>
              <p:nvPr/>
            </p:nvSpPr>
            <p:spPr>
              <a:xfrm>
                <a:off x="1994229" y="6088558"/>
                <a:ext cx="12121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000" kern="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结肠体模</a:t>
                </a:r>
                <a:endParaRPr kumimoji="0" lang="zh-CN" altLang="en-US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临床应用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268760"/>
            <a:ext cx="799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更低的</a:t>
            </a:r>
            <a:r>
              <a:rPr kumimoji="0"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kumimoji="0"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射线辐射和造影剂量</a:t>
            </a:r>
            <a:endParaRPr kumimoji="0"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496517" y="2078280"/>
            <a:ext cx="5072014" cy="4467168"/>
            <a:chOff x="4676823" y="2011148"/>
            <a:chExt cx="5072014" cy="4467168"/>
          </a:xfrm>
        </p:grpSpPr>
        <p:sp>
          <p:nvSpPr>
            <p:cNvPr id="26" name="矩形 25"/>
            <p:cNvSpPr/>
            <p:nvPr/>
          </p:nvSpPr>
          <p:spPr>
            <a:xfrm>
              <a:off x="4677104" y="2011148"/>
              <a:ext cx="5071733" cy="446711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676823" y="2028611"/>
              <a:ext cx="5036964" cy="4449705"/>
              <a:chOff x="3832598" y="2010039"/>
              <a:chExt cx="5036964" cy="4449705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3832598" y="2010039"/>
                <a:ext cx="5036964" cy="4449705"/>
                <a:chOff x="4808228" y="1952298"/>
                <a:chExt cx="5448436" cy="4846907"/>
              </a:xfrm>
            </p:grpSpPr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8228" y="1952298"/>
                  <a:ext cx="2907022" cy="2387911"/>
                </a:xfrm>
                <a:prstGeom prst="rect">
                  <a:avLst/>
                </a:prstGeom>
              </p:spPr>
            </p:pic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5" t="16826" r="66498" b="3061"/>
                <a:stretch>
                  <a:fillRect/>
                </a:stretch>
              </p:blipFill>
              <p:spPr>
                <a:xfrm>
                  <a:off x="7715250" y="1966261"/>
                  <a:ext cx="2541414" cy="2266666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68" t="17162" r="34188"/>
                <a:stretch>
                  <a:fillRect/>
                </a:stretch>
              </p:blipFill>
              <p:spPr>
                <a:xfrm>
                  <a:off x="4918338" y="4469286"/>
                  <a:ext cx="2533386" cy="2309583"/>
                </a:xfrm>
                <a:prstGeom prst="rect">
                  <a:avLst/>
                </a:prstGeom>
              </p:spPr>
            </p:pic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362" t="17014" r="2413"/>
                <a:stretch>
                  <a:fillRect/>
                </a:stretch>
              </p:blipFill>
              <p:spPr>
                <a:xfrm>
                  <a:off x="7715251" y="4469286"/>
                  <a:ext cx="2541413" cy="2329919"/>
                </a:xfrm>
                <a:prstGeom prst="rect">
                  <a:avLst/>
                </a:prstGeom>
              </p:spPr>
            </p:pic>
          </p:grpSp>
          <p:sp>
            <p:nvSpPr>
              <p:cNvPr id="29" name="矩形 28"/>
              <p:cNvSpPr/>
              <p:nvPr/>
            </p:nvSpPr>
            <p:spPr>
              <a:xfrm>
                <a:off x="6521557" y="2026856"/>
                <a:ext cx="2348005" cy="46663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6961286" y="2060116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单能谱图像</a:t>
                </a:r>
                <a:endPara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521557" y="4317599"/>
                <a:ext cx="2348005" cy="46663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3934393" y="4317599"/>
                <a:ext cx="2288608" cy="46663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270076" y="4350859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碘基图</a:t>
                </a:r>
                <a:endPara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628369" y="4358357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钆基图</a:t>
                </a:r>
                <a:endPara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575469" y="3149019"/>
            <a:ext cx="2866055" cy="2754509"/>
            <a:chOff x="409854" y="3165415"/>
            <a:chExt cx="2866055" cy="2754509"/>
          </a:xfrm>
        </p:grpSpPr>
        <p:sp>
          <p:nvSpPr>
            <p:cNvPr id="40" name="文本框 39"/>
            <p:cNvSpPr txBox="1"/>
            <p:nvPr/>
          </p:nvSpPr>
          <p:spPr>
            <a:xfrm>
              <a:off x="827218" y="5458259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新西兰实验兔</a:t>
              </a:r>
              <a:endParaRPr kumimoji="0" lang="zh-CN" altLang="en-US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1" name="Picture 2" descr="FS1183: Common Mites of Your Rabbit and Small Animal Part I: Fur Mites  (Rutgers NJAES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54" y="3165415"/>
              <a:ext cx="2866055" cy="2292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临床应用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268760"/>
            <a:ext cx="799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推广到临床中的光子计数探测器</a:t>
            </a:r>
            <a:endParaRPr kumimoji="0"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2404491"/>
            <a:ext cx="3609770" cy="2518656"/>
          </a:xfrm>
          <a:prstGeom prst="rect">
            <a:avLst/>
          </a:prstGeom>
        </p:spPr>
      </p:pic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575469" y="5245144"/>
            <a:ext cx="48728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CN" altLang="en-US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生产厂家：</a:t>
            </a:r>
            <a:r>
              <a:rPr kumimoji="0" lang="en-US" altLang="zh-CN" sz="2400" dirty="0">
                <a:solidFill>
                  <a:srgbClr val="0000CC"/>
                </a:solidFill>
                <a:ea typeface="微软雅黑" panose="020B0503020204020204" pitchFamily="34" charset="-122"/>
              </a:rPr>
              <a:t>GmbH</a:t>
            </a:r>
            <a:r>
              <a:rPr kumimoji="0" lang="zh-CN" altLang="en-US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公司</a:t>
            </a:r>
            <a:r>
              <a:rPr kumimoji="0" lang="en-US" altLang="zh-CN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(</a:t>
            </a:r>
            <a:r>
              <a:rPr kumimoji="0" lang="zh-CN" altLang="en-US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德国</a:t>
            </a:r>
            <a:r>
              <a:rPr kumimoji="0" lang="en-US" altLang="zh-CN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)</a:t>
            </a:r>
            <a:endParaRPr kumimoji="0" lang="en-US" altLang="zh-CN" sz="2400" dirty="0" smtClean="0">
              <a:solidFill>
                <a:srgbClr val="0000CC"/>
              </a:solidFill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CN" altLang="en-US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产品：</a:t>
            </a:r>
            <a:r>
              <a:rPr kumimoji="0" lang="en-US" altLang="zh-CN" sz="2400" i="1" dirty="0">
                <a:solidFill>
                  <a:srgbClr val="0000CC"/>
                </a:solidFill>
                <a:ea typeface="微软雅黑" panose="020B0503020204020204" pitchFamily="34" charset="-122"/>
              </a:rPr>
              <a:t>AB-CT</a:t>
            </a:r>
            <a:r>
              <a:rPr kumimoji="0" lang="zh-CN" altLang="en-US" sz="2400" i="1" dirty="0">
                <a:solidFill>
                  <a:srgbClr val="0000CC"/>
                </a:solidFill>
                <a:ea typeface="微软雅黑" panose="020B0503020204020204" pitchFamily="34" charset="-122"/>
              </a:rPr>
              <a:t>（</a:t>
            </a:r>
            <a:r>
              <a:rPr kumimoji="0" lang="en-US" altLang="zh-CN" sz="2400" i="1" dirty="0">
                <a:solidFill>
                  <a:srgbClr val="0000CC"/>
                </a:solidFill>
                <a:ea typeface="微软雅黑" panose="020B0503020204020204" pitchFamily="34" charset="-122"/>
              </a:rPr>
              <a:t>Advanced Breast CT</a:t>
            </a:r>
            <a:r>
              <a:rPr kumimoji="0" lang="zh-CN" altLang="en-US" sz="2400" i="1" dirty="0">
                <a:solidFill>
                  <a:srgbClr val="0000CC"/>
                </a:solidFill>
                <a:ea typeface="微软雅黑" panose="020B0503020204020204" pitchFamily="34" charset="-122"/>
              </a:rPr>
              <a:t>）</a:t>
            </a:r>
            <a:endParaRPr kumimoji="0" lang="zh-CN" altLang="en-US" sz="2400" i="1" dirty="0" smtClean="0">
              <a:solidFill>
                <a:srgbClr val="0000CC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40299" y="2330028"/>
            <a:ext cx="3120231" cy="2892831"/>
            <a:chOff x="4940299" y="2330028"/>
            <a:chExt cx="3120231" cy="2892831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299" y="2330028"/>
              <a:ext cx="3120231" cy="2892831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5019675" y="4838700"/>
              <a:ext cx="290513" cy="309563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/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临床应用</a:t>
            </a:r>
            <a:endParaRPr kumimoji="0"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268760"/>
            <a:ext cx="799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推广到临床中的光子计数探测器</a:t>
            </a:r>
            <a:endParaRPr kumimoji="0"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" y="2119905"/>
            <a:ext cx="4120896" cy="2972041"/>
          </a:xfrm>
          <a:prstGeom prst="rect">
            <a:avLst/>
          </a:prstGeom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89744" y="5245144"/>
            <a:ext cx="48728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CN" altLang="en-US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生产厂家：</a:t>
            </a:r>
            <a:r>
              <a:rPr kumimoji="0" lang="en-US" altLang="zh-CN" sz="2400" dirty="0">
                <a:solidFill>
                  <a:srgbClr val="0000CC"/>
                </a:solidFill>
                <a:ea typeface="微软雅黑" panose="020B0503020204020204" pitchFamily="34" charset="-122"/>
              </a:rPr>
              <a:t>EOS Imaging</a:t>
            </a:r>
            <a:r>
              <a:rPr kumimoji="0" lang="zh-CN" altLang="en-US" sz="2400" dirty="0">
                <a:solidFill>
                  <a:srgbClr val="0000CC"/>
                </a:solidFill>
                <a:ea typeface="微软雅黑" panose="020B0503020204020204" pitchFamily="34" charset="-122"/>
              </a:rPr>
              <a:t>公司</a:t>
            </a:r>
            <a:r>
              <a:rPr kumimoji="0" lang="en-US" altLang="zh-CN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(</a:t>
            </a:r>
            <a:r>
              <a:rPr kumimoji="0" lang="zh-CN" altLang="en-US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法国</a:t>
            </a:r>
            <a:r>
              <a:rPr kumimoji="0" lang="en-US" altLang="zh-CN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)</a:t>
            </a:r>
            <a:endParaRPr kumimoji="0" lang="en-US" altLang="zh-CN" sz="2400" dirty="0" smtClean="0">
              <a:solidFill>
                <a:srgbClr val="0000CC"/>
              </a:solidFill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CN" altLang="en-US" sz="2400" dirty="0" smtClean="0">
                <a:solidFill>
                  <a:srgbClr val="0000CC"/>
                </a:solidFill>
                <a:ea typeface="微软雅黑" panose="020B0503020204020204" pitchFamily="34" charset="-122"/>
              </a:rPr>
              <a:t>产品：</a:t>
            </a:r>
            <a:r>
              <a:rPr kumimoji="0" lang="en-US" altLang="zh-CN" sz="2400" i="1" dirty="0" err="1">
                <a:solidFill>
                  <a:srgbClr val="0000CC"/>
                </a:solidFill>
                <a:ea typeface="微软雅黑" panose="020B0503020204020204" pitchFamily="34" charset="-122"/>
              </a:rPr>
              <a:t>EOSedge</a:t>
            </a:r>
            <a:endParaRPr kumimoji="0" lang="zh-CN" altLang="en-US" sz="2400" i="1" dirty="0" smtClean="0">
              <a:solidFill>
                <a:srgbClr val="0000CC"/>
              </a:solidFill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55" y="2119905"/>
            <a:ext cx="3340476" cy="2972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"/>
    </mc:Choice>
    <mc:Fallback>
      <p:transition spd="slow" advTm="26281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noProof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小结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Text Box 1039"/>
          <p:cNvSpPr txBox="1">
            <a:spLocks noChangeArrowheads="1"/>
          </p:cNvSpPr>
          <p:nvPr/>
        </p:nvSpPr>
        <p:spPr bwMode="auto">
          <a:xfrm>
            <a:off x="1835696" y="1268760"/>
            <a:ext cx="6598664" cy="513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一、技术背景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成像物理基础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三、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双能量能谱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成像原理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四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、光子计数能谱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成像原理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五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、能谱</a:t>
            </a:r>
            <a:r>
              <a:rPr lang="en-US" altLang="zh-CN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lang="zh-CN" altLang="en-US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成像临床应用</a:t>
            </a:r>
            <a:endParaRPr lang="en-US" altLang="zh-CN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altLang="zh-CN" sz="2800" b="1" dirty="0">
              <a:solidFill>
                <a:srgbClr val="1F497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07704" y="2780928"/>
            <a:ext cx="5616624" cy="63854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br>
              <a:rPr lang="en-US" altLang="zh-CN" sz="40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0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r>
              <a:rPr lang="zh-CN" altLang="en-US" sz="40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4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8"/>
    </mc:Choice>
    <mc:Fallback>
      <p:transition spd="slow" advTm="455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2051720" y="980728"/>
            <a:ext cx="6696744" cy="53448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anchor="ctr"/>
          <a:lstStyle/>
          <a:p>
            <a:endParaRPr lang="zh-CN" altLang="en-US"/>
          </a:p>
        </p:txBody>
      </p:sp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技术背景                       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金属伪影去除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5" descr="DEV_LISA_LIVER_CONTRAS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t="15617" r="15617" b="15617"/>
          <a:stretch>
            <a:fillRect/>
          </a:stretch>
        </p:blipFill>
        <p:spPr bwMode="auto">
          <a:xfrm>
            <a:off x="2545253" y="1038635"/>
            <a:ext cx="2530803" cy="2530802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DECAROTIDANGI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48" y="1031330"/>
            <a:ext cx="2538260" cy="2538260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13"/>
          <p:cNvSpPr>
            <a:spLocks noChangeArrowheads="1"/>
          </p:cNvSpPr>
          <p:nvPr/>
        </p:nvSpPr>
        <p:spPr bwMode="auto">
          <a:xfrm>
            <a:off x="5940599" y="2520405"/>
            <a:ext cx="2087785" cy="1015606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 altLang="zh-CN"/>
          </a:p>
        </p:txBody>
      </p:sp>
      <p:sp>
        <p:nvSpPr>
          <p:cNvPr id="36" name="文本框 35"/>
          <p:cNvSpPr txBox="1"/>
          <p:nvPr/>
        </p:nvSpPr>
        <p:spPr>
          <a:xfrm>
            <a:off x="407940" y="2070696"/>
            <a:ext cx="1199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</a:t>
            </a:r>
            <a:r>
              <a:rPr lang="en-US" altLang="zh-CN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en-US" altLang="zh-CN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Picture 6" descr="DEV_LISA_LIVER_CONTR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t="15617" r="15617" b="15617"/>
          <a:stretch>
            <a:fillRect/>
          </a:stretch>
        </p:blipFill>
        <p:spPr bwMode="auto">
          <a:xfrm>
            <a:off x="2545254" y="3627077"/>
            <a:ext cx="2530803" cy="2530803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DEV_HERBERT_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45" y="3643266"/>
            <a:ext cx="2538262" cy="2538260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本框 36"/>
          <p:cNvSpPr txBox="1"/>
          <p:nvPr/>
        </p:nvSpPr>
        <p:spPr>
          <a:xfrm>
            <a:off x="441603" y="4650770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</a:t>
            </a:r>
            <a:r>
              <a:rPr lang="en-US" altLang="zh-CN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endParaRPr lang="en-US" altLang="zh-CN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12883" y="6128254"/>
            <a:ext cx="2031325" cy="664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80000"/>
              </a:lnSpc>
            </a:pPr>
            <a:r>
              <a:rPr lang="ja-JP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金属伪影去除</a:t>
            </a:r>
            <a:endParaRPr lang="en-US" altLang="ja-JP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V="1">
            <a:off x="3558341" y="1778162"/>
            <a:ext cx="504626" cy="58506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635896" y="1533765"/>
            <a:ext cx="10081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金属植入物</a:t>
            </a:r>
            <a:endParaRPr lang="en-US" altLang="zh-CN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3635896" y="4284092"/>
            <a:ext cx="504626" cy="58506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713451" y="4039695"/>
            <a:ext cx="10081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金属植入物</a:t>
            </a:r>
            <a:endParaRPr lang="en-US" altLang="zh-CN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7164288" y="5733256"/>
            <a:ext cx="720080" cy="900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物理基础</a:t>
            </a:r>
            <a:endParaRPr kumimoji="0"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5438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611560" y="4660801"/>
            <a:ext cx="801332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诊断范围内</a:t>
            </a: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射线所发生的衰减效应</a:t>
            </a:r>
            <a:r>
              <a:rPr lang="zh-CN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光电效应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康普顿散射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物理基础</a:t>
            </a:r>
            <a:endParaRPr kumimoji="0"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656011" y="1153563"/>
            <a:ext cx="770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zh-CN" altLang="en-US" sz="2800" b="1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物质质量衰减系数：</a:t>
            </a:r>
            <a:endParaRPr lang="zh-CN" altLang="en-US" sz="2800" b="1" dirty="0">
              <a:solidFill>
                <a:srgbClr val="0000CC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150969" y="2033140"/>
                <a:ext cx="4836773" cy="968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altLang="zh-CN" sz="28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zh-CN" altLang="en-US" sz="28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num>
                            <m:den>
                              <m:r>
                                <a:rPr kumimoji="0" lang="zh-CN" altLang="en-US" sz="28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zh-CN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969" y="2033140"/>
                <a:ext cx="4836773" cy="96815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4"/>
              <p:cNvSpPr>
                <a:spLocks noChangeArrowheads="1"/>
              </p:cNvSpPr>
              <p:nvPr/>
            </p:nvSpPr>
            <p:spPr bwMode="auto">
              <a:xfrm>
                <a:off x="611560" y="3356992"/>
                <a:ext cx="7705725" cy="2147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defTabSz="457200" fontAlgn="auto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其中，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分别表示光电效应和康普顿散射对衰减系数的贡献，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分别表示光电效应和康普顿散射的衰减曲线。</a:t>
                </a:r>
                <a:endParaRPr lang="zh-CN" altLang="en-US" sz="2800" b="1" dirty="0">
                  <a:solidFill>
                    <a:srgbClr val="0000CC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3356992"/>
                <a:ext cx="7705725" cy="2147126"/>
              </a:xfrm>
              <a:prstGeom prst="rect">
                <a:avLst/>
              </a:prstGeom>
              <a:blipFill rotWithShape="1">
                <a:blip r:embed="rId2"/>
                <a:stretch>
                  <a:fillRect l="-1582" r="-712" b="-36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物理基础</a:t>
            </a:r>
            <a:endParaRPr kumimoji="0"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4"/>
              <p:cNvSpPr>
                <a:spLocks noChangeArrowheads="1"/>
              </p:cNvSpPr>
              <p:nvPr/>
            </p:nvSpPr>
            <p:spPr bwMode="auto">
              <a:xfrm>
                <a:off x="683568" y="4797152"/>
                <a:ext cx="7705725" cy="556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defTabSz="45720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给定两组测量值，可以求得两组未知量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zh-CN" altLang="en-US" sz="2800" b="1" dirty="0">
                  <a:solidFill>
                    <a:srgbClr val="0000CC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4797152"/>
                <a:ext cx="7705725" cy="556434"/>
              </a:xfrm>
              <a:prstGeom prst="rect">
                <a:avLst/>
              </a:prstGeom>
              <a:blipFill rotWithShape="1">
                <a:blip r:embed="rId1"/>
                <a:stretch>
                  <a:fillRect l="-1582" t="-12088" b="-2417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4"/>
              <p:cNvSpPr>
                <a:spLocks noChangeArrowheads="1"/>
              </p:cNvSpPr>
              <p:nvPr/>
            </p:nvSpPr>
            <p:spPr bwMode="auto">
              <a:xfrm>
                <a:off x="683570" y="1416761"/>
                <a:ext cx="7705725" cy="1020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defTabSz="45720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为了确定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，需要获得光子在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（低能量）和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（高能量）下的测量值：</a:t>
                </a:r>
                <a:endParaRPr lang="zh-CN" altLang="en-US" sz="2800" b="1" dirty="0">
                  <a:solidFill>
                    <a:srgbClr val="0000CC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70" y="1416761"/>
                <a:ext cx="7705725" cy="1020536"/>
              </a:xfrm>
              <a:prstGeom prst="rect">
                <a:avLst/>
              </a:prstGeom>
              <a:blipFill rotWithShape="1">
                <a:blip r:embed="rId2"/>
                <a:stretch>
                  <a:fillRect l="-1582" t="-5952" r="-6250" b="-1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108622" y="5801780"/>
            <a:ext cx="48378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不能</a:t>
            </a:r>
            <a:r>
              <a:rPr lang="zh-CN" altLang="en-US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直观</a:t>
            </a:r>
            <a:r>
              <a:rPr lang="zh-CN" altLang="zh-CN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提供解剖结构</a:t>
            </a:r>
            <a:endParaRPr lang="zh-CN" altLang="en-US" sz="36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1626550" y="2562352"/>
                <a:ext cx="5819734" cy="2072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CN" sz="28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0" lang="en-US" altLang="zh-CN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zh-CN" altLang="en-US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num>
                                      <m:den>
                                        <m:r>
                                          <a:rPr kumimoji="0" lang="zh-CN" altLang="en-US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𝝆</m:t>
                                        </m:r>
                                      </m:den>
                                    </m:f>
                                  </m:e>
                                </m:d>
                                <m:d>
                                  <m:d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altLang="zh-CN" sz="2800" b="1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2800" b="1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𝑳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kumimoji="0"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zh-CN" altLang="en-US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altLang="zh-CN" sz="2800" b="1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2800" b="1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𝑳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kumimoji="0"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zh-CN" altLang="en-US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r>
                                  <a:rPr kumimoji="0"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kumimoji="0" lang="en-US" altLang="zh-CN" sz="2800" b="1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</m:sSub>
                                <m:r>
                                  <a:rPr kumimoji="0"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kumimoji="0" lang="zh-CN" altLang="en-US" sz="2800" b="1" dirty="0">
                                    <a:solidFill>
                                      <a:srgbClr val="0000CC"/>
                                    </a:solidFill>
                                    <a:latin typeface="Times New Roman" panose="02020603050405020304" pitchFamily="18" charset="0"/>
                                    <a:ea typeface="微软雅黑" panose="020B0503020204020204" pitchFamily="34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0" lang="en-US" altLang="zh-CN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zh-CN" altLang="en-US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num>
                                      <m:den>
                                        <m:r>
                                          <a:rPr kumimoji="0" lang="zh-CN" altLang="en-US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𝝆</m:t>
                                        </m:r>
                                      </m:den>
                                    </m:f>
                                  </m:e>
                                </m:d>
                                <m:d>
                                  <m:d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altLang="zh-CN" sz="2800" b="1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2800" b="1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𝑯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kumimoji="0"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zh-CN" altLang="en-US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altLang="zh-CN" sz="2800" b="1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2800" b="1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2800" b="1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𝑯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kumimoji="0"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zh-CN" altLang="en-US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r>
                                  <a:rPr kumimoji="0"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kumimoji="0" lang="en-US" altLang="zh-CN" sz="2800" b="1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2800" b="1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kumimoji="0" lang="en-US" altLang="zh-CN" sz="2800" b="1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sub>
                                </m:sSub>
                                <m:r>
                                  <a:rPr kumimoji="0"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kumimoji="0" lang="zh-CN" altLang="en-US" sz="2800" b="1" dirty="0">
                                    <a:solidFill>
                                      <a:srgbClr val="0000CC"/>
                                    </a:solidFill>
                                    <a:latin typeface="Times New Roman" panose="02020603050405020304" pitchFamily="18" charset="0"/>
                                    <a:ea typeface="微软雅黑" panose="020B0503020204020204" pitchFamily="34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CN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50" y="2562352"/>
                <a:ext cx="5819734" cy="20723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/>
          <p:cNvSpPr txBox="1"/>
          <p:nvPr/>
        </p:nvSpPr>
        <p:spPr bwMode="auto">
          <a:xfrm>
            <a:off x="395288" y="188913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lvl="0">
              <a:defRPr/>
            </a:pPr>
            <a:r>
              <a:rPr kumimoji="0" lang="zh-CN" altLang="en-US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能谱</a:t>
            </a:r>
            <a:r>
              <a:rPr kumimoji="0" lang="en-US" altLang="zh-CN" sz="3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CT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物理基础</a:t>
            </a:r>
            <a:endParaRPr kumimoji="0"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719064" y="1382390"/>
            <a:ext cx="7705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 dirty="0" smtClean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物质质量衰减系数也可以由两种已知物质的衰减系数进行表示：</a:t>
            </a:r>
            <a:endParaRPr lang="zh-CN" altLang="en-US" sz="2800" b="1" dirty="0" smtClean="0">
              <a:solidFill>
                <a:srgbClr val="0000CC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1496838" y="2622639"/>
                <a:ext cx="6061275" cy="1024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altLang="zh-CN" sz="28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zh-CN" altLang="en-US" sz="28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num>
                            <m:den>
                              <m:r>
                                <a:rPr kumimoji="0" lang="zh-CN" altLang="en-US" sz="28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sz="2800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sz="2800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sz="2800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sz="2800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sz="2800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sz="2800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zh-CN" altLang="en-US" sz="2800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num>
                                <m:den>
                                  <m:r>
                                    <a:rPr kumimoji="0" lang="zh-CN" altLang="en-US" sz="2800" b="1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sz="28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0" lang="en-US" altLang="zh-CN" sz="2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zh-CN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838" y="2622639"/>
                <a:ext cx="6061275" cy="102425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4"/>
              <p:cNvSpPr>
                <a:spLocks noChangeArrowheads="1"/>
              </p:cNvSpPr>
              <p:nvPr/>
            </p:nvSpPr>
            <p:spPr bwMode="auto">
              <a:xfrm>
                <a:off x="755576" y="3933056"/>
                <a:ext cx="7705725" cy="2159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algn="just" defTabSz="45720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其中，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分别物质</a:t>
                </a:r>
                <a:r>
                  <a:rPr lang="en-US" altLang="zh-CN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en-US" sz="2800" b="1" dirty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衰减系数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28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num>
                              <m:den>
                                <m:r>
                                  <a:rPr lang="zh-CN" altLang="en-US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和物质</a:t>
                </a:r>
                <a:r>
                  <a:rPr lang="en-US" altLang="zh-CN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衰减系数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28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num>
                              <m:den>
                                <m:r>
                                  <a:rPr lang="zh-CN" altLang="en-US" sz="2800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对未知物质衰减系数的贡献。同理，给定两组测量值，可以求得两组未知量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zh-CN" altLang="en-US" sz="2800" b="1" dirty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0000CC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。</a:t>
                </a:r>
                <a:endParaRPr lang="zh-CN" altLang="en-US" sz="2800" b="1" dirty="0">
                  <a:solidFill>
                    <a:srgbClr val="0000CC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933056"/>
                <a:ext cx="7705725" cy="2159309"/>
              </a:xfrm>
              <a:prstGeom prst="rect">
                <a:avLst/>
              </a:prstGeom>
              <a:blipFill rotWithShape="1">
                <a:blip r:embed="rId2"/>
                <a:stretch>
                  <a:fillRect l="-1661" r="-6250" b="-70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新品上市营销计划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经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凤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新品上市营销计划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经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凤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艺术_蓝色靠椅">
  <a:themeElements>
    <a:clrScheme name="2_艺术_蓝色靠椅 13">
      <a:dk1>
        <a:srgbClr val="000000"/>
      </a:dk1>
      <a:lt1>
        <a:srgbClr val="294B87"/>
      </a:lt1>
      <a:dk2>
        <a:srgbClr val="D9ECF3"/>
      </a:dk2>
      <a:lt2>
        <a:srgbClr val="002850"/>
      </a:lt2>
      <a:accent1>
        <a:srgbClr val="3F76BF"/>
      </a:accent1>
      <a:accent2>
        <a:srgbClr val="00B000"/>
      </a:accent2>
      <a:accent3>
        <a:srgbClr val="ACB1C3"/>
      </a:accent3>
      <a:accent4>
        <a:srgbClr val="000000"/>
      </a:accent4>
      <a:accent5>
        <a:srgbClr val="AFBDDC"/>
      </a:accent5>
      <a:accent6>
        <a:srgbClr val="009F00"/>
      </a:accent6>
      <a:hlink>
        <a:srgbClr val="589CDA"/>
      </a:hlink>
      <a:folHlink>
        <a:srgbClr val="FFE701"/>
      </a:folHlink>
    </a:clrScheme>
    <a:fontScheme name="2_艺术_蓝色靠椅">
      <a:majorFont>
        <a:latin typeface="Arial"/>
        <a:ea typeface="华文新魏"/>
        <a:cs typeface=""/>
      </a:majorFont>
      <a:minorFont>
        <a:latin typeface="Arial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黑体" panose="0201060906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黑体" panose="02010609060101010101" pitchFamily="2" charset="-122"/>
          </a:defRPr>
        </a:defPPr>
      </a:lstStyle>
    </a:lnDef>
  </a:objectDefaults>
  <a:extraClrSchemeLst>
    <a:extraClrScheme>
      <a:clrScheme name="2_艺术_蓝色靠椅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艺术_蓝色靠椅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艺术_蓝色靠椅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艺术_蓝色靠椅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艺术_蓝色靠椅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艺术_蓝色靠椅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艺术_蓝色靠椅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艺术_蓝色靠椅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艺术_蓝色靠椅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艺术_蓝色靠椅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艺术_蓝色靠椅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艺术_蓝色靠椅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艺术_蓝色靠椅 13">
        <a:dk1>
          <a:srgbClr val="000000"/>
        </a:dk1>
        <a:lt1>
          <a:srgbClr val="294B87"/>
        </a:lt1>
        <a:dk2>
          <a:srgbClr val="D9ECF3"/>
        </a:dk2>
        <a:lt2>
          <a:srgbClr val="002850"/>
        </a:lt2>
        <a:accent1>
          <a:srgbClr val="3F76BF"/>
        </a:accent1>
        <a:accent2>
          <a:srgbClr val="00B000"/>
        </a:accent2>
        <a:accent3>
          <a:srgbClr val="ACB1C3"/>
        </a:accent3>
        <a:accent4>
          <a:srgbClr val="000000"/>
        </a:accent4>
        <a:accent5>
          <a:srgbClr val="AFBDDC"/>
        </a:accent5>
        <a:accent6>
          <a:srgbClr val="009F00"/>
        </a:accent6>
        <a:hlink>
          <a:srgbClr val="589CDA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3848</Words>
  <Application>WPS 演示</Application>
  <PresentationFormat>全屏显示(4:3)</PresentationFormat>
  <Paragraphs>760</Paragraphs>
  <Slides>48</Slides>
  <Notes>48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48</vt:i4>
      </vt:variant>
    </vt:vector>
  </HeadingPairs>
  <TitlesOfParts>
    <vt:vector size="75" baseType="lpstr">
      <vt:lpstr>Arial</vt:lpstr>
      <vt:lpstr>宋体</vt:lpstr>
      <vt:lpstr>Wingdings</vt:lpstr>
      <vt:lpstr>Tahoma</vt:lpstr>
      <vt:lpstr>Microsoft JhengHei</vt:lpstr>
      <vt:lpstr>微软雅黑</vt:lpstr>
      <vt:lpstr>黑体</vt:lpstr>
      <vt:lpstr>华文新魏</vt:lpstr>
      <vt:lpstr>隶书</vt:lpstr>
      <vt:lpstr>Times New Roman</vt:lpstr>
      <vt:lpstr>GE Inspira</vt:lpstr>
      <vt:lpstr>Segoe Print</vt:lpstr>
      <vt:lpstr>幼圆</vt:lpstr>
      <vt:lpstr>Arial Unicode MS</vt:lpstr>
      <vt:lpstr>Calibri</vt:lpstr>
      <vt:lpstr>Gill Sans</vt:lpstr>
      <vt:lpstr>华文细黑</vt:lpstr>
      <vt:lpstr>Heiti SC Light</vt:lpstr>
      <vt:lpstr>华文中宋</vt:lpstr>
      <vt:lpstr>Lucida Grande</vt:lpstr>
      <vt:lpstr>Gill Sans Light</vt:lpstr>
      <vt:lpstr>Times New Roman</vt:lpstr>
      <vt:lpstr>Calibri</vt:lpstr>
      <vt:lpstr>等线</vt:lpstr>
      <vt:lpstr>新品上市营销计划</vt:lpstr>
      <vt:lpstr>1_新品上市营销计划</vt:lpstr>
      <vt:lpstr>2_艺术_蓝色靠椅</vt:lpstr>
      <vt:lpstr>能谱CT成像前沿技术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谢谢！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新产品上市营销计划</dc:title>
  <dc:creator>DFloat</dc:creator>
  <cp:category>市场营销</cp:category>
  <cp:lastModifiedBy>ADMIN</cp:lastModifiedBy>
  <cp:revision>2925</cp:revision>
  <cp:lastPrinted>2017-08-17T09:00:00Z</cp:lastPrinted>
  <dcterms:created xsi:type="dcterms:W3CDTF">2012-11-05T13:48:00Z</dcterms:created>
  <dcterms:modified xsi:type="dcterms:W3CDTF">2021-04-14T01:37:59Z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TC011349382052</vt:lpwstr>
  </property>
  <property fmtid="{D5CDD505-2E9C-101B-9397-08002B2CF9AE}" pid="3" name="KSOProductBuildVer">
    <vt:lpwstr>2052-11.3.0.9236</vt:lpwstr>
  </property>
</Properties>
</file>