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notesMasterIdLst>
    <p:notesMasterId r:id="rId128"/>
  </p:notesMasterIdLst>
  <p:sldIdLst>
    <p:sldId id="256" r:id="rId2"/>
    <p:sldId id="257" r:id="rId3"/>
    <p:sldId id="286" r:id="rId4"/>
    <p:sldId id="630" r:id="rId5"/>
    <p:sldId id="258" r:id="rId6"/>
    <p:sldId id="627" r:id="rId7"/>
    <p:sldId id="628" r:id="rId8"/>
    <p:sldId id="273" r:id="rId9"/>
    <p:sldId id="632" r:id="rId10"/>
    <p:sldId id="631" r:id="rId11"/>
    <p:sldId id="276" r:id="rId12"/>
    <p:sldId id="629" r:id="rId13"/>
    <p:sldId id="651" r:id="rId14"/>
    <p:sldId id="291" r:id="rId15"/>
    <p:sldId id="650" r:id="rId16"/>
    <p:sldId id="701" r:id="rId17"/>
    <p:sldId id="292" r:id="rId18"/>
    <p:sldId id="293" r:id="rId19"/>
    <p:sldId id="294" r:id="rId20"/>
    <p:sldId id="654" r:id="rId21"/>
    <p:sldId id="297" r:id="rId22"/>
    <p:sldId id="298" r:id="rId23"/>
    <p:sldId id="655" r:id="rId24"/>
    <p:sldId id="283" r:id="rId25"/>
    <p:sldId id="300" r:id="rId26"/>
    <p:sldId id="306" r:id="rId27"/>
    <p:sldId id="307" r:id="rId28"/>
    <p:sldId id="301" r:id="rId29"/>
    <p:sldId id="352" r:id="rId30"/>
    <p:sldId id="302" r:id="rId31"/>
    <p:sldId id="308" r:id="rId32"/>
    <p:sldId id="309" r:id="rId33"/>
    <p:sldId id="310" r:id="rId34"/>
    <p:sldId id="312" r:id="rId35"/>
    <p:sldId id="656" r:id="rId36"/>
    <p:sldId id="282" r:id="rId37"/>
    <p:sldId id="658" r:id="rId38"/>
    <p:sldId id="659" r:id="rId39"/>
    <p:sldId id="660" r:id="rId40"/>
    <p:sldId id="669" r:id="rId41"/>
    <p:sldId id="670" r:id="rId42"/>
    <p:sldId id="671" r:id="rId43"/>
    <p:sldId id="661" r:id="rId44"/>
    <p:sldId id="277" r:id="rId45"/>
    <p:sldId id="706" r:id="rId46"/>
    <p:sldId id="707" r:id="rId47"/>
    <p:sldId id="709" r:id="rId48"/>
    <p:sldId id="708" r:id="rId49"/>
    <p:sldId id="662" r:id="rId50"/>
    <p:sldId id="320" r:id="rId51"/>
    <p:sldId id="332" r:id="rId52"/>
    <p:sldId id="663" r:id="rId53"/>
    <p:sldId id="375" r:id="rId54"/>
    <p:sldId id="664" r:id="rId55"/>
    <p:sldId id="327" r:id="rId56"/>
    <p:sldId id="665" r:id="rId57"/>
    <p:sldId id="328" r:id="rId58"/>
    <p:sldId id="668" r:id="rId59"/>
    <p:sldId id="667" r:id="rId60"/>
    <p:sldId id="666" r:id="rId61"/>
    <p:sldId id="330" r:id="rId62"/>
    <p:sldId id="331" r:id="rId63"/>
    <p:sldId id="322" r:id="rId64"/>
    <p:sldId id="672" r:id="rId65"/>
    <p:sldId id="323" r:id="rId66"/>
    <p:sldId id="674" r:id="rId67"/>
    <p:sldId id="325" r:id="rId68"/>
    <p:sldId id="326" r:id="rId69"/>
    <p:sldId id="338" r:id="rId70"/>
    <p:sldId id="339" r:id="rId71"/>
    <p:sldId id="344" r:id="rId72"/>
    <p:sldId id="345" r:id="rId73"/>
    <p:sldId id="340" r:id="rId74"/>
    <p:sldId id="683" r:id="rId75"/>
    <p:sldId id="684" r:id="rId76"/>
    <p:sldId id="686" r:id="rId77"/>
    <p:sldId id="634" r:id="rId78"/>
    <p:sldId id="635" r:id="rId79"/>
    <p:sldId id="636" r:id="rId80"/>
    <p:sldId id="687" r:id="rId81"/>
    <p:sldId id="647" r:id="rId82"/>
    <p:sldId id="688" r:id="rId83"/>
    <p:sldId id="637" r:id="rId84"/>
    <p:sldId id="638" r:id="rId85"/>
    <p:sldId id="689" r:id="rId86"/>
    <p:sldId id="640" r:id="rId87"/>
    <p:sldId id="642" r:id="rId88"/>
    <p:sldId id="690" r:id="rId89"/>
    <p:sldId id="691" r:id="rId90"/>
    <p:sldId id="692" r:id="rId91"/>
    <p:sldId id="643" r:id="rId92"/>
    <p:sldId id="693" r:id="rId93"/>
    <p:sldId id="702" r:id="rId94"/>
    <p:sldId id="645" r:id="rId95"/>
    <p:sldId id="646" r:id="rId96"/>
    <p:sldId id="703" r:id="rId97"/>
    <p:sldId id="704" r:id="rId98"/>
    <p:sldId id="705" r:id="rId99"/>
    <p:sldId id="694" r:id="rId100"/>
    <p:sldId id="696" r:id="rId101"/>
    <p:sldId id="678" r:id="rId102"/>
    <p:sldId id="679" r:id="rId103"/>
    <p:sldId id="350" r:id="rId104"/>
    <p:sldId id="353" r:id="rId105"/>
    <p:sldId id="354" r:id="rId106"/>
    <p:sldId id="359" r:id="rId107"/>
    <p:sldId id="358" r:id="rId108"/>
    <p:sldId id="697" r:id="rId109"/>
    <p:sldId id="355" r:id="rId110"/>
    <p:sldId id="371" r:id="rId111"/>
    <p:sldId id="360" r:id="rId112"/>
    <p:sldId id="698" r:id="rId113"/>
    <p:sldId id="363" r:id="rId114"/>
    <p:sldId id="362" r:id="rId115"/>
    <p:sldId id="699" r:id="rId116"/>
    <p:sldId id="372" r:id="rId117"/>
    <p:sldId id="373" r:id="rId118"/>
    <p:sldId id="356" r:id="rId119"/>
    <p:sldId id="700" r:id="rId120"/>
    <p:sldId id="357" r:id="rId121"/>
    <p:sldId id="364" r:id="rId122"/>
    <p:sldId id="365" r:id="rId123"/>
    <p:sldId id="366" r:id="rId124"/>
    <p:sldId id="367" r:id="rId125"/>
    <p:sldId id="676" r:id="rId126"/>
    <p:sldId id="369" r:id="rId127"/>
  </p:sldIdLst>
  <p:sldSz cx="9144000" cy="5143500" type="screen16x9"/>
  <p:notesSz cx="6858000" cy="9144000"/>
  <p:defaultTex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黑体" pitchFamily="49" charset="-122"/>
        <a:cs typeface="+mn-cs"/>
      </a:defRPr>
    </a:lvl1pPr>
    <a:lvl2pPr marL="342900" algn="l" rtl="0" fontAlgn="base">
      <a:spcBef>
        <a:spcPct val="0"/>
      </a:spcBef>
      <a:spcAft>
        <a:spcPct val="0"/>
      </a:spcAft>
      <a:buFont typeface="Arial" pitchFamily="34" charset="0"/>
      <a:defRPr kern="1200">
        <a:solidFill>
          <a:schemeClr val="tx1"/>
        </a:solidFill>
        <a:latin typeface="Arial" pitchFamily="34" charset="0"/>
        <a:ea typeface="黑体" pitchFamily="49" charset="-122"/>
        <a:cs typeface="+mn-cs"/>
      </a:defRPr>
    </a:lvl2pPr>
    <a:lvl3pPr marL="685800" algn="l" rtl="0" fontAlgn="base">
      <a:spcBef>
        <a:spcPct val="0"/>
      </a:spcBef>
      <a:spcAft>
        <a:spcPct val="0"/>
      </a:spcAft>
      <a:buFont typeface="Arial" pitchFamily="34" charset="0"/>
      <a:defRPr kern="1200">
        <a:solidFill>
          <a:schemeClr val="tx1"/>
        </a:solidFill>
        <a:latin typeface="Arial" pitchFamily="34" charset="0"/>
        <a:ea typeface="黑体" pitchFamily="49" charset="-122"/>
        <a:cs typeface="+mn-cs"/>
      </a:defRPr>
    </a:lvl3pPr>
    <a:lvl4pPr marL="1028700" algn="l" rtl="0" fontAlgn="base">
      <a:spcBef>
        <a:spcPct val="0"/>
      </a:spcBef>
      <a:spcAft>
        <a:spcPct val="0"/>
      </a:spcAft>
      <a:buFont typeface="Arial" pitchFamily="34" charset="0"/>
      <a:defRPr kern="1200">
        <a:solidFill>
          <a:schemeClr val="tx1"/>
        </a:solidFill>
        <a:latin typeface="Arial" pitchFamily="34" charset="0"/>
        <a:ea typeface="黑体" pitchFamily="49" charset="-122"/>
        <a:cs typeface="+mn-cs"/>
      </a:defRPr>
    </a:lvl4pPr>
    <a:lvl5pPr marL="1371600" algn="l" rtl="0" fontAlgn="base">
      <a:spcBef>
        <a:spcPct val="0"/>
      </a:spcBef>
      <a:spcAft>
        <a:spcPct val="0"/>
      </a:spcAft>
      <a:buFont typeface="Arial" pitchFamily="34" charset="0"/>
      <a:defRPr kern="1200">
        <a:solidFill>
          <a:schemeClr val="tx1"/>
        </a:solidFill>
        <a:latin typeface="Arial" pitchFamily="34" charset="0"/>
        <a:ea typeface="黑体" pitchFamily="49" charset="-122"/>
        <a:cs typeface="+mn-cs"/>
      </a:defRPr>
    </a:lvl5pPr>
    <a:lvl6pPr marL="1714500" algn="l" defTabSz="685800" rtl="0" eaLnBrk="1" latinLnBrk="0" hangingPunct="1">
      <a:defRPr kern="1200">
        <a:solidFill>
          <a:schemeClr val="tx1"/>
        </a:solidFill>
        <a:latin typeface="Arial" pitchFamily="34" charset="0"/>
        <a:ea typeface="黑体" pitchFamily="49" charset="-122"/>
        <a:cs typeface="+mn-cs"/>
      </a:defRPr>
    </a:lvl6pPr>
    <a:lvl7pPr marL="2057400" algn="l" defTabSz="685800" rtl="0" eaLnBrk="1" latinLnBrk="0" hangingPunct="1">
      <a:defRPr kern="1200">
        <a:solidFill>
          <a:schemeClr val="tx1"/>
        </a:solidFill>
        <a:latin typeface="Arial" pitchFamily="34" charset="0"/>
        <a:ea typeface="黑体" pitchFamily="49" charset="-122"/>
        <a:cs typeface="+mn-cs"/>
      </a:defRPr>
    </a:lvl7pPr>
    <a:lvl8pPr marL="2400300" algn="l" defTabSz="685800" rtl="0" eaLnBrk="1" latinLnBrk="0" hangingPunct="1">
      <a:defRPr kern="1200">
        <a:solidFill>
          <a:schemeClr val="tx1"/>
        </a:solidFill>
        <a:latin typeface="Arial" pitchFamily="34" charset="0"/>
        <a:ea typeface="黑体" pitchFamily="49" charset="-122"/>
        <a:cs typeface="+mn-cs"/>
      </a:defRPr>
    </a:lvl8pPr>
    <a:lvl9pPr marL="2743200" algn="l" defTabSz="685800" rtl="0" eaLnBrk="1" latinLnBrk="0" hangingPunct="1">
      <a:defRPr kern="1200">
        <a:solidFill>
          <a:schemeClr val="tx1"/>
        </a:solidFill>
        <a:latin typeface="Arial" pitchFamily="34" charset="0"/>
        <a:ea typeface="黑体" pitchFamily="49" charset="-122"/>
        <a:cs typeface="+mn-cs"/>
      </a:defRPr>
    </a:lvl9pPr>
  </p:defaultTextStyle>
  <p:extLst>
    <p:ext uri="{EFAFB233-063F-42B5-8137-9DF3F51BA10A}">
      <p15:sldGuideLst xmlns:p15="http://schemas.microsoft.com/office/powerpoint/2012/main">
        <p15:guide id="1" orient="horz" pos="1620">
          <p15:clr>
            <a:srgbClr val="A4A3A4"/>
          </p15:clr>
        </p15:guide>
        <p15:guide id="2" pos="289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626FE"/>
    <a:srgbClr val="000000"/>
    <a:srgbClr val="020E7E"/>
    <a:srgbClr val="0205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58" autoAdjust="0"/>
    <p:restoredTop sz="91179" autoAdjust="0"/>
  </p:normalViewPr>
  <p:slideViewPr>
    <p:cSldViewPr snapToGrid="0">
      <p:cViewPr varScale="1">
        <p:scale>
          <a:sx n="100" d="100"/>
          <a:sy n="100" d="100"/>
        </p:scale>
        <p:origin x="261" y="51"/>
      </p:cViewPr>
      <p:guideLst>
        <p:guide orient="horz" pos="1620"/>
        <p:guide pos="2894"/>
      </p:guideLst>
    </p:cSldViewPr>
  </p:slideViewPr>
  <p:outlineViewPr>
    <p:cViewPr>
      <p:scale>
        <a:sx n="33" d="100"/>
        <a:sy n="33" d="100"/>
      </p:scale>
      <p:origin x="0" y="-53866"/>
    </p:cViewPr>
  </p:outlineViewPr>
  <p:notesTextViewPr>
    <p:cViewPr>
      <p:scale>
        <a:sx n="1" d="1"/>
        <a:sy n="1" d="1"/>
      </p:scale>
      <p:origin x="0" y="0"/>
    </p:cViewPr>
  </p:notesTextViewPr>
  <p:sorterViewPr showFormatting="0">
    <p:cViewPr>
      <p:scale>
        <a:sx n="100" d="100"/>
        <a:sy n="100" d="100"/>
      </p:scale>
      <p:origin x="0" y="0"/>
    </p:cViewPr>
  </p:sorterViewPr>
  <p:gridSpacing cx="72005" cy="72005"/>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110092-BD61-42E6-854F-B2D77DB9C0DA}" type="doc">
      <dgm:prSet loTypeId="urn:microsoft.com/office/officeart/2005/8/layout/process4" loCatId="process" qsTypeId="urn:microsoft.com/office/officeart/2005/8/quickstyle/3d1" qsCatId="3D" csTypeId="urn:microsoft.com/office/officeart/2005/8/colors/colorful1" csCatId="colorful" phldr="1"/>
      <dgm:spPr/>
      <dgm:t>
        <a:bodyPr/>
        <a:lstStyle/>
        <a:p>
          <a:endParaRPr lang="zh-CN" altLang="en-US"/>
        </a:p>
      </dgm:t>
    </dgm:pt>
    <dgm:pt modelId="{D326F815-8C91-4713-8820-73B30C81F080}">
      <dgm:prSet phldrT="[文本]"/>
      <dgm:spPr/>
      <dgm:t>
        <a:bodyPr/>
        <a:lstStyle/>
        <a:p>
          <a:r>
            <a:rPr lang="zh-CN" altLang="en-US" b="1" dirty="0">
              <a:latin typeface="+mj-ea"/>
              <a:ea typeface="+mj-ea"/>
            </a:rPr>
            <a:t>急性盆腔炎</a:t>
          </a:r>
        </a:p>
      </dgm:t>
    </dgm:pt>
    <dgm:pt modelId="{31DCAC38-7129-44BC-BAE9-3C85B71F90CC}" type="parTrans" cxnId="{978BA70E-1157-4214-9675-B340B57DE977}">
      <dgm:prSet/>
      <dgm:spPr/>
      <dgm:t>
        <a:bodyPr/>
        <a:lstStyle/>
        <a:p>
          <a:endParaRPr lang="zh-CN" altLang="en-US"/>
        </a:p>
      </dgm:t>
    </dgm:pt>
    <dgm:pt modelId="{64E12C5C-2204-4770-A9E2-E18B36F694A7}" type="sibTrans" cxnId="{978BA70E-1157-4214-9675-B340B57DE977}">
      <dgm:prSet/>
      <dgm:spPr/>
      <dgm:t>
        <a:bodyPr/>
        <a:lstStyle/>
        <a:p>
          <a:endParaRPr lang="zh-CN" altLang="en-US"/>
        </a:p>
      </dgm:t>
    </dgm:pt>
    <dgm:pt modelId="{68FFECF6-C2C8-4E77-B839-F513F493789B}">
      <dgm:prSet phldrT="[文本]"/>
      <dgm:spPr/>
      <dgm:t>
        <a:bodyPr/>
        <a:lstStyle/>
        <a:p>
          <a:r>
            <a:rPr lang="zh-CN" altLang="en-US" b="1" dirty="0">
              <a:latin typeface="微软雅黑" panose="020B0503020204020204" pitchFamily="34" charset="-122"/>
              <a:ea typeface="微软雅黑" panose="020B0503020204020204" pitchFamily="34" charset="-122"/>
            </a:rPr>
            <a:t>盆腔炎性后遗症</a:t>
          </a:r>
        </a:p>
      </dgm:t>
    </dgm:pt>
    <dgm:pt modelId="{00226AA9-0E13-4B01-B55A-9FDCC4E0503F}" type="parTrans" cxnId="{7268F99A-7C51-4E18-A022-0FB55E3F041E}">
      <dgm:prSet/>
      <dgm:spPr/>
      <dgm:t>
        <a:bodyPr/>
        <a:lstStyle/>
        <a:p>
          <a:endParaRPr lang="zh-CN" altLang="en-US"/>
        </a:p>
      </dgm:t>
    </dgm:pt>
    <dgm:pt modelId="{9879F4DA-1992-418D-97F4-A3430D2DD036}" type="sibTrans" cxnId="{7268F99A-7C51-4E18-A022-0FB55E3F041E}">
      <dgm:prSet/>
      <dgm:spPr/>
      <dgm:t>
        <a:bodyPr/>
        <a:lstStyle/>
        <a:p>
          <a:endParaRPr lang="zh-CN" altLang="en-US"/>
        </a:p>
      </dgm:t>
    </dgm:pt>
    <dgm:pt modelId="{415C8ABC-FEC5-4162-9965-EBC3CA3E5227}" type="pres">
      <dgm:prSet presAssocID="{C1110092-BD61-42E6-854F-B2D77DB9C0DA}" presName="Name0" presStyleCnt="0">
        <dgm:presLayoutVars>
          <dgm:dir/>
          <dgm:animLvl val="lvl"/>
          <dgm:resizeHandles val="exact"/>
        </dgm:presLayoutVars>
      </dgm:prSet>
      <dgm:spPr/>
    </dgm:pt>
    <dgm:pt modelId="{2A5C1949-4753-4128-BD41-3F6C606723F4}" type="pres">
      <dgm:prSet presAssocID="{68FFECF6-C2C8-4E77-B839-F513F493789B}" presName="boxAndChildren" presStyleCnt="0"/>
      <dgm:spPr/>
    </dgm:pt>
    <dgm:pt modelId="{56E2AD2E-87EC-4949-9F14-62686BE9AE4D}" type="pres">
      <dgm:prSet presAssocID="{68FFECF6-C2C8-4E77-B839-F513F493789B}" presName="parentTextBox" presStyleLbl="node1" presStyleIdx="0" presStyleCnt="2"/>
      <dgm:spPr/>
    </dgm:pt>
    <dgm:pt modelId="{F93CE691-649F-48B4-BDCF-1E6E4922F19C}" type="pres">
      <dgm:prSet presAssocID="{64E12C5C-2204-4770-A9E2-E18B36F694A7}" presName="sp" presStyleCnt="0"/>
      <dgm:spPr/>
    </dgm:pt>
    <dgm:pt modelId="{C70D399F-E88C-43F5-9E73-D913C5049853}" type="pres">
      <dgm:prSet presAssocID="{D326F815-8C91-4713-8820-73B30C81F080}" presName="arrowAndChildren" presStyleCnt="0"/>
      <dgm:spPr/>
    </dgm:pt>
    <dgm:pt modelId="{912FC34D-F4A8-436A-9F33-05217FA9D10C}" type="pres">
      <dgm:prSet presAssocID="{D326F815-8C91-4713-8820-73B30C81F080}" presName="parentTextArrow" presStyleLbl="node1" presStyleIdx="1" presStyleCnt="2" custLinFactNeighborX="24947" custLinFactNeighborY="-1230"/>
      <dgm:spPr/>
    </dgm:pt>
  </dgm:ptLst>
  <dgm:cxnLst>
    <dgm:cxn modelId="{978BA70E-1157-4214-9675-B340B57DE977}" srcId="{C1110092-BD61-42E6-854F-B2D77DB9C0DA}" destId="{D326F815-8C91-4713-8820-73B30C81F080}" srcOrd="0" destOrd="0" parTransId="{31DCAC38-7129-44BC-BAE9-3C85B71F90CC}" sibTransId="{64E12C5C-2204-4770-A9E2-E18B36F694A7}"/>
    <dgm:cxn modelId="{A2891219-CBFF-4710-9428-BCA1BD847CEC}" type="presOf" srcId="{D326F815-8C91-4713-8820-73B30C81F080}" destId="{912FC34D-F4A8-436A-9F33-05217FA9D10C}" srcOrd="0" destOrd="0" presId="urn:microsoft.com/office/officeart/2005/8/layout/process4"/>
    <dgm:cxn modelId="{CCE77C3F-28E7-4001-A8EF-F5F3C26E97A2}" type="presOf" srcId="{68FFECF6-C2C8-4E77-B839-F513F493789B}" destId="{56E2AD2E-87EC-4949-9F14-62686BE9AE4D}" srcOrd="0" destOrd="0" presId="urn:microsoft.com/office/officeart/2005/8/layout/process4"/>
    <dgm:cxn modelId="{7268F99A-7C51-4E18-A022-0FB55E3F041E}" srcId="{C1110092-BD61-42E6-854F-B2D77DB9C0DA}" destId="{68FFECF6-C2C8-4E77-B839-F513F493789B}" srcOrd="1" destOrd="0" parTransId="{00226AA9-0E13-4B01-B55A-9FDCC4E0503F}" sibTransId="{9879F4DA-1992-418D-97F4-A3430D2DD036}"/>
    <dgm:cxn modelId="{B386F5F6-5568-4421-9331-2EFFB5F957E6}" type="presOf" srcId="{C1110092-BD61-42E6-854F-B2D77DB9C0DA}" destId="{415C8ABC-FEC5-4162-9965-EBC3CA3E5227}" srcOrd="0" destOrd="0" presId="urn:microsoft.com/office/officeart/2005/8/layout/process4"/>
    <dgm:cxn modelId="{1C9E105A-2A5A-4DE7-9874-7F898861A57B}" type="presParOf" srcId="{415C8ABC-FEC5-4162-9965-EBC3CA3E5227}" destId="{2A5C1949-4753-4128-BD41-3F6C606723F4}" srcOrd="0" destOrd="0" presId="urn:microsoft.com/office/officeart/2005/8/layout/process4"/>
    <dgm:cxn modelId="{C700E9D6-BB36-4B79-ACB6-9FDA63554F94}" type="presParOf" srcId="{2A5C1949-4753-4128-BD41-3F6C606723F4}" destId="{56E2AD2E-87EC-4949-9F14-62686BE9AE4D}" srcOrd="0" destOrd="0" presId="urn:microsoft.com/office/officeart/2005/8/layout/process4"/>
    <dgm:cxn modelId="{DE9D77ED-0AF2-4D07-AB42-52B753406E87}" type="presParOf" srcId="{415C8ABC-FEC5-4162-9965-EBC3CA3E5227}" destId="{F93CE691-649F-48B4-BDCF-1E6E4922F19C}" srcOrd="1" destOrd="0" presId="urn:microsoft.com/office/officeart/2005/8/layout/process4"/>
    <dgm:cxn modelId="{EBC71879-E3A8-4F85-9FB5-60BA8B35C1DC}" type="presParOf" srcId="{415C8ABC-FEC5-4162-9965-EBC3CA3E5227}" destId="{C70D399F-E88C-43F5-9E73-D913C5049853}" srcOrd="2" destOrd="0" presId="urn:microsoft.com/office/officeart/2005/8/layout/process4"/>
    <dgm:cxn modelId="{E8961235-02FB-43FF-8A5B-F208377F109C}" type="presParOf" srcId="{C70D399F-E88C-43F5-9E73-D913C5049853}" destId="{912FC34D-F4A8-436A-9F33-05217FA9D10C}"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3AE7D9-0A40-4ACF-BB8D-85C76EC5C959}" type="doc">
      <dgm:prSet loTypeId="urn:microsoft.com/office/officeart/2005/8/layout/hProcess9" loCatId="process" qsTypeId="urn:microsoft.com/office/officeart/2005/8/quickstyle/3d1" qsCatId="3D" csTypeId="urn:microsoft.com/office/officeart/2005/8/colors/colorful1" csCatId="colorful" phldr="1"/>
      <dgm:spPr/>
    </dgm:pt>
    <dgm:pt modelId="{A3C3A82F-B42C-47C8-810D-85CAB73F7187}">
      <dgm:prSet phldrT="[文本]" custT="1"/>
      <dgm:spPr/>
      <dgm:t>
        <a:bodyPr/>
        <a:lstStyle/>
        <a:p>
          <a:r>
            <a:rPr lang="zh-CN" altLang="en-US" sz="3200" b="1" dirty="0">
              <a:latin typeface="+mj-ea"/>
              <a:ea typeface="+mj-ea"/>
            </a:rPr>
            <a:t>最低标准</a:t>
          </a:r>
        </a:p>
      </dgm:t>
    </dgm:pt>
    <dgm:pt modelId="{9E434318-5F0A-4869-9A1B-205A99C3E891}" type="parTrans" cxnId="{45E2BBBE-C63D-4EF5-A3D6-CF473E9816B5}">
      <dgm:prSet/>
      <dgm:spPr/>
      <dgm:t>
        <a:bodyPr/>
        <a:lstStyle/>
        <a:p>
          <a:endParaRPr lang="zh-CN" altLang="en-US" sz="2800" b="1">
            <a:latin typeface="+mj-ea"/>
            <a:ea typeface="+mj-ea"/>
          </a:endParaRPr>
        </a:p>
      </dgm:t>
    </dgm:pt>
    <dgm:pt modelId="{E61CA234-1A0C-4CA9-ABC5-461D3355117E}" type="sibTrans" cxnId="{45E2BBBE-C63D-4EF5-A3D6-CF473E9816B5}">
      <dgm:prSet/>
      <dgm:spPr/>
      <dgm:t>
        <a:bodyPr/>
        <a:lstStyle/>
        <a:p>
          <a:endParaRPr lang="zh-CN" altLang="en-US" sz="2800" b="1">
            <a:latin typeface="+mj-ea"/>
            <a:ea typeface="+mj-ea"/>
          </a:endParaRPr>
        </a:p>
      </dgm:t>
    </dgm:pt>
    <dgm:pt modelId="{87381029-D638-49E1-A116-DA199C470985}">
      <dgm:prSet phldrT="[文本]" custT="1"/>
      <dgm:spPr/>
      <dgm:t>
        <a:bodyPr/>
        <a:lstStyle/>
        <a:p>
          <a:r>
            <a:rPr lang="zh-CN" altLang="en-US" sz="3200" b="1" dirty="0">
              <a:latin typeface="+mj-ea"/>
              <a:ea typeface="+mj-ea"/>
            </a:rPr>
            <a:t>附加标准</a:t>
          </a:r>
        </a:p>
      </dgm:t>
    </dgm:pt>
    <dgm:pt modelId="{0BCE1FA2-7D47-426D-B2C9-64E878B4646F}" type="parTrans" cxnId="{4CBAB5D1-32E0-4924-8D18-C99B5A5028A1}">
      <dgm:prSet/>
      <dgm:spPr/>
      <dgm:t>
        <a:bodyPr/>
        <a:lstStyle/>
        <a:p>
          <a:endParaRPr lang="zh-CN" altLang="en-US" sz="2800" b="1">
            <a:latin typeface="+mj-ea"/>
            <a:ea typeface="+mj-ea"/>
          </a:endParaRPr>
        </a:p>
      </dgm:t>
    </dgm:pt>
    <dgm:pt modelId="{42E29CE8-2B00-486E-99DD-F6F5A27D7C84}" type="sibTrans" cxnId="{4CBAB5D1-32E0-4924-8D18-C99B5A5028A1}">
      <dgm:prSet/>
      <dgm:spPr/>
      <dgm:t>
        <a:bodyPr/>
        <a:lstStyle/>
        <a:p>
          <a:endParaRPr lang="zh-CN" altLang="en-US" sz="2800" b="1">
            <a:latin typeface="+mj-ea"/>
            <a:ea typeface="+mj-ea"/>
          </a:endParaRPr>
        </a:p>
      </dgm:t>
    </dgm:pt>
    <dgm:pt modelId="{AD2B817F-D555-4E56-96B7-06BAA9DAF2DD}">
      <dgm:prSet phldrT="[文本]" custT="1"/>
      <dgm:spPr/>
      <dgm:t>
        <a:bodyPr/>
        <a:lstStyle/>
        <a:p>
          <a:r>
            <a:rPr lang="zh-CN" altLang="en-US" sz="3200" b="1" dirty="0">
              <a:latin typeface="+mj-ea"/>
              <a:ea typeface="+mj-ea"/>
            </a:rPr>
            <a:t>特异标准</a:t>
          </a:r>
        </a:p>
      </dgm:t>
    </dgm:pt>
    <dgm:pt modelId="{91F8BA47-167C-498E-80E3-7BD83E2D9388}" type="parTrans" cxnId="{D5233676-DD52-4154-8107-15600F484A8C}">
      <dgm:prSet/>
      <dgm:spPr/>
      <dgm:t>
        <a:bodyPr/>
        <a:lstStyle/>
        <a:p>
          <a:endParaRPr lang="zh-CN" altLang="en-US" sz="2800" b="1">
            <a:latin typeface="+mj-ea"/>
            <a:ea typeface="+mj-ea"/>
          </a:endParaRPr>
        </a:p>
      </dgm:t>
    </dgm:pt>
    <dgm:pt modelId="{DCB0E6A5-C7A8-40DA-AEFD-ABF377DF0F60}" type="sibTrans" cxnId="{D5233676-DD52-4154-8107-15600F484A8C}">
      <dgm:prSet/>
      <dgm:spPr/>
      <dgm:t>
        <a:bodyPr/>
        <a:lstStyle/>
        <a:p>
          <a:endParaRPr lang="zh-CN" altLang="en-US" sz="2800" b="1">
            <a:latin typeface="+mj-ea"/>
            <a:ea typeface="+mj-ea"/>
          </a:endParaRPr>
        </a:p>
      </dgm:t>
    </dgm:pt>
    <dgm:pt modelId="{9B1A9354-644A-4F25-AB40-99AC4858067C}" type="pres">
      <dgm:prSet presAssocID="{6C3AE7D9-0A40-4ACF-BB8D-85C76EC5C959}" presName="CompostProcess" presStyleCnt="0">
        <dgm:presLayoutVars>
          <dgm:dir/>
          <dgm:resizeHandles val="exact"/>
        </dgm:presLayoutVars>
      </dgm:prSet>
      <dgm:spPr/>
    </dgm:pt>
    <dgm:pt modelId="{47079FB0-CF98-488D-9079-6C2067A282A4}" type="pres">
      <dgm:prSet presAssocID="{6C3AE7D9-0A40-4ACF-BB8D-85C76EC5C959}" presName="arrow" presStyleLbl="bgShp" presStyleIdx="0" presStyleCnt="1" custLinFactNeighborX="-1340" custLinFactNeighborY="19652"/>
      <dgm:spPr/>
    </dgm:pt>
    <dgm:pt modelId="{B4DCEDD4-5B4A-46D2-994D-650105D20165}" type="pres">
      <dgm:prSet presAssocID="{6C3AE7D9-0A40-4ACF-BB8D-85C76EC5C959}" presName="linearProcess" presStyleCnt="0"/>
      <dgm:spPr/>
    </dgm:pt>
    <dgm:pt modelId="{9B5F39DF-D7E5-480B-BE48-1CCEF1EEB8BB}" type="pres">
      <dgm:prSet presAssocID="{A3C3A82F-B42C-47C8-810D-85CAB73F7187}" presName="textNode" presStyleLbl="node1" presStyleIdx="0" presStyleCnt="3">
        <dgm:presLayoutVars>
          <dgm:bulletEnabled val="1"/>
        </dgm:presLayoutVars>
      </dgm:prSet>
      <dgm:spPr/>
    </dgm:pt>
    <dgm:pt modelId="{FF728065-DA2D-4917-BD15-EF81C0DDA105}" type="pres">
      <dgm:prSet presAssocID="{E61CA234-1A0C-4CA9-ABC5-461D3355117E}" presName="sibTrans" presStyleCnt="0"/>
      <dgm:spPr/>
    </dgm:pt>
    <dgm:pt modelId="{2676F9A6-5A80-4302-A8A6-98E7278D7BE4}" type="pres">
      <dgm:prSet presAssocID="{87381029-D638-49E1-A116-DA199C470985}" presName="textNode" presStyleLbl="node1" presStyleIdx="1" presStyleCnt="3">
        <dgm:presLayoutVars>
          <dgm:bulletEnabled val="1"/>
        </dgm:presLayoutVars>
      </dgm:prSet>
      <dgm:spPr/>
    </dgm:pt>
    <dgm:pt modelId="{F1ED139E-22DB-4C4D-A87A-42B2A5202DEE}" type="pres">
      <dgm:prSet presAssocID="{42E29CE8-2B00-486E-99DD-F6F5A27D7C84}" presName="sibTrans" presStyleCnt="0"/>
      <dgm:spPr/>
    </dgm:pt>
    <dgm:pt modelId="{CE880232-1F36-4517-9CC6-A5703AE2916C}" type="pres">
      <dgm:prSet presAssocID="{AD2B817F-D555-4E56-96B7-06BAA9DAF2DD}" presName="textNode" presStyleLbl="node1" presStyleIdx="2" presStyleCnt="3">
        <dgm:presLayoutVars>
          <dgm:bulletEnabled val="1"/>
        </dgm:presLayoutVars>
      </dgm:prSet>
      <dgm:spPr/>
    </dgm:pt>
  </dgm:ptLst>
  <dgm:cxnLst>
    <dgm:cxn modelId="{2DE3732D-C220-42A4-8B61-26DB82E6DD7E}" type="presOf" srcId="{A3C3A82F-B42C-47C8-810D-85CAB73F7187}" destId="{9B5F39DF-D7E5-480B-BE48-1CCEF1EEB8BB}" srcOrd="0" destOrd="0" presId="urn:microsoft.com/office/officeart/2005/8/layout/hProcess9"/>
    <dgm:cxn modelId="{D5233676-DD52-4154-8107-15600F484A8C}" srcId="{6C3AE7D9-0A40-4ACF-BB8D-85C76EC5C959}" destId="{AD2B817F-D555-4E56-96B7-06BAA9DAF2DD}" srcOrd="2" destOrd="0" parTransId="{91F8BA47-167C-498E-80E3-7BD83E2D9388}" sibTransId="{DCB0E6A5-C7A8-40DA-AEFD-ABF377DF0F60}"/>
    <dgm:cxn modelId="{1F987C83-23EA-4A09-A559-4A5D7D4A7D2A}" type="presOf" srcId="{AD2B817F-D555-4E56-96B7-06BAA9DAF2DD}" destId="{CE880232-1F36-4517-9CC6-A5703AE2916C}" srcOrd="0" destOrd="0" presId="urn:microsoft.com/office/officeart/2005/8/layout/hProcess9"/>
    <dgm:cxn modelId="{D2776FB6-949C-458B-83B4-7045A4985594}" type="presOf" srcId="{6C3AE7D9-0A40-4ACF-BB8D-85C76EC5C959}" destId="{9B1A9354-644A-4F25-AB40-99AC4858067C}" srcOrd="0" destOrd="0" presId="urn:microsoft.com/office/officeart/2005/8/layout/hProcess9"/>
    <dgm:cxn modelId="{45E2BBBE-C63D-4EF5-A3D6-CF473E9816B5}" srcId="{6C3AE7D9-0A40-4ACF-BB8D-85C76EC5C959}" destId="{A3C3A82F-B42C-47C8-810D-85CAB73F7187}" srcOrd="0" destOrd="0" parTransId="{9E434318-5F0A-4869-9A1B-205A99C3E891}" sibTransId="{E61CA234-1A0C-4CA9-ABC5-461D3355117E}"/>
    <dgm:cxn modelId="{4CBAB5D1-32E0-4924-8D18-C99B5A5028A1}" srcId="{6C3AE7D9-0A40-4ACF-BB8D-85C76EC5C959}" destId="{87381029-D638-49E1-A116-DA199C470985}" srcOrd="1" destOrd="0" parTransId="{0BCE1FA2-7D47-426D-B2C9-64E878B4646F}" sibTransId="{42E29CE8-2B00-486E-99DD-F6F5A27D7C84}"/>
    <dgm:cxn modelId="{1132F8D4-93F9-4A2B-A3EB-0BB71AE569D0}" type="presOf" srcId="{87381029-D638-49E1-A116-DA199C470985}" destId="{2676F9A6-5A80-4302-A8A6-98E7278D7BE4}" srcOrd="0" destOrd="0" presId="urn:microsoft.com/office/officeart/2005/8/layout/hProcess9"/>
    <dgm:cxn modelId="{28420C78-A914-4A6D-89F2-83BBFA361BA0}" type="presParOf" srcId="{9B1A9354-644A-4F25-AB40-99AC4858067C}" destId="{47079FB0-CF98-488D-9079-6C2067A282A4}" srcOrd="0" destOrd="0" presId="urn:microsoft.com/office/officeart/2005/8/layout/hProcess9"/>
    <dgm:cxn modelId="{91A8E866-A830-4DBA-8B5F-1083CBF7AAF5}" type="presParOf" srcId="{9B1A9354-644A-4F25-AB40-99AC4858067C}" destId="{B4DCEDD4-5B4A-46D2-994D-650105D20165}" srcOrd="1" destOrd="0" presId="urn:microsoft.com/office/officeart/2005/8/layout/hProcess9"/>
    <dgm:cxn modelId="{0169F052-B79C-451D-8F41-658DDE8D0554}" type="presParOf" srcId="{B4DCEDD4-5B4A-46D2-994D-650105D20165}" destId="{9B5F39DF-D7E5-480B-BE48-1CCEF1EEB8BB}" srcOrd="0" destOrd="0" presId="urn:microsoft.com/office/officeart/2005/8/layout/hProcess9"/>
    <dgm:cxn modelId="{89120F19-4BF2-4F37-8E21-B540383DA758}" type="presParOf" srcId="{B4DCEDD4-5B4A-46D2-994D-650105D20165}" destId="{FF728065-DA2D-4917-BD15-EF81C0DDA105}" srcOrd="1" destOrd="0" presId="urn:microsoft.com/office/officeart/2005/8/layout/hProcess9"/>
    <dgm:cxn modelId="{2695944E-C4E1-4AB9-88EE-CB7A3A46B1A8}" type="presParOf" srcId="{B4DCEDD4-5B4A-46D2-994D-650105D20165}" destId="{2676F9A6-5A80-4302-A8A6-98E7278D7BE4}" srcOrd="2" destOrd="0" presId="urn:microsoft.com/office/officeart/2005/8/layout/hProcess9"/>
    <dgm:cxn modelId="{BF966C33-6C9D-4194-9432-00418D07B658}" type="presParOf" srcId="{B4DCEDD4-5B4A-46D2-994D-650105D20165}" destId="{F1ED139E-22DB-4C4D-A87A-42B2A5202DEE}" srcOrd="3" destOrd="0" presId="urn:microsoft.com/office/officeart/2005/8/layout/hProcess9"/>
    <dgm:cxn modelId="{14D859DE-78DA-430C-8402-A31524AA63D5}" type="presParOf" srcId="{B4DCEDD4-5B4A-46D2-994D-650105D20165}" destId="{CE880232-1F36-4517-9CC6-A5703AE2916C}"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796DF42-2791-40DB-9995-20DBBB2147AC}" type="doc">
      <dgm:prSet loTypeId="urn:microsoft.com/office/officeart/2005/8/layout/pyramid2" loCatId="pyramid" qsTypeId="urn:microsoft.com/office/officeart/2005/8/quickstyle/simple1" qsCatId="simple" csTypeId="urn:microsoft.com/office/officeart/2005/8/colors/accent2_2" csCatId="accent2"/>
      <dgm:spPr/>
      <dgm:t>
        <a:bodyPr/>
        <a:lstStyle/>
        <a:p>
          <a:endParaRPr lang="zh-CN" altLang="en-US"/>
        </a:p>
      </dgm:t>
    </dgm:pt>
    <dgm:pt modelId="{991AA66B-4AC4-462A-B766-0B282AAC1AE2}">
      <dgm:prSet custT="1"/>
      <dgm:spPr/>
      <dgm:t>
        <a:bodyPr/>
        <a:lstStyle/>
        <a:p>
          <a:r>
            <a:rPr lang="zh-CN" altLang="en-US" sz="2800" b="1">
              <a:latin typeface="+mn-ea"/>
              <a:ea typeface="+mn-ea"/>
            </a:rPr>
            <a:t>热毒炽盛</a:t>
          </a:r>
        </a:p>
      </dgm:t>
    </dgm:pt>
    <dgm:pt modelId="{179E6E15-8F77-4016-9D56-E8D8C0953BA0}" type="parTrans" cxnId="{C9B464CC-487C-41D8-8ED0-FEE7EA72BC2A}">
      <dgm:prSet/>
      <dgm:spPr/>
      <dgm:t>
        <a:bodyPr/>
        <a:lstStyle/>
        <a:p>
          <a:endParaRPr lang="zh-CN" altLang="en-US" sz="2800" b="1">
            <a:latin typeface="+mn-ea"/>
            <a:ea typeface="+mn-ea"/>
          </a:endParaRPr>
        </a:p>
      </dgm:t>
    </dgm:pt>
    <dgm:pt modelId="{D7BC9772-2FAD-4E9B-8365-7DE3092615C8}" type="sibTrans" cxnId="{C9B464CC-487C-41D8-8ED0-FEE7EA72BC2A}">
      <dgm:prSet/>
      <dgm:spPr/>
      <dgm:t>
        <a:bodyPr/>
        <a:lstStyle/>
        <a:p>
          <a:endParaRPr lang="zh-CN" altLang="en-US" sz="2800" b="1">
            <a:latin typeface="+mn-ea"/>
            <a:ea typeface="+mn-ea"/>
          </a:endParaRPr>
        </a:p>
      </dgm:t>
    </dgm:pt>
    <dgm:pt modelId="{179B7B9E-008A-4352-9C59-345508650057}">
      <dgm:prSet custT="1"/>
      <dgm:spPr/>
      <dgm:t>
        <a:bodyPr/>
        <a:lstStyle/>
        <a:p>
          <a:r>
            <a:rPr lang="zh-CN" altLang="en-US" sz="2800" b="1">
              <a:latin typeface="+mn-ea"/>
              <a:ea typeface="+mn-ea"/>
            </a:rPr>
            <a:t>湿毒壅盛</a:t>
          </a:r>
        </a:p>
      </dgm:t>
    </dgm:pt>
    <dgm:pt modelId="{FA871170-E556-4D83-AF7D-501182D5D0BA}" type="parTrans" cxnId="{18010329-1295-488D-AD15-1A51478B28D9}">
      <dgm:prSet/>
      <dgm:spPr/>
      <dgm:t>
        <a:bodyPr/>
        <a:lstStyle/>
        <a:p>
          <a:endParaRPr lang="zh-CN" altLang="en-US" sz="2800" b="1">
            <a:latin typeface="+mn-ea"/>
            <a:ea typeface="+mn-ea"/>
          </a:endParaRPr>
        </a:p>
      </dgm:t>
    </dgm:pt>
    <dgm:pt modelId="{147DC961-2C42-4808-B87E-FBD57900562F}" type="sibTrans" cxnId="{18010329-1295-488D-AD15-1A51478B28D9}">
      <dgm:prSet/>
      <dgm:spPr/>
      <dgm:t>
        <a:bodyPr/>
        <a:lstStyle/>
        <a:p>
          <a:endParaRPr lang="zh-CN" altLang="en-US" sz="2800" b="1">
            <a:latin typeface="+mn-ea"/>
            <a:ea typeface="+mn-ea"/>
          </a:endParaRPr>
        </a:p>
      </dgm:t>
    </dgm:pt>
    <dgm:pt modelId="{3598A3F5-287F-4EE3-BF30-3F1609C6644B}">
      <dgm:prSet custT="1"/>
      <dgm:spPr/>
      <dgm:t>
        <a:bodyPr/>
        <a:lstStyle/>
        <a:p>
          <a:r>
            <a:rPr lang="zh-CN" altLang="en-US" sz="2800" b="1">
              <a:latin typeface="+mn-ea"/>
              <a:ea typeface="+mn-ea"/>
            </a:rPr>
            <a:t>湿热蕴结</a:t>
          </a:r>
        </a:p>
      </dgm:t>
    </dgm:pt>
    <dgm:pt modelId="{D8C9B2C8-BC4F-4D7F-9BA6-814CCEC51A52}" type="parTrans" cxnId="{C2F8351E-8AE6-41EB-B607-3FE33F5A6E64}">
      <dgm:prSet/>
      <dgm:spPr/>
      <dgm:t>
        <a:bodyPr/>
        <a:lstStyle/>
        <a:p>
          <a:endParaRPr lang="zh-CN" altLang="en-US" sz="2800" b="1">
            <a:latin typeface="+mn-ea"/>
            <a:ea typeface="+mn-ea"/>
          </a:endParaRPr>
        </a:p>
      </dgm:t>
    </dgm:pt>
    <dgm:pt modelId="{83E14671-1549-48F8-865E-96257FB768AF}" type="sibTrans" cxnId="{C2F8351E-8AE6-41EB-B607-3FE33F5A6E64}">
      <dgm:prSet/>
      <dgm:spPr/>
      <dgm:t>
        <a:bodyPr/>
        <a:lstStyle/>
        <a:p>
          <a:endParaRPr lang="zh-CN" altLang="en-US" sz="2800" b="1">
            <a:latin typeface="+mn-ea"/>
            <a:ea typeface="+mn-ea"/>
          </a:endParaRPr>
        </a:p>
      </dgm:t>
    </dgm:pt>
    <dgm:pt modelId="{2DB59ED4-6A40-4820-8738-2FE65816CD0B}">
      <dgm:prSet custT="1"/>
      <dgm:spPr/>
      <dgm:t>
        <a:bodyPr/>
        <a:lstStyle/>
        <a:p>
          <a:r>
            <a:rPr lang="zh-CN" altLang="en-US" sz="2800" b="1">
              <a:latin typeface="+mn-ea"/>
              <a:ea typeface="+mn-ea"/>
            </a:rPr>
            <a:t>瘀热内结</a:t>
          </a:r>
        </a:p>
      </dgm:t>
    </dgm:pt>
    <dgm:pt modelId="{FE87A6BB-99C4-4AA7-906B-3D8A8994751D}" type="parTrans" cxnId="{59B81505-3E09-4A52-9087-35A62C7E1F88}">
      <dgm:prSet/>
      <dgm:spPr/>
      <dgm:t>
        <a:bodyPr/>
        <a:lstStyle/>
        <a:p>
          <a:endParaRPr lang="zh-CN" altLang="en-US" sz="2800" b="1">
            <a:latin typeface="+mn-ea"/>
            <a:ea typeface="+mn-ea"/>
          </a:endParaRPr>
        </a:p>
      </dgm:t>
    </dgm:pt>
    <dgm:pt modelId="{5A55B38E-17D7-45B6-937B-79899C537250}" type="sibTrans" cxnId="{59B81505-3E09-4A52-9087-35A62C7E1F88}">
      <dgm:prSet/>
      <dgm:spPr/>
      <dgm:t>
        <a:bodyPr/>
        <a:lstStyle/>
        <a:p>
          <a:endParaRPr lang="zh-CN" altLang="en-US" sz="2800" b="1">
            <a:latin typeface="+mn-ea"/>
            <a:ea typeface="+mn-ea"/>
          </a:endParaRPr>
        </a:p>
      </dgm:t>
    </dgm:pt>
    <dgm:pt modelId="{28549110-D9E1-4B92-8BF3-2946EB362BFC}" type="pres">
      <dgm:prSet presAssocID="{2796DF42-2791-40DB-9995-20DBBB2147AC}" presName="compositeShape" presStyleCnt="0">
        <dgm:presLayoutVars>
          <dgm:dir/>
          <dgm:resizeHandles/>
        </dgm:presLayoutVars>
      </dgm:prSet>
      <dgm:spPr/>
    </dgm:pt>
    <dgm:pt modelId="{4E8727B1-3083-4E03-B622-944BCF6E2BC2}" type="pres">
      <dgm:prSet presAssocID="{2796DF42-2791-40DB-9995-20DBBB2147AC}" presName="pyramid" presStyleLbl="node1" presStyleIdx="0" presStyleCnt="1"/>
      <dgm:spPr/>
    </dgm:pt>
    <dgm:pt modelId="{2BC1E062-B871-41D5-8E19-E2EA95442452}" type="pres">
      <dgm:prSet presAssocID="{2796DF42-2791-40DB-9995-20DBBB2147AC}" presName="theList" presStyleCnt="0"/>
      <dgm:spPr/>
    </dgm:pt>
    <dgm:pt modelId="{45B99DB8-C280-4755-92D5-3E48B8E17240}" type="pres">
      <dgm:prSet presAssocID="{991AA66B-4AC4-462A-B766-0B282AAC1AE2}" presName="aNode" presStyleLbl="fgAcc1" presStyleIdx="0" presStyleCnt="4">
        <dgm:presLayoutVars>
          <dgm:bulletEnabled val="1"/>
        </dgm:presLayoutVars>
      </dgm:prSet>
      <dgm:spPr/>
    </dgm:pt>
    <dgm:pt modelId="{F05FA4D0-C258-4FE5-988B-55BB661C6DB5}" type="pres">
      <dgm:prSet presAssocID="{991AA66B-4AC4-462A-B766-0B282AAC1AE2}" presName="aSpace" presStyleCnt="0"/>
      <dgm:spPr/>
    </dgm:pt>
    <dgm:pt modelId="{BAB3C613-1054-4528-B022-34A74316B2C7}" type="pres">
      <dgm:prSet presAssocID="{179B7B9E-008A-4352-9C59-345508650057}" presName="aNode" presStyleLbl="fgAcc1" presStyleIdx="1" presStyleCnt="4">
        <dgm:presLayoutVars>
          <dgm:bulletEnabled val="1"/>
        </dgm:presLayoutVars>
      </dgm:prSet>
      <dgm:spPr/>
    </dgm:pt>
    <dgm:pt modelId="{54593E41-C075-4FB0-8442-E28F570233A9}" type="pres">
      <dgm:prSet presAssocID="{179B7B9E-008A-4352-9C59-345508650057}" presName="aSpace" presStyleCnt="0"/>
      <dgm:spPr/>
    </dgm:pt>
    <dgm:pt modelId="{185C91D1-FE40-47CD-9C56-E21FD7A6522D}" type="pres">
      <dgm:prSet presAssocID="{3598A3F5-287F-4EE3-BF30-3F1609C6644B}" presName="aNode" presStyleLbl="fgAcc1" presStyleIdx="2" presStyleCnt="4">
        <dgm:presLayoutVars>
          <dgm:bulletEnabled val="1"/>
        </dgm:presLayoutVars>
      </dgm:prSet>
      <dgm:spPr/>
    </dgm:pt>
    <dgm:pt modelId="{9FC74810-61F7-466F-98A5-B2014F56B04E}" type="pres">
      <dgm:prSet presAssocID="{3598A3F5-287F-4EE3-BF30-3F1609C6644B}" presName="aSpace" presStyleCnt="0"/>
      <dgm:spPr/>
    </dgm:pt>
    <dgm:pt modelId="{265B19AB-D4B0-49D2-A30F-B02CB6F9D604}" type="pres">
      <dgm:prSet presAssocID="{2DB59ED4-6A40-4820-8738-2FE65816CD0B}" presName="aNode" presStyleLbl="fgAcc1" presStyleIdx="3" presStyleCnt="4">
        <dgm:presLayoutVars>
          <dgm:bulletEnabled val="1"/>
        </dgm:presLayoutVars>
      </dgm:prSet>
      <dgm:spPr/>
    </dgm:pt>
    <dgm:pt modelId="{9CC87B35-4B7C-47F7-8C49-15122EBE4502}" type="pres">
      <dgm:prSet presAssocID="{2DB59ED4-6A40-4820-8738-2FE65816CD0B}" presName="aSpace" presStyleCnt="0"/>
      <dgm:spPr/>
    </dgm:pt>
  </dgm:ptLst>
  <dgm:cxnLst>
    <dgm:cxn modelId="{59B81505-3E09-4A52-9087-35A62C7E1F88}" srcId="{2796DF42-2791-40DB-9995-20DBBB2147AC}" destId="{2DB59ED4-6A40-4820-8738-2FE65816CD0B}" srcOrd="3" destOrd="0" parTransId="{FE87A6BB-99C4-4AA7-906B-3D8A8994751D}" sibTransId="{5A55B38E-17D7-45B6-937B-79899C537250}"/>
    <dgm:cxn modelId="{86FD2919-19D6-4A5C-A3C3-5AC452287A5B}" type="presOf" srcId="{179B7B9E-008A-4352-9C59-345508650057}" destId="{BAB3C613-1054-4528-B022-34A74316B2C7}" srcOrd="0" destOrd="0" presId="urn:microsoft.com/office/officeart/2005/8/layout/pyramid2"/>
    <dgm:cxn modelId="{C2F8351E-8AE6-41EB-B607-3FE33F5A6E64}" srcId="{2796DF42-2791-40DB-9995-20DBBB2147AC}" destId="{3598A3F5-287F-4EE3-BF30-3F1609C6644B}" srcOrd="2" destOrd="0" parTransId="{D8C9B2C8-BC4F-4D7F-9BA6-814CCEC51A52}" sibTransId="{83E14671-1549-48F8-865E-96257FB768AF}"/>
    <dgm:cxn modelId="{18010329-1295-488D-AD15-1A51478B28D9}" srcId="{2796DF42-2791-40DB-9995-20DBBB2147AC}" destId="{179B7B9E-008A-4352-9C59-345508650057}" srcOrd="1" destOrd="0" parTransId="{FA871170-E556-4D83-AF7D-501182D5D0BA}" sibTransId="{147DC961-2C42-4808-B87E-FBD57900562F}"/>
    <dgm:cxn modelId="{58DA13A4-C670-49FF-B445-718821DD7550}" type="presOf" srcId="{991AA66B-4AC4-462A-B766-0B282AAC1AE2}" destId="{45B99DB8-C280-4755-92D5-3E48B8E17240}" srcOrd="0" destOrd="0" presId="urn:microsoft.com/office/officeart/2005/8/layout/pyramid2"/>
    <dgm:cxn modelId="{984592B1-5128-4EA7-AE4A-B1C68AEC7925}" type="presOf" srcId="{2DB59ED4-6A40-4820-8738-2FE65816CD0B}" destId="{265B19AB-D4B0-49D2-A30F-B02CB6F9D604}" srcOrd="0" destOrd="0" presId="urn:microsoft.com/office/officeart/2005/8/layout/pyramid2"/>
    <dgm:cxn modelId="{5DB64FB5-5FFD-4E99-8A39-3AA447D2650B}" type="presOf" srcId="{2796DF42-2791-40DB-9995-20DBBB2147AC}" destId="{28549110-D9E1-4B92-8BF3-2946EB362BFC}" srcOrd="0" destOrd="0" presId="urn:microsoft.com/office/officeart/2005/8/layout/pyramid2"/>
    <dgm:cxn modelId="{72E1D6BF-A9BC-451A-9FC9-FD65B35BC5BE}" type="presOf" srcId="{3598A3F5-287F-4EE3-BF30-3F1609C6644B}" destId="{185C91D1-FE40-47CD-9C56-E21FD7A6522D}" srcOrd="0" destOrd="0" presId="urn:microsoft.com/office/officeart/2005/8/layout/pyramid2"/>
    <dgm:cxn modelId="{C9B464CC-487C-41D8-8ED0-FEE7EA72BC2A}" srcId="{2796DF42-2791-40DB-9995-20DBBB2147AC}" destId="{991AA66B-4AC4-462A-B766-0B282AAC1AE2}" srcOrd="0" destOrd="0" parTransId="{179E6E15-8F77-4016-9D56-E8D8C0953BA0}" sibTransId="{D7BC9772-2FAD-4E9B-8365-7DE3092615C8}"/>
    <dgm:cxn modelId="{3B11642D-243E-4201-BE5E-D86351F2F949}" type="presParOf" srcId="{28549110-D9E1-4B92-8BF3-2946EB362BFC}" destId="{4E8727B1-3083-4E03-B622-944BCF6E2BC2}" srcOrd="0" destOrd="0" presId="urn:microsoft.com/office/officeart/2005/8/layout/pyramid2"/>
    <dgm:cxn modelId="{1E59F647-F406-42CE-BB24-6F3288411C75}" type="presParOf" srcId="{28549110-D9E1-4B92-8BF3-2946EB362BFC}" destId="{2BC1E062-B871-41D5-8E19-E2EA95442452}" srcOrd="1" destOrd="0" presId="urn:microsoft.com/office/officeart/2005/8/layout/pyramid2"/>
    <dgm:cxn modelId="{F1A1EDD2-040F-4F3C-829A-34D4205CAE02}" type="presParOf" srcId="{2BC1E062-B871-41D5-8E19-E2EA95442452}" destId="{45B99DB8-C280-4755-92D5-3E48B8E17240}" srcOrd="0" destOrd="0" presId="urn:microsoft.com/office/officeart/2005/8/layout/pyramid2"/>
    <dgm:cxn modelId="{B02646B2-9461-4049-BD6B-868FC62A6925}" type="presParOf" srcId="{2BC1E062-B871-41D5-8E19-E2EA95442452}" destId="{F05FA4D0-C258-4FE5-988B-55BB661C6DB5}" srcOrd="1" destOrd="0" presId="urn:microsoft.com/office/officeart/2005/8/layout/pyramid2"/>
    <dgm:cxn modelId="{CCC04137-D617-43A6-B019-EEA842769B48}" type="presParOf" srcId="{2BC1E062-B871-41D5-8E19-E2EA95442452}" destId="{BAB3C613-1054-4528-B022-34A74316B2C7}" srcOrd="2" destOrd="0" presId="urn:microsoft.com/office/officeart/2005/8/layout/pyramid2"/>
    <dgm:cxn modelId="{1B47B6DD-08AE-4511-BACE-5E38D6546849}" type="presParOf" srcId="{2BC1E062-B871-41D5-8E19-E2EA95442452}" destId="{54593E41-C075-4FB0-8442-E28F570233A9}" srcOrd="3" destOrd="0" presId="urn:microsoft.com/office/officeart/2005/8/layout/pyramid2"/>
    <dgm:cxn modelId="{5C139900-6BC0-4A27-9FDA-CE6142781064}" type="presParOf" srcId="{2BC1E062-B871-41D5-8E19-E2EA95442452}" destId="{185C91D1-FE40-47CD-9C56-E21FD7A6522D}" srcOrd="4" destOrd="0" presId="urn:microsoft.com/office/officeart/2005/8/layout/pyramid2"/>
    <dgm:cxn modelId="{2A188D74-81C3-441F-B4F0-11C30E942A86}" type="presParOf" srcId="{2BC1E062-B871-41D5-8E19-E2EA95442452}" destId="{9FC74810-61F7-466F-98A5-B2014F56B04E}" srcOrd="5" destOrd="0" presId="urn:microsoft.com/office/officeart/2005/8/layout/pyramid2"/>
    <dgm:cxn modelId="{6190660D-768A-4352-9F5B-7AB91652133A}" type="presParOf" srcId="{2BC1E062-B871-41D5-8E19-E2EA95442452}" destId="{265B19AB-D4B0-49D2-A30F-B02CB6F9D604}" srcOrd="6" destOrd="0" presId="urn:microsoft.com/office/officeart/2005/8/layout/pyramid2"/>
    <dgm:cxn modelId="{2BCF6438-E7CB-4F22-8CD6-D681224ED98C}" type="presParOf" srcId="{2BC1E062-B871-41D5-8E19-E2EA95442452}" destId="{9CC87B35-4B7C-47F7-8C49-15122EBE4502}" srcOrd="7"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68F2573-D135-4177-A715-6EC04111EC34}" type="doc">
      <dgm:prSet loTypeId="urn:microsoft.com/office/officeart/2005/8/layout/radial6" loCatId="cycle" qsTypeId="urn:microsoft.com/office/officeart/2005/8/quickstyle/simple2" qsCatId="simple" csTypeId="urn:microsoft.com/office/officeart/2005/8/colors/colorful1" csCatId="colorful" phldr="1"/>
      <dgm:spPr/>
      <dgm:t>
        <a:bodyPr/>
        <a:lstStyle/>
        <a:p>
          <a:endParaRPr lang="zh-CN" altLang="en-US"/>
        </a:p>
      </dgm:t>
    </dgm:pt>
    <dgm:pt modelId="{DEEBFE5E-4CEA-43D6-BA35-C470E2A08904}">
      <dgm:prSet phldrT="[文本]" custT="1"/>
      <dgm:spPr>
        <a:solidFill>
          <a:srgbClr val="2626FE"/>
        </a:solidFill>
      </dgm:spPr>
      <dgm:t>
        <a:bodyPr/>
        <a:lstStyle/>
        <a:p>
          <a:r>
            <a:rPr lang="zh-CN" altLang="en-US" sz="3200" b="1" dirty="0">
              <a:latin typeface="+mj-ea"/>
              <a:ea typeface="+mj-ea"/>
            </a:rPr>
            <a:t>虚实错杂</a:t>
          </a:r>
        </a:p>
      </dgm:t>
    </dgm:pt>
    <dgm:pt modelId="{CE83AD0D-744A-44D4-A1E7-DD831224F53A}" type="parTrans" cxnId="{18959FB0-CB5F-4BB2-98BF-364D54D42009}">
      <dgm:prSet/>
      <dgm:spPr/>
      <dgm:t>
        <a:bodyPr/>
        <a:lstStyle/>
        <a:p>
          <a:endParaRPr lang="zh-CN" altLang="en-US"/>
        </a:p>
      </dgm:t>
    </dgm:pt>
    <dgm:pt modelId="{938B9B65-72C6-4612-81D2-34069E695270}" type="sibTrans" cxnId="{18959FB0-CB5F-4BB2-98BF-364D54D42009}">
      <dgm:prSet/>
      <dgm:spPr/>
      <dgm:t>
        <a:bodyPr/>
        <a:lstStyle/>
        <a:p>
          <a:endParaRPr lang="zh-CN" altLang="en-US"/>
        </a:p>
      </dgm:t>
    </dgm:pt>
    <dgm:pt modelId="{015A2A70-D4D2-4D6D-A4A4-8900EF499F55}">
      <dgm:prSet phldrT="[文本]" custT="1"/>
      <dgm:spPr>
        <a:solidFill>
          <a:srgbClr val="FF0000"/>
        </a:solidFill>
      </dgm:spPr>
      <dgm:t>
        <a:bodyPr/>
        <a:lstStyle/>
        <a:p>
          <a:r>
            <a:rPr lang="zh-CN" altLang="en-US" sz="3200" b="1" dirty="0">
              <a:latin typeface="+mj-ea"/>
              <a:ea typeface="+mj-ea"/>
            </a:rPr>
            <a:t>湿</a:t>
          </a:r>
        </a:p>
      </dgm:t>
    </dgm:pt>
    <dgm:pt modelId="{EDD55BF5-1D03-46D0-BD2F-65C32EE4B277}" type="parTrans" cxnId="{5CB6F826-11D3-4D8D-9B52-27FF6D2152C1}">
      <dgm:prSet/>
      <dgm:spPr/>
      <dgm:t>
        <a:bodyPr/>
        <a:lstStyle/>
        <a:p>
          <a:endParaRPr lang="zh-CN" altLang="en-US"/>
        </a:p>
      </dgm:t>
    </dgm:pt>
    <dgm:pt modelId="{69AA8121-EC57-4259-B59C-EF941204C7D4}" type="sibTrans" cxnId="{5CB6F826-11D3-4D8D-9B52-27FF6D2152C1}">
      <dgm:prSet/>
      <dgm:spPr/>
      <dgm:t>
        <a:bodyPr/>
        <a:lstStyle/>
        <a:p>
          <a:endParaRPr lang="zh-CN" altLang="en-US"/>
        </a:p>
      </dgm:t>
    </dgm:pt>
    <dgm:pt modelId="{8F35422F-6176-4BC4-9272-930AC5EA1FC7}">
      <dgm:prSet phldrT="[文本]" custT="1"/>
      <dgm:spPr>
        <a:solidFill>
          <a:srgbClr val="FF0000"/>
        </a:solidFill>
      </dgm:spPr>
      <dgm:t>
        <a:bodyPr/>
        <a:lstStyle/>
        <a:p>
          <a:r>
            <a:rPr lang="zh-CN" altLang="en-US" sz="3200" b="1" dirty="0">
              <a:latin typeface="+mj-ea"/>
              <a:ea typeface="+mj-ea"/>
            </a:rPr>
            <a:t>热</a:t>
          </a:r>
        </a:p>
      </dgm:t>
    </dgm:pt>
    <dgm:pt modelId="{6F1EDAC1-1D09-4AE2-8D25-8FB92CC5426C}" type="parTrans" cxnId="{4FC89A04-3081-4DCC-B250-A48D51DE90C0}">
      <dgm:prSet/>
      <dgm:spPr/>
      <dgm:t>
        <a:bodyPr/>
        <a:lstStyle/>
        <a:p>
          <a:endParaRPr lang="zh-CN" altLang="en-US"/>
        </a:p>
      </dgm:t>
    </dgm:pt>
    <dgm:pt modelId="{CA728F20-F9AD-4C6D-9E78-50A469529924}" type="sibTrans" cxnId="{4FC89A04-3081-4DCC-B250-A48D51DE90C0}">
      <dgm:prSet/>
      <dgm:spPr/>
      <dgm:t>
        <a:bodyPr/>
        <a:lstStyle/>
        <a:p>
          <a:endParaRPr lang="zh-CN" altLang="en-US"/>
        </a:p>
      </dgm:t>
    </dgm:pt>
    <dgm:pt modelId="{43111729-4040-48FA-B613-DA19C5A69837}">
      <dgm:prSet phldrT="[文本]" custT="1"/>
      <dgm:spPr>
        <a:solidFill>
          <a:srgbClr val="FF0000"/>
        </a:solidFill>
      </dgm:spPr>
      <dgm:t>
        <a:bodyPr/>
        <a:lstStyle/>
        <a:p>
          <a:r>
            <a:rPr lang="zh-CN" altLang="en-US" sz="3200" b="1" dirty="0">
              <a:latin typeface="+mj-ea"/>
              <a:ea typeface="+mj-ea"/>
            </a:rPr>
            <a:t>瘀</a:t>
          </a:r>
        </a:p>
      </dgm:t>
    </dgm:pt>
    <dgm:pt modelId="{5C0C7815-6A32-4079-87AD-2B806D1D2045}" type="parTrans" cxnId="{49045B2B-A754-4BE6-840B-742B96F0412F}">
      <dgm:prSet/>
      <dgm:spPr/>
      <dgm:t>
        <a:bodyPr/>
        <a:lstStyle/>
        <a:p>
          <a:endParaRPr lang="zh-CN" altLang="en-US"/>
        </a:p>
      </dgm:t>
    </dgm:pt>
    <dgm:pt modelId="{F4F6A251-71B1-4DAD-9FF5-96D84BE1A463}" type="sibTrans" cxnId="{49045B2B-A754-4BE6-840B-742B96F0412F}">
      <dgm:prSet/>
      <dgm:spPr/>
      <dgm:t>
        <a:bodyPr/>
        <a:lstStyle/>
        <a:p>
          <a:endParaRPr lang="zh-CN" altLang="en-US"/>
        </a:p>
      </dgm:t>
    </dgm:pt>
    <dgm:pt modelId="{9A9B2BE4-62FF-4D14-9857-291E3B431CB5}">
      <dgm:prSet phldrT="[文本]" custT="1"/>
      <dgm:spPr>
        <a:solidFill>
          <a:srgbClr val="000000"/>
        </a:solidFill>
      </dgm:spPr>
      <dgm:t>
        <a:bodyPr/>
        <a:lstStyle/>
        <a:p>
          <a:r>
            <a:rPr lang="zh-CN" altLang="en-US" sz="3200" b="1" dirty="0">
              <a:latin typeface="+mj-ea"/>
              <a:ea typeface="+mj-ea"/>
            </a:rPr>
            <a:t>寒</a:t>
          </a:r>
        </a:p>
      </dgm:t>
    </dgm:pt>
    <dgm:pt modelId="{2800F5E4-D9A7-4BB0-97BB-562E887F4006}" type="parTrans" cxnId="{27482EFB-F2EB-4C31-9DBA-84A041EAB86B}">
      <dgm:prSet/>
      <dgm:spPr/>
      <dgm:t>
        <a:bodyPr/>
        <a:lstStyle/>
        <a:p>
          <a:endParaRPr lang="zh-CN" altLang="en-US"/>
        </a:p>
      </dgm:t>
    </dgm:pt>
    <dgm:pt modelId="{4F699CDD-94DD-4C09-9836-3773A7980FFB}" type="sibTrans" cxnId="{27482EFB-F2EB-4C31-9DBA-84A041EAB86B}">
      <dgm:prSet/>
      <dgm:spPr/>
      <dgm:t>
        <a:bodyPr/>
        <a:lstStyle/>
        <a:p>
          <a:endParaRPr lang="zh-CN" altLang="en-US"/>
        </a:p>
      </dgm:t>
    </dgm:pt>
    <dgm:pt modelId="{48E2113D-87F1-48B7-8CEF-FBDDC59A3767}">
      <dgm:prSet phldrT="[文本]" custT="1"/>
      <dgm:spPr>
        <a:solidFill>
          <a:schemeClr val="accent4">
            <a:lumMod val="50000"/>
          </a:schemeClr>
        </a:solidFill>
      </dgm:spPr>
      <dgm:t>
        <a:bodyPr/>
        <a:lstStyle/>
        <a:p>
          <a:r>
            <a:rPr lang="zh-CN" altLang="en-US" sz="3200" b="1" dirty="0">
              <a:latin typeface="+mj-ea"/>
              <a:ea typeface="+mj-ea"/>
            </a:rPr>
            <a:t>虚</a:t>
          </a:r>
        </a:p>
      </dgm:t>
    </dgm:pt>
    <dgm:pt modelId="{7C057A17-E41C-450D-B76E-CFFCCA6DBAAA}" type="parTrans" cxnId="{330AEFB6-3F8A-45AF-85E7-6460A2BF1AB9}">
      <dgm:prSet/>
      <dgm:spPr/>
      <dgm:t>
        <a:bodyPr/>
        <a:lstStyle/>
        <a:p>
          <a:endParaRPr lang="zh-CN" altLang="en-US"/>
        </a:p>
      </dgm:t>
    </dgm:pt>
    <dgm:pt modelId="{EF3A8507-53CB-470E-9F7E-5057C8D43F6D}" type="sibTrans" cxnId="{330AEFB6-3F8A-45AF-85E7-6460A2BF1AB9}">
      <dgm:prSet/>
      <dgm:spPr/>
      <dgm:t>
        <a:bodyPr/>
        <a:lstStyle/>
        <a:p>
          <a:endParaRPr lang="zh-CN" altLang="en-US"/>
        </a:p>
      </dgm:t>
    </dgm:pt>
    <dgm:pt modelId="{3925E9EE-1A9F-48D8-BF1D-8931BC26EC46}" type="pres">
      <dgm:prSet presAssocID="{C68F2573-D135-4177-A715-6EC04111EC34}" presName="Name0" presStyleCnt="0">
        <dgm:presLayoutVars>
          <dgm:chMax val="1"/>
          <dgm:dir/>
          <dgm:animLvl val="ctr"/>
          <dgm:resizeHandles val="exact"/>
        </dgm:presLayoutVars>
      </dgm:prSet>
      <dgm:spPr/>
    </dgm:pt>
    <dgm:pt modelId="{AA3BB9AC-5623-4022-954F-4D397CCA9D57}" type="pres">
      <dgm:prSet presAssocID="{DEEBFE5E-4CEA-43D6-BA35-C470E2A08904}" presName="centerShape" presStyleLbl="node0" presStyleIdx="0" presStyleCnt="1"/>
      <dgm:spPr/>
    </dgm:pt>
    <dgm:pt modelId="{005F3B03-F701-40E4-A0C3-AA630D03E436}" type="pres">
      <dgm:prSet presAssocID="{015A2A70-D4D2-4D6D-A4A4-8900EF499F55}" presName="node" presStyleLbl="node1" presStyleIdx="0" presStyleCnt="5">
        <dgm:presLayoutVars>
          <dgm:bulletEnabled val="1"/>
        </dgm:presLayoutVars>
      </dgm:prSet>
      <dgm:spPr/>
    </dgm:pt>
    <dgm:pt modelId="{6E247EF9-A6D8-444B-A844-A848A86E78C7}" type="pres">
      <dgm:prSet presAssocID="{015A2A70-D4D2-4D6D-A4A4-8900EF499F55}" presName="dummy" presStyleCnt="0"/>
      <dgm:spPr/>
    </dgm:pt>
    <dgm:pt modelId="{DF08C98C-0252-4A62-9F49-9D411109574A}" type="pres">
      <dgm:prSet presAssocID="{69AA8121-EC57-4259-B59C-EF941204C7D4}" presName="sibTrans" presStyleLbl="sibTrans2D1" presStyleIdx="0" presStyleCnt="5"/>
      <dgm:spPr/>
    </dgm:pt>
    <dgm:pt modelId="{411E8A19-1789-4680-999F-9A0315F97630}" type="pres">
      <dgm:prSet presAssocID="{8F35422F-6176-4BC4-9272-930AC5EA1FC7}" presName="node" presStyleLbl="node1" presStyleIdx="1" presStyleCnt="5">
        <dgm:presLayoutVars>
          <dgm:bulletEnabled val="1"/>
        </dgm:presLayoutVars>
      </dgm:prSet>
      <dgm:spPr/>
    </dgm:pt>
    <dgm:pt modelId="{4AFE4D64-1522-4103-BBF3-BACD2F9B6823}" type="pres">
      <dgm:prSet presAssocID="{8F35422F-6176-4BC4-9272-930AC5EA1FC7}" presName="dummy" presStyleCnt="0"/>
      <dgm:spPr/>
    </dgm:pt>
    <dgm:pt modelId="{88BF5026-9F3C-4282-82D9-57A3AF16832E}" type="pres">
      <dgm:prSet presAssocID="{CA728F20-F9AD-4C6D-9E78-50A469529924}" presName="sibTrans" presStyleLbl="sibTrans2D1" presStyleIdx="1" presStyleCnt="5"/>
      <dgm:spPr/>
    </dgm:pt>
    <dgm:pt modelId="{E359FB49-70FC-4FBA-A6ED-12F1CBBF064A}" type="pres">
      <dgm:prSet presAssocID="{43111729-4040-48FA-B613-DA19C5A69837}" presName="node" presStyleLbl="node1" presStyleIdx="2" presStyleCnt="5">
        <dgm:presLayoutVars>
          <dgm:bulletEnabled val="1"/>
        </dgm:presLayoutVars>
      </dgm:prSet>
      <dgm:spPr/>
    </dgm:pt>
    <dgm:pt modelId="{78B4F5BE-DBC6-4CED-8BB4-8A31ECB1D595}" type="pres">
      <dgm:prSet presAssocID="{43111729-4040-48FA-B613-DA19C5A69837}" presName="dummy" presStyleCnt="0"/>
      <dgm:spPr/>
    </dgm:pt>
    <dgm:pt modelId="{5AA51F6F-D319-4FE3-ACDC-C830662FCEB0}" type="pres">
      <dgm:prSet presAssocID="{F4F6A251-71B1-4DAD-9FF5-96D84BE1A463}" presName="sibTrans" presStyleLbl="sibTrans2D1" presStyleIdx="2" presStyleCnt="5"/>
      <dgm:spPr/>
    </dgm:pt>
    <dgm:pt modelId="{3230EEBF-B252-43CC-953D-FE35685E53C0}" type="pres">
      <dgm:prSet presAssocID="{9A9B2BE4-62FF-4D14-9857-291E3B431CB5}" presName="node" presStyleLbl="node1" presStyleIdx="3" presStyleCnt="5">
        <dgm:presLayoutVars>
          <dgm:bulletEnabled val="1"/>
        </dgm:presLayoutVars>
      </dgm:prSet>
      <dgm:spPr/>
    </dgm:pt>
    <dgm:pt modelId="{F8C5432E-3A3A-468B-824C-D53487380823}" type="pres">
      <dgm:prSet presAssocID="{9A9B2BE4-62FF-4D14-9857-291E3B431CB5}" presName="dummy" presStyleCnt="0"/>
      <dgm:spPr/>
    </dgm:pt>
    <dgm:pt modelId="{0CA7AA2B-B642-43EF-996E-0E89BC12FE92}" type="pres">
      <dgm:prSet presAssocID="{4F699CDD-94DD-4C09-9836-3773A7980FFB}" presName="sibTrans" presStyleLbl="sibTrans2D1" presStyleIdx="3" presStyleCnt="5"/>
      <dgm:spPr/>
    </dgm:pt>
    <dgm:pt modelId="{AE48B2A2-4F66-4E52-9D41-9562EBE4460A}" type="pres">
      <dgm:prSet presAssocID="{48E2113D-87F1-48B7-8CEF-FBDDC59A3767}" presName="node" presStyleLbl="node1" presStyleIdx="4" presStyleCnt="5">
        <dgm:presLayoutVars>
          <dgm:bulletEnabled val="1"/>
        </dgm:presLayoutVars>
      </dgm:prSet>
      <dgm:spPr/>
    </dgm:pt>
    <dgm:pt modelId="{72DAFE3C-AB10-4912-809A-1D64CEC8AEF5}" type="pres">
      <dgm:prSet presAssocID="{48E2113D-87F1-48B7-8CEF-FBDDC59A3767}" presName="dummy" presStyleCnt="0"/>
      <dgm:spPr/>
    </dgm:pt>
    <dgm:pt modelId="{BEC02773-3F3F-4A3E-A8DA-7DC3B4BB3E2E}" type="pres">
      <dgm:prSet presAssocID="{EF3A8507-53CB-470E-9F7E-5057C8D43F6D}" presName="sibTrans" presStyleLbl="sibTrans2D1" presStyleIdx="4" presStyleCnt="5"/>
      <dgm:spPr/>
    </dgm:pt>
  </dgm:ptLst>
  <dgm:cxnLst>
    <dgm:cxn modelId="{ED4ECF01-FC8B-49CC-9D1C-31162A41F504}" type="presOf" srcId="{F4F6A251-71B1-4DAD-9FF5-96D84BE1A463}" destId="{5AA51F6F-D319-4FE3-ACDC-C830662FCEB0}" srcOrd="0" destOrd="0" presId="urn:microsoft.com/office/officeart/2005/8/layout/radial6"/>
    <dgm:cxn modelId="{4FC89A04-3081-4DCC-B250-A48D51DE90C0}" srcId="{DEEBFE5E-4CEA-43D6-BA35-C470E2A08904}" destId="{8F35422F-6176-4BC4-9272-930AC5EA1FC7}" srcOrd="1" destOrd="0" parTransId="{6F1EDAC1-1D09-4AE2-8D25-8FB92CC5426C}" sibTransId="{CA728F20-F9AD-4C6D-9E78-50A469529924}"/>
    <dgm:cxn modelId="{212F7812-B6D9-4E14-BE0C-BC98A006639E}" type="presOf" srcId="{8F35422F-6176-4BC4-9272-930AC5EA1FC7}" destId="{411E8A19-1789-4680-999F-9A0315F97630}" srcOrd="0" destOrd="0" presId="urn:microsoft.com/office/officeart/2005/8/layout/radial6"/>
    <dgm:cxn modelId="{5CB6F826-11D3-4D8D-9B52-27FF6D2152C1}" srcId="{DEEBFE5E-4CEA-43D6-BA35-C470E2A08904}" destId="{015A2A70-D4D2-4D6D-A4A4-8900EF499F55}" srcOrd="0" destOrd="0" parTransId="{EDD55BF5-1D03-46D0-BD2F-65C32EE4B277}" sibTransId="{69AA8121-EC57-4259-B59C-EF941204C7D4}"/>
    <dgm:cxn modelId="{49045B2B-A754-4BE6-840B-742B96F0412F}" srcId="{DEEBFE5E-4CEA-43D6-BA35-C470E2A08904}" destId="{43111729-4040-48FA-B613-DA19C5A69837}" srcOrd="2" destOrd="0" parTransId="{5C0C7815-6A32-4079-87AD-2B806D1D2045}" sibTransId="{F4F6A251-71B1-4DAD-9FF5-96D84BE1A463}"/>
    <dgm:cxn modelId="{F069FD45-A18F-4008-A4D1-7AD1EC9E7829}" type="presOf" srcId="{48E2113D-87F1-48B7-8CEF-FBDDC59A3767}" destId="{AE48B2A2-4F66-4E52-9D41-9562EBE4460A}" srcOrd="0" destOrd="0" presId="urn:microsoft.com/office/officeart/2005/8/layout/radial6"/>
    <dgm:cxn modelId="{94DD9C4F-4EA6-4099-A2C9-23F9C41D5EFF}" type="presOf" srcId="{EF3A8507-53CB-470E-9F7E-5057C8D43F6D}" destId="{BEC02773-3F3F-4A3E-A8DA-7DC3B4BB3E2E}" srcOrd="0" destOrd="0" presId="urn:microsoft.com/office/officeart/2005/8/layout/radial6"/>
    <dgm:cxn modelId="{73B83574-0089-4513-A102-D86B3C7ECB31}" type="presOf" srcId="{43111729-4040-48FA-B613-DA19C5A69837}" destId="{E359FB49-70FC-4FBA-A6ED-12F1CBBF064A}" srcOrd="0" destOrd="0" presId="urn:microsoft.com/office/officeart/2005/8/layout/radial6"/>
    <dgm:cxn modelId="{A341148B-95D3-4E13-9FFB-09C57B271EA9}" type="presOf" srcId="{69AA8121-EC57-4259-B59C-EF941204C7D4}" destId="{DF08C98C-0252-4A62-9F49-9D411109574A}" srcOrd="0" destOrd="0" presId="urn:microsoft.com/office/officeart/2005/8/layout/radial6"/>
    <dgm:cxn modelId="{CD8C239D-DFD7-45CB-A8DD-825A5640AEF2}" type="presOf" srcId="{C68F2573-D135-4177-A715-6EC04111EC34}" destId="{3925E9EE-1A9F-48D8-BF1D-8931BC26EC46}" srcOrd="0" destOrd="0" presId="urn:microsoft.com/office/officeart/2005/8/layout/radial6"/>
    <dgm:cxn modelId="{18959FB0-CB5F-4BB2-98BF-364D54D42009}" srcId="{C68F2573-D135-4177-A715-6EC04111EC34}" destId="{DEEBFE5E-4CEA-43D6-BA35-C470E2A08904}" srcOrd="0" destOrd="0" parTransId="{CE83AD0D-744A-44D4-A1E7-DD831224F53A}" sibTransId="{938B9B65-72C6-4612-81D2-34069E695270}"/>
    <dgm:cxn modelId="{330AEFB6-3F8A-45AF-85E7-6460A2BF1AB9}" srcId="{DEEBFE5E-4CEA-43D6-BA35-C470E2A08904}" destId="{48E2113D-87F1-48B7-8CEF-FBDDC59A3767}" srcOrd="4" destOrd="0" parTransId="{7C057A17-E41C-450D-B76E-CFFCCA6DBAAA}" sibTransId="{EF3A8507-53CB-470E-9F7E-5057C8D43F6D}"/>
    <dgm:cxn modelId="{1402C4C2-F109-47E0-BA32-BD7B0438AB6C}" type="presOf" srcId="{9A9B2BE4-62FF-4D14-9857-291E3B431CB5}" destId="{3230EEBF-B252-43CC-953D-FE35685E53C0}" srcOrd="0" destOrd="0" presId="urn:microsoft.com/office/officeart/2005/8/layout/radial6"/>
    <dgm:cxn modelId="{A9E980D3-9A8E-453C-8019-9FAD8F14732E}" type="presOf" srcId="{015A2A70-D4D2-4D6D-A4A4-8900EF499F55}" destId="{005F3B03-F701-40E4-A0C3-AA630D03E436}" srcOrd="0" destOrd="0" presId="urn:microsoft.com/office/officeart/2005/8/layout/radial6"/>
    <dgm:cxn modelId="{05D82CD8-778B-4E11-ABE6-FF77FDE9B344}" type="presOf" srcId="{CA728F20-F9AD-4C6D-9E78-50A469529924}" destId="{88BF5026-9F3C-4282-82D9-57A3AF16832E}" srcOrd="0" destOrd="0" presId="urn:microsoft.com/office/officeart/2005/8/layout/radial6"/>
    <dgm:cxn modelId="{D4F099E3-1B19-494B-BA41-EDC651345FE0}" type="presOf" srcId="{DEEBFE5E-4CEA-43D6-BA35-C470E2A08904}" destId="{AA3BB9AC-5623-4022-954F-4D397CCA9D57}" srcOrd="0" destOrd="0" presId="urn:microsoft.com/office/officeart/2005/8/layout/radial6"/>
    <dgm:cxn modelId="{2DC72EED-64C3-4B38-AF30-B3D35A38D8D6}" type="presOf" srcId="{4F699CDD-94DD-4C09-9836-3773A7980FFB}" destId="{0CA7AA2B-B642-43EF-996E-0E89BC12FE92}" srcOrd="0" destOrd="0" presId="urn:microsoft.com/office/officeart/2005/8/layout/radial6"/>
    <dgm:cxn modelId="{27482EFB-F2EB-4C31-9DBA-84A041EAB86B}" srcId="{DEEBFE5E-4CEA-43D6-BA35-C470E2A08904}" destId="{9A9B2BE4-62FF-4D14-9857-291E3B431CB5}" srcOrd="3" destOrd="0" parTransId="{2800F5E4-D9A7-4BB0-97BB-562E887F4006}" sibTransId="{4F699CDD-94DD-4C09-9836-3773A7980FFB}"/>
    <dgm:cxn modelId="{82A92EA2-96C2-4A12-A3FB-D824EF18D641}" type="presParOf" srcId="{3925E9EE-1A9F-48D8-BF1D-8931BC26EC46}" destId="{AA3BB9AC-5623-4022-954F-4D397CCA9D57}" srcOrd="0" destOrd="0" presId="urn:microsoft.com/office/officeart/2005/8/layout/radial6"/>
    <dgm:cxn modelId="{1833FE32-F661-4A50-838F-4F1F108DE92B}" type="presParOf" srcId="{3925E9EE-1A9F-48D8-BF1D-8931BC26EC46}" destId="{005F3B03-F701-40E4-A0C3-AA630D03E436}" srcOrd="1" destOrd="0" presId="urn:microsoft.com/office/officeart/2005/8/layout/radial6"/>
    <dgm:cxn modelId="{F014F0F2-8C5B-4AA6-B2C4-C0D8F6ADBD20}" type="presParOf" srcId="{3925E9EE-1A9F-48D8-BF1D-8931BC26EC46}" destId="{6E247EF9-A6D8-444B-A844-A848A86E78C7}" srcOrd="2" destOrd="0" presId="urn:microsoft.com/office/officeart/2005/8/layout/radial6"/>
    <dgm:cxn modelId="{0254FC45-1999-48DC-9FD9-98288096CCDA}" type="presParOf" srcId="{3925E9EE-1A9F-48D8-BF1D-8931BC26EC46}" destId="{DF08C98C-0252-4A62-9F49-9D411109574A}" srcOrd="3" destOrd="0" presId="urn:microsoft.com/office/officeart/2005/8/layout/radial6"/>
    <dgm:cxn modelId="{B584A34E-7C17-48C1-AD1E-7E977339154C}" type="presParOf" srcId="{3925E9EE-1A9F-48D8-BF1D-8931BC26EC46}" destId="{411E8A19-1789-4680-999F-9A0315F97630}" srcOrd="4" destOrd="0" presId="urn:microsoft.com/office/officeart/2005/8/layout/radial6"/>
    <dgm:cxn modelId="{CE735091-2694-4EEC-8E9D-3A97EC194C25}" type="presParOf" srcId="{3925E9EE-1A9F-48D8-BF1D-8931BC26EC46}" destId="{4AFE4D64-1522-4103-BBF3-BACD2F9B6823}" srcOrd="5" destOrd="0" presId="urn:microsoft.com/office/officeart/2005/8/layout/radial6"/>
    <dgm:cxn modelId="{E37D043A-1F32-4025-8C51-5CBCB2C9EA50}" type="presParOf" srcId="{3925E9EE-1A9F-48D8-BF1D-8931BC26EC46}" destId="{88BF5026-9F3C-4282-82D9-57A3AF16832E}" srcOrd="6" destOrd="0" presId="urn:microsoft.com/office/officeart/2005/8/layout/radial6"/>
    <dgm:cxn modelId="{605DBB14-06B9-41B2-8878-DA0C18603379}" type="presParOf" srcId="{3925E9EE-1A9F-48D8-BF1D-8931BC26EC46}" destId="{E359FB49-70FC-4FBA-A6ED-12F1CBBF064A}" srcOrd="7" destOrd="0" presId="urn:microsoft.com/office/officeart/2005/8/layout/radial6"/>
    <dgm:cxn modelId="{ADA4A6EE-8A20-405D-9489-2432AA68FECE}" type="presParOf" srcId="{3925E9EE-1A9F-48D8-BF1D-8931BC26EC46}" destId="{78B4F5BE-DBC6-4CED-8BB4-8A31ECB1D595}" srcOrd="8" destOrd="0" presId="urn:microsoft.com/office/officeart/2005/8/layout/radial6"/>
    <dgm:cxn modelId="{FE3E3C9A-5D71-4DF8-9883-334D05AEE963}" type="presParOf" srcId="{3925E9EE-1A9F-48D8-BF1D-8931BC26EC46}" destId="{5AA51F6F-D319-4FE3-ACDC-C830662FCEB0}" srcOrd="9" destOrd="0" presId="urn:microsoft.com/office/officeart/2005/8/layout/radial6"/>
    <dgm:cxn modelId="{A64B92E1-AD79-4710-A5EA-6F2EF8FC4FAF}" type="presParOf" srcId="{3925E9EE-1A9F-48D8-BF1D-8931BC26EC46}" destId="{3230EEBF-B252-43CC-953D-FE35685E53C0}" srcOrd="10" destOrd="0" presId="urn:microsoft.com/office/officeart/2005/8/layout/radial6"/>
    <dgm:cxn modelId="{AB0B675E-641B-4370-BD83-C8F666449B3C}" type="presParOf" srcId="{3925E9EE-1A9F-48D8-BF1D-8931BC26EC46}" destId="{F8C5432E-3A3A-468B-824C-D53487380823}" srcOrd="11" destOrd="0" presId="urn:microsoft.com/office/officeart/2005/8/layout/radial6"/>
    <dgm:cxn modelId="{F09FDAD8-6848-41D4-A713-EED8C6EADAB8}" type="presParOf" srcId="{3925E9EE-1A9F-48D8-BF1D-8931BC26EC46}" destId="{0CA7AA2B-B642-43EF-996E-0E89BC12FE92}" srcOrd="12" destOrd="0" presId="urn:microsoft.com/office/officeart/2005/8/layout/radial6"/>
    <dgm:cxn modelId="{3F4FED10-75F7-4600-9514-5BDA6CE93DA9}" type="presParOf" srcId="{3925E9EE-1A9F-48D8-BF1D-8931BC26EC46}" destId="{AE48B2A2-4F66-4E52-9D41-9562EBE4460A}" srcOrd="13" destOrd="0" presId="urn:microsoft.com/office/officeart/2005/8/layout/radial6"/>
    <dgm:cxn modelId="{ADC8425C-2D40-4703-BF6B-5DD6A8697DF0}" type="presParOf" srcId="{3925E9EE-1A9F-48D8-BF1D-8931BC26EC46}" destId="{72DAFE3C-AB10-4912-809A-1D64CEC8AEF5}" srcOrd="14" destOrd="0" presId="urn:microsoft.com/office/officeart/2005/8/layout/radial6"/>
    <dgm:cxn modelId="{26F79B6C-66F1-47F6-8CEE-CF9F783B55B9}" type="presParOf" srcId="{3925E9EE-1A9F-48D8-BF1D-8931BC26EC46}" destId="{BEC02773-3F3F-4A3E-A8DA-7DC3B4BB3E2E}" srcOrd="15" destOrd="0" presId="urn:microsoft.com/office/officeart/2005/8/layout/radial6"/>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E2AD2E-87EC-4949-9F14-62686BE9AE4D}">
      <dsp:nvSpPr>
        <dsp:cNvPr id="0" name=""/>
        <dsp:cNvSpPr/>
      </dsp:nvSpPr>
      <dsp:spPr>
        <a:xfrm>
          <a:off x="0" y="1637270"/>
          <a:ext cx="4429760" cy="1074226"/>
        </a:xfrm>
        <a:prstGeom prst="rect">
          <a:avLst/>
        </a:prstGeom>
        <a:blipFill>
          <a:blip xmlns:r="http://schemas.openxmlformats.org/officeDocument/2006/relationships" r:embed="rId1">
            <a:duotone>
              <a:schemeClr val="accent2">
                <a:hueOff val="0"/>
                <a:satOff val="0"/>
                <a:lumOff val="0"/>
                <a:alphaOff val="0"/>
                <a:tint val="100000"/>
                <a:shade val="50000"/>
                <a:hueMod val="100000"/>
                <a:satMod val="100000"/>
              </a:schemeClr>
              <a:schemeClr val="accent2">
                <a:hueOff val="0"/>
                <a:satOff val="0"/>
                <a:lumOff val="0"/>
                <a:alphaOff val="0"/>
                <a:tint val="100000"/>
                <a:shade val="75000"/>
                <a:hueMod val="100000"/>
                <a:satMod val="100000"/>
              </a:schemeClr>
            </a:duotone>
          </a:blip>
          <a:tile tx="0" ty="0" sx="50000" sy="50000" flip="none" algn="ctr"/>
        </a:blipFill>
        <a:ln>
          <a:noFill/>
        </a:ln>
        <a:effectLst>
          <a:glow>
            <a:schemeClr val="accent2">
              <a:hueOff val="0"/>
              <a:satOff val="0"/>
              <a:lumOff val="0"/>
              <a:alphaOff val="0"/>
              <a:tint val="100000"/>
              <a:shade val="100000"/>
              <a:hueMod val="100000"/>
              <a:satMod val="100000"/>
            </a:schemeClr>
          </a:glo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zh-CN" altLang="en-US" sz="3100" b="1" kern="1200" dirty="0">
              <a:latin typeface="微软雅黑" panose="020B0503020204020204" pitchFamily="34" charset="-122"/>
              <a:ea typeface="微软雅黑" panose="020B0503020204020204" pitchFamily="34" charset="-122"/>
            </a:rPr>
            <a:t>盆腔炎性后遗症</a:t>
          </a:r>
        </a:p>
      </dsp:txBody>
      <dsp:txXfrm>
        <a:off x="0" y="1637270"/>
        <a:ext cx="4429760" cy="1074226"/>
      </dsp:txXfrm>
    </dsp:sp>
    <dsp:sp modelId="{912FC34D-F4A8-436A-9F33-05217FA9D10C}">
      <dsp:nvSpPr>
        <dsp:cNvPr id="0" name=""/>
        <dsp:cNvSpPr/>
      </dsp:nvSpPr>
      <dsp:spPr>
        <a:xfrm rot="10800000">
          <a:off x="0" y="0"/>
          <a:ext cx="4429760" cy="1652160"/>
        </a:xfrm>
        <a:prstGeom prst="upArrowCallout">
          <a:avLst/>
        </a:prstGeom>
        <a:blipFill>
          <a:blip xmlns:r="http://schemas.openxmlformats.org/officeDocument/2006/relationships" r:embed="rId1">
            <a:duotone>
              <a:schemeClr val="accent3">
                <a:hueOff val="0"/>
                <a:satOff val="0"/>
                <a:lumOff val="0"/>
                <a:alphaOff val="0"/>
                <a:tint val="100000"/>
                <a:shade val="50000"/>
                <a:hueMod val="100000"/>
                <a:satMod val="100000"/>
              </a:schemeClr>
              <a:schemeClr val="accent3">
                <a:hueOff val="0"/>
                <a:satOff val="0"/>
                <a:lumOff val="0"/>
                <a:alphaOff val="0"/>
                <a:tint val="100000"/>
                <a:shade val="75000"/>
                <a:hueMod val="100000"/>
                <a:satMod val="100000"/>
              </a:schemeClr>
            </a:duotone>
          </a:blip>
          <a:tile tx="0" ty="0" sx="50000" sy="50000" flip="none" algn="ctr"/>
        </a:blipFill>
        <a:ln>
          <a:noFill/>
        </a:ln>
        <a:effectLst>
          <a:glow>
            <a:schemeClr val="accent3">
              <a:hueOff val="0"/>
              <a:satOff val="0"/>
              <a:lumOff val="0"/>
              <a:alphaOff val="0"/>
              <a:tint val="100000"/>
              <a:shade val="100000"/>
              <a:hueMod val="100000"/>
              <a:satMod val="100000"/>
            </a:schemeClr>
          </a:glo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zh-CN" altLang="en-US" sz="3100" b="1" kern="1200" dirty="0">
              <a:latin typeface="+mj-ea"/>
              <a:ea typeface="+mj-ea"/>
            </a:rPr>
            <a:t>急性盆腔炎</a:t>
          </a:r>
        </a:p>
      </dsp:txBody>
      <dsp:txXfrm rot="10800000">
        <a:off x="0" y="0"/>
        <a:ext cx="4429760" cy="10735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079FB0-CF98-488D-9079-6C2067A282A4}">
      <dsp:nvSpPr>
        <dsp:cNvPr id="0" name=""/>
        <dsp:cNvSpPr/>
      </dsp:nvSpPr>
      <dsp:spPr>
        <a:xfrm>
          <a:off x="445005" y="0"/>
          <a:ext cx="5946464" cy="4064000"/>
        </a:xfrm>
        <a:prstGeom prst="rightArrow">
          <a:avLst/>
        </a:prstGeom>
        <a:blipFill>
          <a:blip xmlns:r="http://schemas.openxmlformats.org/officeDocument/2006/relationships" r:embed="rId1">
            <a:duotone>
              <a:schemeClr val="accent2">
                <a:tint val="40000"/>
                <a:hueOff val="0"/>
                <a:satOff val="0"/>
                <a:lumOff val="0"/>
                <a:alphaOff val="0"/>
                <a:tint val="100000"/>
                <a:shade val="50000"/>
                <a:hueMod val="100000"/>
                <a:satMod val="100000"/>
              </a:schemeClr>
              <a:schemeClr val="accent2">
                <a:tint val="40000"/>
                <a:hueOff val="0"/>
                <a:satOff val="0"/>
                <a:lumOff val="0"/>
                <a:alphaOff val="0"/>
                <a:tint val="100000"/>
                <a:shade val="75000"/>
                <a:hueMod val="100000"/>
                <a:satMod val="100000"/>
              </a:schemeClr>
            </a:duotone>
          </a:blip>
          <a:tile tx="0" ty="0" sx="50000" sy="50000" flip="none" algn="ctr"/>
        </a:blip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9B5F39DF-D7E5-480B-BE48-1CCEF1EEB8BB}">
      <dsp:nvSpPr>
        <dsp:cNvPr id="0" name=""/>
        <dsp:cNvSpPr/>
      </dsp:nvSpPr>
      <dsp:spPr>
        <a:xfrm>
          <a:off x="0" y="1219199"/>
          <a:ext cx="2098752" cy="1625600"/>
        </a:xfrm>
        <a:prstGeom prst="roundRect">
          <a:avLst/>
        </a:prstGeom>
        <a:blipFill>
          <a:blip xmlns:r="http://schemas.openxmlformats.org/officeDocument/2006/relationships" r:embed="rId1">
            <a:duotone>
              <a:schemeClr val="accent2">
                <a:hueOff val="0"/>
                <a:satOff val="0"/>
                <a:lumOff val="0"/>
                <a:alphaOff val="0"/>
                <a:tint val="100000"/>
                <a:shade val="50000"/>
                <a:hueMod val="100000"/>
                <a:satMod val="100000"/>
              </a:schemeClr>
              <a:schemeClr val="accent2">
                <a:hueOff val="0"/>
                <a:satOff val="0"/>
                <a:lumOff val="0"/>
                <a:alphaOff val="0"/>
                <a:tint val="100000"/>
                <a:shade val="75000"/>
                <a:hueMod val="100000"/>
                <a:satMod val="100000"/>
              </a:schemeClr>
            </a:duotone>
          </a:blip>
          <a:tile tx="0" ty="0" sx="50000" sy="50000" flip="none" algn="ctr"/>
        </a:blipFill>
        <a:ln>
          <a:noFill/>
        </a:ln>
        <a:effectLst>
          <a:glow>
            <a:schemeClr val="accent2">
              <a:hueOff val="0"/>
              <a:satOff val="0"/>
              <a:lumOff val="0"/>
              <a:alphaOff val="0"/>
              <a:tint val="100000"/>
              <a:shade val="100000"/>
              <a:hueMod val="100000"/>
              <a:satMod val="100000"/>
            </a:schemeClr>
          </a:glo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zh-CN" altLang="en-US" sz="3200" b="1" kern="1200" dirty="0">
              <a:latin typeface="+mj-ea"/>
              <a:ea typeface="+mj-ea"/>
            </a:rPr>
            <a:t>最低标准</a:t>
          </a:r>
        </a:p>
      </dsp:txBody>
      <dsp:txXfrm>
        <a:off x="79355" y="1298554"/>
        <a:ext cx="1940042" cy="1466890"/>
      </dsp:txXfrm>
    </dsp:sp>
    <dsp:sp modelId="{2676F9A6-5A80-4302-A8A6-98E7278D7BE4}">
      <dsp:nvSpPr>
        <dsp:cNvPr id="0" name=""/>
        <dsp:cNvSpPr/>
      </dsp:nvSpPr>
      <dsp:spPr>
        <a:xfrm>
          <a:off x="2448544" y="1219199"/>
          <a:ext cx="2098752" cy="1625600"/>
        </a:xfrm>
        <a:prstGeom prst="roundRect">
          <a:avLst/>
        </a:prstGeom>
        <a:blipFill>
          <a:blip xmlns:r="http://schemas.openxmlformats.org/officeDocument/2006/relationships" r:embed="rId1">
            <a:duotone>
              <a:schemeClr val="accent3">
                <a:hueOff val="0"/>
                <a:satOff val="0"/>
                <a:lumOff val="0"/>
                <a:alphaOff val="0"/>
                <a:tint val="100000"/>
                <a:shade val="50000"/>
                <a:hueMod val="100000"/>
                <a:satMod val="100000"/>
              </a:schemeClr>
              <a:schemeClr val="accent3">
                <a:hueOff val="0"/>
                <a:satOff val="0"/>
                <a:lumOff val="0"/>
                <a:alphaOff val="0"/>
                <a:tint val="100000"/>
                <a:shade val="75000"/>
                <a:hueMod val="100000"/>
                <a:satMod val="100000"/>
              </a:schemeClr>
            </a:duotone>
          </a:blip>
          <a:tile tx="0" ty="0" sx="50000" sy="50000" flip="none" algn="ctr"/>
        </a:blipFill>
        <a:ln>
          <a:noFill/>
        </a:ln>
        <a:effectLst>
          <a:glow>
            <a:schemeClr val="accent3">
              <a:hueOff val="0"/>
              <a:satOff val="0"/>
              <a:lumOff val="0"/>
              <a:alphaOff val="0"/>
              <a:tint val="100000"/>
              <a:shade val="100000"/>
              <a:hueMod val="100000"/>
              <a:satMod val="100000"/>
            </a:schemeClr>
          </a:glo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zh-CN" altLang="en-US" sz="3200" b="1" kern="1200" dirty="0">
              <a:latin typeface="+mj-ea"/>
              <a:ea typeface="+mj-ea"/>
            </a:rPr>
            <a:t>附加标准</a:t>
          </a:r>
        </a:p>
      </dsp:txBody>
      <dsp:txXfrm>
        <a:off x="2527899" y="1298554"/>
        <a:ext cx="1940042" cy="1466890"/>
      </dsp:txXfrm>
    </dsp:sp>
    <dsp:sp modelId="{CE880232-1F36-4517-9CC6-A5703AE2916C}">
      <dsp:nvSpPr>
        <dsp:cNvPr id="0" name=""/>
        <dsp:cNvSpPr/>
      </dsp:nvSpPr>
      <dsp:spPr>
        <a:xfrm>
          <a:off x="4897088" y="1219199"/>
          <a:ext cx="2098752" cy="1625600"/>
        </a:xfrm>
        <a:prstGeom prst="roundRect">
          <a:avLst/>
        </a:prstGeom>
        <a:blipFill>
          <a:blip xmlns:r="http://schemas.openxmlformats.org/officeDocument/2006/relationships" r:embed="rId1">
            <a:duotone>
              <a:schemeClr val="accent4">
                <a:hueOff val="0"/>
                <a:satOff val="0"/>
                <a:lumOff val="0"/>
                <a:alphaOff val="0"/>
                <a:tint val="100000"/>
                <a:shade val="50000"/>
                <a:hueMod val="100000"/>
                <a:satMod val="100000"/>
              </a:schemeClr>
              <a:schemeClr val="accent4">
                <a:hueOff val="0"/>
                <a:satOff val="0"/>
                <a:lumOff val="0"/>
                <a:alphaOff val="0"/>
                <a:tint val="100000"/>
                <a:shade val="75000"/>
                <a:hueMod val="100000"/>
                <a:satMod val="100000"/>
              </a:schemeClr>
            </a:duotone>
          </a:blip>
          <a:tile tx="0" ty="0" sx="50000" sy="50000" flip="none" algn="ctr"/>
        </a:blipFill>
        <a:ln>
          <a:noFill/>
        </a:ln>
        <a:effectLst>
          <a:glow>
            <a:schemeClr val="accent4">
              <a:hueOff val="0"/>
              <a:satOff val="0"/>
              <a:lumOff val="0"/>
              <a:alphaOff val="0"/>
              <a:tint val="100000"/>
              <a:shade val="100000"/>
              <a:hueMod val="100000"/>
              <a:satMod val="100000"/>
            </a:schemeClr>
          </a:glo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zh-CN" altLang="en-US" sz="3200" b="1" kern="1200" dirty="0">
              <a:latin typeface="+mj-ea"/>
              <a:ea typeface="+mj-ea"/>
            </a:rPr>
            <a:t>特异标准</a:t>
          </a:r>
        </a:p>
      </dsp:txBody>
      <dsp:txXfrm>
        <a:off x="4976443" y="1298554"/>
        <a:ext cx="1940042" cy="14668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8727B1-3083-4E03-B622-944BCF6E2BC2}">
      <dsp:nvSpPr>
        <dsp:cNvPr id="0" name=""/>
        <dsp:cNvSpPr/>
      </dsp:nvSpPr>
      <dsp:spPr>
        <a:xfrm>
          <a:off x="875892" y="0"/>
          <a:ext cx="3706585" cy="3706585"/>
        </a:xfrm>
        <a:prstGeom prst="triangl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B99DB8-C280-4755-92D5-3E48B8E17240}">
      <dsp:nvSpPr>
        <dsp:cNvPr id="0" name=""/>
        <dsp:cNvSpPr/>
      </dsp:nvSpPr>
      <dsp:spPr>
        <a:xfrm>
          <a:off x="2729184" y="371020"/>
          <a:ext cx="2409280" cy="658787"/>
        </a:xfrm>
        <a:prstGeom prst="round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CN" altLang="en-US" sz="2800" b="1" kern="1200">
              <a:latin typeface="+mn-ea"/>
              <a:ea typeface="+mn-ea"/>
            </a:rPr>
            <a:t>热毒炽盛</a:t>
          </a:r>
        </a:p>
      </dsp:txBody>
      <dsp:txXfrm>
        <a:off x="2761343" y="403179"/>
        <a:ext cx="2344962" cy="594469"/>
      </dsp:txXfrm>
    </dsp:sp>
    <dsp:sp modelId="{BAB3C613-1054-4528-B022-34A74316B2C7}">
      <dsp:nvSpPr>
        <dsp:cNvPr id="0" name=""/>
        <dsp:cNvSpPr/>
      </dsp:nvSpPr>
      <dsp:spPr>
        <a:xfrm>
          <a:off x="2729184" y="1112156"/>
          <a:ext cx="2409280" cy="658787"/>
        </a:xfrm>
        <a:prstGeom prst="round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CN" altLang="en-US" sz="2800" b="1" kern="1200">
              <a:latin typeface="+mn-ea"/>
              <a:ea typeface="+mn-ea"/>
            </a:rPr>
            <a:t>湿毒壅盛</a:t>
          </a:r>
        </a:p>
      </dsp:txBody>
      <dsp:txXfrm>
        <a:off x="2761343" y="1144315"/>
        <a:ext cx="2344962" cy="594469"/>
      </dsp:txXfrm>
    </dsp:sp>
    <dsp:sp modelId="{185C91D1-FE40-47CD-9C56-E21FD7A6522D}">
      <dsp:nvSpPr>
        <dsp:cNvPr id="0" name=""/>
        <dsp:cNvSpPr/>
      </dsp:nvSpPr>
      <dsp:spPr>
        <a:xfrm>
          <a:off x="2729184" y="1853292"/>
          <a:ext cx="2409280" cy="658787"/>
        </a:xfrm>
        <a:prstGeom prst="round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CN" altLang="en-US" sz="2800" b="1" kern="1200">
              <a:latin typeface="+mn-ea"/>
              <a:ea typeface="+mn-ea"/>
            </a:rPr>
            <a:t>湿热蕴结</a:t>
          </a:r>
        </a:p>
      </dsp:txBody>
      <dsp:txXfrm>
        <a:off x="2761343" y="1885451"/>
        <a:ext cx="2344962" cy="594469"/>
      </dsp:txXfrm>
    </dsp:sp>
    <dsp:sp modelId="{265B19AB-D4B0-49D2-A30F-B02CB6F9D604}">
      <dsp:nvSpPr>
        <dsp:cNvPr id="0" name=""/>
        <dsp:cNvSpPr/>
      </dsp:nvSpPr>
      <dsp:spPr>
        <a:xfrm>
          <a:off x="2729184" y="2594428"/>
          <a:ext cx="2409280" cy="658787"/>
        </a:xfrm>
        <a:prstGeom prst="round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CN" altLang="en-US" sz="2800" b="1" kern="1200">
              <a:latin typeface="+mn-ea"/>
              <a:ea typeface="+mn-ea"/>
            </a:rPr>
            <a:t>瘀热内结</a:t>
          </a:r>
        </a:p>
      </dsp:txBody>
      <dsp:txXfrm>
        <a:off x="2761343" y="2626587"/>
        <a:ext cx="2344962" cy="5944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C02773-3F3F-4A3E-A8DA-7DC3B4BB3E2E}">
      <dsp:nvSpPr>
        <dsp:cNvPr id="0" name=""/>
        <dsp:cNvSpPr/>
      </dsp:nvSpPr>
      <dsp:spPr>
        <a:xfrm>
          <a:off x="2581193" y="459790"/>
          <a:ext cx="3067212" cy="3067212"/>
        </a:xfrm>
        <a:prstGeom prst="blockArc">
          <a:avLst>
            <a:gd name="adj1" fmla="val 11880000"/>
            <a:gd name="adj2" fmla="val 16200000"/>
            <a:gd name="adj3" fmla="val 4635"/>
          </a:avLst>
        </a:prstGeom>
        <a:solidFill>
          <a:schemeClr val="accent6">
            <a:hueOff val="0"/>
            <a:satOff val="0"/>
            <a:lumOff val="0"/>
            <a:alphaOff val="0"/>
          </a:schemeClr>
        </a:solidFill>
        <a:ln>
          <a:noFill/>
        </a:ln>
        <a:effectLst>
          <a:glow>
            <a:schemeClr val="accent6">
              <a:hueOff val="0"/>
              <a:satOff val="0"/>
              <a:lumOff val="0"/>
              <a:alphaOff val="0"/>
              <a:tint val="100000"/>
              <a:shade val="100000"/>
              <a:hueMod val="100000"/>
              <a:satMod val="100000"/>
            </a:schemeClr>
          </a:glow>
        </a:effectLst>
      </dsp:spPr>
      <dsp:style>
        <a:lnRef idx="0">
          <a:scrgbClr r="0" g="0" b="0"/>
        </a:lnRef>
        <a:fillRef idx="1">
          <a:scrgbClr r="0" g="0" b="0"/>
        </a:fillRef>
        <a:effectRef idx="1">
          <a:scrgbClr r="0" g="0" b="0"/>
        </a:effectRef>
        <a:fontRef idx="minor">
          <a:schemeClr val="lt1"/>
        </a:fontRef>
      </dsp:style>
    </dsp:sp>
    <dsp:sp modelId="{0CA7AA2B-B642-43EF-996E-0E89BC12FE92}">
      <dsp:nvSpPr>
        <dsp:cNvPr id="0" name=""/>
        <dsp:cNvSpPr/>
      </dsp:nvSpPr>
      <dsp:spPr>
        <a:xfrm>
          <a:off x="2581193" y="459790"/>
          <a:ext cx="3067212" cy="3067212"/>
        </a:xfrm>
        <a:prstGeom prst="blockArc">
          <a:avLst>
            <a:gd name="adj1" fmla="val 7560000"/>
            <a:gd name="adj2" fmla="val 11880000"/>
            <a:gd name="adj3" fmla="val 4635"/>
          </a:avLst>
        </a:prstGeom>
        <a:solidFill>
          <a:schemeClr val="accent5">
            <a:hueOff val="0"/>
            <a:satOff val="0"/>
            <a:lumOff val="0"/>
            <a:alphaOff val="0"/>
          </a:schemeClr>
        </a:solidFill>
        <a:ln>
          <a:noFill/>
        </a:ln>
        <a:effectLst>
          <a:glow>
            <a:schemeClr val="accent5">
              <a:hueOff val="0"/>
              <a:satOff val="0"/>
              <a:lumOff val="0"/>
              <a:alphaOff val="0"/>
              <a:tint val="100000"/>
              <a:shade val="100000"/>
              <a:hueMod val="100000"/>
              <a:satMod val="100000"/>
            </a:schemeClr>
          </a:glow>
        </a:effectLst>
      </dsp:spPr>
      <dsp:style>
        <a:lnRef idx="0">
          <a:scrgbClr r="0" g="0" b="0"/>
        </a:lnRef>
        <a:fillRef idx="1">
          <a:scrgbClr r="0" g="0" b="0"/>
        </a:fillRef>
        <a:effectRef idx="1">
          <a:scrgbClr r="0" g="0" b="0"/>
        </a:effectRef>
        <a:fontRef idx="minor">
          <a:schemeClr val="lt1"/>
        </a:fontRef>
      </dsp:style>
    </dsp:sp>
    <dsp:sp modelId="{5AA51F6F-D319-4FE3-ACDC-C830662FCEB0}">
      <dsp:nvSpPr>
        <dsp:cNvPr id="0" name=""/>
        <dsp:cNvSpPr/>
      </dsp:nvSpPr>
      <dsp:spPr>
        <a:xfrm>
          <a:off x="2581193" y="459790"/>
          <a:ext cx="3067212" cy="3067212"/>
        </a:xfrm>
        <a:prstGeom prst="blockArc">
          <a:avLst>
            <a:gd name="adj1" fmla="val 3240000"/>
            <a:gd name="adj2" fmla="val 7560000"/>
            <a:gd name="adj3" fmla="val 4635"/>
          </a:avLst>
        </a:prstGeom>
        <a:solidFill>
          <a:schemeClr val="accent4">
            <a:hueOff val="0"/>
            <a:satOff val="0"/>
            <a:lumOff val="0"/>
            <a:alphaOff val="0"/>
          </a:schemeClr>
        </a:solidFill>
        <a:ln>
          <a:noFill/>
        </a:ln>
        <a:effectLst>
          <a:glow>
            <a:schemeClr val="accent4">
              <a:hueOff val="0"/>
              <a:satOff val="0"/>
              <a:lumOff val="0"/>
              <a:alphaOff val="0"/>
              <a:tint val="100000"/>
              <a:shade val="100000"/>
              <a:hueMod val="100000"/>
              <a:satMod val="100000"/>
            </a:schemeClr>
          </a:glow>
        </a:effectLst>
      </dsp:spPr>
      <dsp:style>
        <a:lnRef idx="0">
          <a:scrgbClr r="0" g="0" b="0"/>
        </a:lnRef>
        <a:fillRef idx="1">
          <a:scrgbClr r="0" g="0" b="0"/>
        </a:fillRef>
        <a:effectRef idx="1">
          <a:scrgbClr r="0" g="0" b="0"/>
        </a:effectRef>
        <a:fontRef idx="minor">
          <a:schemeClr val="lt1"/>
        </a:fontRef>
      </dsp:style>
    </dsp:sp>
    <dsp:sp modelId="{88BF5026-9F3C-4282-82D9-57A3AF16832E}">
      <dsp:nvSpPr>
        <dsp:cNvPr id="0" name=""/>
        <dsp:cNvSpPr/>
      </dsp:nvSpPr>
      <dsp:spPr>
        <a:xfrm>
          <a:off x="2581193" y="459790"/>
          <a:ext cx="3067212" cy="3067212"/>
        </a:xfrm>
        <a:prstGeom prst="blockArc">
          <a:avLst>
            <a:gd name="adj1" fmla="val 20520000"/>
            <a:gd name="adj2" fmla="val 3240000"/>
            <a:gd name="adj3" fmla="val 4635"/>
          </a:avLst>
        </a:prstGeom>
        <a:solidFill>
          <a:schemeClr val="accent3">
            <a:hueOff val="0"/>
            <a:satOff val="0"/>
            <a:lumOff val="0"/>
            <a:alphaOff val="0"/>
          </a:schemeClr>
        </a:solidFill>
        <a:ln>
          <a:noFill/>
        </a:ln>
        <a:effectLst>
          <a:glow>
            <a:schemeClr val="accent3">
              <a:hueOff val="0"/>
              <a:satOff val="0"/>
              <a:lumOff val="0"/>
              <a:alphaOff val="0"/>
              <a:tint val="100000"/>
              <a:shade val="100000"/>
              <a:hueMod val="100000"/>
              <a:satMod val="100000"/>
            </a:schemeClr>
          </a:glow>
        </a:effectLst>
      </dsp:spPr>
      <dsp:style>
        <a:lnRef idx="0">
          <a:scrgbClr r="0" g="0" b="0"/>
        </a:lnRef>
        <a:fillRef idx="1">
          <a:scrgbClr r="0" g="0" b="0"/>
        </a:fillRef>
        <a:effectRef idx="1">
          <a:scrgbClr r="0" g="0" b="0"/>
        </a:effectRef>
        <a:fontRef idx="minor">
          <a:schemeClr val="lt1"/>
        </a:fontRef>
      </dsp:style>
    </dsp:sp>
    <dsp:sp modelId="{DF08C98C-0252-4A62-9F49-9D411109574A}">
      <dsp:nvSpPr>
        <dsp:cNvPr id="0" name=""/>
        <dsp:cNvSpPr/>
      </dsp:nvSpPr>
      <dsp:spPr>
        <a:xfrm>
          <a:off x="2581193" y="459790"/>
          <a:ext cx="3067212" cy="3067212"/>
        </a:xfrm>
        <a:prstGeom prst="blockArc">
          <a:avLst>
            <a:gd name="adj1" fmla="val 16200000"/>
            <a:gd name="adj2" fmla="val 20520000"/>
            <a:gd name="adj3" fmla="val 4635"/>
          </a:avLst>
        </a:prstGeom>
        <a:solidFill>
          <a:schemeClr val="accent2">
            <a:hueOff val="0"/>
            <a:satOff val="0"/>
            <a:lumOff val="0"/>
            <a:alphaOff val="0"/>
          </a:schemeClr>
        </a:solidFill>
        <a:ln>
          <a:noFill/>
        </a:ln>
        <a:effectLst>
          <a:glow>
            <a:schemeClr val="accent2">
              <a:hueOff val="0"/>
              <a:satOff val="0"/>
              <a:lumOff val="0"/>
              <a:alphaOff val="0"/>
              <a:tint val="100000"/>
              <a:shade val="100000"/>
              <a:hueMod val="100000"/>
              <a:satMod val="100000"/>
            </a:schemeClr>
          </a:glow>
        </a:effectLst>
      </dsp:spPr>
      <dsp:style>
        <a:lnRef idx="0">
          <a:scrgbClr r="0" g="0" b="0"/>
        </a:lnRef>
        <a:fillRef idx="1">
          <a:scrgbClr r="0" g="0" b="0"/>
        </a:fillRef>
        <a:effectRef idx="1">
          <a:scrgbClr r="0" g="0" b="0"/>
        </a:effectRef>
        <a:fontRef idx="minor">
          <a:schemeClr val="lt1"/>
        </a:fontRef>
      </dsp:style>
    </dsp:sp>
    <dsp:sp modelId="{AA3BB9AC-5623-4022-954F-4D397CCA9D57}">
      <dsp:nvSpPr>
        <dsp:cNvPr id="0" name=""/>
        <dsp:cNvSpPr/>
      </dsp:nvSpPr>
      <dsp:spPr>
        <a:xfrm>
          <a:off x="3409577" y="1288174"/>
          <a:ext cx="1410444" cy="1410444"/>
        </a:xfrm>
        <a:prstGeom prst="ellipse">
          <a:avLst/>
        </a:prstGeom>
        <a:solidFill>
          <a:srgbClr val="2626FE"/>
        </a:solidFill>
        <a:ln w="38100" cap="flat" cmpd="sng" algn="ctr">
          <a:solidFill>
            <a:schemeClr val="lt1">
              <a:hueOff val="0"/>
              <a:satOff val="0"/>
              <a:lumOff val="0"/>
              <a:alphaOff val="0"/>
            </a:schemeClr>
          </a:solidFill>
          <a:prstDash val="solid"/>
        </a:ln>
        <a:effectLst>
          <a:glow>
            <a:schemeClr val="accent1">
              <a:hueOff val="0"/>
              <a:satOff val="0"/>
              <a:lumOff val="0"/>
              <a:alphaOff val="0"/>
              <a:tint val="100000"/>
              <a:shade val="100000"/>
              <a:hueMod val="100000"/>
              <a:satMod val="10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zh-CN" altLang="en-US" sz="3200" b="1" kern="1200" dirty="0">
              <a:latin typeface="+mj-ea"/>
              <a:ea typeface="+mj-ea"/>
            </a:rPr>
            <a:t>虚实错杂</a:t>
          </a:r>
        </a:p>
      </dsp:txBody>
      <dsp:txXfrm>
        <a:off x="3616132" y="1494729"/>
        <a:ext cx="997334" cy="997334"/>
      </dsp:txXfrm>
    </dsp:sp>
    <dsp:sp modelId="{005F3B03-F701-40E4-A0C3-AA630D03E436}">
      <dsp:nvSpPr>
        <dsp:cNvPr id="0" name=""/>
        <dsp:cNvSpPr/>
      </dsp:nvSpPr>
      <dsp:spPr>
        <a:xfrm>
          <a:off x="3621144" y="1678"/>
          <a:ext cx="987310" cy="987310"/>
        </a:xfrm>
        <a:prstGeom prst="ellipse">
          <a:avLst/>
        </a:prstGeom>
        <a:solidFill>
          <a:srgbClr val="FF0000"/>
        </a:solidFill>
        <a:ln w="38100" cap="flat" cmpd="sng" algn="ctr">
          <a:solidFill>
            <a:schemeClr val="lt1">
              <a:hueOff val="0"/>
              <a:satOff val="0"/>
              <a:lumOff val="0"/>
              <a:alphaOff val="0"/>
            </a:schemeClr>
          </a:solidFill>
          <a:prstDash val="solid"/>
        </a:ln>
        <a:effectLst>
          <a:glow>
            <a:schemeClr val="accent2">
              <a:hueOff val="0"/>
              <a:satOff val="0"/>
              <a:lumOff val="0"/>
              <a:alphaOff val="0"/>
              <a:tint val="100000"/>
              <a:shade val="100000"/>
              <a:hueMod val="100000"/>
              <a:satMod val="10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zh-CN" altLang="en-US" sz="3200" b="1" kern="1200" dirty="0">
              <a:latin typeface="+mj-ea"/>
              <a:ea typeface="+mj-ea"/>
            </a:rPr>
            <a:t>湿</a:t>
          </a:r>
        </a:p>
      </dsp:txBody>
      <dsp:txXfrm>
        <a:off x="3765732" y="146266"/>
        <a:ext cx="698134" cy="698134"/>
      </dsp:txXfrm>
    </dsp:sp>
    <dsp:sp modelId="{411E8A19-1789-4680-999F-9A0315F97630}">
      <dsp:nvSpPr>
        <dsp:cNvPr id="0" name=""/>
        <dsp:cNvSpPr/>
      </dsp:nvSpPr>
      <dsp:spPr>
        <a:xfrm>
          <a:off x="5045887" y="1036814"/>
          <a:ext cx="987310" cy="987310"/>
        </a:xfrm>
        <a:prstGeom prst="ellipse">
          <a:avLst/>
        </a:prstGeom>
        <a:solidFill>
          <a:srgbClr val="FF0000"/>
        </a:solidFill>
        <a:ln w="38100" cap="flat" cmpd="sng" algn="ctr">
          <a:solidFill>
            <a:schemeClr val="lt1">
              <a:hueOff val="0"/>
              <a:satOff val="0"/>
              <a:lumOff val="0"/>
              <a:alphaOff val="0"/>
            </a:schemeClr>
          </a:solidFill>
          <a:prstDash val="solid"/>
        </a:ln>
        <a:effectLst>
          <a:glow>
            <a:schemeClr val="accent3">
              <a:hueOff val="0"/>
              <a:satOff val="0"/>
              <a:lumOff val="0"/>
              <a:alphaOff val="0"/>
              <a:tint val="100000"/>
              <a:shade val="100000"/>
              <a:hueMod val="100000"/>
              <a:satMod val="10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zh-CN" altLang="en-US" sz="3200" b="1" kern="1200" dirty="0">
              <a:latin typeface="+mj-ea"/>
              <a:ea typeface="+mj-ea"/>
            </a:rPr>
            <a:t>热</a:t>
          </a:r>
        </a:p>
      </dsp:txBody>
      <dsp:txXfrm>
        <a:off x="5190475" y="1181402"/>
        <a:ext cx="698134" cy="698134"/>
      </dsp:txXfrm>
    </dsp:sp>
    <dsp:sp modelId="{E359FB49-70FC-4FBA-A6ED-12F1CBBF064A}">
      <dsp:nvSpPr>
        <dsp:cNvPr id="0" name=""/>
        <dsp:cNvSpPr/>
      </dsp:nvSpPr>
      <dsp:spPr>
        <a:xfrm>
          <a:off x="4501683" y="2711699"/>
          <a:ext cx="987310" cy="987310"/>
        </a:xfrm>
        <a:prstGeom prst="ellipse">
          <a:avLst/>
        </a:prstGeom>
        <a:solidFill>
          <a:srgbClr val="FF0000"/>
        </a:solidFill>
        <a:ln w="38100" cap="flat" cmpd="sng" algn="ctr">
          <a:solidFill>
            <a:schemeClr val="lt1">
              <a:hueOff val="0"/>
              <a:satOff val="0"/>
              <a:lumOff val="0"/>
              <a:alphaOff val="0"/>
            </a:schemeClr>
          </a:solidFill>
          <a:prstDash val="solid"/>
        </a:ln>
        <a:effectLst>
          <a:glow>
            <a:schemeClr val="accent4">
              <a:hueOff val="0"/>
              <a:satOff val="0"/>
              <a:lumOff val="0"/>
              <a:alphaOff val="0"/>
              <a:tint val="100000"/>
              <a:shade val="100000"/>
              <a:hueMod val="100000"/>
              <a:satMod val="10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zh-CN" altLang="en-US" sz="3200" b="1" kern="1200" dirty="0">
              <a:latin typeface="+mj-ea"/>
              <a:ea typeface="+mj-ea"/>
            </a:rPr>
            <a:t>瘀</a:t>
          </a:r>
        </a:p>
      </dsp:txBody>
      <dsp:txXfrm>
        <a:off x="4646271" y="2856287"/>
        <a:ext cx="698134" cy="698134"/>
      </dsp:txXfrm>
    </dsp:sp>
    <dsp:sp modelId="{3230EEBF-B252-43CC-953D-FE35685E53C0}">
      <dsp:nvSpPr>
        <dsp:cNvPr id="0" name=""/>
        <dsp:cNvSpPr/>
      </dsp:nvSpPr>
      <dsp:spPr>
        <a:xfrm>
          <a:off x="2740605" y="2711699"/>
          <a:ext cx="987310" cy="987310"/>
        </a:xfrm>
        <a:prstGeom prst="ellipse">
          <a:avLst/>
        </a:prstGeom>
        <a:solidFill>
          <a:srgbClr val="000000"/>
        </a:solidFill>
        <a:ln w="38100" cap="flat" cmpd="sng" algn="ctr">
          <a:solidFill>
            <a:schemeClr val="lt1">
              <a:hueOff val="0"/>
              <a:satOff val="0"/>
              <a:lumOff val="0"/>
              <a:alphaOff val="0"/>
            </a:schemeClr>
          </a:solidFill>
          <a:prstDash val="solid"/>
        </a:ln>
        <a:effectLst>
          <a:glow>
            <a:schemeClr val="accent5">
              <a:hueOff val="0"/>
              <a:satOff val="0"/>
              <a:lumOff val="0"/>
              <a:alphaOff val="0"/>
              <a:tint val="100000"/>
              <a:shade val="100000"/>
              <a:hueMod val="100000"/>
              <a:satMod val="10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zh-CN" altLang="en-US" sz="3200" b="1" kern="1200" dirty="0">
              <a:latin typeface="+mj-ea"/>
              <a:ea typeface="+mj-ea"/>
            </a:rPr>
            <a:t>寒</a:t>
          </a:r>
        </a:p>
      </dsp:txBody>
      <dsp:txXfrm>
        <a:off x="2885193" y="2856287"/>
        <a:ext cx="698134" cy="698134"/>
      </dsp:txXfrm>
    </dsp:sp>
    <dsp:sp modelId="{AE48B2A2-4F66-4E52-9D41-9562EBE4460A}">
      <dsp:nvSpPr>
        <dsp:cNvPr id="0" name=""/>
        <dsp:cNvSpPr/>
      </dsp:nvSpPr>
      <dsp:spPr>
        <a:xfrm>
          <a:off x="2196402" y="1036814"/>
          <a:ext cx="987310" cy="987310"/>
        </a:xfrm>
        <a:prstGeom prst="ellipse">
          <a:avLst/>
        </a:prstGeom>
        <a:solidFill>
          <a:schemeClr val="accent4">
            <a:lumMod val="50000"/>
          </a:schemeClr>
        </a:solidFill>
        <a:ln w="38100" cap="flat" cmpd="sng" algn="ctr">
          <a:solidFill>
            <a:schemeClr val="lt1">
              <a:hueOff val="0"/>
              <a:satOff val="0"/>
              <a:lumOff val="0"/>
              <a:alphaOff val="0"/>
            </a:schemeClr>
          </a:solidFill>
          <a:prstDash val="solid"/>
        </a:ln>
        <a:effectLst>
          <a:glow>
            <a:schemeClr val="accent6">
              <a:hueOff val="0"/>
              <a:satOff val="0"/>
              <a:lumOff val="0"/>
              <a:alphaOff val="0"/>
              <a:tint val="100000"/>
              <a:shade val="100000"/>
              <a:hueMod val="100000"/>
              <a:satMod val="10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zh-CN" altLang="en-US" sz="3200" b="1" kern="1200" dirty="0">
              <a:latin typeface="+mj-ea"/>
              <a:ea typeface="+mj-ea"/>
            </a:rPr>
            <a:t>虚</a:t>
          </a:r>
        </a:p>
      </dsp:txBody>
      <dsp:txXfrm>
        <a:off x="2340990" y="1181402"/>
        <a:ext cx="698134" cy="698134"/>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buFontTx/>
              <a:buNone/>
              <a:defRPr sz="1200" noProof="1"/>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buFontTx/>
              <a:buNone/>
              <a:defRPr sz="1200" noProof="1">
                <a:latin typeface="Arial" panose="020B0604020202020204" pitchFamily="34" charset="0"/>
                <a:ea typeface="黑体" panose="02010609060101010101" pitchFamily="49" charset="-122"/>
              </a:defRPr>
            </a:lvl1pPr>
          </a:lstStyle>
          <a:p>
            <a:pPr>
              <a:defRPr/>
            </a:pPr>
            <a:endParaRPr lang="zh-CN" altLang="en-US"/>
          </a:p>
        </p:txBody>
      </p:sp>
      <p:sp>
        <p:nvSpPr>
          <p:cNvPr id="8196" name="幻灯片图像占位符 3"/>
          <p:cNvSpPr>
            <a:spLocks noGrp="1" noRot="1" noChangeAspect="1" noChangeArrowheads="1"/>
          </p:cNvSpPr>
          <p:nvPr>
            <p:ph type="sldImg" idx="4294967295"/>
          </p:nvPr>
        </p:nvSpPr>
        <p:spPr bwMode="auto">
          <a:xfrm>
            <a:off x="685800" y="1143000"/>
            <a:ext cx="5486400" cy="3086100"/>
          </a:xfrm>
          <a:prstGeom prst="rect">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8197" name="备注占位符 4"/>
          <p:cNvSpPr>
            <a:spLocks noGrp="1" noChangeArrowheads="1"/>
          </p:cNvSpPr>
          <p:nvPr>
            <p:ph type="body" sz="quarter" idx="4294967295"/>
          </p:nvPr>
        </p:nvSpPr>
        <p:spPr bwMode="auto">
          <a:xfrm>
            <a:off x="685800" y="4400550"/>
            <a:ext cx="5486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buFontTx/>
              <a:buNone/>
              <a:defRPr sz="1200" noProof="1"/>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ECCC025-962B-44D5-9E5E-5F8A251F929A}" type="slidenum">
              <a:rPr lang="zh-CN" altLang="en-US"/>
              <a:pPr/>
              <a:t>‹#›</a:t>
            </a:fld>
            <a:endParaRPr lang="zh-CN" altLang="en-US"/>
          </a:p>
        </p:txBody>
      </p:sp>
    </p:spTree>
    <p:extLst>
      <p:ext uri="{BB962C8B-B14F-4D97-AF65-F5344CB8AC3E}">
        <p14:creationId xmlns:p14="http://schemas.microsoft.com/office/powerpoint/2010/main" val="2614830623"/>
      </p:ext>
    </p:extLst>
  </p:cSld>
  <p:clrMap bg1="lt1" tx1="dk1" bg2="lt2" tx2="dk2" accent1="accent1" accent2="accent2" accent3="accent3" accent4="accent4" accent5="accent5" accent6="accent6" hlink="hlink" folHlink="folHlink"/>
  <p:notesStyle>
    <a:lvl1pPr algn="l" rtl="0" fontAlgn="base">
      <a:spcBef>
        <a:spcPct val="0"/>
      </a:spcBef>
      <a:spcAft>
        <a:spcPct val="0"/>
      </a:spcAft>
      <a:defRPr sz="900" kern="1200">
        <a:solidFill>
          <a:schemeClr val="tx1"/>
        </a:solidFill>
        <a:latin typeface="+mn-lt"/>
        <a:ea typeface="+mn-ea"/>
        <a:cs typeface="+mn-cs"/>
      </a:defRPr>
    </a:lvl1pPr>
    <a:lvl2pPr marL="342900" algn="l" rtl="0" fontAlgn="base">
      <a:spcBef>
        <a:spcPct val="0"/>
      </a:spcBef>
      <a:spcAft>
        <a:spcPct val="0"/>
      </a:spcAft>
      <a:defRPr sz="900" kern="1200">
        <a:solidFill>
          <a:schemeClr val="tx1"/>
        </a:solidFill>
        <a:latin typeface="+mn-lt"/>
        <a:ea typeface="+mn-ea"/>
        <a:cs typeface="+mn-cs"/>
      </a:defRPr>
    </a:lvl2pPr>
    <a:lvl3pPr marL="685800" algn="l" rtl="0" fontAlgn="base">
      <a:spcBef>
        <a:spcPct val="0"/>
      </a:spcBef>
      <a:spcAft>
        <a:spcPct val="0"/>
      </a:spcAft>
      <a:defRPr sz="900" kern="1200">
        <a:solidFill>
          <a:schemeClr val="tx1"/>
        </a:solidFill>
        <a:latin typeface="+mn-lt"/>
        <a:ea typeface="+mn-ea"/>
        <a:cs typeface="+mn-cs"/>
      </a:defRPr>
    </a:lvl3pPr>
    <a:lvl4pPr marL="1028700" algn="l" rtl="0" fontAlgn="base">
      <a:spcBef>
        <a:spcPct val="0"/>
      </a:spcBef>
      <a:spcAft>
        <a:spcPct val="0"/>
      </a:spcAft>
      <a:defRPr sz="900" kern="1200">
        <a:solidFill>
          <a:schemeClr val="tx1"/>
        </a:solidFill>
        <a:latin typeface="+mn-lt"/>
        <a:ea typeface="+mn-ea"/>
        <a:cs typeface="+mn-cs"/>
      </a:defRPr>
    </a:lvl4pPr>
    <a:lvl5pPr marL="1371600" algn="l" rtl="0" fontAlgn="base">
      <a:spcBef>
        <a:spcPct val="0"/>
      </a:spcBef>
      <a:spcAft>
        <a:spcPct val="0"/>
      </a:spcAft>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baike.sogou.com/lemma/ShowInnerLink.htm?lemmaId=33938&amp;ss_c=ssc.citiao.link" TargetMode="External"/><Relationship Id="rId2" Type="http://schemas.openxmlformats.org/officeDocument/2006/relationships/slide" Target="../slides/slide119.xml"/><Relationship Id="rId1" Type="http://schemas.openxmlformats.org/officeDocument/2006/relationships/notesMaster" Target="../notesMasters/notesMaster1.xml"/><Relationship Id="rId4" Type="http://schemas.openxmlformats.org/officeDocument/2006/relationships/hyperlink" Target="https://baike.sogou.com/lemma/ShowInnerLink.htm?lemmaId=129023&amp;ss_c=ssc.citiao.link" TargetMode="Externa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幻灯片图像占位符 1"/>
          <p:cNvSpPr>
            <a:spLocks noGrp="1" noRot="1" noChangeAspect="1" noChangeArrowheads="1" noTextEdit="1"/>
          </p:cNvSpPr>
          <p:nvPr>
            <p:ph type="sldImg" idx="4294967295"/>
          </p:nvPr>
        </p:nvSpPr>
        <p:spPr>
          <a:ln>
            <a:miter lim="800000"/>
          </a:ln>
        </p:spPr>
      </p:sp>
      <p:sp>
        <p:nvSpPr>
          <p:cNvPr id="11266" name="备注占位符 2"/>
          <p:cNvSpPr>
            <a:spLocks noGrp="1" noChangeArrowheads="1"/>
          </p:cNvSpPr>
          <p:nvPr>
            <p:ph type="body" idx="4294967295"/>
          </p:nvPr>
        </p:nvSpPr>
        <p:spPr/>
        <p:txBody>
          <a:bodyPr>
            <a:prstTxWarp prst="textNoShape">
              <a:avLst/>
            </a:prstTxWarp>
          </a:bodyPr>
          <a:lstStyle/>
          <a:p>
            <a:r>
              <a:rPr lang="zh-CN" altLang="en-US"/>
              <a:t>来源，</a:t>
            </a:r>
          </a:p>
        </p:txBody>
      </p:sp>
      <p:sp>
        <p:nvSpPr>
          <p:cNvPr id="11267"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18EBAAD7-604E-42D9-8F1F-D34574386639}" type="slidenum">
              <a:rPr lang="zh-CN" altLang="en-US">
                <a:latin typeface="Calibri" pitchFamily="34" charset="0"/>
                <a:ea typeface="宋体" pitchFamily="2" charset="-122"/>
              </a:rPr>
              <a:pPr/>
              <a:t>1</a:t>
            </a:fld>
            <a:endParaRPr lang="zh-CN" altLang="en-US">
              <a:latin typeface="Calibri" pitchFamily="34" charset="0"/>
              <a:ea typeface="宋体"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幻灯片图像占位符 1"/>
          <p:cNvSpPr>
            <a:spLocks noGrp="1" noRot="1" noChangeAspect="1" noChangeArrowheads="1" noTextEdit="1"/>
          </p:cNvSpPr>
          <p:nvPr>
            <p:ph type="sldImg" idx="4294967295"/>
          </p:nvPr>
        </p:nvSpPr>
        <p:spPr>
          <a:ln>
            <a:miter lim="800000"/>
          </a:ln>
        </p:spPr>
      </p:sp>
      <p:sp>
        <p:nvSpPr>
          <p:cNvPr id="36866" name="备注占位符 2"/>
          <p:cNvSpPr>
            <a:spLocks noGrp="1" noChangeArrowheads="1"/>
          </p:cNvSpPr>
          <p:nvPr>
            <p:ph type="body" idx="4294967295"/>
          </p:nvPr>
        </p:nvSpPr>
        <p:spPr/>
        <p:txBody>
          <a:bodyPr>
            <a:prstTxWarp prst="textNoShape">
              <a:avLst/>
            </a:prstTxWarp>
          </a:bodyPr>
          <a:lstStyle/>
          <a:p>
            <a:r>
              <a:rPr lang="zh-CN" altLang="en-US" dirty="0"/>
              <a:t>所谓内源性病原体，指的是原本寄居于阴道内的微生物群，就包括需氧菌及厌氧菌，或者混合感染较多。金黄色葡萄球菌，溶血性链球菌，加德纳菌等，例如</a:t>
            </a:r>
            <a:r>
              <a:rPr lang="en-US" altLang="zh-CN" dirty="0"/>
              <a:t>BV</a:t>
            </a:r>
            <a:r>
              <a:rPr lang="zh-CN" altLang="en-US" dirty="0"/>
              <a:t>。厌氧菌感染容易形成盆腔脓肿，感染性血栓静脉炎，脓液有粪臭并有气泡</a:t>
            </a:r>
            <a:endParaRPr lang="en-US" altLang="zh-CN" dirty="0"/>
          </a:p>
          <a:p>
            <a:r>
              <a:rPr lang="zh-CN" altLang="en-US" dirty="0"/>
              <a:t>链球菌属革兰阳性球菌</a:t>
            </a:r>
            <a:r>
              <a:rPr lang="en-US" altLang="zh-CN" dirty="0"/>
              <a:t>, </a:t>
            </a:r>
            <a:r>
              <a:rPr lang="zh-CN" altLang="en-US" dirty="0"/>
              <a:t>以乙型链球菌的致病力最强</a:t>
            </a:r>
            <a:r>
              <a:rPr lang="en-US" altLang="zh-CN" dirty="0"/>
              <a:t>, </a:t>
            </a:r>
            <a:r>
              <a:rPr lang="zh-CN" altLang="en-US" dirty="0"/>
              <a:t>能产生溶血素和多种酶</a:t>
            </a:r>
            <a:r>
              <a:rPr lang="en-US" altLang="zh-CN" dirty="0"/>
              <a:t>, </a:t>
            </a:r>
            <a:r>
              <a:rPr lang="zh-CN" altLang="en-US" dirty="0"/>
              <a:t>使感染扩散并引起败血症</a:t>
            </a:r>
            <a:r>
              <a:rPr lang="en-US" altLang="zh-CN" dirty="0"/>
              <a:t>, </a:t>
            </a:r>
            <a:r>
              <a:rPr lang="zh-CN" altLang="en-US" dirty="0"/>
              <a:t>脓液较稀薄</a:t>
            </a:r>
            <a:r>
              <a:rPr lang="en-US" altLang="zh-CN" dirty="0"/>
              <a:t>, </a:t>
            </a:r>
            <a:r>
              <a:rPr lang="zh-CN" altLang="en-US" dirty="0"/>
              <a:t>量多</a:t>
            </a:r>
            <a:r>
              <a:rPr lang="en-US" altLang="zh-CN" dirty="0"/>
              <a:t>, </a:t>
            </a:r>
            <a:r>
              <a:rPr lang="zh-CN" altLang="en-US" dirty="0"/>
              <a:t>色淡红</a:t>
            </a:r>
            <a:r>
              <a:rPr lang="en-US" altLang="zh-CN" dirty="0"/>
              <a:t>, </a:t>
            </a:r>
            <a:r>
              <a:rPr lang="zh-CN" altLang="en-US" dirty="0"/>
              <a:t>一般不引起转移性脓肿。</a:t>
            </a:r>
            <a:endParaRPr lang="en-US" altLang="zh-CN" dirty="0"/>
          </a:p>
          <a:p>
            <a:r>
              <a:rPr lang="zh-CN" altLang="en-US" dirty="0"/>
              <a:t>葡萄球菌属革兰阳性球菌</a:t>
            </a:r>
            <a:r>
              <a:rPr lang="en-US" altLang="zh-CN" dirty="0"/>
              <a:t>, </a:t>
            </a:r>
            <a:r>
              <a:rPr lang="zh-CN" altLang="en-US" dirty="0"/>
              <a:t>是手术后生殖器、伤口感染以及产后常见的病原菌</a:t>
            </a:r>
            <a:r>
              <a:rPr lang="en-US" altLang="zh-CN" dirty="0"/>
              <a:t>, </a:t>
            </a:r>
            <a:r>
              <a:rPr lang="zh-CN" altLang="en-US" dirty="0"/>
              <a:t>沿生殖道上行感染</a:t>
            </a:r>
            <a:r>
              <a:rPr lang="en-US" altLang="zh-CN" dirty="0"/>
              <a:t>, </a:t>
            </a:r>
            <a:r>
              <a:rPr lang="zh-CN" altLang="en-US" dirty="0"/>
              <a:t>金黄色葡萄球菌的致病力最强</a:t>
            </a:r>
            <a:r>
              <a:rPr lang="en-US" altLang="zh-CN" dirty="0"/>
              <a:t>, </a:t>
            </a:r>
            <a:r>
              <a:rPr lang="zh-CN" altLang="en-US" dirty="0"/>
              <a:t>脓液稠厚、色黄、不臭</a:t>
            </a:r>
            <a:r>
              <a:rPr lang="en-US" altLang="zh-CN" dirty="0"/>
              <a:t>, </a:t>
            </a:r>
            <a:r>
              <a:rPr lang="zh-CN" altLang="en-US" dirty="0"/>
              <a:t>常伴转移性脓肿</a:t>
            </a:r>
            <a:r>
              <a:rPr lang="en-US" altLang="zh-CN" dirty="0"/>
              <a:t>, </a:t>
            </a:r>
            <a:r>
              <a:rPr lang="zh-CN" altLang="en-US" dirty="0"/>
              <a:t>对常用的抗生素易产生耐药。</a:t>
            </a:r>
            <a:endParaRPr lang="en-US" altLang="zh-CN" dirty="0"/>
          </a:p>
          <a:p>
            <a:r>
              <a:rPr lang="zh-CN" altLang="en-US" dirty="0"/>
              <a:t>肠埃希菌属生殖道寄生菌</a:t>
            </a:r>
            <a:r>
              <a:rPr lang="en-US" altLang="zh-CN" dirty="0"/>
              <a:t>, </a:t>
            </a:r>
            <a:r>
              <a:rPr lang="zh-CN" altLang="en-US" dirty="0"/>
              <a:t>在机体抵抗力下降或外伤时引起感染</a:t>
            </a:r>
            <a:r>
              <a:rPr lang="en-US" altLang="zh-CN" dirty="0"/>
              <a:t>, </a:t>
            </a:r>
            <a:r>
              <a:rPr lang="zh-CN" altLang="en-US" dirty="0"/>
              <a:t>重者甚至产生内毒素休克</a:t>
            </a:r>
            <a:r>
              <a:rPr lang="en-US" altLang="zh-CN" dirty="0"/>
              <a:t>, </a:t>
            </a:r>
            <a:r>
              <a:rPr lang="zh-CN" altLang="en-US" dirty="0"/>
              <a:t>易与其他致病菌同时发生混合感染。</a:t>
            </a:r>
            <a:endParaRPr lang="en-US" altLang="zh-CN" dirty="0"/>
          </a:p>
          <a:p>
            <a:r>
              <a:rPr lang="zh-CN" altLang="en-US" dirty="0"/>
              <a:t>厌氧菌感染的</a:t>
            </a:r>
            <a:r>
              <a:rPr lang="en-US" altLang="zh-CN" dirty="0"/>
              <a:t>PID</a:t>
            </a:r>
            <a:r>
              <a:rPr lang="zh-CN" altLang="en-US" dirty="0"/>
              <a:t>易形成盆腔脓肿</a:t>
            </a:r>
            <a:r>
              <a:rPr lang="en-US" altLang="zh-CN" dirty="0"/>
              <a:t>, 70%~80%</a:t>
            </a:r>
            <a:r>
              <a:rPr lang="zh-CN" altLang="en-US" dirty="0"/>
              <a:t>的盆腔脓肿者可培养出厌氧菌</a:t>
            </a:r>
            <a:r>
              <a:rPr lang="en-US" altLang="zh-CN" dirty="0"/>
              <a:t>, </a:t>
            </a:r>
            <a:r>
              <a:rPr lang="zh-CN" altLang="en-US" dirty="0"/>
              <a:t>消化链球菌分离率最高</a:t>
            </a:r>
          </a:p>
        </p:txBody>
      </p:sp>
      <p:sp>
        <p:nvSpPr>
          <p:cNvPr id="36867"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08515709-FBFD-4775-ADB4-1726EF03ADE8}" type="slidenum">
              <a:rPr lang="zh-CN" altLang="en-US"/>
              <a:pPr/>
              <a:t>15</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幻灯片图像占位符 1"/>
          <p:cNvSpPr>
            <a:spLocks noGrp="1" noRot="1" noChangeAspect="1" noChangeArrowheads="1" noTextEdit="1"/>
          </p:cNvSpPr>
          <p:nvPr>
            <p:ph type="sldImg" idx="4294967295"/>
          </p:nvPr>
        </p:nvSpPr>
        <p:spPr>
          <a:ln>
            <a:miter lim="800000"/>
          </a:ln>
        </p:spPr>
      </p:sp>
      <p:sp>
        <p:nvSpPr>
          <p:cNvPr id="36866" name="备注占位符 2"/>
          <p:cNvSpPr>
            <a:spLocks noGrp="1" noChangeArrowheads="1"/>
          </p:cNvSpPr>
          <p:nvPr>
            <p:ph type="body" idx="4294967295"/>
          </p:nvPr>
        </p:nvSpPr>
        <p:spPr/>
        <p:txBody>
          <a:bodyPr>
            <a:prstTxWarp prst="textNoShape">
              <a:avLst/>
            </a:prstTxWarp>
          </a:bodyPr>
          <a:lstStyle/>
          <a:p>
            <a:endParaRPr lang="zh-CN" altLang="en-US" dirty="0"/>
          </a:p>
        </p:txBody>
      </p:sp>
      <p:sp>
        <p:nvSpPr>
          <p:cNvPr id="36867"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08515709-FBFD-4775-ADB4-1726EF03ADE8}" type="slidenum">
              <a:rPr lang="zh-CN" altLang="en-US"/>
              <a:pPr/>
              <a:t>16</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幻灯片图像占位符 1"/>
          <p:cNvSpPr>
            <a:spLocks noGrp="1" noRot="1" noChangeAspect="1" noChangeArrowheads="1" noTextEdit="1"/>
          </p:cNvSpPr>
          <p:nvPr>
            <p:ph type="sldImg" idx="4294967295"/>
          </p:nvPr>
        </p:nvSpPr>
        <p:spPr>
          <a:ln>
            <a:miter lim="800000"/>
          </a:ln>
        </p:spPr>
      </p:sp>
      <p:sp>
        <p:nvSpPr>
          <p:cNvPr id="38914" name="备注占位符 2"/>
          <p:cNvSpPr>
            <a:spLocks noGrp="1" noChangeArrowheads="1"/>
          </p:cNvSpPr>
          <p:nvPr>
            <p:ph type="body" idx="4294967295"/>
          </p:nvPr>
        </p:nvSpPr>
        <p:spPr/>
        <p:txBody>
          <a:bodyPr>
            <a:prstTxWarp prst="textNoShape">
              <a:avLst/>
            </a:prstTxWarp>
          </a:bodyPr>
          <a:lstStyle/>
          <a:p>
            <a:pPr fontAlgn="auto">
              <a:lnSpc>
                <a:spcPct val="150000"/>
              </a:lnSpc>
              <a:spcBef>
                <a:spcPct val="20000"/>
              </a:spcBef>
              <a:buFont typeface="Wingdings" panose="05000000000000000000" pitchFamily="2" charset="2"/>
              <a:buChar char="p"/>
              <a:defRPr/>
            </a:pPr>
            <a:r>
              <a:rPr lang="zh-CN" altLang="en-US" sz="900" b="1" noProof="1">
                <a:solidFill>
                  <a:schemeClr val="tx1"/>
                </a:solidFill>
              </a:rPr>
              <a:t>非妊娠期、非产褥期盆腔炎的主要感染途径</a:t>
            </a:r>
          </a:p>
          <a:p>
            <a:pPr fontAlgn="auto">
              <a:lnSpc>
                <a:spcPct val="150000"/>
              </a:lnSpc>
              <a:spcBef>
                <a:spcPct val="20000"/>
              </a:spcBef>
              <a:buFont typeface="Wingdings" panose="05000000000000000000" pitchFamily="2" charset="2"/>
              <a:buChar char="p"/>
              <a:defRPr/>
            </a:pPr>
            <a:r>
              <a:rPr lang="zh-CN" altLang="en-US" sz="900" b="1" noProof="1">
                <a:solidFill>
                  <a:schemeClr val="tx1"/>
                </a:solidFill>
              </a:rPr>
              <a:t>淋球菌、衣原体及葡萄球菌等的感染途径</a:t>
            </a:r>
          </a:p>
          <a:p>
            <a:endParaRPr lang="en-US" altLang="zh-CN" dirty="0"/>
          </a:p>
          <a:p>
            <a:r>
              <a:rPr lang="zh-CN" altLang="en-US" dirty="0"/>
              <a:t>因此在预防方面，预防和控制下生殖道炎症非常重要。病原体侵入外阴、阴道或者本身阴道内病原体沿着宫颈黏膜、子宫内膜、输卵管黏膜，蔓延至卵巢及腹腔，这样的顺序。性传播疾病</a:t>
            </a:r>
          </a:p>
        </p:txBody>
      </p:sp>
      <p:sp>
        <p:nvSpPr>
          <p:cNvPr id="389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C384E57A-1997-4BE7-ADE1-2B3EAEBCBB5F}" type="slidenum">
              <a:rPr lang="zh-CN" altLang="en-US"/>
              <a:pPr/>
              <a:t>17</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幻灯片图像占位符 1"/>
          <p:cNvSpPr>
            <a:spLocks noGrp="1" noRot="1" noChangeAspect="1" noChangeArrowheads="1" noTextEdit="1"/>
          </p:cNvSpPr>
          <p:nvPr>
            <p:ph type="sldImg" idx="4294967295"/>
          </p:nvPr>
        </p:nvSpPr>
        <p:spPr>
          <a:ln>
            <a:miter lim="800000"/>
          </a:ln>
        </p:spPr>
      </p:sp>
      <p:sp>
        <p:nvSpPr>
          <p:cNvPr id="40962" name="备注占位符 2"/>
          <p:cNvSpPr>
            <a:spLocks noGrp="1" noChangeArrowheads="1"/>
          </p:cNvSpPr>
          <p:nvPr>
            <p:ph type="body" idx="4294967295"/>
          </p:nvPr>
        </p:nvSpPr>
        <p:spPr/>
        <p:txBody>
          <a:bodyPr>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zh-CN" altLang="en-US" dirty="0"/>
              <a:t>病原体经外阴、阴道、宫颈及宫体创伤处的淋巴管侵入盆腔结缔组织及内生殖器其他部位</a:t>
            </a:r>
            <a:r>
              <a:rPr lang="zh-CN" altLang="en-US" sz="900" b="1" kern="1200" noProof="1">
                <a:solidFill>
                  <a:schemeClr val="bg1"/>
                </a:solidFill>
                <a:latin typeface="+mj-ea"/>
                <a:ea typeface="+mn-ea"/>
                <a:cs typeface="+mn-cs"/>
              </a:rPr>
              <a:t>产褥感染、流产后感染及放置宫内节育器后感染</a:t>
            </a:r>
          </a:p>
          <a:p>
            <a:pPr fontAlgn="auto">
              <a:lnSpc>
                <a:spcPct val="150000"/>
              </a:lnSpc>
              <a:spcBef>
                <a:spcPct val="20000"/>
              </a:spcBef>
              <a:buFont typeface="Wingdings" panose="05000000000000000000" pitchFamily="2" charset="2"/>
              <a:buChar char="p"/>
              <a:defRPr/>
            </a:pPr>
            <a:r>
              <a:rPr lang="zh-CN" altLang="en-US" sz="900" b="1" noProof="1">
                <a:solidFill>
                  <a:schemeClr val="tx1"/>
                </a:solidFill>
              </a:rPr>
              <a:t>链球菌、大肠埃希菌、厌氧菌等多沿此途径蔓延</a:t>
            </a:r>
          </a:p>
          <a:p>
            <a:pPr marL="0" indent="0" fontAlgn="auto">
              <a:buNone/>
              <a:defRPr/>
            </a:pPr>
            <a:endParaRPr lang="en-US" altLang="zh-CN" sz="800" noProof="1"/>
          </a:p>
          <a:p>
            <a:endParaRPr lang="en-US" altLang="zh-CN" dirty="0"/>
          </a:p>
          <a:p>
            <a:r>
              <a:rPr lang="zh-CN" altLang="en-US" dirty="0"/>
              <a:t>我们知道女性的生殖系统淋巴系统是非常丰富的，淋巴结常沿着血管的方向排练，主要分为外生殖器淋巴和盆腔淋巴，外生殖器淋巴主要包括浅部腹股沟浅淋巴结和腹股沟深淋巴结。内外生殖器之间可以通过淋巴回流进行交流。所以肿瘤或者炎症可通过淋巴管扩散或者转移，这也是在发现盆腔肿瘤时，经常要做淋巴清扫的重要原因。</a:t>
            </a:r>
          </a:p>
        </p:txBody>
      </p:sp>
      <p:sp>
        <p:nvSpPr>
          <p:cNvPr id="40963"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34703BDD-BF86-4709-8C9C-26D275FFEA6D}" type="slidenum">
              <a:rPr lang="zh-CN" altLang="en-US"/>
              <a:pPr/>
              <a:t>18</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幻灯片图像占位符 1"/>
          <p:cNvSpPr>
            <a:spLocks noGrp="1" noRot="1" noChangeAspect="1" noChangeArrowheads="1" noTextEdit="1"/>
          </p:cNvSpPr>
          <p:nvPr>
            <p:ph type="sldImg" idx="4294967295"/>
          </p:nvPr>
        </p:nvSpPr>
        <p:spPr>
          <a:ln>
            <a:miter lim="800000"/>
          </a:ln>
        </p:spPr>
      </p:sp>
      <p:sp>
        <p:nvSpPr>
          <p:cNvPr id="43010" name="备注占位符 2"/>
          <p:cNvSpPr>
            <a:spLocks noGrp="1" noChangeArrowheads="1"/>
          </p:cNvSpPr>
          <p:nvPr>
            <p:ph type="body" idx="4294967295"/>
          </p:nvPr>
        </p:nvSpPr>
        <p:spPr/>
        <p:txBody>
          <a:bodyPr>
            <a:prstTxWarp prst="textNoShape">
              <a:avLst/>
            </a:prstTxWarp>
          </a:bodyPr>
          <a:lstStyle/>
          <a:p>
            <a:r>
              <a:rPr lang="zh-CN" altLang="en-US" dirty="0"/>
              <a:t>病原体先进入人体的其他系统，再经血循环感染生殖器。所以有结核病史的女性，在生育年龄，要考虑是否存在由于结核导致盆腔炎症或者不孕的因素，询问病史很重要。</a:t>
            </a:r>
            <a:endParaRPr lang="en-US" altLang="zh-CN" dirty="0"/>
          </a:p>
          <a:p>
            <a:pPr marL="0" marR="0" indent="0" algn="l" defTabSz="914400" rtl="0" eaLnBrk="1" fontAlgn="base" latinLnBrk="0" hangingPunct="1">
              <a:lnSpc>
                <a:spcPct val="100000"/>
              </a:lnSpc>
              <a:spcBef>
                <a:spcPct val="0"/>
              </a:spcBef>
              <a:spcAft>
                <a:spcPct val="0"/>
              </a:spcAft>
              <a:buClrTx/>
              <a:buSzTx/>
              <a:buFontTx/>
              <a:buNone/>
              <a:tabLst/>
              <a:defRPr/>
            </a:pPr>
            <a:r>
              <a:rPr lang="zh-CN" altLang="en-US" sz="900" b="1" noProof="1">
                <a:solidFill>
                  <a:schemeClr val="tx1"/>
                </a:solidFill>
              </a:rPr>
              <a:t>腹腔其他脏器感染后，直接蔓延到内生殖器，如阑尾炎可引起右侧输卵管炎。</a:t>
            </a:r>
          </a:p>
          <a:p>
            <a:endParaRPr lang="zh-CN" altLang="en-US" dirty="0"/>
          </a:p>
        </p:txBody>
      </p:sp>
      <p:sp>
        <p:nvSpPr>
          <p:cNvPr id="43011"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633D9826-A309-43E5-AF03-CC488F3E90B6}" type="slidenum">
              <a:rPr lang="zh-CN" altLang="en-US"/>
              <a:pPr/>
              <a:t>19</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急性输卵管炎症常因病原体传播途径不同而有不同病变特点。经子宫内膜上上蔓延，主要首先波及输卵管黏膜，输卵管粘毛水肿、间质水肿、充血、中性粒浸润，炎症者可以上皮退行性变或者脱落，引起粘连，导致管腔闭锁或者有脓液形成输卵管的积脓，。病原体本身释放内毒素引起输卵管运输功能减退、丧失，。衣原体可引起交叉免疫反应，损伤输卵管黏膜，盆腔广泛黏连。</a:t>
            </a:r>
            <a:endParaRPr lang="en-US" altLang="zh-CN" dirty="0"/>
          </a:p>
          <a:p>
            <a:r>
              <a:rPr lang="zh-CN" altLang="en-US" dirty="0"/>
              <a:t>淋巴播散的，主要是从外层浆膜开始，输卵管周围炎，面膜稍有手雷，主要是输卵管兼职炎为主，但是宫腔可以因肌壁受压变窄，带式保持通畅。</a:t>
            </a:r>
            <a:endParaRPr lang="en-US" altLang="zh-CN" dirty="0"/>
          </a:p>
          <a:p>
            <a:r>
              <a:rPr lang="en-US" altLang="zh-CN" dirty="0"/>
              <a:t>PS</a:t>
            </a:r>
            <a:r>
              <a:rPr lang="zh-CN" altLang="en-US" dirty="0"/>
              <a:t>卵巢很少单独发炎，因为白膜的良好屏障。通常与输卵管伞端粘连，发生卵巢周围炎，称为输卵管卵巢炎，习称附件炎。当然炎症可以通过卵巢排卵孔侵入，卵巢实质，形成卵巢脓肿，该脓肿如与输卵管脓肿粘连贯通，称为输卵管卵巢脓肿。</a:t>
            </a:r>
          </a:p>
          <a:p>
            <a:endParaRPr lang="zh-CN" altLang="en-US" dirty="0"/>
          </a:p>
        </p:txBody>
      </p:sp>
      <p:sp>
        <p:nvSpPr>
          <p:cNvPr id="4" name="灯片编号占位符 3"/>
          <p:cNvSpPr>
            <a:spLocks noGrp="1"/>
          </p:cNvSpPr>
          <p:nvPr>
            <p:ph type="sldNum" sz="quarter" idx="10"/>
          </p:nvPr>
        </p:nvSpPr>
        <p:spPr/>
        <p:txBody>
          <a:bodyPr/>
          <a:lstStyle/>
          <a:p>
            <a:fld id="{4ECCC025-962B-44D5-9E5E-5F8A251F929A}" type="slidenum">
              <a:rPr lang="zh-CN" altLang="en-US" smtClean="0"/>
              <a:pPr/>
              <a:t>20</a:t>
            </a:fld>
            <a:endParaRPr lang="zh-CN" altLang="en-US"/>
          </a:p>
        </p:txBody>
      </p:sp>
    </p:spTree>
    <p:extLst>
      <p:ext uri="{BB962C8B-B14F-4D97-AF65-F5344CB8AC3E}">
        <p14:creationId xmlns:p14="http://schemas.microsoft.com/office/powerpoint/2010/main" val="4082441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幻灯片图像占位符 1"/>
          <p:cNvSpPr>
            <a:spLocks noGrp="1" noRot="1" noChangeAspect="1" noChangeArrowheads="1" noTextEdit="1"/>
          </p:cNvSpPr>
          <p:nvPr>
            <p:ph type="sldImg" idx="4294967295"/>
          </p:nvPr>
        </p:nvSpPr>
        <p:spPr>
          <a:ln>
            <a:miter lim="800000"/>
          </a:ln>
        </p:spPr>
      </p:sp>
      <p:sp>
        <p:nvSpPr>
          <p:cNvPr id="51202" name="备注占位符 2"/>
          <p:cNvSpPr>
            <a:spLocks noGrp="1" noChangeArrowheads="1"/>
          </p:cNvSpPr>
          <p:nvPr>
            <p:ph type="body" idx="4294967295"/>
          </p:nvPr>
        </p:nvSpPr>
        <p:spPr/>
        <p:txBody>
          <a:bodyPr>
            <a:prstTxWarp prst="textNoShape">
              <a:avLst/>
            </a:prstTxWarp>
          </a:bodyPr>
          <a:lstStyle/>
          <a:p>
            <a:r>
              <a:rPr lang="zh-CN" altLang="en-US"/>
              <a:t>电镜下</a:t>
            </a:r>
            <a:r>
              <a:rPr lang="en-US" altLang="zh-CN"/>
              <a:t>A</a:t>
            </a:r>
            <a:r>
              <a:rPr lang="zh-CN" altLang="en-US"/>
              <a:t>正常的输卵管上皮。</a:t>
            </a:r>
            <a:r>
              <a:rPr lang="en-US" altLang="zh-CN"/>
              <a:t>B </a:t>
            </a:r>
            <a:r>
              <a:rPr lang="zh-CN" altLang="en-US"/>
              <a:t>为盆腔炎性疾病发病后的输卵管上皮。盆腔炎性疾病可以引起纤维上皮细胞选择性脱落缺失，干扰卵细胞运输，导致不孕。</a:t>
            </a:r>
          </a:p>
        </p:txBody>
      </p:sp>
      <p:sp>
        <p:nvSpPr>
          <p:cNvPr id="51203"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18CBE06B-805C-4CC5-A683-0C3046F65D8B}" type="slidenum">
              <a:rPr lang="zh-CN" altLang="en-US">
                <a:latin typeface="Calibri" pitchFamily="34" charset="0"/>
                <a:ea typeface="宋体" pitchFamily="2" charset="-122"/>
              </a:rPr>
              <a:pPr/>
              <a:t>21</a:t>
            </a:fld>
            <a:endParaRPr lang="zh-CN" altLang="en-US">
              <a:latin typeface="Calibri" pitchFamily="34" charset="0"/>
              <a:ea typeface="宋体" pitchFamily="2"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幻灯片图像占位符 1"/>
          <p:cNvSpPr>
            <a:spLocks noGrp="1" noRot="1" noChangeAspect="1" noChangeArrowheads="1" noTextEdit="1"/>
          </p:cNvSpPr>
          <p:nvPr>
            <p:ph type="sldImg" idx="4294967295"/>
          </p:nvPr>
        </p:nvSpPr>
        <p:spPr>
          <a:ln>
            <a:miter lim="800000"/>
          </a:ln>
        </p:spPr>
      </p:sp>
      <p:sp>
        <p:nvSpPr>
          <p:cNvPr id="53250" name="备注占位符 2"/>
          <p:cNvSpPr>
            <a:spLocks noGrp="1" noChangeArrowheads="1"/>
          </p:cNvSpPr>
          <p:nvPr>
            <p:ph type="body" idx="4294967295"/>
          </p:nvPr>
        </p:nvSpPr>
        <p:spPr/>
        <p:txBody>
          <a:bodyPr>
            <a:prstTxWarp prst="textNoShape">
              <a:avLst/>
            </a:prstTxWarp>
          </a:bodyPr>
          <a:lstStyle/>
          <a:p>
            <a:r>
              <a:rPr lang="en-US" altLang="zh-CN" dirty="0"/>
              <a:t>Fitz-Hugh-Curtis Syndrome</a:t>
            </a:r>
            <a:r>
              <a:rPr lang="zh-CN" altLang="en-US" dirty="0"/>
              <a:t>定义：急性盆腔炎性疾病过程中合并的肝、肾、脾周围炎，以及升结肠</a:t>
            </a:r>
            <a:r>
              <a:rPr lang="en-US" altLang="zh-CN" dirty="0"/>
              <a:t>-</a:t>
            </a:r>
            <a:r>
              <a:rPr lang="zh-CN" altLang="en-US" dirty="0"/>
              <a:t>腹壁粘连。病因：过去认为与淋球菌感染有关，现在认为衣原体感染在其中起着重要作用。临床表现：在急性盆腔炎症过程中，合并有右上腹痛甚至腹水，腹腔镜检查会发现在肝、脾包膜与膈肌和腹壁之间有许多琴弦样粘连，肾与腹壁、升结肠与腹壁之间也有类似粘连，确诊：腹腔镜检查。约有</a:t>
            </a:r>
            <a:r>
              <a:rPr lang="en-US" altLang="zh-CN" dirty="0"/>
              <a:t>5</a:t>
            </a:r>
            <a:r>
              <a:rPr lang="zh-CN" altLang="en-US" dirty="0"/>
              <a:t>％－</a:t>
            </a:r>
            <a:r>
              <a:rPr lang="en-US" altLang="zh-CN" dirty="0"/>
              <a:t>20</a:t>
            </a:r>
            <a:r>
              <a:rPr lang="zh-CN" altLang="en-US" dirty="0"/>
              <a:t>％急性输卵管炎并发肝周围炎，病原体主要为淋球菌与沙眼衣原体，感染途径可通过腹腔病灶直接播散，或经淋巴、血行传播。感染扩展至肝脏表面，引起肝包膜及包膜下结缔组织炎症，可形成肝表面与腹壁间琴弦状粘连。急性期阶段可呈急性腹膜炎表现，常突然发生剧烈右上腹锐痛，并向右肩放射，伴寒战，高热、恶心，呕吐，右上腹肌紧张，有压痛及反跳痛，墨菲征阳性，可出现肝摩擦音。急性期过后数年内可有间歇性上腹痛发作，月经期偶可加重。 </a:t>
            </a:r>
            <a:endParaRPr lang="en-US" altLang="zh-CN" dirty="0"/>
          </a:p>
          <a:p>
            <a:r>
              <a:rPr lang="zh-CN" altLang="en-US" dirty="0"/>
              <a:t>病例，患者是个</a:t>
            </a:r>
            <a:r>
              <a:rPr lang="en-US" altLang="zh-CN" dirty="0"/>
              <a:t>18</a:t>
            </a:r>
            <a:r>
              <a:rPr lang="zh-CN" altLang="en-US" dirty="0"/>
              <a:t>岁的女孩儿，没有性生活史，</a:t>
            </a:r>
            <a:r>
              <a:rPr lang="en-US" altLang="zh-CN" dirty="0"/>
              <a:t>2</a:t>
            </a:r>
            <a:r>
              <a:rPr lang="zh-CN" altLang="en-US" dirty="0"/>
              <a:t>周前游泳之后开始下腹部隐痛，</a:t>
            </a:r>
            <a:r>
              <a:rPr lang="en-US" altLang="zh-CN" dirty="0"/>
              <a:t>2</a:t>
            </a:r>
            <a:r>
              <a:rPr lang="zh-CN" altLang="en-US" dirty="0"/>
              <a:t>天之前加重并扩散到右上腹肋下，</a:t>
            </a:r>
            <a:r>
              <a:rPr lang="en-US" altLang="zh-CN" dirty="0"/>
              <a:t>1</a:t>
            </a:r>
            <a:r>
              <a:rPr lang="zh-CN" altLang="en-US" dirty="0"/>
              <a:t>天之前右上腹疼痛无法忍受，腰不能直，吸气时疼痛难忍，来时神情痛苦，查体不合作。体温正常，右上腹轻触即疼痛难忍，下腹可触及包块，边界不清，活动度好，有压痛。血常规结果回报白细胞稍高一点（时间长不记得具体数值），彩超打右下腹囊实混合性包块，肝胆脾彩超未见异常，腹部</a:t>
            </a:r>
            <a:r>
              <a:rPr lang="en-US" altLang="zh-CN" dirty="0"/>
              <a:t>X-ray</a:t>
            </a:r>
            <a:r>
              <a:rPr lang="zh-CN" altLang="en-US" dirty="0"/>
              <a:t>未见异常，当时怀疑是卵巢囊肿？但是无法解释右上腹痛的原因，请外科会诊，连教授都很疑惑说不出所以然来。</a:t>
            </a:r>
            <a:br>
              <a:rPr lang="zh-CN" altLang="en-US" dirty="0"/>
            </a:br>
            <a:r>
              <a:rPr lang="zh-CN" altLang="en-US" dirty="0"/>
              <a:t>后来行腹腔镜开腹探查，镜下两侧输卵管均肿大，大小有子宫体的</a:t>
            </a:r>
            <a:r>
              <a:rPr lang="en-US" altLang="zh-CN" dirty="0"/>
              <a:t>1.5</a:t>
            </a:r>
            <a:r>
              <a:rPr lang="zh-CN" altLang="en-US" dirty="0"/>
              <a:t>倍，器械刚一触碰就有白色稀薄脓液流出来了，探查输卵管腔还是通畅的，在术中探查肝区可以看到前面帖子那样的状态，很典型，可惜当时没有留脓汁做培养，但是患者无发热，白细胞仅稍高，是衣原体感染的可能性大一些吧。 </a:t>
            </a:r>
          </a:p>
        </p:txBody>
      </p:sp>
      <p:sp>
        <p:nvSpPr>
          <p:cNvPr id="53251"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3C177157-A270-425A-96A8-9F5A80715537}" type="slidenum">
              <a:rPr lang="zh-CN" altLang="en-US">
                <a:latin typeface="Calibri" pitchFamily="34" charset="0"/>
                <a:ea typeface="宋体" pitchFamily="2" charset="-122"/>
              </a:rPr>
              <a:pPr/>
              <a:t>22</a:t>
            </a:fld>
            <a:endParaRPr lang="zh-CN" altLang="en-US">
              <a:latin typeface="Calibri" pitchFamily="34" charset="0"/>
              <a:ea typeface="宋体" pitchFamily="2"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幻灯片图像占位符 1"/>
          <p:cNvSpPr>
            <a:spLocks noGrp="1" noRot="1" noChangeAspect="1" noChangeArrowheads="1" noTextEdit="1"/>
          </p:cNvSpPr>
          <p:nvPr>
            <p:ph type="sldImg" idx="4294967295"/>
          </p:nvPr>
        </p:nvSpPr>
        <p:spPr>
          <a:ln>
            <a:miter lim="800000"/>
          </a:ln>
        </p:spPr>
      </p:sp>
      <p:sp>
        <p:nvSpPr>
          <p:cNvPr id="55298" name="备注占位符 2"/>
          <p:cNvSpPr>
            <a:spLocks noGrp="1" noChangeArrowheads="1"/>
          </p:cNvSpPr>
          <p:nvPr>
            <p:ph type="body" idx="4294967295"/>
          </p:nvPr>
        </p:nvSpPr>
        <p:spPr/>
        <p:txBody>
          <a:bodyPr>
            <a:prstTxWarp prst="textNoShape">
              <a:avLst/>
            </a:prstTxWarp>
          </a:bodyPr>
          <a:lstStyle/>
          <a:p>
            <a:r>
              <a:rPr lang="zh-CN" altLang="en-US"/>
              <a:t>游泳</a:t>
            </a:r>
          </a:p>
        </p:txBody>
      </p:sp>
      <p:sp>
        <p:nvSpPr>
          <p:cNvPr id="55299"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9C0FA0AA-CF8D-47CA-BD08-60EEB9C95C3A}" type="slidenum">
              <a:rPr lang="zh-CN" altLang="en-US"/>
              <a:pPr/>
              <a:t>24</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幻灯片图像占位符 1"/>
          <p:cNvSpPr>
            <a:spLocks noGrp="1" noRot="1" noChangeAspect="1" noChangeArrowheads="1" noTextEdit="1"/>
          </p:cNvSpPr>
          <p:nvPr>
            <p:ph type="sldImg" idx="4294967295"/>
          </p:nvPr>
        </p:nvSpPr>
        <p:spPr>
          <a:ln>
            <a:miter lim="800000"/>
          </a:ln>
        </p:spPr>
      </p:sp>
      <p:sp>
        <p:nvSpPr>
          <p:cNvPr id="57346" name="备注占位符 2"/>
          <p:cNvSpPr>
            <a:spLocks noGrp="1" noChangeArrowheads="1"/>
          </p:cNvSpPr>
          <p:nvPr>
            <p:ph type="body" idx="4294967295"/>
          </p:nvPr>
        </p:nvSpPr>
        <p:spPr/>
        <p:txBody>
          <a:bodyPr>
            <a:prstTxWarp prst="textNoShape">
              <a:avLst/>
            </a:prstTxWarp>
          </a:bodyPr>
          <a:lstStyle/>
          <a:p>
            <a:r>
              <a:rPr lang="zh-CN" altLang="en-US" dirty="0"/>
              <a:t>腹痛持续性，性交或活动后加重</a:t>
            </a:r>
            <a:endParaRPr lang="en-US" altLang="zh-CN" dirty="0"/>
          </a:p>
          <a:p>
            <a:pPr>
              <a:lnSpc>
                <a:spcPct val="160000"/>
              </a:lnSpc>
              <a:buFont typeface="Wingdings" pitchFamily="2" charset="2"/>
              <a:buChar char="Ø"/>
            </a:pPr>
            <a:r>
              <a:rPr lang="zh-CN" altLang="en-US" sz="900" b="1" dirty="0">
                <a:solidFill>
                  <a:srgbClr val="02057E"/>
                </a:solidFill>
                <a:latin typeface="Times New Roman" pitchFamily="18" charset="0"/>
              </a:rPr>
              <a:t>下腹疼痛（持续性、活动、性交）</a:t>
            </a:r>
          </a:p>
          <a:p>
            <a:pPr>
              <a:lnSpc>
                <a:spcPct val="160000"/>
              </a:lnSpc>
              <a:buFont typeface="Wingdings" pitchFamily="2" charset="2"/>
              <a:buChar char="Ø"/>
            </a:pPr>
            <a:r>
              <a:rPr lang="zh-CN" altLang="en-US" sz="900" b="1" dirty="0">
                <a:solidFill>
                  <a:srgbClr val="02057E"/>
                </a:solidFill>
                <a:latin typeface="Times New Roman" pitchFamily="18" charset="0"/>
              </a:rPr>
              <a:t>白带增多，脓性或脓血性。</a:t>
            </a:r>
          </a:p>
          <a:p>
            <a:pPr>
              <a:lnSpc>
                <a:spcPct val="160000"/>
              </a:lnSpc>
              <a:buFont typeface="Wingdings" pitchFamily="2" charset="2"/>
              <a:buChar char="Ø"/>
            </a:pPr>
            <a:r>
              <a:rPr lang="zh-CN" altLang="en-US" sz="900" b="1" dirty="0">
                <a:solidFill>
                  <a:srgbClr val="02057E"/>
                </a:solidFill>
                <a:latin typeface="Times New Roman" pitchFamily="18" charset="0"/>
              </a:rPr>
              <a:t>畏寒发热</a:t>
            </a:r>
          </a:p>
          <a:p>
            <a:endParaRPr lang="zh-CN" altLang="en-US" dirty="0"/>
          </a:p>
        </p:txBody>
      </p:sp>
      <p:sp>
        <p:nvSpPr>
          <p:cNvPr id="57347"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24321ABE-8FF0-432A-B42C-3C7BAE8FE57C}" type="slidenum">
              <a:rPr lang="zh-CN" altLang="en-US"/>
              <a:pPr/>
              <a:t>25</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幻灯片图像占位符 1"/>
          <p:cNvSpPr>
            <a:spLocks noGrp="1" noRot="1" noChangeAspect="1" noChangeArrowheads="1" noTextEdit="1"/>
          </p:cNvSpPr>
          <p:nvPr>
            <p:ph type="sldImg" idx="4294967295"/>
          </p:nvPr>
        </p:nvSpPr>
        <p:spPr>
          <a:ln>
            <a:miter lim="800000"/>
          </a:ln>
        </p:spPr>
      </p:sp>
      <p:sp>
        <p:nvSpPr>
          <p:cNvPr id="15362" name="备注占位符 2"/>
          <p:cNvSpPr>
            <a:spLocks noGrp="1" noChangeArrowheads="1"/>
          </p:cNvSpPr>
          <p:nvPr>
            <p:ph type="body" idx="4294967295"/>
          </p:nvPr>
        </p:nvSpPr>
        <p:spPr/>
        <p:txBody>
          <a:bodyPr>
            <a:prstTxWarp prst="textNoShape">
              <a:avLst/>
            </a:prstTxWarp>
          </a:bodyPr>
          <a:lstStyle/>
          <a:p>
            <a:r>
              <a:rPr lang="zh-CN" altLang="en-US" dirty="0"/>
              <a:t>其实</a:t>
            </a:r>
            <a:r>
              <a:rPr lang="en-US" altLang="zh-CN" dirty="0"/>
              <a:t>PID</a:t>
            </a:r>
            <a:r>
              <a:rPr lang="zh-CN" altLang="en-US" dirty="0"/>
              <a:t>是一个笼统的概念，因为临床上很难确切的区分，具体是那一部分的孤立炎症</a:t>
            </a:r>
            <a:endParaRPr lang="en-US" altLang="zh-CN" dirty="0"/>
          </a:p>
          <a:p>
            <a:pPr>
              <a:lnSpc>
                <a:spcPct val="150000"/>
              </a:lnSpc>
              <a:buFont typeface="Wingdings" pitchFamily="2" charset="2"/>
              <a:buChar char="p"/>
            </a:pPr>
            <a:r>
              <a:rPr lang="zh-CN" altLang="en-US" sz="900" b="1" dirty="0">
                <a:solidFill>
                  <a:schemeClr val="tx1"/>
                </a:solidFill>
              </a:rPr>
              <a:t>好发于性活跃期的中青年女性，年轻女性发病率约</a:t>
            </a:r>
            <a:r>
              <a:rPr lang="en-US" altLang="zh-CN" sz="900" b="1" dirty="0">
                <a:solidFill>
                  <a:schemeClr val="tx1"/>
                </a:solidFill>
              </a:rPr>
              <a:t>1.1%</a:t>
            </a:r>
            <a:r>
              <a:rPr lang="zh-CN" altLang="en-US" sz="1000" b="1" dirty="0">
                <a:solidFill>
                  <a:schemeClr val="tx1"/>
                </a:solidFill>
              </a:rPr>
              <a:t>；</a:t>
            </a:r>
          </a:p>
          <a:p>
            <a:pPr>
              <a:lnSpc>
                <a:spcPct val="150000"/>
              </a:lnSpc>
              <a:buFont typeface="Wingdings" pitchFamily="2" charset="2"/>
              <a:buChar char="p"/>
            </a:pPr>
            <a:r>
              <a:rPr lang="zh-CN" altLang="en-US" sz="1000" b="1" dirty="0">
                <a:solidFill>
                  <a:schemeClr val="tx1"/>
                </a:solidFill>
              </a:rPr>
              <a:t>常由下生殖道炎症引发；</a:t>
            </a:r>
          </a:p>
          <a:p>
            <a:r>
              <a:rPr lang="zh-CN" altLang="en-US" dirty="0"/>
              <a:t>初潮前、绝经后或未婚者很少发病。急性期，发病急，病情重，甚至可以引起弥漫性腹膜炎、败血症、感染性休克进而危及生命。</a:t>
            </a:r>
            <a:endParaRPr lang="en-US" altLang="zh-CN" dirty="0"/>
          </a:p>
          <a:p>
            <a:r>
              <a:rPr lang="zh-CN" altLang="en-US" dirty="0"/>
              <a:t>经久不愈可由于盆腔黏连、输卵管阻塞而导致不孕、输卵管妊娠、炎症反复发作等。影响妇女的生活质量。若未接受规范、及时有效的</a:t>
            </a:r>
          </a:p>
          <a:p>
            <a:r>
              <a:rPr lang="zh-CN" altLang="en-US" dirty="0"/>
              <a:t>治疗可导致一系列后遗症的发生，即盆腔炎性疾病后遗症</a:t>
            </a:r>
          </a:p>
          <a:p>
            <a:r>
              <a:rPr lang="zh-CN" altLang="en-US" dirty="0"/>
              <a:t>主要括慢性盆腔痛、ＰＩＤ反复发作、不孕症和异位妊娠，严重影响了生育年龄妇女的生殖健康和生活质量</a:t>
            </a:r>
          </a:p>
          <a:p>
            <a:endParaRPr lang="zh-CN" altLang="en-US" dirty="0"/>
          </a:p>
          <a:p>
            <a:endParaRPr lang="zh-CN" altLang="en-US" dirty="0"/>
          </a:p>
        </p:txBody>
      </p:sp>
      <p:sp>
        <p:nvSpPr>
          <p:cNvPr id="15363"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97366B71-E796-443A-A3F5-875F2E1A4B80}" type="slidenum">
              <a:rPr lang="zh-CN" altLang="en-US"/>
              <a:pPr/>
              <a:t>5</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幻灯片图像占位符 1"/>
          <p:cNvSpPr>
            <a:spLocks noGrp="1" noRot="1" noChangeAspect="1" noChangeArrowheads="1" noTextEdit="1"/>
          </p:cNvSpPr>
          <p:nvPr>
            <p:ph type="sldImg" idx="4294967295"/>
          </p:nvPr>
        </p:nvSpPr>
        <p:spPr>
          <a:ln>
            <a:miter lim="800000"/>
          </a:ln>
        </p:spPr>
      </p:sp>
      <p:sp>
        <p:nvSpPr>
          <p:cNvPr id="59394" name="备注占位符 2"/>
          <p:cNvSpPr>
            <a:spLocks noGrp="1" noChangeArrowheads="1"/>
          </p:cNvSpPr>
          <p:nvPr>
            <p:ph type="body" idx="4294967295"/>
          </p:nvPr>
        </p:nvSpPr>
        <p:spPr/>
        <p:txBody>
          <a:bodyPr>
            <a:prstTxWarp prst="textNoShape">
              <a:avLst/>
            </a:prstTxWarp>
          </a:bodyPr>
          <a:lstStyle/>
          <a:p>
            <a:r>
              <a:rPr lang="zh-CN" altLang="en-US" dirty="0"/>
              <a:t>腹膜炎</a:t>
            </a:r>
            <a:r>
              <a:rPr lang="en-US" altLang="zh-CN" dirty="0"/>
              <a:t>-</a:t>
            </a:r>
            <a:r>
              <a:rPr lang="zh-CN" altLang="en-US" dirty="0"/>
              <a:t>消化系统症状：恶心呕吐腹泻腹胀；月经期发病</a:t>
            </a:r>
            <a:r>
              <a:rPr lang="en-US" altLang="zh-CN" dirty="0"/>
              <a:t>-</a:t>
            </a:r>
            <a:r>
              <a:rPr lang="zh-CN" altLang="en-US" dirty="0"/>
              <a:t>经量增加、经期延长；伴有泌尿系统感染</a:t>
            </a:r>
            <a:r>
              <a:rPr lang="en-US" altLang="zh-CN" dirty="0"/>
              <a:t>——</a:t>
            </a:r>
            <a:r>
              <a:rPr lang="zh-CN" altLang="en-US" dirty="0"/>
              <a:t>尿频急痛；脓肿形成包块局部压迫症状</a:t>
            </a:r>
            <a:r>
              <a:rPr lang="en-US" altLang="zh-CN" dirty="0"/>
              <a:t>—</a:t>
            </a:r>
            <a:r>
              <a:rPr lang="zh-CN" altLang="en-US" dirty="0"/>
              <a:t>膀胱刺激征</a:t>
            </a:r>
            <a:r>
              <a:rPr lang="en-US" altLang="zh-CN" dirty="0"/>
              <a:t>-</a:t>
            </a:r>
            <a:r>
              <a:rPr lang="zh-CN" altLang="en-US" dirty="0"/>
              <a:t>排尿困难或尿频；在直肠</a:t>
            </a:r>
            <a:r>
              <a:rPr lang="en-US" altLang="zh-CN" dirty="0"/>
              <a:t>-</a:t>
            </a:r>
            <a:r>
              <a:rPr lang="zh-CN" altLang="en-US" dirty="0"/>
              <a:t>腹泻、里急后重、排便困难；输卵管炎加右上腹疼痛</a:t>
            </a:r>
            <a:r>
              <a:rPr lang="en-US" altLang="zh-CN" dirty="0"/>
              <a:t>-</a:t>
            </a:r>
            <a:r>
              <a:rPr lang="zh-CN" altLang="en-US" dirty="0"/>
              <a:t>肝周围炎</a:t>
            </a:r>
            <a:endParaRPr lang="en-US" altLang="zh-CN" dirty="0"/>
          </a:p>
          <a:p>
            <a:r>
              <a:rPr lang="zh-CN" altLang="en-US" sz="900" b="0" i="0" kern="1200" dirty="0">
                <a:solidFill>
                  <a:schemeClr val="tx1"/>
                </a:solidFill>
                <a:effectLst/>
                <a:latin typeface="+mn-lt"/>
                <a:ea typeface="+mn-ea"/>
                <a:cs typeface="+mn-cs"/>
              </a:rPr>
              <a:t>月经期发病可出现经量增多、经期延长。若有脓肿形成，可有下腹包块及局部压迫刺激症状；包块位于子宫前方可出现膀胱刺激症状，如排尿困难、尿频，若引起膀胱肌炎还可有尿痛等；包块位于子宫后方可有直肠刺激症状；若在腹膜外可致腹泻、里急后重感和排便困难。若有输卵管炎的症状及体征并同时有右上腹疼痛者，应怀疑有肝周围炎</a:t>
            </a:r>
            <a:endParaRPr lang="en-US" altLang="zh-CN" dirty="0"/>
          </a:p>
          <a:p>
            <a:pPr marL="0" marR="0" lvl="1" indent="0" algn="l" defTabSz="914400" rtl="0" eaLnBrk="1" fontAlgn="base" latinLnBrk="0" hangingPunct="1">
              <a:lnSpc>
                <a:spcPct val="100000"/>
              </a:lnSpc>
              <a:spcBef>
                <a:spcPct val="0"/>
              </a:spcBef>
              <a:spcAft>
                <a:spcPct val="0"/>
              </a:spcAft>
              <a:buClrTx/>
              <a:buSzTx/>
              <a:buFontTx/>
              <a:buNone/>
              <a:tabLst/>
              <a:defRPr/>
            </a:pPr>
            <a:r>
              <a:rPr lang="zh-CN" altLang="en-US" sz="2800" dirty="0">
                <a:solidFill>
                  <a:schemeClr val="tx1"/>
                </a:solidFill>
                <a:latin typeface="黑体" pitchFamily="49" charset="-122"/>
              </a:rPr>
              <a:t>甚则：发热、高热、寒战、头痛、食欲减退等。</a:t>
            </a:r>
            <a:endParaRPr lang="zh-CN" altLang="en-US" sz="2800" b="1" dirty="0">
              <a:solidFill>
                <a:schemeClr val="tx1"/>
              </a:solidFill>
              <a:latin typeface="黑体" pitchFamily="49" charset="-122"/>
            </a:endParaRPr>
          </a:p>
          <a:p>
            <a:endParaRPr lang="zh-CN" altLang="en-US" dirty="0"/>
          </a:p>
        </p:txBody>
      </p:sp>
      <p:sp>
        <p:nvSpPr>
          <p:cNvPr id="5939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E8884174-ACF9-44C2-BEBA-19AB17181A4C}" type="slidenum">
              <a:rPr lang="zh-CN" altLang="en-US"/>
              <a:pPr/>
              <a:t>26</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幻灯片图像占位符 1"/>
          <p:cNvSpPr>
            <a:spLocks noGrp="1" noRot="1" noChangeAspect="1" noChangeArrowheads="1" noTextEdit="1"/>
          </p:cNvSpPr>
          <p:nvPr>
            <p:ph type="sldImg" idx="4294967295"/>
          </p:nvPr>
        </p:nvSpPr>
        <p:spPr>
          <a:ln>
            <a:miter lim="800000"/>
          </a:ln>
        </p:spPr>
      </p:sp>
      <p:sp>
        <p:nvSpPr>
          <p:cNvPr id="61442" name="备注占位符 2"/>
          <p:cNvSpPr>
            <a:spLocks noGrp="1" noChangeArrowheads="1"/>
          </p:cNvSpPr>
          <p:nvPr>
            <p:ph type="body" idx="4294967295"/>
          </p:nvPr>
        </p:nvSpPr>
        <p:spPr/>
        <p:txBody>
          <a:bodyPr>
            <a:prstTxWarp prst="textNoShape">
              <a:avLst/>
            </a:prstTxWarp>
          </a:bodyPr>
          <a:lstStyle/>
          <a:p>
            <a:r>
              <a:rPr lang="zh-CN" altLang="en-US" dirty="0"/>
              <a:t>，盆腔炎性疾病的主要诊断依据为盆腔处压痛并伴有下生殖道炎症，但是女性盆腔炎性疾病常症状轻微，不易察觉，故而会导致许多亚临床的盆腔炎性疾病。大量病例表明上生殖道感染和炎症可以导致缺乏症状的长期生殖障碍，这种情况被称之为亚临床盆腔炎性疾病。许多由输卵管异常引起不孕的女性并没有盆腔炎性疾病史，但血清学检查发现许多患者之前有沙眼衣原体和淋球菌感染</a:t>
            </a:r>
            <a:endParaRPr lang="en-US" altLang="zh-CN" dirty="0"/>
          </a:p>
          <a:p>
            <a:r>
              <a:rPr lang="zh-CN" altLang="en-US" sz="900" b="0" i="0" kern="1200" dirty="0">
                <a:solidFill>
                  <a:schemeClr val="tx1"/>
                </a:solidFill>
                <a:effectLst/>
                <a:latin typeface="+mn-lt"/>
                <a:ea typeface="+mn-ea"/>
                <a:cs typeface="+mn-cs"/>
              </a:rPr>
              <a:t>淋病奈瑟菌感染以年轻妇女多见，多于月经期或经后</a:t>
            </a:r>
            <a:r>
              <a:rPr lang="en-US" altLang="zh-CN" sz="900" b="0" i="0" kern="1200" dirty="0">
                <a:solidFill>
                  <a:schemeClr val="tx1"/>
                </a:solidFill>
                <a:effectLst/>
                <a:latin typeface="+mn-lt"/>
                <a:ea typeface="+mn-ea"/>
                <a:cs typeface="+mn-cs"/>
              </a:rPr>
              <a:t>7 d</a:t>
            </a:r>
            <a:r>
              <a:rPr lang="zh-CN" altLang="en-US" sz="900" b="0" i="0" kern="1200" dirty="0">
                <a:solidFill>
                  <a:schemeClr val="tx1"/>
                </a:solidFill>
                <a:effectLst/>
                <a:latin typeface="+mn-lt"/>
                <a:ea typeface="+mn-ea"/>
                <a:cs typeface="+mn-cs"/>
              </a:rPr>
              <a:t>内发病，起病急，可有高热，体温在</a:t>
            </a:r>
            <a:r>
              <a:rPr lang="en-US" altLang="zh-CN" sz="900" b="0" i="0" kern="1200" dirty="0">
                <a:solidFill>
                  <a:schemeClr val="tx1"/>
                </a:solidFill>
                <a:effectLst/>
                <a:latin typeface="+mn-lt"/>
                <a:ea typeface="+mn-ea"/>
                <a:cs typeface="+mn-cs"/>
              </a:rPr>
              <a:t>38 ℃</a:t>
            </a:r>
            <a:r>
              <a:rPr lang="zh-CN" altLang="en-US" sz="900" b="0" i="0" kern="1200" dirty="0">
                <a:solidFill>
                  <a:schemeClr val="tx1"/>
                </a:solidFill>
                <a:effectLst/>
                <a:latin typeface="+mn-lt"/>
                <a:ea typeface="+mn-ea"/>
                <a:cs typeface="+mn-cs"/>
              </a:rPr>
              <a:t>以上，常引起输卵管积脓，出现腹膜刺激征及脓性阴道分泌物。非淋病奈瑟菌性</a:t>
            </a:r>
            <a:r>
              <a:rPr lang="en-US" altLang="zh-CN" sz="900" b="0" i="0" kern="1200" dirty="0">
                <a:solidFill>
                  <a:schemeClr val="tx1"/>
                </a:solidFill>
                <a:effectLst/>
                <a:latin typeface="+mn-lt"/>
                <a:ea typeface="+mn-ea"/>
                <a:cs typeface="+mn-cs"/>
              </a:rPr>
              <a:t>PID</a:t>
            </a:r>
            <a:r>
              <a:rPr lang="zh-CN" altLang="en-US" sz="900" b="0" i="0" kern="1200" dirty="0">
                <a:solidFill>
                  <a:schemeClr val="tx1"/>
                </a:solidFill>
                <a:effectLst/>
                <a:latin typeface="+mn-lt"/>
                <a:ea typeface="+mn-ea"/>
                <a:cs typeface="+mn-cs"/>
              </a:rPr>
              <a:t>起病较缓慢，高热及腹膜刺激征不如淋病奈瑟菌感染明显。若为厌氧菌感染，患者的年龄偏大，容易有多次复发，常伴有脓肿形成。衣原体感染病程较长，高热不明显，可长期持续低热，主要表现为轻微下腹痛，并久治不愈。</a:t>
            </a:r>
            <a:endParaRPr lang="zh-CN" altLang="en-US" dirty="0"/>
          </a:p>
        </p:txBody>
      </p:sp>
      <p:sp>
        <p:nvSpPr>
          <p:cNvPr id="61443"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E6427AFC-07F7-4855-B101-143269F6D657}" type="slidenum">
              <a:rPr lang="zh-CN" altLang="en-US"/>
              <a:pPr/>
              <a:t>27</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幻灯片图像占位符 1"/>
          <p:cNvSpPr>
            <a:spLocks noGrp="1" noRot="1" noChangeAspect="1" noChangeArrowheads="1" noTextEdit="1"/>
          </p:cNvSpPr>
          <p:nvPr>
            <p:ph type="sldImg" idx="4294967295"/>
          </p:nvPr>
        </p:nvSpPr>
        <p:spPr>
          <a:ln>
            <a:miter lim="800000"/>
          </a:ln>
        </p:spPr>
      </p:sp>
      <p:sp>
        <p:nvSpPr>
          <p:cNvPr id="63490" name="备注占位符 2"/>
          <p:cNvSpPr>
            <a:spLocks noGrp="1" noChangeArrowheads="1"/>
          </p:cNvSpPr>
          <p:nvPr>
            <p:ph type="body" idx="4294967295"/>
          </p:nvPr>
        </p:nvSpPr>
        <p:spPr/>
        <p:txBody>
          <a:bodyPr>
            <a:prstTxWarp prst="textNoShape">
              <a:avLst/>
            </a:prstTxWarp>
          </a:bodyPr>
          <a:lstStyle/>
          <a:p>
            <a:r>
              <a:rPr lang="zh-CN" altLang="en-US" dirty="0"/>
              <a:t>体征差异较大，轻者无明显异常，附件发现异常。</a:t>
            </a:r>
            <a:endParaRPr lang="en-US" altLang="zh-CN" dirty="0"/>
          </a:p>
          <a:p>
            <a:pPr>
              <a:lnSpc>
                <a:spcPct val="150000"/>
              </a:lnSpc>
            </a:pPr>
            <a:r>
              <a:rPr lang="zh-CN" altLang="en-US" sz="900" b="1" dirty="0">
                <a:latin typeface="Times New Roman" pitchFamily="18" charset="0"/>
              </a:rPr>
              <a:t>阴道：充血、脓性分泌物、后穹隆触痛</a:t>
            </a:r>
          </a:p>
          <a:p>
            <a:pPr>
              <a:lnSpc>
                <a:spcPct val="150000"/>
              </a:lnSpc>
            </a:pPr>
            <a:r>
              <a:rPr lang="zh-CN" altLang="en-US" sz="900" b="1" dirty="0">
                <a:latin typeface="Times New Roman" pitchFamily="18" charset="0"/>
              </a:rPr>
              <a:t>宫颈：充血、水肿、举痛，宫口可见脓液                       </a:t>
            </a:r>
          </a:p>
          <a:p>
            <a:pPr>
              <a:lnSpc>
                <a:spcPct val="150000"/>
              </a:lnSpc>
            </a:pPr>
            <a:r>
              <a:rPr lang="zh-CN" altLang="en-US" sz="900" b="1" dirty="0">
                <a:latin typeface="Times New Roman" pitchFamily="18" charset="0"/>
              </a:rPr>
              <a:t>宫体：压痛，活动受限</a:t>
            </a:r>
          </a:p>
          <a:p>
            <a:pPr>
              <a:lnSpc>
                <a:spcPct val="150000"/>
              </a:lnSpc>
            </a:pPr>
            <a:r>
              <a:rPr lang="zh-CN" altLang="en-US" sz="900" b="1" dirty="0">
                <a:latin typeface="Times New Roman" pitchFamily="18" charset="0"/>
              </a:rPr>
              <a:t>两侧：增厚、压痛；有时可扪及盆腔包块</a:t>
            </a:r>
          </a:p>
          <a:p>
            <a:r>
              <a:rPr lang="zh-CN" altLang="en-US" dirty="0"/>
              <a:t>较大，轻者无明显异常发现，或妇科检查仅为宫颈举痛或宫体压痛或附件压痛</a:t>
            </a:r>
          </a:p>
        </p:txBody>
      </p:sp>
      <p:sp>
        <p:nvSpPr>
          <p:cNvPr id="63491"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BDA7464F-7945-4FE0-A6B1-2C954E0D149B}" type="slidenum">
              <a:rPr lang="zh-CN" altLang="en-US"/>
              <a:pPr/>
              <a:t>28</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幻灯片图像占位符 1"/>
          <p:cNvSpPr>
            <a:spLocks noGrp="1" noRot="1" noChangeAspect="1" noChangeArrowheads="1" noTextEdit="1"/>
          </p:cNvSpPr>
          <p:nvPr>
            <p:ph type="sldImg" idx="4294967295"/>
          </p:nvPr>
        </p:nvSpPr>
        <p:spPr>
          <a:ln>
            <a:miter lim="800000"/>
          </a:ln>
        </p:spPr>
      </p:sp>
      <p:sp>
        <p:nvSpPr>
          <p:cNvPr id="66562" name="备注占位符 2"/>
          <p:cNvSpPr>
            <a:spLocks noGrp="1" noChangeArrowheads="1"/>
          </p:cNvSpPr>
          <p:nvPr>
            <p:ph type="body" idx="4294967295"/>
          </p:nvPr>
        </p:nvSpPr>
        <p:spPr/>
        <p:txBody>
          <a:bodyPr>
            <a:prstTxWarp prst="textNoShape">
              <a:avLst/>
            </a:prstTxWarp>
          </a:bodyPr>
          <a:lstStyle/>
          <a:p>
            <a:r>
              <a:rPr lang="en-US" altLang="zh-CN"/>
              <a:t>A </a:t>
            </a:r>
            <a:r>
              <a:rPr lang="zh-CN" altLang="en-US"/>
              <a:t>为窥阴镜宫颈检查结果，宫颈柱状上皮覆盖宫颈表面，上皮红肿，触之易出血。图 </a:t>
            </a:r>
            <a:r>
              <a:rPr lang="en-US" altLang="zh-CN"/>
              <a:t>B </a:t>
            </a:r>
            <a:r>
              <a:rPr lang="zh-CN" altLang="en-US"/>
              <a:t>可见宫颈分泌物呈现黄</a:t>
            </a:r>
          </a:p>
        </p:txBody>
      </p:sp>
      <p:sp>
        <p:nvSpPr>
          <p:cNvPr id="66563"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C4977D3B-22D6-4081-A5A0-593B1B6236B3}" type="slidenum">
              <a:rPr lang="zh-CN" altLang="en-US">
                <a:latin typeface="Calibri" pitchFamily="34" charset="0"/>
                <a:ea typeface="宋体" pitchFamily="2" charset="-122"/>
              </a:rPr>
              <a:pPr/>
              <a:t>29</a:t>
            </a:fld>
            <a:endParaRPr lang="zh-CN" altLang="en-US">
              <a:latin typeface="Calibri" pitchFamily="34" charset="0"/>
              <a:ea typeface="宋体" pitchFamily="2" charset="-12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幻灯片图像占位符 1"/>
          <p:cNvSpPr>
            <a:spLocks noGrp="1" noRot="1" noChangeAspect="1" noChangeArrowheads="1" noTextEdit="1"/>
          </p:cNvSpPr>
          <p:nvPr>
            <p:ph type="sldImg" idx="4294967295"/>
          </p:nvPr>
        </p:nvSpPr>
        <p:spPr>
          <a:ln>
            <a:miter lim="800000"/>
          </a:ln>
        </p:spPr>
      </p:sp>
      <p:sp>
        <p:nvSpPr>
          <p:cNvPr id="68610" name="备注占位符 2"/>
          <p:cNvSpPr>
            <a:spLocks noGrp="1" noChangeArrowheads="1"/>
          </p:cNvSpPr>
          <p:nvPr>
            <p:ph type="body" idx="4294967295"/>
          </p:nvPr>
        </p:nvSpPr>
        <p:spPr/>
        <p:txBody>
          <a:bodyPr>
            <a:prstTxWarp prst="textNoShape">
              <a:avLst/>
            </a:prstTxWarp>
          </a:bodyPr>
          <a:lstStyle/>
          <a:p>
            <a:r>
              <a:rPr lang="zh-CN" altLang="en-US"/>
              <a:t>脓肿未形成，仅表现为输卵管增粗，增粗的输卵管表现为卵巢旁不规则肠管状低回声区，当合并盆腔积液时，增粗的输卵管在液体的衬托下容易显示，</a:t>
            </a:r>
          </a:p>
        </p:txBody>
      </p:sp>
      <p:sp>
        <p:nvSpPr>
          <p:cNvPr id="68611"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3E03ED96-63BA-4BEC-A8D1-D02B782C7A3E}" type="slidenum">
              <a:rPr lang="zh-CN" altLang="en-US">
                <a:latin typeface="Calibri" pitchFamily="34" charset="0"/>
                <a:ea typeface="宋体" pitchFamily="2" charset="-122"/>
              </a:rPr>
              <a:pPr/>
              <a:t>31</a:t>
            </a:fld>
            <a:endParaRPr lang="zh-CN" altLang="en-US">
              <a:latin typeface="Calibri" pitchFamily="34" charset="0"/>
              <a:ea typeface="宋体" pitchFamily="2" charset="-122"/>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幻灯片图像占位符 1"/>
          <p:cNvSpPr>
            <a:spLocks noGrp="1" noRot="1" noChangeAspect="1" noChangeArrowheads="1" noTextEdit="1"/>
          </p:cNvSpPr>
          <p:nvPr>
            <p:ph type="sldImg" idx="4294967295"/>
          </p:nvPr>
        </p:nvSpPr>
        <p:spPr>
          <a:ln>
            <a:miter lim="800000"/>
          </a:ln>
        </p:spPr>
      </p:sp>
      <p:sp>
        <p:nvSpPr>
          <p:cNvPr id="70658" name="备注占位符 2"/>
          <p:cNvSpPr>
            <a:spLocks noGrp="1" noChangeArrowheads="1"/>
          </p:cNvSpPr>
          <p:nvPr>
            <p:ph type="body" idx="4294967295"/>
          </p:nvPr>
        </p:nvSpPr>
        <p:spPr/>
        <p:txBody>
          <a:bodyPr>
            <a:prstTxWarp prst="textNoShape">
              <a:avLst/>
            </a:prstTxWarp>
          </a:bodyPr>
          <a:lstStyle/>
          <a:p>
            <a:r>
              <a:rPr lang="zh-CN" altLang="en-US" dirty="0"/>
              <a:t>输卵管脓肿表现为长形、腊肠状或管道状弯曲囊性肿块，囊壁厚度较均匀，囊内为不均质低回声或云雾状回声，脓肿内含脱落细胞、脓细胞等所致。</a:t>
            </a:r>
          </a:p>
          <a:p>
            <a:endParaRPr lang="zh-CN" altLang="en-US" dirty="0"/>
          </a:p>
        </p:txBody>
      </p:sp>
      <p:sp>
        <p:nvSpPr>
          <p:cNvPr id="70659"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F47A790F-2ECF-4521-BE7B-F62FB376F9CE}" type="slidenum">
              <a:rPr lang="zh-CN" altLang="en-US">
                <a:latin typeface="Calibri" pitchFamily="34" charset="0"/>
                <a:ea typeface="宋体" pitchFamily="2" charset="-122"/>
              </a:rPr>
              <a:pPr/>
              <a:t>32</a:t>
            </a:fld>
            <a:endParaRPr lang="zh-CN" altLang="en-US">
              <a:latin typeface="Calibri" pitchFamily="34" charset="0"/>
              <a:ea typeface="宋体" pitchFamily="2" charset="-122"/>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幻灯片图像占位符 1"/>
          <p:cNvSpPr>
            <a:spLocks noGrp="1" noRot="1" noChangeAspect="1" noChangeArrowheads="1" noTextEdit="1"/>
          </p:cNvSpPr>
          <p:nvPr>
            <p:ph type="sldImg" idx="4294967295"/>
          </p:nvPr>
        </p:nvSpPr>
        <p:spPr>
          <a:ln>
            <a:miter lim="800000"/>
          </a:ln>
        </p:spPr>
      </p:sp>
      <p:sp>
        <p:nvSpPr>
          <p:cNvPr id="74754" name="备注占位符 2"/>
          <p:cNvSpPr>
            <a:spLocks noGrp="1" noChangeArrowheads="1"/>
          </p:cNvSpPr>
          <p:nvPr>
            <p:ph type="body" idx="4294967295"/>
          </p:nvPr>
        </p:nvSpPr>
        <p:spPr/>
        <p:txBody>
          <a:bodyPr>
            <a:prstTxWarp prst="textNoShape">
              <a:avLst/>
            </a:prstTxWarp>
          </a:bodyPr>
          <a:lstStyle/>
          <a:p>
            <a:r>
              <a:rPr lang="zh-CN" altLang="en-US"/>
              <a:t>输卵管卵巢脓肿：</a:t>
            </a:r>
          </a:p>
        </p:txBody>
      </p:sp>
      <p:sp>
        <p:nvSpPr>
          <p:cNvPr id="7475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4ED7C5A7-82B3-4B12-BD17-9A0CE2236682}" type="slidenum">
              <a:rPr lang="zh-CN" altLang="en-US">
                <a:latin typeface="Calibri" pitchFamily="34" charset="0"/>
                <a:ea typeface="宋体" pitchFamily="2" charset="-122"/>
              </a:rPr>
              <a:pPr/>
              <a:t>33</a:t>
            </a:fld>
            <a:endParaRPr lang="zh-CN" altLang="en-US">
              <a:latin typeface="Calibri" pitchFamily="34" charset="0"/>
              <a:ea typeface="宋体" pitchFamily="2" charset="-122"/>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幻灯片图像占位符 1"/>
          <p:cNvSpPr>
            <a:spLocks noGrp="1" noRot="1" noChangeAspect="1" noChangeArrowheads="1" noTextEdit="1"/>
          </p:cNvSpPr>
          <p:nvPr>
            <p:ph type="sldImg" idx="4294967295"/>
          </p:nvPr>
        </p:nvSpPr>
        <p:spPr>
          <a:ln>
            <a:miter lim="800000"/>
          </a:ln>
        </p:spPr>
      </p:sp>
      <p:sp>
        <p:nvSpPr>
          <p:cNvPr id="76802" name="备注占位符 2"/>
          <p:cNvSpPr>
            <a:spLocks noGrp="1" noChangeArrowheads="1"/>
          </p:cNvSpPr>
          <p:nvPr>
            <p:ph type="body" idx="4294967295"/>
          </p:nvPr>
        </p:nvSpPr>
        <p:spPr/>
        <p:txBody>
          <a:bodyPr>
            <a:prstTxWarp prst="textNoShape">
              <a:avLst/>
            </a:prstTxWarp>
          </a:bodyPr>
          <a:lstStyle/>
          <a:p>
            <a:r>
              <a:rPr lang="zh-CN" altLang="en-US"/>
              <a:t>脓液渗出积聚在子宫旁或直肠窝，局部出现形态不规则、密度不均的云雾状低回声区脓肿广泛时弥漫分布于盆腔甚至腹腔内，呈不规则形或多角形，包绕子宫附件，</a:t>
            </a:r>
          </a:p>
        </p:txBody>
      </p:sp>
      <p:sp>
        <p:nvSpPr>
          <p:cNvPr id="76803"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BCE79117-984C-4A0F-B484-FE59635843E2}" type="slidenum">
              <a:rPr lang="zh-CN" altLang="en-US">
                <a:latin typeface="Calibri" pitchFamily="34" charset="0"/>
                <a:ea typeface="宋体" pitchFamily="2" charset="-122"/>
              </a:rPr>
              <a:pPr/>
              <a:t>34</a:t>
            </a:fld>
            <a:endParaRPr lang="zh-CN" altLang="en-US">
              <a:latin typeface="Calibri" pitchFamily="34" charset="0"/>
              <a:ea typeface="宋体" pitchFamily="2" charset="-122"/>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幻灯片图像占位符 1"/>
          <p:cNvSpPr>
            <a:spLocks noGrp="1" noRot="1" noChangeAspect="1" noChangeArrowheads="1" noTextEdit="1"/>
          </p:cNvSpPr>
          <p:nvPr>
            <p:ph type="sldImg" idx="4294967295"/>
          </p:nvPr>
        </p:nvSpPr>
        <p:spPr>
          <a:ln>
            <a:miter lim="800000"/>
          </a:ln>
        </p:spPr>
      </p:sp>
      <p:sp>
        <p:nvSpPr>
          <p:cNvPr id="78850" name="备注占位符 2"/>
          <p:cNvSpPr>
            <a:spLocks noGrp="1" noChangeArrowheads="1"/>
          </p:cNvSpPr>
          <p:nvPr>
            <p:ph type="body" idx="4294967295"/>
          </p:nvPr>
        </p:nvSpPr>
        <p:spPr/>
        <p:txBody>
          <a:bodyPr>
            <a:prstTxWarp prst="textNoShape">
              <a:avLst/>
            </a:prstTxWarp>
          </a:bodyPr>
          <a:lstStyle/>
          <a:p>
            <a:r>
              <a:rPr lang="zh-CN" altLang="en-US" dirty="0"/>
              <a:t>最低诊断提示在性活跃的年轻女性或具有性传播疾病的高危人群，如果出现下腹痛排出其他原因引起的原因，附件符合最低标准，可以与经验性抗生素治疗；附加标准是增加诊断的特异性。特异性诊断科基本确诊。临床</a:t>
            </a:r>
            <a:r>
              <a:rPr lang="en-US" altLang="zh-CN" dirty="0"/>
              <a:t>PID</a:t>
            </a:r>
            <a:r>
              <a:rPr lang="zh-CN" altLang="en-US" dirty="0"/>
              <a:t>只有</a:t>
            </a:r>
            <a:r>
              <a:rPr lang="en-US" altLang="zh-CN" dirty="0"/>
              <a:t>75%</a:t>
            </a:r>
            <a:r>
              <a:rPr lang="zh-CN" altLang="en-US" dirty="0"/>
              <a:t>有典型的症状，所以为了增加诊断率有关最低诊断标准</a:t>
            </a:r>
            <a:endParaRPr lang="en-US" altLang="zh-CN" dirty="0"/>
          </a:p>
          <a:p>
            <a:endParaRPr lang="en-US" altLang="zh-CN" dirty="0"/>
          </a:p>
          <a:p>
            <a:r>
              <a:rPr lang="en-US" altLang="zh-CN" dirty="0"/>
              <a:t>PID</a:t>
            </a:r>
            <a:r>
              <a:rPr lang="zh-CN" altLang="en-US" dirty="0"/>
              <a:t>的临床诊断准确度不高</a:t>
            </a:r>
            <a:r>
              <a:rPr lang="en-US" altLang="zh-CN" dirty="0"/>
              <a:t>[2]</a:t>
            </a:r>
            <a:r>
              <a:rPr lang="zh-CN" altLang="en-US" dirty="0"/>
              <a:t>，然而延迟诊治又可能增加一系列后遗症的风险。因此，诊断</a:t>
            </a:r>
            <a:r>
              <a:rPr lang="en-US" altLang="zh-CN" dirty="0"/>
              <a:t>PID</a:t>
            </a:r>
            <a:r>
              <a:rPr lang="zh-CN" altLang="en-US" dirty="0"/>
              <a:t>仍然依靠最低的诊断标准</a:t>
            </a:r>
            <a:r>
              <a:rPr lang="en-US" altLang="zh-CN" dirty="0"/>
              <a:t>[1]</a:t>
            </a:r>
            <a:r>
              <a:rPr lang="zh-CN" altLang="en-US" dirty="0"/>
              <a:t>，且需同时考虑以下因素</a:t>
            </a:r>
          </a:p>
        </p:txBody>
      </p:sp>
      <p:sp>
        <p:nvSpPr>
          <p:cNvPr id="78851"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83602E74-8DF0-4AD2-852B-89EE1775D9CB}" type="slidenum">
              <a:rPr lang="zh-CN" altLang="en-US">
                <a:latin typeface="Calibri" pitchFamily="34" charset="0"/>
                <a:ea typeface="宋体" pitchFamily="2" charset="-122"/>
              </a:rPr>
              <a:pPr/>
              <a:t>36</a:t>
            </a:fld>
            <a:endParaRPr lang="zh-CN" altLang="en-US">
              <a:latin typeface="Calibri" pitchFamily="34" charset="0"/>
              <a:ea typeface="宋体" pitchFamily="2" charset="-122"/>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900" b="0" i="0" kern="1200" dirty="0">
                <a:solidFill>
                  <a:schemeClr val="tx1"/>
                </a:solidFill>
                <a:effectLst/>
                <a:latin typeface="+mn-lt"/>
                <a:ea typeface="+mn-ea"/>
                <a:cs typeface="+mn-cs"/>
              </a:rPr>
              <a:t>如</a:t>
            </a:r>
            <a:r>
              <a:rPr lang="en-US" altLang="zh-CN" sz="900" b="0" i="0" kern="1200" dirty="0">
                <a:solidFill>
                  <a:schemeClr val="tx1"/>
                </a:solidFill>
                <a:effectLst/>
                <a:latin typeface="+mn-lt"/>
                <a:ea typeface="+mn-ea"/>
                <a:cs typeface="+mn-cs"/>
              </a:rPr>
              <a:t>STI</a:t>
            </a:r>
            <a:r>
              <a:rPr lang="zh-CN" altLang="en-US" sz="900" b="0" i="0" kern="1200" dirty="0">
                <a:solidFill>
                  <a:schemeClr val="tx1"/>
                </a:solidFill>
                <a:effectLst/>
                <a:latin typeface="+mn-lt"/>
                <a:ea typeface="+mn-ea"/>
                <a:cs typeface="+mn-cs"/>
              </a:rPr>
              <a:t>高危人群（既往有性传播疾病的病史、现患性传播疾病或性伴患性传播疾病、静脉吸毒或药瘾、患者或性伴卖淫或嫖娼、曾使用过不规范的血制品、近</a:t>
            </a:r>
            <a:r>
              <a:rPr lang="en-US" altLang="zh-CN" sz="900" b="0" i="0" kern="1200" dirty="0">
                <a:solidFill>
                  <a:schemeClr val="tx1"/>
                </a:solidFill>
                <a:effectLst/>
                <a:latin typeface="+mn-lt"/>
                <a:ea typeface="+mn-ea"/>
                <a:cs typeface="+mn-cs"/>
              </a:rPr>
              <a:t>3</a:t>
            </a:r>
            <a:r>
              <a:rPr lang="zh-CN" altLang="en-US" sz="900" b="0" i="0" kern="1200" dirty="0">
                <a:solidFill>
                  <a:schemeClr val="tx1"/>
                </a:solidFill>
                <a:effectLst/>
                <a:latin typeface="+mn-lt"/>
                <a:ea typeface="+mn-ea"/>
                <a:cs typeface="+mn-cs"/>
              </a:rPr>
              <a:t>个月内有新的性伴以及多性伴者）、产褥期或流产后、近期宫腔操作及阴道流血等一些因素存在时</a:t>
            </a:r>
            <a:r>
              <a:rPr lang="en-US" altLang="zh-CN" sz="900" b="0" i="0" kern="1200" dirty="0">
                <a:solidFill>
                  <a:schemeClr val="tx1"/>
                </a:solidFill>
                <a:effectLst/>
                <a:latin typeface="+mn-lt"/>
                <a:ea typeface="+mn-ea"/>
                <a:cs typeface="+mn-cs"/>
              </a:rPr>
              <a:t>PID</a:t>
            </a:r>
            <a:r>
              <a:rPr lang="zh-CN" altLang="en-US" sz="900" b="0" i="0" kern="1200" dirty="0">
                <a:solidFill>
                  <a:schemeClr val="tx1"/>
                </a:solidFill>
                <a:effectLst/>
                <a:latin typeface="+mn-lt"/>
                <a:ea typeface="+mn-ea"/>
                <a:cs typeface="+mn-cs"/>
              </a:rPr>
              <a:t>的可能性增加。</a:t>
            </a:r>
            <a:endParaRPr lang="zh-CN" altLang="en-US" dirty="0"/>
          </a:p>
        </p:txBody>
      </p:sp>
      <p:sp>
        <p:nvSpPr>
          <p:cNvPr id="4" name="灯片编号占位符 3"/>
          <p:cNvSpPr>
            <a:spLocks noGrp="1"/>
          </p:cNvSpPr>
          <p:nvPr>
            <p:ph type="sldNum" sz="quarter" idx="10"/>
          </p:nvPr>
        </p:nvSpPr>
        <p:spPr/>
        <p:txBody>
          <a:bodyPr/>
          <a:lstStyle/>
          <a:p>
            <a:fld id="{4ECCC025-962B-44D5-9E5E-5F8A251F929A}" type="slidenum">
              <a:rPr lang="zh-CN" altLang="en-US" smtClean="0"/>
              <a:pPr/>
              <a:t>38</a:t>
            </a:fld>
            <a:endParaRPr lang="zh-CN" altLang="en-US"/>
          </a:p>
        </p:txBody>
      </p:sp>
    </p:spTree>
    <p:extLst>
      <p:ext uri="{BB962C8B-B14F-4D97-AF65-F5344CB8AC3E}">
        <p14:creationId xmlns:p14="http://schemas.microsoft.com/office/powerpoint/2010/main" val="2014819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幻灯片图像占位符 1"/>
          <p:cNvSpPr>
            <a:spLocks noGrp="1" noRot="1" noChangeAspect="1" noChangeArrowheads="1" noTextEdit="1"/>
          </p:cNvSpPr>
          <p:nvPr>
            <p:ph type="sldImg" idx="4294967295"/>
          </p:nvPr>
        </p:nvSpPr>
        <p:spPr>
          <a:ln>
            <a:miter lim="800000"/>
          </a:ln>
        </p:spPr>
      </p:sp>
      <p:sp>
        <p:nvSpPr>
          <p:cNvPr id="15362" name="备注占位符 2"/>
          <p:cNvSpPr>
            <a:spLocks noGrp="1" noChangeArrowheads="1"/>
          </p:cNvSpPr>
          <p:nvPr>
            <p:ph type="body" idx="4294967295"/>
          </p:nvPr>
        </p:nvSpPr>
        <p:spPr/>
        <p:txBody>
          <a:bodyPr>
            <a:prstTxWarp prst="textNoShape">
              <a:avLst/>
            </a:prstTxWarp>
          </a:bodyPr>
          <a:lstStyle/>
          <a:p>
            <a:r>
              <a:rPr lang="zh-CN" altLang="en-US" dirty="0"/>
              <a:t>炎症可以局限于一个部位，也可同时累及几个部位。初潮前、绝经后或未婚者很少发病。急性期，发病急，病情重，甚至可以引起弥漫性腹膜炎、败血症、感染性休克进而危及生命。</a:t>
            </a:r>
            <a:endParaRPr lang="en-US" altLang="zh-CN" dirty="0"/>
          </a:p>
          <a:p>
            <a:r>
              <a:rPr lang="zh-CN" altLang="en-US" dirty="0"/>
              <a:t>经久不愈可由于盆腔黏连、输卵管阻塞而导致不孕、输卵管妊娠、炎症反复发作等。影响妇女的生殖健康与生活质量。</a:t>
            </a:r>
            <a:endParaRPr lang="en-US" altLang="zh-CN" dirty="0"/>
          </a:p>
        </p:txBody>
      </p:sp>
      <p:sp>
        <p:nvSpPr>
          <p:cNvPr id="15363"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97366B71-E796-443A-A3F5-875F2E1A4B80}" type="slidenum">
              <a:rPr lang="zh-CN" altLang="en-US"/>
              <a:pPr/>
              <a:t>7</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子宫内膜活检显示有子宫内膜炎的组织病理学证据；  （</a:t>
            </a:r>
            <a:r>
              <a:rPr lang="en-US" altLang="zh-CN" dirty="0"/>
              <a:t>2</a:t>
            </a:r>
            <a:r>
              <a:rPr lang="zh-CN" altLang="en-US" dirty="0"/>
              <a:t>）经阴道超声检查或</a:t>
            </a:r>
            <a:r>
              <a:rPr lang="en-US" altLang="zh-CN" dirty="0"/>
              <a:t>MRI</a:t>
            </a:r>
            <a:r>
              <a:rPr lang="zh-CN" altLang="en-US" dirty="0"/>
              <a:t>检查显示输卵管管壁增厚、管腔积液，可伴有盆腔游离液体或输卵管卵巢包块；  （</a:t>
            </a:r>
            <a:r>
              <a:rPr lang="en-US" altLang="zh-CN" dirty="0"/>
              <a:t>3</a:t>
            </a:r>
            <a:r>
              <a:rPr lang="zh-CN" altLang="en-US" dirty="0"/>
              <a:t>）腹腔镜检查见输卵管表面明显充血、输卵管水肿、输卵管伞端或浆膜层有脓性渗出物等。</a:t>
            </a:r>
          </a:p>
        </p:txBody>
      </p:sp>
      <p:sp>
        <p:nvSpPr>
          <p:cNvPr id="4" name="灯片编号占位符 3"/>
          <p:cNvSpPr>
            <a:spLocks noGrp="1"/>
          </p:cNvSpPr>
          <p:nvPr>
            <p:ph type="sldNum" sz="quarter" idx="10"/>
          </p:nvPr>
        </p:nvSpPr>
        <p:spPr/>
        <p:txBody>
          <a:bodyPr/>
          <a:lstStyle/>
          <a:p>
            <a:fld id="{4ECCC025-962B-44D5-9E5E-5F8A251F929A}" type="slidenum">
              <a:rPr lang="zh-CN" altLang="en-US" smtClean="0"/>
              <a:pPr/>
              <a:t>39</a:t>
            </a:fld>
            <a:endParaRPr lang="zh-CN" altLang="en-US"/>
          </a:p>
        </p:txBody>
      </p:sp>
    </p:spTree>
    <p:extLst>
      <p:ext uri="{BB962C8B-B14F-4D97-AF65-F5344CB8AC3E}">
        <p14:creationId xmlns:p14="http://schemas.microsoft.com/office/powerpoint/2010/main" val="20148193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900" b="0" i="0" kern="1200" dirty="0">
                <a:solidFill>
                  <a:schemeClr val="tx1"/>
                </a:solidFill>
                <a:effectLst/>
                <a:latin typeface="+mn-lt"/>
                <a:ea typeface="+mn-ea"/>
                <a:cs typeface="+mn-cs"/>
              </a:rPr>
              <a:t>PID</a:t>
            </a:r>
            <a:r>
              <a:rPr lang="zh-CN" altLang="en-US" sz="900" b="0" i="0" kern="1200" dirty="0">
                <a:solidFill>
                  <a:schemeClr val="tx1"/>
                </a:solidFill>
                <a:effectLst/>
                <a:latin typeface="+mn-lt"/>
                <a:ea typeface="+mn-ea"/>
                <a:cs typeface="+mn-cs"/>
              </a:rPr>
              <a:t>需与异位妊娠、卵巢囊肿扭转或破裂、急性阑尾炎、子宫内膜异位症及炎症性肠病等相鉴别。值得注意的是，这些疾病有可能合并</a:t>
            </a:r>
            <a:r>
              <a:rPr lang="en-US" altLang="zh-CN" sz="900" b="0" i="0" kern="1200" dirty="0">
                <a:solidFill>
                  <a:schemeClr val="tx1"/>
                </a:solidFill>
                <a:effectLst/>
                <a:latin typeface="+mn-lt"/>
                <a:ea typeface="+mn-ea"/>
                <a:cs typeface="+mn-cs"/>
              </a:rPr>
              <a:t>PID</a:t>
            </a:r>
            <a:r>
              <a:rPr lang="zh-CN" altLang="en-US" sz="900" b="0" i="0" kern="1200" dirty="0">
                <a:solidFill>
                  <a:schemeClr val="tx1"/>
                </a:solidFill>
                <a:effectLst/>
                <a:latin typeface="+mn-lt"/>
                <a:ea typeface="+mn-ea"/>
                <a:cs typeface="+mn-cs"/>
              </a:rPr>
              <a:t>。</a:t>
            </a:r>
            <a:endParaRPr lang="zh-CN" altLang="en-US" dirty="0"/>
          </a:p>
        </p:txBody>
      </p:sp>
      <p:sp>
        <p:nvSpPr>
          <p:cNvPr id="4" name="灯片编号占位符 3"/>
          <p:cNvSpPr>
            <a:spLocks noGrp="1"/>
          </p:cNvSpPr>
          <p:nvPr>
            <p:ph type="sldNum" sz="quarter" idx="10"/>
          </p:nvPr>
        </p:nvSpPr>
        <p:spPr/>
        <p:txBody>
          <a:bodyPr/>
          <a:lstStyle/>
          <a:p>
            <a:fld id="{4ECCC025-962B-44D5-9E5E-5F8A251F929A}" type="slidenum">
              <a:rPr lang="zh-CN" altLang="en-US" smtClean="0"/>
              <a:pPr/>
              <a:t>44</a:t>
            </a:fld>
            <a:endParaRPr lang="zh-CN" altLang="en-US"/>
          </a:p>
        </p:txBody>
      </p:sp>
    </p:spTree>
    <p:extLst>
      <p:ext uri="{BB962C8B-B14F-4D97-AF65-F5344CB8AC3E}">
        <p14:creationId xmlns:p14="http://schemas.microsoft.com/office/powerpoint/2010/main" val="19768104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幻灯片图像占位符 1"/>
          <p:cNvSpPr>
            <a:spLocks noGrp="1" noRot="1" noChangeAspect="1" noChangeArrowheads="1" noTextEdit="1"/>
          </p:cNvSpPr>
          <p:nvPr>
            <p:ph type="sldImg" idx="4294967295"/>
          </p:nvPr>
        </p:nvSpPr>
        <p:spPr>
          <a:ln>
            <a:miter lim="800000"/>
          </a:ln>
        </p:spPr>
      </p:sp>
      <p:sp>
        <p:nvSpPr>
          <p:cNvPr id="97282" name="备注占位符 2"/>
          <p:cNvSpPr>
            <a:spLocks noGrp="1" noChangeArrowheads="1"/>
          </p:cNvSpPr>
          <p:nvPr>
            <p:ph type="body" idx="4294967295"/>
          </p:nvPr>
        </p:nvSpPr>
        <p:spPr/>
        <p:txBody>
          <a:bodyPr>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en-US" sz="900" b="1" noProof="1">
                <a:solidFill>
                  <a:schemeClr val="tx1"/>
                </a:solidFill>
                <a:latin typeface="黑体" panose="02010609060101010101" pitchFamily="49" charset="-122"/>
                <a:ea typeface="黑体" panose="02010609060101010101" pitchFamily="49" charset="-122"/>
              </a:rPr>
              <a:t>早期诊断、早期治疗，有利于保护输卵管功能。</a:t>
            </a:r>
          </a:p>
          <a:p>
            <a:pPr>
              <a:lnSpc>
                <a:spcPct val="150000"/>
              </a:lnSpc>
              <a:buClr>
                <a:srgbClr val="CC0000"/>
              </a:buClr>
              <a:buFont typeface="Wingdings" pitchFamily="2" charset="2"/>
              <a:buChar char="p"/>
            </a:pPr>
            <a:r>
              <a:rPr lang="zh-CN" altLang="en-US" sz="900" b="1" dirty="0">
                <a:solidFill>
                  <a:schemeClr val="tx1"/>
                </a:solidFill>
              </a:rPr>
              <a:t>抗生素治疗是主要的治疗手段</a:t>
            </a:r>
          </a:p>
          <a:p>
            <a:pPr>
              <a:lnSpc>
                <a:spcPct val="150000"/>
              </a:lnSpc>
              <a:buClr>
                <a:srgbClr val="CC0000"/>
              </a:buClr>
              <a:buFont typeface="Wingdings" pitchFamily="2" charset="2"/>
              <a:buChar char="p"/>
            </a:pPr>
            <a:r>
              <a:rPr lang="zh-CN" altLang="en-US" sz="900" b="1" dirty="0">
                <a:solidFill>
                  <a:schemeClr val="tx1"/>
                </a:solidFill>
              </a:rPr>
              <a:t>抗生素的选用应根据细菌培养及药物敏感试验选用</a:t>
            </a:r>
          </a:p>
          <a:p>
            <a:pPr>
              <a:lnSpc>
                <a:spcPct val="150000"/>
              </a:lnSpc>
              <a:buClr>
                <a:srgbClr val="CC0000"/>
              </a:buClr>
              <a:buFont typeface="Wingdings" pitchFamily="2" charset="2"/>
              <a:buChar char="p"/>
            </a:pPr>
            <a:r>
              <a:rPr lang="zh-CN" altLang="en-US" sz="900" b="1" dirty="0">
                <a:solidFill>
                  <a:schemeClr val="tx1"/>
                </a:solidFill>
              </a:rPr>
              <a:t>结果未出来以前，根据感染情况判断可能的病原体，联合用药</a:t>
            </a:r>
            <a:endParaRPr lang="zh-CN" altLang="en-US" b="1" dirty="0">
              <a:solidFill>
                <a:schemeClr val="tx1"/>
              </a:solidFill>
            </a:endParaRPr>
          </a:p>
          <a:p>
            <a:r>
              <a:rPr lang="zh-CN" altLang="en-US" dirty="0"/>
              <a:t>根据药敏试验结果合理选用抗生素，但是通常治疗在结果获得之前，因此早期治疗往往选择经验抗生素，但是游泳盆腔炎的病原体多淋球菌、衣原体、需氧菌、厌氧菌等混合感染，因此常选择广谱抗生素联合用药。在</a:t>
            </a:r>
            <a:r>
              <a:rPr lang="en-US" altLang="zh-CN" dirty="0"/>
              <a:t>PID</a:t>
            </a:r>
            <a:r>
              <a:rPr lang="zh-CN" altLang="en-US" dirty="0"/>
              <a:t>诊断</a:t>
            </a:r>
            <a:r>
              <a:rPr lang="en-US" altLang="zh-CN" dirty="0"/>
              <a:t>48</a:t>
            </a:r>
            <a:r>
              <a:rPr lang="zh-CN" altLang="en-US" dirty="0"/>
              <a:t>小时内用药可明显降低后遗症的发生。</a:t>
            </a:r>
            <a:endParaRPr lang="en-US" altLang="zh-CN" dirty="0"/>
          </a:p>
          <a:p>
            <a:endParaRPr lang="zh-CN" altLang="en-US" dirty="0"/>
          </a:p>
        </p:txBody>
      </p:sp>
      <p:sp>
        <p:nvSpPr>
          <p:cNvPr id="97283"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FE57C513-7D46-4B54-BF54-ACD02230970D}" type="slidenum">
              <a:rPr lang="zh-CN" altLang="en-US"/>
              <a:pPr/>
              <a:t>50</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幻灯片图像占位符 1"/>
          <p:cNvSpPr>
            <a:spLocks noGrp="1" noRot="1" noChangeAspect="1" noChangeArrowheads="1" noTextEdit="1"/>
          </p:cNvSpPr>
          <p:nvPr>
            <p:ph type="sldImg" idx="4294967295"/>
          </p:nvPr>
        </p:nvSpPr>
        <p:spPr>
          <a:ln>
            <a:miter lim="800000"/>
          </a:ln>
        </p:spPr>
      </p:sp>
      <p:sp>
        <p:nvSpPr>
          <p:cNvPr id="99330" name="备注占位符 2"/>
          <p:cNvSpPr>
            <a:spLocks noGrp="1" noChangeArrowheads="1"/>
          </p:cNvSpPr>
          <p:nvPr>
            <p:ph type="body" idx="4294967295"/>
          </p:nvPr>
        </p:nvSpPr>
        <p:spPr/>
        <p:txBody>
          <a:bodyPr>
            <a:prstTxWarp prst="textNoShape">
              <a:avLst/>
            </a:prstTxWarp>
          </a:bodyPr>
          <a:lstStyle/>
          <a:p>
            <a:pPr marL="842963" lvl="1" indent="-385763" defTabSz="1028700">
              <a:lnSpc>
                <a:spcPct val="150000"/>
              </a:lnSpc>
              <a:spcBef>
                <a:spcPct val="30000"/>
              </a:spcBef>
              <a:buFont typeface="宋体" pitchFamily="2" charset="-122"/>
              <a:buChar char="–"/>
            </a:pPr>
            <a:r>
              <a:rPr lang="zh-CN" altLang="en-US" sz="2800" b="1">
                <a:solidFill>
                  <a:srgbClr val="02057E"/>
                </a:solidFill>
                <a:latin typeface="黑体" pitchFamily="49" charset="-122"/>
                <a:ea typeface="黑体" pitchFamily="49" charset="-122"/>
              </a:rPr>
              <a:t>头孢类：</a:t>
            </a:r>
            <a:r>
              <a:rPr lang="zh-CN" altLang="en-US" sz="2800" b="1">
                <a:latin typeface="黑体" pitchFamily="49" charset="-122"/>
                <a:ea typeface="黑体" pitchFamily="49" charset="-122"/>
              </a:rPr>
              <a:t>头孢曲松钠、头孢西丁钠</a:t>
            </a:r>
            <a:endParaRPr lang="en-US" altLang="zh-CN" sz="2800" b="1">
              <a:latin typeface="黑体" pitchFamily="49" charset="-122"/>
              <a:ea typeface="黑体" pitchFamily="49" charset="-122"/>
            </a:endParaRPr>
          </a:p>
          <a:p>
            <a:pPr marL="842963" lvl="1" indent="-385763" defTabSz="1028700">
              <a:lnSpc>
                <a:spcPct val="150000"/>
              </a:lnSpc>
              <a:spcBef>
                <a:spcPct val="30000"/>
              </a:spcBef>
              <a:buFont typeface="宋体" pitchFamily="2" charset="-122"/>
              <a:buChar char="–"/>
            </a:pPr>
            <a:r>
              <a:rPr lang="zh-CN" altLang="en-US" sz="2800" b="1">
                <a:solidFill>
                  <a:srgbClr val="02057E"/>
                </a:solidFill>
                <a:latin typeface="黑体" pitchFamily="49" charset="-122"/>
                <a:ea typeface="黑体" pitchFamily="49" charset="-122"/>
              </a:rPr>
              <a:t>喹诺酮类：</a:t>
            </a:r>
            <a:r>
              <a:rPr lang="zh-CN" altLang="en-US" sz="2800" b="1">
                <a:latin typeface="黑体" pitchFamily="49" charset="-122"/>
                <a:ea typeface="黑体" pitchFamily="49" charset="-122"/>
              </a:rPr>
              <a:t>氧氟沙星、左氧氟沙星、莫西沙星（不首选，因淋球菌耐药性）</a:t>
            </a:r>
            <a:endParaRPr lang="en-US" altLang="zh-CN" sz="2800" b="1">
              <a:latin typeface="黑体" pitchFamily="49" charset="-122"/>
              <a:ea typeface="黑体" pitchFamily="49" charset="-122"/>
            </a:endParaRPr>
          </a:p>
          <a:p>
            <a:pPr marL="842963" lvl="1" indent="-385763" defTabSz="1028700">
              <a:lnSpc>
                <a:spcPct val="150000"/>
              </a:lnSpc>
              <a:spcBef>
                <a:spcPct val="30000"/>
              </a:spcBef>
              <a:buFont typeface="宋体" pitchFamily="2" charset="-122"/>
              <a:buChar char="–"/>
            </a:pPr>
            <a:r>
              <a:rPr lang="zh-CN" altLang="en-US" sz="2800" b="1">
                <a:latin typeface="黑体" pitchFamily="49" charset="-122"/>
                <a:ea typeface="黑体" pitchFamily="49" charset="-122"/>
              </a:rPr>
              <a:t>支原体耐受的可以将多西环素改为莫西沙星或者阿奇霉素</a:t>
            </a:r>
            <a:endParaRPr lang="zh-CN" altLang="en-US"/>
          </a:p>
          <a:p>
            <a:pPr defTabSz="1028700"/>
            <a:endParaRPr lang="zh-CN" altLang="en-US"/>
          </a:p>
        </p:txBody>
      </p:sp>
      <p:sp>
        <p:nvSpPr>
          <p:cNvPr id="99331"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CA4D593B-E303-49F7-B588-283246E386A0}" type="slidenum">
              <a:rPr lang="zh-CN" altLang="en-US"/>
              <a:pPr/>
              <a:t>51</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幻灯片图像占位符 1"/>
          <p:cNvSpPr>
            <a:spLocks noGrp="1" noRot="1" noChangeAspect="1" noChangeArrowheads="1" noTextEdit="1"/>
          </p:cNvSpPr>
          <p:nvPr>
            <p:ph type="sldImg" idx="4294967295"/>
          </p:nvPr>
        </p:nvSpPr>
        <p:spPr>
          <a:ln>
            <a:miter lim="800000"/>
          </a:ln>
        </p:spPr>
      </p:sp>
      <p:sp>
        <p:nvSpPr>
          <p:cNvPr id="99330" name="备注占位符 2"/>
          <p:cNvSpPr>
            <a:spLocks noGrp="1" noChangeArrowheads="1"/>
          </p:cNvSpPr>
          <p:nvPr>
            <p:ph type="body" idx="4294967295"/>
          </p:nvPr>
        </p:nvSpPr>
        <p:spPr/>
        <p:txBody>
          <a:bodyPr>
            <a:prstTxWarp prst="textNoShape">
              <a:avLst/>
            </a:prstTxWarp>
          </a:bodyPr>
          <a:lstStyle/>
          <a:p>
            <a:pPr marL="842963" lvl="1" indent="-385763" defTabSz="1028700">
              <a:lnSpc>
                <a:spcPct val="150000"/>
              </a:lnSpc>
              <a:spcBef>
                <a:spcPct val="30000"/>
              </a:spcBef>
              <a:buFont typeface="宋体" pitchFamily="2" charset="-122"/>
              <a:buChar char="–"/>
            </a:pPr>
            <a:r>
              <a:rPr lang="zh-CN" altLang="en-US" sz="2800" b="1">
                <a:solidFill>
                  <a:srgbClr val="02057E"/>
                </a:solidFill>
                <a:latin typeface="黑体" pitchFamily="49" charset="-122"/>
                <a:ea typeface="黑体" pitchFamily="49" charset="-122"/>
              </a:rPr>
              <a:t>头孢类：</a:t>
            </a:r>
            <a:r>
              <a:rPr lang="zh-CN" altLang="en-US" sz="2800" b="1">
                <a:latin typeface="黑体" pitchFamily="49" charset="-122"/>
                <a:ea typeface="黑体" pitchFamily="49" charset="-122"/>
              </a:rPr>
              <a:t>头孢曲松钠、头孢西丁钠</a:t>
            </a:r>
            <a:endParaRPr lang="en-US" altLang="zh-CN" sz="2800" b="1">
              <a:latin typeface="黑体" pitchFamily="49" charset="-122"/>
              <a:ea typeface="黑体" pitchFamily="49" charset="-122"/>
            </a:endParaRPr>
          </a:p>
          <a:p>
            <a:pPr marL="842963" lvl="1" indent="-385763" defTabSz="1028700">
              <a:lnSpc>
                <a:spcPct val="150000"/>
              </a:lnSpc>
              <a:spcBef>
                <a:spcPct val="30000"/>
              </a:spcBef>
              <a:buFont typeface="宋体" pitchFamily="2" charset="-122"/>
              <a:buChar char="–"/>
            </a:pPr>
            <a:r>
              <a:rPr lang="zh-CN" altLang="en-US" sz="2800" b="1">
                <a:solidFill>
                  <a:srgbClr val="02057E"/>
                </a:solidFill>
                <a:latin typeface="黑体" pitchFamily="49" charset="-122"/>
                <a:ea typeface="黑体" pitchFamily="49" charset="-122"/>
              </a:rPr>
              <a:t>喹诺酮类：</a:t>
            </a:r>
            <a:r>
              <a:rPr lang="zh-CN" altLang="en-US" sz="2800" b="1">
                <a:latin typeface="黑体" pitchFamily="49" charset="-122"/>
                <a:ea typeface="黑体" pitchFamily="49" charset="-122"/>
              </a:rPr>
              <a:t>氧氟沙星、左氧氟沙星、莫西沙星（不首选，因淋球菌耐药性）</a:t>
            </a:r>
            <a:endParaRPr lang="en-US" altLang="zh-CN" sz="2800" b="1">
              <a:latin typeface="黑体" pitchFamily="49" charset="-122"/>
              <a:ea typeface="黑体" pitchFamily="49" charset="-122"/>
            </a:endParaRPr>
          </a:p>
          <a:p>
            <a:pPr marL="842963" lvl="1" indent="-385763" defTabSz="1028700">
              <a:lnSpc>
                <a:spcPct val="150000"/>
              </a:lnSpc>
              <a:spcBef>
                <a:spcPct val="30000"/>
              </a:spcBef>
              <a:buFont typeface="宋体" pitchFamily="2" charset="-122"/>
              <a:buChar char="–"/>
            </a:pPr>
            <a:r>
              <a:rPr lang="zh-CN" altLang="en-US" sz="2800" b="1">
                <a:latin typeface="黑体" pitchFamily="49" charset="-122"/>
                <a:ea typeface="黑体" pitchFamily="49" charset="-122"/>
              </a:rPr>
              <a:t>支原体耐受的可以将多西环素改为莫西沙星或者阿奇霉素</a:t>
            </a:r>
            <a:endParaRPr lang="zh-CN" altLang="en-US"/>
          </a:p>
          <a:p>
            <a:pPr defTabSz="1028700"/>
            <a:endParaRPr lang="zh-CN" altLang="en-US"/>
          </a:p>
        </p:txBody>
      </p:sp>
      <p:sp>
        <p:nvSpPr>
          <p:cNvPr id="99331"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CA4D593B-E303-49F7-B588-283246E386A0}" type="slidenum">
              <a:rPr lang="zh-CN" altLang="en-US"/>
              <a:pPr/>
              <a:t>52</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幻灯片图像占位符 1"/>
          <p:cNvSpPr>
            <a:spLocks noGrp="1" noRot="1" noChangeAspect="1" noChangeArrowheads="1" noTextEdit="1"/>
          </p:cNvSpPr>
          <p:nvPr>
            <p:ph type="sldImg" idx="4294967295"/>
          </p:nvPr>
        </p:nvSpPr>
        <p:spPr>
          <a:ln>
            <a:miter lim="800000"/>
          </a:ln>
        </p:spPr>
      </p:sp>
      <p:sp>
        <p:nvSpPr>
          <p:cNvPr id="99330" name="备注占位符 2"/>
          <p:cNvSpPr>
            <a:spLocks noGrp="1" noChangeArrowheads="1"/>
          </p:cNvSpPr>
          <p:nvPr>
            <p:ph type="body" idx="4294967295"/>
          </p:nvPr>
        </p:nvSpPr>
        <p:spPr/>
        <p:txBody>
          <a:bodyPr>
            <a:prstTxWarp prst="textNoShape">
              <a:avLst/>
            </a:prstTxWarp>
          </a:bodyPr>
          <a:lstStyle/>
          <a:p>
            <a:pPr defTabSz="1028700"/>
            <a:r>
              <a:rPr lang="zh-CN" altLang="en-US" dirty="0"/>
              <a:t>输卵管卵巢脓肿，不除外急诊手术，妊娠高热、眩晕、呕吐者，依从性差，药物耐受性差，</a:t>
            </a:r>
          </a:p>
        </p:txBody>
      </p:sp>
      <p:sp>
        <p:nvSpPr>
          <p:cNvPr id="99331"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CA4D593B-E303-49F7-B588-283246E386A0}" type="slidenum">
              <a:rPr lang="zh-CN" altLang="en-US"/>
              <a:pPr/>
              <a:t>54</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幻灯片图像占位符 1"/>
          <p:cNvSpPr>
            <a:spLocks noGrp="1" noRot="1" noChangeAspect="1" noChangeArrowheads="1" noTextEdit="1"/>
          </p:cNvSpPr>
          <p:nvPr>
            <p:ph type="sldImg" idx="4294967295"/>
          </p:nvPr>
        </p:nvSpPr>
        <p:spPr>
          <a:ln>
            <a:miter lim="800000"/>
          </a:ln>
        </p:spPr>
      </p:sp>
      <p:sp>
        <p:nvSpPr>
          <p:cNvPr id="99330" name="备注占位符 2"/>
          <p:cNvSpPr>
            <a:spLocks noGrp="1" noChangeArrowheads="1"/>
          </p:cNvSpPr>
          <p:nvPr>
            <p:ph type="body" idx="4294967295"/>
          </p:nvPr>
        </p:nvSpPr>
        <p:spPr/>
        <p:txBody>
          <a:bodyPr>
            <a:prstTxWarp prst="textNoShape">
              <a:avLst/>
            </a:prstTxWarp>
          </a:bodyPr>
          <a:lstStyle/>
          <a:p>
            <a:pPr defTabSz="1028700"/>
            <a:endParaRPr lang="zh-CN" altLang="en-US" dirty="0"/>
          </a:p>
        </p:txBody>
      </p:sp>
      <p:sp>
        <p:nvSpPr>
          <p:cNvPr id="99331"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CA4D593B-E303-49F7-B588-283246E386A0}" type="slidenum">
              <a:rPr lang="zh-CN" altLang="en-US"/>
              <a:pPr/>
              <a:t>56</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幻灯片图像占位符 1"/>
          <p:cNvSpPr>
            <a:spLocks noGrp="1" noRot="1" noChangeAspect="1" noChangeArrowheads="1" noTextEdit="1"/>
          </p:cNvSpPr>
          <p:nvPr>
            <p:ph type="sldImg" idx="4294967295"/>
          </p:nvPr>
        </p:nvSpPr>
        <p:spPr>
          <a:ln>
            <a:miter lim="800000"/>
          </a:ln>
        </p:spPr>
      </p:sp>
      <p:sp>
        <p:nvSpPr>
          <p:cNvPr id="104450" name="备注占位符 2"/>
          <p:cNvSpPr>
            <a:spLocks noGrp="1" noChangeArrowheads="1"/>
          </p:cNvSpPr>
          <p:nvPr>
            <p:ph type="body" idx="4294967295"/>
          </p:nvPr>
        </p:nvSpPr>
        <p:spPr/>
        <p:txBody>
          <a:bodyPr>
            <a:prstTxWarp prst="textNoShape">
              <a:avLst/>
            </a:prstTxWarp>
          </a:bodyPr>
          <a:lstStyle/>
          <a:p>
            <a:r>
              <a:rPr lang="zh-CN" altLang="en-US" dirty="0"/>
              <a:t>至少静脉给药</a:t>
            </a:r>
            <a:r>
              <a:rPr lang="en-US" altLang="zh-CN" dirty="0"/>
              <a:t>24</a:t>
            </a:r>
            <a:r>
              <a:rPr lang="zh-CN" altLang="en-US" dirty="0"/>
              <a:t>小时，然后口服治疗</a:t>
            </a:r>
            <a:r>
              <a:rPr lang="en-US" altLang="zh-CN" dirty="0"/>
              <a:t>14</a:t>
            </a:r>
            <a:r>
              <a:rPr lang="zh-CN" altLang="en-US" dirty="0"/>
              <a:t>天，</a:t>
            </a:r>
            <a:endParaRPr lang="en-US" altLang="zh-CN" dirty="0"/>
          </a:p>
          <a:p>
            <a:r>
              <a:rPr lang="zh-CN" altLang="en-US" dirty="0"/>
              <a:t>对于住院的重症病人，推荐使用头孢替坦或头孢西丁加用多西环素，随后口服多西环素加用或不加用甲硝唑 </a:t>
            </a:r>
            <a:r>
              <a:rPr lang="en-US" altLang="zh-CN" dirty="0"/>
              <a:t>2 </a:t>
            </a:r>
            <a:r>
              <a:rPr lang="zh-CN" altLang="en-US" dirty="0"/>
              <a:t>周。克林霉素和氨基糖苷类药物对于治疗输卵管卵巢脓肿十分有效。</a:t>
            </a:r>
            <a:endParaRPr lang="en-US" altLang="zh-CN" dirty="0"/>
          </a:p>
          <a:p>
            <a:r>
              <a:rPr lang="zh-CN" altLang="en-US" dirty="0"/>
              <a:t>喹诺酮累因淋球菌耐药株的出现，不做</a:t>
            </a:r>
            <a:r>
              <a:rPr lang="en-US" altLang="zh-CN" dirty="0"/>
              <a:t>PID</a:t>
            </a:r>
            <a:r>
              <a:rPr lang="zh-CN" altLang="en-US" dirty="0"/>
              <a:t>首选</a:t>
            </a:r>
            <a:endParaRPr lang="en-US" altLang="zh-CN" dirty="0"/>
          </a:p>
          <a:p>
            <a:endParaRPr lang="zh-CN" altLang="en-US" dirty="0"/>
          </a:p>
        </p:txBody>
      </p:sp>
      <p:sp>
        <p:nvSpPr>
          <p:cNvPr id="104451"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65A07157-0A8E-4186-9148-E18ABE0E72C5}" type="slidenum">
              <a:rPr lang="zh-CN" altLang="en-US"/>
              <a:pPr/>
              <a:t>57</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幻灯片图像占位符 1"/>
          <p:cNvSpPr>
            <a:spLocks noGrp="1" noRot="1" noChangeAspect="1" noChangeArrowheads="1" noTextEdit="1"/>
          </p:cNvSpPr>
          <p:nvPr>
            <p:ph type="sldImg" idx="4294967295"/>
          </p:nvPr>
        </p:nvSpPr>
        <p:spPr>
          <a:ln>
            <a:miter lim="800000"/>
          </a:ln>
        </p:spPr>
      </p:sp>
      <p:sp>
        <p:nvSpPr>
          <p:cNvPr id="104450" name="备注占位符 2"/>
          <p:cNvSpPr>
            <a:spLocks noGrp="1" noChangeArrowheads="1"/>
          </p:cNvSpPr>
          <p:nvPr>
            <p:ph type="body" idx="4294967295"/>
          </p:nvPr>
        </p:nvSpPr>
        <p:spPr/>
        <p:txBody>
          <a:bodyPr>
            <a:prstTxWarp prst="textNoShape">
              <a:avLst/>
            </a:prstTxWarp>
          </a:bodyPr>
          <a:lstStyle/>
          <a:p>
            <a:r>
              <a:rPr lang="zh-CN" altLang="en-US" dirty="0"/>
              <a:t>至少静脉给药</a:t>
            </a:r>
            <a:r>
              <a:rPr lang="en-US" altLang="zh-CN" dirty="0"/>
              <a:t>24</a:t>
            </a:r>
            <a:r>
              <a:rPr lang="zh-CN" altLang="en-US" dirty="0"/>
              <a:t>小时，然后口服治疗</a:t>
            </a:r>
            <a:r>
              <a:rPr lang="en-US" altLang="zh-CN" dirty="0"/>
              <a:t>14</a:t>
            </a:r>
            <a:r>
              <a:rPr lang="zh-CN" altLang="en-US"/>
              <a:t>天，</a:t>
            </a:r>
          </a:p>
        </p:txBody>
      </p:sp>
      <p:sp>
        <p:nvSpPr>
          <p:cNvPr id="104451"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65A07157-0A8E-4186-9148-E18ABE0E72C5}" type="slidenum">
              <a:rPr lang="zh-CN" altLang="en-US"/>
              <a:pPr/>
              <a:t>58</a:t>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幻灯片图像占位符 1"/>
          <p:cNvSpPr>
            <a:spLocks noGrp="1" noRot="1" noChangeAspect="1" noChangeArrowheads="1" noTextEdit="1"/>
          </p:cNvSpPr>
          <p:nvPr>
            <p:ph type="sldImg" idx="4294967295"/>
          </p:nvPr>
        </p:nvSpPr>
        <p:spPr>
          <a:ln>
            <a:miter lim="800000"/>
          </a:ln>
        </p:spPr>
      </p:sp>
      <p:sp>
        <p:nvSpPr>
          <p:cNvPr id="104450" name="备注占位符 2"/>
          <p:cNvSpPr>
            <a:spLocks noGrp="1" noChangeArrowheads="1"/>
          </p:cNvSpPr>
          <p:nvPr>
            <p:ph type="body" idx="4294967295"/>
          </p:nvPr>
        </p:nvSpPr>
        <p:spPr/>
        <p:txBody>
          <a:bodyPr>
            <a:prstTxWarp prst="textNoShape">
              <a:avLst/>
            </a:prstTxWarp>
          </a:bodyPr>
          <a:lstStyle/>
          <a:p>
            <a:r>
              <a:rPr lang="zh-CN" altLang="en-US" dirty="0"/>
              <a:t>至少静脉给药</a:t>
            </a:r>
            <a:r>
              <a:rPr lang="en-US" altLang="zh-CN" dirty="0"/>
              <a:t>24</a:t>
            </a:r>
            <a:r>
              <a:rPr lang="zh-CN" altLang="en-US" dirty="0"/>
              <a:t>小时，然后口服治疗</a:t>
            </a:r>
            <a:r>
              <a:rPr lang="en-US" altLang="zh-CN" dirty="0"/>
              <a:t>14</a:t>
            </a:r>
            <a:r>
              <a:rPr lang="zh-CN" altLang="en-US"/>
              <a:t>天，</a:t>
            </a:r>
          </a:p>
        </p:txBody>
      </p:sp>
      <p:sp>
        <p:nvSpPr>
          <p:cNvPr id="104451"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65A07157-0A8E-4186-9148-E18ABE0E72C5}" type="slidenum">
              <a:rPr lang="zh-CN" altLang="en-US"/>
              <a:pPr/>
              <a:t>59</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ChangeArrowheads="1" noTextEdit="1"/>
          </p:cNvSpPr>
          <p:nvPr>
            <p:ph type="sldImg" idx="4294967295"/>
          </p:nvPr>
        </p:nvSpPr>
        <p:spPr>
          <a:ln>
            <a:miter lim="800000"/>
          </a:ln>
        </p:spPr>
      </p:sp>
      <p:sp>
        <p:nvSpPr>
          <p:cNvPr id="19458" name="备注占位符 2"/>
          <p:cNvSpPr>
            <a:spLocks noGrp="1" noChangeArrowheads="1"/>
          </p:cNvSpPr>
          <p:nvPr>
            <p:ph type="body" idx="4294967295"/>
          </p:nvPr>
        </p:nvSpPr>
        <p:spPr/>
        <p:txBody>
          <a:bodyPr>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zh-CN" altLang="en-US" sz="900" b="1" dirty="0">
                <a:solidFill>
                  <a:schemeClr val="tx1"/>
                </a:solidFill>
              </a:rPr>
              <a:t>女性上生殖道及其周围组织和腹膜的</a:t>
            </a:r>
            <a:r>
              <a:rPr lang="zh-CN" altLang="en-US" sz="900" b="1" dirty="0">
                <a:solidFill>
                  <a:srgbClr val="FF0000"/>
                </a:solidFill>
              </a:rPr>
              <a:t>急性</a:t>
            </a:r>
            <a:r>
              <a:rPr lang="zh-CN" altLang="en-US" sz="900" b="1" dirty="0">
                <a:solidFill>
                  <a:schemeClr val="tx1"/>
                </a:solidFill>
              </a:rPr>
              <a:t>炎症。腹痛、腰酸、阴道分泌物异常</a:t>
            </a:r>
            <a:r>
              <a:rPr lang="en-US" altLang="zh-CN" sz="900" b="1" dirty="0">
                <a:solidFill>
                  <a:schemeClr val="tx1"/>
                </a:solidFill>
              </a:rPr>
              <a:t>------</a:t>
            </a:r>
            <a:r>
              <a:rPr lang="zh-CN" altLang="en-US" sz="900" b="1" dirty="0">
                <a:solidFill>
                  <a:schemeClr val="tx1"/>
                </a:solidFill>
              </a:rPr>
              <a:t>发热、疲乏</a:t>
            </a:r>
          </a:p>
          <a:p>
            <a:pPr marL="0" marR="0" indent="0" algn="l" defTabSz="914400" rtl="0" eaLnBrk="1" fontAlgn="base" latinLnBrk="0" hangingPunct="1">
              <a:lnSpc>
                <a:spcPct val="100000"/>
              </a:lnSpc>
              <a:spcBef>
                <a:spcPct val="0"/>
              </a:spcBef>
              <a:spcAft>
                <a:spcPct val="0"/>
              </a:spcAft>
              <a:buClrTx/>
              <a:buSzTx/>
              <a:buFontTx/>
              <a:buNone/>
              <a:tabLst/>
              <a:defRPr/>
            </a:pPr>
            <a:endParaRPr lang="en-US" altLang="zh-CN" sz="900" b="1" dirty="0">
              <a:solidFill>
                <a:schemeClr val="tx1"/>
              </a:solidFill>
            </a:endParaRPr>
          </a:p>
          <a:p>
            <a:pPr marL="0" marR="0" indent="0" algn="l" defTabSz="914400" rtl="0" eaLnBrk="1" fontAlgn="base" latinLnBrk="0" hangingPunct="1">
              <a:lnSpc>
                <a:spcPct val="100000"/>
              </a:lnSpc>
              <a:spcBef>
                <a:spcPct val="0"/>
              </a:spcBef>
              <a:spcAft>
                <a:spcPct val="0"/>
              </a:spcAft>
              <a:buClrTx/>
              <a:buSzTx/>
              <a:buFontTx/>
              <a:buNone/>
              <a:tabLst/>
              <a:defRPr/>
            </a:pPr>
            <a:r>
              <a:rPr lang="zh-CN" altLang="en-US" sz="900" b="1" dirty="0">
                <a:solidFill>
                  <a:schemeClr val="tx1"/>
                </a:solidFill>
              </a:rPr>
              <a:t>治疗不及时，盆腔炎性后遗症</a:t>
            </a:r>
            <a:r>
              <a:rPr lang="en-US" altLang="zh-CN" sz="900" b="1" dirty="0">
                <a:solidFill>
                  <a:schemeClr val="tx1"/>
                </a:solidFill>
              </a:rPr>
              <a:t>-----</a:t>
            </a:r>
            <a:r>
              <a:rPr lang="zh-CN" altLang="en-US" sz="900" b="1" dirty="0">
                <a:solidFill>
                  <a:schemeClr val="tx1"/>
                </a:solidFill>
              </a:rPr>
              <a:t>可致不孕、异位妊娠、慢性盆腔痛、</a:t>
            </a:r>
            <a:r>
              <a:rPr lang="en-US" altLang="zh-CN" sz="900" b="1" dirty="0">
                <a:solidFill>
                  <a:schemeClr val="tx1"/>
                </a:solidFill>
              </a:rPr>
              <a:t>PID</a:t>
            </a:r>
            <a:r>
              <a:rPr lang="zh-CN" altLang="en-US" sz="900" b="1" dirty="0">
                <a:solidFill>
                  <a:schemeClr val="tx1"/>
                </a:solidFill>
              </a:rPr>
              <a:t>反复发作等；危害</a:t>
            </a:r>
          </a:p>
          <a:p>
            <a:endParaRPr lang="zh-CN" altLang="en-US" dirty="0"/>
          </a:p>
        </p:txBody>
      </p:sp>
      <p:sp>
        <p:nvSpPr>
          <p:cNvPr id="19459"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922B00BB-4927-4768-B604-D1A78DAA07DF}" type="slidenum">
              <a:rPr lang="zh-CN" altLang="en-US"/>
              <a:pPr/>
              <a:t>8</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幻灯片图像占位符 1"/>
          <p:cNvSpPr>
            <a:spLocks noGrp="1" noRot="1" noChangeAspect="1" noChangeArrowheads="1" noTextEdit="1"/>
          </p:cNvSpPr>
          <p:nvPr>
            <p:ph type="sldImg" idx="4294967295"/>
          </p:nvPr>
        </p:nvSpPr>
        <p:spPr>
          <a:ln>
            <a:miter lim="800000"/>
          </a:ln>
        </p:spPr>
      </p:sp>
      <p:sp>
        <p:nvSpPr>
          <p:cNvPr id="104450" name="备注占位符 2"/>
          <p:cNvSpPr>
            <a:spLocks noGrp="1" noChangeArrowheads="1"/>
          </p:cNvSpPr>
          <p:nvPr>
            <p:ph type="body" idx="4294967295"/>
          </p:nvPr>
        </p:nvSpPr>
        <p:spPr/>
        <p:txBody>
          <a:bodyPr>
            <a:prstTxWarp prst="textNoShape">
              <a:avLst/>
            </a:prstTxWarp>
          </a:bodyPr>
          <a:lstStyle/>
          <a:p>
            <a:r>
              <a:rPr lang="zh-CN" altLang="en-US" dirty="0"/>
              <a:t>至少静脉给药</a:t>
            </a:r>
            <a:r>
              <a:rPr lang="en-US" altLang="zh-CN" dirty="0"/>
              <a:t>24</a:t>
            </a:r>
            <a:r>
              <a:rPr lang="zh-CN" altLang="en-US" dirty="0"/>
              <a:t>小时，然后口服治疗</a:t>
            </a:r>
            <a:r>
              <a:rPr lang="en-US" altLang="zh-CN" dirty="0"/>
              <a:t>14</a:t>
            </a:r>
            <a:r>
              <a:rPr lang="zh-CN" altLang="en-US"/>
              <a:t>天，</a:t>
            </a:r>
          </a:p>
        </p:txBody>
      </p:sp>
      <p:sp>
        <p:nvSpPr>
          <p:cNvPr id="104451"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65A07157-0A8E-4186-9148-E18ABE0E72C5}" type="slidenum">
              <a:rPr lang="zh-CN" altLang="en-US"/>
              <a:pPr/>
              <a:t>60</a:t>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幻灯片图像占位符 1"/>
          <p:cNvSpPr>
            <a:spLocks noGrp="1" noRot="1" noChangeAspect="1" noChangeArrowheads="1" noTextEdit="1"/>
          </p:cNvSpPr>
          <p:nvPr>
            <p:ph type="sldImg" idx="4294967295"/>
          </p:nvPr>
        </p:nvSpPr>
        <p:spPr>
          <a:ln>
            <a:miter lim="800000"/>
          </a:ln>
        </p:spPr>
      </p:sp>
      <p:sp>
        <p:nvSpPr>
          <p:cNvPr id="110594" name="备注占位符 2"/>
          <p:cNvSpPr>
            <a:spLocks noGrp="1" noChangeArrowheads="1"/>
          </p:cNvSpPr>
          <p:nvPr>
            <p:ph type="body" idx="4294967295"/>
          </p:nvPr>
        </p:nvSpPr>
        <p:spPr/>
        <p:txBody>
          <a:bodyPr>
            <a:prstTxWarp prst="textNoShape">
              <a:avLst/>
            </a:prstTxWarp>
          </a:bodyPr>
          <a:lstStyle/>
          <a:p>
            <a:r>
              <a:rPr lang="zh-CN" altLang="en-US"/>
              <a:t>经治疗，脓肿炎症控制，</a:t>
            </a:r>
            <a:r>
              <a:rPr lang="en-US" altLang="zh-CN"/>
              <a:t>2-3</a:t>
            </a:r>
            <a:r>
              <a:rPr lang="zh-CN" altLang="en-US"/>
              <a:t>周，但肿块没有消失，</a:t>
            </a:r>
          </a:p>
        </p:txBody>
      </p:sp>
      <p:sp>
        <p:nvSpPr>
          <p:cNvPr id="11059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F51A5292-53A7-41B2-9113-47DF4A1D20C4}" type="slidenum">
              <a:rPr lang="zh-CN" altLang="en-US"/>
              <a:pPr/>
              <a:t>61</a:t>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幻灯片图像占位符 1"/>
          <p:cNvSpPr>
            <a:spLocks noGrp="1" noRot="1" noChangeAspect="1" noChangeArrowheads="1" noTextEdit="1"/>
          </p:cNvSpPr>
          <p:nvPr>
            <p:ph type="sldImg" idx="4294967295"/>
          </p:nvPr>
        </p:nvSpPr>
        <p:spPr>
          <a:ln>
            <a:miter lim="800000"/>
          </a:ln>
        </p:spPr>
      </p:sp>
      <p:sp>
        <p:nvSpPr>
          <p:cNvPr id="112642" name="备注占位符 2"/>
          <p:cNvSpPr>
            <a:spLocks noGrp="1" noChangeArrowheads="1"/>
          </p:cNvSpPr>
          <p:nvPr>
            <p:ph type="body" idx="4294967295"/>
          </p:nvPr>
        </p:nvSpPr>
        <p:spPr/>
        <p:txBody>
          <a:bodyPr>
            <a:prstTxWarp prst="textNoShape">
              <a:avLst/>
            </a:prstTxWarp>
          </a:bodyPr>
          <a:lstStyle/>
          <a:p>
            <a:r>
              <a:rPr lang="zh-CN" altLang="en-US"/>
              <a:t>。具体手术范围受病变年龄，饭费，一般状况全面考虑。原则是以清除病灶为主。经腹手术或腹腔镜手术。</a:t>
            </a:r>
          </a:p>
        </p:txBody>
      </p:sp>
      <p:sp>
        <p:nvSpPr>
          <p:cNvPr id="112643"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47C378DA-7AD4-44FD-9EAF-620DC985D059}" type="slidenum">
              <a:rPr lang="zh-CN" altLang="en-US"/>
              <a:pPr/>
              <a:t>62</a:t>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幻灯片图像占位符 1"/>
          <p:cNvSpPr>
            <a:spLocks noGrp="1" noRot="1" noChangeAspect="1" noChangeArrowheads="1" noTextEdit="1"/>
          </p:cNvSpPr>
          <p:nvPr>
            <p:ph type="sldImg" idx="4294967295"/>
          </p:nvPr>
        </p:nvSpPr>
        <p:spPr>
          <a:ln>
            <a:miter lim="800000"/>
          </a:ln>
        </p:spPr>
      </p:sp>
      <p:sp>
        <p:nvSpPr>
          <p:cNvPr id="122882" name="备注占位符 2"/>
          <p:cNvSpPr>
            <a:spLocks noGrp="1" noChangeArrowheads="1"/>
          </p:cNvSpPr>
          <p:nvPr>
            <p:ph type="body" idx="4294967295"/>
          </p:nvPr>
        </p:nvSpPr>
        <p:spPr/>
        <p:txBody>
          <a:bodyPr>
            <a:prstTxWarp prst="textNoShape">
              <a:avLst/>
            </a:prstTxWarp>
          </a:bodyPr>
          <a:lstStyle/>
          <a:p>
            <a:r>
              <a:rPr lang="zh-CN" altLang="en-US"/>
              <a:t>不孕、异位妊娠、慢性盆腔痛、盆腔炎性疾病反复发作</a:t>
            </a:r>
          </a:p>
        </p:txBody>
      </p:sp>
      <p:sp>
        <p:nvSpPr>
          <p:cNvPr id="122883"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86D9C175-2EFB-477E-8ADC-0A5EECB05C6B}" type="slidenum">
              <a:rPr lang="zh-CN" altLang="en-US"/>
              <a:pPr/>
              <a:t>67</a:t>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幻灯片图像占位符 1"/>
          <p:cNvSpPr>
            <a:spLocks noGrp="1" noRot="1" noChangeAspect="1" noChangeArrowheads="1" noTextEdit="1"/>
          </p:cNvSpPr>
          <p:nvPr>
            <p:ph type="sldImg" idx="4294967295"/>
          </p:nvPr>
        </p:nvSpPr>
        <p:spPr>
          <a:ln>
            <a:miter lim="800000"/>
          </a:ln>
        </p:spPr>
      </p:sp>
      <p:sp>
        <p:nvSpPr>
          <p:cNvPr id="124930" name="备注占位符 2"/>
          <p:cNvSpPr>
            <a:spLocks noGrp="1" noChangeArrowheads="1"/>
          </p:cNvSpPr>
          <p:nvPr>
            <p:ph type="body" idx="4294967295"/>
          </p:nvPr>
        </p:nvSpPr>
        <p:spPr/>
        <p:txBody>
          <a:bodyPr>
            <a:prstTxWarp prst="textNoShape">
              <a:avLst/>
            </a:prstTxWarp>
          </a:bodyPr>
          <a:lstStyle/>
          <a:p>
            <a:r>
              <a:rPr lang="zh-CN" altLang="en-US" dirty="0"/>
              <a:t>慢性盆腔痛，约</a:t>
            </a:r>
            <a:r>
              <a:rPr lang="en-US" altLang="zh-CN" dirty="0"/>
              <a:t>20%</a:t>
            </a:r>
            <a:r>
              <a:rPr lang="zh-CN" altLang="en-US" dirty="0"/>
              <a:t>，常在急性发作后</a:t>
            </a:r>
            <a:r>
              <a:rPr lang="en-US" altLang="zh-CN" dirty="0"/>
              <a:t>4-8</a:t>
            </a:r>
            <a:r>
              <a:rPr lang="zh-CN" altLang="en-US" dirty="0"/>
              <a:t>周</a:t>
            </a:r>
            <a:endParaRPr lang="en-US" altLang="zh-CN" dirty="0"/>
          </a:p>
          <a:p>
            <a:pPr>
              <a:lnSpc>
                <a:spcPct val="150000"/>
              </a:lnSpc>
              <a:buFont typeface="Wingdings" pitchFamily="2" charset="2"/>
              <a:buChar char="p"/>
            </a:pPr>
            <a:r>
              <a:rPr lang="zh-CN" altLang="en-US" sz="900" b="1" noProof="1">
                <a:solidFill>
                  <a:srgbClr val="02057E"/>
                </a:solidFill>
              </a:rPr>
              <a:t>不孕</a:t>
            </a:r>
            <a:r>
              <a:rPr lang="zh-CN" altLang="en-US" sz="900" b="1" noProof="1">
                <a:solidFill>
                  <a:schemeClr val="tx1"/>
                </a:solidFill>
              </a:rPr>
              <a:t>（</a:t>
            </a:r>
            <a:r>
              <a:rPr lang="zh-CN" altLang="zh-CN" sz="900" b="1" noProof="1">
                <a:solidFill>
                  <a:schemeClr val="tx1"/>
                </a:solidFill>
              </a:rPr>
              <a:t>20-30%</a:t>
            </a:r>
            <a:r>
              <a:rPr lang="zh-CN" altLang="en-US" sz="900" b="1" noProof="1">
                <a:solidFill>
                  <a:schemeClr val="tx1"/>
                </a:solidFill>
              </a:rPr>
              <a:t>）</a:t>
            </a:r>
            <a:endParaRPr lang="zh-CN" altLang="zh-CN" sz="900" b="1" noProof="1">
              <a:solidFill>
                <a:schemeClr val="tx1"/>
              </a:solidFill>
            </a:endParaRPr>
          </a:p>
          <a:p>
            <a:pPr>
              <a:lnSpc>
                <a:spcPct val="150000"/>
              </a:lnSpc>
              <a:buFont typeface="Wingdings" pitchFamily="2" charset="2"/>
              <a:buChar char="p"/>
            </a:pPr>
            <a:r>
              <a:rPr lang="zh-CN" altLang="en-US" sz="900" b="1" noProof="1">
                <a:solidFill>
                  <a:srgbClr val="02057E"/>
                </a:solidFill>
              </a:rPr>
              <a:t>异位妊娠：</a:t>
            </a:r>
            <a:r>
              <a:rPr lang="zh-CN" altLang="en-US" sz="900" b="1" noProof="1">
                <a:solidFill>
                  <a:schemeClr val="tx1"/>
                </a:solidFill>
              </a:rPr>
              <a:t>正常妇女</a:t>
            </a:r>
            <a:r>
              <a:rPr lang="zh-CN" altLang="zh-CN" sz="900" b="1" noProof="1">
                <a:solidFill>
                  <a:schemeClr val="tx1"/>
                </a:solidFill>
              </a:rPr>
              <a:t>8-10</a:t>
            </a:r>
            <a:r>
              <a:rPr lang="zh-CN" altLang="en-US" sz="900" b="1" noProof="1">
                <a:solidFill>
                  <a:schemeClr val="tx1"/>
                </a:solidFill>
              </a:rPr>
              <a:t>倍）</a:t>
            </a:r>
            <a:endParaRPr lang="zh-CN" altLang="zh-CN" sz="900" b="1" noProof="1">
              <a:solidFill>
                <a:schemeClr val="tx1"/>
              </a:solidFill>
            </a:endParaRPr>
          </a:p>
          <a:p>
            <a:pPr>
              <a:lnSpc>
                <a:spcPct val="150000"/>
              </a:lnSpc>
              <a:buFont typeface="Wingdings" pitchFamily="2" charset="2"/>
              <a:buChar char="p"/>
            </a:pPr>
            <a:r>
              <a:rPr lang="zh-CN" altLang="en-US" sz="900" b="1" noProof="1">
                <a:solidFill>
                  <a:srgbClr val="02057E"/>
                </a:solidFill>
              </a:rPr>
              <a:t>慢性盆腔痛</a:t>
            </a:r>
            <a:r>
              <a:rPr lang="zh-CN" altLang="en-US" sz="900" b="1" noProof="1">
                <a:solidFill>
                  <a:schemeClr val="tx1"/>
                </a:solidFill>
              </a:rPr>
              <a:t>（下腹坠胀、疼痛、腰骶酸痛）</a:t>
            </a:r>
            <a:endParaRPr lang="zh-CN" altLang="zh-CN" sz="900" b="1" noProof="1">
              <a:solidFill>
                <a:schemeClr val="tx1"/>
              </a:solidFill>
            </a:endParaRPr>
          </a:p>
          <a:p>
            <a:pPr>
              <a:lnSpc>
                <a:spcPct val="150000"/>
              </a:lnSpc>
              <a:buFont typeface="Wingdings" pitchFamily="2" charset="2"/>
              <a:buChar char="p"/>
            </a:pPr>
            <a:r>
              <a:rPr lang="zh-CN" altLang="en-US" sz="900" b="1" noProof="1">
                <a:solidFill>
                  <a:srgbClr val="02057E"/>
                </a:solidFill>
              </a:rPr>
              <a:t>盆腔炎性疾病反复发作</a:t>
            </a:r>
            <a:r>
              <a:rPr lang="zh-CN" altLang="en-US" sz="900" b="1" noProof="1">
                <a:solidFill>
                  <a:schemeClr val="tx1"/>
                </a:solidFill>
              </a:rPr>
              <a:t>（高危因素，</a:t>
            </a:r>
            <a:r>
              <a:rPr lang="zh-CN" altLang="zh-CN" sz="900" b="1" noProof="1">
                <a:solidFill>
                  <a:schemeClr val="tx1"/>
                </a:solidFill>
              </a:rPr>
              <a:t>25%</a:t>
            </a:r>
            <a:r>
              <a:rPr lang="zh-CN" altLang="en-US" sz="900" b="1" noProof="1">
                <a:solidFill>
                  <a:schemeClr val="tx1"/>
                </a:solidFill>
              </a:rPr>
              <a:t>再发）</a:t>
            </a:r>
            <a:endParaRPr lang="zh-CN" altLang="zh-CN" sz="900" b="1" noProof="1">
              <a:solidFill>
                <a:schemeClr val="tx1"/>
              </a:solidFill>
            </a:endParaRPr>
          </a:p>
          <a:p>
            <a:pPr>
              <a:lnSpc>
                <a:spcPct val="150000"/>
              </a:lnSpc>
              <a:buFont typeface="Wingdings" pitchFamily="2" charset="2"/>
              <a:buChar char="p"/>
            </a:pPr>
            <a:r>
              <a:rPr lang="zh-CN" altLang="en-US" sz="900" b="1" noProof="1">
                <a:solidFill>
                  <a:schemeClr val="tx1"/>
                </a:solidFill>
              </a:rPr>
              <a:t>亚临床盆腔炎</a:t>
            </a:r>
          </a:p>
          <a:p>
            <a:endParaRPr lang="en-US" altLang="zh-CN" dirty="0"/>
          </a:p>
          <a:p>
            <a:endParaRPr lang="en-US" altLang="zh-CN" dirty="0"/>
          </a:p>
          <a:p>
            <a:endParaRPr lang="zh-CN" altLang="en-US" dirty="0"/>
          </a:p>
        </p:txBody>
      </p:sp>
      <p:sp>
        <p:nvSpPr>
          <p:cNvPr id="124931"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474A83A7-C616-49C0-A24B-B15B7F44DEA1}" type="slidenum">
              <a:rPr lang="zh-CN" altLang="en-US"/>
              <a:pPr/>
              <a:t>68</a:t>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幻灯片图像占位符 1"/>
          <p:cNvSpPr>
            <a:spLocks noGrp="1" noRot="1" noChangeAspect="1" noChangeArrowheads="1" noTextEdit="1"/>
          </p:cNvSpPr>
          <p:nvPr>
            <p:ph type="sldImg" idx="4294967295"/>
          </p:nvPr>
        </p:nvSpPr>
        <p:spPr>
          <a:ln>
            <a:miter lim="800000"/>
          </a:ln>
        </p:spPr>
      </p:sp>
      <p:sp>
        <p:nvSpPr>
          <p:cNvPr id="134146" name="备注占位符 2"/>
          <p:cNvSpPr>
            <a:spLocks noGrp="1" noChangeArrowheads="1"/>
          </p:cNvSpPr>
          <p:nvPr>
            <p:ph type="body" idx="4294967295"/>
          </p:nvPr>
        </p:nvSpPr>
        <p:spPr/>
        <p:txBody>
          <a:bodyPr>
            <a:prstTxWarp prst="textNoShape">
              <a:avLst/>
            </a:prstTxWarp>
          </a:bodyPr>
          <a:lstStyle/>
          <a:p>
            <a:r>
              <a:rPr lang="zh-CN" altLang="en-US" dirty="0"/>
              <a:t>输卵管伞端闭锁、浆液性物质聚集形成输卵管积水，或输卵管卵巢积脓吸收被浆液性渗出代替形成输卵管囊肿</a:t>
            </a:r>
            <a:endParaRPr lang="en-US" altLang="zh-CN" dirty="0"/>
          </a:p>
          <a:p>
            <a:r>
              <a:rPr lang="zh-CN" altLang="en-US" dirty="0"/>
              <a:t>主要两侧韧带增生变厚，子宫活动受限，固定，后倾后屈位，</a:t>
            </a:r>
          </a:p>
        </p:txBody>
      </p:sp>
      <p:sp>
        <p:nvSpPr>
          <p:cNvPr id="134147"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25D88714-2B77-416C-B32B-7730CA90D6F1}" type="slidenum">
              <a:rPr lang="zh-CN" altLang="en-US"/>
              <a:pPr/>
              <a:t>70</a:t>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幻灯片图像占位符 1"/>
          <p:cNvSpPr>
            <a:spLocks noGrp="1" noRot="1" noChangeAspect="1" noChangeArrowheads="1" noTextEdit="1"/>
          </p:cNvSpPr>
          <p:nvPr>
            <p:ph type="sldImg" idx="4294967295"/>
          </p:nvPr>
        </p:nvSpPr>
        <p:spPr>
          <a:ln>
            <a:miter lim="800000"/>
          </a:ln>
        </p:spPr>
      </p:sp>
      <p:sp>
        <p:nvSpPr>
          <p:cNvPr id="136194" name="备注占位符 2"/>
          <p:cNvSpPr>
            <a:spLocks noGrp="1" noChangeArrowheads="1"/>
          </p:cNvSpPr>
          <p:nvPr>
            <p:ph type="body" idx="4294967295"/>
          </p:nvPr>
        </p:nvSpPr>
        <p:spPr/>
        <p:txBody>
          <a:bodyPr>
            <a:prstTxWarp prst="textNoShape">
              <a:avLst/>
            </a:prstTxWarp>
          </a:bodyPr>
          <a:lstStyle/>
          <a:p>
            <a:r>
              <a:rPr lang="zh-CN" altLang="en-US"/>
              <a:t>输卵管远端闭锁</a:t>
            </a:r>
          </a:p>
        </p:txBody>
      </p:sp>
      <p:sp>
        <p:nvSpPr>
          <p:cNvPr id="13619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2D0938D4-D969-42DD-9131-611F2A59F238}" type="slidenum">
              <a:rPr lang="zh-CN" altLang="en-US">
                <a:latin typeface="Calibri" pitchFamily="34" charset="0"/>
                <a:ea typeface="宋体" pitchFamily="2" charset="-122"/>
              </a:rPr>
              <a:pPr/>
              <a:t>71</a:t>
            </a:fld>
            <a:endParaRPr lang="zh-CN" altLang="en-US">
              <a:latin typeface="Calibri" pitchFamily="34" charset="0"/>
              <a:ea typeface="宋体" pitchFamily="2" charset="-122"/>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幻灯片图像占位符 1"/>
          <p:cNvSpPr>
            <a:spLocks noGrp="1" noRot="1" noChangeAspect="1" noChangeArrowheads="1" noTextEdit="1"/>
          </p:cNvSpPr>
          <p:nvPr>
            <p:ph type="sldImg" idx="4294967295"/>
          </p:nvPr>
        </p:nvSpPr>
        <p:spPr>
          <a:ln>
            <a:miter lim="800000"/>
          </a:ln>
        </p:spPr>
      </p:sp>
      <p:sp>
        <p:nvSpPr>
          <p:cNvPr id="138242" name="备注占位符 2"/>
          <p:cNvSpPr>
            <a:spLocks noGrp="1" noChangeArrowheads="1"/>
          </p:cNvSpPr>
          <p:nvPr>
            <p:ph type="body" idx="4294967295"/>
          </p:nvPr>
        </p:nvSpPr>
        <p:spPr/>
        <p:txBody>
          <a:bodyPr>
            <a:prstTxWarp prst="textNoShape">
              <a:avLst/>
            </a:prstTxWarp>
          </a:bodyPr>
          <a:lstStyle/>
          <a:p>
            <a:r>
              <a:rPr lang="zh-CN" altLang="en-US"/>
              <a:t>输卵管积水：输卵管积水常无症状，多数患者因不孕症检查发现。子宫旁囊性肿块，呈腊肠状、弯曲肠管状或盲袋状，边界清，内为液性暗区，暗区内见稀疏光点。肿块一侧常可见到正常卵巢声像，彩超显示肿块边缘偶可见点状血流信号。 </a:t>
            </a:r>
          </a:p>
        </p:txBody>
      </p:sp>
      <p:sp>
        <p:nvSpPr>
          <p:cNvPr id="138243"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74AD8487-A887-4343-B39B-DA578797AE85}" type="slidenum">
              <a:rPr lang="zh-CN" altLang="en-US">
                <a:latin typeface="Calibri" pitchFamily="34" charset="0"/>
                <a:ea typeface="宋体" pitchFamily="2" charset="-122"/>
              </a:rPr>
              <a:pPr/>
              <a:t>72</a:t>
            </a:fld>
            <a:endParaRPr lang="zh-CN" altLang="en-US">
              <a:latin typeface="Calibri" pitchFamily="34" charset="0"/>
              <a:ea typeface="宋体" pitchFamily="2" charset="-122"/>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ChangeArrowheads="1" noTextEdit="1"/>
          </p:cNvSpPr>
          <p:nvPr>
            <p:ph type="sldImg" idx="4294967295"/>
          </p:nvPr>
        </p:nvSpPr>
        <p:spPr>
          <a:ln>
            <a:miter lim="800000"/>
          </a:ln>
        </p:spPr>
      </p:sp>
      <p:sp>
        <p:nvSpPr>
          <p:cNvPr id="22530" name="备注占位符 2"/>
          <p:cNvSpPr>
            <a:spLocks noGrp="1" noChangeArrowheads="1"/>
          </p:cNvSpPr>
          <p:nvPr>
            <p:ph type="body" idx="4294967295"/>
          </p:nvPr>
        </p:nvSpPr>
        <p:spPr/>
        <p:txBody>
          <a:bodyPr>
            <a:prstTxWarp prst="textNoShape">
              <a:avLst/>
            </a:prstTxWarp>
          </a:bodyPr>
          <a:lstStyle/>
          <a:p>
            <a:r>
              <a:rPr lang="zh-CN" altLang="en-US" dirty="0"/>
              <a:t>中医并无盆腔炎之名，但是中西医结合诊治有很大优势，</a:t>
            </a:r>
            <a:r>
              <a:rPr lang="en-US" altLang="zh-CN" dirty="0"/>
              <a:t>1983《</a:t>
            </a:r>
            <a:r>
              <a:rPr lang="zh-CN" altLang="en-US" dirty="0"/>
              <a:t>中国医学百科全书</a:t>
            </a:r>
            <a:r>
              <a:rPr lang="en-US" altLang="zh-CN" dirty="0">
                <a:latin typeface="Arial" pitchFamily="34" charset="0"/>
              </a:rPr>
              <a:t>·</a:t>
            </a:r>
            <a:r>
              <a:rPr lang="zh-CN" altLang="en-US" dirty="0">
                <a:latin typeface="Arial" pitchFamily="34" charset="0"/>
              </a:rPr>
              <a:t>中医妇科学</a:t>
            </a:r>
            <a:r>
              <a:rPr lang="en-US" altLang="zh-CN" dirty="0"/>
              <a:t>》</a:t>
            </a:r>
            <a:r>
              <a:rPr lang="zh-CN" altLang="en-US" dirty="0"/>
              <a:t>将盆腔炎编入，作为中西医通用病名。</a:t>
            </a:r>
            <a:r>
              <a:rPr lang="en-US" altLang="zh-CN" dirty="0"/>
              <a:t>1997</a:t>
            </a:r>
            <a:r>
              <a:rPr lang="zh-CN" altLang="en-US" dirty="0"/>
              <a:t>年第六版中医妇科学规划教材“妇人腹痛”一节，定义与盆腔炎相类似。真正</a:t>
            </a:r>
            <a:r>
              <a:rPr lang="en-US" altLang="zh-CN" dirty="0"/>
              <a:t>2002</a:t>
            </a:r>
            <a:r>
              <a:rPr lang="zh-CN" altLang="en-US" dirty="0"/>
              <a:t>年“盆腔炎”编入</a:t>
            </a:r>
            <a:r>
              <a:rPr lang="en-US" altLang="zh-CN" dirty="0"/>
              <a:t>《</a:t>
            </a:r>
            <a:r>
              <a:rPr lang="zh-CN" altLang="en-US" dirty="0"/>
              <a:t>中医妇科学</a:t>
            </a:r>
            <a:r>
              <a:rPr lang="en-US" altLang="zh-CN" dirty="0"/>
              <a:t>》</a:t>
            </a:r>
            <a:r>
              <a:rPr lang="zh-CN" altLang="en-US" dirty="0"/>
              <a:t>第七版规划教材</a:t>
            </a:r>
          </a:p>
          <a:p>
            <a:endParaRPr lang="zh-CN" altLang="en-US" dirty="0"/>
          </a:p>
        </p:txBody>
      </p:sp>
      <p:sp>
        <p:nvSpPr>
          <p:cNvPr id="22531"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C7A5F7B0-6287-4708-A29F-63F72BAE404C}" type="slidenum">
              <a:rPr lang="zh-CN" altLang="en-US"/>
              <a:pPr/>
              <a:t>77</a:t>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noChangeArrowheads="1" noTextEdit="1"/>
          </p:cNvSpPr>
          <p:nvPr>
            <p:ph type="sldImg" idx="4294967295"/>
          </p:nvPr>
        </p:nvSpPr>
        <p:spPr>
          <a:ln>
            <a:miter lim="800000"/>
          </a:ln>
        </p:spPr>
      </p:sp>
      <p:sp>
        <p:nvSpPr>
          <p:cNvPr id="24578" name="备注占位符 2"/>
          <p:cNvSpPr>
            <a:spLocks noGrp="1" noChangeArrowheads="1"/>
          </p:cNvSpPr>
          <p:nvPr>
            <p:ph type="body" idx="4294967295"/>
          </p:nvPr>
        </p:nvSpPr>
        <p:spPr/>
        <p:txBody>
          <a:bodyPr>
            <a:prstTxWarp prst="textNoShape">
              <a:avLst/>
            </a:prstTxWarp>
          </a:bodyPr>
          <a:lstStyle/>
          <a:p>
            <a:r>
              <a:rPr lang="zh-CN" altLang="en-US"/>
              <a:t>中医并无盆腔炎之名，但是中西医结合诊治有很大优势，</a:t>
            </a:r>
            <a:r>
              <a:rPr lang="en-US" altLang="zh-CN"/>
              <a:t>1983《</a:t>
            </a:r>
            <a:r>
              <a:rPr lang="zh-CN" altLang="en-US"/>
              <a:t>中国医学百科全书</a:t>
            </a:r>
            <a:r>
              <a:rPr lang="en-US" altLang="zh-CN">
                <a:latin typeface="Arial" pitchFamily="34" charset="0"/>
              </a:rPr>
              <a:t>·</a:t>
            </a:r>
            <a:r>
              <a:rPr lang="zh-CN" altLang="en-US">
                <a:latin typeface="Arial" pitchFamily="34" charset="0"/>
              </a:rPr>
              <a:t>中医妇科学</a:t>
            </a:r>
            <a:r>
              <a:rPr lang="en-US" altLang="zh-CN"/>
              <a:t>》</a:t>
            </a:r>
            <a:r>
              <a:rPr lang="zh-CN" altLang="en-US"/>
              <a:t>将盆腔炎编入，作为中西医通用病名。</a:t>
            </a:r>
          </a:p>
          <a:p>
            <a:endParaRPr lang="zh-CN" altLang="en-US"/>
          </a:p>
        </p:txBody>
      </p:sp>
      <p:sp>
        <p:nvSpPr>
          <p:cNvPr id="24579"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A2DEAF9E-D1C1-4C22-B9CE-7525EBAC6A9B}" type="slidenum">
              <a:rPr lang="zh-CN" altLang="en-US"/>
              <a:pPr/>
              <a:t>78</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女性生殖道解剖、生理、生化及免疫学都具有比较完善的自然防御功能，正常健康妇女阴道内也存在某些微生物，但是通常保持生态平衡状态，不引发炎症，一旦因某些因素将此平衡打破，则可发生</a:t>
            </a:r>
            <a:r>
              <a:rPr lang="en-US" altLang="zh-CN" dirty="0"/>
              <a:t>PID</a:t>
            </a:r>
          </a:p>
          <a:p>
            <a:pPr>
              <a:lnSpc>
                <a:spcPct val="150000"/>
              </a:lnSpc>
              <a:buFont typeface="Wingdings" pitchFamily="2" charset="2"/>
              <a:buChar char="p"/>
            </a:pPr>
            <a:r>
              <a:rPr lang="zh-CN" altLang="en-US" sz="900" b="1" dirty="0">
                <a:solidFill>
                  <a:srgbClr val="02057E"/>
                </a:solidFill>
              </a:rPr>
              <a:t>大阴唇：</a:t>
            </a:r>
            <a:r>
              <a:rPr lang="zh-CN" altLang="en-US" sz="900" b="1" dirty="0">
                <a:solidFill>
                  <a:schemeClr val="tx1"/>
                </a:solidFill>
              </a:rPr>
              <a:t>自然合拢；</a:t>
            </a:r>
          </a:p>
          <a:p>
            <a:pPr>
              <a:lnSpc>
                <a:spcPct val="150000"/>
              </a:lnSpc>
              <a:buFont typeface="Wingdings" pitchFamily="2" charset="2"/>
              <a:buChar char="p"/>
            </a:pPr>
            <a:r>
              <a:rPr lang="zh-CN" altLang="en-US" sz="900" b="1" dirty="0">
                <a:solidFill>
                  <a:srgbClr val="02057E"/>
                </a:solidFill>
              </a:rPr>
              <a:t>阴道：</a:t>
            </a:r>
            <a:r>
              <a:rPr lang="zh-CN" altLang="en-US" sz="900" b="1" dirty="0">
                <a:solidFill>
                  <a:schemeClr val="tx1"/>
                </a:solidFill>
              </a:rPr>
              <a:t>阴道口闭合，阴道前后壁贴紧，</a:t>
            </a:r>
            <a:r>
              <a:rPr lang="zh-CN" altLang="en-US" sz="900" b="1" dirty="0">
                <a:solidFill>
                  <a:srgbClr val="02057E"/>
                </a:solidFill>
              </a:rPr>
              <a:t>阴道自净功能</a:t>
            </a:r>
            <a:r>
              <a:rPr lang="zh-CN" altLang="en-US" sz="900" b="1" dirty="0"/>
              <a:t>；</a:t>
            </a:r>
          </a:p>
          <a:p>
            <a:pPr>
              <a:lnSpc>
                <a:spcPct val="150000"/>
              </a:lnSpc>
              <a:buFont typeface="Wingdings" pitchFamily="2" charset="2"/>
              <a:buChar char="p"/>
            </a:pPr>
            <a:r>
              <a:rPr lang="zh-CN" altLang="en-US" sz="900" b="1" dirty="0">
                <a:solidFill>
                  <a:srgbClr val="02057E"/>
                </a:solidFill>
              </a:rPr>
              <a:t>宫颈：</a:t>
            </a:r>
            <a:r>
              <a:rPr lang="zh-CN" altLang="en-US" sz="900" b="1" dirty="0">
                <a:solidFill>
                  <a:schemeClr val="tx1"/>
                </a:solidFill>
              </a:rPr>
              <a:t>内口紧闭，宫颈粘液栓（机械屏障</a:t>
            </a:r>
            <a:r>
              <a:rPr lang="zh-CN" altLang="en-US" sz="900" b="1" dirty="0"/>
              <a:t>、</a:t>
            </a:r>
            <a:r>
              <a:rPr lang="zh-CN" altLang="en-US" sz="900" b="1" dirty="0">
                <a:solidFill>
                  <a:srgbClr val="02057E"/>
                </a:solidFill>
              </a:rPr>
              <a:t>乳铁蛋白、溶菌酶</a:t>
            </a:r>
            <a:r>
              <a:rPr lang="zh-CN" altLang="en-US" sz="900" b="1" dirty="0"/>
              <a:t>）；</a:t>
            </a:r>
          </a:p>
          <a:p>
            <a:pPr>
              <a:lnSpc>
                <a:spcPct val="150000"/>
              </a:lnSpc>
              <a:buFont typeface="Wingdings" pitchFamily="2" charset="2"/>
              <a:buChar char="p"/>
            </a:pPr>
            <a:r>
              <a:rPr lang="zh-CN" altLang="en-US" sz="900" b="1" dirty="0">
                <a:solidFill>
                  <a:srgbClr val="02057E"/>
                </a:solidFill>
              </a:rPr>
              <a:t>子宫：</a:t>
            </a:r>
            <a:r>
              <a:rPr lang="zh-CN" altLang="en-US" sz="900" b="1" dirty="0">
                <a:solidFill>
                  <a:schemeClr val="tx1"/>
                </a:solidFill>
              </a:rPr>
              <a:t>内膜（周期性剥脱、分泌抑菌等）；</a:t>
            </a:r>
          </a:p>
          <a:p>
            <a:pPr>
              <a:lnSpc>
                <a:spcPct val="150000"/>
              </a:lnSpc>
              <a:buFont typeface="Wingdings" pitchFamily="2" charset="2"/>
              <a:buChar char="p"/>
            </a:pPr>
            <a:r>
              <a:rPr lang="zh-CN" altLang="en-US" sz="900" b="1" dirty="0">
                <a:solidFill>
                  <a:srgbClr val="02057E"/>
                </a:solidFill>
              </a:rPr>
              <a:t>输卵管：</a:t>
            </a:r>
            <a:r>
              <a:rPr lang="zh-CN" altLang="en-US" sz="900" b="1" dirty="0">
                <a:solidFill>
                  <a:schemeClr val="tx1"/>
                </a:solidFill>
              </a:rPr>
              <a:t>纤毛摆动及蠕动；</a:t>
            </a:r>
            <a:endParaRPr lang="en-US" altLang="zh-CN" dirty="0"/>
          </a:p>
          <a:p>
            <a:r>
              <a:rPr lang="en-US" altLang="zh-CN" dirty="0"/>
              <a:t> </a:t>
            </a:r>
            <a:r>
              <a:rPr lang="zh-CN" altLang="en-US" dirty="0"/>
              <a:t>阴道自净：正常阴道内寄生一系列微生物菌群，包括革兰式阳性阴性菌，厌氧菌，支原体假丝酵母菌。但是不发病，与阴道自净作用有关。</a:t>
            </a:r>
            <a:endParaRPr lang="en-US" altLang="zh-CN" dirty="0"/>
          </a:p>
          <a:p>
            <a:r>
              <a:rPr lang="zh-CN" altLang="en-US" dirty="0"/>
              <a:t>影响阴道自净的因素</a:t>
            </a:r>
            <a:r>
              <a:rPr lang="en-US" altLang="zh-CN" dirty="0"/>
              <a:t>—</a:t>
            </a:r>
            <a:r>
              <a:rPr lang="zh-CN" altLang="en-US" dirty="0"/>
              <a:t>提问</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4ECCC025-962B-44D5-9E5E-5F8A251F929A}" type="slidenum">
              <a:rPr lang="zh-CN" altLang="en-US" smtClean="0"/>
              <a:pPr/>
              <a:t>10</a:t>
            </a:fld>
            <a:endParaRPr lang="zh-CN" altLang="en-US"/>
          </a:p>
        </p:txBody>
      </p:sp>
    </p:spTree>
    <p:extLst>
      <p:ext uri="{BB962C8B-B14F-4D97-AF65-F5344CB8AC3E}">
        <p14:creationId xmlns:p14="http://schemas.microsoft.com/office/powerpoint/2010/main" val="24362595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幻灯片图像占位符 1"/>
          <p:cNvSpPr>
            <a:spLocks noGrp="1" noRot="1" noChangeAspect="1" noChangeArrowheads="1" noTextEdit="1"/>
          </p:cNvSpPr>
          <p:nvPr>
            <p:ph type="sldImg" idx="4294967295"/>
          </p:nvPr>
        </p:nvSpPr>
        <p:spPr>
          <a:ln>
            <a:miter lim="800000"/>
          </a:ln>
        </p:spPr>
      </p:sp>
      <p:sp>
        <p:nvSpPr>
          <p:cNvPr id="26626" name="备注占位符 2"/>
          <p:cNvSpPr>
            <a:spLocks noGrp="1" noChangeArrowheads="1"/>
          </p:cNvSpPr>
          <p:nvPr>
            <p:ph type="body" idx="4294967295"/>
          </p:nvPr>
        </p:nvSpPr>
        <p:spPr/>
        <p:txBody>
          <a:bodyPr>
            <a:prstTxWarp prst="textNoShape">
              <a:avLst/>
            </a:prstTxWarp>
          </a:bodyPr>
          <a:lstStyle/>
          <a:p>
            <a:r>
              <a:rPr lang="zh-CN" altLang="en-US"/>
              <a:t>中医并无盆腔炎之名，但是中西医结合诊治有很大优势，</a:t>
            </a:r>
            <a:r>
              <a:rPr lang="en-US" altLang="zh-CN"/>
              <a:t>1983《</a:t>
            </a:r>
            <a:r>
              <a:rPr lang="zh-CN" altLang="en-US"/>
              <a:t>中国医学百科全书</a:t>
            </a:r>
            <a:r>
              <a:rPr lang="en-US" altLang="zh-CN">
                <a:latin typeface="Arial" pitchFamily="34" charset="0"/>
              </a:rPr>
              <a:t>·</a:t>
            </a:r>
            <a:r>
              <a:rPr lang="zh-CN" altLang="en-US">
                <a:latin typeface="Arial" pitchFamily="34" charset="0"/>
              </a:rPr>
              <a:t>中医妇科学</a:t>
            </a:r>
            <a:r>
              <a:rPr lang="en-US" altLang="zh-CN"/>
              <a:t>》</a:t>
            </a:r>
            <a:r>
              <a:rPr lang="zh-CN" altLang="en-US"/>
              <a:t>将盆腔炎编入，作为中西医通用病名。</a:t>
            </a:r>
          </a:p>
          <a:p>
            <a:endParaRPr lang="zh-CN" altLang="en-US"/>
          </a:p>
        </p:txBody>
      </p:sp>
      <p:sp>
        <p:nvSpPr>
          <p:cNvPr id="26627"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4F251C1F-F2E6-4DD8-A153-FEF03B6E0007}" type="slidenum">
              <a:rPr lang="zh-CN" altLang="en-US"/>
              <a:pPr/>
              <a:t>79</a:t>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幻灯片图像占位符 1"/>
          <p:cNvSpPr>
            <a:spLocks noGrp="1" noRot="1" noChangeAspect="1" noChangeArrowheads="1" noTextEdit="1"/>
          </p:cNvSpPr>
          <p:nvPr>
            <p:ph type="sldImg" idx="4294967295"/>
          </p:nvPr>
        </p:nvSpPr>
        <p:spPr>
          <a:ln>
            <a:miter lim="800000"/>
          </a:ln>
        </p:spPr>
      </p:sp>
      <p:sp>
        <p:nvSpPr>
          <p:cNvPr id="31746" name="备注占位符 2"/>
          <p:cNvSpPr>
            <a:spLocks noGrp="1" noChangeArrowheads="1"/>
          </p:cNvSpPr>
          <p:nvPr>
            <p:ph type="body" idx="4294967295"/>
          </p:nvPr>
        </p:nvSpPr>
        <p:spPr/>
        <p:txBody>
          <a:bodyPr>
            <a:prstTxWarp prst="textNoShape">
              <a:avLst/>
            </a:prstTxWarp>
          </a:bodyPr>
          <a:lstStyle/>
          <a:p>
            <a:r>
              <a:rPr lang="zh-CN" altLang="en-US" dirty="0"/>
              <a:t>经期、产后、流产术后或手术损伤，体质虚弱，血室正开，余血浊液未净，摄生不慎，感染邪毒，或者宫腔手术消毒不严，或术后不注意卫生，导致邪毒入侵，</a:t>
            </a:r>
          </a:p>
          <a:p>
            <a:r>
              <a:rPr lang="zh-CN" altLang="en-US" dirty="0"/>
              <a:t>急、重、快、危</a:t>
            </a:r>
            <a:endParaRPr lang="en-US" altLang="zh-CN" dirty="0"/>
          </a:p>
          <a:p>
            <a:pPr fontAlgn="auto">
              <a:lnSpc>
                <a:spcPct val="150000"/>
              </a:lnSpc>
              <a:buFont typeface="Wingdings" panose="05000000000000000000" pitchFamily="2" charset="2"/>
              <a:buChar char="p"/>
              <a:defRPr/>
            </a:pPr>
            <a:r>
              <a:rPr lang="zh-CN" altLang="en-US" sz="900" b="1" noProof="1">
                <a:solidFill>
                  <a:schemeClr val="tx1"/>
                </a:solidFill>
              </a:rPr>
              <a:t>邪交争、气血搏结</a:t>
            </a:r>
            <a:r>
              <a:rPr lang="en-US" altLang="zh-CN" sz="900" b="1" noProof="1">
                <a:solidFill>
                  <a:schemeClr val="tx1"/>
                </a:solidFill>
              </a:rPr>
              <a:t>——</a:t>
            </a:r>
            <a:r>
              <a:rPr lang="zh-CN" altLang="en-US" sz="900" b="1" noProof="1">
                <a:solidFill>
                  <a:schemeClr val="tx1"/>
                </a:solidFill>
              </a:rPr>
              <a:t>寒战高热、腹痛</a:t>
            </a:r>
            <a:endParaRPr lang="en-US" altLang="zh-CN" sz="900" b="1" noProof="1">
              <a:solidFill>
                <a:schemeClr val="tx1"/>
              </a:solidFill>
            </a:endParaRPr>
          </a:p>
          <a:p>
            <a:pPr fontAlgn="auto">
              <a:lnSpc>
                <a:spcPct val="150000"/>
              </a:lnSpc>
              <a:buFont typeface="Wingdings" panose="05000000000000000000" pitchFamily="2" charset="2"/>
              <a:buChar char="p"/>
              <a:defRPr/>
            </a:pPr>
            <a:r>
              <a:rPr lang="zh-CN" altLang="en-US" sz="900" b="1" noProof="1">
                <a:solidFill>
                  <a:schemeClr val="tx1"/>
                </a:solidFill>
              </a:rPr>
              <a:t>邪热壅盛</a:t>
            </a:r>
            <a:r>
              <a:rPr lang="en-US" altLang="zh-CN" sz="900" b="1" noProof="1">
                <a:solidFill>
                  <a:schemeClr val="tx1"/>
                </a:solidFill>
              </a:rPr>
              <a:t>——</a:t>
            </a:r>
            <a:r>
              <a:rPr lang="zh-CN" altLang="en-US" sz="900" b="1" noProof="1">
                <a:solidFill>
                  <a:schemeClr val="tx1"/>
                </a:solidFill>
              </a:rPr>
              <a:t>腐肉酿脓，脓肿形成</a:t>
            </a:r>
            <a:endParaRPr lang="en-US" altLang="zh-CN" sz="900" b="1" noProof="1">
              <a:solidFill>
                <a:schemeClr val="tx1"/>
              </a:solidFill>
            </a:endParaRPr>
          </a:p>
          <a:p>
            <a:pPr fontAlgn="auto">
              <a:lnSpc>
                <a:spcPct val="150000"/>
              </a:lnSpc>
              <a:buFont typeface="Wingdings" panose="05000000000000000000" pitchFamily="2" charset="2"/>
              <a:buChar char="p"/>
              <a:defRPr/>
            </a:pPr>
            <a:r>
              <a:rPr lang="zh-CN" altLang="en-US" sz="900" b="1" noProof="1">
                <a:solidFill>
                  <a:schemeClr val="tx1"/>
                </a:solidFill>
              </a:rPr>
              <a:t>少数邪热内陷，阴竭阳脱</a:t>
            </a:r>
            <a:r>
              <a:rPr lang="en-US" altLang="zh-CN" sz="900" b="1" noProof="1">
                <a:solidFill>
                  <a:schemeClr val="tx1"/>
                </a:solidFill>
              </a:rPr>
              <a:t>——</a:t>
            </a:r>
            <a:r>
              <a:rPr lang="zh-CN" altLang="en-US" sz="900" b="1" noProof="1">
                <a:solidFill>
                  <a:schemeClr val="tx1"/>
                </a:solidFill>
              </a:rPr>
              <a:t>感染性休克</a:t>
            </a:r>
            <a:endParaRPr lang="en-US" altLang="zh-CN" sz="900" b="1" noProof="1">
              <a:solidFill>
                <a:schemeClr val="tx1"/>
              </a:solidFill>
            </a:endParaRPr>
          </a:p>
          <a:p>
            <a:endParaRPr lang="zh-CN" altLang="en-US" dirty="0"/>
          </a:p>
        </p:txBody>
      </p:sp>
      <p:sp>
        <p:nvSpPr>
          <p:cNvPr id="31747"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9C4937D0-5757-4370-A9BE-1450D8EEDA49}" type="slidenum">
              <a:rPr lang="zh-CN" altLang="en-US"/>
              <a:pPr/>
              <a:t>81</a:t>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幻灯片图像占位符 1"/>
          <p:cNvSpPr>
            <a:spLocks noGrp="1" noRot="1" noChangeAspect="1" noChangeArrowheads="1" noTextEdit="1"/>
          </p:cNvSpPr>
          <p:nvPr>
            <p:ph type="sldImg" idx="4294967295"/>
          </p:nvPr>
        </p:nvSpPr>
        <p:spPr>
          <a:ln>
            <a:miter lim="800000"/>
          </a:ln>
        </p:spPr>
      </p:sp>
      <p:sp>
        <p:nvSpPr>
          <p:cNvPr id="31746" name="备注占位符 2"/>
          <p:cNvSpPr>
            <a:spLocks noGrp="1" noChangeArrowheads="1"/>
          </p:cNvSpPr>
          <p:nvPr>
            <p:ph type="body" idx="4294967295"/>
          </p:nvPr>
        </p:nvSpPr>
        <p:spPr/>
        <p:txBody>
          <a:bodyPr>
            <a:prstTxWarp prst="textNoShape">
              <a:avLst/>
            </a:prstTxWarp>
          </a:bodyPr>
          <a:lstStyle/>
          <a:p>
            <a:pPr>
              <a:lnSpc>
                <a:spcPct val="150000"/>
              </a:lnSpc>
            </a:pPr>
            <a:r>
              <a:rPr lang="zh-CN" altLang="en-US" dirty="0"/>
              <a:t>经期、产后、流产术后或手术损伤，体质虚弱，血室正开，余血浊液未净，摄生不慎，感染邪毒，或者宫腔手术消毒不严，或术后不注意卫生，导致邪毒入侵，</a:t>
            </a:r>
            <a:r>
              <a:rPr lang="zh-CN" altLang="en-US" sz="900" b="1" noProof="1">
                <a:solidFill>
                  <a:srgbClr val="FF0000"/>
                </a:solidFill>
              </a:rPr>
              <a:t>热毒炽盛</a:t>
            </a:r>
          </a:p>
          <a:p>
            <a:pPr>
              <a:lnSpc>
                <a:spcPct val="150000"/>
              </a:lnSpc>
              <a:buFont typeface="Wingdings" pitchFamily="2" charset="2"/>
              <a:buNone/>
            </a:pPr>
            <a:r>
              <a:rPr lang="zh-CN" altLang="en-US" sz="800" b="1" noProof="1"/>
              <a:t>   </a:t>
            </a:r>
            <a:r>
              <a:rPr lang="zh-CN" altLang="en-US" sz="900" b="1" noProof="1"/>
              <a:t>   </a:t>
            </a:r>
            <a:r>
              <a:rPr lang="zh-CN" altLang="en-US" sz="900" b="1" noProof="1">
                <a:solidFill>
                  <a:srgbClr val="110F0D"/>
                </a:solidFill>
              </a:rPr>
              <a:t>经期、产后、流产后，房室不洁</a:t>
            </a:r>
            <a:r>
              <a:rPr lang="zh-CN" altLang="zh-CN" sz="900" b="1" noProof="1">
                <a:solidFill>
                  <a:srgbClr val="110F0D"/>
                </a:solidFill>
              </a:rPr>
              <a:t>——</a:t>
            </a:r>
            <a:r>
              <a:rPr lang="zh-CN" altLang="en-US" sz="900" b="1" noProof="1">
                <a:solidFill>
                  <a:srgbClr val="110F0D"/>
                </a:solidFill>
              </a:rPr>
              <a:t>邪毒内侵，客于胞宫、胞络，滞于冲任</a:t>
            </a:r>
            <a:r>
              <a:rPr lang="zh-CN" altLang="zh-CN" sz="900" b="1" noProof="1">
                <a:solidFill>
                  <a:srgbClr val="110F0D"/>
                </a:solidFill>
              </a:rPr>
              <a:t>——</a:t>
            </a:r>
            <a:r>
              <a:rPr lang="zh-CN" altLang="en-US" sz="900" b="1" noProof="1">
                <a:solidFill>
                  <a:srgbClr val="02057E"/>
                </a:solidFill>
              </a:rPr>
              <a:t>高热腹痛</a:t>
            </a:r>
            <a:endParaRPr lang="en-US" altLang="zh-CN" sz="900" b="1" noProof="1">
              <a:solidFill>
                <a:srgbClr val="02057E"/>
              </a:solidFill>
            </a:endParaRPr>
          </a:p>
          <a:p>
            <a:pPr marL="0" marR="0" lvl="0" indent="0" algn="l" defTabSz="914400" rtl="0" eaLnBrk="1" fontAlgn="base" latinLnBrk="0" hangingPunct="1">
              <a:lnSpc>
                <a:spcPct val="150000"/>
              </a:lnSpc>
              <a:spcBef>
                <a:spcPct val="0"/>
              </a:spcBef>
              <a:spcAft>
                <a:spcPct val="0"/>
              </a:spcAft>
              <a:buClrTx/>
              <a:buSzTx/>
              <a:buFont typeface="Wingdings" pitchFamily="2" charset="2"/>
              <a:buNone/>
              <a:tabLst/>
              <a:defRPr/>
            </a:pPr>
            <a:r>
              <a:rPr lang="zh-CN" altLang="en-US" dirty="0"/>
              <a:t>发病初期，症状较轻，或疾病后期，余邪未尽，辨证以湿热蕴结证、瘀热内结证为主；其中湿热蕴结证多见于亚临床期，即发病初期，病情轻微者；瘀热内结证多见于疾病后期，病情缠绵者</a:t>
            </a:r>
          </a:p>
          <a:p>
            <a:pPr>
              <a:lnSpc>
                <a:spcPct val="150000"/>
              </a:lnSpc>
              <a:buFont typeface="Wingdings" pitchFamily="2" charset="2"/>
              <a:buNone/>
            </a:pPr>
            <a:endParaRPr lang="zh-CN" altLang="en-US" sz="900" b="1" noProof="1">
              <a:solidFill>
                <a:srgbClr val="02057E"/>
              </a:solidFill>
            </a:endParaRPr>
          </a:p>
          <a:p>
            <a:pPr>
              <a:lnSpc>
                <a:spcPct val="150000"/>
              </a:lnSpc>
              <a:buFont typeface="Calibri" panose="020F0502020204030204" pitchFamily="34" charset="0"/>
              <a:buChar char="•"/>
            </a:pPr>
            <a:r>
              <a:rPr lang="zh-CN" altLang="en-US" sz="900" b="1" noProof="1">
                <a:solidFill>
                  <a:srgbClr val="FF0000"/>
                </a:solidFill>
              </a:rPr>
              <a:t>湿热瘀结</a:t>
            </a:r>
          </a:p>
          <a:p>
            <a:pPr>
              <a:lnSpc>
                <a:spcPct val="150000"/>
              </a:lnSpc>
              <a:buFont typeface="Wingdings" pitchFamily="2" charset="2"/>
              <a:buNone/>
            </a:pPr>
            <a:r>
              <a:rPr lang="zh-CN" altLang="en-US" sz="800" b="1" noProof="1"/>
              <a:t>      </a:t>
            </a:r>
            <a:r>
              <a:rPr lang="zh-CN" altLang="en-US" sz="900" b="1" noProof="1">
                <a:solidFill>
                  <a:srgbClr val="110F0D"/>
                </a:solidFill>
              </a:rPr>
              <a:t>经期、产后、流产后，余血未净</a:t>
            </a:r>
            <a:r>
              <a:rPr lang="zh-CN" altLang="zh-CN" sz="900" b="1" noProof="1">
                <a:solidFill>
                  <a:srgbClr val="110F0D"/>
                </a:solidFill>
              </a:rPr>
              <a:t>——</a:t>
            </a:r>
            <a:r>
              <a:rPr lang="zh-CN" altLang="en-US" sz="900" b="1" noProof="1">
                <a:solidFill>
                  <a:srgbClr val="110F0D"/>
                </a:solidFill>
              </a:rPr>
              <a:t>湿热内侵，与余血相搏</a:t>
            </a:r>
            <a:r>
              <a:rPr lang="zh-CN" altLang="zh-CN" sz="900" b="1" noProof="1">
                <a:solidFill>
                  <a:srgbClr val="110F0D"/>
                </a:solidFill>
              </a:rPr>
              <a:t>——</a:t>
            </a:r>
            <a:r>
              <a:rPr lang="zh-CN" altLang="en-US" sz="900" b="1" noProof="1">
                <a:solidFill>
                  <a:srgbClr val="110F0D"/>
                </a:solidFill>
              </a:rPr>
              <a:t>冲任脉络阻滞</a:t>
            </a:r>
            <a:r>
              <a:rPr lang="zh-CN" altLang="zh-CN" sz="900" b="1" noProof="1">
                <a:solidFill>
                  <a:srgbClr val="110F0D"/>
                </a:solidFill>
              </a:rPr>
              <a:t>——</a:t>
            </a:r>
            <a:r>
              <a:rPr lang="zh-CN" altLang="en-US" sz="900" b="1" noProof="1">
                <a:solidFill>
                  <a:srgbClr val="02057E"/>
                </a:solidFill>
              </a:rPr>
              <a:t>腹痛带下日久</a:t>
            </a:r>
          </a:p>
          <a:p>
            <a:endParaRPr lang="zh-CN" altLang="en-US" dirty="0"/>
          </a:p>
          <a:p>
            <a:r>
              <a:rPr lang="zh-CN" altLang="en-US" dirty="0"/>
              <a:t>急、重、快、危</a:t>
            </a:r>
            <a:endParaRPr lang="en-US" altLang="zh-CN" dirty="0"/>
          </a:p>
          <a:p>
            <a:endParaRPr lang="zh-CN" altLang="en-US" dirty="0"/>
          </a:p>
        </p:txBody>
      </p:sp>
      <p:sp>
        <p:nvSpPr>
          <p:cNvPr id="31747"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9C4937D0-5757-4370-A9BE-1450D8EEDA49}" type="slidenum">
              <a:rPr lang="zh-CN" altLang="en-US">
                <a:solidFill>
                  <a:prstClr val="black"/>
                </a:solidFill>
              </a:rPr>
              <a:pPr/>
              <a:t>82</a:t>
            </a:fld>
            <a:endParaRPr lang="zh-CN" altLang="en-US">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幻灯片图像占位符 1"/>
          <p:cNvSpPr>
            <a:spLocks noGrp="1" noRot="1" noChangeAspect="1" noChangeArrowheads="1" noTextEdit="1"/>
          </p:cNvSpPr>
          <p:nvPr>
            <p:ph type="sldImg" idx="4294967295"/>
          </p:nvPr>
        </p:nvSpPr>
        <p:spPr>
          <a:ln>
            <a:miter lim="800000"/>
          </a:ln>
        </p:spPr>
      </p:sp>
      <p:sp>
        <p:nvSpPr>
          <p:cNvPr id="82946" name="备注占位符 2"/>
          <p:cNvSpPr>
            <a:spLocks noGrp="1" noChangeArrowheads="1"/>
          </p:cNvSpPr>
          <p:nvPr>
            <p:ph type="body" idx="4294967295"/>
          </p:nvPr>
        </p:nvSpPr>
        <p:spPr/>
        <p:txBody>
          <a:bodyPr>
            <a:prstTxWarp prst="textNoShape">
              <a:avLst/>
            </a:prstTxWarp>
          </a:bodyPr>
          <a:lstStyle/>
          <a:p>
            <a:r>
              <a:rPr lang="zh-CN" altLang="en-US" dirty="0"/>
              <a:t>热痛</a:t>
            </a:r>
            <a:r>
              <a:rPr lang="en-US" altLang="zh-CN" dirty="0"/>
              <a:t>+</a:t>
            </a:r>
            <a:r>
              <a:rPr lang="zh-CN" altLang="en-US" dirty="0"/>
              <a:t>分泌物异常加全身症状。夏桂成认为</a:t>
            </a:r>
            <a:r>
              <a:rPr lang="en-US" altLang="zh-CN" dirty="0"/>
              <a:t>PID</a:t>
            </a:r>
            <a:r>
              <a:rPr lang="zh-CN" altLang="en-US" dirty="0"/>
              <a:t>与“热毒湿瘀”有关，邪气与气血搏结，气血壅阻，瘀血内结</a:t>
            </a:r>
            <a:endParaRPr lang="en-US" altLang="zh-CN" dirty="0"/>
          </a:p>
          <a:p>
            <a:r>
              <a:rPr lang="zh-CN" altLang="en-US" dirty="0"/>
              <a:t>性期，病情急重、症状体征典型，辨证以热毒炽盛证、湿毒壅盛证为主</a:t>
            </a:r>
          </a:p>
        </p:txBody>
      </p:sp>
      <p:sp>
        <p:nvSpPr>
          <p:cNvPr id="82947"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4B07F3B0-9DC5-41BC-B368-3E2DCAA2A1F9}" type="slidenum">
              <a:rPr lang="zh-CN" altLang="en-US"/>
              <a:pPr/>
              <a:t>84</a:t>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幻灯片图像占位符 1"/>
          <p:cNvSpPr>
            <a:spLocks noGrp="1" noRot="1" noChangeAspect="1" noChangeArrowheads="1" noTextEdit="1"/>
          </p:cNvSpPr>
          <p:nvPr>
            <p:ph type="sldImg" idx="4294967295"/>
          </p:nvPr>
        </p:nvSpPr>
        <p:spPr>
          <a:ln>
            <a:miter lim="800000"/>
          </a:ln>
        </p:spPr>
      </p:sp>
      <p:sp>
        <p:nvSpPr>
          <p:cNvPr id="82946" name="备注占位符 2"/>
          <p:cNvSpPr>
            <a:spLocks noGrp="1" noChangeArrowheads="1"/>
          </p:cNvSpPr>
          <p:nvPr>
            <p:ph type="body" idx="4294967295"/>
          </p:nvPr>
        </p:nvSpPr>
        <p:spPr/>
        <p:txBody>
          <a:bodyPr>
            <a:prstTxWarp prst="textNoShape">
              <a:avLst/>
            </a:prstTxWarp>
          </a:bodyPr>
          <a:lstStyle/>
          <a:p>
            <a:r>
              <a:rPr lang="zh-CN" altLang="en-US" dirty="0"/>
              <a:t>热痛</a:t>
            </a:r>
            <a:r>
              <a:rPr lang="en-US" altLang="zh-CN" dirty="0"/>
              <a:t>+</a:t>
            </a:r>
            <a:r>
              <a:rPr lang="zh-CN" altLang="en-US" dirty="0"/>
              <a:t>分泌物异常加全身症状。夏桂成认为</a:t>
            </a:r>
            <a:r>
              <a:rPr lang="en-US" altLang="zh-CN" dirty="0"/>
              <a:t>PID</a:t>
            </a:r>
            <a:r>
              <a:rPr lang="zh-CN" altLang="en-US" dirty="0"/>
              <a:t>与“热毒湿瘀”有关，邪气与气血搏结，气血壅阻，瘀血内结</a:t>
            </a:r>
          </a:p>
        </p:txBody>
      </p:sp>
      <p:sp>
        <p:nvSpPr>
          <p:cNvPr id="82947"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4B07F3B0-9DC5-41BC-B368-3E2DCAA2A1F9}" type="slidenum">
              <a:rPr lang="zh-CN" altLang="en-US"/>
              <a:pPr/>
              <a:t>85</a:t>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zh-CN" altLang="en-US" dirty="0"/>
              <a:t>夏桂成认为</a:t>
            </a:r>
            <a:r>
              <a:rPr lang="en-US" altLang="zh-CN" dirty="0"/>
              <a:t>PID</a:t>
            </a:r>
            <a:r>
              <a:rPr lang="zh-CN" altLang="en-US" dirty="0"/>
              <a:t>与“热毒湿瘀”有关，邪气与气血搏结，气血壅阻，瘀血内结</a:t>
            </a:r>
          </a:p>
          <a:p>
            <a:endParaRPr lang="zh-CN" altLang="en-US" dirty="0"/>
          </a:p>
        </p:txBody>
      </p:sp>
      <p:sp>
        <p:nvSpPr>
          <p:cNvPr id="4" name="灯片编号占位符 3"/>
          <p:cNvSpPr>
            <a:spLocks noGrp="1"/>
          </p:cNvSpPr>
          <p:nvPr>
            <p:ph type="sldNum" sz="quarter" idx="10"/>
          </p:nvPr>
        </p:nvSpPr>
        <p:spPr/>
        <p:txBody>
          <a:bodyPr/>
          <a:lstStyle/>
          <a:p>
            <a:fld id="{4ECCC025-962B-44D5-9E5E-5F8A251F929A}" type="slidenum">
              <a:rPr lang="zh-CN" altLang="en-US" smtClean="0"/>
              <a:pPr/>
              <a:t>87</a:t>
            </a:fld>
            <a:endParaRPr lang="zh-CN" altLang="en-US"/>
          </a:p>
        </p:txBody>
      </p:sp>
    </p:spTree>
    <p:extLst>
      <p:ext uri="{BB962C8B-B14F-4D97-AF65-F5344CB8AC3E}">
        <p14:creationId xmlns:p14="http://schemas.microsoft.com/office/powerpoint/2010/main" val="1654201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幻灯片图像占位符 1"/>
          <p:cNvSpPr>
            <a:spLocks noGrp="1" noRot="1" noChangeAspect="1" noChangeArrowheads="1" noTextEdit="1"/>
          </p:cNvSpPr>
          <p:nvPr>
            <p:ph type="sldImg" idx="4294967295"/>
          </p:nvPr>
        </p:nvSpPr>
        <p:spPr>
          <a:ln>
            <a:miter lim="800000"/>
          </a:ln>
        </p:spPr>
      </p:sp>
      <p:sp>
        <p:nvSpPr>
          <p:cNvPr id="82946" name="备注占位符 2"/>
          <p:cNvSpPr>
            <a:spLocks noGrp="1" noChangeArrowheads="1"/>
          </p:cNvSpPr>
          <p:nvPr>
            <p:ph type="body" idx="4294967295"/>
          </p:nvPr>
        </p:nvSpPr>
        <p:spPr/>
        <p:txBody>
          <a:bodyPr>
            <a:prstTxWarp prst="textNoShape">
              <a:avLst/>
            </a:prstTxWarp>
          </a:bodyPr>
          <a:lstStyle/>
          <a:p>
            <a:r>
              <a:rPr lang="zh-CN" altLang="en-US"/>
              <a:t>热痛</a:t>
            </a:r>
            <a:r>
              <a:rPr lang="en-US" altLang="zh-CN"/>
              <a:t>+</a:t>
            </a:r>
            <a:r>
              <a:rPr lang="zh-CN" altLang="en-US"/>
              <a:t>分泌物异常加全身症状。夏桂成认为</a:t>
            </a:r>
            <a:r>
              <a:rPr lang="en-US" altLang="zh-CN"/>
              <a:t>PID</a:t>
            </a:r>
            <a:r>
              <a:rPr lang="zh-CN" altLang="en-US"/>
              <a:t>与“热毒湿瘀”有关，邪气与气血搏结，气血壅阻，瘀血内结</a:t>
            </a:r>
          </a:p>
        </p:txBody>
      </p:sp>
      <p:sp>
        <p:nvSpPr>
          <p:cNvPr id="82947"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4B07F3B0-9DC5-41BC-B368-3E2DCAA2A1F9}" type="slidenum">
              <a:rPr lang="zh-CN" altLang="en-US"/>
              <a:pPr/>
              <a:t>88</a:t>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幻灯片图像占位符 1"/>
          <p:cNvSpPr>
            <a:spLocks noGrp="1" noRot="1" noChangeAspect="1" noChangeArrowheads="1" noTextEdit="1"/>
          </p:cNvSpPr>
          <p:nvPr>
            <p:ph type="sldImg" idx="4294967295"/>
          </p:nvPr>
        </p:nvSpPr>
        <p:spPr>
          <a:ln>
            <a:miter lim="800000"/>
          </a:ln>
        </p:spPr>
      </p:sp>
      <p:sp>
        <p:nvSpPr>
          <p:cNvPr id="82946" name="备注占位符 2"/>
          <p:cNvSpPr>
            <a:spLocks noGrp="1" noChangeArrowheads="1"/>
          </p:cNvSpPr>
          <p:nvPr>
            <p:ph type="body" idx="4294967295"/>
          </p:nvPr>
        </p:nvSpPr>
        <p:spPr/>
        <p:txBody>
          <a:bodyPr>
            <a:prstTxWarp prst="textNoShape">
              <a:avLst/>
            </a:prstTxWarp>
          </a:bodyPr>
          <a:lstStyle/>
          <a:p>
            <a:r>
              <a:rPr lang="zh-CN" altLang="en-US" dirty="0"/>
              <a:t>热痛</a:t>
            </a:r>
            <a:r>
              <a:rPr lang="en-US" altLang="zh-CN" dirty="0"/>
              <a:t>+</a:t>
            </a:r>
            <a:r>
              <a:rPr lang="zh-CN" altLang="en-US" dirty="0"/>
              <a:t>分泌物异常加全身症状。夏桂成认为</a:t>
            </a:r>
            <a:r>
              <a:rPr lang="en-US" altLang="zh-CN" dirty="0"/>
              <a:t>PID</a:t>
            </a:r>
            <a:r>
              <a:rPr lang="zh-CN" altLang="en-US" dirty="0"/>
              <a:t>与“热毒湿瘀”有关，邪气与气血搏结，气血壅阻，瘀血内结</a:t>
            </a:r>
          </a:p>
        </p:txBody>
      </p:sp>
      <p:sp>
        <p:nvSpPr>
          <p:cNvPr id="82947"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4B07F3B0-9DC5-41BC-B368-3E2DCAA2A1F9}" type="slidenum">
              <a:rPr lang="zh-CN" altLang="en-US"/>
              <a:pPr/>
              <a:t>89</a:t>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幻灯片图像占位符 1"/>
          <p:cNvSpPr>
            <a:spLocks noGrp="1" noRot="1" noChangeAspect="1" noChangeArrowheads="1" noTextEdit="1"/>
          </p:cNvSpPr>
          <p:nvPr>
            <p:ph type="sldImg" idx="4294967295"/>
          </p:nvPr>
        </p:nvSpPr>
        <p:spPr>
          <a:ln>
            <a:miter lim="800000"/>
          </a:ln>
        </p:spPr>
      </p:sp>
      <p:sp>
        <p:nvSpPr>
          <p:cNvPr id="90114" name="备注占位符 2"/>
          <p:cNvSpPr>
            <a:spLocks noGrp="1" noChangeArrowheads="1"/>
          </p:cNvSpPr>
          <p:nvPr>
            <p:ph type="body" idx="4294967295"/>
          </p:nvPr>
        </p:nvSpPr>
        <p:spPr/>
        <p:txBody>
          <a:bodyPr>
            <a:prstTxWarp prst="textNoShape">
              <a:avLst/>
            </a:prstTxWarp>
          </a:bodyPr>
          <a:lstStyle/>
          <a:p>
            <a:r>
              <a:rPr lang="zh-CN" altLang="en-US" dirty="0"/>
              <a:t>发病初期，症状较轻，或疾病后期，余邪未尽，辨证以湿热蕴结证、瘀热内结证为主；其中湿热蕴结证多见于亚临床期，即发病初期，病情轻微者；瘀热内结证多见于疾病后期，病情缠绵者</a:t>
            </a:r>
          </a:p>
        </p:txBody>
      </p:sp>
      <p:sp>
        <p:nvSpPr>
          <p:cNvPr id="901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FA0DEE48-D25C-4D8A-A316-0AE283F435E9}" type="slidenum">
              <a:rPr lang="zh-CN" altLang="en-US"/>
              <a:pPr/>
              <a:t>91</a:t>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幻灯片图像占位符 1"/>
          <p:cNvSpPr>
            <a:spLocks noGrp="1" noRot="1" noChangeAspect="1" noChangeArrowheads="1" noTextEdit="1"/>
          </p:cNvSpPr>
          <p:nvPr>
            <p:ph type="sldImg" idx="4294967295"/>
          </p:nvPr>
        </p:nvSpPr>
        <p:spPr>
          <a:ln>
            <a:miter lim="800000"/>
          </a:ln>
        </p:spPr>
      </p:sp>
      <p:sp>
        <p:nvSpPr>
          <p:cNvPr id="90114" name="备注占位符 2"/>
          <p:cNvSpPr>
            <a:spLocks noGrp="1" noChangeArrowheads="1"/>
          </p:cNvSpPr>
          <p:nvPr>
            <p:ph type="body" idx="4294967295"/>
          </p:nvPr>
        </p:nvSpPr>
        <p:spPr/>
        <p:txBody>
          <a:bodyPr>
            <a:prstTxWarp prst="textNoShape">
              <a:avLst/>
            </a:prstTxWarp>
          </a:bodyPr>
          <a:lstStyle/>
          <a:p>
            <a:pPr>
              <a:lnSpc>
                <a:spcPct val="150000"/>
              </a:lnSpc>
            </a:pPr>
            <a:r>
              <a:rPr lang="zh-CN" altLang="en-US" dirty="0"/>
              <a:t>疼痛轻于前者，</a:t>
            </a:r>
            <a:r>
              <a:rPr lang="zh-CN" altLang="en-US" sz="900" b="1" dirty="0"/>
              <a:t>金银花、甘草</a:t>
            </a:r>
            <a:r>
              <a:rPr lang="en-US" altLang="zh-CN" sz="900" b="1" dirty="0"/>
              <a:t>——</a:t>
            </a:r>
            <a:r>
              <a:rPr lang="zh-CN" altLang="en-US" sz="900" b="1" dirty="0"/>
              <a:t>清热解毒；</a:t>
            </a:r>
            <a:endParaRPr lang="en-US" altLang="zh-CN" sz="900" b="1" dirty="0"/>
          </a:p>
          <a:p>
            <a:pPr>
              <a:lnSpc>
                <a:spcPct val="150000"/>
              </a:lnSpc>
            </a:pPr>
            <a:r>
              <a:rPr lang="zh-CN" altLang="en-US" sz="900" b="1" dirty="0"/>
              <a:t>防风、白芷</a:t>
            </a:r>
            <a:r>
              <a:rPr lang="en-US" altLang="zh-CN" sz="900" b="1" dirty="0"/>
              <a:t>——</a:t>
            </a:r>
            <a:r>
              <a:rPr lang="zh-CN" altLang="en-US" sz="900" b="1" dirty="0"/>
              <a:t>发散湿邪；</a:t>
            </a:r>
            <a:endParaRPr lang="en-US" altLang="zh-CN" sz="900" b="1" dirty="0"/>
          </a:p>
          <a:p>
            <a:pPr>
              <a:lnSpc>
                <a:spcPct val="150000"/>
              </a:lnSpc>
            </a:pPr>
            <a:r>
              <a:rPr lang="zh-CN" altLang="en-US" sz="900" b="1" dirty="0"/>
              <a:t>贝母、天花粉</a:t>
            </a:r>
            <a:r>
              <a:rPr lang="en-US" altLang="zh-CN" sz="900" b="1" dirty="0"/>
              <a:t>——</a:t>
            </a:r>
            <a:r>
              <a:rPr lang="zh-CN" altLang="en-US" sz="900" b="1" dirty="0"/>
              <a:t>清热化痰；</a:t>
            </a:r>
            <a:endParaRPr lang="en-US" altLang="zh-CN" sz="900" b="1" dirty="0"/>
          </a:p>
          <a:p>
            <a:pPr>
              <a:lnSpc>
                <a:spcPct val="150000"/>
              </a:lnSpc>
            </a:pPr>
            <a:r>
              <a:rPr lang="zh-CN" altLang="en-US" sz="900" b="1" dirty="0"/>
              <a:t>当归、赤芍、乳香、没药</a:t>
            </a:r>
            <a:r>
              <a:rPr lang="en-US" altLang="zh-CN" sz="900" b="1" dirty="0"/>
              <a:t>——</a:t>
            </a:r>
            <a:r>
              <a:rPr lang="zh-CN" altLang="en-US" sz="900" b="1" dirty="0"/>
              <a:t>活血化瘀以止痛；</a:t>
            </a:r>
            <a:endParaRPr lang="en-US" altLang="zh-CN" sz="900" b="1" dirty="0"/>
          </a:p>
          <a:p>
            <a:pPr>
              <a:lnSpc>
                <a:spcPct val="150000"/>
              </a:lnSpc>
            </a:pPr>
            <a:r>
              <a:rPr lang="zh-CN" altLang="en-US" sz="900" b="1" dirty="0"/>
              <a:t>陈皮</a:t>
            </a:r>
            <a:r>
              <a:rPr lang="en-US" altLang="zh-CN" sz="900" b="1" dirty="0"/>
              <a:t>——</a:t>
            </a:r>
            <a:r>
              <a:rPr lang="zh-CN" altLang="en-US" sz="900" b="1" dirty="0"/>
              <a:t>理气行滞；</a:t>
            </a:r>
            <a:endParaRPr lang="en-US" altLang="zh-CN" sz="900" b="1" dirty="0"/>
          </a:p>
          <a:p>
            <a:pPr>
              <a:lnSpc>
                <a:spcPct val="150000"/>
              </a:lnSpc>
            </a:pPr>
            <a:r>
              <a:rPr lang="zh-CN" altLang="en-US" sz="900" b="1" dirty="0"/>
              <a:t>穿山甲、皂刺</a:t>
            </a:r>
            <a:r>
              <a:rPr lang="en-US" altLang="zh-CN" sz="900" b="1" dirty="0"/>
              <a:t>——</a:t>
            </a:r>
            <a:r>
              <a:rPr lang="zh-CN" altLang="en-US" sz="900" b="1" dirty="0"/>
              <a:t>引经入络；</a:t>
            </a:r>
            <a:endParaRPr lang="en-US" altLang="zh-CN" sz="900" b="1" dirty="0"/>
          </a:p>
          <a:p>
            <a:pPr>
              <a:lnSpc>
                <a:spcPct val="150000"/>
              </a:lnSpc>
            </a:pPr>
            <a:r>
              <a:rPr lang="zh-CN" altLang="en-US" sz="900" b="1" dirty="0"/>
              <a:t>薏苡仁、冬瓜仁</a:t>
            </a:r>
            <a:r>
              <a:rPr lang="en-US" altLang="zh-CN" sz="900" b="1" dirty="0"/>
              <a:t>——</a:t>
            </a:r>
            <a:r>
              <a:rPr lang="zh-CN" altLang="en-US" sz="900" b="1" dirty="0"/>
              <a:t>加强清湿热解毒之功。</a:t>
            </a:r>
          </a:p>
          <a:p>
            <a:endParaRPr lang="zh-CN" altLang="en-US" dirty="0"/>
          </a:p>
        </p:txBody>
      </p:sp>
      <p:sp>
        <p:nvSpPr>
          <p:cNvPr id="901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FA0DEE48-D25C-4D8A-A316-0AE283F435E9}" type="slidenum">
              <a:rPr lang="zh-CN" altLang="en-US"/>
              <a:pPr/>
              <a:t>92</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幻灯片图像占位符 1"/>
          <p:cNvSpPr>
            <a:spLocks noGrp="1" noRot="1" noChangeAspect="1" noChangeArrowheads="1" noTextEdit="1"/>
          </p:cNvSpPr>
          <p:nvPr>
            <p:ph type="sldImg" idx="4294967295"/>
          </p:nvPr>
        </p:nvSpPr>
        <p:spPr>
          <a:ln>
            <a:miter lim="800000"/>
          </a:ln>
        </p:spPr>
      </p:sp>
      <p:sp>
        <p:nvSpPr>
          <p:cNvPr id="29698" name="备注占位符 2"/>
          <p:cNvSpPr>
            <a:spLocks noGrp="1" noChangeArrowheads="1"/>
          </p:cNvSpPr>
          <p:nvPr>
            <p:ph type="body" idx="4294967295"/>
          </p:nvPr>
        </p:nvSpPr>
        <p:spPr/>
        <p:txBody>
          <a:bodyPr>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zh-CN" altLang="en-US" dirty="0"/>
              <a:t>生化特点</a:t>
            </a:r>
            <a:r>
              <a:rPr lang="en-US" altLang="zh-CN" dirty="0"/>
              <a:t>---</a:t>
            </a:r>
            <a:r>
              <a:rPr lang="zh-CN" altLang="en-US" dirty="0"/>
              <a:t>宫颈粘液栓除了物理性屏障外还含有乳铁蛋白、溶菌酶（子宫内膜及输卵管分泌液同样含有）</a:t>
            </a:r>
            <a:r>
              <a:rPr lang="en-US" altLang="zh-CN" dirty="0"/>
              <a:t>---</a:t>
            </a:r>
            <a:r>
              <a:rPr lang="zh-CN" altLang="en-US" dirty="0"/>
              <a:t>乳铁蛋白的功能</a:t>
            </a:r>
            <a:r>
              <a:rPr lang="en-US" altLang="zh-CN" dirty="0"/>
              <a:t>-</a:t>
            </a:r>
            <a:r>
              <a:rPr lang="zh-CN" altLang="en-US" dirty="0"/>
              <a:t>广谱抑菌、抗癌、抗氧化、调节免疫功能，宫颈、内膜、输卵管分泌液中均含乳铁蛋白，以及溶菌酶。。</a:t>
            </a:r>
            <a:endParaRPr lang="en-US" altLang="zh-CN" dirty="0"/>
          </a:p>
          <a:p>
            <a:pPr marL="0" marR="0" indent="0" algn="l" defTabSz="914400" rtl="0" eaLnBrk="1" fontAlgn="base" latinLnBrk="0" hangingPunct="1">
              <a:lnSpc>
                <a:spcPct val="100000"/>
              </a:lnSpc>
              <a:spcBef>
                <a:spcPct val="0"/>
              </a:spcBef>
              <a:spcAft>
                <a:spcPct val="0"/>
              </a:spcAft>
              <a:buClrTx/>
              <a:buSzTx/>
              <a:buFontTx/>
              <a:buNone/>
              <a:tabLst/>
              <a:defRPr/>
            </a:pPr>
            <a:r>
              <a:rPr lang="zh-CN" altLang="en-US" dirty="0"/>
              <a:t>阴道的自净作用</a:t>
            </a:r>
            <a:endParaRPr lang="en-US" altLang="zh-CN" dirty="0"/>
          </a:p>
          <a:p>
            <a:pPr marL="0" marR="0" indent="0" algn="l" defTabSz="914400" rtl="0" eaLnBrk="1" fontAlgn="base" latinLnBrk="0" hangingPunct="1">
              <a:lnSpc>
                <a:spcPct val="100000"/>
              </a:lnSpc>
              <a:spcBef>
                <a:spcPct val="0"/>
              </a:spcBef>
              <a:spcAft>
                <a:spcPct val="0"/>
              </a:spcAft>
              <a:buClrTx/>
              <a:buSzTx/>
              <a:buFontTx/>
              <a:buNone/>
              <a:tabLst/>
              <a:defRPr/>
            </a:pPr>
            <a:r>
              <a:rPr lang="zh-CN" altLang="en-US" dirty="0"/>
              <a:t>免疫</a:t>
            </a:r>
            <a:r>
              <a:rPr lang="en-US" altLang="zh-CN" dirty="0"/>
              <a:t>----</a:t>
            </a:r>
            <a:r>
              <a:rPr lang="zh-CN" altLang="en-US" dirty="0"/>
              <a:t>淋巴细胞、中性粒细胞、巨噬细胞、补体、细胞因子等等</a:t>
            </a:r>
          </a:p>
          <a:p>
            <a:endParaRPr lang="zh-CN" altLang="en-US" dirty="0"/>
          </a:p>
        </p:txBody>
      </p:sp>
      <p:sp>
        <p:nvSpPr>
          <p:cNvPr id="29699"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88C6DF7D-007A-4DEF-91C9-CE3B2807C25A}" type="slidenum">
              <a:rPr lang="zh-CN" altLang="en-US"/>
              <a:pPr/>
              <a:t>11</a:t>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333333"/>
                </a:solidFill>
                <a:effectLst/>
                <a:latin typeface="microsoft yahei" panose="020B0503020204020204" pitchFamily="34" charset="-122"/>
                <a:ea typeface="microsoft yahei" panose="020B0503020204020204" pitchFamily="34" charset="-122"/>
              </a:rPr>
              <a:t>生鳖甲、蒲黄、琥珀活血化瘀、软坚散结，桔梗辛散排脓。</a:t>
            </a:r>
            <a:endParaRPr lang="zh-CN" altLang="en-US" dirty="0"/>
          </a:p>
        </p:txBody>
      </p:sp>
      <p:sp>
        <p:nvSpPr>
          <p:cNvPr id="4" name="灯片编号占位符 3"/>
          <p:cNvSpPr>
            <a:spLocks noGrp="1"/>
          </p:cNvSpPr>
          <p:nvPr>
            <p:ph type="sldNum" sz="quarter" idx="5"/>
          </p:nvPr>
        </p:nvSpPr>
        <p:spPr/>
        <p:txBody>
          <a:bodyPr/>
          <a:lstStyle/>
          <a:p>
            <a:fld id="{4ECCC025-962B-44D5-9E5E-5F8A251F929A}" type="slidenum">
              <a:rPr lang="zh-CN" altLang="en-US" smtClean="0"/>
              <a:pPr/>
              <a:t>93</a:t>
            </a:fld>
            <a:endParaRPr lang="zh-CN" altLang="en-US"/>
          </a:p>
        </p:txBody>
      </p:sp>
    </p:spTree>
    <p:extLst>
      <p:ext uri="{BB962C8B-B14F-4D97-AF65-F5344CB8AC3E}">
        <p14:creationId xmlns:p14="http://schemas.microsoft.com/office/powerpoint/2010/main" val="30080143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幻灯片图像占位符 1"/>
          <p:cNvSpPr>
            <a:spLocks noGrp="1" noRot="1" noChangeAspect="1" noChangeArrowheads="1" noTextEdit="1"/>
          </p:cNvSpPr>
          <p:nvPr>
            <p:ph type="sldImg" idx="4294967295"/>
          </p:nvPr>
        </p:nvSpPr>
        <p:spPr>
          <a:ln>
            <a:miter lim="800000"/>
          </a:ln>
        </p:spPr>
      </p:sp>
      <p:sp>
        <p:nvSpPr>
          <p:cNvPr id="95234" name="文本占位符 2"/>
          <p:cNvSpPr>
            <a:spLocks noGrp="1" noChangeArrowheads="1"/>
          </p:cNvSpPr>
          <p:nvPr>
            <p:ph type="body" idx="4294967295"/>
          </p:nvPr>
        </p:nvSpPr>
        <p:spPr/>
        <p:txBody>
          <a:bodyPr>
            <a:prstTxWarp prst="textNoShape">
              <a:avLst/>
            </a:prstTxWarp>
          </a:bodyPr>
          <a:lstStyle/>
          <a:p>
            <a:r>
              <a:rPr lang="zh-CN" altLang="en-US"/>
              <a:t>增加破血消癥，健脾扶正的作用，目的活血化瘀，败脓消癥、</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幻灯片图像占位符 1"/>
          <p:cNvSpPr>
            <a:spLocks noGrp="1" noRot="1" noChangeAspect="1" noChangeArrowheads="1" noTextEdit="1"/>
          </p:cNvSpPr>
          <p:nvPr>
            <p:ph type="sldImg" idx="4294967295"/>
          </p:nvPr>
        </p:nvSpPr>
        <p:spPr>
          <a:ln>
            <a:miter lim="800000"/>
          </a:ln>
        </p:spPr>
      </p:sp>
      <p:sp>
        <p:nvSpPr>
          <p:cNvPr id="90114" name="备注占位符 2"/>
          <p:cNvSpPr>
            <a:spLocks noGrp="1" noChangeArrowheads="1"/>
          </p:cNvSpPr>
          <p:nvPr>
            <p:ph type="body" idx="4294967295"/>
          </p:nvPr>
        </p:nvSpPr>
        <p:spPr/>
        <p:txBody>
          <a:bodyPr>
            <a:prstTxWarp prst="textNoShape">
              <a:avLst/>
            </a:prstTxWarp>
          </a:bodyPr>
          <a:lstStyle/>
          <a:p>
            <a:r>
              <a:rPr lang="zh-CN" altLang="en-US" dirty="0"/>
              <a:t>发病初期，症状较轻，或疾病后期，余邪未尽，辨证以湿热蕴结证、瘀热内结证为主；其中湿热蕴结证多见于亚临床期，即发病初期，病情轻微者；瘀热内结证多见于疾病后期，病情缠绵者</a:t>
            </a:r>
          </a:p>
        </p:txBody>
      </p:sp>
      <p:sp>
        <p:nvSpPr>
          <p:cNvPr id="901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FA0DEE48-D25C-4D8A-A316-0AE283F435E9}" type="slidenum">
              <a:rPr lang="zh-CN" altLang="en-US"/>
              <a:pPr/>
              <a:t>96</a:t>
            </a:fld>
            <a:endParaRPr lang="zh-CN" altLang="en-US"/>
          </a:p>
        </p:txBody>
      </p:sp>
    </p:spTree>
    <p:extLst>
      <p:ext uri="{BB962C8B-B14F-4D97-AF65-F5344CB8AC3E}">
        <p14:creationId xmlns:p14="http://schemas.microsoft.com/office/powerpoint/2010/main" val="4571599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幻灯片图像占位符 1"/>
          <p:cNvSpPr>
            <a:spLocks noGrp="1" noRot="1" noChangeAspect="1" noChangeArrowheads="1" noTextEdit="1"/>
          </p:cNvSpPr>
          <p:nvPr>
            <p:ph type="sldImg" idx="4294967295"/>
          </p:nvPr>
        </p:nvSpPr>
        <p:spPr>
          <a:ln>
            <a:miter lim="800000"/>
          </a:ln>
        </p:spPr>
      </p:sp>
      <p:sp>
        <p:nvSpPr>
          <p:cNvPr id="90114" name="备注占位符 2"/>
          <p:cNvSpPr>
            <a:spLocks noGrp="1" noChangeArrowheads="1"/>
          </p:cNvSpPr>
          <p:nvPr>
            <p:ph type="body" idx="4294967295"/>
          </p:nvPr>
        </p:nvSpPr>
        <p:spPr/>
        <p:txBody>
          <a:bodyPr>
            <a:prstTxWarp prst="textNoShape">
              <a:avLst/>
            </a:prstTxWarp>
          </a:bodyPr>
          <a:lstStyle/>
          <a:p>
            <a:r>
              <a:rPr lang="zh-CN" altLang="en-US" dirty="0"/>
              <a:t>发病初期，症状较轻，或疾病后期，余邪未尽，辨证以湿热蕴结证、瘀热内结证为主；其中湿热蕴结证多见于亚临床期，即发病初期，病情轻微者；瘀热内结证多见于疾病后期，病情缠绵者</a:t>
            </a:r>
          </a:p>
        </p:txBody>
      </p:sp>
      <p:sp>
        <p:nvSpPr>
          <p:cNvPr id="901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FA0DEE48-D25C-4D8A-A316-0AE283F435E9}" type="slidenum">
              <a:rPr lang="zh-CN" altLang="en-US"/>
              <a:pPr/>
              <a:t>97</a:t>
            </a:fld>
            <a:endParaRPr lang="zh-CN" altLang="en-US"/>
          </a:p>
        </p:txBody>
      </p:sp>
    </p:spTree>
    <p:extLst>
      <p:ext uri="{BB962C8B-B14F-4D97-AF65-F5344CB8AC3E}">
        <p14:creationId xmlns:p14="http://schemas.microsoft.com/office/powerpoint/2010/main" val="41116491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幻灯片图像占位符 1"/>
          <p:cNvSpPr>
            <a:spLocks noGrp="1" noRot="1" noChangeAspect="1" noChangeArrowheads="1" noTextEdit="1"/>
          </p:cNvSpPr>
          <p:nvPr>
            <p:ph type="sldImg" idx="4294967295"/>
          </p:nvPr>
        </p:nvSpPr>
        <p:spPr>
          <a:ln>
            <a:miter lim="800000"/>
          </a:ln>
        </p:spPr>
      </p:sp>
      <p:sp>
        <p:nvSpPr>
          <p:cNvPr id="90114" name="备注占位符 2"/>
          <p:cNvSpPr>
            <a:spLocks noGrp="1" noChangeArrowheads="1"/>
          </p:cNvSpPr>
          <p:nvPr>
            <p:ph type="body" idx="4294967295"/>
          </p:nvPr>
        </p:nvSpPr>
        <p:spPr/>
        <p:txBody>
          <a:bodyPr>
            <a:prstTxWarp prst="textNoShape">
              <a:avLst/>
            </a:prstTxWarp>
          </a:bodyPr>
          <a:lstStyle/>
          <a:p>
            <a:r>
              <a:rPr lang="zh-CN" altLang="en-US" dirty="0"/>
              <a:t>朱氏盆炎汤中蒲公英、紫花地丁、红藤三味药</a:t>
            </a:r>
            <a:r>
              <a:rPr lang="en-US" altLang="zh-CN" dirty="0"/>
              <a:t>, </a:t>
            </a:r>
            <a:r>
              <a:rPr lang="zh-CN" altLang="en-US" dirty="0"/>
              <a:t>乃苦寒清热之品</a:t>
            </a:r>
            <a:r>
              <a:rPr lang="en-US" altLang="zh-CN" dirty="0"/>
              <a:t>, </a:t>
            </a:r>
            <a:r>
              <a:rPr lang="zh-CN" altLang="en-US" dirty="0"/>
              <a:t>清热解毒</a:t>
            </a:r>
            <a:r>
              <a:rPr lang="en-US" altLang="zh-CN" dirty="0"/>
              <a:t>, </a:t>
            </a:r>
            <a:r>
              <a:rPr lang="zh-CN" altLang="en-US" dirty="0"/>
              <a:t>凉血消肿</a:t>
            </a:r>
            <a:r>
              <a:rPr lang="en-US" altLang="zh-CN" dirty="0"/>
              <a:t>, </a:t>
            </a:r>
            <a:r>
              <a:rPr lang="zh-CN" altLang="en-US" dirty="0"/>
              <a:t>活血止痛</a:t>
            </a:r>
            <a:r>
              <a:rPr lang="en-US" altLang="zh-CN" dirty="0"/>
              <a:t>, </a:t>
            </a:r>
            <a:r>
              <a:rPr lang="zh-CN" altLang="en-US" dirty="0"/>
              <a:t>祛湿通络</a:t>
            </a:r>
            <a:r>
              <a:rPr lang="en-US" altLang="zh-CN" dirty="0"/>
              <a:t>, </a:t>
            </a:r>
            <a:r>
              <a:rPr lang="zh-CN" altLang="en-US" dirty="0"/>
              <a:t>主要针对蒲公英、紫花地丁、红藤作为治疗盆腔炎性疾病后遗症的君药</a:t>
            </a:r>
            <a:r>
              <a:rPr lang="en-US" altLang="zh-CN" dirty="0"/>
              <a:t>, </a:t>
            </a:r>
            <a:r>
              <a:rPr lang="zh-CN" altLang="en-US" dirty="0"/>
              <a:t>取其清热解毒之力</a:t>
            </a:r>
            <a:r>
              <a:rPr lang="en-US" altLang="zh-CN" dirty="0"/>
              <a:t>, </a:t>
            </a:r>
            <a:r>
              <a:rPr lang="zh-CN" altLang="en-US" dirty="0"/>
              <a:t>消瘀止痛之功湿、热、瘀三种致病因素</a:t>
            </a:r>
            <a:r>
              <a:rPr lang="en-US" altLang="zh-CN" dirty="0"/>
              <a:t>, </a:t>
            </a:r>
            <a:r>
              <a:rPr lang="zh-CN" altLang="en-US" dirty="0"/>
              <a:t>缓解症状、体征臣药延胡索、刘寄奴</a:t>
            </a:r>
            <a:r>
              <a:rPr lang="en-US" altLang="zh-CN" dirty="0"/>
              <a:t>, </a:t>
            </a:r>
            <a:r>
              <a:rPr lang="zh-CN" altLang="en-US" dirty="0"/>
              <a:t>延胡索舒肝、理气、止痛、解瘀</a:t>
            </a:r>
            <a:r>
              <a:rPr lang="en-US" altLang="zh-CN" dirty="0"/>
              <a:t>;</a:t>
            </a:r>
            <a:r>
              <a:rPr lang="zh-CN" altLang="en-US" dirty="0"/>
              <a:t>刘寄奴破血、通经、止痛。佐使药续断补肝肾、强筋骨。</a:t>
            </a:r>
          </a:p>
        </p:txBody>
      </p:sp>
      <p:sp>
        <p:nvSpPr>
          <p:cNvPr id="901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FA0DEE48-D25C-4D8A-A316-0AE283F435E9}" type="slidenum">
              <a:rPr lang="zh-CN" altLang="en-US"/>
              <a:pPr/>
              <a:t>98</a:t>
            </a:fld>
            <a:endParaRPr lang="zh-CN" altLang="en-US"/>
          </a:p>
        </p:txBody>
      </p:sp>
    </p:spTree>
    <p:extLst>
      <p:ext uri="{BB962C8B-B14F-4D97-AF65-F5344CB8AC3E}">
        <p14:creationId xmlns:p14="http://schemas.microsoft.com/office/powerpoint/2010/main" val="32034771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幻灯片图像占位符 1"/>
          <p:cNvSpPr>
            <a:spLocks noGrp="1" noRot="1" noChangeAspect="1" noChangeArrowheads="1" noTextEdit="1"/>
          </p:cNvSpPr>
          <p:nvPr>
            <p:ph type="sldImg" idx="4294967295"/>
          </p:nvPr>
        </p:nvSpPr>
        <p:spPr>
          <a:ln>
            <a:miter lim="800000"/>
          </a:ln>
        </p:spPr>
      </p:sp>
      <p:sp>
        <p:nvSpPr>
          <p:cNvPr id="31746" name="备注占位符 2"/>
          <p:cNvSpPr>
            <a:spLocks noGrp="1" noChangeArrowheads="1"/>
          </p:cNvSpPr>
          <p:nvPr>
            <p:ph type="body" idx="4294967295"/>
          </p:nvPr>
        </p:nvSpPr>
        <p:spPr/>
        <p:txBody>
          <a:bodyPr>
            <a:prstTxWarp prst="textNoShape">
              <a:avLst/>
            </a:prstTxWarp>
          </a:bodyPr>
          <a:lstStyle/>
          <a:p>
            <a:pPr>
              <a:lnSpc>
                <a:spcPct val="150000"/>
              </a:lnSpc>
            </a:pPr>
            <a:r>
              <a:rPr lang="zh-CN" altLang="en-US" sz="900" b="1" dirty="0">
                <a:solidFill>
                  <a:srgbClr val="FF0000"/>
                </a:solidFill>
              </a:rPr>
              <a:t>邪热余毒</a:t>
            </a:r>
            <a:r>
              <a:rPr lang="zh-CN" altLang="en-US" sz="900" b="1" dirty="0">
                <a:solidFill>
                  <a:schemeClr val="tx1"/>
                </a:solidFill>
              </a:rPr>
              <a:t>残留于冲任、胞宫，与气血相搏结，凝聚成瘀，日久难愈，耗伤气血，</a:t>
            </a:r>
            <a:r>
              <a:rPr lang="zh-CN" altLang="en-US" sz="900" b="1" dirty="0">
                <a:solidFill>
                  <a:srgbClr val="FF0000"/>
                </a:solidFill>
              </a:rPr>
              <a:t>虚实错杂</a:t>
            </a:r>
            <a:r>
              <a:rPr lang="zh-CN" altLang="en-US" sz="900" b="1" dirty="0">
                <a:solidFill>
                  <a:schemeClr val="tx1"/>
                </a:solidFill>
              </a:rPr>
              <a:t>。</a:t>
            </a:r>
            <a:endParaRPr lang="en-US" altLang="zh-CN" sz="900" b="1" dirty="0">
              <a:solidFill>
                <a:schemeClr val="tx1"/>
              </a:solidFill>
            </a:endParaRPr>
          </a:p>
          <a:p>
            <a:pPr marL="0" marR="0" indent="0" algn="l" defTabSz="914400" rtl="0" eaLnBrk="1" fontAlgn="base" latinLnBrk="0" hangingPunct="1">
              <a:lnSpc>
                <a:spcPct val="150000"/>
              </a:lnSpc>
              <a:spcBef>
                <a:spcPct val="0"/>
              </a:spcBef>
              <a:spcAft>
                <a:spcPct val="0"/>
              </a:spcAft>
              <a:buClrTx/>
              <a:buSzTx/>
              <a:buFontTx/>
              <a:buNone/>
              <a:tabLst/>
              <a:defRPr/>
            </a:pPr>
            <a:r>
              <a:rPr lang="zh-CN" altLang="en-US" b="1" dirty="0">
                <a:solidFill>
                  <a:srgbClr val="0000FF"/>
                </a:solidFill>
              </a:rPr>
              <a:t>经期产后胞门未闭，寒湿热毒之邪乘虚内侵，余毒未清，客于冲任胞宫，与气血搏结，蕴结胞宫，反复进退，耗伤气血，虚实错杂，缠绵难愈。</a:t>
            </a:r>
            <a:endParaRPr lang="zh-CN" altLang="en-US" dirty="0"/>
          </a:p>
          <a:p>
            <a:pPr>
              <a:lnSpc>
                <a:spcPct val="150000"/>
              </a:lnSpc>
            </a:pPr>
            <a:endParaRPr lang="zh-CN" altLang="en-US" sz="900" b="1" dirty="0">
              <a:solidFill>
                <a:schemeClr val="tx1"/>
              </a:solidFill>
            </a:endParaRPr>
          </a:p>
          <a:p>
            <a:endParaRPr lang="zh-CN" altLang="en-US" dirty="0"/>
          </a:p>
        </p:txBody>
      </p:sp>
      <p:sp>
        <p:nvSpPr>
          <p:cNvPr id="31747"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9C4937D0-5757-4370-A9BE-1450D8EEDA49}" type="slidenum">
              <a:rPr lang="zh-CN" altLang="en-US"/>
              <a:pPr/>
              <a:t>100</a:t>
            </a:fld>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幻灯片图像占位符 1"/>
          <p:cNvSpPr>
            <a:spLocks noGrp="1" noRot="1" noChangeAspect="1" noChangeArrowheads="1" noTextEdit="1"/>
          </p:cNvSpPr>
          <p:nvPr>
            <p:ph type="sldImg" idx="4294967295"/>
          </p:nvPr>
        </p:nvSpPr>
        <p:spPr>
          <a:ln>
            <a:miter lim="800000"/>
          </a:ln>
        </p:spPr>
      </p:sp>
      <p:sp>
        <p:nvSpPr>
          <p:cNvPr id="126978" name="备注占位符 2"/>
          <p:cNvSpPr>
            <a:spLocks noGrp="1" noChangeArrowheads="1"/>
          </p:cNvSpPr>
          <p:nvPr>
            <p:ph type="body" idx="4294967295"/>
          </p:nvPr>
        </p:nvSpPr>
        <p:spPr/>
        <p:txBody>
          <a:bodyPr>
            <a:prstTxWarp prst="textNoShape">
              <a:avLst/>
            </a:prstTxWarp>
          </a:bodyPr>
          <a:lstStyle/>
          <a:p>
            <a:endParaRPr lang="zh-CN" altLang="en-US" dirty="0"/>
          </a:p>
        </p:txBody>
      </p:sp>
      <p:sp>
        <p:nvSpPr>
          <p:cNvPr id="126979"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5247EA96-22B6-4F25-891E-D96D19052216}" type="slidenum">
              <a:rPr lang="zh-CN" altLang="en-US"/>
              <a:pPr/>
              <a:t>101</a:t>
            </a:fld>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幻灯片图像占位符 1"/>
          <p:cNvSpPr>
            <a:spLocks noGrp="1" noRot="1" noChangeAspect="1" noChangeArrowheads="1" noTextEdit="1"/>
          </p:cNvSpPr>
          <p:nvPr>
            <p:ph type="sldImg" idx="4294967295"/>
          </p:nvPr>
        </p:nvSpPr>
        <p:spPr>
          <a:ln>
            <a:miter lim="800000"/>
          </a:ln>
        </p:spPr>
      </p:sp>
      <p:sp>
        <p:nvSpPr>
          <p:cNvPr id="146434" name="备注占位符 2"/>
          <p:cNvSpPr>
            <a:spLocks noGrp="1" noChangeArrowheads="1"/>
          </p:cNvSpPr>
          <p:nvPr>
            <p:ph type="body" idx="4294967295"/>
          </p:nvPr>
        </p:nvSpPr>
        <p:spPr/>
        <p:txBody>
          <a:bodyPr>
            <a:prstTxWarp prst="textNoShape">
              <a:avLst/>
            </a:prstTxWarp>
          </a:bodyPr>
          <a:lstStyle/>
          <a:p>
            <a:r>
              <a:rPr lang="zh-CN" altLang="en-US"/>
              <a:t>理疗、热敷、</a:t>
            </a:r>
            <a:r>
              <a:rPr lang="en-US" altLang="zh-CN"/>
              <a:t>=</a:t>
            </a:r>
            <a:r>
              <a:rPr lang="zh-CN" altLang="en-US"/>
              <a:t>离子透入、中药灌肠。。西医对症处理。不孕</a:t>
            </a:r>
            <a:r>
              <a:rPr lang="en-US" altLang="zh-CN"/>
              <a:t>-</a:t>
            </a:r>
            <a:r>
              <a:rPr lang="zh-CN" altLang="en-US"/>
              <a:t>辅助生殖技术；慢性盆腔痛，理疗 加上中医治疗；复发；等</a:t>
            </a:r>
            <a:endParaRPr lang="en-US" altLang="zh-CN"/>
          </a:p>
          <a:p>
            <a:endParaRPr lang="zh-CN" altLang="en-US"/>
          </a:p>
        </p:txBody>
      </p:sp>
      <p:sp>
        <p:nvSpPr>
          <p:cNvPr id="14643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528A8403-5DCA-40BE-9FF1-D3B0E795BAFC}" type="slidenum">
              <a:rPr lang="zh-CN" altLang="en-US"/>
              <a:pPr/>
              <a:t>103</a:t>
            </a:fld>
            <a:endParaRPr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幻灯片图像占位符 1"/>
          <p:cNvSpPr>
            <a:spLocks noGrp="1" noRot="1" noChangeAspect="1" noChangeArrowheads="1"/>
          </p:cNvSpPr>
          <p:nvPr>
            <p:ph type="sldImg" idx="4294967295"/>
          </p:nvPr>
        </p:nvSpPr>
        <p:spPr>
          <a:ln>
            <a:miter lim="800000"/>
          </a:ln>
        </p:spPr>
      </p:sp>
      <p:sp>
        <p:nvSpPr>
          <p:cNvPr id="149506" name="文本占位符 2"/>
          <p:cNvSpPr>
            <a:spLocks noGrp="1" noChangeArrowheads="1"/>
          </p:cNvSpPr>
          <p:nvPr>
            <p:ph type="body" idx="4294967295"/>
          </p:nvPr>
        </p:nvSpPr>
        <p:spPr/>
        <p:txBody>
          <a:bodyPr>
            <a:prstTxWarp prst="textNoShape">
              <a:avLst/>
            </a:prstTxWarp>
          </a:bodyPr>
          <a:lstStyle/>
          <a:p>
            <a:r>
              <a:rPr lang="zh-CN" altLang="en-US" dirty="0"/>
              <a:t>银翘散</a:t>
            </a:r>
            <a:r>
              <a:rPr lang="en-US" altLang="zh-CN" dirty="0"/>
              <a:t>+</a:t>
            </a:r>
            <a:r>
              <a:rPr lang="zh-CN" altLang="en-US" dirty="0"/>
              <a:t>升麻鳖甲汤</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幻灯片图像占位符 1"/>
          <p:cNvSpPr>
            <a:spLocks noGrp="1" noRot="1" noChangeAspect="1" noChangeArrowheads="1" noTextEdit="1"/>
          </p:cNvSpPr>
          <p:nvPr>
            <p:ph type="sldImg" idx="4294967295"/>
          </p:nvPr>
        </p:nvSpPr>
        <p:spPr>
          <a:ln>
            <a:miter lim="800000"/>
          </a:ln>
        </p:spPr>
      </p:sp>
      <p:sp>
        <p:nvSpPr>
          <p:cNvPr id="152578" name="备注占位符 2"/>
          <p:cNvSpPr>
            <a:spLocks noGrp="1" noChangeArrowheads="1"/>
          </p:cNvSpPr>
          <p:nvPr>
            <p:ph type="body" idx="4294967295"/>
          </p:nvPr>
        </p:nvSpPr>
        <p:spPr/>
        <p:txBody>
          <a:bodyPr>
            <a:prstTxWarp prst="textNoShape">
              <a:avLst/>
            </a:prstTxWarp>
          </a:bodyPr>
          <a:lstStyle/>
          <a:p>
            <a:endParaRPr lang="zh-CN" altLang="en-US"/>
          </a:p>
        </p:txBody>
      </p:sp>
      <p:sp>
        <p:nvSpPr>
          <p:cNvPr id="152579"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8D56DA2A-4FA4-49FF-AFC4-1D7AEFEE5A77}" type="slidenum">
              <a:rPr lang="zh-CN" altLang="en-US"/>
              <a:pPr/>
              <a:t>107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幻灯片图像占位符 1"/>
          <p:cNvSpPr>
            <a:spLocks noGrp="1" noRot="1" noChangeAspect="1" noChangeArrowheads="1" noTextEdit="1"/>
          </p:cNvSpPr>
          <p:nvPr>
            <p:ph type="sldImg" idx="4294967295"/>
          </p:nvPr>
        </p:nvSpPr>
        <p:spPr>
          <a:ln>
            <a:miter lim="800000"/>
          </a:ln>
        </p:spPr>
      </p:sp>
      <p:sp>
        <p:nvSpPr>
          <p:cNvPr id="34818" name="备注占位符 2"/>
          <p:cNvSpPr>
            <a:spLocks noGrp="1" noChangeArrowheads="1"/>
          </p:cNvSpPr>
          <p:nvPr>
            <p:ph type="body" idx="4294967295"/>
          </p:nvPr>
        </p:nvSpPr>
        <p:spPr/>
        <p:txBody>
          <a:bodyPr>
            <a:prstTxWarp prst="textNoShape">
              <a:avLst/>
            </a:prstTxWarp>
          </a:bodyPr>
          <a:lstStyle/>
          <a:p>
            <a:endParaRPr lang="zh-CN" altLang="en-US" dirty="0"/>
          </a:p>
        </p:txBody>
      </p:sp>
      <p:sp>
        <p:nvSpPr>
          <p:cNvPr id="34819"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7822A833-698C-45AA-9E4D-CC2B98F5CD3A}" type="slidenum">
              <a:rPr lang="zh-CN" altLang="en-US"/>
              <a:pPr/>
              <a:t>12</a:t>
            </a:fld>
            <a:endParaRPr lang="zh-CN"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幻灯片图像占位符 1"/>
          <p:cNvSpPr>
            <a:spLocks noGrp="1" noRot="1" noChangeAspect="1" noChangeArrowheads="1" noTextEdit="1"/>
          </p:cNvSpPr>
          <p:nvPr>
            <p:ph type="sldImg" idx="4294967295"/>
          </p:nvPr>
        </p:nvSpPr>
        <p:spPr>
          <a:ln>
            <a:miter lim="800000"/>
          </a:ln>
        </p:spPr>
      </p:sp>
      <p:sp>
        <p:nvSpPr>
          <p:cNvPr id="152578" name="备注占位符 2"/>
          <p:cNvSpPr>
            <a:spLocks noGrp="1" noChangeArrowheads="1"/>
          </p:cNvSpPr>
          <p:nvPr>
            <p:ph type="body" idx="4294967295"/>
          </p:nvPr>
        </p:nvSpPr>
        <p:spPr/>
        <p:txBody>
          <a:bodyPr>
            <a:prstTxWarp prst="textNoShape">
              <a:avLst/>
            </a:prstTxWarp>
          </a:bodyPr>
          <a:lstStyle/>
          <a:p>
            <a:endParaRPr lang="zh-CN" altLang="en-US"/>
          </a:p>
        </p:txBody>
      </p:sp>
      <p:sp>
        <p:nvSpPr>
          <p:cNvPr id="152579"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8D56DA2A-4FA4-49FF-AFC4-1D7AEFEE5A77}" type="slidenum">
              <a:rPr lang="zh-CN" altLang="en-US"/>
              <a:pPr/>
              <a:t>108</a:t>
            </a:fld>
            <a:endParaRPr lang="zh-CN"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50000"/>
              </a:lnSpc>
            </a:pPr>
            <a:r>
              <a:rPr lang="zh-CN" altLang="en-US" sz="900" b="1" dirty="0"/>
              <a:t>黄芪、党参、白术、山药</a:t>
            </a:r>
            <a:r>
              <a:rPr lang="en-US" altLang="zh-CN" sz="900" b="1" dirty="0"/>
              <a:t>——</a:t>
            </a:r>
            <a:r>
              <a:rPr lang="zh-CN" altLang="en-US" sz="900" b="1" dirty="0"/>
              <a:t>健脾益气，扶正培元；</a:t>
            </a:r>
            <a:endParaRPr lang="en-US" altLang="zh-CN" sz="900" b="1" dirty="0"/>
          </a:p>
          <a:p>
            <a:pPr>
              <a:lnSpc>
                <a:spcPct val="150000"/>
              </a:lnSpc>
            </a:pPr>
            <a:r>
              <a:rPr lang="zh-CN" altLang="en-US" sz="900" b="1" dirty="0"/>
              <a:t>三棱、莪术</a:t>
            </a:r>
            <a:r>
              <a:rPr lang="en-US" altLang="zh-CN" sz="900" b="1" dirty="0"/>
              <a:t>——</a:t>
            </a:r>
            <a:r>
              <a:rPr lang="zh-CN" altLang="en-US" sz="900" b="1" dirty="0"/>
              <a:t>破瘀散结；</a:t>
            </a:r>
            <a:endParaRPr lang="en-US" altLang="zh-CN" sz="900" b="1" dirty="0"/>
          </a:p>
          <a:p>
            <a:pPr>
              <a:lnSpc>
                <a:spcPct val="150000"/>
              </a:lnSpc>
            </a:pPr>
            <a:r>
              <a:rPr lang="zh-CN" altLang="en-US" sz="900" b="1" dirty="0"/>
              <a:t>天花粉、知母</a:t>
            </a:r>
            <a:r>
              <a:rPr lang="en-US" altLang="zh-CN" sz="900" b="1" dirty="0"/>
              <a:t>——</a:t>
            </a:r>
            <a:r>
              <a:rPr lang="zh-CN" altLang="en-US" sz="900" b="1" dirty="0"/>
              <a:t>清热生津，解毒排脓；</a:t>
            </a:r>
            <a:endParaRPr lang="en-US" altLang="zh-CN" sz="900" b="1" dirty="0"/>
          </a:p>
          <a:p>
            <a:pPr>
              <a:lnSpc>
                <a:spcPct val="150000"/>
              </a:lnSpc>
            </a:pPr>
            <a:r>
              <a:rPr lang="zh-CN" altLang="en-US" sz="900" b="1" dirty="0"/>
              <a:t>鸡内金</a:t>
            </a:r>
            <a:r>
              <a:rPr lang="en-US" altLang="zh-CN" sz="900" b="1" dirty="0"/>
              <a:t>——</a:t>
            </a:r>
            <a:r>
              <a:rPr lang="zh-CN" altLang="en-US" sz="900" b="1" dirty="0"/>
              <a:t>健胃消瘀</a:t>
            </a:r>
            <a:endParaRPr lang="zh-CN" altLang="en-US" dirty="0"/>
          </a:p>
        </p:txBody>
      </p:sp>
      <p:sp>
        <p:nvSpPr>
          <p:cNvPr id="4" name="灯片编号占位符 3"/>
          <p:cNvSpPr>
            <a:spLocks noGrp="1"/>
          </p:cNvSpPr>
          <p:nvPr>
            <p:ph type="sldNum" sz="quarter" idx="10"/>
          </p:nvPr>
        </p:nvSpPr>
        <p:spPr/>
        <p:txBody>
          <a:bodyPr/>
          <a:lstStyle/>
          <a:p>
            <a:fld id="{4ECCC025-962B-44D5-9E5E-5F8A251F929A}" type="slidenum">
              <a:rPr lang="zh-CN" altLang="en-US" smtClean="0"/>
              <a:pPr/>
              <a:t>115</a:t>
            </a:fld>
            <a:endParaRPr lang="zh-CN" altLang="en-US"/>
          </a:p>
        </p:txBody>
      </p:sp>
    </p:spTree>
    <p:extLst>
      <p:ext uri="{BB962C8B-B14F-4D97-AF65-F5344CB8AC3E}">
        <p14:creationId xmlns:p14="http://schemas.microsoft.com/office/powerpoint/2010/main" val="83749382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900" b="0" i="0" kern="1200" dirty="0">
                <a:solidFill>
                  <a:schemeClr val="tx1"/>
                </a:solidFill>
                <a:effectLst/>
                <a:latin typeface="+mn-lt"/>
                <a:ea typeface="+mn-ea"/>
                <a:cs typeface="+mn-cs"/>
              </a:rPr>
              <a:t>宽带汤</a:t>
            </a:r>
            <a:r>
              <a:rPr lang="en-US" altLang="zh-CN" sz="900" b="0" i="0" kern="1200" dirty="0">
                <a:solidFill>
                  <a:schemeClr val="tx1"/>
                </a:solidFill>
                <a:effectLst/>
                <a:latin typeface="+mn-lt"/>
                <a:ea typeface="+mn-ea"/>
                <a:cs typeface="+mn-cs"/>
              </a:rPr>
              <a:t>《</a:t>
            </a:r>
            <a:r>
              <a:rPr lang="zh-CN" altLang="en-US" sz="900" b="0" i="0" kern="1200" dirty="0">
                <a:solidFill>
                  <a:schemeClr val="tx1"/>
                </a:solidFill>
                <a:effectLst/>
                <a:latin typeface="+mn-lt"/>
                <a:ea typeface="+mn-ea"/>
                <a:cs typeface="+mn-cs"/>
              </a:rPr>
              <a:t>辨证录</a:t>
            </a:r>
            <a:r>
              <a:rPr lang="en-US" altLang="zh-CN" sz="900" b="0" i="0" kern="1200" dirty="0">
                <a:solidFill>
                  <a:schemeClr val="tx1"/>
                </a:solidFill>
                <a:effectLst/>
                <a:latin typeface="+mn-lt"/>
                <a:ea typeface="+mn-ea"/>
                <a:cs typeface="+mn-cs"/>
              </a:rPr>
              <a:t>》</a:t>
            </a:r>
            <a:r>
              <a:rPr lang="zh-CN" altLang="en-US" sz="900" b="0" i="0" kern="1200" dirty="0">
                <a:solidFill>
                  <a:schemeClr val="tx1"/>
                </a:solidFill>
                <a:effectLst/>
                <a:latin typeface="+mn-lt"/>
                <a:ea typeface="+mn-ea"/>
                <a:cs typeface="+mn-cs"/>
              </a:rPr>
              <a:t>白术</a:t>
            </a:r>
            <a:r>
              <a:rPr lang="en-US" altLang="zh-CN" sz="900" b="0" i="0" kern="1200" dirty="0">
                <a:solidFill>
                  <a:schemeClr val="tx1"/>
                </a:solidFill>
                <a:effectLst/>
                <a:latin typeface="+mn-lt"/>
                <a:ea typeface="+mn-ea"/>
                <a:cs typeface="+mn-cs"/>
              </a:rPr>
              <a:t>1</a:t>
            </a:r>
            <a:r>
              <a:rPr lang="zh-CN" altLang="en-US" sz="900" b="0" i="0" kern="1200" dirty="0">
                <a:solidFill>
                  <a:schemeClr val="tx1"/>
                </a:solidFill>
                <a:effectLst/>
                <a:latin typeface="+mn-lt"/>
                <a:ea typeface="+mn-ea"/>
                <a:cs typeface="+mn-cs"/>
              </a:rPr>
              <a:t>两，巴戟天</a:t>
            </a:r>
            <a:r>
              <a:rPr lang="en-US" altLang="zh-CN" sz="900" b="0" i="0" kern="1200" dirty="0">
                <a:solidFill>
                  <a:schemeClr val="tx1"/>
                </a:solidFill>
                <a:effectLst/>
                <a:latin typeface="+mn-lt"/>
                <a:ea typeface="+mn-ea"/>
                <a:cs typeface="+mn-cs"/>
              </a:rPr>
              <a:t>5</a:t>
            </a:r>
            <a:r>
              <a:rPr lang="zh-CN" altLang="en-US" sz="900" b="0" i="0" kern="1200" dirty="0">
                <a:solidFill>
                  <a:schemeClr val="tx1"/>
                </a:solidFill>
                <a:effectLst/>
                <a:latin typeface="+mn-lt"/>
                <a:ea typeface="+mn-ea"/>
                <a:cs typeface="+mn-cs"/>
              </a:rPr>
              <a:t>钱，补骨脂</a:t>
            </a:r>
            <a:r>
              <a:rPr lang="en-US" altLang="zh-CN" sz="900" b="0" i="0" kern="1200" dirty="0">
                <a:solidFill>
                  <a:schemeClr val="tx1"/>
                </a:solidFill>
                <a:effectLst/>
                <a:latin typeface="+mn-lt"/>
                <a:ea typeface="+mn-ea"/>
                <a:cs typeface="+mn-cs"/>
              </a:rPr>
              <a:t>1</a:t>
            </a:r>
            <a:r>
              <a:rPr lang="zh-CN" altLang="en-US" sz="900" b="0" i="0" kern="1200" dirty="0">
                <a:solidFill>
                  <a:schemeClr val="tx1"/>
                </a:solidFill>
                <a:effectLst/>
                <a:latin typeface="+mn-lt"/>
                <a:ea typeface="+mn-ea"/>
                <a:cs typeface="+mn-cs"/>
              </a:rPr>
              <a:t>钱，肉苁蓉</a:t>
            </a:r>
            <a:r>
              <a:rPr lang="en-US" altLang="zh-CN" sz="900" b="0" i="0" kern="1200" dirty="0">
                <a:solidFill>
                  <a:schemeClr val="tx1"/>
                </a:solidFill>
                <a:effectLst/>
                <a:latin typeface="+mn-lt"/>
                <a:ea typeface="+mn-ea"/>
                <a:cs typeface="+mn-cs"/>
              </a:rPr>
              <a:t>3</a:t>
            </a:r>
            <a:r>
              <a:rPr lang="zh-CN" altLang="en-US" sz="900" b="0" i="0" kern="1200" dirty="0">
                <a:solidFill>
                  <a:schemeClr val="tx1"/>
                </a:solidFill>
                <a:effectLst/>
                <a:latin typeface="+mn-lt"/>
                <a:ea typeface="+mn-ea"/>
                <a:cs typeface="+mn-cs"/>
              </a:rPr>
              <a:t>钱，人参</a:t>
            </a:r>
            <a:r>
              <a:rPr lang="en-US" altLang="zh-CN" sz="900" b="0" i="0" kern="1200" dirty="0">
                <a:solidFill>
                  <a:schemeClr val="tx1"/>
                </a:solidFill>
                <a:effectLst/>
                <a:latin typeface="+mn-lt"/>
                <a:ea typeface="+mn-ea"/>
                <a:cs typeface="+mn-cs"/>
              </a:rPr>
              <a:t>2</a:t>
            </a:r>
            <a:r>
              <a:rPr lang="zh-CN" altLang="en-US" sz="900" b="0" i="0" kern="1200" dirty="0">
                <a:solidFill>
                  <a:schemeClr val="tx1"/>
                </a:solidFill>
                <a:effectLst/>
                <a:latin typeface="+mn-lt"/>
                <a:ea typeface="+mn-ea"/>
                <a:cs typeface="+mn-cs"/>
              </a:rPr>
              <a:t>钱，麦冬</a:t>
            </a:r>
            <a:r>
              <a:rPr lang="en-US" altLang="zh-CN" sz="900" b="0" i="0" kern="1200" dirty="0">
                <a:solidFill>
                  <a:schemeClr val="tx1"/>
                </a:solidFill>
                <a:effectLst/>
                <a:latin typeface="+mn-lt"/>
                <a:ea typeface="+mn-ea"/>
                <a:cs typeface="+mn-cs"/>
              </a:rPr>
              <a:t>3</a:t>
            </a:r>
            <a:r>
              <a:rPr lang="zh-CN" altLang="en-US" sz="900" b="0" i="0" kern="1200" dirty="0">
                <a:solidFill>
                  <a:schemeClr val="tx1"/>
                </a:solidFill>
                <a:effectLst/>
                <a:latin typeface="+mn-lt"/>
                <a:ea typeface="+mn-ea"/>
                <a:cs typeface="+mn-cs"/>
              </a:rPr>
              <a:t>钱，五味子</a:t>
            </a:r>
            <a:r>
              <a:rPr lang="en-US" altLang="zh-CN" sz="900" b="0" i="0" kern="1200" dirty="0">
                <a:solidFill>
                  <a:schemeClr val="tx1"/>
                </a:solidFill>
                <a:effectLst/>
                <a:latin typeface="+mn-lt"/>
                <a:ea typeface="+mn-ea"/>
                <a:cs typeface="+mn-cs"/>
              </a:rPr>
              <a:t>3</a:t>
            </a:r>
            <a:r>
              <a:rPr lang="zh-CN" altLang="en-US" sz="900" b="0" i="0" kern="1200" dirty="0">
                <a:solidFill>
                  <a:schemeClr val="tx1"/>
                </a:solidFill>
                <a:effectLst/>
                <a:latin typeface="+mn-lt"/>
                <a:ea typeface="+mn-ea"/>
                <a:cs typeface="+mn-cs"/>
              </a:rPr>
              <a:t>分，杜仲</a:t>
            </a:r>
            <a:r>
              <a:rPr lang="en-US" altLang="zh-CN" sz="900" b="0" i="0" kern="1200" dirty="0">
                <a:solidFill>
                  <a:schemeClr val="tx1"/>
                </a:solidFill>
                <a:effectLst/>
                <a:latin typeface="+mn-lt"/>
                <a:ea typeface="+mn-ea"/>
                <a:cs typeface="+mn-cs"/>
              </a:rPr>
              <a:t>3</a:t>
            </a:r>
            <a:r>
              <a:rPr lang="zh-CN" altLang="en-US" sz="900" b="0" i="0" kern="1200" dirty="0">
                <a:solidFill>
                  <a:schemeClr val="tx1"/>
                </a:solidFill>
                <a:effectLst/>
                <a:latin typeface="+mn-lt"/>
                <a:ea typeface="+mn-ea"/>
                <a:cs typeface="+mn-cs"/>
              </a:rPr>
              <a:t>钱，莲肉</a:t>
            </a:r>
            <a:r>
              <a:rPr lang="en-US" altLang="zh-CN" sz="900" b="0" i="0" kern="1200" dirty="0">
                <a:solidFill>
                  <a:schemeClr val="tx1"/>
                </a:solidFill>
                <a:effectLst/>
                <a:latin typeface="+mn-lt"/>
                <a:ea typeface="+mn-ea"/>
                <a:cs typeface="+mn-cs"/>
              </a:rPr>
              <a:t>20</a:t>
            </a:r>
            <a:r>
              <a:rPr lang="zh-CN" altLang="en-US" sz="900" b="0" i="0" kern="1200" dirty="0">
                <a:solidFill>
                  <a:schemeClr val="tx1"/>
                </a:solidFill>
                <a:effectLst/>
                <a:latin typeface="+mn-lt"/>
                <a:ea typeface="+mn-ea"/>
                <a:cs typeface="+mn-cs"/>
              </a:rPr>
              <a:t>个（不去心），熟地</a:t>
            </a:r>
            <a:r>
              <a:rPr lang="en-US" altLang="zh-CN" sz="900" b="0" i="0" kern="1200" dirty="0">
                <a:solidFill>
                  <a:schemeClr val="tx1"/>
                </a:solidFill>
                <a:effectLst/>
                <a:latin typeface="+mn-lt"/>
                <a:ea typeface="+mn-ea"/>
                <a:cs typeface="+mn-cs"/>
              </a:rPr>
              <a:t>5</a:t>
            </a:r>
            <a:r>
              <a:rPr lang="zh-CN" altLang="en-US" sz="900" b="0" i="0" kern="1200" dirty="0">
                <a:solidFill>
                  <a:schemeClr val="tx1"/>
                </a:solidFill>
                <a:effectLst/>
                <a:latin typeface="+mn-lt"/>
                <a:ea typeface="+mn-ea"/>
                <a:cs typeface="+mn-cs"/>
              </a:rPr>
              <a:t>钱，当归</a:t>
            </a:r>
            <a:r>
              <a:rPr lang="en-US" altLang="zh-CN" sz="900" b="0" i="0" kern="1200" dirty="0">
                <a:solidFill>
                  <a:schemeClr val="tx1"/>
                </a:solidFill>
                <a:effectLst/>
                <a:latin typeface="+mn-lt"/>
                <a:ea typeface="+mn-ea"/>
                <a:cs typeface="+mn-cs"/>
              </a:rPr>
              <a:t>2</a:t>
            </a:r>
            <a:r>
              <a:rPr lang="zh-CN" altLang="en-US" sz="900" b="0" i="0" kern="1200" dirty="0">
                <a:solidFill>
                  <a:schemeClr val="tx1"/>
                </a:solidFill>
                <a:effectLst/>
                <a:latin typeface="+mn-lt"/>
                <a:ea typeface="+mn-ea"/>
                <a:cs typeface="+mn-cs"/>
              </a:rPr>
              <a:t>钱，白芍</a:t>
            </a:r>
            <a:r>
              <a:rPr lang="en-US" altLang="zh-CN" sz="900" b="0" i="0" kern="1200" dirty="0">
                <a:solidFill>
                  <a:schemeClr val="tx1"/>
                </a:solidFill>
                <a:effectLst/>
                <a:latin typeface="+mn-lt"/>
                <a:ea typeface="+mn-ea"/>
                <a:cs typeface="+mn-cs"/>
              </a:rPr>
              <a:t>3</a:t>
            </a:r>
            <a:r>
              <a:rPr lang="zh-CN" altLang="en-US" sz="900" b="0" i="0" kern="1200" dirty="0">
                <a:solidFill>
                  <a:schemeClr val="tx1"/>
                </a:solidFill>
                <a:effectLst/>
                <a:latin typeface="+mn-lt"/>
                <a:ea typeface="+mn-ea"/>
                <a:cs typeface="+mn-cs"/>
              </a:rPr>
              <a:t>钱。</a:t>
            </a:r>
            <a:endParaRPr lang="en-US" altLang="zh-CN" sz="900" b="0" i="0" kern="1200" dirty="0">
              <a:solidFill>
                <a:schemeClr val="tx1"/>
              </a:solidFill>
              <a:effectLst/>
              <a:latin typeface="+mn-lt"/>
              <a:ea typeface="+mn-ea"/>
              <a:cs typeface="+mn-cs"/>
            </a:endParaRPr>
          </a:p>
          <a:p>
            <a:r>
              <a:rPr lang="zh-CN" altLang="en-US" sz="900" b="0" i="0" kern="1200" dirty="0">
                <a:solidFill>
                  <a:schemeClr val="tx1"/>
                </a:solidFill>
                <a:effectLst/>
                <a:latin typeface="+mn-lt"/>
                <a:ea typeface="+mn-ea"/>
                <a:cs typeface="+mn-cs"/>
              </a:rPr>
              <a:t>白术 </a:t>
            </a:r>
            <a:r>
              <a:rPr lang="en-US" altLang="zh-CN" sz="900" b="0" i="0" kern="1200" dirty="0">
                <a:solidFill>
                  <a:schemeClr val="tx1"/>
                </a:solidFill>
                <a:effectLst/>
                <a:latin typeface="+mn-lt"/>
                <a:ea typeface="+mn-ea"/>
                <a:cs typeface="+mn-cs"/>
              </a:rPr>
              <a:t>1</a:t>
            </a:r>
            <a:r>
              <a:rPr lang="zh-CN" altLang="en-US" sz="900" b="0" i="0" kern="1200" dirty="0">
                <a:solidFill>
                  <a:schemeClr val="tx1"/>
                </a:solidFill>
                <a:effectLst/>
                <a:latin typeface="+mn-lt"/>
                <a:ea typeface="+mn-ea"/>
                <a:cs typeface="+mn-cs"/>
              </a:rPr>
              <a:t>两（土炒）；巴戟 </a:t>
            </a:r>
            <a:r>
              <a:rPr lang="en-US" altLang="zh-CN" sz="900" b="0" i="0" kern="1200" dirty="0">
                <a:solidFill>
                  <a:schemeClr val="tx1"/>
                </a:solidFill>
                <a:effectLst/>
                <a:latin typeface="+mn-lt"/>
                <a:ea typeface="+mn-ea"/>
                <a:cs typeface="+mn-cs"/>
              </a:rPr>
              <a:t>—</a:t>
            </a:r>
            <a:r>
              <a:rPr lang="zh-CN" altLang="en-US" sz="900" b="0" i="0" kern="1200" dirty="0">
                <a:solidFill>
                  <a:schemeClr val="tx1"/>
                </a:solidFill>
                <a:effectLst/>
                <a:latin typeface="+mn-lt"/>
                <a:ea typeface="+mn-ea"/>
                <a:cs typeface="+mn-cs"/>
              </a:rPr>
              <a:t>两（盐水浸）；人参 </a:t>
            </a:r>
            <a:r>
              <a:rPr lang="en-US" altLang="zh-CN" sz="900" b="0" i="0" kern="1200" dirty="0">
                <a:solidFill>
                  <a:schemeClr val="tx1"/>
                </a:solidFill>
                <a:effectLst/>
                <a:latin typeface="+mn-lt"/>
                <a:ea typeface="+mn-ea"/>
                <a:cs typeface="+mn-cs"/>
              </a:rPr>
              <a:t>2</a:t>
            </a:r>
            <a:r>
              <a:rPr lang="zh-CN" altLang="en-US" sz="900" b="0" i="0" kern="1200" dirty="0">
                <a:solidFill>
                  <a:schemeClr val="tx1"/>
                </a:solidFill>
                <a:effectLst/>
                <a:latin typeface="+mn-lt"/>
                <a:ea typeface="+mn-ea"/>
                <a:cs typeface="+mn-cs"/>
              </a:rPr>
              <a:t>钱；杜仲 </a:t>
            </a:r>
            <a:r>
              <a:rPr lang="en-US" altLang="zh-CN" sz="900" b="0" i="0" kern="1200" dirty="0">
                <a:solidFill>
                  <a:schemeClr val="tx1"/>
                </a:solidFill>
                <a:effectLst/>
                <a:latin typeface="+mn-lt"/>
                <a:ea typeface="+mn-ea"/>
                <a:cs typeface="+mn-cs"/>
              </a:rPr>
              <a:t>3</a:t>
            </a:r>
            <a:r>
              <a:rPr lang="zh-CN" altLang="en-US" sz="900" b="0" i="0" kern="1200" dirty="0">
                <a:solidFill>
                  <a:schemeClr val="tx1"/>
                </a:solidFill>
                <a:effectLst/>
                <a:latin typeface="+mn-lt"/>
                <a:ea typeface="+mn-ea"/>
                <a:cs typeface="+mn-cs"/>
              </a:rPr>
              <a:t>钱（炒黑）；</a:t>
            </a:r>
            <a:r>
              <a:rPr lang="zh-CN" altLang="en-US" sz="900" b="0" i="0" u="none" strike="noStrike" kern="1200" dirty="0">
                <a:solidFill>
                  <a:schemeClr val="tx1"/>
                </a:solidFill>
                <a:effectLst/>
                <a:latin typeface="+mn-lt"/>
                <a:ea typeface="+mn-ea"/>
                <a:cs typeface="+mn-cs"/>
                <a:hlinkClick r:id="rId3"/>
              </a:rPr>
              <a:t>菟丝子</a:t>
            </a:r>
            <a:r>
              <a:rPr lang="zh-CN" altLang="en-US" sz="900" b="0" i="0" kern="1200" dirty="0">
                <a:solidFill>
                  <a:schemeClr val="tx1"/>
                </a:solidFill>
                <a:effectLst/>
                <a:latin typeface="+mn-lt"/>
                <a:ea typeface="+mn-ea"/>
                <a:cs typeface="+mn-cs"/>
              </a:rPr>
              <a:t> </a:t>
            </a:r>
            <a:r>
              <a:rPr lang="en-US" altLang="zh-CN" sz="900" b="0" i="0" kern="1200" dirty="0">
                <a:solidFill>
                  <a:schemeClr val="tx1"/>
                </a:solidFill>
                <a:effectLst/>
                <a:latin typeface="+mn-lt"/>
                <a:ea typeface="+mn-ea"/>
                <a:cs typeface="+mn-cs"/>
              </a:rPr>
              <a:t>3</a:t>
            </a:r>
            <a:r>
              <a:rPr lang="zh-CN" altLang="en-US" sz="900" b="0" i="0" kern="1200" dirty="0">
                <a:solidFill>
                  <a:schemeClr val="tx1"/>
                </a:solidFill>
                <a:effectLst/>
                <a:latin typeface="+mn-lt"/>
                <a:ea typeface="+mn-ea"/>
                <a:cs typeface="+mn-cs"/>
              </a:rPr>
              <a:t>钱（酒浸炒）；山药 </a:t>
            </a:r>
            <a:r>
              <a:rPr lang="en-US" altLang="zh-CN" sz="900" b="0" i="0" kern="1200" dirty="0">
                <a:solidFill>
                  <a:schemeClr val="tx1"/>
                </a:solidFill>
                <a:effectLst/>
                <a:latin typeface="+mn-lt"/>
                <a:ea typeface="+mn-ea"/>
                <a:cs typeface="+mn-cs"/>
              </a:rPr>
              <a:t>3</a:t>
            </a:r>
            <a:r>
              <a:rPr lang="zh-CN" altLang="en-US" sz="900" b="0" i="0" kern="1200" dirty="0">
                <a:solidFill>
                  <a:schemeClr val="tx1"/>
                </a:solidFill>
                <a:effectLst/>
                <a:latin typeface="+mn-lt"/>
                <a:ea typeface="+mn-ea"/>
                <a:cs typeface="+mn-cs"/>
              </a:rPr>
              <a:t>钱（炒）；芡实 </a:t>
            </a:r>
            <a:r>
              <a:rPr lang="en-US" altLang="zh-CN" sz="900" b="0" i="0" kern="1200" dirty="0">
                <a:solidFill>
                  <a:schemeClr val="tx1"/>
                </a:solidFill>
                <a:effectLst/>
                <a:latin typeface="+mn-lt"/>
                <a:ea typeface="+mn-ea"/>
                <a:cs typeface="+mn-cs"/>
              </a:rPr>
              <a:t>3</a:t>
            </a:r>
            <a:r>
              <a:rPr lang="zh-CN" altLang="en-US" sz="900" b="0" i="0" kern="1200" dirty="0">
                <a:solidFill>
                  <a:schemeClr val="tx1"/>
                </a:solidFill>
                <a:effectLst/>
                <a:latin typeface="+mn-lt"/>
                <a:ea typeface="+mn-ea"/>
                <a:cs typeface="+mn-cs"/>
              </a:rPr>
              <a:t>钱（炒）；肉桂 </a:t>
            </a:r>
            <a:r>
              <a:rPr lang="en-US" altLang="zh-CN" sz="900" b="0" i="0" kern="1200" dirty="0">
                <a:solidFill>
                  <a:schemeClr val="tx1"/>
                </a:solidFill>
                <a:effectLst/>
                <a:latin typeface="+mn-lt"/>
                <a:ea typeface="+mn-ea"/>
                <a:cs typeface="+mn-cs"/>
              </a:rPr>
              <a:t>3</a:t>
            </a:r>
            <a:r>
              <a:rPr lang="zh-CN" altLang="en-US" sz="900" b="0" i="0" kern="1200" dirty="0">
                <a:solidFill>
                  <a:schemeClr val="tx1"/>
                </a:solidFill>
                <a:effectLst/>
                <a:latin typeface="+mn-lt"/>
                <a:ea typeface="+mn-ea"/>
                <a:cs typeface="+mn-cs"/>
              </a:rPr>
              <a:t>钱（去粗，研）；附子 </a:t>
            </a:r>
            <a:r>
              <a:rPr lang="en-US" altLang="zh-CN" sz="900" b="0" i="0" kern="1200" dirty="0">
                <a:solidFill>
                  <a:schemeClr val="tx1"/>
                </a:solidFill>
                <a:effectLst/>
                <a:latin typeface="+mn-lt"/>
                <a:ea typeface="+mn-ea"/>
                <a:cs typeface="+mn-cs"/>
              </a:rPr>
              <a:t>3</a:t>
            </a:r>
            <a:r>
              <a:rPr lang="zh-CN" altLang="en-US" sz="900" b="0" i="0" kern="1200" dirty="0">
                <a:solidFill>
                  <a:schemeClr val="tx1"/>
                </a:solidFill>
                <a:effectLst/>
                <a:latin typeface="+mn-lt"/>
                <a:ea typeface="+mn-ea"/>
                <a:cs typeface="+mn-cs"/>
              </a:rPr>
              <a:t>分（制）；</a:t>
            </a:r>
            <a:r>
              <a:rPr lang="zh-CN" altLang="en-US" sz="900" b="0" i="0" u="none" strike="noStrike" kern="1200" dirty="0">
                <a:solidFill>
                  <a:schemeClr val="tx1"/>
                </a:solidFill>
                <a:effectLst/>
                <a:latin typeface="+mn-lt"/>
                <a:ea typeface="+mn-ea"/>
                <a:cs typeface="+mn-cs"/>
                <a:hlinkClick r:id="rId4"/>
              </a:rPr>
              <a:t>补骨脂</a:t>
            </a:r>
            <a:r>
              <a:rPr lang="zh-CN" altLang="en-US" sz="900" b="0" i="0" kern="1200" dirty="0">
                <a:solidFill>
                  <a:schemeClr val="tx1"/>
                </a:solidFill>
                <a:effectLst/>
                <a:latin typeface="+mn-lt"/>
                <a:ea typeface="+mn-ea"/>
                <a:cs typeface="+mn-cs"/>
              </a:rPr>
              <a:t> </a:t>
            </a:r>
            <a:r>
              <a:rPr lang="en-US" altLang="zh-CN" sz="900" b="0" i="0" kern="1200" dirty="0">
                <a:solidFill>
                  <a:schemeClr val="tx1"/>
                </a:solidFill>
                <a:effectLst/>
                <a:latin typeface="+mn-lt"/>
                <a:ea typeface="+mn-ea"/>
                <a:cs typeface="+mn-cs"/>
              </a:rPr>
              <a:t>2</a:t>
            </a:r>
            <a:r>
              <a:rPr lang="zh-CN" altLang="en-US" sz="900" b="0" i="0" kern="1200" dirty="0">
                <a:solidFill>
                  <a:schemeClr val="tx1"/>
                </a:solidFill>
                <a:effectLst/>
                <a:latin typeface="+mn-lt"/>
                <a:ea typeface="+mn-ea"/>
                <a:cs typeface="+mn-cs"/>
              </a:rPr>
              <a:t>钱（盐水炒）     </a:t>
            </a:r>
            <a:endParaRPr lang="zh-CN" altLang="en-US" dirty="0"/>
          </a:p>
        </p:txBody>
      </p:sp>
      <p:sp>
        <p:nvSpPr>
          <p:cNvPr id="4" name="灯片编号占位符 3"/>
          <p:cNvSpPr>
            <a:spLocks noGrp="1"/>
          </p:cNvSpPr>
          <p:nvPr>
            <p:ph type="sldNum" sz="quarter" idx="10"/>
          </p:nvPr>
        </p:nvSpPr>
        <p:spPr/>
        <p:txBody>
          <a:bodyPr/>
          <a:lstStyle/>
          <a:p>
            <a:fld id="{4ECCC025-962B-44D5-9E5E-5F8A251F929A}" type="slidenum">
              <a:rPr lang="zh-CN" altLang="en-US" smtClean="0"/>
              <a:pPr/>
              <a:t>119</a:t>
            </a:fld>
            <a:endParaRPr lang="zh-CN" altLang="en-US"/>
          </a:p>
        </p:txBody>
      </p:sp>
    </p:spTree>
    <p:extLst>
      <p:ext uri="{BB962C8B-B14F-4D97-AF65-F5344CB8AC3E}">
        <p14:creationId xmlns:p14="http://schemas.microsoft.com/office/powerpoint/2010/main" val="13248884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幻灯片图像占位符 1"/>
          <p:cNvSpPr>
            <a:spLocks noGrp="1" noRot="1" noChangeAspect="1" noChangeArrowheads="1" noTextEdit="1"/>
          </p:cNvSpPr>
          <p:nvPr>
            <p:ph type="sldImg" idx="4294967295"/>
          </p:nvPr>
        </p:nvSpPr>
        <p:spPr>
          <a:ln>
            <a:miter lim="800000"/>
          </a:ln>
        </p:spPr>
      </p:sp>
      <p:sp>
        <p:nvSpPr>
          <p:cNvPr id="119810" name="备注占位符 2"/>
          <p:cNvSpPr>
            <a:spLocks noGrp="1" noChangeArrowheads="1"/>
          </p:cNvSpPr>
          <p:nvPr>
            <p:ph type="body" idx="4294967295"/>
          </p:nvPr>
        </p:nvSpPr>
        <p:spPr/>
        <p:txBody>
          <a:bodyPr>
            <a:prstTxWarp prst="textNoShape">
              <a:avLst/>
            </a:prstTxWarp>
          </a:bodyPr>
          <a:lstStyle/>
          <a:p>
            <a:r>
              <a:rPr lang="zh-CN" altLang="en-US" b="1" dirty="0"/>
              <a:t>（经期、孕期、产褥期）</a:t>
            </a:r>
          </a:p>
          <a:p>
            <a:endParaRPr lang="en-US" altLang="zh-CN" dirty="0"/>
          </a:p>
          <a:p>
            <a:pPr>
              <a:lnSpc>
                <a:spcPct val="135000"/>
              </a:lnSpc>
              <a:spcBef>
                <a:spcPts val="450"/>
              </a:spcBef>
              <a:buFont typeface="Calibri" panose="020F0502020204030204" pitchFamily="34" charset="0"/>
              <a:buChar char="•"/>
            </a:pPr>
            <a:r>
              <a:rPr lang="zh-CN" altLang="en-US" sz="900" b="1" dirty="0">
                <a:solidFill>
                  <a:schemeClr val="tx1"/>
                </a:solidFill>
              </a:rPr>
              <a:t> 术前：做好准备</a:t>
            </a:r>
          </a:p>
          <a:p>
            <a:pPr>
              <a:lnSpc>
                <a:spcPct val="135000"/>
              </a:lnSpc>
              <a:spcBef>
                <a:spcPts val="450"/>
              </a:spcBef>
              <a:buFont typeface="Calibri" panose="020F0502020204030204" pitchFamily="34" charset="0"/>
              <a:buChar char="•"/>
            </a:pPr>
            <a:r>
              <a:rPr lang="zh-CN" altLang="en-US" sz="900" b="1" dirty="0">
                <a:solidFill>
                  <a:schemeClr val="tx1"/>
                </a:solidFill>
              </a:rPr>
              <a:t>     术时：注意无菌操作</a:t>
            </a:r>
          </a:p>
          <a:p>
            <a:pPr>
              <a:lnSpc>
                <a:spcPct val="135000"/>
              </a:lnSpc>
              <a:spcBef>
                <a:spcPts val="450"/>
              </a:spcBef>
              <a:buFont typeface="Calibri" panose="020F0502020204030204" pitchFamily="34" charset="0"/>
              <a:buChar char="•"/>
            </a:pPr>
            <a:r>
              <a:rPr lang="zh-CN" altLang="en-US" sz="900" b="1" dirty="0">
                <a:solidFill>
                  <a:schemeClr val="tx1"/>
                </a:solidFill>
              </a:rPr>
              <a:t>     术后：作好护理</a:t>
            </a:r>
            <a:endParaRPr lang="zh-CN" altLang="en-US" dirty="0"/>
          </a:p>
        </p:txBody>
      </p:sp>
      <p:sp>
        <p:nvSpPr>
          <p:cNvPr id="119811"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22562DA5-C35C-4FAF-839B-6D44A8836E15}" type="slidenum">
              <a:rPr lang="zh-CN" altLang="en-US"/>
              <a:pPr/>
              <a:t>125</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幻灯片图像占位符 1"/>
          <p:cNvSpPr>
            <a:spLocks noGrp="1" noRot="1" noChangeAspect="1" noChangeArrowheads="1" noTextEdit="1"/>
          </p:cNvSpPr>
          <p:nvPr>
            <p:ph type="sldImg" idx="4294967295"/>
          </p:nvPr>
        </p:nvSpPr>
        <p:spPr>
          <a:ln>
            <a:miter lim="800000"/>
          </a:ln>
        </p:spPr>
      </p:sp>
      <p:sp>
        <p:nvSpPr>
          <p:cNvPr id="36866" name="备注占位符 2"/>
          <p:cNvSpPr>
            <a:spLocks noGrp="1" noChangeArrowheads="1"/>
          </p:cNvSpPr>
          <p:nvPr>
            <p:ph type="body" idx="4294967295"/>
          </p:nvPr>
        </p:nvSpPr>
        <p:spPr/>
        <p:txBody>
          <a:bodyPr>
            <a:prstTxWarp prst="textNoShape">
              <a:avLst/>
            </a:prstTxWarp>
          </a:bodyPr>
          <a:lstStyle/>
          <a:p>
            <a:endParaRPr lang="zh-CN" altLang="en-US" dirty="0"/>
          </a:p>
        </p:txBody>
      </p:sp>
      <p:sp>
        <p:nvSpPr>
          <p:cNvPr id="36867"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08515709-FBFD-4775-ADB4-1726EF03ADE8}" type="slidenum">
              <a:rPr lang="zh-CN" altLang="en-US"/>
              <a:pPr/>
              <a:t>13</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幻灯片图像占位符 1"/>
          <p:cNvSpPr>
            <a:spLocks noGrp="1" noRot="1" noChangeAspect="1" noChangeArrowheads="1" noTextEdit="1"/>
          </p:cNvSpPr>
          <p:nvPr>
            <p:ph type="sldImg" idx="4294967295"/>
          </p:nvPr>
        </p:nvSpPr>
        <p:spPr>
          <a:ln>
            <a:miter lim="800000"/>
          </a:ln>
        </p:spPr>
      </p:sp>
      <p:sp>
        <p:nvSpPr>
          <p:cNvPr id="36866" name="备注占位符 2"/>
          <p:cNvSpPr>
            <a:spLocks noGrp="1" noChangeArrowheads="1"/>
          </p:cNvSpPr>
          <p:nvPr>
            <p:ph type="body" idx="4294967295"/>
          </p:nvPr>
        </p:nvSpPr>
        <p:spPr/>
        <p:txBody>
          <a:bodyPr>
            <a:prstTxWarp prst="textNoShape">
              <a:avLst/>
            </a:prstTxWarp>
          </a:bodyPr>
          <a:lstStyle/>
          <a:p>
            <a:r>
              <a:rPr lang="zh-CN" altLang="en-US" dirty="0"/>
              <a:t>欧美国家盆腔炎的主要病原体：沙眼衣原体和淋病奈瑟菌（美国大约为</a:t>
            </a:r>
            <a:r>
              <a:rPr lang="en-US" altLang="zh-CN" dirty="0"/>
              <a:t>75-90%</a:t>
            </a:r>
            <a:r>
              <a:rPr lang="zh-CN" altLang="en-US" dirty="0"/>
              <a:t>，其中淋病</a:t>
            </a:r>
            <a:r>
              <a:rPr lang="en-US" altLang="zh-CN" dirty="0"/>
              <a:t>40-50%</a:t>
            </a:r>
            <a:r>
              <a:rPr lang="zh-CN" altLang="en-US" dirty="0"/>
              <a:t>，沙眼</a:t>
            </a:r>
            <a:r>
              <a:rPr lang="en-US" altLang="zh-CN" dirty="0"/>
              <a:t>10-40%</a:t>
            </a:r>
            <a:r>
              <a:rPr lang="zh-CN" altLang="en-US" dirty="0"/>
              <a:t>）主要病原体</a:t>
            </a:r>
            <a:r>
              <a:rPr lang="zh-CN" altLang="en-US" sz="900" b="0" i="0" kern="1200" dirty="0">
                <a:solidFill>
                  <a:schemeClr val="tx1"/>
                </a:solidFill>
                <a:effectLst/>
                <a:latin typeface="+mn-lt"/>
                <a:ea typeface="+mn-ea"/>
                <a:cs typeface="+mn-cs"/>
              </a:rPr>
              <a:t>性传播感染（</a:t>
            </a:r>
            <a:r>
              <a:rPr lang="en-US" altLang="zh-CN" sz="900" b="0" i="0" kern="1200" dirty="0">
                <a:solidFill>
                  <a:schemeClr val="tx1"/>
                </a:solidFill>
                <a:effectLst/>
                <a:latin typeface="+mn-lt"/>
                <a:ea typeface="+mn-ea"/>
                <a:cs typeface="+mn-cs"/>
              </a:rPr>
              <a:t>sexually transmitted infection</a:t>
            </a:r>
            <a:r>
              <a:rPr lang="zh-CN" altLang="en-US" sz="900" b="0" i="0" kern="1200" dirty="0">
                <a:solidFill>
                  <a:schemeClr val="tx1"/>
                </a:solidFill>
                <a:effectLst/>
                <a:latin typeface="+mn-lt"/>
                <a:ea typeface="+mn-ea"/>
                <a:cs typeface="+mn-cs"/>
              </a:rPr>
              <a:t>，</a:t>
            </a:r>
            <a:r>
              <a:rPr lang="en-US" altLang="zh-CN" sz="900" b="0" i="0" kern="1200" dirty="0">
                <a:solidFill>
                  <a:schemeClr val="tx1"/>
                </a:solidFill>
                <a:effectLst/>
                <a:latin typeface="+mn-lt"/>
                <a:ea typeface="+mn-ea"/>
                <a:cs typeface="+mn-cs"/>
              </a:rPr>
              <a:t>STI</a:t>
            </a:r>
            <a:r>
              <a:rPr lang="zh-CN" altLang="en-US" sz="900" b="0" i="0" kern="1200" dirty="0">
                <a:solidFill>
                  <a:schemeClr val="tx1"/>
                </a:solidFill>
                <a:effectLst/>
                <a:latin typeface="+mn-lt"/>
                <a:ea typeface="+mn-ea"/>
                <a:cs typeface="+mn-cs"/>
              </a:rPr>
              <a:t>）的病原体如淋病奈瑟菌、沙眼衣原体是主要的致病微生物</a:t>
            </a:r>
            <a:endParaRPr lang="en-US" altLang="zh-CN" dirty="0"/>
          </a:p>
          <a:p>
            <a:r>
              <a:rPr lang="zh-CN" altLang="en-US" dirty="0"/>
              <a:t>内源性病原体临床以需氧菌与厌氧菌混合感染多见；其中厌氧菌如脆弱类杆菌容易形成盆腔脓肿，感染性血栓静脉炎，</a:t>
            </a:r>
            <a:r>
              <a:rPr lang="en-US" altLang="zh-CN" dirty="0"/>
              <a:t>70-80%</a:t>
            </a:r>
            <a:r>
              <a:rPr lang="zh-CN" altLang="en-US" dirty="0"/>
              <a:t>盆腔脓肿可以培养出厌氧菌。</a:t>
            </a:r>
            <a:endParaRPr lang="en-US" altLang="zh-CN" dirty="0"/>
          </a:p>
          <a:p>
            <a:r>
              <a:rPr lang="zh-CN" altLang="en-US" dirty="0"/>
              <a:t>所谓内源性病原体，指的是原本寄居于阴道内的微生物群，就包括需氧菌及厌氧菌，或者混合感染较多。金黄色葡萄球菌，溶血性链球菌，加德纳菌等，例如</a:t>
            </a:r>
            <a:r>
              <a:rPr lang="en-US" altLang="zh-CN" dirty="0"/>
              <a:t>BV</a:t>
            </a:r>
            <a:r>
              <a:rPr lang="zh-CN" altLang="en-US" dirty="0"/>
              <a:t>。厌氧菌感染容易形成盆腔脓肿，感染性血栓静脉炎，脓液有粪臭并有气泡</a:t>
            </a:r>
          </a:p>
        </p:txBody>
      </p:sp>
      <p:sp>
        <p:nvSpPr>
          <p:cNvPr id="36867"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fld id="{08515709-FBFD-4775-ADB4-1726EF03ADE8}" type="slidenum">
              <a:rPr lang="zh-CN" altLang="en-US"/>
              <a:pPr/>
              <a:t>14</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3" name="矩形 22"/>
          <p:cNvSpPr/>
          <p:nvPr/>
        </p:nvSpPr>
        <p:spPr>
          <a:xfrm flipV="1">
            <a:off x="5410183" y="2857501"/>
            <a:ext cx="3733819" cy="6831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矩形 23"/>
          <p:cNvSpPr/>
          <p:nvPr/>
        </p:nvSpPr>
        <p:spPr>
          <a:xfrm flipV="1">
            <a:off x="5410201" y="2922758"/>
            <a:ext cx="3733801" cy="144018"/>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矩形 24"/>
          <p:cNvSpPr/>
          <p:nvPr/>
        </p:nvSpPr>
        <p:spPr>
          <a:xfrm flipV="1">
            <a:off x="5410201" y="3086375"/>
            <a:ext cx="3733801" cy="6858"/>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矩形 25"/>
          <p:cNvSpPr/>
          <p:nvPr/>
        </p:nvSpPr>
        <p:spPr>
          <a:xfrm flipV="1">
            <a:off x="5410200" y="3123302"/>
            <a:ext cx="1965960" cy="13716"/>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矩形 26"/>
          <p:cNvSpPr/>
          <p:nvPr/>
        </p:nvSpPr>
        <p:spPr>
          <a:xfrm flipV="1">
            <a:off x="5410200" y="3149679"/>
            <a:ext cx="1965960" cy="6858"/>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圆角矩形 29"/>
          <p:cNvSpPr/>
          <p:nvPr/>
        </p:nvSpPr>
        <p:spPr bwMode="white">
          <a:xfrm>
            <a:off x="5410200" y="2971800"/>
            <a:ext cx="3063240" cy="20574"/>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圆角矩形 30"/>
          <p:cNvSpPr/>
          <p:nvPr/>
        </p:nvSpPr>
        <p:spPr bwMode="white">
          <a:xfrm>
            <a:off x="7376507" y="3045737"/>
            <a:ext cx="160020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矩形 6"/>
          <p:cNvSpPr/>
          <p:nvPr/>
        </p:nvSpPr>
        <p:spPr>
          <a:xfrm>
            <a:off x="1" y="2737246"/>
            <a:ext cx="9144000" cy="183128"/>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矩形 9"/>
          <p:cNvSpPr/>
          <p:nvPr/>
        </p:nvSpPr>
        <p:spPr>
          <a:xfrm>
            <a:off x="1" y="2756646"/>
            <a:ext cx="9144001" cy="10550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矩形 10"/>
          <p:cNvSpPr/>
          <p:nvPr/>
        </p:nvSpPr>
        <p:spPr>
          <a:xfrm flipV="1">
            <a:off x="6414051" y="2732318"/>
            <a:ext cx="2729950" cy="186324"/>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矩形 18"/>
          <p:cNvSpPr/>
          <p:nvPr/>
        </p:nvSpPr>
        <p:spPr>
          <a:xfrm>
            <a:off x="0" y="0"/>
            <a:ext cx="9144000" cy="2776275"/>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标题 7"/>
          <p:cNvSpPr>
            <a:spLocks noGrp="1"/>
          </p:cNvSpPr>
          <p:nvPr>
            <p:ph type="ctrTitle"/>
          </p:nvPr>
        </p:nvSpPr>
        <p:spPr>
          <a:xfrm>
            <a:off x="457200" y="1801416"/>
            <a:ext cx="8458200" cy="1102519"/>
          </a:xfrm>
        </p:spPr>
        <p:txBody>
          <a:bodyPr anchor="b"/>
          <a:lstStyle>
            <a:lvl1pPr>
              <a:defRPr sz="4400">
                <a:solidFill>
                  <a:schemeClr val="bg1"/>
                </a:solidFill>
              </a:defRPr>
            </a:lvl1pPr>
          </a:lstStyle>
          <a:p>
            <a:r>
              <a:rPr kumimoji="0" lang="zh-CN" altLang="en-US"/>
              <a:t>单击此处编辑母版标题样式</a:t>
            </a:r>
            <a:endParaRPr kumimoji="0" lang="en-US"/>
          </a:p>
        </p:txBody>
      </p:sp>
      <p:sp>
        <p:nvSpPr>
          <p:cNvPr id="9" name="副标题 8"/>
          <p:cNvSpPr>
            <a:spLocks noGrp="1"/>
          </p:cNvSpPr>
          <p:nvPr>
            <p:ph type="subTitle" idx="1"/>
          </p:nvPr>
        </p:nvSpPr>
        <p:spPr>
          <a:xfrm>
            <a:off x="457200" y="2924953"/>
            <a:ext cx="4953000" cy="131445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CN" altLang="en-US"/>
              <a:t>单击此处编辑母版副标题样式</a:t>
            </a:r>
            <a:endParaRPr kumimoji="0" lang="en-US"/>
          </a:p>
        </p:txBody>
      </p:sp>
      <p:sp>
        <p:nvSpPr>
          <p:cNvPr id="28" name="日期占位符 27"/>
          <p:cNvSpPr>
            <a:spLocks noGrp="1"/>
          </p:cNvSpPr>
          <p:nvPr>
            <p:ph type="dt" sz="half" idx="10"/>
          </p:nvPr>
        </p:nvSpPr>
        <p:spPr>
          <a:xfrm>
            <a:off x="6705600" y="3154680"/>
            <a:ext cx="960120" cy="342900"/>
          </a:xfrm>
        </p:spPr>
        <p:txBody>
          <a:bodyPr/>
          <a:lstStyle/>
          <a:p>
            <a:pPr>
              <a:defRPr/>
            </a:pPr>
            <a:endParaRPr lang="zh-CN" altLang="en-US"/>
          </a:p>
        </p:txBody>
      </p:sp>
      <p:sp>
        <p:nvSpPr>
          <p:cNvPr id="17" name="页脚占位符 16"/>
          <p:cNvSpPr>
            <a:spLocks noGrp="1"/>
          </p:cNvSpPr>
          <p:nvPr>
            <p:ph type="ftr" sz="quarter" idx="11"/>
          </p:nvPr>
        </p:nvSpPr>
        <p:spPr>
          <a:xfrm>
            <a:off x="5410200" y="3153966"/>
            <a:ext cx="1295400" cy="342900"/>
          </a:xfrm>
        </p:spPr>
        <p:txBody>
          <a:bodyPr/>
          <a:lstStyle/>
          <a:p>
            <a:pPr>
              <a:defRPr/>
            </a:pPr>
            <a:endParaRPr lang="zh-CN" altLang="en-US"/>
          </a:p>
        </p:txBody>
      </p:sp>
      <p:sp>
        <p:nvSpPr>
          <p:cNvPr id="29" name="灯片编号占位符 28"/>
          <p:cNvSpPr>
            <a:spLocks noGrp="1"/>
          </p:cNvSpPr>
          <p:nvPr>
            <p:ph type="sldNum" sz="quarter" idx="12"/>
          </p:nvPr>
        </p:nvSpPr>
        <p:spPr>
          <a:xfrm>
            <a:off x="8320088" y="852"/>
            <a:ext cx="747712" cy="274320"/>
          </a:xfrm>
        </p:spPr>
        <p:txBody>
          <a:bodyPr/>
          <a:lstStyle>
            <a:lvl1pPr algn="r">
              <a:defRPr sz="1800">
                <a:solidFill>
                  <a:schemeClr val="bg1"/>
                </a:solidFill>
              </a:defRPr>
            </a:lvl1pPr>
          </a:lstStyle>
          <a:p>
            <a:fld id="{77EA08B5-5F64-4596-B043-7E0CA27EC74A}"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pPr>
              <a:defRPr/>
            </a:pPr>
            <a:endParaRPr lang="zh-CN" altLang="en-US"/>
          </a:p>
        </p:txBody>
      </p:sp>
      <p:sp>
        <p:nvSpPr>
          <p:cNvPr id="5" name="页脚占位符 4"/>
          <p:cNvSpPr>
            <a:spLocks noGrp="1"/>
          </p:cNvSpPr>
          <p:nvPr>
            <p:ph type="ftr" sz="quarter" idx="11"/>
          </p:nvPr>
        </p:nvSpPr>
        <p:spPr/>
        <p:txBody>
          <a:bodyPr/>
          <a:lstStyle/>
          <a:p>
            <a:pPr>
              <a:defRPr/>
            </a:pPr>
            <a:endParaRPr lang="zh-CN" altLang="en-US"/>
          </a:p>
        </p:txBody>
      </p:sp>
      <p:sp>
        <p:nvSpPr>
          <p:cNvPr id="6" name="灯片编号占位符 5"/>
          <p:cNvSpPr>
            <a:spLocks noGrp="1"/>
          </p:cNvSpPr>
          <p:nvPr>
            <p:ph type="sldNum" sz="quarter" idx="12"/>
          </p:nvPr>
        </p:nvSpPr>
        <p:spPr/>
        <p:txBody>
          <a:bodyPr/>
          <a:lstStyle/>
          <a:p>
            <a:fld id="{0459BA9A-5B3C-425E-B83C-A945513DD8AB}"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81800" y="857250"/>
            <a:ext cx="1905000" cy="4114800"/>
          </a:xfrm>
        </p:spPr>
        <p:txBody>
          <a:bodyPr vert="eaVert"/>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a:xfrm>
            <a:off x="457200" y="857250"/>
            <a:ext cx="6248400" cy="4114800"/>
          </a:xfrm>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pPr>
              <a:defRPr/>
            </a:pPr>
            <a:endParaRPr lang="zh-CN" altLang="en-US"/>
          </a:p>
        </p:txBody>
      </p:sp>
      <p:sp>
        <p:nvSpPr>
          <p:cNvPr id="5" name="页脚占位符 4"/>
          <p:cNvSpPr>
            <a:spLocks noGrp="1"/>
          </p:cNvSpPr>
          <p:nvPr>
            <p:ph type="ftr" sz="quarter" idx="11"/>
          </p:nvPr>
        </p:nvSpPr>
        <p:spPr/>
        <p:txBody>
          <a:bodyPr/>
          <a:lstStyle/>
          <a:p>
            <a:pPr>
              <a:defRPr/>
            </a:pPr>
            <a:endParaRPr lang="zh-CN" altLang="en-US"/>
          </a:p>
        </p:txBody>
      </p:sp>
      <p:sp>
        <p:nvSpPr>
          <p:cNvPr id="6" name="灯片编号占位符 5"/>
          <p:cNvSpPr>
            <a:spLocks noGrp="1"/>
          </p:cNvSpPr>
          <p:nvPr>
            <p:ph type="sldNum" sz="quarter" idx="12"/>
          </p:nvPr>
        </p:nvSpPr>
        <p:spPr/>
        <p:txBody>
          <a:bodyPr/>
          <a:lstStyle/>
          <a:p>
            <a:fld id="{54DD9E39-4A8A-409B-AAE5-8C5791B47C79}"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b="1">
                <a:latin typeface="微软雅黑" panose="020B0503020204020204" pitchFamily="34" charset="-122"/>
                <a:ea typeface="微软雅黑" panose="020B0503020204020204" pitchFamily="34" charset="-122"/>
              </a:defRPr>
            </a:lvl1pPr>
          </a:lstStyle>
          <a:p>
            <a:r>
              <a:rPr kumimoji="0" lang="zh-CN" altLang="en-US" dirty="0"/>
              <a:t>单击此处编辑母版标题样式</a:t>
            </a:r>
            <a:endParaRPr kumimoji="0" lang="en-US" dirty="0"/>
          </a:p>
        </p:txBody>
      </p:sp>
      <p:sp>
        <p:nvSpPr>
          <p:cNvPr id="3" name="内容占位符 2"/>
          <p:cNvSpPr>
            <a:spLocks noGrp="1"/>
          </p:cNvSpPr>
          <p:nvPr>
            <p:ph idx="1"/>
          </p:nvPr>
        </p:nvSpPr>
        <p:spPr/>
        <p:txBody>
          <a:bodyPr/>
          <a:lstStyle>
            <a:lvl1pPr>
              <a:defRPr b="1">
                <a:latin typeface="微软雅黑" panose="020B0503020204020204" pitchFamily="34" charset="-122"/>
                <a:ea typeface="微软雅黑" panose="020B0503020204020204" pitchFamily="34" charset="-122"/>
              </a:defRPr>
            </a:lvl1pPr>
            <a:lvl2pPr>
              <a:defRPr b="1">
                <a:latin typeface="微软雅黑" panose="020B0503020204020204" pitchFamily="34" charset="-122"/>
                <a:ea typeface="微软雅黑" panose="020B0503020204020204" pitchFamily="34" charset="-122"/>
              </a:defRPr>
            </a:lvl2pPr>
            <a:lvl3pPr>
              <a:defRPr b="1">
                <a:latin typeface="微软雅黑" panose="020B0503020204020204" pitchFamily="34" charset="-122"/>
                <a:ea typeface="微软雅黑" panose="020B0503020204020204" pitchFamily="34" charset="-122"/>
              </a:defRPr>
            </a:lvl3pPr>
            <a:lvl4pPr>
              <a:defRPr b="1">
                <a:latin typeface="微软雅黑" panose="020B0503020204020204" pitchFamily="34" charset="-122"/>
                <a:ea typeface="微软雅黑" panose="020B0503020204020204" pitchFamily="34" charset="-122"/>
              </a:defRPr>
            </a:lvl4pPr>
            <a:lvl5pPr>
              <a:defRPr b="1">
                <a:latin typeface="微软雅黑" panose="020B0503020204020204" pitchFamily="34" charset="-122"/>
                <a:ea typeface="微软雅黑" panose="020B0503020204020204" pitchFamily="34" charset="-122"/>
              </a:defRPr>
            </a:lvl5pPr>
          </a:lstStyle>
          <a:p>
            <a:pPr lvl="0" eaLnBrk="1" latinLnBrk="0" hangingPunct="1"/>
            <a:r>
              <a:rPr lang="zh-CN" altLang="en-US" dirty="0"/>
              <a:t>单击此处编辑母版文本样式</a:t>
            </a:r>
          </a:p>
          <a:p>
            <a:pPr lvl="1" eaLnBrk="1" latinLnBrk="0" hangingPunct="1"/>
            <a:r>
              <a:rPr lang="zh-CN" altLang="en-US" dirty="0"/>
              <a:t>第二级</a:t>
            </a:r>
          </a:p>
          <a:p>
            <a:pPr lvl="2" eaLnBrk="1" latinLnBrk="0" hangingPunct="1"/>
            <a:r>
              <a:rPr lang="zh-CN" altLang="en-US" dirty="0"/>
              <a:t>第三级</a:t>
            </a:r>
          </a:p>
          <a:p>
            <a:pPr lvl="3" eaLnBrk="1" latinLnBrk="0" hangingPunct="1"/>
            <a:r>
              <a:rPr lang="zh-CN" altLang="en-US" dirty="0"/>
              <a:t>第四级</a:t>
            </a:r>
          </a:p>
          <a:p>
            <a:pPr lvl="4" eaLnBrk="1" latinLnBrk="0" hangingPunct="1"/>
            <a:r>
              <a:rPr lang="zh-CN" altLang="en-US" dirty="0"/>
              <a:t>第五级</a:t>
            </a:r>
            <a:endParaRPr kumimoji="0" lang="en-US" dirty="0"/>
          </a:p>
        </p:txBody>
      </p:sp>
      <p:sp>
        <p:nvSpPr>
          <p:cNvPr id="4" name="日期占位符 3"/>
          <p:cNvSpPr>
            <a:spLocks noGrp="1"/>
          </p:cNvSpPr>
          <p:nvPr>
            <p:ph type="dt" sz="half" idx="10"/>
          </p:nvPr>
        </p:nvSpPr>
        <p:spPr/>
        <p:txBody>
          <a:bodyPr/>
          <a:lstStyle/>
          <a:p>
            <a:pPr>
              <a:defRPr/>
            </a:pPr>
            <a:endParaRPr lang="zh-CN" altLang="en-US"/>
          </a:p>
        </p:txBody>
      </p:sp>
      <p:sp>
        <p:nvSpPr>
          <p:cNvPr id="5" name="页脚占位符 4"/>
          <p:cNvSpPr>
            <a:spLocks noGrp="1"/>
          </p:cNvSpPr>
          <p:nvPr>
            <p:ph type="ftr" sz="quarter" idx="11"/>
          </p:nvPr>
        </p:nvSpPr>
        <p:spPr/>
        <p:txBody>
          <a:bodyPr/>
          <a:lstStyle/>
          <a:p>
            <a:pPr>
              <a:defRPr/>
            </a:pPr>
            <a:endParaRPr lang="zh-CN" altLang="en-US"/>
          </a:p>
        </p:txBody>
      </p:sp>
      <p:sp>
        <p:nvSpPr>
          <p:cNvPr id="6" name="灯片编号占位符 5"/>
          <p:cNvSpPr>
            <a:spLocks noGrp="1"/>
          </p:cNvSpPr>
          <p:nvPr>
            <p:ph type="sldNum" sz="quarter" idx="12"/>
          </p:nvPr>
        </p:nvSpPr>
        <p:spPr/>
        <p:txBody>
          <a:bodyPr/>
          <a:lstStyle/>
          <a:p>
            <a:fld id="{7128DB2E-D416-45FF-BD5C-08AC5AE2593E}"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1485901"/>
            <a:ext cx="7772400" cy="1021556"/>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722313" y="2525316"/>
            <a:ext cx="7772400" cy="1132284"/>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a:t>单击此处编辑母版文本样式</a:t>
            </a:r>
          </a:p>
        </p:txBody>
      </p:sp>
      <p:sp>
        <p:nvSpPr>
          <p:cNvPr id="4" name="日期占位符 3"/>
          <p:cNvSpPr>
            <a:spLocks noGrp="1"/>
          </p:cNvSpPr>
          <p:nvPr>
            <p:ph type="dt" sz="half" idx="10"/>
          </p:nvPr>
        </p:nvSpPr>
        <p:spPr/>
        <p:txBody>
          <a:bodyPr/>
          <a:lstStyle/>
          <a:p>
            <a:pPr>
              <a:defRPr/>
            </a:pPr>
            <a:endParaRPr lang="zh-CN" altLang="en-US"/>
          </a:p>
        </p:txBody>
      </p:sp>
      <p:sp>
        <p:nvSpPr>
          <p:cNvPr id="5" name="页脚占位符 4"/>
          <p:cNvSpPr>
            <a:spLocks noGrp="1"/>
          </p:cNvSpPr>
          <p:nvPr>
            <p:ph type="ftr" sz="quarter" idx="11"/>
          </p:nvPr>
        </p:nvSpPr>
        <p:spPr/>
        <p:txBody>
          <a:bodyPr/>
          <a:lstStyle/>
          <a:p>
            <a:pPr>
              <a:defRPr/>
            </a:pPr>
            <a:endParaRPr lang="zh-CN" altLang="en-US"/>
          </a:p>
        </p:txBody>
      </p:sp>
      <p:sp>
        <p:nvSpPr>
          <p:cNvPr id="6" name="灯片编号占位符 5"/>
          <p:cNvSpPr>
            <a:spLocks noGrp="1"/>
          </p:cNvSpPr>
          <p:nvPr>
            <p:ph type="sldNum" sz="quarter" idx="12"/>
          </p:nvPr>
        </p:nvSpPr>
        <p:spPr/>
        <p:txBody>
          <a:bodyPr/>
          <a:lstStyle/>
          <a:p>
            <a:fld id="{1704B786-0BCF-4E30-9D4C-AAF07AD9A296}"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sz="half" idx="1"/>
          </p:nvPr>
        </p:nvSpPr>
        <p:spPr>
          <a:xfrm>
            <a:off x="457200" y="1687069"/>
            <a:ext cx="4038600" cy="3394472"/>
          </a:xfrm>
        </p:spPr>
        <p:txBody>
          <a:bodyPr/>
          <a:lstStyle>
            <a:lvl1pPr>
              <a:defRPr sz="2000"/>
            </a:lvl1pPr>
            <a:lvl2pPr>
              <a:defRPr sz="1900"/>
            </a:lvl2pPr>
            <a:lvl3pPr>
              <a:defRPr sz="1800"/>
            </a:lvl3pPr>
            <a:lvl4pPr>
              <a:defRPr sz="1800"/>
            </a:lvl4pPr>
            <a:lvl5pPr>
              <a:defRPr sz="1800"/>
            </a:lvl5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内容占位符 3"/>
          <p:cNvSpPr>
            <a:spLocks noGrp="1"/>
          </p:cNvSpPr>
          <p:nvPr>
            <p:ph sz="half" idx="2"/>
          </p:nvPr>
        </p:nvSpPr>
        <p:spPr>
          <a:xfrm>
            <a:off x="4648200" y="1687069"/>
            <a:ext cx="4038600" cy="3394472"/>
          </a:xfrm>
        </p:spPr>
        <p:txBody>
          <a:bodyPr/>
          <a:lstStyle>
            <a:lvl1pPr>
              <a:defRPr sz="2000"/>
            </a:lvl1pPr>
            <a:lvl2pPr>
              <a:defRPr sz="1900"/>
            </a:lvl2pPr>
            <a:lvl3pPr>
              <a:defRPr sz="1800"/>
            </a:lvl3pPr>
            <a:lvl4pPr>
              <a:defRPr sz="1800"/>
            </a:lvl4pPr>
            <a:lvl5pPr>
              <a:defRPr sz="1800"/>
            </a:lvl5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5" name="日期占位符 4"/>
          <p:cNvSpPr>
            <a:spLocks noGrp="1"/>
          </p:cNvSpPr>
          <p:nvPr>
            <p:ph type="dt" sz="half" idx="10"/>
          </p:nvPr>
        </p:nvSpPr>
        <p:spPr/>
        <p:txBody>
          <a:bodyPr/>
          <a:lstStyle/>
          <a:p>
            <a:pPr>
              <a:defRPr/>
            </a:pPr>
            <a:endParaRPr lang="zh-CN" altLang="en-US"/>
          </a:p>
        </p:txBody>
      </p:sp>
      <p:sp>
        <p:nvSpPr>
          <p:cNvPr id="6" name="页脚占位符 5"/>
          <p:cNvSpPr>
            <a:spLocks noGrp="1"/>
          </p:cNvSpPr>
          <p:nvPr>
            <p:ph type="ftr" sz="quarter" idx="11"/>
          </p:nvPr>
        </p:nvSpPr>
        <p:spPr/>
        <p:txBody>
          <a:bodyPr/>
          <a:lstStyle/>
          <a:p>
            <a:pPr>
              <a:defRPr/>
            </a:pPr>
            <a:endParaRPr lang="zh-CN" altLang="en-US"/>
          </a:p>
        </p:txBody>
      </p:sp>
      <p:sp>
        <p:nvSpPr>
          <p:cNvPr id="7" name="灯片编号占位符 6"/>
          <p:cNvSpPr>
            <a:spLocks noGrp="1"/>
          </p:cNvSpPr>
          <p:nvPr>
            <p:ph type="sldNum" sz="quarter" idx="12"/>
          </p:nvPr>
        </p:nvSpPr>
        <p:spPr/>
        <p:txBody>
          <a:bodyPr/>
          <a:lstStyle/>
          <a:p>
            <a:fld id="{C18198B8-DDD6-4850-AD9B-B3B6328741D1}"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391160" y="471170"/>
            <a:ext cx="8382000" cy="802386"/>
          </a:xfrm>
        </p:spPr>
        <p:txBody>
          <a:bodyPr anchor="ctr"/>
          <a:lstStyle>
            <a:lvl1pPr>
              <a:defRPr sz="4000" b="1" i="0" cap="none" baseline="0">
                <a:solidFill>
                  <a:srgbClr val="C00000"/>
                </a:solidFill>
                <a:latin typeface="微软雅黑" panose="020B0503020204020204" pitchFamily="34" charset="-122"/>
                <a:ea typeface="微软雅黑" panose="020B0503020204020204" pitchFamily="34" charset="-122"/>
              </a:defRPr>
            </a:lvl1pPr>
          </a:lstStyle>
          <a:p>
            <a:r>
              <a:rPr kumimoji="0" lang="zh-CN" altLang="en-US" dirty="0"/>
              <a:t>单击此处编辑母版标题样式</a:t>
            </a:r>
            <a:endParaRPr kumimoji="0" lang="en-US" dirty="0"/>
          </a:p>
        </p:txBody>
      </p:sp>
      <p:sp>
        <p:nvSpPr>
          <p:cNvPr id="5" name="内容占位符 4"/>
          <p:cNvSpPr>
            <a:spLocks noGrp="1"/>
          </p:cNvSpPr>
          <p:nvPr>
            <p:ph sz="quarter" idx="2"/>
          </p:nvPr>
        </p:nvSpPr>
        <p:spPr>
          <a:xfrm>
            <a:off x="381000" y="1371600"/>
            <a:ext cx="8376920" cy="3574439"/>
          </a:xfrm>
        </p:spPr>
        <p:txBody>
          <a:bodyPr>
            <a:noAutofit/>
          </a:bodyPr>
          <a:lstStyle>
            <a:lvl1pPr>
              <a:lnSpc>
                <a:spcPct val="150000"/>
              </a:lnSpc>
              <a:spcBef>
                <a:spcPts val="0"/>
              </a:spcBef>
              <a:spcAft>
                <a:spcPts val="0"/>
              </a:spcAft>
              <a:defRPr sz="2800" b="1">
                <a:solidFill>
                  <a:schemeClr val="tx1"/>
                </a:solidFill>
                <a:latin typeface="微软雅黑" panose="020B0503020204020204" pitchFamily="34" charset="-122"/>
                <a:ea typeface="微软雅黑" panose="020B0503020204020204" pitchFamily="34" charset="-122"/>
              </a:defRPr>
            </a:lvl1pPr>
            <a:lvl2pPr>
              <a:lnSpc>
                <a:spcPct val="150000"/>
              </a:lnSpc>
              <a:spcBef>
                <a:spcPts val="0"/>
              </a:spcBef>
              <a:spcAft>
                <a:spcPts val="0"/>
              </a:spcAft>
              <a:defRPr sz="2800" b="1">
                <a:solidFill>
                  <a:schemeClr val="tx1"/>
                </a:solidFill>
                <a:latin typeface="微软雅黑" panose="020B0503020204020204" pitchFamily="34" charset="-122"/>
                <a:ea typeface="微软雅黑" panose="020B0503020204020204" pitchFamily="34" charset="-122"/>
              </a:defRPr>
            </a:lvl2pPr>
            <a:lvl3pPr>
              <a:lnSpc>
                <a:spcPct val="150000"/>
              </a:lnSpc>
              <a:spcBef>
                <a:spcPts val="0"/>
              </a:spcBef>
              <a:spcAft>
                <a:spcPts val="0"/>
              </a:spcAft>
              <a:defRPr sz="2800" b="1">
                <a:solidFill>
                  <a:schemeClr val="tx1"/>
                </a:solidFill>
                <a:latin typeface="微软雅黑" panose="020B0503020204020204" pitchFamily="34" charset="-122"/>
                <a:ea typeface="微软雅黑" panose="020B0503020204020204" pitchFamily="34" charset="-122"/>
              </a:defRPr>
            </a:lvl3pPr>
            <a:lvl4pPr>
              <a:lnSpc>
                <a:spcPct val="150000"/>
              </a:lnSpc>
              <a:spcBef>
                <a:spcPts val="0"/>
              </a:spcBef>
              <a:spcAft>
                <a:spcPts val="0"/>
              </a:spcAft>
              <a:defRPr sz="2800" b="1">
                <a:solidFill>
                  <a:schemeClr val="tx1"/>
                </a:solidFill>
                <a:latin typeface="微软雅黑" panose="020B0503020204020204" pitchFamily="34" charset="-122"/>
                <a:ea typeface="微软雅黑" panose="020B0503020204020204" pitchFamily="34" charset="-122"/>
              </a:defRPr>
            </a:lvl4pPr>
            <a:lvl5pPr>
              <a:lnSpc>
                <a:spcPct val="150000"/>
              </a:lnSpc>
              <a:spcBef>
                <a:spcPts val="0"/>
              </a:spcBef>
              <a:spcAft>
                <a:spcPts val="0"/>
              </a:spcAft>
              <a:defRPr sz="2800" b="1">
                <a:solidFill>
                  <a:schemeClr val="tx1"/>
                </a:solidFill>
                <a:latin typeface="微软雅黑" panose="020B0503020204020204" pitchFamily="34" charset="-122"/>
                <a:ea typeface="微软雅黑" panose="020B0503020204020204" pitchFamily="34" charset="-122"/>
              </a:defRPr>
            </a:lvl5pPr>
          </a:lstStyle>
          <a:p>
            <a:pPr lvl="0" eaLnBrk="1" latinLnBrk="0" hangingPunct="1"/>
            <a:r>
              <a:rPr lang="zh-CN" altLang="en-US" dirty="0"/>
              <a:t>单击此处编辑母版文本样式</a:t>
            </a:r>
          </a:p>
          <a:p>
            <a:pPr lvl="1" eaLnBrk="1" latinLnBrk="0" hangingPunct="1"/>
            <a:r>
              <a:rPr lang="zh-CN" altLang="en-US" dirty="0"/>
              <a:t>第二级</a:t>
            </a:r>
          </a:p>
          <a:p>
            <a:pPr lvl="2" eaLnBrk="1" latinLnBrk="0" hangingPunct="1"/>
            <a:r>
              <a:rPr lang="zh-CN" altLang="en-US" dirty="0"/>
              <a:t>第三级</a:t>
            </a:r>
          </a:p>
          <a:p>
            <a:pPr lvl="3" eaLnBrk="1" latinLnBrk="0" hangingPunct="1"/>
            <a:r>
              <a:rPr lang="zh-CN" altLang="en-US" dirty="0"/>
              <a:t>第四级</a:t>
            </a:r>
          </a:p>
          <a:p>
            <a:pPr lvl="4" eaLnBrk="1" latinLnBrk="0" hangingPunct="1"/>
            <a:r>
              <a:rPr lang="zh-CN" altLang="en-US" dirty="0"/>
              <a:t>第五级</a:t>
            </a:r>
            <a:endParaRPr kumimoji="0" lang="en-US" dirty="0"/>
          </a:p>
        </p:txBody>
      </p:sp>
      <p:sp>
        <p:nvSpPr>
          <p:cNvPr id="27" name="灯片编号占位符 26"/>
          <p:cNvSpPr>
            <a:spLocks noGrp="1"/>
          </p:cNvSpPr>
          <p:nvPr>
            <p:ph type="sldNum" sz="quarter" idx="11"/>
          </p:nvPr>
        </p:nvSpPr>
        <p:spPr/>
        <p:txBody>
          <a:bodyPr rtlCol="0"/>
          <a:lstStyle/>
          <a:p>
            <a:fld id="{ABD4FD15-E2EF-43A8-922E-C61BE2B66007}"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857250"/>
            <a:ext cx="8229600" cy="802386"/>
          </a:xfrm>
        </p:spPr>
        <p:txBody>
          <a:bodyPr anchor="ctr"/>
          <a:lstStyle>
            <a:lvl1pPr>
              <a:defRPr sz="4000">
                <a:solidFill>
                  <a:schemeClr val="tx2"/>
                </a:solidFill>
              </a:defRPr>
            </a:lvl1pPr>
          </a:lstStyle>
          <a:p>
            <a:r>
              <a:rPr kumimoji="0" lang="zh-CN" altLang="en-US"/>
              <a:t>单击此处编辑母版标题样式</a:t>
            </a:r>
            <a:endParaRPr kumimoji="0" lang="en-US"/>
          </a:p>
        </p:txBody>
      </p:sp>
      <p:sp>
        <p:nvSpPr>
          <p:cNvPr id="3" name="日期占位符 2"/>
          <p:cNvSpPr>
            <a:spLocks noGrp="1"/>
          </p:cNvSpPr>
          <p:nvPr>
            <p:ph type="dt" sz="half" idx="10"/>
          </p:nvPr>
        </p:nvSpPr>
        <p:spPr>
          <a:xfrm>
            <a:off x="6583680" y="459486"/>
            <a:ext cx="957264" cy="342900"/>
          </a:xfrm>
        </p:spPr>
        <p:txBody>
          <a:bodyPr/>
          <a:lstStyle/>
          <a:p>
            <a:pPr>
              <a:defRPr/>
            </a:pPr>
            <a:endParaRPr lang="zh-CN" altLang="en-US"/>
          </a:p>
        </p:txBody>
      </p:sp>
      <p:sp>
        <p:nvSpPr>
          <p:cNvPr id="4" name="页脚占位符 3"/>
          <p:cNvSpPr>
            <a:spLocks noGrp="1"/>
          </p:cNvSpPr>
          <p:nvPr>
            <p:ph type="ftr" sz="quarter" idx="11"/>
          </p:nvPr>
        </p:nvSpPr>
        <p:spPr>
          <a:xfrm>
            <a:off x="5257800" y="459486"/>
            <a:ext cx="1325880" cy="342900"/>
          </a:xfrm>
        </p:spPr>
        <p:txBody>
          <a:bodyPr/>
          <a:lstStyle/>
          <a:p>
            <a:pPr>
              <a:defRPr/>
            </a:pPr>
            <a:endParaRPr lang="zh-CN" altLang="en-US"/>
          </a:p>
        </p:txBody>
      </p:sp>
      <p:sp>
        <p:nvSpPr>
          <p:cNvPr id="5" name="灯片编号占位符 4"/>
          <p:cNvSpPr>
            <a:spLocks noGrp="1"/>
          </p:cNvSpPr>
          <p:nvPr>
            <p:ph type="sldNum" sz="quarter" idx="12"/>
          </p:nvPr>
        </p:nvSpPr>
        <p:spPr>
          <a:xfrm>
            <a:off x="8174736" y="1704"/>
            <a:ext cx="762000" cy="274320"/>
          </a:xfrm>
        </p:spPr>
        <p:txBody>
          <a:bodyPr/>
          <a:lstStyle/>
          <a:p>
            <a:fld id="{41AFA342-514B-439E-BB44-B3E6C77C9FCA}"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endParaRPr lang="zh-CN" altLang="en-US"/>
          </a:p>
        </p:txBody>
      </p:sp>
      <p:sp>
        <p:nvSpPr>
          <p:cNvPr id="3" name="页脚占位符 2"/>
          <p:cNvSpPr>
            <a:spLocks noGrp="1"/>
          </p:cNvSpPr>
          <p:nvPr>
            <p:ph type="ftr" sz="quarter" idx="11"/>
          </p:nvPr>
        </p:nvSpPr>
        <p:spPr/>
        <p:txBody>
          <a:bodyPr/>
          <a:lstStyle/>
          <a:p>
            <a:pPr>
              <a:defRPr/>
            </a:pPr>
            <a:endParaRPr lang="zh-CN" altLang="en-US"/>
          </a:p>
        </p:txBody>
      </p:sp>
      <p:sp>
        <p:nvSpPr>
          <p:cNvPr id="4" name="灯片编号占位符 3"/>
          <p:cNvSpPr>
            <a:spLocks noGrp="1"/>
          </p:cNvSpPr>
          <p:nvPr>
            <p:ph type="sldNum" sz="quarter" idx="12"/>
          </p:nvPr>
        </p:nvSpPr>
        <p:spPr/>
        <p:txBody>
          <a:bodyPr/>
          <a:lstStyle/>
          <a:p>
            <a:fld id="{D1556F2C-F8CE-4516-8F2A-24F882831E52}"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353496" y="826477"/>
            <a:ext cx="3383280" cy="658368"/>
          </a:xfrm>
        </p:spPr>
        <p:txBody>
          <a:bodyPr anchor="b"/>
          <a:lstStyle>
            <a:lvl1pPr algn="l">
              <a:buNone/>
              <a:defRPr sz="1800" b="1"/>
            </a:lvl1pPr>
          </a:lstStyle>
          <a:p>
            <a:r>
              <a:rPr kumimoji="0" lang="zh-CN" altLang="en-US"/>
              <a:t>单击此处编辑母版标题样式</a:t>
            </a:r>
            <a:endParaRPr kumimoji="0" lang="en-US"/>
          </a:p>
        </p:txBody>
      </p:sp>
      <p:sp>
        <p:nvSpPr>
          <p:cNvPr id="3" name="文本占位符 2"/>
          <p:cNvSpPr>
            <a:spLocks noGrp="1"/>
          </p:cNvSpPr>
          <p:nvPr>
            <p:ph type="body" idx="2"/>
          </p:nvPr>
        </p:nvSpPr>
        <p:spPr>
          <a:xfrm>
            <a:off x="5353496" y="1508045"/>
            <a:ext cx="3383280" cy="346329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zh-CN" altLang="en-US"/>
              <a:t>单击此处编辑母版文本样式</a:t>
            </a:r>
          </a:p>
        </p:txBody>
      </p:sp>
      <p:sp>
        <p:nvSpPr>
          <p:cNvPr id="4" name="内容占位符 3"/>
          <p:cNvSpPr>
            <a:spLocks noGrp="1"/>
          </p:cNvSpPr>
          <p:nvPr>
            <p:ph sz="half" idx="1"/>
          </p:nvPr>
        </p:nvSpPr>
        <p:spPr>
          <a:xfrm>
            <a:off x="152400" y="582215"/>
            <a:ext cx="5102352" cy="4389120"/>
          </a:xfrm>
        </p:spPr>
        <p:txBody>
          <a:bodyPr/>
          <a:lstStyle>
            <a:lvl1pPr>
              <a:defRPr sz="3200"/>
            </a:lvl1pPr>
            <a:lvl2pPr>
              <a:defRPr sz="2800"/>
            </a:lvl2pPr>
            <a:lvl3pPr>
              <a:defRPr sz="2400"/>
            </a:lvl3pPr>
            <a:lvl4pPr>
              <a:defRPr sz="2000"/>
            </a:lvl4pPr>
            <a:lvl5pPr>
              <a:defRPr sz="2000"/>
            </a:lvl5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5" name="日期占位符 4"/>
          <p:cNvSpPr>
            <a:spLocks noGrp="1"/>
          </p:cNvSpPr>
          <p:nvPr>
            <p:ph type="dt" sz="half" idx="10"/>
          </p:nvPr>
        </p:nvSpPr>
        <p:spPr/>
        <p:txBody>
          <a:bodyPr/>
          <a:lstStyle/>
          <a:p>
            <a:pPr>
              <a:defRPr/>
            </a:pPr>
            <a:endParaRPr lang="zh-CN" altLang="en-US"/>
          </a:p>
        </p:txBody>
      </p:sp>
      <p:sp>
        <p:nvSpPr>
          <p:cNvPr id="6" name="页脚占位符 5"/>
          <p:cNvSpPr>
            <a:spLocks noGrp="1"/>
          </p:cNvSpPr>
          <p:nvPr>
            <p:ph type="ftr" sz="quarter" idx="11"/>
          </p:nvPr>
        </p:nvSpPr>
        <p:spPr/>
        <p:txBody>
          <a:bodyPr/>
          <a:lstStyle/>
          <a:p>
            <a:pPr>
              <a:defRPr/>
            </a:pPr>
            <a:endParaRPr lang="zh-CN" altLang="en-US"/>
          </a:p>
        </p:txBody>
      </p:sp>
      <p:sp>
        <p:nvSpPr>
          <p:cNvPr id="7" name="灯片编号占位符 6"/>
          <p:cNvSpPr>
            <a:spLocks noGrp="1"/>
          </p:cNvSpPr>
          <p:nvPr>
            <p:ph type="sldNum" sz="quarter" idx="12"/>
          </p:nvPr>
        </p:nvSpPr>
        <p:spPr/>
        <p:txBody>
          <a:bodyPr/>
          <a:lstStyle/>
          <a:p>
            <a:fld id="{F8B27359-E911-4941-A8B5-6291AADAA8ED}"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5440435" y="831870"/>
            <a:ext cx="586803" cy="3511228"/>
          </a:xfrm>
        </p:spPr>
        <p:txBody>
          <a:bodyPr vert="vert270" lIns="45720" tIns="0" rIns="45720" anchor="t"/>
          <a:lstStyle>
            <a:lvl1pPr algn="ctr">
              <a:buNone/>
              <a:defRPr sz="2000" b="1"/>
            </a:lvl1pPr>
          </a:lstStyle>
          <a:p>
            <a:r>
              <a:rPr kumimoji="0" lang="zh-CN" altLang="en-US"/>
              <a:t>单击此处编辑母版标题样式</a:t>
            </a:r>
            <a:endParaRPr kumimoji="0" lang="en-US"/>
          </a:p>
        </p:txBody>
      </p:sp>
      <p:sp>
        <p:nvSpPr>
          <p:cNvPr id="3" name="图片占位符 2"/>
          <p:cNvSpPr>
            <a:spLocks noGrp="1"/>
          </p:cNvSpPr>
          <p:nvPr>
            <p:ph type="pic" idx="1"/>
          </p:nvPr>
        </p:nvSpPr>
        <p:spPr>
          <a:xfrm>
            <a:off x="403671" y="857250"/>
            <a:ext cx="4572000" cy="3429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zh-CN" altLang="en-US"/>
              <a:t>单击图标添加图片</a:t>
            </a:r>
            <a:endParaRPr kumimoji="0" lang="en-US" dirty="0"/>
          </a:p>
        </p:txBody>
      </p:sp>
      <p:sp>
        <p:nvSpPr>
          <p:cNvPr id="4" name="文本占位符 3"/>
          <p:cNvSpPr>
            <a:spLocks noGrp="1"/>
          </p:cNvSpPr>
          <p:nvPr>
            <p:ph type="body" sz="half" idx="2"/>
          </p:nvPr>
        </p:nvSpPr>
        <p:spPr>
          <a:xfrm>
            <a:off x="6088443" y="2455731"/>
            <a:ext cx="2590800" cy="1887367"/>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zh-CN" altLang="en-US"/>
              <a:t>单击此处编辑母版文本样式</a:t>
            </a:r>
          </a:p>
        </p:txBody>
      </p:sp>
      <p:sp>
        <p:nvSpPr>
          <p:cNvPr id="5" name="日期占位符 4"/>
          <p:cNvSpPr>
            <a:spLocks noGrp="1"/>
          </p:cNvSpPr>
          <p:nvPr>
            <p:ph type="dt" sz="half" idx="10"/>
          </p:nvPr>
        </p:nvSpPr>
        <p:spPr/>
        <p:txBody>
          <a:bodyPr/>
          <a:lstStyle/>
          <a:p>
            <a:pPr>
              <a:defRPr/>
            </a:pPr>
            <a:endParaRPr lang="zh-CN" altLang="en-US"/>
          </a:p>
        </p:txBody>
      </p:sp>
      <p:sp>
        <p:nvSpPr>
          <p:cNvPr id="6" name="页脚占位符 5"/>
          <p:cNvSpPr>
            <a:spLocks noGrp="1"/>
          </p:cNvSpPr>
          <p:nvPr>
            <p:ph type="ftr" sz="quarter" idx="11"/>
          </p:nvPr>
        </p:nvSpPr>
        <p:spPr/>
        <p:txBody>
          <a:bodyPr/>
          <a:lstStyle/>
          <a:p>
            <a:pPr>
              <a:defRPr/>
            </a:pPr>
            <a:endParaRPr lang="zh-CN" altLang="en-US"/>
          </a:p>
        </p:txBody>
      </p:sp>
      <p:sp>
        <p:nvSpPr>
          <p:cNvPr id="7" name="灯片编号占位符 6"/>
          <p:cNvSpPr>
            <a:spLocks noGrp="1"/>
          </p:cNvSpPr>
          <p:nvPr>
            <p:ph type="sldNum" sz="quarter" idx="12"/>
          </p:nvPr>
        </p:nvSpPr>
        <p:spPr/>
        <p:txBody>
          <a:bodyPr/>
          <a:lstStyle/>
          <a:p>
            <a:fld id="{9CF62035-A1FC-4C29-922E-1D9B81794D69}"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矩形 27"/>
          <p:cNvSpPr/>
          <p:nvPr/>
        </p:nvSpPr>
        <p:spPr>
          <a:xfrm>
            <a:off x="1" y="275114"/>
            <a:ext cx="9144000" cy="6330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矩形 28"/>
          <p:cNvSpPr/>
          <p:nvPr/>
        </p:nvSpPr>
        <p:spPr>
          <a:xfrm>
            <a:off x="0" y="0"/>
            <a:ext cx="9144000" cy="232997"/>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矩形 29"/>
          <p:cNvSpPr/>
          <p:nvPr/>
        </p:nvSpPr>
        <p:spPr>
          <a:xfrm>
            <a:off x="1" y="231207"/>
            <a:ext cx="9144001" cy="6858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矩形 30"/>
          <p:cNvSpPr/>
          <p:nvPr/>
        </p:nvSpPr>
        <p:spPr>
          <a:xfrm flipV="1">
            <a:off x="5410183" y="270185"/>
            <a:ext cx="3733819" cy="6831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矩形 31"/>
          <p:cNvSpPr/>
          <p:nvPr/>
        </p:nvSpPr>
        <p:spPr>
          <a:xfrm flipV="1">
            <a:off x="5410201" y="330085"/>
            <a:ext cx="3733801" cy="135026"/>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圆角矩形 32"/>
          <p:cNvSpPr/>
          <p:nvPr/>
        </p:nvSpPr>
        <p:spPr bwMode="white">
          <a:xfrm>
            <a:off x="5407339" y="373128"/>
            <a:ext cx="3063240" cy="20574"/>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圆角矩形 33"/>
          <p:cNvSpPr/>
          <p:nvPr/>
        </p:nvSpPr>
        <p:spPr bwMode="white">
          <a:xfrm>
            <a:off x="7373646" y="441707"/>
            <a:ext cx="160020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矩形 34"/>
          <p:cNvSpPr/>
          <p:nvPr/>
        </p:nvSpPr>
        <p:spPr bwMode="invGray">
          <a:xfrm>
            <a:off x="9084966" y="-1501"/>
            <a:ext cx="57626" cy="466344"/>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矩形 35"/>
          <p:cNvSpPr/>
          <p:nvPr/>
        </p:nvSpPr>
        <p:spPr bwMode="invGray">
          <a:xfrm>
            <a:off x="9044481" y="-1501"/>
            <a:ext cx="27432" cy="466344"/>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矩形 36"/>
          <p:cNvSpPr/>
          <p:nvPr/>
        </p:nvSpPr>
        <p:spPr bwMode="invGray">
          <a:xfrm>
            <a:off x="9025428" y="-1501"/>
            <a:ext cx="9144" cy="466344"/>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矩形 37"/>
          <p:cNvSpPr/>
          <p:nvPr/>
        </p:nvSpPr>
        <p:spPr bwMode="invGray">
          <a:xfrm>
            <a:off x="8975423" y="-1501"/>
            <a:ext cx="27432" cy="466344"/>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矩形 38"/>
          <p:cNvSpPr/>
          <p:nvPr/>
        </p:nvSpPr>
        <p:spPr bwMode="invGray">
          <a:xfrm>
            <a:off x="8915677" y="285"/>
            <a:ext cx="54864" cy="438912"/>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矩形 39"/>
          <p:cNvSpPr/>
          <p:nvPr/>
        </p:nvSpPr>
        <p:spPr bwMode="invGray">
          <a:xfrm>
            <a:off x="8873475" y="285"/>
            <a:ext cx="9144" cy="438912"/>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标题占位符 21"/>
          <p:cNvSpPr>
            <a:spLocks noGrp="1"/>
          </p:cNvSpPr>
          <p:nvPr>
            <p:ph type="title"/>
          </p:nvPr>
        </p:nvSpPr>
        <p:spPr>
          <a:xfrm>
            <a:off x="457200" y="857250"/>
            <a:ext cx="8229600" cy="800100"/>
          </a:xfrm>
          <a:prstGeom prst="rect">
            <a:avLst/>
          </a:prstGeom>
        </p:spPr>
        <p:txBody>
          <a:bodyPr vert="horz" anchor="ctr">
            <a:normAutofit/>
          </a:bodyPr>
          <a:lstStyle/>
          <a:p>
            <a:r>
              <a:rPr kumimoji="0" lang="zh-CN" altLang="en-US"/>
              <a:t>单击此处编辑母版标题样式</a:t>
            </a:r>
            <a:endParaRPr kumimoji="0" lang="en-US"/>
          </a:p>
        </p:txBody>
      </p:sp>
      <p:sp>
        <p:nvSpPr>
          <p:cNvPr id="13" name="文本占位符 12"/>
          <p:cNvSpPr>
            <a:spLocks noGrp="1"/>
          </p:cNvSpPr>
          <p:nvPr>
            <p:ph type="body" idx="1"/>
          </p:nvPr>
        </p:nvSpPr>
        <p:spPr>
          <a:xfrm>
            <a:off x="457200" y="1687068"/>
            <a:ext cx="8229600" cy="3243834"/>
          </a:xfrm>
          <a:prstGeom prst="rect">
            <a:avLst/>
          </a:prstGeom>
        </p:spPr>
        <p:txBody>
          <a:bodyPr vert="horz">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14" name="日期占位符 13"/>
          <p:cNvSpPr>
            <a:spLocks noGrp="1"/>
          </p:cNvSpPr>
          <p:nvPr>
            <p:ph type="dt" sz="half" idx="2"/>
          </p:nvPr>
        </p:nvSpPr>
        <p:spPr>
          <a:xfrm>
            <a:off x="6586536" y="459486"/>
            <a:ext cx="957264" cy="342900"/>
          </a:xfrm>
          <a:prstGeom prst="rect">
            <a:avLst/>
          </a:prstGeom>
        </p:spPr>
        <p:txBody>
          <a:bodyPr vert="horz"/>
          <a:lstStyle>
            <a:lvl1pPr algn="l" eaLnBrk="1" latinLnBrk="0" hangingPunct="1">
              <a:defRPr kumimoji="0" sz="800">
                <a:solidFill>
                  <a:schemeClr val="accent2"/>
                </a:solidFill>
              </a:defRPr>
            </a:lvl1pPr>
          </a:lstStyle>
          <a:p>
            <a:pPr>
              <a:defRPr/>
            </a:pPr>
            <a:endParaRPr lang="zh-CN" altLang="en-US"/>
          </a:p>
        </p:txBody>
      </p:sp>
      <p:sp>
        <p:nvSpPr>
          <p:cNvPr id="3" name="页脚占位符 2"/>
          <p:cNvSpPr>
            <a:spLocks noGrp="1"/>
          </p:cNvSpPr>
          <p:nvPr>
            <p:ph type="ftr" sz="quarter" idx="3"/>
          </p:nvPr>
        </p:nvSpPr>
        <p:spPr>
          <a:xfrm>
            <a:off x="5257800" y="459486"/>
            <a:ext cx="1325880" cy="342900"/>
          </a:xfrm>
          <a:prstGeom prst="rect">
            <a:avLst/>
          </a:prstGeom>
        </p:spPr>
        <p:txBody>
          <a:bodyPr vert="horz"/>
          <a:lstStyle>
            <a:lvl1pPr algn="r" eaLnBrk="1" latinLnBrk="0" hangingPunct="1">
              <a:defRPr kumimoji="0" sz="800">
                <a:solidFill>
                  <a:schemeClr val="accent2"/>
                </a:solidFill>
              </a:defRPr>
            </a:lvl1pPr>
          </a:lstStyle>
          <a:p>
            <a:pPr>
              <a:defRPr/>
            </a:pPr>
            <a:endParaRPr lang="zh-CN" altLang="en-US"/>
          </a:p>
        </p:txBody>
      </p:sp>
      <p:sp>
        <p:nvSpPr>
          <p:cNvPr id="23" name="灯片编号占位符 22"/>
          <p:cNvSpPr>
            <a:spLocks noGrp="1"/>
          </p:cNvSpPr>
          <p:nvPr>
            <p:ph type="sldNum" sz="quarter" idx="4"/>
          </p:nvPr>
        </p:nvSpPr>
        <p:spPr>
          <a:xfrm>
            <a:off x="8174736" y="1704"/>
            <a:ext cx="762000" cy="274320"/>
          </a:xfrm>
          <a:prstGeom prst="rect">
            <a:avLst/>
          </a:prstGeom>
        </p:spPr>
        <p:txBody>
          <a:bodyPr vert="horz" anchor="b"/>
          <a:lstStyle>
            <a:lvl1pPr algn="r" eaLnBrk="1" latinLnBrk="0" hangingPunct="1">
              <a:defRPr kumimoji="0" sz="1800">
                <a:solidFill>
                  <a:srgbClr val="FFFFFF"/>
                </a:solidFill>
              </a:defRPr>
            </a:lvl1pPr>
          </a:lstStyle>
          <a:p>
            <a:fld id="{54DD9E39-4A8A-409B-AAE5-8C5791B47C79}"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标题 1"/>
          <p:cNvSpPr>
            <a:spLocks noGrp="1" noChangeArrowheads="1"/>
          </p:cNvSpPr>
          <p:nvPr>
            <p:ph type="ctrTitle"/>
          </p:nvPr>
        </p:nvSpPr>
        <p:spPr>
          <a:xfrm>
            <a:off x="822722" y="843439"/>
            <a:ext cx="7543800" cy="1857375"/>
          </a:xfrm>
        </p:spPr>
        <p:txBody>
          <a:bodyPr>
            <a:normAutofit/>
          </a:bodyPr>
          <a:lstStyle/>
          <a:p>
            <a:pPr algn="ctr">
              <a:lnSpc>
                <a:spcPct val="150000"/>
              </a:lnSpc>
              <a:defRPr/>
            </a:pPr>
            <a:r>
              <a:rPr lang="zh-CN" altLang="en-US" sz="4800" b="1" dirty="0">
                <a:solidFill>
                  <a:srgbClr val="FF0000"/>
                </a:solidFill>
                <a:latin typeface="微软雅黑" panose="020B0503020204020204" pitchFamily="34" charset="-122"/>
                <a:ea typeface="微软雅黑" panose="020B0503020204020204" pitchFamily="34" charset="-122"/>
              </a:rPr>
              <a:t>盆腔炎性疾病</a:t>
            </a:r>
            <a:br>
              <a:rPr lang="en-US" altLang="zh-CN" sz="4500" b="1" dirty="0">
                <a:solidFill>
                  <a:srgbClr val="FF0000"/>
                </a:solidFill>
                <a:latin typeface="+mn-ea"/>
                <a:ea typeface="+mn-ea"/>
              </a:rPr>
            </a:br>
            <a:r>
              <a:rPr lang="en-US" altLang="zh-CN" sz="3300" b="1" dirty="0">
                <a:latin typeface="微软雅黑" panose="020B0503020204020204" pitchFamily="34" charset="-122"/>
                <a:ea typeface="微软雅黑" panose="020B0503020204020204" pitchFamily="34" charset="-122"/>
              </a:rPr>
              <a:t>Pelvic inflammatory disease, PID</a:t>
            </a:r>
            <a:endParaRPr lang="zh-CN" altLang="en-US" sz="3300" b="1" dirty="0">
              <a:latin typeface="微软雅黑" panose="020B0503020204020204" pitchFamily="34" charset="-122"/>
              <a:ea typeface="微软雅黑" panose="020B0503020204020204" pitchFamily="34" charset="-122"/>
            </a:endParaRPr>
          </a:p>
        </p:txBody>
      </p:sp>
      <p:sp>
        <p:nvSpPr>
          <p:cNvPr id="3" name="副标题 2"/>
          <p:cNvSpPr>
            <a:spLocks noGrp="1"/>
          </p:cNvSpPr>
          <p:nvPr>
            <p:ph type="subTitle" idx="1"/>
          </p:nvPr>
        </p:nvSpPr>
        <p:spPr>
          <a:xfrm>
            <a:off x="845424" y="3453845"/>
            <a:ext cx="7543800" cy="857250"/>
          </a:xfrm>
        </p:spPr>
        <p:txBody>
          <a:bodyPr>
            <a:normAutofit/>
          </a:bodyPr>
          <a:lstStyle/>
          <a:p>
            <a:pPr algn="ctr" fontAlgn="auto">
              <a:defRPr/>
            </a:pPr>
            <a:r>
              <a:rPr lang="zh-CN" altLang="en-US" sz="3600" b="1" noProof="1">
                <a:solidFill>
                  <a:schemeClr val="tx1"/>
                </a:solidFill>
                <a:latin typeface="微软雅黑" panose="020B0503020204020204" pitchFamily="34" charset="-122"/>
                <a:ea typeface="微软雅黑" panose="020B0503020204020204" pitchFamily="34" charset="-122"/>
              </a:rPr>
              <a:t>中医药学院       刘艳艳</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dirty="0"/>
          </a:p>
        </p:txBody>
      </p:sp>
      <p:pic>
        <p:nvPicPr>
          <p:cNvPr id="2050" name="Picture 2" descr="C:\Users\Administrator\Desktop\Figure+Female+reproductive+system+(sagittal+section)..jpg"/>
          <p:cNvPicPr>
            <a:picLocks noChangeAspect="1" noChangeArrowheads="1"/>
          </p:cNvPicPr>
          <p:nvPr/>
        </p:nvPicPr>
        <p:blipFill rotWithShape="1">
          <a:blip r:embed="rId3">
            <a:extLst>
              <a:ext uri="{28A0092B-C50C-407E-A947-70E740481C1C}">
                <a14:useLocalDpi xmlns:a14="http://schemas.microsoft.com/office/drawing/2010/main" val="0"/>
              </a:ext>
            </a:extLst>
          </a:blip>
          <a:srcRect t="13629" b="9728"/>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382519" y="148352"/>
            <a:ext cx="4378959" cy="738664"/>
          </a:xfrm>
          <a:prstGeom prst="rect">
            <a:avLst/>
          </a:prstGeom>
          <a:solidFill>
            <a:schemeClr val="bg1"/>
          </a:solidFill>
        </p:spPr>
        <p:txBody>
          <a:bodyPr wrap="square">
            <a:spAutoFit/>
          </a:bodyPr>
          <a:lstStyle/>
          <a:p>
            <a:pPr algn="ctr">
              <a:lnSpc>
                <a:spcPct val="150000"/>
              </a:lnSpc>
            </a:pPr>
            <a:r>
              <a:rPr lang="zh-CN" altLang="en-US" sz="2800" b="1" dirty="0">
                <a:solidFill>
                  <a:schemeClr val="accent2">
                    <a:lumMod val="75000"/>
                  </a:schemeClr>
                </a:solidFill>
                <a:latin typeface="+mj-ea"/>
                <a:ea typeface="+mj-ea"/>
              </a:rPr>
              <a:t>生殖道的自然防御机制</a:t>
            </a:r>
          </a:p>
        </p:txBody>
      </p:sp>
    </p:spTree>
    <p:extLst>
      <p:ext uri="{BB962C8B-B14F-4D97-AF65-F5344CB8AC3E}">
        <p14:creationId xmlns:p14="http://schemas.microsoft.com/office/powerpoint/2010/main" val="137007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标题 1"/>
          <p:cNvSpPr>
            <a:spLocks noGrp="1" noChangeArrowheads="1"/>
          </p:cNvSpPr>
          <p:nvPr>
            <p:ph type="title"/>
          </p:nvPr>
        </p:nvSpPr>
        <p:spPr>
          <a:xfrm>
            <a:off x="776423" y="400698"/>
            <a:ext cx="7543800" cy="965597"/>
          </a:xfrm>
        </p:spPr>
        <p:txBody>
          <a:bodyPr/>
          <a:lstStyle/>
          <a:p>
            <a:pPr algn="ctr">
              <a:defRPr/>
            </a:pPr>
            <a:r>
              <a:rPr lang="zh-CN" altLang="en-US" b="1" dirty="0">
                <a:solidFill>
                  <a:srgbClr val="2626FE"/>
                </a:solidFill>
              </a:rPr>
              <a:t>病因病机</a:t>
            </a:r>
          </a:p>
        </p:txBody>
      </p:sp>
      <p:sp>
        <p:nvSpPr>
          <p:cNvPr id="2" name="椭圆 1"/>
          <p:cNvSpPr/>
          <p:nvPr/>
        </p:nvSpPr>
        <p:spPr>
          <a:xfrm>
            <a:off x="472627" y="1331087"/>
            <a:ext cx="937549" cy="972273"/>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3200" b="1" dirty="0">
                <a:latin typeface="+mj-ea"/>
                <a:ea typeface="+mj-ea"/>
              </a:rPr>
              <a:t>湿</a:t>
            </a:r>
          </a:p>
        </p:txBody>
      </p:sp>
      <p:sp>
        <p:nvSpPr>
          <p:cNvPr id="5" name="椭圆 4"/>
          <p:cNvSpPr/>
          <p:nvPr/>
        </p:nvSpPr>
        <p:spPr>
          <a:xfrm>
            <a:off x="472627" y="2573435"/>
            <a:ext cx="937549" cy="972273"/>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zh-CN" altLang="en-US" sz="3200" b="1" dirty="0">
                <a:latin typeface="+mj-ea"/>
                <a:ea typeface="+mj-ea"/>
              </a:rPr>
              <a:t>热</a:t>
            </a:r>
          </a:p>
        </p:txBody>
      </p:sp>
      <p:sp>
        <p:nvSpPr>
          <p:cNvPr id="6" name="椭圆 5"/>
          <p:cNvSpPr/>
          <p:nvPr/>
        </p:nvSpPr>
        <p:spPr>
          <a:xfrm>
            <a:off x="472627" y="3815783"/>
            <a:ext cx="937549" cy="972273"/>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zh-CN" altLang="en-US" sz="3200" b="1" dirty="0">
                <a:latin typeface="+mj-ea"/>
                <a:ea typeface="+mj-ea"/>
              </a:rPr>
              <a:t>毒</a:t>
            </a:r>
          </a:p>
        </p:txBody>
      </p:sp>
      <p:grpSp>
        <p:nvGrpSpPr>
          <p:cNvPr id="10" name="组合 9"/>
          <p:cNvGrpSpPr/>
          <p:nvPr/>
        </p:nvGrpSpPr>
        <p:grpSpPr>
          <a:xfrm>
            <a:off x="1504696" y="1975406"/>
            <a:ext cx="2060289" cy="2150962"/>
            <a:chOff x="1967696" y="1998556"/>
            <a:chExt cx="2060289" cy="2150962"/>
          </a:xfrm>
        </p:grpSpPr>
        <p:sp>
          <p:nvSpPr>
            <p:cNvPr id="9" name="圆角矩形 8"/>
            <p:cNvSpPr/>
            <p:nvPr/>
          </p:nvSpPr>
          <p:spPr>
            <a:xfrm>
              <a:off x="2720045" y="1998556"/>
              <a:ext cx="1307940" cy="215096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2800" b="1" dirty="0">
                  <a:solidFill>
                    <a:srgbClr val="2626FE"/>
                  </a:solidFill>
                  <a:latin typeface="+mj-ea"/>
                  <a:ea typeface="+mj-ea"/>
                </a:rPr>
                <a:t>冲任</a:t>
              </a:r>
              <a:endParaRPr lang="en-US" altLang="zh-CN" sz="2800" b="1" dirty="0">
                <a:solidFill>
                  <a:srgbClr val="2626FE"/>
                </a:solidFill>
                <a:latin typeface="+mj-ea"/>
                <a:ea typeface="+mj-ea"/>
              </a:endParaRPr>
            </a:p>
            <a:p>
              <a:pPr algn="ctr">
                <a:lnSpc>
                  <a:spcPct val="150000"/>
                </a:lnSpc>
              </a:pPr>
              <a:r>
                <a:rPr lang="zh-CN" altLang="en-US" sz="2800" b="1" dirty="0">
                  <a:solidFill>
                    <a:srgbClr val="2626FE"/>
                  </a:solidFill>
                  <a:latin typeface="+mj-ea"/>
                  <a:ea typeface="+mj-ea"/>
                </a:rPr>
                <a:t>胞宫</a:t>
              </a:r>
              <a:endParaRPr lang="en-US" altLang="zh-CN" sz="2800" b="1" dirty="0">
                <a:solidFill>
                  <a:srgbClr val="2626FE"/>
                </a:solidFill>
                <a:latin typeface="+mj-ea"/>
                <a:ea typeface="+mj-ea"/>
              </a:endParaRPr>
            </a:p>
            <a:p>
              <a:pPr algn="ctr">
                <a:lnSpc>
                  <a:spcPct val="150000"/>
                </a:lnSpc>
              </a:pPr>
              <a:r>
                <a:rPr lang="zh-CN" altLang="en-US" sz="2800" b="1" dirty="0">
                  <a:solidFill>
                    <a:srgbClr val="2626FE"/>
                  </a:solidFill>
                  <a:latin typeface="+mj-ea"/>
                  <a:ea typeface="+mj-ea"/>
                </a:rPr>
                <a:t>胞脉</a:t>
              </a:r>
              <a:endParaRPr lang="en-US" altLang="zh-CN" sz="2800" b="1" dirty="0">
                <a:latin typeface="+mj-ea"/>
                <a:ea typeface="+mj-ea"/>
              </a:endParaRPr>
            </a:p>
          </p:txBody>
        </p:sp>
        <p:cxnSp>
          <p:nvCxnSpPr>
            <p:cNvPr id="7" name="直接箭头连接符 6"/>
            <p:cNvCxnSpPr/>
            <p:nvPr/>
          </p:nvCxnSpPr>
          <p:spPr>
            <a:xfrm>
              <a:off x="1967696" y="3082721"/>
              <a:ext cx="937550" cy="0"/>
            </a:xfrm>
            <a:prstGeom prst="straightConnector1">
              <a:avLst/>
            </a:prstGeom>
            <a:ln w="762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228126" y="2390223"/>
              <a:ext cx="677120" cy="1384995"/>
            </a:xfrm>
            <a:prstGeom prst="rect">
              <a:avLst/>
            </a:prstGeom>
            <a:noFill/>
          </p:spPr>
          <p:txBody>
            <a:bodyPr wrap="square" rtlCol="0">
              <a:spAutoFit/>
            </a:bodyPr>
            <a:lstStyle/>
            <a:p>
              <a:r>
                <a:rPr lang="zh-CN" altLang="en-US" sz="2800" b="1" dirty="0">
                  <a:latin typeface="+mj-ea"/>
                  <a:ea typeface="+mj-ea"/>
                </a:rPr>
                <a:t>蕴</a:t>
              </a:r>
              <a:endParaRPr lang="en-US" altLang="zh-CN" sz="2800" b="1" dirty="0">
                <a:latin typeface="+mj-ea"/>
                <a:ea typeface="+mj-ea"/>
              </a:endParaRPr>
            </a:p>
            <a:p>
              <a:endParaRPr lang="en-US" altLang="zh-CN" sz="2800" b="1" dirty="0">
                <a:latin typeface="+mj-ea"/>
                <a:ea typeface="+mj-ea"/>
              </a:endParaRPr>
            </a:p>
            <a:p>
              <a:r>
                <a:rPr lang="zh-CN" altLang="en-US" sz="2800" b="1" dirty="0">
                  <a:latin typeface="+mj-ea"/>
                  <a:ea typeface="+mj-ea"/>
                </a:rPr>
                <a:t>结</a:t>
              </a:r>
            </a:p>
          </p:txBody>
        </p:sp>
      </p:grpSp>
      <p:grpSp>
        <p:nvGrpSpPr>
          <p:cNvPr id="17" name="组合 16"/>
          <p:cNvGrpSpPr/>
          <p:nvPr/>
        </p:nvGrpSpPr>
        <p:grpSpPr>
          <a:xfrm>
            <a:off x="3350862" y="2099084"/>
            <a:ext cx="2899447" cy="2246769"/>
            <a:chOff x="3385587" y="2122234"/>
            <a:chExt cx="2899447" cy="2246769"/>
          </a:xfrm>
        </p:grpSpPr>
        <p:sp>
          <p:nvSpPr>
            <p:cNvPr id="11" name="TextBox 10"/>
            <p:cNvSpPr txBox="1"/>
            <p:nvPr/>
          </p:nvSpPr>
          <p:spPr>
            <a:xfrm>
              <a:off x="4271039" y="2122234"/>
              <a:ext cx="2013995" cy="2246769"/>
            </a:xfrm>
            <a:prstGeom prst="rect">
              <a:avLst/>
            </a:prstGeom>
            <a:ln w="57150">
              <a:solidFill>
                <a:srgbClr val="2626FE"/>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lnSpc>
                  <a:spcPct val="250000"/>
                </a:lnSpc>
              </a:pPr>
              <a:r>
                <a:rPr lang="zh-CN" altLang="en-US" sz="2800" b="1" dirty="0">
                  <a:solidFill>
                    <a:srgbClr val="FF0000"/>
                  </a:solidFill>
                  <a:latin typeface="+mj-ea"/>
                  <a:ea typeface="+mj-ea"/>
                </a:rPr>
                <a:t>正气已虚</a:t>
              </a:r>
              <a:endParaRPr lang="en-US" altLang="zh-CN" sz="2800" b="1" dirty="0">
                <a:solidFill>
                  <a:srgbClr val="FF0000"/>
                </a:solidFill>
                <a:latin typeface="+mj-ea"/>
                <a:ea typeface="+mj-ea"/>
              </a:endParaRPr>
            </a:p>
            <a:p>
              <a:pPr algn="ctr">
                <a:lnSpc>
                  <a:spcPct val="250000"/>
                </a:lnSpc>
              </a:pPr>
              <a:r>
                <a:rPr lang="zh-CN" altLang="en-US" sz="2800" b="1" dirty="0">
                  <a:solidFill>
                    <a:srgbClr val="FF0000"/>
                  </a:solidFill>
                  <a:latin typeface="+mj-ea"/>
                  <a:ea typeface="+mj-ea"/>
                </a:rPr>
                <a:t>余邪留恋</a:t>
              </a:r>
              <a:endParaRPr lang="en-US" altLang="zh-CN" sz="2800" b="1" dirty="0">
                <a:solidFill>
                  <a:srgbClr val="FF0000"/>
                </a:solidFill>
                <a:latin typeface="+mj-ea"/>
                <a:ea typeface="+mj-ea"/>
              </a:endParaRPr>
            </a:p>
          </p:txBody>
        </p:sp>
        <p:cxnSp>
          <p:nvCxnSpPr>
            <p:cNvPr id="15" name="直接箭头连接符 14"/>
            <p:cNvCxnSpPr/>
            <p:nvPr/>
          </p:nvCxnSpPr>
          <p:spPr>
            <a:xfrm>
              <a:off x="3385587" y="3120887"/>
              <a:ext cx="844952" cy="0"/>
            </a:xfrm>
            <a:prstGeom prst="straightConnector1">
              <a:avLst/>
            </a:prstGeom>
            <a:ln w="762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0" name="组合 19"/>
          <p:cNvGrpSpPr/>
          <p:nvPr/>
        </p:nvGrpSpPr>
        <p:grpSpPr>
          <a:xfrm>
            <a:off x="6350645" y="1630545"/>
            <a:ext cx="2803772" cy="2677656"/>
            <a:chOff x="6386192" y="1653695"/>
            <a:chExt cx="2736327" cy="2677656"/>
          </a:xfrm>
        </p:grpSpPr>
        <p:cxnSp>
          <p:nvCxnSpPr>
            <p:cNvPr id="18" name="直接箭头连接符 17"/>
            <p:cNvCxnSpPr/>
            <p:nvPr/>
          </p:nvCxnSpPr>
          <p:spPr>
            <a:xfrm>
              <a:off x="6386192" y="3111995"/>
              <a:ext cx="844952" cy="0"/>
            </a:xfrm>
            <a:prstGeom prst="straightConnector1">
              <a:avLst/>
            </a:prstGeom>
            <a:ln w="762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695703" y="1653695"/>
              <a:ext cx="2426816" cy="2677656"/>
            </a:xfrm>
            <a:prstGeom prst="rect">
              <a:avLst/>
            </a:prstGeom>
            <a:noFill/>
          </p:spPr>
          <p:txBody>
            <a:bodyPr wrap="square" rtlCol="0">
              <a:spAutoFit/>
            </a:bodyPr>
            <a:lstStyle/>
            <a:p>
              <a:pPr>
                <a:lnSpc>
                  <a:spcPct val="300000"/>
                </a:lnSpc>
              </a:pPr>
              <a:r>
                <a:rPr lang="zh-CN" altLang="en-US" sz="2800" b="1" dirty="0">
                  <a:solidFill>
                    <a:srgbClr val="2626FE"/>
                  </a:solidFill>
                  <a:latin typeface="+mj-ea"/>
                  <a:ea typeface="+mj-ea"/>
                </a:rPr>
                <a:t>寒热虚实错杂</a:t>
              </a:r>
              <a:endParaRPr lang="en-US" altLang="zh-CN" sz="2800" b="1" dirty="0">
                <a:solidFill>
                  <a:srgbClr val="2626FE"/>
                </a:solidFill>
                <a:latin typeface="+mj-ea"/>
                <a:ea typeface="+mj-ea"/>
              </a:endParaRPr>
            </a:p>
            <a:p>
              <a:pPr>
                <a:lnSpc>
                  <a:spcPct val="300000"/>
                </a:lnSpc>
              </a:pPr>
              <a:r>
                <a:rPr lang="zh-CN" altLang="en-US" sz="2800" b="1" dirty="0">
                  <a:solidFill>
                    <a:srgbClr val="2626FE"/>
                  </a:solidFill>
                  <a:latin typeface="+mj-ea"/>
                  <a:ea typeface="+mj-ea"/>
                </a:rPr>
                <a:t>疾病反复发作</a:t>
              </a:r>
              <a:endParaRPr lang="en-US" altLang="zh-CN" sz="2800" b="1" dirty="0">
                <a:solidFill>
                  <a:srgbClr val="2626FE"/>
                </a:solidFill>
                <a:latin typeface="+mj-ea"/>
                <a:ea typeface="+mj-ea"/>
              </a:endParaRPr>
            </a:p>
          </p:txBody>
        </p:sp>
      </p:grpSp>
      <p:sp>
        <p:nvSpPr>
          <p:cNvPr id="3" name="矩形 2"/>
          <p:cNvSpPr/>
          <p:nvPr/>
        </p:nvSpPr>
        <p:spPr>
          <a:xfrm>
            <a:off x="3350862" y="2367073"/>
            <a:ext cx="543739" cy="1384995"/>
          </a:xfrm>
          <a:prstGeom prst="rect">
            <a:avLst/>
          </a:prstGeom>
        </p:spPr>
        <p:txBody>
          <a:bodyPr wrap="none">
            <a:spAutoFit/>
          </a:bodyPr>
          <a:lstStyle/>
          <a:p>
            <a:r>
              <a:rPr lang="zh-CN" altLang="en-US" sz="2800" b="1" dirty="0">
                <a:solidFill>
                  <a:srgbClr val="FF0000"/>
                </a:solidFill>
                <a:latin typeface="微软雅黑"/>
                <a:ea typeface="微软雅黑"/>
              </a:rPr>
              <a:t>日</a:t>
            </a:r>
            <a:endParaRPr lang="en-US" altLang="zh-CN" sz="2800" b="1" dirty="0">
              <a:solidFill>
                <a:srgbClr val="FF0000"/>
              </a:solidFill>
              <a:latin typeface="微软雅黑"/>
              <a:ea typeface="微软雅黑"/>
            </a:endParaRPr>
          </a:p>
          <a:p>
            <a:endParaRPr lang="en-US" altLang="zh-CN" sz="2800" b="1" dirty="0">
              <a:solidFill>
                <a:srgbClr val="FF0000"/>
              </a:solidFill>
              <a:latin typeface="微软雅黑"/>
              <a:ea typeface="微软雅黑"/>
            </a:endParaRPr>
          </a:p>
          <a:p>
            <a:r>
              <a:rPr lang="zh-CN" altLang="en-US" sz="2800" b="1" dirty="0">
                <a:solidFill>
                  <a:srgbClr val="FF0000"/>
                </a:solidFill>
                <a:latin typeface="微软雅黑"/>
                <a:ea typeface="微软雅黑"/>
              </a:rPr>
              <a:t>久</a:t>
            </a:r>
          </a:p>
        </p:txBody>
      </p:sp>
    </p:spTree>
    <p:extLst>
      <p:ext uri="{BB962C8B-B14F-4D97-AF65-F5344CB8AC3E}">
        <p14:creationId xmlns:p14="http://schemas.microsoft.com/office/powerpoint/2010/main" val="364969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标题 1"/>
          <p:cNvSpPr>
            <a:spLocks noGrp="1" noChangeArrowheads="1"/>
          </p:cNvSpPr>
          <p:nvPr>
            <p:ph type="title"/>
          </p:nvPr>
        </p:nvSpPr>
        <p:spPr>
          <a:xfrm>
            <a:off x="857446" y="365974"/>
            <a:ext cx="7543800" cy="994172"/>
          </a:xfrm>
        </p:spPr>
        <p:txBody>
          <a:bodyPr/>
          <a:lstStyle/>
          <a:p>
            <a:pPr algn="ctr">
              <a:defRPr/>
            </a:pPr>
            <a:r>
              <a:rPr lang="zh-CN" altLang="en-US" b="1" dirty="0">
                <a:solidFill>
                  <a:srgbClr val="2626FE"/>
                </a:solidFill>
              </a:rPr>
              <a:t>病因病机</a:t>
            </a:r>
          </a:p>
        </p:txBody>
      </p:sp>
      <p:graphicFrame>
        <p:nvGraphicFramePr>
          <p:cNvPr id="6" name="内容占位符 5"/>
          <p:cNvGraphicFramePr>
            <a:graphicFrameLocks noGrp="1"/>
          </p:cNvGraphicFramePr>
          <p:nvPr>
            <p:ph idx="1"/>
            <p:extLst>
              <p:ext uri="{D42A27DB-BD31-4B8C-83A1-F6EECF244321}">
                <p14:modId xmlns:p14="http://schemas.microsoft.com/office/powerpoint/2010/main" val="3421786920"/>
              </p:ext>
            </p:extLst>
          </p:nvPr>
        </p:nvGraphicFramePr>
        <p:xfrm>
          <a:off x="457200" y="1203767"/>
          <a:ext cx="8229600" cy="37270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94858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34257" y="725068"/>
            <a:ext cx="6385383" cy="3966932"/>
            <a:chOff x="2918317" y="542327"/>
            <a:chExt cx="4464824" cy="4448891"/>
          </a:xfrm>
        </p:grpSpPr>
        <p:sp>
          <p:nvSpPr>
            <p:cNvPr id="5" name="任意多边形 4"/>
            <p:cNvSpPr/>
            <p:nvPr/>
          </p:nvSpPr>
          <p:spPr>
            <a:xfrm>
              <a:off x="3608947" y="936556"/>
              <a:ext cx="3774194" cy="3774196"/>
            </a:xfrm>
            <a:custGeom>
              <a:avLst/>
              <a:gdLst/>
              <a:ahLst/>
              <a:cxnLst/>
              <a:rect l="0" t="0" r="0" b="0"/>
              <a:pathLst>
                <a:path>
                  <a:moveTo>
                    <a:pt x="2623417" y="149579"/>
                  </a:moveTo>
                  <a:arcTo wR="1887097" hR="1887097" stAng="17577968" swAng="1962273"/>
                </a:path>
              </a:pathLst>
            </a:custGeom>
          </p:spPr>
          <p:style>
            <a:lnRef idx="1">
              <a:schemeClr val="accent3"/>
            </a:lnRef>
            <a:fillRef idx="3">
              <a:schemeClr val="accent3"/>
            </a:fillRef>
            <a:effectRef idx="2">
              <a:schemeClr val="accent3"/>
            </a:effectRef>
            <a:fontRef idx="minor">
              <a:schemeClr val="lt1"/>
            </a:fontRef>
          </p:style>
        </p:sp>
        <p:sp>
          <p:nvSpPr>
            <p:cNvPr id="7" name="任意多边形 6"/>
            <p:cNvSpPr/>
            <p:nvPr/>
          </p:nvSpPr>
          <p:spPr>
            <a:xfrm>
              <a:off x="5488027" y="2015036"/>
              <a:ext cx="1452667" cy="944233"/>
            </a:xfrm>
            <a:custGeom>
              <a:avLst/>
              <a:gdLst>
                <a:gd name="connsiteX0" fmla="*/ 0 w 1452667"/>
                <a:gd name="connsiteY0" fmla="*/ 157375 h 944233"/>
                <a:gd name="connsiteX1" fmla="*/ 157375 w 1452667"/>
                <a:gd name="connsiteY1" fmla="*/ 0 h 944233"/>
                <a:gd name="connsiteX2" fmla="*/ 1295292 w 1452667"/>
                <a:gd name="connsiteY2" fmla="*/ 0 h 944233"/>
                <a:gd name="connsiteX3" fmla="*/ 1452667 w 1452667"/>
                <a:gd name="connsiteY3" fmla="*/ 157375 h 944233"/>
                <a:gd name="connsiteX4" fmla="*/ 1452667 w 1452667"/>
                <a:gd name="connsiteY4" fmla="*/ 786858 h 944233"/>
                <a:gd name="connsiteX5" fmla="*/ 1295292 w 1452667"/>
                <a:gd name="connsiteY5" fmla="*/ 944233 h 944233"/>
                <a:gd name="connsiteX6" fmla="*/ 157375 w 1452667"/>
                <a:gd name="connsiteY6" fmla="*/ 944233 h 944233"/>
                <a:gd name="connsiteX7" fmla="*/ 0 w 1452667"/>
                <a:gd name="connsiteY7" fmla="*/ 786858 h 944233"/>
                <a:gd name="connsiteX8" fmla="*/ 0 w 1452667"/>
                <a:gd name="connsiteY8" fmla="*/ 157375 h 94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667" h="944233">
                  <a:moveTo>
                    <a:pt x="0" y="157375"/>
                  </a:moveTo>
                  <a:cubicBezTo>
                    <a:pt x="0" y="70459"/>
                    <a:pt x="70459" y="0"/>
                    <a:pt x="157375" y="0"/>
                  </a:cubicBezTo>
                  <a:lnTo>
                    <a:pt x="1295292" y="0"/>
                  </a:lnTo>
                  <a:cubicBezTo>
                    <a:pt x="1382208" y="0"/>
                    <a:pt x="1452667" y="70459"/>
                    <a:pt x="1452667" y="157375"/>
                  </a:cubicBezTo>
                  <a:lnTo>
                    <a:pt x="1452667" y="786858"/>
                  </a:lnTo>
                  <a:cubicBezTo>
                    <a:pt x="1452667" y="873774"/>
                    <a:pt x="1382208" y="944233"/>
                    <a:pt x="1295292" y="944233"/>
                  </a:cubicBezTo>
                  <a:lnTo>
                    <a:pt x="157375" y="944233"/>
                  </a:lnTo>
                  <a:cubicBezTo>
                    <a:pt x="70459" y="944233"/>
                    <a:pt x="0" y="873774"/>
                    <a:pt x="0" y="786858"/>
                  </a:cubicBezTo>
                  <a:lnTo>
                    <a:pt x="0" y="157375"/>
                  </a:lnTo>
                  <a:close/>
                </a:path>
              </a:pathLst>
            </a:custGeom>
          </p:spPr>
          <p:style>
            <a:lnRef idx="1">
              <a:schemeClr val="accent3"/>
            </a:lnRef>
            <a:fillRef idx="3">
              <a:schemeClr val="accent3"/>
            </a:fillRef>
            <a:effectRef idx="2">
              <a:schemeClr val="accent3"/>
            </a:effectRef>
            <a:fontRef idx="minor">
              <a:schemeClr val="lt1"/>
            </a:fontRef>
          </p:style>
          <p:txBody>
            <a:bodyPr spcFirstLastPara="0" vert="horz" wrap="square" lIns="152774" tIns="152774" rIns="152774" bIns="152774" numCol="1" spcCol="1270" anchor="ctr" anchorCtr="0">
              <a:noAutofit/>
            </a:bodyPr>
            <a:lstStyle/>
            <a:p>
              <a:pPr lvl="0" algn="ctr" defTabSz="1244600">
                <a:lnSpc>
                  <a:spcPct val="90000"/>
                </a:lnSpc>
                <a:spcBef>
                  <a:spcPct val="0"/>
                </a:spcBef>
                <a:spcAft>
                  <a:spcPct val="35000"/>
                </a:spcAft>
              </a:pPr>
              <a:r>
                <a:rPr lang="zh-CN" altLang="en-US" sz="2800" b="1" kern="1200">
                  <a:solidFill>
                    <a:schemeClr val="bg1"/>
                  </a:solidFill>
                  <a:latin typeface="+mj-ea"/>
                  <a:ea typeface="+mj-ea"/>
                </a:rPr>
                <a:t>寒湿凝滞</a:t>
              </a:r>
              <a:endParaRPr lang="zh-CN" altLang="en-US" sz="2800" b="1" kern="1200" dirty="0">
                <a:solidFill>
                  <a:schemeClr val="bg1"/>
                </a:solidFill>
                <a:latin typeface="+mj-ea"/>
                <a:ea typeface="+mj-ea"/>
              </a:endParaRPr>
            </a:p>
          </p:txBody>
        </p:sp>
        <p:sp>
          <p:nvSpPr>
            <p:cNvPr id="8" name="任意多边形 7"/>
            <p:cNvSpPr/>
            <p:nvPr/>
          </p:nvSpPr>
          <p:spPr>
            <a:xfrm>
              <a:off x="3608947" y="1014444"/>
              <a:ext cx="3774194" cy="3774194"/>
            </a:xfrm>
            <a:custGeom>
              <a:avLst/>
              <a:gdLst/>
              <a:ahLst/>
              <a:cxnLst/>
              <a:rect l="0" t="0" r="0" b="0"/>
              <a:pathLst>
                <a:path>
                  <a:moveTo>
                    <a:pt x="3771597" y="1788134"/>
                  </a:moveTo>
                  <a:arcTo wR="1887097" hR="1887097" stAng="21419636" swAng="2196868"/>
                </a:path>
              </a:pathLst>
            </a:custGeom>
          </p:spPr>
          <p:style>
            <a:lnRef idx="1">
              <a:schemeClr val="accent3"/>
            </a:lnRef>
            <a:fillRef idx="3">
              <a:schemeClr val="accent3"/>
            </a:fillRef>
            <a:effectRef idx="2">
              <a:schemeClr val="accent3"/>
            </a:effectRef>
            <a:fontRef idx="minor">
              <a:schemeClr val="lt1"/>
            </a:fontRef>
          </p:style>
        </p:sp>
        <p:sp>
          <p:nvSpPr>
            <p:cNvPr id="9" name="任意多边形 8"/>
            <p:cNvSpPr/>
            <p:nvPr/>
          </p:nvSpPr>
          <p:spPr>
            <a:xfrm>
              <a:off x="5288101" y="3956118"/>
              <a:ext cx="1452667" cy="944233"/>
            </a:xfrm>
            <a:custGeom>
              <a:avLst/>
              <a:gdLst>
                <a:gd name="connsiteX0" fmla="*/ 0 w 1452667"/>
                <a:gd name="connsiteY0" fmla="*/ 157375 h 944233"/>
                <a:gd name="connsiteX1" fmla="*/ 157375 w 1452667"/>
                <a:gd name="connsiteY1" fmla="*/ 0 h 944233"/>
                <a:gd name="connsiteX2" fmla="*/ 1295292 w 1452667"/>
                <a:gd name="connsiteY2" fmla="*/ 0 h 944233"/>
                <a:gd name="connsiteX3" fmla="*/ 1452667 w 1452667"/>
                <a:gd name="connsiteY3" fmla="*/ 157375 h 944233"/>
                <a:gd name="connsiteX4" fmla="*/ 1452667 w 1452667"/>
                <a:gd name="connsiteY4" fmla="*/ 786858 h 944233"/>
                <a:gd name="connsiteX5" fmla="*/ 1295292 w 1452667"/>
                <a:gd name="connsiteY5" fmla="*/ 944233 h 944233"/>
                <a:gd name="connsiteX6" fmla="*/ 157375 w 1452667"/>
                <a:gd name="connsiteY6" fmla="*/ 944233 h 944233"/>
                <a:gd name="connsiteX7" fmla="*/ 0 w 1452667"/>
                <a:gd name="connsiteY7" fmla="*/ 786858 h 944233"/>
                <a:gd name="connsiteX8" fmla="*/ 0 w 1452667"/>
                <a:gd name="connsiteY8" fmla="*/ 157375 h 94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667" h="944233">
                  <a:moveTo>
                    <a:pt x="0" y="157375"/>
                  </a:moveTo>
                  <a:cubicBezTo>
                    <a:pt x="0" y="70459"/>
                    <a:pt x="70459" y="0"/>
                    <a:pt x="157375" y="0"/>
                  </a:cubicBezTo>
                  <a:lnTo>
                    <a:pt x="1295292" y="0"/>
                  </a:lnTo>
                  <a:cubicBezTo>
                    <a:pt x="1382208" y="0"/>
                    <a:pt x="1452667" y="70459"/>
                    <a:pt x="1452667" y="157375"/>
                  </a:cubicBezTo>
                  <a:lnTo>
                    <a:pt x="1452667" y="786858"/>
                  </a:lnTo>
                  <a:cubicBezTo>
                    <a:pt x="1452667" y="873774"/>
                    <a:pt x="1382208" y="944233"/>
                    <a:pt x="1295292" y="944233"/>
                  </a:cubicBezTo>
                  <a:lnTo>
                    <a:pt x="157375" y="944233"/>
                  </a:lnTo>
                  <a:cubicBezTo>
                    <a:pt x="70459" y="944233"/>
                    <a:pt x="0" y="873774"/>
                    <a:pt x="0" y="786858"/>
                  </a:cubicBezTo>
                  <a:lnTo>
                    <a:pt x="0" y="157375"/>
                  </a:lnTo>
                  <a:close/>
                </a:path>
              </a:pathLst>
            </a:custGeom>
          </p:spPr>
          <p:style>
            <a:lnRef idx="1">
              <a:schemeClr val="accent3"/>
            </a:lnRef>
            <a:fillRef idx="3">
              <a:schemeClr val="accent3"/>
            </a:fillRef>
            <a:effectRef idx="2">
              <a:schemeClr val="accent3"/>
            </a:effectRef>
            <a:fontRef idx="minor">
              <a:schemeClr val="lt1"/>
            </a:fontRef>
          </p:style>
          <p:txBody>
            <a:bodyPr spcFirstLastPara="0" vert="horz" wrap="square" lIns="152774" tIns="152774" rIns="152774" bIns="152774" numCol="1" spcCol="1270" anchor="ctr" anchorCtr="0">
              <a:noAutofit/>
            </a:bodyPr>
            <a:lstStyle/>
            <a:p>
              <a:pPr lvl="0" algn="ctr" defTabSz="1244600">
                <a:lnSpc>
                  <a:spcPct val="90000"/>
                </a:lnSpc>
                <a:spcBef>
                  <a:spcPct val="0"/>
                </a:spcBef>
                <a:spcAft>
                  <a:spcPct val="35000"/>
                </a:spcAft>
              </a:pPr>
              <a:r>
                <a:rPr lang="zh-CN" altLang="en-US" sz="2800" b="1" kern="1200">
                  <a:solidFill>
                    <a:schemeClr val="bg1"/>
                  </a:solidFill>
                  <a:latin typeface="+mj-ea"/>
                  <a:ea typeface="+mj-ea"/>
                </a:rPr>
                <a:t>肾虚血瘀</a:t>
              </a:r>
              <a:endParaRPr lang="zh-CN" altLang="en-US" sz="2800" b="1" kern="1200" dirty="0">
                <a:solidFill>
                  <a:schemeClr val="bg1"/>
                </a:solidFill>
                <a:latin typeface="+mj-ea"/>
                <a:ea typeface="+mj-ea"/>
              </a:endParaRPr>
            </a:p>
          </p:txBody>
        </p:sp>
        <p:sp>
          <p:nvSpPr>
            <p:cNvPr id="10" name="任意多边形 9"/>
            <p:cNvSpPr/>
            <p:nvPr/>
          </p:nvSpPr>
          <p:spPr>
            <a:xfrm>
              <a:off x="3608947" y="1014444"/>
              <a:ext cx="3774194" cy="3774194"/>
            </a:xfrm>
            <a:custGeom>
              <a:avLst/>
              <a:gdLst/>
              <a:ahLst/>
              <a:cxnLst/>
              <a:rect l="0" t="0" r="0" b="0"/>
              <a:pathLst>
                <a:path>
                  <a:moveTo>
                    <a:pt x="2262470" y="3736483"/>
                  </a:moveTo>
                  <a:arcTo wR="1887097" hR="1887097" stAng="4711587" swAng="1376826"/>
                </a:path>
              </a:pathLst>
            </a:custGeom>
          </p:spPr>
          <p:style>
            <a:lnRef idx="1">
              <a:schemeClr val="accent3"/>
            </a:lnRef>
            <a:fillRef idx="3">
              <a:schemeClr val="accent3"/>
            </a:fillRef>
            <a:effectRef idx="2">
              <a:schemeClr val="accent3"/>
            </a:effectRef>
            <a:fontRef idx="minor">
              <a:schemeClr val="lt1"/>
            </a:fontRef>
          </p:style>
        </p:sp>
        <p:sp>
          <p:nvSpPr>
            <p:cNvPr id="11" name="任意多边形 10"/>
            <p:cNvSpPr/>
            <p:nvPr/>
          </p:nvSpPr>
          <p:spPr>
            <a:xfrm>
              <a:off x="3377234" y="4046985"/>
              <a:ext cx="1452667" cy="944233"/>
            </a:xfrm>
            <a:custGeom>
              <a:avLst/>
              <a:gdLst>
                <a:gd name="connsiteX0" fmla="*/ 0 w 1452667"/>
                <a:gd name="connsiteY0" fmla="*/ 157375 h 944233"/>
                <a:gd name="connsiteX1" fmla="*/ 157375 w 1452667"/>
                <a:gd name="connsiteY1" fmla="*/ 0 h 944233"/>
                <a:gd name="connsiteX2" fmla="*/ 1295292 w 1452667"/>
                <a:gd name="connsiteY2" fmla="*/ 0 h 944233"/>
                <a:gd name="connsiteX3" fmla="*/ 1452667 w 1452667"/>
                <a:gd name="connsiteY3" fmla="*/ 157375 h 944233"/>
                <a:gd name="connsiteX4" fmla="*/ 1452667 w 1452667"/>
                <a:gd name="connsiteY4" fmla="*/ 786858 h 944233"/>
                <a:gd name="connsiteX5" fmla="*/ 1295292 w 1452667"/>
                <a:gd name="connsiteY5" fmla="*/ 944233 h 944233"/>
                <a:gd name="connsiteX6" fmla="*/ 157375 w 1452667"/>
                <a:gd name="connsiteY6" fmla="*/ 944233 h 944233"/>
                <a:gd name="connsiteX7" fmla="*/ 0 w 1452667"/>
                <a:gd name="connsiteY7" fmla="*/ 786858 h 944233"/>
                <a:gd name="connsiteX8" fmla="*/ 0 w 1452667"/>
                <a:gd name="connsiteY8" fmla="*/ 157375 h 94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667" h="944233">
                  <a:moveTo>
                    <a:pt x="0" y="157375"/>
                  </a:moveTo>
                  <a:cubicBezTo>
                    <a:pt x="0" y="70459"/>
                    <a:pt x="70459" y="0"/>
                    <a:pt x="157375" y="0"/>
                  </a:cubicBezTo>
                  <a:lnTo>
                    <a:pt x="1295292" y="0"/>
                  </a:lnTo>
                  <a:cubicBezTo>
                    <a:pt x="1382208" y="0"/>
                    <a:pt x="1452667" y="70459"/>
                    <a:pt x="1452667" y="157375"/>
                  </a:cubicBezTo>
                  <a:lnTo>
                    <a:pt x="1452667" y="786858"/>
                  </a:lnTo>
                  <a:cubicBezTo>
                    <a:pt x="1452667" y="873774"/>
                    <a:pt x="1382208" y="944233"/>
                    <a:pt x="1295292" y="944233"/>
                  </a:cubicBezTo>
                  <a:lnTo>
                    <a:pt x="157375" y="944233"/>
                  </a:lnTo>
                  <a:cubicBezTo>
                    <a:pt x="70459" y="944233"/>
                    <a:pt x="0" y="873774"/>
                    <a:pt x="0" y="786858"/>
                  </a:cubicBezTo>
                  <a:lnTo>
                    <a:pt x="0" y="157375"/>
                  </a:lnTo>
                  <a:close/>
                </a:path>
              </a:pathLst>
            </a:custGeom>
          </p:spPr>
          <p:style>
            <a:lnRef idx="1">
              <a:schemeClr val="accent3"/>
            </a:lnRef>
            <a:fillRef idx="3">
              <a:schemeClr val="accent3"/>
            </a:fillRef>
            <a:effectRef idx="2">
              <a:schemeClr val="accent3"/>
            </a:effectRef>
            <a:fontRef idx="minor">
              <a:schemeClr val="lt1"/>
            </a:fontRef>
          </p:style>
          <p:txBody>
            <a:bodyPr spcFirstLastPara="0" vert="horz" wrap="square" lIns="152774" tIns="152774" rIns="152774" bIns="152774" numCol="1" spcCol="1270" anchor="ctr" anchorCtr="0">
              <a:noAutofit/>
            </a:bodyPr>
            <a:lstStyle/>
            <a:p>
              <a:pPr lvl="0" algn="ctr" defTabSz="1244600">
                <a:lnSpc>
                  <a:spcPct val="90000"/>
                </a:lnSpc>
                <a:spcBef>
                  <a:spcPct val="0"/>
                </a:spcBef>
                <a:spcAft>
                  <a:spcPct val="35000"/>
                </a:spcAft>
              </a:pPr>
              <a:r>
                <a:rPr lang="zh-CN" altLang="en-US" sz="2800" b="1" kern="1200">
                  <a:solidFill>
                    <a:schemeClr val="bg1"/>
                  </a:solidFill>
                  <a:latin typeface="+mj-ea"/>
                  <a:ea typeface="+mj-ea"/>
                </a:rPr>
                <a:t>气虚血瘀</a:t>
              </a:r>
              <a:endParaRPr lang="zh-CN" altLang="en-US" sz="2800" b="1" kern="1200" dirty="0">
                <a:solidFill>
                  <a:schemeClr val="bg1"/>
                </a:solidFill>
                <a:latin typeface="+mj-ea"/>
                <a:ea typeface="+mj-ea"/>
              </a:endParaRPr>
            </a:p>
          </p:txBody>
        </p:sp>
        <p:sp>
          <p:nvSpPr>
            <p:cNvPr id="18" name="任意多边形 17"/>
            <p:cNvSpPr/>
            <p:nvPr/>
          </p:nvSpPr>
          <p:spPr>
            <a:xfrm>
              <a:off x="3608947" y="1014444"/>
              <a:ext cx="3774194" cy="3774194"/>
            </a:xfrm>
            <a:custGeom>
              <a:avLst/>
              <a:gdLst/>
              <a:ahLst/>
              <a:cxnLst/>
              <a:rect l="0" t="0" r="0" b="0"/>
              <a:pathLst>
                <a:path>
                  <a:moveTo>
                    <a:pt x="315446" y="2931631"/>
                  </a:moveTo>
                  <a:arcTo wR="1887097" hR="1887097" stAng="8783496" swAng="2196868"/>
                </a:path>
              </a:pathLst>
            </a:custGeom>
          </p:spPr>
          <p:style>
            <a:lnRef idx="1">
              <a:schemeClr val="accent3"/>
            </a:lnRef>
            <a:fillRef idx="3">
              <a:schemeClr val="accent3"/>
            </a:fillRef>
            <a:effectRef idx="2">
              <a:schemeClr val="accent3"/>
            </a:effectRef>
            <a:fontRef idx="minor">
              <a:schemeClr val="lt1"/>
            </a:fontRef>
          </p:style>
        </p:sp>
        <p:sp>
          <p:nvSpPr>
            <p:cNvPr id="20" name="任意多边形 19"/>
            <p:cNvSpPr/>
            <p:nvPr/>
          </p:nvSpPr>
          <p:spPr>
            <a:xfrm>
              <a:off x="2918317" y="2015036"/>
              <a:ext cx="1452667" cy="944233"/>
            </a:xfrm>
            <a:custGeom>
              <a:avLst/>
              <a:gdLst>
                <a:gd name="connsiteX0" fmla="*/ 0 w 1452667"/>
                <a:gd name="connsiteY0" fmla="*/ 157375 h 944233"/>
                <a:gd name="connsiteX1" fmla="*/ 157375 w 1452667"/>
                <a:gd name="connsiteY1" fmla="*/ 0 h 944233"/>
                <a:gd name="connsiteX2" fmla="*/ 1295292 w 1452667"/>
                <a:gd name="connsiteY2" fmla="*/ 0 h 944233"/>
                <a:gd name="connsiteX3" fmla="*/ 1452667 w 1452667"/>
                <a:gd name="connsiteY3" fmla="*/ 157375 h 944233"/>
                <a:gd name="connsiteX4" fmla="*/ 1452667 w 1452667"/>
                <a:gd name="connsiteY4" fmla="*/ 786858 h 944233"/>
                <a:gd name="connsiteX5" fmla="*/ 1295292 w 1452667"/>
                <a:gd name="connsiteY5" fmla="*/ 944233 h 944233"/>
                <a:gd name="connsiteX6" fmla="*/ 157375 w 1452667"/>
                <a:gd name="connsiteY6" fmla="*/ 944233 h 944233"/>
                <a:gd name="connsiteX7" fmla="*/ 0 w 1452667"/>
                <a:gd name="connsiteY7" fmla="*/ 786858 h 944233"/>
                <a:gd name="connsiteX8" fmla="*/ 0 w 1452667"/>
                <a:gd name="connsiteY8" fmla="*/ 157375 h 94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667" h="944233">
                  <a:moveTo>
                    <a:pt x="0" y="157375"/>
                  </a:moveTo>
                  <a:cubicBezTo>
                    <a:pt x="0" y="70459"/>
                    <a:pt x="70459" y="0"/>
                    <a:pt x="157375" y="0"/>
                  </a:cubicBezTo>
                  <a:lnTo>
                    <a:pt x="1295292" y="0"/>
                  </a:lnTo>
                  <a:cubicBezTo>
                    <a:pt x="1382208" y="0"/>
                    <a:pt x="1452667" y="70459"/>
                    <a:pt x="1452667" y="157375"/>
                  </a:cubicBezTo>
                  <a:lnTo>
                    <a:pt x="1452667" y="786858"/>
                  </a:lnTo>
                  <a:cubicBezTo>
                    <a:pt x="1452667" y="873774"/>
                    <a:pt x="1382208" y="944233"/>
                    <a:pt x="1295292" y="944233"/>
                  </a:cubicBezTo>
                  <a:lnTo>
                    <a:pt x="157375" y="944233"/>
                  </a:lnTo>
                  <a:cubicBezTo>
                    <a:pt x="70459" y="944233"/>
                    <a:pt x="0" y="873774"/>
                    <a:pt x="0" y="786858"/>
                  </a:cubicBezTo>
                  <a:lnTo>
                    <a:pt x="0" y="157375"/>
                  </a:lnTo>
                  <a:close/>
                </a:path>
              </a:pathLst>
            </a:custGeom>
          </p:spPr>
          <p:style>
            <a:lnRef idx="1">
              <a:schemeClr val="accent3"/>
            </a:lnRef>
            <a:fillRef idx="3">
              <a:schemeClr val="accent3"/>
            </a:fillRef>
            <a:effectRef idx="2">
              <a:schemeClr val="accent3"/>
            </a:effectRef>
            <a:fontRef idx="minor">
              <a:schemeClr val="lt1"/>
            </a:fontRef>
          </p:style>
          <p:txBody>
            <a:bodyPr spcFirstLastPara="0" vert="horz" wrap="square" lIns="152774" tIns="152774" rIns="152774" bIns="152774" numCol="1" spcCol="1270" anchor="ctr" anchorCtr="0">
              <a:noAutofit/>
            </a:bodyPr>
            <a:lstStyle/>
            <a:p>
              <a:pPr lvl="0" algn="ctr" defTabSz="1244600">
                <a:lnSpc>
                  <a:spcPct val="90000"/>
                </a:lnSpc>
                <a:spcBef>
                  <a:spcPct val="0"/>
                </a:spcBef>
                <a:spcAft>
                  <a:spcPct val="35000"/>
                </a:spcAft>
              </a:pPr>
              <a:r>
                <a:rPr lang="zh-CN" altLang="en-US" sz="2800" b="1" kern="1200">
                  <a:solidFill>
                    <a:schemeClr val="bg1"/>
                  </a:solidFill>
                  <a:latin typeface="+mj-ea"/>
                  <a:ea typeface="+mj-ea"/>
                </a:rPr>
                <a:t>气滞血瘀</a:t>
              </a:r>
              <a:endParaRPr lang="zh-CN" altLang="en-US" sz="2800" b="1" kern="1200" dirty="0">
                <a:solidFill>
                  <a:schemeClr val="bg1"/>
                </a:solidFill>
                <a:latin typeface="+mj-ea"/>
                <a:ea typeface="+mj-ea"/>
              </a:endParaRPr>
            </a:p>
          </p:txBody>
        </p:sp>
        <p:sp>
          <p:nvSpPr>
            <p:cNvPr id="21" name="任意多边形 20"/>
            <p:cNvSpPr/>
            <p:nvPr/>
          </p:nvSpPr>
          <p:spPr>
            <a:xfrm>
              <a:off x="3608947" y="1014444"/>
              <a:ext cx="3774194" cy="3774194"/>
            </a:xfrm>
            <a:custGeom>
              <a:avLst/>
              <a:gdLst/>
              <a:ahLst/>
              <a:cxnLst/>
              <a:rect l="0" t="0" r="0" b="0"/>
              <a:pathLst>
                <a:path>
                  <a:moveTo>
                    <a:pt x="328713" y="822871"/>
                  </a:moveTo>
                  <a:arcTo wR="1887097" hR="1887097" stAng="12859759" swAng="1962273"/>
                </a:path>
              </a:pathLst>
            </a:custGeom>
          </p:spPr>
          <p:style>
            <a:lnRef idx="1">
              <a:schemeClr val="accent3"/>
            </a:lnRef>
            <a:fillRef idx="3">
              <a:schemeClr val="accent3"/>
            </a:fillRef>
            <a:effectRef idx="2">
              <a:schemeClr val="accent3"/>
            </a:effectRef>
            <a:fontRef idx="minor">
              <a:schemeClr val="lt1"/>
            </a:fontRef>
          </p:style>
        </p:sp>
        <p:sp>
          <p:nvSpPr>
            <p:cNvPr id="4" name="任意多边形 3"/>
            <p:cNvSpPr/>
            <p:nvPr/>
          </p:nvSpPr>
          <p:spPr>
            <a:xfrm>
              <a:off x="4235546" y="542327"/>
              <a:ext cx="1452667" cy="944233"/>
            </a:xfrm>
            <a:custGeom>
              <a:avLst/>
              <a:gdLst>
                <a:gd name="connsiteX0" fmla="*/ 0 w 1452667"/>
                <a:gd name="connsiteY0" fmla="*/ 157375 h 944233"/>
                <a:gd name="connsiteX1" fmla="*/ 157375 w 1452667"/>
                <a:gd name="connsiteY1" fmla="*/ 0 h 944233"/>
                <a:gd name="connsiteX2" fmla="*/ 1295292 w 1452667"/>
                <a:gd name="connsiteY2" fmla="*/ 0 h 944233"/>
                <a:gd name="connsiteX3" fmla="*/ 1452667 w 1452667"/>
                <a:gd name="connsiteY3" fmla="*/ 157375 h 944233"/>
                <a:gd name="connsiteX4" fmla="*/ 1452667 w 1452667"/>
                <a:gd name="connsiteY4" fmla="*/ 786858 h 944233"/>
                <a:gd name="connsiteX5" fmla="*/ 1295292 w 1452667"/>
                <a:gd name="connsiteY5" fmla="*/ 944233 h 944233"/>
                <a:gd name="connsiteX6" fmla="*/ 157375 w 1452667"/>
                <a:gd name="connsiteY6" fmla="*/ 944233 h 944233"/>
                <a:gd name="connsiteX7" fmla="*/ 0 w 1452667"/>
                <a:gd name="connsiteY7" fmla="*/ 786858 h 944233"/>
                <a:gd name="connsiteX8" fmla="*/ 0 w 1452667"/>
                <a:gd name="connsiteY8" fmla="*/ 157375 h 94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667" h="944233">
                  <a:moveTo>
                    <a:pt x="0" y="157375"/>
                  </a:moveTo>
                  <a:cubicBezTo>
                    <a:pt x="0" y="70459"/>
                    <a:pt x="70459" y="0"/>
                    <a:pt x="157375" y="0"/>
                  </a:cubicBezTo>
                  <a:lnTo>
                    <a:pt x="1295292" y="0"/>
                  </a:lnTo>
                  <a:cubicBezTo>
                    <a:pt x="1382208" y="0"/>
                    <a:pt x="1452667" y="70459"/>
                    <a:pt x="1452667" y="157375"/>
                  </a:cubicBezTo>
                  <a:lnTo>
                    <a:pt x="1452667" y="786858"/>
                  </a:lnTo>
                  <a:cubicBezTo>
                    <a:pt x="1452667" y="873774"/>
                    <a:pt x="1382208" y="944233"/>
                    <a:pt x="1295292" y="944233"/>
                  </a:cubicBezTo>
                  <a:lnTo>
                    <a:pt x="157375" y="944233"/>
                  </a:lnTo>
                  <a:cubicBezTo>
                    <a:pt x="70459" y="944233"/>
                    <a:pt x="0" y="873774"/>
                    <a:pt x="0" y="786858"/>
                  </a:cubicBezTo>
                  <a:lnTo>
                    <a:pt x="0" y="157375"/>
                  </a:lnTo>
                  <a:close/>
                </a:path>
              </a:pathLst>
            </a:custGeom>
          </p:spPr>
          <p:style>
            <a:lnRef idx="1">
              <a:schemeClr val="accent3"/>
            </a:lnRef>
            <a:fillRef idx="3">
              <a:schemeClr val="accent3"/>
            </a:fillRef>
            <a:effectRef idx="2">
              <a:schemeClr val="accent3"/>
            </a:effectRef>
            <a:fontRef idx="minor">
              <a:schemeClr val="lt1"/>
            </a:fontRef>
          </p:style>
          <p:txBody>
            <a:bodyPr spcFirstLastPara="0" vert="horz" wrap="square" lIns="152774" tIns="152774" rIns="152774" bIns="152774" numCol="1" spcCol="1270" anchor="ctr" anchorCtr="0">
              <a:noAutofit/>
            </a:bodyPr>
            <a:lstStyle/>
            <a:p>
              <a:pPr lvl="0" algn="ctr" defTabSz="1244600">
                <a:lnSpc>
                  <a:spcPct val="90000"/>
                </a:lnSpc>
                <a:spcBef>
                  <a:spcPct val="0"/>
                </a:spcBef>
                <a:spcAft>
                  <a:spcPct val="35000"/>
                </a:spcAft>
              </a:pPr>
              <a:r>
                <a:rPr lang="zh-CN" altLang="en-US" sz="2800" b="1" kern="1200">
                  <a:solidFill>
                    <a:schemeClr val="bg1"/>
                  </a:solidFill>
                  <a:latin typeface="+mj-ea"/>
                  <a:ea typeface="+mj-ea"/>
                </a:rPr>
                <a:t>湿热瘀结</a:t>
              </a:r>
              <a:endParaRPr lang="zh-CN" altLang="en-US" sz="2800" b="1" kern="1200" dirty="0">
                <a:solidFill>
                  <a:schemeClr val="bg1"/>
                </a:solidFill>
                <a:latin typeface="+mj-ea"/>
                <a:ea typeface="+mj-ea"/>
              </a:endParaRPr>
            </a:p>
          </p:txBody>
        </p:sp>
      </p:grpSp>
    </p:spTree>
    <p:extLst>
      <p:ext uri="{BB962C8B-B14F-4D97-AF65-F5344CB8AC3E}">
        <p14:creationId xmlns:p14="http://schemas.microsoft.com/office/powerpoint/2010/main" val="58801560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标题 1"/>
          <p:cNvSpPr>
            <a:spLocks noGrp="1" noChangeArrowheads="1"/>
          </p:cNvSpPr>
          <p:nvPr>
            <p:ph type="title"/>
          </p:nvPr>
        </p:nvSpPr>
        <p:spPr>
          <a:xfrm>
            <a:off x="706976" y="435422"/>
            <a:ext cx="7543800" cy="1013222"/>
          </a:xfrm>
        </p:spPr>
        <p:txBody>
          <a:bodyPr/>
          <a:lstStyle/>
          <a:p>
            <a:pPr algn="ctr">
              <a:defRPr/>
            </a:pPr>
            <a:r>
              <a:rPr lang="zh-CN" altLang="en-US" b="1" dirty="0">
                <a:solidFill>
                  <a:srgbClr val="2626FE"/>
                </a:solidFill>
              </a:rPr>
              <a:t>辨证论治</a:t>
            </a:r>
          </a:p>
        </p:txBody>
      </p:sp>
      <p:sp>
        <p:nvSpPr>
          <p:cNvPr id="3" name="内容占位符 2"/>
          <p:cNvSpPr>
            <a:spLocks noGrp="1"/>
          </p:cNvSpPr>
          <p:nvPr>
            <p:ph idx="1"/>
          </p:nvPr>
        </p:nvSpPr>
        <p:spPr>
          <a:xfrm>
            <a:off x="457200" y="1504709"/>
            <a:ext cx="8229600" cy="3426193"/>
          </a:xfrm>
        </p:spPr>
        <p:txBody>
          <a:bodyPr/>
          <a:lstStyle/>
          <a:p>
            <a:pPr>
              <a:lnSpc>
                <a:spcPct val="150000"/>
              </a:lnSpc>
              <a:buFont typeface="Wingdings" panose="05000000000000000000" pitchFamily="2" charset="2"/>
              <a:buChar char="p"/>
              <a:defRPr/>
            </a:pPr>
            <a:r>
              <a:rPr lang="zh-CN" altLang="en-US" sz="2400" b="1" noProof="1">
                <a:solidFill>
                  <a:schemeClr val="tx1"/>
                </a:solidFill>
              </a:rPr>
              <a:t>临床表现以慢性、持续性下腹痛为主要症状，结合全身证候辨其寒热虚实  </a:t>
            </a:r>
          </a:p>
          <a:p>
            <a:pPr fontAlgn="auto">
              <a:lnSpc>
                <a:spcPct val="150000"/>
              </a:lnSpc>
              <a:buFont typeface="Wingdings" panose="05000000000000000000" pitchFamily="2" charset="2"/>
              <a:buChar char="p"/>
              <a:defRPr/>
            </a:pPr>
            <a:r>
              <a:rPr lang="zh-CN" altLang="en-US" sz="2400" noProof="1"/>
              <a:t>主要以活血化瘀，行气止痛为主，并注意祛邪与扶正的关系</a:t>
            </a:r>
          </a:p>
          <a:p>
            <a:pPr fontAlgn="auto">
              <a:lnSpc>
                <a:spcPct val="150000"/>
              </a:lnSpc>
              <a:buFont typeface="Wingdings" panose="05000000000000000000" pitchFamily="2" charset="2"/>
              <a:buChar char="p"/>
              <a:defRPr/>
            </a:pPr>
            <a:r>
              <a:rPr lang="zh-CN" altLang="en-US" sz="2400" b="1" noProof="1">
                <a:solidFill>
                  <a:schemeClr val="tx1"/>
                </a:solidFill>
              </a:rPr>
              <a:t>采用综合治疗方法          </a:t>
            </a:r>
          </a:p>
          <a:p>
            <a:pPr marL="0" indent="0" fontAlgn="auto">
              <a:buNone/>
              <a:defRPr/>
            </a:pPr>
            <a:endParaRPr lang="zh-CN" altLang="en-US" noProof="1"/>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标题 1"/>
          <p:cNvSpPr>
            <a:spLocks noGrp="1" noChangeArrowheads="1"/>
          </p:cNvSpPr>
          <p:nvPr>
            <p:ph type="title"/>
          </p:nvPr>
        </p:nvSpPr>
        <p:spPr>
          <a:xfrm>
            <a:off x="880595" y="655341"/>
            <a:ext cx="7543800" cy="841772"/>
          </a:xfrm>
        </p:spPr>
        <p:txBody>
          <a:bodyPr>
            <a:normAutofit/>
          </a:bodyPr>
          <a:lstStyle/>
          <a:p>
            <a:pPr algn="ctr">
              <a:defRPr/>
            </a:pPr>
            <a:r>
              <a:rPr lang="zh-CN" altLang="en-US" sz="3300" b="1" dirty="0">
                <a:solidFill>
                  <a:srgbClr val="0000FF"/>
                </a:solidFill>
              </a:rPr>
              <a:t>湿热瘀结</a:t>
            </a:r>
            <a:r>
              <a:rPr lang="en-US" altLang="zh-CN" sz="3300" b="1" dirty="0">
                <a:solidFill>
                  <a:srgbClr val="0000FF"/>
                </a:solidFill>
              </a:rPr>
              <a:t>——</a:t>
            </a:r>
            <a:r>
              <a:rPr lang="zh-CN" altLang="en-US" sz="3600" dirty="0">
                <a:solidFill>
                  <a:srgbClr val="FF0000"/>
                </a:solidFill>
              </a:rPr>
              <a:t>主要证候：</a:t>
            </a:r>
            <a:endParaRPr lang="zh-CN" altLang="en-US" sz="3300" dirty="0"/>
          </a:p>
        </p:txBody>
      </p:sp>
      <p:sp>
        <p:nvSpPr>
          <p:cNvPr id="147458" name="内容占位符 2"/>
          <p:cNvSpPr>
            <a:spLocks noGrp="1" noChangeArrowheads="1"/>
          </p:cNvSpPr>
          <p:nvPr>
            <p:ph idx="1"/>
          </p:nvPr>
        </p:nvSpPr>
        <p:spPr>
          <a:xfrm>
            <a:off x="834297" y="1450438"/>
            <a:ext cx="7543800" cy="3584550"/>
          </a:xfrm>
        </p:spPr>
        <p:txBody>
          <a:bodyPr/>
          <a:lstStyle/>
          <a:p>
            <a:pPr>
              <a:lnSpc>
                <a:spcPct val="150000"/>
              </a:lnSpc>
              <a:buFont typeface="Wingdings" panose="05000000000000000000" pitchFamily="2" charset="2"/>
              <a:buChar char="p"/>
            </a:pPr>
            <a:r>
              <a:rPr lang="zh-CN" altLang="en-US" sz="2400" b="1" dirty="0">
                <a:solidFill>
                  <a:schemeClr val="tx1"/>
                </a:solidFill>
              </a:rPr>
              <a:t>少腹部隐痛或灼热感，或疼痛拒按，痛连腰骶</a:t>
            </a:r>
            <a:endParaRPr lang="en-US" altLang="zh-CN" sz="2400" b="1" dirty="0">
              <a:solidFill>
                <a:schemeClr val="tx1"/>
              </a:solidFill>
            </a:endParaRPr>
          </a:p>
          <a:p>
            <a:pPr>
              <a:lnSpc>
                <a:spcPct val="150000"/>
              </a:lnSpc>
              <a:buFont typeface="Wingdings" panose="05000000000000000000" pitchFamily="2" charset="2"/>
              <a:buChar char="p"/>
            </a:pPr>
            <a:r>
              <a:rPr lang="zh-CN" altLang="en-US" sz="2400" dirty="0"/>
              <a:t>或</a:t>
            </a:r>
            <a:r>
              <a:rPr lang="zh-CN" altLang="en-US" sz="2400" b="1" dirty="0">
                <a:solidFill>
                  <a:srgbClr val="FF0000"/>
                </a:solidFill>
              </a:rPr>
              <a:t>低热</a:t>
            </a:r>
            <a:r>
              <a:rPr lang="zh-CN" altLang="en-US" sz="2400" b="1" dirty="0">
                <a:solidFill>
                  <a:schemeClr val="tx1"/>
                </a:solidFill>
              </a:rPr>
              <a:t>，经行或劳累加重</a:t>
            </a:r>
            <a:endParaRPr lang="en-US" altLang="zh-CN" sz="2400" b="1" dirty="0">
              <a:solidFill>
                <a:schemeClr val="tx1"/>
              </a:solidFill>
            </a:endParaRPr>
          </a:p>
          <a:p>
            <a:pPr>
              <a:lnSpc>
                <a:spcPct val="150000"/>
              </a:lnSpc>
              <a:buFont typeface="Wingdings" panose="05000000000000000000" pitchFamily="2" charset="2"/>
              <a:buChar char="p"/>
            </a:pPr>
            <a:r>
              <a:rPr lang="zh-CN" altLang="en-US" sz="2400" b="1" dirty="0">
                <a:solidFill>
                  <a:schemeClr val="tx1"/>
                </a:solidFill>
              </a:rPr>
              <a:t>带下量多，色黄</a:t>
            </a:r>
            <a:endParaRPr lang="en-US" altLang="zh-CN" sz="2400" b="1" dirty="0">
              <a:solidFill>
                <a:schemeClr val="tx1"/>
              </a:solidFill>
            </a:endParaRPr>
          </a:p>
          <a:p>
            <a:pPr>
              <a:lnSpc>
                <a:spcPct val="150000"/>
              </a:lnSpc>
              <a:buFont typeface="Wingdings" panose="05000000000000000000" pitchFamily="2" charset="2"/>
              <a:buChar char="p"/>
            </a:pPr>
            <a:r>
              <a:rPr lang="zh-CN" altLang="en-US" sz="2400" b="1" dirty="0">
                <a:solidFill>
                  <a:schemeClr val="tx1"/>
                </a:solidFill>
              </a:rPr>
              <a:t>胸闷纳呆，口干不欲饮，大便秘结或便溏，尿黄赤</a:t>
            </a:r>
            <a:endParaRPr lang="en-US" altLang="zh-CN" sz="2400" b="1" dirty="0">
              <a:solidFill>
                <a:schemeClr val="tx1"/>
              </a:solidFill>
            </a:endParaRPr>
          </a:p>
          <a:p>
            <a:pPr>
              <a:lnSpc>
                <a:spcPct val="150000"/>
              </a:lnSpc>
              <a:buFont typeface="Wingdings" panose="05000000000000000000" pitchFamily="2" charset="2"/>
              <a:buChar char="p"/>
            </a:pPr>
            <a:r>
              <a:rPr lang="zh-CN" altLang="en-US" sz="2400" b="1" dirty="0">
                <a:solidFill>
                  <a:schemeClr val="tx1"/>
                </a:solidFill>
              </a:rPr>
              <a:t>舌暗红，苔黄腻，脉弦滑或滑数。</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41722" y="538379"/>
            <a:ext cx="8229600" cy="800100"/>
          </a:xfrm>
        </p:spPr>
        <p:txBody>
          <a:bodyPr/>
          <a:lstStyle/>
          <a:p>
            <a:pPr algn="ctr"/>
            <a:r>
              <a:rPr lang="zh-CN" altLang="en-US" dirty="0">
                <a:solidFill>
                  <a:srgbClr val="0000FF"/>
                </a:solidFill>
              </a:rPr>
              <a:t>湿热瘀结</a:t>
            </a:r>
            <a:endParaRPr lang="zh-CN" altLang="en-US" dirty="0"/>
          </a:p>
        </p:txBody>
      </p:sp>
      <p:sp>
        <p:nvSpPr>
          <p:cNvPr id="3" name="内容占位符 2"/>
          <p:cNvSpPr>
            <a:spLocks noGrp="1"/>
          </p:cNvSpPr>
          <p:nvPr>
            <p:ph idx="1"/>
          </p:nvPr>
        </p:nvSpPr>
        <p:spPr>
          <a:xfrm>
            <a:off x="441722" y="1397701"/>
            <a:ext cx="8229600" cy="3243834"/>
          </a:xfrm>
        </p:spPr>
        <p:txBody>
          <a:bodyPr>
            <a:normAutofit fontScale="92500" lnSpcReduction="10000"/>
          </a:bodyPr>
          <a:lstStyle/>
          <a:p>
            <a:pPr>
              <a:lnSpc>
                <a:spcPct val="150000"/>
              </a:lnSpc>
              <a:buFont typeface="Wingdings" panose="05000000000000000000" pitchFamily="2" charset="2"/>
              <a:buChar char="p"/>
            </a:pPr>
            <a:r>
              <a:rPr lang="zh-CN" altLang="en-US" sz="3400" dirty="0">
                <a:solidFill>
                  <a:srgbClr val="2626FE"/>
                </a:solidFill>
              </a:rPr>
              <a:t>治  法：</a:t>
            </a:r>
            <a:r>
              <a:rPr lang="zh-CN" altLang="en-US" sz="3400" dirty="0"/>
              <a:t>清热利湿，化瘀止痛。</a:t>
            </a:r>
          </a:p>
          <a:p>
            <a:pPr>
              <a:lnSpc>
                <a:spcPct val="150000"/>
              </a:lnSpc>
              <a:buFont typeface="Wingdings" panose="05000000000000000000" pitchFamily="2" charset="2"/>
              <a:buChar char="p"/>
            </a:pPr>
            <a:r>
              <a:rPr lang="zh-CN" altLang="en-US" sz="3400" dirty="0">
                <a:solidFill>
                  <a:srgbClr val="2626FE"/>
                </a:solidFill>
              </a:rPr>
              <a:t>方  药：</a:t>
            </a:r>
            <a:r>
              <a:rPr lang="zh-CN" altLang="en-US" sz="3400" dirty="0">
                <a:solidFill>
                  <a:srgbClr val="FF0000"/>
                </a:solidFill>
              </a:rPr>
              <a:t>银甲丸</a:t>
            </a:r>
            <a:r>
              <a:rPr lang="en-US" altLang="zh-CN" sz="3400" dirty="0"/>
              <a:t>《</a:t>
            </a:r>
            <a:r>
              <a:rPr lang="zh-CN" altLang="en-US" sz="3400" dirty="0"/>
              <a:t>王渭川妇科经验选</a:t>
            </a:r>
            <a:r>
              <a:rPr lang="en-US" altLang="zh-CN" sz="3400" dirty="0"/>
              <a:t>》</a:t>
            </a:r>
          </a:p>
          <a:p>
            <a:pPr marL="109728" indent="0" algn="ctr">
              <a:lnSpc>
                <a:spcPct val="150000"/>
              </a:lnSpc>
              <a:buNone/>
            </a:pPr>
            <a:r>
              <a:rPr lang="zh-CN" altLang="en-US" dirty="0"/>
              <a:t>金银花、连翘、蒲公英、紫花地丁、</a:t>
            </a:r>
            <a:endParaRPr lang="en-US" altLang="zh-CN" dirty="0"/>
          </a:p>
          <a:p>
            <a:pPr marL="109728" indent="0" algn="ctr">
              <a:lnSpc>
                <a:spcPct val="150000"/>
              </a:lnSpc>
              <a:buNone/>
            </a:pPr>
            <a:r>
              <a:rPr lang="zh-CN" altLang="en-US" dirty="0"/>
              <a:t>红藤、大青叶、升麻</a:t>
            </a:r>
            <a:endParaRPr lang="en-US" altLang="zh-CN" dirty="0"/>
          </a:p>
          <a:p>
            <a:pPr marL="109728" indent="0" algn="ctr">
              <a:lnSpc>
                <a:spcPct val="150000"/>
              </a:lnSpc>
              <a:buNone/>
            </a:pPr>
            <a:r>
              <a:rPr lang="zh-CN" altLang="en-US" dirty="0"/>
              <a:t>茵陈、椿根皮   生鳖甲、蒲黄、琥珀   桔梗</a:t>
            </a:r>
            <a:endParaRPr lang="en-US" altLang="zh-CN" dirty="0"/>
          </a:p>
          <a:p>
            <a:pPr>
              <a:lnSpc>
                <a:spcPct val="150000"/>
              </a:lnSpc>
            </a:pPr>
            <a:endParaRPr lang="en-US" altLang="zh-CN" dirty="0"/>
          </a:p>
          <a:p>
            <a:pPr>
              <a:lnSpc>
                <a:spcPct val="150000"/>
              </a:lnSpc>
            </a:pPr>
            <a:endParaRPr lang="en-US" altLang="zh-CN" dirty="0"/>
          </a:p>
          <a:p>
            <a:endParaRPr lang="zh-CN" altLang="en-US"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标题 2"/>
          <p:cNvSpPr>
            <a:spLocks noGrp="1" noChangeArrowheads="1"/>
          </p:cNvSpPr>
          <p:nvPr>
            <p:ph type="title"/>
          </p:nvPr>
        </p:nvSpPr>
        <p:spPr>
          <a:xfrm>
            <a:off x="422476" y="544733"/>
            <a:ext cx="8229600" cy="800100"/>
          </a:xfrm>
        </p:spPr>
        <p:txBody>
          <a:bodyPr/>
          <a:lstStyle/>
          <a:p>
            <a:pPr algn="ctr">
              <a:defRPr/>
            </a:pPr>
            <a:r>
              <a:rPr lang="zh-CN" altLang="en-US" dirty="0">
                <a:solidFill>
                  <a:srgbClr val="2626FE"/>
                </a:solidFill>
              </a:rPr>
              <a:t>加减</a:t>
            </a:r>
          </a:p>
        </p:txBody>
      </p:sp>
      <p:sp>
        <p:nvSpPr>
          <p:cNvPr id="150530" name="内容占位符 3"/>
          <p:cNvSpPr>
            <a:spLocks noGrp="1" noChangeArrowheads="1"/>
          </p:cNvSpPr>
          <p:nvPr>
            <p:ph idx="1"/>
          </p:nvPr>
        </p:nvSpPr>
        <p:spPr>
          <a:xfrm>
            <a:off x="822722" y="1701478"/>
            <a:ext cx="7543800" cy="3240912"/>
          </a:xfrm>
        </p:spPr>
        <p:txBody>
          <a:bodyPr/>
          <a:lstStyle/>
          <a:p>
            <a:pPr>
              <a:lnSpc>
                <a:spcPct val="130000"/>
              </a:lnSpc>
              <a:buFont typeface="Wingdings" panose="05000000000000000000" pitchFamily="2" charset="2"/>
              <a:buChar char="p"/>
            </a:pPr>
            <a:r>
              <a:rPr lang="zh-CN" altLang="en-US" sz="2400" b="1" dirty="0">
                <a:solidFill>
                  <a:srgbClr val="02057E"/>
                </a:solidFill>
              </a:rPr>
              <a:t>或用当归芍药散加丹参、毛冬青、忍冬藤、田七片</a:t>
            </a:r>
            <a:endParaRPr lang="en-US" altLang="zh-CN" sz="2400" b="1" dirty="0">
              <a:solidFill>
                <a:srgbClr val="02057E"/>
              </a:solidFill>
            </a:endParaRPr>
          </a:p>
          <a:p>
            <a:pPr>
              <a:lnSpc>
                <a:spcPct val="130000"/>
              </a:lnSpc>
              <a:buFont typeface="Wingdings" panose="05000000000000000000" pitchFamily="2" charset="2"/>
              <a:buChar char="p"/>
            </a:pPr>
            <a:endParaRPr lang="en-US" altLang="zh-CN" sz="2400" b="1" dirty="0"/>
          </a:p>
          <a:p>
            <a:pPr>
              <a:lnSpc>
                <a:spcPct val="130000"/>
              </a:lnSpc>
              <a:buFont typeface="Wingdings" panose="05000000000000000000" pitchFamily="2" charset="2"/>
              <a:buChar char="p"/>
            </a:pPr>
            <a:r>
              <a:rPr lang="zh-CN" altLang="en-US" sz="2400" b="1" dirty="0">
                <a:solidFill>
                  <a:schemeClr val="tx1"/>
                </a:solidFill>
              </a:rPr>
              <a:t>湿邪甚者，加茯苓、厚朴、大腹皮</a:t>
            </a:r>
            <a:endParaRPr lang="en-US" altLang="zh-CN" sz="2400" b="1" dirty="0">
              <a:solidFill>
                <a:schemeClr val="tx1"/>
              </a:solidFill>
            </a:endParaRPr>
          </a:p>
          <a:p>
            <a:pPr>
              <a:lnSpc>
                <a:spcPct val="130000"/>
              </a:lnSpc>
              <a:buFont typeface="Wingdings" panose="05000000000000000000" pitchFamily="2" charset="2"/>
              <a:buChar char="p"/>
            </a:pPr>
            <a:r>
              <a:rPr lang="zh-CN" altLang="en-US" sz="2400" b="1" dirty="0">
                <a:solidFill>
                  <a:schemeClr val="tx1"/>
                </a:solidFill>
              </a:rPr>
              <a:t>便溏者，加白术、藿香</a:t>
            </a:r>
            <a:endParaRPr lang="en-US" altLang="zh-CN" sz="2400" b="1" dirty="0">
              <a:solidFill>
                <a:schemeClr val="tx1"/>
              </a:solidFill>
            </a:endParaRPr>
          </a:p>
          <a:p>
            <a:pPr>
              <a:lnSpc>
                <a:spcPct val="130000"/>
              </a:lnSpc>
              <a:buFont typeface="Wingdings" panose="05000000000000000000" pitchFamily="2" charset="2"/>
              <a:buChar char="p"/>
            </a:pPr>
            <a:r>
              <a:rPr lang="zh-CN" altLang="en-US" sz="2400" b="1" dirty="0">
                <a:solidFill>
                  <a:schemeClr val="tx1"/>
                </a:solidFill>
              </a:rPr>
              <a:t>低热起伏者，加茵陈、柴胡</a:t>
            </a:r>
            <a:endParaRPr lang="en-US" altLang="zh-CN" sz="2400" b="1" dirty="0">
              <a:solidFill>
                <a:schemeClr val="tx1"/>
              </a:solidFill>
            </a:endParaRPr>
          </a:p>
          <a:p>
            <a:endParaRPr lang="zh-CN" altLang="en-US"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标题 1"/>
          <p:cNvSpPr>
            <a:spLocks noGrp="1" noChangeArrowheads="1"/>
          </p:cNvSpPr>
          <p:nvPr>
            <p:ph type="title"/>
          </p:nvPr>
        </p:nvSpPr>
        <p:spPr>
          <a:xfrm>
            <a:off x="811147" y="365974"/>
            <a:ext cx="7543800" cy="975122"/>
          </a:xfrm>
        </p:spPr>
        <p:txBody>
          <a:bodyPr/>
          <a:lstStyle/>
          <a:p>
            <a:pPr algn="ctr">
              <a:defRPr/>
            </a:pPr>
            <a:r>
              <a:rPr lang="zh-CN" altLang="en-US" sz="3300" b="1" dirty="0">
                <a:solidFill>
                  <a:srgbClr val="0000FF"/>
                </a:solidFill>
              </a:rPr>
              <a:t>气滞血瘀</a:t>
            </a:r>
            <a:r>
              <a:rPr lang="en-US" altLang="zh-CN" sz="3200" dirty="0">
                <a:solidFill>
                  <a:srgbClr val="0000FF"/>
                </a:solidFill>
              </a:rPr>
              <a:t>——</a:t>
            </a:r>
            <a:r>
              <a:rPr lang="zh-CN" altLang="en-US" sz="3200" dirty="0">
                <a:solidFill>
                  <a:srgbClr val="FF0000"/>
                </a:solidFill>
              </a:rPr>
              <a:t>主要证候：</a:t>
            </a:r>
            <a:endParaRPr lang="zh-CN" altLang="en-US" sz="3300" b="1" dirty="0">
              <a:solidFill>
                <a:srgbClr val="0000FF"/>
              </a:solidFill>
            </a:endParaRPr>
          </a:p>
        </p:txBody>
      </p:sp>
      <p:sp>
        <p:nvSpPr>
          <p:cNvPr id="151554" name="内容占位符 2"/>
          <p:cNvSpPr>
            <a:spLocks noGrp="1" noChangeArrowheads="1"/>
          </p:cNvSpPr>
          <p:nvPr>
            <p:ph idx="1"/>
          </p:nvPr>
        </p:nvSpPr>
        <p:spPr>
          <a:xfrm>
            <a:off x="636608" y="1261641"/>
            <a:ext cx="7905508" cy="3727047"/>
          </a:xfrm>
        </p:spPr>
        <p:txBody>
          <a:bodyPr>
            <a:normAutofit lnSpcReduction="10000"/>
          </a:bodyPr>
          <a:lstStyle/>
          <a:p>
            <a:pPr>
              <a:lnSpc>
                <a:spcPct val="150000"/>
              </a:lnSpc>
              <a:spcBef>
                <a:spcPct val="0"/>
              </a:spcBef>
              <a:buFont typeface="Wingdings" panose="05000000000000000000" pitchFamily="2" charset="2"/>
              <a:buChar char="p"/>
            </a:pPr>
            <a:r>
              <a:rPr lang="zh-CN" altLang="en-US" sz="2600" b="1" dirty="0">
                <a:solidFill>
                  <a:schemeClr val="tx1"/>
                </a:solidFill>
              </a:rPr>
              <a:t>少腹部</a:t>
            </a:r>
            <a:r>
              <a:rPr lang="zh-CN" altLang="en-US" sz="2600" b="1" dirty="0">
                <a:solidFill>
                  <a:srgbClr val="FF0000"/>
                </a:solidFill>
              </a:rPr>
              <a:t>胀痛</a:t>
            </a:r>
            <a:r>
              <a:rPr lang="zh-CN" altLang="en-US" sz="2600" b="1" dirty="0">
                <a:solidFill>
                  <a:schemeClr val="tx1"/>
                </a:solidFill>
              </a:rPr>
              <a:t>或</a:t>
            </a:r>
            <a:r>
              <a:rPr lang="zh-CN" altLang="en-US" sz="2600" b="1" dirty="0">
                <a:solidFill>
                  <a:srgbClr val="FF0000"/>
                </a:solidFill>
              </a:rPr>
              <a:t>刺痛</a:t>
            </a:r>
            <a:r>
              <a:rPr lang="zh-CN" altLang="en-US" sz="2600" b="1" dirty="0">
                <a:solidFill>
                  <a:schemeClr val="tx1"/>
                </a:solidFill>
              </a:rPr>
              <a:t>，与情绪有关，伴经行腰腹疼痛加重</a:t>
            </a:r>
            <a:endParaRPr lang="en-US" altLang="zh-CN" sz="2600" b="1" dirty="0">
              <a:solidFill>
                <a:schemeClr val="tx1"/>
              </a:solidFill>
            </a:endParaRPr>
          </a:p>
          <a:p>
            <a:pPr>
              <a:lnSpc>
                <a:spcPct val="150000"/>
              </a:lnSpc>
              <a:spcBef>
                <a:spcPct val="0"/>
              </a:spcBef>
              <a:buFont typeface="Wingdings" panose="05000000000000000000" pitchFamily="2" charset="2"/>
              <a:buChar char="p"/>
            </a:pPr>
            <a:r>
              <a:rPr lang="zh-CN" altLang="en-US" sz="2600" dirty="0"/>
              <a:t>带下量多，色黄质稠</a:t>
            </a:r>
            <a:endParaRPr lang="en-US" altLang="zh-CN" sz="2600" dirty="0"/>
          </a:p>
          <a:p>
            <a:pPr>
              <a:lnSpc>
                <a:spcPct val="150000"/>
              </a:lnSpc>
              <a:spcBef>
                <a:spcPct val="0"/>
              </a:spcBef>
              <a:buFont typeface="Wingdings" panose="05000000000000000000" pitchFamily="2" charset="2"/>
              <a:buChar char="p"/>
            </a:pPr>
            <a:r>
              <a:rPr lang="zh-CN" altLang="en-US" sz="2600" dirty="0"/>
              <a:t>经</a:t>
            </a:r>
            <a:r>
              <a:rPr lang="zh-CN" altLang="en-US" sz="2600" b="1" dirty="0">
                <a:solidFill>
                  <a:schemeClr val="tx1"/>
                </a:solidFill>
              </a:rPr>
              <a:t>量多，有血块，痛经，块下</a:t>
            </a:r>
            <a:r>
              <a:rPr lang="zh-CN" altLang="en-US" sz="2600" dirty="0"/>
              <a:t>痛减，经前乳房胀痛，</a:t>
            </a:r>
            <a:endParaRPr lang="en-US" altLang="zh-CN" sz="2600" b="1" dirty="0">
              <a:solidFill>
                <a:schemeClr val="tx1"/>
              </a:solidFill>
            </a:endParaRPr>
          </a:p>
          <a:p>
            <a:pPr>
              <a:lnSpc>
                <a:spcPct val="150000"/>
              </a:lnSpc>
              <a:spcBef>
                <a:spcPct val="0"/>
              </a:spcBef>
              <a:buFont typeface="Wingdings" panose="05000000000000000000" pitchFamily="2" charset="2"/>
              <a:buChar char="p"/>
            </a:pPr>
            <a:r>
              <a:rPr lang="zh-CN" altLang="en-US" sz="2600" b="1" dirty="0">
                <a:solidFill>
                  <a:srgbClr val="FF0000"/>
                </a:solidFill>
              </a:rPr>
              <a:t>伴不孕</a:t>
            </a:r>
            <a:r>
              <a:rPr lang="zh-CN" altLang="en-US" sz="2600" b="1" dirty="0">
                <a:solidFill>
                  <a:schemeClr val="tx1"/>
                </a:solidFill>
              </a:rPr>
              <a:t>，情志抑郁，或烦躁易怒</a:t>
            </a:r>
            <a:endParaRPr lang="en-US" altLang="zh-CN" sz="2600" b="1" dirty="0">
              <a:solidFill>
                <a:schemeClr val="tx1"/>
              </a:solidFill>
            </a:endParaRPr>
          </a:p>
          <a:p>
            <a:pPr>
              <a:lnSpc>
                <a:spcPct val="150000"/>
              </a:lnSpc>
              <a:spcBef>
                <a:spcPct val="0"/>
              </a:spcBef>
              <a:buFont typeface="Wingdings" panose="05000000000000000000" pitchFamily="2" charset="2"/>
              <a:buChar char="p"/>
            </a:pPr>
            <a:r>
              <a:rPr lang="zh-CN" altLang="en-US" sz="2600" b="1" dirty="0">
                <a:solidFill>
                  <a:schemeClr val="tx1"/>
                </a:solidFill>
              </a:rPr>
              <a:t>舌紫暗，有瘀斑，苔白或黄，脉弦涩</a:t>
            </a:r>
          </a:p>
          <a:p>
            <a:pPr>
              <a:lnSpc>
                <a:spcPct val="120000"/>
              </a:lnSpc>
              <a:buFont typeface="Wingdings" pitchFamily="2" charset="2"/>
              <a:buNone/>
            </a:pPr>
            <a:r>
              <a:rPr lang="zh-CN" altLang="en-US" sz="1200" b="1" dirty="0"/>
              <a:t>     </a:t>
            </a:r>
            <a:endParaRPr lang="zh-CN" altLang="en-US" sz="1200" b="1" dirty="0">
              <a:solidFill>
                <a:srgbClr val="529F05"/>
              </a:solidFill>
              <a:ea typeface="隶书" pitchFamily="49" charset="-122"/>
            </a:endParaRPr>
          </a:p>
          <a:p>
            <a:endParaRPr lang="zh-CN" altLang="en-US"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标题 1"/>
          <p:cNvSpPr>
            <a:spLocks noGrp="1" noChangeArrowheads="1"/>
          </p:cNvSpPr>
          <p:nvPr>
            <p:ph type="title"/>
          </p:nvPr>
        </p:nvSpPr>
        <p:spPr>
          <a:xfrm>
            <a:off x="822722" y="273376"/>
            <a:ext cx="7543800" cy="975122"/>
          </a:xfrm>
        </p:spPr>
        <p:txBody>
          <a:bodyPr/>
          <a:lstStyle/>
          <a:p>
            <a:pPr algn="ctr">
              <a:defRPr/>
            </a:pPr>
            <a:r>
              <a:rPr lang="zh-CN" altLang="en-US" sz="3300" b="1" dirty="0">
                <a:solidFill>
                  <a:srgbClr val="0000FF"/>
                </a:solidFill>
              </a:rPr>
              <a:t>气滞血瘀</a:t>
            </a:r>
          </a:p>
        </p:txBody>
      </p:sp>
      <p:sp>
        <p:nvSpPr>
          <p:cNvPr id="151554" name="内容占位符 2"/>
          <p:cNvSpPr>
            <a:spLocks noGrp="1" noChangeArrowheads="1"/>
          </p:cNvSpPr>
          <p:nvPr>
            <p:ph idx="1"/>
          </p:nvPr>
        </p:nvSpPr>
        <p:spPr>
          <a:xfrm>
            <a:off x="822722" y="1384698"/>
            <a:ext cx="7543800" cy="3387328"/>
          </a:xfrm>
        </p:spPr>
        <p:txBody>
          <a:bodyPr>
            <a:normAutofit/>
          </a:bodyPr>
          <a:lstStyle/>
          <a:p>
            <a:pPr>
              <a:lnSpc>
                <a:spcPct val="150000"/>
              </a:lnSpc>
              <a:spcBef>
                <a:spcPct val="0"/>
              </a:spcBef>
              <a:buFont typeface="Wingdings" panose="05000000000000000000" pitchFamily="2" charset="2"/>
              <a:buChar char="p"/>
            </a:pPr>
            <a:r>
              <a:rPr lang="zh-CN" altLang="en-US" sz="3000" b="1" dirty="0">
                <a:solidFill>
                  <a:srgbClr val="2626FE"/>
                </a:solidFill>
              </a:rPr>
              <a:t>治  法：</a:t>
            </a:r>
            <a:r>
              <a:rPr lang="zh-CN" altLang="en-US" sz="3000" b="1" dirty="0"/>
              <a:t>活血化瘀，理气止痛</a:t>
            </a:r>
          </a:p>
          <a:p>
            <a:pPr>
              <a:lnSpc>
                <a:spcPct val="150000"/>
              </a:lnSpc>
              <a:spcBef>
                <a:spcPct val="0"/>
              </a:spcBef>
              <a:buFont typeface="Wingdings" panose="05000000000000000000" pitchFamily="2" charset="2"/>
              <a:buChar char="p"/>
            </a:pPr>
            <a:r>
              <a:rPr lang="zh-CN" altLang="en-US" sz="3000" b="1" dirty="0">
                <a:solidFill>
                  <a:srgbClr val="2626FE"/>
                </a:solidFill>
              </a:rPr>
              <a:t>方  药：</a:t>
            </a:r>
            <a:r>
              <a:rPr lang="zh-CN" altLang="en-US" sz="3000" b="1" dirty="0">
                <a:solidFill>
                  <a:srgbClr val="FF0000"/>
                </a:solidFill>
              </a:rPr>
              <a:t>膈下逐瘀汤</a:t>
            </a:r>
            <a:r>
              <a:rPr lang="en-US" altLang="zh-CN" sz="3000" b="1" dirty="0">
                <a:solidFill>
                  <a:schemeClr val="tx1"/>
                </a:solidFill>
              </a:rPr>
              <a:t>《</a:t>
            </a:r>
            <a:r>
              <a:rPr lang="zh-CN" altLang="en-US" sz="3000" b="1" dirty="0">
                <a:solidFill>
                  <a:schemeClr val="tx1"/>
                </a:solidFill>
              </a:rPr>
              <a:t>医林改错</a:t>
            </a:r>
            <a:r>
              <a:rPr lang="en-US" altLang="zh-CN" sz="2400" b="1" dirty="0">
                <a:solidFill>
                  <a:schemeClr val="tx1"/>
                </a:solidFill>
              </a:rPr>
              <a:t>》</a:t>
            </a:r>
          </a:p>
          <a:p>
            <a:pPr>
              <a:lnSpc>
                <a:spcPct val="120000"/>
              </a:lnSpc>
              <a:buFont typeface="Wingdings" pitchFamily="2" charset="2"/>
              <a:buNone/>
            </a:pPr>
            <a:r>
              <a:rPr lang="zh-CN" altLang="en-US" sz="1200" b="1" dirty="0"/>
              <a:t>     </a:t>
            </a:r>
            <a:endParaRPr lang="zh-CN" altLang="en-US" sz="1200" b="1" dirty="0">
              <a:solidFill>
                <a:srgbClr val="529F05"/>
              </a:solidFill>
              <a:ea typeface="隶书" pitchFamily="49" charset="-122"/>
            </a:endParaRPr>
          </a:p>
          <a:p>
            <a:endParaRPr lang="zh-CN" altLang="en-US" dirty="0"/>
          </a:p>
        </p:txBody>
      </p:sp>
    </p:spTree>
    <p:extLst>
      <p:ext uri="{BB962C8B-B14F-4D97-AF65-F5344CB8AC3E}">
        <p14:creationId xmlns:p14="http://schemas.microsoft.com/office/powerpoint/2010/main" val="65497353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内容占位符 2"/>
          <p:cNvSpPr>
            <a:spLocks noGrp="1" noChangeArrowheads="1"/>
          </p:cNvSpPr>
          <p:nvPr>
            <p:ph idx="4294967295"/>
          </p:nvPr>
        </p:nvSpPr>
        <p:spPr>
          <a:xfrm>
            <a:off x="555584" y="1344833"/>
            <a:ext cx="8096492" cy="3655430"/>
          </a:xfrm>
        </p:spPr>
        <p:txBody>
          <a:bodyPr>
            <a:normAutofit/>
          </a:bodyPr>
          <a:lstStyle/>
          <a:p>
            <a:pPr>
              <a:lnSpc>
                <a:spcPct val="150000"/>
              </a:lnSpc>
              <a:buFont typeface="Wingdings" pitchFamily="2" charset="2"/>
              <a:buChar char="p"/>
            </a:pPr>
            <a:r>
              <a:rPr lang="zh-CN" altLang="en-US" sz="2400" b="1" dirty="0">
                <a:solidFill>
                  <a:schemeClr val="tx1"/>
                </a:solidFill>
                <a:latin typeface="+mj-ea"/>
                <a:ea typeface="+mj-ea"/>
              </a:rPr>
              <a:t>外感湿热滞留，症见低热起伏，加败酱草、蒲公英、黄柏、土茯苓、柴胡；</a:t>
            </a:r>
            <a:endParaRPr lang="en-US" altLang="zh-CN" sz="2400" b="1" dirty="0">
              <a:solidFill>
                <a:schemeClr val="tx1"/>
              </a:solidFill>
              <a:latin typeface="+mj-ea"/>
              <a:ea typeface="+mj-ea"/>
            </a:endParaRPr>
          </a:p>
          <a:p>
            <a:pPr>
              <a:lnSpc>
                <a:spcPct val="150000"/>
              </a:lnSpc>
              <a:buFont typeface="Wingdings" pitchFamily="2" charset="2"/>
              <a:buChar char="p"/>
            </a:pPr>
            <a:r>
              <a:rPr lang="zh-CN" altLang="en-US" sz="2400" b="1" dirty="0">
                <a:solidFill>
                  <a:schemeClr val="tx1"/>
                </a:solidFill>
                <a:latin typeface="+mj-ea"/>
                <a:ea typeface="+mj-ea"/>
              </a:rPr>
              <a:t>疲乏无力少食，加人参、白术、焦山楂、鸡内金；</a:t>
            </a:r>
            <a:endParaRPr lang="en-US" altLang="zh-CN" sz="2400" b="1" dirty="0">
              <a:solidFill>
                <a:schemeClr val="tx1"/>
              </a:solidFill>
              <a:latin typeface="+mj-ea"/>
              <a:ea typeface="+mj-ea"/>
            </a:endParaRPr>
          </a:p>
          <a:p>
            <a:pPr>
              <a:lnSpc>
                <a:spcPct val="150000"/>
              </a:lnSpc>
              <a:buFont typeface="Wingdings" pitchFamily="2" charset="2"/>
              <a:buChar char="p"/>
            </a:pPr>
            <a:r>
              <a:rPr lang="zh-CN" altLang="en-US" sz="2400" b="1" dirty="0">
                <a:solidFill>
                  <a:schemeClr val="tx1"/>
                </a:solidFill>
                <a:latin typeface="+mj-ea"/>
                <a:ea typeface="+mj-ea"/>
              </a:rPr>
              <a:t>炎症结块者，加皂刺、三棱、莪术；</a:t>
            </a:r>
            <a:endParaRPr lang="en-US" altLang="zh-CN" sz="2400" b="1" dirty="0">
              <a:solidFill>
                <a:schemeClr val="tx1"/>
              </a:solidFill>
              <a:latin typeface="+mj-ea"/>
              <a:ea typeface="+mj-ea"/>
            </a:endParaRPr>
          </a:p>
          <a:p>
            <a:pPr>
              <a:lnSpc>
                <a:spcPct val="150000"/>
              </a:lnSpc>
              <a:buFont typeface="Wingdings" pitchFamily="2" charset="2"/>
              <a:buChar char="p"/>
            </a:pPr>
            <a:r>
              <a:rPr lang="zh-CN" altLang="en-US" sz="2400" b="1" dirty="0">
                <a:solidFill>
                  <a:schemeClr val="tx1"/>
                </a:solidFill>
                <a:latin typeface="+mj-ea"/>
                <a:ea typeface="+mj-ea"/>
              </a:rPr>
              <a:t>胸胁乳房胀痛，加郁金、川楝子；</a:t>
            </a:r>
            <a:endParaRPr lang="en-US" altLang="zh-CN" sz="2400" b="1" dirty="0">
              <a:solidFill>
                <a:schemeClr val="tx1"/>
              </a:solidFill>
              <a:latin typeface="+mj-ea"/>
              <a:ea typeface="+mj-ea"/>
            </a:endParaRPr>
          </a:p>
          <a:p>
            <a:pPr>
              <a:lnSpc>
                <a:spcPct val="150000"/>
              </a:lnSpc>
              <a:buFont typeface="Wingdings" pitchFamily="2" charset="2"/>
              <a:buChar char="p"/>
            </a:pPr>
            <a:r>
              <a:rPr lang="zh-CN" altLang="en-US" sz="2400" b="1" dirty="0">
                <a:solidFill>
                  <a:schemeClr val="tx1"/>
                </a:solidFill>
                <a:latin typeface="+mj-ea"/>
                <a:ea typeface="+mj-ea"/>
              </a:rPr>
              <a:t>带下量多，加薏苡仁、白芷；</a:t>
            </a:r>
          </a:p>
        </p:txBody>
      </p:sp>
      <p:sp>
        <p:nvSpPr>
          <p:cNvPr id="3" name="标题 2"/>
          <p:cNvSpPr txBox="1">
            <a:spLocks noChangeArrowheads="1"/>
          </p:cNvSpPr>
          <p:nvPr/>
        </p:nvSpPr>
        <p:spPr>
          <a:xfrm>
            <a:off x="422476" y="544733"/>
            <a:ext cx="8229600" cy="800100"/>
          </a:xfrm>
          <a:prstGeom prst="rect">
            <a:avLst/>
          </a:prstGeom>
        </p:spPr>
        <p:txBody>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fontAlgn="auto">
              <a:spcAft>
                <a:spcPts val="0"/>
              </a:spcAft>
              <a:buFontTx/>
              <a:defRPr/>
            </a:pPr>
            <a:r>
              <a:rPr lang="zh-CN" altLang="en-US" b="1" dirty="0">
                <a:solidFill>
                  <a:srgbClr val="2626FE"/>
                </a:solidFill>
              </a:rPr>
              <a:t>加减</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标题 1"/>
          <p:cNvSpPr>
            <a:spLocks noGrp="1" noChangeArrowheads="1"/>
          </p:cNvSpPr>
          <p:nvPr>
            <p:ph type="title"/>
          </p:nvPr>
        </p:nvSpPr>
        <p:spPr>
          <a:xfrm>
            <a:off x="832882" y="499983"/>
            <a:ext cx="7543800" cy="965597"/>
          </a:xfrm>
        </p:spPr>
        <p:txBody>
          <a:bodyPr>
            <a:normAutofit/>
          </a:bodyPr>
          <a:lstStyle/>
          <a:p>
            <a:pPr algn="ctr">
              <a:defRPr/>
            </a:pPr>
            <a:r>
              <a:rPr lang="zh-CN" altLang="en-US" sz="3200" dirty="0">
                <a:solidFill>
                  <a:srgbClr val="2626FE"/>
                </a:solidFill>
              </a:rPr>
              <a:t>生殖道的自然防御机制</a:t>
            </a:r>
            <a:endParaRPr lang="zh-CN" altLang="en-US" sz="3200" b="1" dirty="0">
              <a:solidFill>
                <a:srgbClr val="2626FE"/>
              </a:solidFill>
            </a:endParaRPr>
          </a:p>
        </p:txBody>
      </p:sp>
      <p:grpSp>
        <p:nvGrpSpPr>
          <p:cNvPr id="13" name="组合 12"/>
          <p:cNvGrpSpPr/>
          <p:nvPr/>
        </p:nvGrpSpPr>
        <p:grpSpPr>
          <a:xfrm>
            <a:off x="-2821890" y="799358"/>
            <a:ext cx="7502779" cy="4344142"/>
            <a:chOff x="-2821890" y="799358"/>
            <a:chExt cx="7502779" cy="4344142"/>
          </a:xfrm>
        </p:grpSpPr>
        <p:sp>
          <p:nvSpPr>
            <p:cNvPr id="4" name="空心弧 3"/>
            <p:cNvSpPr/>
            <p:nvPr/>
          </p:nvSpPr>
          <p:spPr>
            <a:xfrm>
              <a:off x="-2821890" y="799358"/>
              <a:ext cx="4344142" cy="4344142"/>
            </a:xfrm>
            <a:prstGeom prst="blockArc">
              <a:avLst>
                <a:gd name="adj1" fmla="val 18900000"/>
                <a:gd name="adj2" fmla="val 2700000"/>
                <a:gd name="adj3" fmla="val 497"/>
              </a:avLst>
            </a:prstGeom>
            <a:scene3d>
              <a:camera prst="orthographicFront"/>
              <a:lightRig rig="flat" dir="t"/>
            </a:scene3d>
            <a:sp3d prstMaterial="matte"/>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grpSp>
          <p:nvGrpSpPr>
            <p:cNvPr id="11" name="组合 10"/>
            <p:cNvGrpSpPr/>
            <p:nvPr/>
          </p:nvGrpSpPr>
          <p:grpSpPr>
            <a:xfrm>
              <a:off x="869390" y="1601137"/>
              <a:ext cx="3811499" cy="806053"/>
              <a:chOff x="869390" y="1601137"/>
              <a:chExt cx="3811499" cy="806053"/>
            </a:xfrm>
          </p:grpSpPr>
          <p:sp>
            <p:nvSpPr>
              <p:cNvPr id="5" name="任意多边形 4"/>
              <p:cNvSpPr/>
              <p:nvPr/>
            </p:nvSpPr>
            <p:spPr>
              <a:xfrm>
                <a:off x="1272416" y="1681743"/>
                <a:ext cx="3408473" cy="644842"/>
              </a:xfrm>
              <a:custGeom>
                <a:avLst/>
                <a:gdLst>
                  <a:gd name="connsiteX0" fmla="*/ 0 w 3408473"/>
                  <a:gd name="connsiteY0" fmla="*/ 0 h 644842"/>
                  <a:gd name="connsiteX1" fmla="*/ 3408473 w 3408473"/>
                  <a:gd name="connsiteY1" fmla="*/ 0 h 644842"/>
                  <a:gd name="connsiteX2" fmla="*/ 3408473 w 3408473"/>
                  <a:gd name="connsiteY2" fmla="*/ 644842 h 644842"/>
                  <a:gd name="connsiteX3" fmla="*/ 0 w 3408473"/>
                  <a:gd name="connsiteY3" fmla="*/ 644842 h 644842"/>
                  <a:gd name="connsiteX4" fmla="*/ 0 w 3408473"/>
                  <a:gd name="connsiteY4" fmla="*/ 0 h 644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8473" h="644842">
                    <a:moveTo>
                      <a:pt x="0" y="0"/>
                    </a:moveTo>
                    <a:lnTo>
                      <a:pt x="3408473" y="0"/>
                    </a:lnTo>
                    <a:lnTo>
                      <a:pt x="3408473" y="644842"/>
                    </a:lnTo>
                    <a:lnTo>
                      <a:pt x="0" y="644842"/>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511844" tIns="78740" rIns="78740" bIns="78740" numCol="1" spcCol="1270" anchor="ctr" anchorCtr="0">
                <a:noAutofit/>
              </a:bodyPr>
              <a:lstStyle/>
              <a:p>
                <a:pPr lvl="0" algn="l" defTabSz="1377950">
                  <a:lnSpc>
                    <a:spcPct val="90000"/>
                  </a:lnSpc>
                  <a:spcBef>
                    <a:spcPct val="0"/>
                  </a:spcBef>
                  <a:spcAft>
                    <a:spcPct val="35000"/>
                  </a:spcAft>
                </a:pPr>
                <a:r>
                  <a:rPr lang="zh-CN" altLang="en-US" sz="3100" kern="1200" dirty="0"/>
                  <a:t>解剖生理特点</a:t>
                </a:r>
              </a:p>
            </p:txBody>
          </p:sp>
          <p:sp>
            <p:nvSpPr>
              <p:cNvPr id="6" name="椭圆 5"/>
              <p:cNvSpPr/>
              <p:nvPr/>
            </p:nvSpPr>
            <p:spPr>
              <a:xfrm>
                <a:off x="869390" y="1601137"/>
                <a:ext cx="806053" cy="806053"/>
              </a:xfrm>
              <a:prstGeom prst="ellipse">
                <a:avLst/>
              </a:prstGeom>
              <a:scene3d>
                <a:camera prst="orthographicFront"/>
                <a:lightRig rig="flat" dir="t"/>
              </a:scene3d>
              <a:sp3d z="190500" extrusionH="12700" prstMaterial="plastic">
                <a:bevelT w="50800" h="50800"/>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grpSp>
      </p:grpSp>
      <p:grpSp>
        <p:nvGrpSpPr>
          <p:cNvPr id="17" name="组合 16"/>
          <p:cNvGrpSpPr/>
          <p:nvPr/>
        </p:nvGrpSpPr>
        <p:grpSpPr>
          <a:xfrm>
            <a:off x="1103790" y="2568401"/>
            <a:ext cx="3577099" cy="806053"/>
            <a:chOff x="1103790" y="2568401"/>
            <a:chExt cx="3577099" cy="806053"/>
          </a:xfrm>
        </p:grpSpPr>
        <p:sp>
          <p:nvSpPr>
            <p:cNvPr id="7" name="任意多边形 6"/>
            <p:cNvSpPr/>
            <p:nvPr/>
          </p:nvSpPr>
          <p:spPr>
            <a:xfrm>
              <a:off x="1506817" y="2649007"/>
              <a:ext cx="3174072" cy="644842"/>
            </a:xfrm>
            <a:custGeom>
              <a:avLst/>
              <a:gdLst>
                <a:gd name="connsiteX0" fmla="*/ 0 w 3174072"/>
                <a:gd name="connsiteY0" fmla="*/ 0 h 644842"/>
                <a:gd name="connsiteX1" fmla="*/ 3174072 w 3174072"/>
                <a:gd name="connsiteY1" fmla="*/ 0 h 644842"/>
                <a:gd name="connsiteX2" fmla="*/ 3174072 w 3174072"/>
                <a:gd name="connsiteY2" fmla="*/ 644842 h 644842"/>
                <a:gd name="connsiteX3" fmla="*/ 0 w 3174072"/>
                <a:gd name="connsiteY3" fmla="*/ 644842 h 644842"/>
                <a:gd name="connsiteX4" fmla="*/ 0 w 3174072"/>
                <a:gd name="connsiteY4" fmla="*/ 0 h 644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4072" h="644842">
                  <a:moveTo>
                    <a:pt x="0" y="0"/>
                  </a:moveTo>
                  <a:lnTo>
                    <a:pt x="3174072" y="0"/>
                  </a:lnTo>
                  <a:lnTo>
                    <a:pt x="3174072" y="644842"/>
                  </a:lnTo>
                  <a:lnTo>
                    <a:pt x="0" y="644842"/>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511844" tIns="78740" rIns="78740" bIns="78740" numCol="1" spcCol="1270" anchor="ctr" anchorCtr="0">
              <a:noAutofit/>
            </a:bodyPr>
            <a:lstStyle/>
            <a:p>
              <a:pPr lvl="0" algn="l" defTabSz="1377950">
                <a:lnSpc>
                  <a:spcPct val="90000"/>
                </a:lnSpc>
                <a:spcBef>
                  <a:spcPct val="0"/>
                </a:spcBef>
                <a:spcAft>
                  <a:spcPct val="35000"/>
                </a:spcAft>
              </a:pPr>
              <a:r>
                <a:rPr lang="zh-CN" altLang="en-US" sz="3100" kern="1200" dirty="0"/>
                <a:t>生化特点</a:t>
              </a:r>
            </a:p>
          </p:txBody>
        </p:sp>
        <p:sp>
          <p:nvSpPr>
            <p:cNvPr id="8" name="椭圆 7"/>
            <p:cNvSpPr/>
            <p:nvPr/>
          </p:nvSpPr>
          <p:spPr>
            <a:xfrm>
              <a:off x="1103790" y="2568401"/>
              <a:ext cx="806053" cy="806053"/>
            </a:xfrm>
            <a:prstGeom prst="ellipse">
              <a:avLst/>
            </a:prstGeom>
            <a:scene3d>
              <a:camera prst="orthographicFront"/>
              <a:lightRig rig="flat" dir="t"/>
            </a:scene3d>
            <a:sp3d z="190500" extrusionH="12700" prstMaterial="plastic">
              <a:bevelT w="50800" h="50800"/>
            </a:sp3d>
          </p:spPr>
          <p:style>
            <a:lnRef idx="1">
              <a:schemeClr val="accent3">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grpSp>
      <p:grpSp>
        <p:nvGrpSpPr>
          <p:cNvPr id="12" name="组合 11"/>
          <p:cNvGrpSpPr/>
          <p:nvPr/>
        </p:nvGrpSpPr>
        <p:grpSpPr>
          <a:xfrm>
            <a:off x="869390" y="3535665"/>
            <a:ext cx="3811499" cy="806053"/>
            <a:chOff x="869390" y="3535665"/>
            <a:chExt cx="3811499" cy="806053"/>
          </a:xfrm>
        </p:grpSpPr>
        <p:sp>
          <p:nvSpPr>
            <p:cNvPr id="9" name="任意多边形 8"/>
            <p:cNvSpPr/>
            <p:nvPr/>
          </p:nvSpPr>
          <p:spPr>
            <a:xfrm>
              <a:off x="1272416" y="3616271"/>
              <a:ext cx="3408473" cy="644842"/>
            </a:xfrm>
            <a:custGeom>
              <a:avLst/>
              <a:gdLst>
                <a:gd name="connsiteX0" fmla="*/ 0 w 3408473"/>
                <a:gd name="connsiteY0" fmla="*/ 0 h 644842"/>
                <a:gd name="connsiteX1" fmla="*/ 3408473 w 3408473"/>
                <a:gd name="connsiteY1" fmla="*/ 0 h 644842"/>
                <a:gd name="connsiteX2" fmla="*/ 3408473 w 3408473"/>
                <a:gd name="connsiteY2" fmla="*/ 644842 h 644842"/>
                <a:gd name="connsiteX3" fmla="*/ 0 w 3408473"/>
                <a:gd name="connsiteY3" fmla="*/ 644842 h 644842"/>
                <a:gd name="connsiteX4" fmla="*/ 0 w 3408473"/>
                <a:gd name="connsiteY4" fmla="*/ 0 h 644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8473" h="644842">
                  <a:moveTo>
                    <a:pt x="0" y="0"/>
                  </a:moveTo>
                  <a:lnTo>
                    <a:pt x="3408473" y="0"/>
                  </a:lnTo>
                  <a:lnTo>
                    <a:pt x="3408473" y="644842"/>
                  </a:lnTo>
                  <a:lnTo>
                    <a:pt x="0" y="644842"/>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511844" tIns="78740" rIns="78740" bIns="78740" numCol="1" spcCol="1270" anchor="ctr" anchorCtr="0">
              <a:noAutofit/>
            </a:bodyPr>
            <a:lstStyle/>
            <a:p>
              <a:pPr lvl="0" algn="l" defTabSz="1377950">
                <a:lnSpc>
                  <a:spcPct val="90000"/>
                </a:lnSpc>
                <a:spcBef>
                  <a:spcPct val="0"/>
                </a:spcBef>
                <a:spcAft>
                  <a:spcPct val="35000"/>
                </a:spcAft>
              </a:pPr>
              <a:r>
                <a:rPr lang="zh-CN" altLang="en-US" sz="3100" kern="1200" dirty="0"/>
                <a:t>生殖道黏膜免疫</a:t>
              </a:r>
            </a:p>
          </p:txBody>
        </p:sp>
        <p:sp>
          <p:nvSpPr>
            <p:cNvPr id="10" name="椭圆 9"/>
            <p:cNvSpPr/>
            <p:nvPr/>
          </p:nvSpPr>
          <p:spPr>
            <a:xfrm>
              <a:off x="869390" y="3535665"/>
              <a:ext cx="806053" cy="806053"/>
            </a:xfrm>
            <a:prstGeom prst="ellipse">
              <a:avLst/>
            </a:prstGeom>
            <a:scene3d>
              <a:camera prst="orthographicFront"/>
              <a:lightRig rig="flat" dir="t"/>
            </a:scene3d>
            <a:sp3d z="190500" extrusionH="12700" prstMaterial="plastic">
              <a:bevelT w="50800" h="50800"/>
            </a:sp3d>
          </p:spPr>
          <p:style>
            <a:lnRef idx="1">
              <a:schemeClr val="accent4">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grpSp>
      <p:pic>
        <p:nvPicPr>
          <p:cNvPr id="3074" name="Picture 2" descr="C:\Users\Administrator\Desktop\OIP (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15" r="8354"/>
          <a:stretch/>
        </p:blipFill>
        <p:spPr bwMode="auto">
          <a:xfrm>
            <a:off x="4927600" y="1371600"/>
            <a:ext cx="3952240" cy="3269299"/>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组合 27"/>
          <p:cNvGrpSpPr/>
          <p:nvPr/>
        </p:nvGrpSpPr>
        <p:grpSpPr>
          <a:xfrm>
            <a:off x="698359" y="216551"/>
            <a:ext cx="7543800" cy="3942668"/>
            <a:chOff x="810401" y="394233"/>
            <a:chExt cx="7543800" cy="3942668"/>
          </a:xfrm>
        </p:grpSpPr>
        <p:grpSp>
          <p:nvGrpSpPr>
            <p:cNvPr id="29" name="组合 28"/>
            <p:cNvGrpSpPr/>
            <p:nvPr/>
          </p:nvGrpSpPr>
          <p:grpSpPr>
            <a:xfrm>
              <a:off x="2047634" y="1863168"/>
              <a:ext cx="5069840" cy="2473733"/>
              <a:chOff x="3353980" y="1198563"/>
              <a:chExt cx="2945626" cy="3665536"/>
            </a:xfrm>
          </p:grpSpPr>
          <p:sp>
            <p:nvSpPr>
              <p:cNvPr id="32" name="任意多边形 31"/>
              <p:cNvSpPr/>
              <p:nvPr/>
            </p:nvSpPr>
            <p:spPr>
              <a:xfrm rot="21600000">
                <a:off x="3353980" y="1853227"/>
                <a:ext cx="1440117" cy="2356574"/>
              </a:xfrm>
              <a:custGeom>
                <a:avLst/>
                <a:gdLst>
                  <a:gd name="connsiteX0" fmla="*/ 240067 w 2356573"/>
                  <a:gd name="connsiteY0" fmla="*/ 0 h 1440116"/>
                  <a:gd name="connsiteX1" fmla="*/ 2116506 w 2356573"/>
                  <a:gd name="connsiteY1" fmla="*/ 0 h 1440116"/>
                  <a:gd name="connsiteX2" fmla="*/ 2356573 w 2356573"/>
                  <a:gd name="connsiteY2" fmla="*/ 240067 h 1440116"/>
                  <a:gd name="connsiteX3" fmla="*/ 2356573 w 2356573"/>
                  <a:gd name="connsiteY3" fmla="*/ 1440116 h 1440116"/>
                  <a:gd name="connsiteX4" fmla="*/ 2356573 w 2356573"/>
                  <a:gd name="connsiteY4" fmla="*/ 1440116 h 1440116"/>
                  <a:gd name="connsiteX5" fmla="*/ 0 w 2356573"/>
                  <a:gd name="connsiteY5" fmla="*/ 1440116 h 1440116"/>
                  <a:gd name="connsiteX6" fmla="*/ 0 w 2356573"/>
                  <a:gd name="connsiteY6" fmla="*/ 1440116 h 1440116"/>
                  <a:gd name="connsiteX7" fmla="*/ 0 w 2356573"/>
                  <a:gd name="connsiteY7" fmla="*/ 240067 h 1440116"/>
                  <a:gd name="connsiteX8" fmla="*/ 240067 w 2356573"/>
                  <a:gd name="connsiteY8" fmla="*/ 0 h 144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573" h="1440116">
                    <a:moveTo>
                      <a:pt x="1" y="1293409"/>
                    </a:moveTo>
                    <a:lnTo>
                      <a:pt x="1" y="146707"/>
                    </a:lnTo>
                    <a:cubicBezTo>
                      <a:pt x="1" y="65683"/>
                      <a:pt x="175882" y="0"/>
                      <a:pt x="392841" y="0"/>
                    </a:cubicBezTo>
                    <a:lnTo>
                      <a:pt x="2356572" y="0"/>
                    </a:lnTo>
                    <a:lnTo>
                      <a:pt x="2356572" y="0"/>
                    </a:lnTo>
                    <a:lnTo>
                      <a:pt x="2356572" y="1440116"/>
                    </a:lnTo>
                    <a:lnTo>
                      <a:pt x="2356572" y="1440116"/>
                    </a:lnTo>
                    <a:lnTo>
                      <a:pt x="392841" y="1440116"/>
                    </a:lnTo>
                    <a:cubicBezTo>
                      <a:pt x="175882" y="1440116"/>
                      <a:pt x="1" y="1374433"/>
                      <a:pt x="1" y="1293409"/>
                    </a:cubicBezTo>
                    <a:close/>
                  </a:path>
                </a:pathLst>
              </a:custGeom>
              <a:solidFill>
                <a:schemeClr val="accent3">
                  <a:lumMod val="75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spcFirstLastPara="0" vert="horz" wrap="square" lIns="218904" tIns="317964" rIns="222885" bIns="317963" numCol="1" spcCol="1270" anchor="t" anchorCtr="0">
                <a:noAutofit/>
              </a:bodyPr>
              <a:lstStyle/>
              <a:p>
                <a:pPr lvl="0" algn="ctr" defTabSz="1733550">
                  <a:lnSpc>
                    <a:spcPct val="150000"/>
                  </a:lnSpc>
                  <a:spcBef>
                    <a:spcPct val="0"/>
                  </a:spcBef>
                  <a:spcAft>
                    <a:spcPct val="35000"/>
                  </a:spcAft>
                </a:pPr>
                <a:r>
                  <a:rPr lang="zh-CN" altLang="en-US" sz="3600" b="1" kern="1200" dirty="0">
                    <a:latin typeface="+mj-ea"/>
                    <a:ea typeface="+mj-ea"/>
                  </a:rPr>
                  <a:t>高危因素</a:t>
                </a:r>
              </a:p>
            </p:txBody>
          </p:sp>
          <p:sp>
            <p:nvSpPr>
              <p:cNvPr id="33" name="任意多边形 32"/>
              <p:cNvSpPr/>
              <p:nvPr/>
            </p:nvSpPr>
            <p:spPr>
              <a:xfrm>
                <a:off x="4859489" y="1853227"/>
                <a:ext cx="1440117" cy="2356574"/>
              </a:xfrm>
              <a:custGeom>
                <a:avLst/>
                <a:gdLst>
                  <a:gd name="connsiteX0" fmla="*/ 240067 w 2356573"/>
                  <a:gd name="connsiteY0" fmla="*/ 0 h 1440116"/>
                  <a:gd name="connsiteX1" fmla="*/ 2116506 w 2356573"/>
                  <a:gd name="connsiteY1" fmla="*/ 0 h 1440116"/>
                  <a:gd name="connsiteX2" fmla="*/ 2356573 w 2356573"/>
                  <a:gd name="connsiteY2" fmla="*/ 240067 h 1440116"/>
                  <a:gd name="connsiteX3" fmla="*/ 2356573 w 2356573"/>
                  <a:gd name="connsiteY3" fmla="*/ 1440116 h 1440116"/>
                  <a:gd name="connsiteX4" fmla="*/ 2356573 w 2356573"/>
                  <a:gd name="connsiteY4" fmla="*/ 1440116 h 1440116"/>
                  <a:gd name="connsiteX5" fmla="*/ 0 w 2356573"/>
                  <a:gd name="connsiteY5" fmla="*/ 1440116 h 1440116"/>
                  <a:gd name="connsiteX6" fmla="*/ 0 w 2356573"/>
                  <a:gd name="connsiteY6" fmla="*/ 1440116 h 1440116"/>
                  <a:gd name="connsiteX7" fmla="*/ 0 w 2356573"/>
                  <a:gd name="connsiteY7" fmla="*/ 240067 h 1440116"/>
                  <a:gd name="connsiteX8" fmla="*/ 240067 w 2356573"/>
                  <a:gd name="connsiteY8" fmla="*/ 0 h 144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573" h="1440116">
                    <a:moveTo>
                      <a:pt x="2356572" y="146707"/>
                    </a:moveTo>
                    <a:lnTo>
                      <a:pt x="2356572" y="1293409"/>
                    </a:lnTo>
                    <a:cubicBezTo>
                      <a:pt x="2356572" y="1374433"/>
                      <a:pt x="2180691" y="1440116"/>
                      <a:pt x="1963732" y="1440116"/>
                    </a:cubicBezTo>
                    <a:lnTo>
                      <a:pt x="1" y="1440116"/>
                    </a:lnTo>
                    <a:lnTo>
                      <a:pt x="1" y="1440116"/>
                    </a:lnTo>
                    <a:lnTo>
                      <a:pt x="1" y="0"/>
                    </a:lnTo>
                    <a:lnTo>
                      <a:pt x="1" y="0"/>
                    </a:lnTo>
                    <a:lnTo>
                      <a:pt x="1963732" y="0"/>
                    </a:lnTo>
                    <a:cubicBezTo>
                      <a:pt x="2180691" y="0"/>
                      <a:pt x="2356572" y="65683"/>
                      <a:pt x="2356572" y="146707"/>
                    </a:cubicBezTo>
                    <a:close/>
                  </a:path>
                </a:pathLst>
              </a:custGeom>
              <a:solidFill>
                <a:schemeClr val="accent6">
                  <a:lumMod val="50000"/>
                </a:schemeClr>
              </a:solidFill>
            </p:spPr>
            <p:style>
              <a:lnRef idx="2">
                <a:schemeClr val="lt1">
                  <a:hueOff val="0"/>
                  <a:satOff val="0"/>
                  <a:lumOff val="0"/>
                  <a:alphaOff val="0"/>
                </a:schemeClr>
              </a:lnRef>
              <a:fillRef idx="1">
                <a:schemeClr val="accent1">
                  <a:tint val="50000"/>
                  <a:hueOff val="12545809"/>
                  <a:satOff val="-51434"/>
                  <a:lumOff val="7533"/>
                  <a:alphaOff val="0"/>
                </a:schemeClr>
              </a:fillRef>
              <a:effectRef idx="0">
                <a:schemeClr val="accent1">
                  <a:tint val="50000"/>
                  <a:hueOff val="12545809"/>
                  <a:satOff val="-51434"/>
                  <a:lumOff val="7533"/>
                  <a:alphaOff val="0"/>
                </a:schemeClr>
              </a:effectRef>
              <a:fontRef idx="minor">
                <a:schemeClr val="lt1">
                  <a:hueOff val="0"/>
                  <a:satOff val="0"/>
                  <a:lumOff val="0"/>
                  <a:alphaOff val="0"/>
                </a:schemeClr>
              </a:fontRef>
            </p:style>
            <p:txBody>
              <a:bodyPr spcFirstLastPara="0" vert="horz" wrap="square" lIns="222886" tIns="317964" rIns="218903" bIns="317963" numCol="1" spcCol="1270" anchor="t" anchorCtr="0">
                <a:noAutofit/>
              </a:bodyPr>
              <a:lstStyle/>
              <a:p>
                <a:pPr lvl="0" algn="ctr" defTabSz="1733550">
                  <a:lnSpc>
                    <a:spcPct val="150000"/>
                  </a:lnSpc>
                  <a:spcBef>
                    <a:spcPct val="0"/>
                  </a:spcBef>
                  <a:spcAft>
                    <a:spcPct val="35000"/>
                  </a:spcAft>
                </a:pPr>
                <a:r>
                  <a:rPr lang="zh-CN" altLang="en-US" sz="3600" b="1" kern="1200" dirty="0">
                    <a:latin typeface="+mj-ea"/>
                    <a:ea typeface="+mj-ea"/>
                  </a:rPr>
                  <a:t>病原体</a:t>
                </a:r>
              </a:p>
            </p:txBody>
          </p:sp>
          <p:sp>
            <p:nvSpPr>
              <p:cNvPr id="34" name="环形箭头 33"/>
              <p:cNvSpPr/>
              <p:nvPr/>
            </p:nvSpPr>
            <p:spPr>
              <a:xfrm>
                <a:off x="4073892" y="1198563"/>
                <a:ext cx="1505509" cy="1505436"/>
              </a:xfrm>
              <a:prstGeom prst="circularArrow">
                <a:avLst>
                  <a:gd name="adj1" fmla="val 12500"/>
                  <a:gd name="adj2" fmla="val 1142322"/>
                  <a:gd name="adj3" fmla="val 20457678"/>
                  <a:gd name="adj4" fmla="val 10800000"/>
                  <a:gd name="adj5" fmla="val 125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5" name="环形箭头 34"/>
              <p:cNvSpPr/>
              <p:nvPr/>
            </p:nvSpPr>
            <p:spPr>
              <a:xfrm rot="10800000">
                <a:off x="4073892" y="3358663"/>
                <a:ext cx="1505509" cy="1505436"/>
              </a:xfrm>
              <a:prstGeom prst="circularArrow">
                <a:avLst>
                  <a:gd name="adj1" fmla="val 12500"/>
                  <a:gd name="adj2" fmla="val 1142322"/>
                  <a:gd name="adj3" fmla="val 20457678"/>
                  <a:gd name="adj4" fmla="val 10800000"/>
                  <a:gd name="adj5" fmla="val 125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grpSp>
        <p:sp>
          <p:nvSpPr>
            <p:cNvPr id="30" name="标题 1"/>
            <p:cNvSpPr txBox="1">
              <a:spLocks noChangeArrowheads="1"/>
            </p:cNvSpPr>
            <p:nvPr/>
          </p:nvSpPr>
          <p:spPr>
            <a:xfrm>
              <a:off x="810401" y="512683"/>
              <a:ext cx="7543800" cy="965597"/>
            </a:xfrm>
            <a:prstGeom prst="rect">
              <a:avLst/>
            </a:prstGeom>
            <a:solidFill>
              <a:schemeClr val="bg1"/>
            </a:solidFill>
          </p:spPr>
          <p:txBody>
            <a:bodyPr vert="horz" anchor="ctr">
              <a:normAutofit/>
            </a:bodyPr>
            <a:lstStyle>
              <a:lvl1pPr algn="l" rtl="0" eaLnBrk="1" latinLnBrk="0" hangingPunct="1">
                <a:spcBef>
                  <a:spcPct val="0"/>
                </a:spcBef>
                <a:buNone/>
                <a:defRPr kumimoji="0" sz="4000" b="1" kern="1200">
                  <a:solidFill>
                    <a:schemeClr val="tx2"/>
                  </a:solidFill>
                  <a:latin typeface="微软雅黑" panose="020B0503020204020204" pitchFamily="34" charset="-122"/>
                  <a:ea typeface="微软雅黑" panose="020B0503020204020204" pitchFamily="34" charset="-122"/>
                  <a:cs typeface="+mj-cs"/>
                </a:defRPr>
              </a:lvl1pPr>
            </a:lstStyle>
            <a:p>
              <a:pPr algn="ctr" fontAlgn="auto">
                <a:spcAft>
                  <a:spcPts val="0"/>
                </a:spcAft>
                <a:buFontTx/>
                <a:defRPr/>
              </a:pPr>
              <a:r>
                <a:rPr lang="zh-CN" altLang="en-US" sz="3200" dirty="0">
                  <a:solidFill>
                    <a:srgbClr val="2626FE"/>
                  </a:solidFill>
                </a:rPr>
                <a:t>生殖道的自然防御机制</a:t>
              </a:r>
            </a:p>
          </p:txBody>
        </p:sp>
        <p:sp>
          <p:nvSpPr>
            <p:cNvPr id="31" name="乘号 30"/>
            <p:cNvSpPr/>
            <p:nvPr/>
          </p:nvSpPr>
          <p:spPr>
            <a:xfrm>
              <a:off x="3768002" y="394233"/>
              <a:ext cx="1741652" cy="1545693"/>
            </a:xfrm>
            <a:prstGeom prst="mathMultipl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7"/>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2"/>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307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barn(inVertical)">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内容占位符 2"/>
          <p:cNvSpPr>
            <a:spLocks noGrp="1" noChangeArrowheads="1"/>
          </p:cNvSpPr>
          <p:nvPr>
            <p:ph idx="1"/>
          </p:nvPr>
        </p:nvSpPr>
        <p:spPr>
          <a:xfrm>
            <a:off x="457200" y="775504"/>
            <a:ext cx="8229600" cy="4155398"/>
          </a:xfrm>
        </p:spPr>
        <p:txBody>
          <a:bodyPr/>
          <a:lstStyle/>
          <a:p>
            <a:pPr marL="0" indent="0">
              <a:lnSpc>
                <a:spcPct val="150000"/>
              </a:lnSpc>
              <a:buNone/>
            </a:pPr>
            <a:r>
              <a:rPr lang="zh-CN" altLang="en-US" sz="2400" b="1" dirty="0">
                <a:solidFill>
                  <a:schemeClr val="tx1"/>
                </a:solidFill>
              </a:rPr>
              <a:t>罗元恺教授认为慢性盆腔炎主要“</a:t>
            </a:r>
            <a:r>
              <a:rPr lang="zh-CN" altLang="en-US" sz="2400" b="1" dirty="0">
                <a:solidFill>
                  <a:srgbClr val="FF0000"/>
                </a:solidFill>
              </a:rPr>
              <a:t>气滞血瘀</a:t>
            </a:r>
            <a:r>
              <a:rPr lang="zh-CN" altLang="en-US" sz="2400" b="1" dirty="0">
                <a:solidFill>
                  <a:schemeClr val="tx1"/>
                </a:solidFill>
              </a:rPr>
              <a:t>”，邪气留恋，血瘀日久，导致邪瘀内结，形成癥瘕积聚，阻滞胞脉胞络，月经不调，不孕，治疗用活血化瘀行气为主。</a:t>
            </a:r>
            <a:endParaRPr lang="en-US" altLang="zh-CN" sz="2400" b="1" dirty="0">
              <a:solidFill>
                <a:schemeClr val="tx1"/>
              </a:solidFill>
            </a:endParaRPr>
          </a:p>
          <a:p>
            <a:pPr marL="0" indent="0">
              <a:lnSpc>
                <a:spcPct val="150000"/>
              </a:lnSpc>
              <a:buNone/>
            </a:pPr>
            <a:r>
              <a:rPr lang="zh-CN" altLang="en-US" sz="2400" b="1" dirty="0">
                <a:solidFill>
                  <a:schemeClr val="tx1"/>
                </a:solidFill>
              </a:rPr>
              <a:t>拟</a:t>
            </a:r>
            <a:r>
              <a:rPr lang="zh-CN" altLang="en-US" sz="2400" b="1" dirty="0">
                <a:solidFill>
                  <a:srgbClr val="FF0000"/>
                </a:solidFill>
              </a:rPr>
              <a:t>丹芍活血行气汤</a:t>
            </a:r>
            <a:endParaRPr lang="en-US" altLang="zh-CN" sz="2400" dirty="0"/>
          </a:p>
          <a:p>
            <a:pPr marL="0" indent="0">
              <a:lnSpc>
                <a:spcPct val="150000"/>
              </a:lnSpc>
              <a:buNone/>
            </a:pPr>
            <a:r>
              <a:rPr lang="zh-CN" altLang="en-US" sz="2400" b="1" dirty="0">
                <a:solidFill>
                  <a:schemeClr val="tx1"/>
                </a:solidFill>
              </a:rPr>
              <a:t>组成：丹参</a:t>
            </a:r>
            <a:r>
              <a:rPr lang="en-US" altLang="zh-CN" sz="2400" b="1" dirty="0">
                <a:solidFill>
                  <a:schemeClr val="tx1"/>
                </a:solidFill>
              </a:rPr>
              <a:t>20</a:t>
            </a:r>
            <a:r>
              <a:rPr lang="zh-CN" altLang="en-US" sz="2400" b="1" dirty="0">
                <a:solidFill>
                  <a:schemeClr val="tx1"/>
                </a:solidFill>
              </a:rPr>
              <a:t>，赤芍</a:t>
            </a:r>
            <a:r>
              <a:rPr lang="en-US" altLang="zh-CN" sz="2400" b="1" dirty="0">
                <a:solidFill>
                  <a:schemeClr val="tx1"/>
                </a:solidFill>
              </a:rPr>
              <a:t>15</a:t>
            </a:r>
            <a:r>
              <a:rPr lang="zh-CN" altLang="en-US" sz="2400" b="1" dirty="0">
                <a:solidFill>
                  <a:schemeClr val="tx1"/>
                </a:solidFill>
              </a:rPr>
              <a:t>，丹皮</a:t>
            </a:r>
            <a:r>
              <a:rPr lang="en-US" altLang="zh-CN" sz="2400" b="1" dirty="0">
                <a:solidFill>
                  <a:schemeClr val="tx1"/>
                </a:solidFill>
              </a:rPr>
              <a:t>10</a:t>
            </a:r>
            <a:r>
              <a:rPr lang="zh-CN" altLang="en-US" sz="2400" b="1" dirty="0">
                <a:solidFill>
                  <a:schemeClr val="tx1"/>
                </a:solidFill>
              </a:rPr>
              <a:t>，乌药</a:t>
            </a:r>
            <a:r>
              <a:rPr lang="en-US" altLang="zh-CN" sz="2400" b="1" dirty="0">
                <a:solidFill>
                  <a:schemeClr val="tx1"/>
                </a:solidFill>
              </a:rPr>
              <a:t>15</a:t>
            </a:r>
            <a:r>
              <a:rPr lang="zh-CN" altLang="en-US" sz="2400" b="1" dirty="0">
                <a:solidFill>
                  <a:schemeClr val="tx1"/>
                </a:solidFill>
              </a:rPr>
              <a:t>，川楝子</a:t>
            </a:r>
            <a:r>
              <a:rPr lang="en-US" altLang="zh-CN" sz="2400" b="1" dirty="0">
                <a:solidFill>
                  <a:schemeClr val="tx1"/>
                </a:solidFill>
              </a:rPr>
              <a:t>10</a:t>
            </a:r>
            <a:r>
              <a:rPr lang="zh-CN" altLang="en-US" sz="2400" b="1" dirty="0">
                <a:solidFill>
                  <a:schemeClr val="tx1"/>
                </a:solidFill>
              </a:rPr>
              <a:t>，元胡索</a:t>
            </a:r>
            <a:r>
              <a:rPr lang="en-US" altLang="zh-CN" sz="2400" b="1" dirty="0">
                <a:solidFill>
                  <a:schemeClr val="tx1"/>
                </a:solidFill>
              </a:rPr>
              <a:t>12</a:t>
            </a:r>
            <a:r>
              <a:rPr lang="zh-CN" altLang="en-US" sz="2400" b="1" dirty="0">
                <a:solidFill>
                  <a:schemeClr val="tx1"/>
                </a:solidFill>
              </a:rPr>
              <a:t>，香附</a:t>
            </a:r>
            <a:r>
              <a:rPr lang="en-US" altLang="zh-CN" sz="2400" b="1" dirty="0">
                <a:solidFill>
                  <a:schemeClr val="tx1"/>
                </a:solidFill>
              </a:rPr>
              <a:t>9</a:t>
            </a:r>
            <a:r>
              <a:rPr lang="zh-CN" altLang="en-US" sz="2400" b="1" dirty="0">
                <a:solidFill>
                  <a:schemeClr val="tx1"/>
                </a:solidFill>
              </a:rPr>
              <a:t>，桃仁</a:t>
            </a:r>
            <a:r>
              <a:rPr lang="en-US" altLang="zh-CN" sz="2400" b="1" dirty="0">
                <a:solidFill>
                  <a:schemeClr val="tx1"/>
                </a:solidFill>
              </a:rPr>
              <a:t>15</a:t>
            </a:r>
            <a:r>
              <a:rPr lang="zh-CN" altLang="en-US" sz="2400" b="1" dirty="0">
                <a:solidFill>
                  <a:schemeClr val="tx1"/>
                </a:solidFill>
              </a:rPr>
              <a:t>，败酱草</a:t>
            </a:r>
            <a:r>
              <a:rPr lang="en-US" altLang="zh-CN" sz="2400" b="1" dirty="0">
                <a:solidFill>
                  <a:schemeClr val="tx1"/>
                </a:solidFill>
              </a:rPr>
              <a:t>30</a:t>
            </a:r>
            <a:r>
              <a:rPr lang="zh-CN" altLang="en-US" sz="2400" b="1" dirty="0">
                <a:solidFill>
                  <a:schemeClr val="tx1"/>
                </a:solidFill>
              </a:rPr>
              <a:t>，当归</a:t>
            </a:r>
            <a:r>
              <a:rPr lang="en-US" altLang="zh-CN" sz="2400" b="1" dirty="0">
                <a:solidFill>
                  <a:schemeClr val="tx1"/>
                </a:solidFill>
              </a:rPr>
              <a:t>9</a:t>
            </a:r>
            <a:r>
              <a:rPr lang="zh-CN" altLang="en-US" sz="2400" b="1" dirty="0">
                <a:solidFill>
                  <a:schemeClr val="tx1"/>
                </a:solidFill>
              </a:rPr>
              <a:t>。</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标题 1"/>
          <p:cNvSpPr>
            <a:spLocks noGrp="1" noChangeArrowheads="1"/>
          </p:cNvSpPr>
          <p:nvPr>
            <p:ph type="title"/>
          </p:nvPr>
        </p:nvSpPr>
        <p:spPr>
          <a:xfrm>
            <a:off x="753274" y="377548"/>
            <a:ext cx="7543800" cy="994172"/>
          </a:xfrm>
        </p:spPr>
        <p:txBody>
          <a:bodyPr/>
          <a:lstStyle/>
          <a:p>
            <a:pPr algn="ctr">
              <a:defRPr/>
            </a:pPr>
            <a:r>
              <a:rPr lang="zh-CN" altLang="en-US" sz="3300" b="1" dirty="0">
                <a:solidFill>
                  <a:srgbClr val="0000FF"/>
                </a:solidFill>
              </a:rPr>
              <a:t>寒湿凝滞</a:t>
            </a:r>
            <a:r>
              <a:rPr lang="en-US" altLang="zh-CN" sz="3600" dirty="0">
                <a:solidFill>
                  <a:srgbClr val="0000FF"/>
                </a:solidFill>
              </a:rPr>
              <a:t>——</a:t>
            </a:r>
            <a:r>
              <a:rPr lang="zh-CN" altLang="en-US" sz="3600" dirty="0">
                <a:solidFill>
                  <a:srgbClr val="FF0000"/>
                </a:solidFill>
              </a:rPr>
              <a:t>主要证候：</a:t>
            </a:r>
            <a:endParaRPr lang="zh-CN" altLang="en-US" sz="3300" b="1" dirty="0">
              <a:solidFill>
                <a:srgbClr val="0000FF"/>
              </a:solidFill>
            </a:endParaRPr>
          </a:p>
        </p:txBody>
      </p:sp>
      <p:sp>
        <p:nvSpPr>
          <p:cNvPr id="155650" name="内容占位符 2"/>
          <p:cNvSpPr>
            <a:spLocks noGrp="1" noChangeArrowheads="1"/>
          </p:cNvSpPr>
          <p:nvPr>
            <p:ph idx="1"/>
          </p:nvPr>
        </p:nvSpPr>
        <p:spPr>
          <a:xfrm>
            <a:off x="729205" y="1384698"/>
            <a:ext cx="8021256" cy="3477815"/>
          </a:xfrm>
        </p:spPr>
        <p:txBody>
          <a:bodyPr>
            <a:normAutofit lnSpcReduction="10000"/>
          </a:bodyPr>
          <a:lstStyle/>
          <a:p>
            <a:pPr>
              <a:lnSpc>
                <a:spcPct val="150000"/>
              </a:lnSpc>
              <a:buFont typeface="Wingdings" panose="05000000000000000000" pitchFamily="2" charset="2"/>
              <a:buChar char="p"/>
            </a:pPr>
            <a:r>
              <a:rPr lang="zh-CN" altLang="en-US" sz="2400" b="1" noProof="1">
                <a:solidFill>
                  <a:schemeClr val="tx1"/>
                </a:solidFill>
              </a:rPr>
              <a:t>小腹</a:t>
            </a:r>
            <a:r>
              <a:rPr lang="zh-CN" altLang="en-US" sz="2400" b="1" noProof="1">
                <a:solidFill>
                  <a:srgbClr val="FF0000"/>
                </a:solidFill>
              </a:rPr>
              <a:t>冷痛</a:t>
            </a:r>
            <a:r>
              <a:rPr lang="zh-CN" altLang="en-US" sz="2400" b="1" noProof="1">
                <a:solidFill>
                  <a:schemeClr val="tx1"/>
                </a:solidFill>
              </a:rPr>
              <a:t>，或坠胀疼痛，连及腰骶冷痛，得温则减</a:t>
            </a:r>
            <a:endParaRPr lang="en-US" altLang="zh-CN" sz="2400" b="1" noProof="1">
              <a:solidFill>
                <a:schemeClr val="tx1"/>
              </a:solidFill>
            </a:endParaRPr>
          </a:p>
          <a:p>
            <a:pPr>
              <a:lnSpc>
                <a:spcPct val="150000"/>
              </a:lnSpc>
              <a:buFont typeface="Wingdings" panose="05000000000000000000" pitchFamily="2" charset="2"/>
              <a:buChar char="p"/>
            </a:pPr>
            <a:r>
              <a:rPr lang="zh-CN" altLang="en-US" sz="2400" noProof="1"/>
              <a:t>带下量多，色白质稀</a:t>
            </a:r>
            <a:endParaRPr lang="en-US" altLang="zh-CN" sz="2400" noProof="1"/>
          </a:p>
          <a:p>
            <a:pPr>
              <a:lnSpc>
                <a:spcPct val="150000"/>
              </a:lnSpc>
              <a:buFont typeface="Wingdings" panose="05000000000000000000" pitchFamily="2" charset="2"/>
              <a:buChar char="p"/>
            </a:pPr>
            <a:r>
              <a:rPr lang="zh-CN" altLang="en-US" sz="2400" b="1" noProof="1">
                <a:solidFill>
                  <a:schemeClr val="tx1"/>
                </a:solidFill>
              </a:rPr>
              <a:t>月经错后，经量少色黯，</a:t>
            </a:r>
            <a:r>
              <a:rPr lang="zh-CN" altLang="en-US" sz="2400" noProof="1"/>
              <a:t>经行腹痛加重</a:t>
            </a:r>
            <a:endParaRPr lang="en-US" altLang="zh-CN" sz="2400" noProof="1"/>
          </a:p>
          <a:p>
            <a:pPr>
              <a:lnSpc>
                <a:spcPct val="150000"/>
              </a:lnSpc>
              <a:buFont typeface="Wingdings" panose="05000000000000000000" pitchFamily="2" charset="2"/>
              <a:buChar char="p"/>
            </a:pPr>
            <a:r>
              <a:rPr lang="zh-CN" altLang="en-US" sz="2400" b="1" noProof="1">
                <a:solidFill>
                  <a:schemeClr val="tx1"/>
                </a:solidFill>
              </a:rPr>
              <a:t>婚久</a:t>
            </a:r>
            <a:r>
              <a:rPr lang="zh-CN" altLang="en-US" sz="2400" b="1" noProof="1">
                <a:solidFill>
                  <a:srgbClr val="FF0000"/>
                </a:solidFill>
              </a:rPr>
              <a:t>不孕</a:t>
            </a:r>
            <a:r>
              <a:rPr lang="zh-CN" altLang="en-US" sz="2400" b="1" noProof="1">
                <a:solidFill>
                  <a:schemeClr val="tx1"/>
                </a:solidFill>
              </a:rPr>
              <a:t>，畏寒肢冷，或神疲乏</a:t>
            </a:r>
            <a:r>
              <a:rPr lang="zh-CN" altLang="en-US" sz="2400" noProof="1"/>
              <a:t>力，大便稀溏，小便频数</a:t>
            </a:r>
            <a:endParaRPr lang="en-US" altLang="zh-CN" sz="2400" b="1" noProof="1">
              <a:solidFill>
                <a:schemeClr val="tx1"/>
              </a:solidFill>
            </a:endParaRPr>
          </a:p>
          <a:p>
            <a:pPr>
              <a:lnSpc>
                <a:spcPct val="150000"/>
              </a:lnSpc>
              <a:buFont typeface="Wingdings" panose="05000000000000000000" pitchFamily="2" charset="2"/>
              <a:buChar char="p"/>
            </a:pPr>
            <a:r>
              <a:rPr lang="zh-CN" altLang="en-US" sz="2400" b="1" noProof="1">
                <a:solidFill>
                  <a:schemeClr val="tx1"/>
                </a:solidFill>
              </a:rPr>
              <a:t>舌淡黯，苔白腻，脉沉迟或沉涩</a:t>
            </a:r>
          </a:p>
          <a:p>
            <a:pPr marL="109728" indent="0">
              <a:buNone/>
            </a:pPr>
            <a:endParaRPr lang="zh-CN" altLang="en-US" noProof="1"/>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标题 1"/>
          <p:cNvSpPr>
            <a:spLocks noGrp="1" noChangeArrowheads="1"/>
          </p:cNvSpPr>
          <p:nvPr>
            <p:ph type="title"/>
          </p:nvPr>
        </p:nvSpPr>
        <p:spPr>
          <a:xfrm>
            <a:off x="845871" y="412273"/>
            <a:ext cx="7543800" cy="994172"/>
          </a:xfrm>
        </p:spPr>
        <p:txBody>
          <a:bodyPr/>
          <a:lstStyle/>
          <a:p>
            <a:pPr algn="ctr">
              <a:defRPr/>
            </a:pPr>
            <a:r>
              <a:rPr lang="zh-CN" altLang="en-US" sz="3300" b="1" dirty="0">
                <a:solidFill>
                  <a:srgbClr val="0000FF"/>
                </a:solidFill>
              </a:rPr>
              <a:t>寒湿凝滞</a:t>
            </a:r>
          </a:p>
        </p:txBody>
      </p:sp>
      <p:sp>
        <p:nvSpPr>
          <p:cNvPr id="155650" name="内容占位符 2"/>
          <p:cNvSpPr>
            <a:spLocks noGrp="1" noChangeArrowheads="1"/>
          </p:cNvSpPr>
          <p:nvPr>
            <p:ph idx="1"/>
          </p:nvPr>
        </p:nvSpPr>
        <p:spPr>
          <a:xfrm>
            <a:off x="822722" y="1384698"/>
            <a:ext cx="7543800" cy="3477815"/>
          </a:xfrm>
        </p:spPr>
        <p:txBody>
          <a:bodyPr/>
          <a:lstStyle/>
          <a:p>
            <a:pPr>
              <a:lnSpc>
                <a:spcPct val="150000"/>
              </a:lnSpc>
              <a:buFont typeface="Wingdings" panose="05000000000000000000" pitchFamily="2" charset="2"/>
              <a:buChar char="p"/>
            </a:pPr>
            <a:r>
              <a:rPr lang="zh-CN" altLang="en-US" b="1" noProof="1">
                <a:solidFill>
                  <a:srgbClr val="2626FE"/>
                </a:solidFill>
              </a:rPr>
              <a:t>治   法：</a:t>
            </a:r>
            <a:r>
              <a:rPr lang="zh-CN" altLang="en-US" b="1" noProof="1"/>
              <a:t>祛寒除湿，活血化瘀</a:t>
            </a:r>
          </a:p>
          <a:p>
            <a:pPr>
              <a:lnSpc>
                <a:spcPct val="150000"/>
              </a:lnSpc>
              <a:buFont typeface="Wingdings" panose="05000000000000000000" pitchFamily="2" charset="2"/>
              <a:buChar char="p"/>
            </a:pPr>
            <a:r>
              <a:rPr lang="zh-CN" altLang="en-US" b="1" noProof="1">
                <a:solidFill>
                  <a:srgbClr val="2626FE"/>
                </a:solidFill>
              </a:rPr>
              <a:t>方   药：</a:t>
            </a:r>
            <a:r>
              <a:rPr lang="zh-CN" altLang="en-US" b="1" noProof="1">
                <a:solidFill>
                  <a:srgbClr val="FF0000"/>
                </a:solidFill>
              </a:rPr>
              <a:t>少腹逐瘀汤</a:t>
            </a:r>
            <a:r>
              <a:rPr lang="zh-CN" altLang="zh-CN" b="1" noProof="1">
                <a:solidFill>
                  <a:schemeClr val="tx1"/>
                </a:solidFill>
              </a:rPr>
              <a:t>《</a:t>
            </a:r>
            <a:r>
              <a:rPr lang="zh-CN" altLang="en-US" b="1" noProof="1">
                <a:solidFill>
                  <a:schemeClr val="tx1"/>
                </a:solidFill>
              </a:rPr>
              <a:t>医林改错</a:t>
            </a:r>
            <a:r>
              <a:rPr lang="zh-CN" altLang="zh-CN" b="1" noProof="1">
                <a:solidFill>
                  <a:schemeClr val="tx1"/>
                </a:solidFill>
              </a:rPr>
              <a:t>》</a:t>
            </a:r>
            <a:r>
              <a:rPr lang="zh-CN" altLang="en-US" b="1" noProof="1">
                <a:solidFill>
                  <a:schemeClr val="tx1"/>
                </a:solidFill>
              </a:rPr>
              <a:t>合</a:t>
            </a:r>
            <a:r>
              <a:rPr lang="zh-CN" altLang="en-US" b="1" noProof="1">
                <a:solidFill>
                  <a:srgbClr val="FF0000"/>
                </a:solidFill>
              </a:rPr>
              <a:t>桂枝茯苓丸</a:t>
            </a:r>
            <a:endParaRPr lang="zh-CN" altLang="en-US" noProof="1">
              <a:solidFill>
                <a:srgbClr val="FF0000"/>
              </a:solidFill>
            </a:endParaRPr>
          </a:p>
        </p:txBody>
      </p:sp>
    </p:spTree>
    <p:extLst>
      <p:ext uri="{BB962C8B-B14F-4D97-AF65-F5344CB8AC3E}">
        <p14:creationId xmlns:p14="http://schemas.microsoft.com/office/powerpoint/2010/main" val="92683698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199" y="486861"/>
            <a:ext cx="8229600" cy="800100"/>
          </a:xfrm>
        </p:spPr>
        <p:txBody>
          <a:bodyPr/>
          <a:lstStyle/>
          <a:p>
            <a:pPr algn="ctr"/>
            <a:r>
              <a:rPr lang="zh-CN" altLang="en-US" dirty="0">
                <a:solidFill>
                  <a:srgbClr val="2626FE"/>
                </a:solidFill>
              </a:rPr>
              <a:t>加减</a:t>
            </a:r>
          </a:p>
        </p:txBody>
      </p:sp>
      <p:sp>
        <p:nvSpPr>
          <p:cNvPr id="3" name="内容占位符 2"/>
          <p:cNvSpPr>
            <a:spLocks noGrp="1"/>
          </p:cNvSpPr>
          <p:nvPr>
            <p:ph idx="1"/>
          </p:nvPr>
        </p:nvSpPr>
        <p:spPr>
          <a:xfrm>
            <a:off x="457200" y="1134319"/>
            <a:ext cx="8229600" cy="3796583"/>
          </a:xfrm>
        </p:spPr>
        <p:txBody>
          <a:bodyPr>
            <a:normAutofit fontScale="70000" lnSpcReduction="20000"/>
          </a:bodyPr>
          <a:lstStyle/>
          <a:p>
            <a:pPr>
              <a:lnSpc>
                <a:spcPct val="200000"/>
              </a:lnSpc>
              <a:buClr>
                <a:srgbClr val="FF0000"/>
              </a:buClr>
              <a:buFont typeface="Wingdings" pitchFamily="2" charset="2"/>
              <a:buChar char="p"/>
            </a:pPr>
            <a:r>
              <a:rPr lang="zh-CN" altLang="en-US" dirty="0"/>
              <a:t>下腹冷痛甚者，加吴茱萸、艾叶</a:t>
            </a:r>
            <a:endParaRPr lang="en-US" altLang="zh-CN" dirty="0"/>
          </a:p>
          <a:p>
            <a:pPr>
              <a:lnSpc>
                <a:spcPct val="200000"/>
              </a:lnSpc>
              <a:buClr>
                <a:srgbClr val="FF0000"/>
              </a:buClr>
              <a:buFont typeface="Wingdings" pitchFamily="2" charset="2"/>
              <a:buChar char="p"/>
            </a:pPr>
            <a:r>
              <a:rPr lang="zh-CN" altLang="en-US" dirty="0"/>
              <a:t>腹中结块，加鸡内金、桃仁、莪术；</a:t>
            </a:r>
            <a:endParaRPr lang="en-US" altLang="zh-CN" dirty="0"/>
          </a:p>
          <a:p>
            <a:pPr>
              <a:lnSpc>
                <a:spcPct val="200000"/>
              </a:lnSpc>
              <a:buClr>
                <a:srgbClr val="FF0000"/>
              </a:buClr>
              <a:buFont typeface="Wingdings" pitchFamily="2" charset="2"/>
              <a:buChar char="p"/>
            </a:pPr>
            <a:r>
              <a:rPr lang="zh-CN" altLang="en-US" dirty="0"/>
              <a:t>四末不温，加制附子；</a:t>
            </a:r>
            <a:endParaRPr lang="en-US" altLang="zh-CN" dirty="0"/>
          </a:p>
          <a:p>
            <a:pPr>
              <a:lnSpc>
                <a:spcPct val="200000"/>
              </a:lnSpc>
              <a:buClr>
                <a:srgbClr val="FF0000"/>
              </a:buClr>
              <a:buFont typeface="Wingdings" pitchFamily="2" charset="2"/>
              <a:buChar char="p"/>
            </a:pPr>
            <a:r>
              <a:rPr lang="zh-CN" altLang="en-US" dirty="0"/>
              <a:t>小便短数，加益智仁、乌药；</a:t>
            </a:r>
            <a:endParaRPr lang="en-US" altLang="zh-CN" dirty="0"/>
          </a:p>
          <a:p>
            <a:pPr>
              <a:lnSpc>
                <a:spcPct val="200000"/>
              </a:lnSpc>
              <a:buClr>
                <a:srgbClr val="FF0000"/>
              </a:buClr>
              <a:buFont typeface="Wingdings" pitchFamily="2" charset="2"/>
              <a:buChar char="p"/>
            </a:pPr>
            <a:r>
              <a:rPr lang="zh-CN" altLang="en-US" dirty="0"/>
              <a:t>带下质稀色白，加白术、金樱子；</a:t>
            </a:r>
            <a:endParaRPr lang="en-US" altLang="zh-CN" dirty="0"/>
          </a:p>
          <a:p>
            <a:pPr>
              <a:lnSpc>
                <a:spcPct val="200000"/>
              </a:lnSpc>
              <a:buClr>
                <a:srgbClr val="FF0000"/>
              </a:buClr>
              <a:buFont typeface="Wingdings" pitchFamily="2" charset="2"/>
              <a:buChar char="p"/>
            </a:pPr>
            <a:r>
              <a:rPr lang="zh-CN" altLang="en-US" dirty="0"/>
              <a:t>腰骶疼痛，加桑寄生、续断、牛膝；</a:t>
            </a:r>
          </a:p>
          <a:p>
            <a:endParaRPr lang="zh-CN" altLang="en-US"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标题 1"/>
          <p:cNvSpPr>
            <a:spLocks noGrp="1" noChangeArrowheads="1"/>
          </p:cNvSpPr>
          <p:nvPr>
            <p:ph type="title"/>
          </p:nvPr>
        </p:nvSpPr>
        <p:spPr>
          <a:xfrm>
            <a:off x="903745" y="342824"/>
            <a:ext cx="7543800" cy="965597"/>
          </a:xfrm>
        </p:spPr>
        <p:txBody>
          <a:bodyPr/>
          <a:lstStyle/>
          <a:p>
            <a:pPr algn="ctr">
              <a:defRPr/>
            </a:pPr>
            <a:r>
              <a:rPr lang="zh-CN" altLang="en-US" sz="3300" b="1" dirty="0">
                <a:solidFill>
                  <a:srgbClr val="0000FF"/>
                </a:solidFill>
              </a:rPr>
              <a:t>气虚血瘀</a:t>
            </a:r>
            <a:r>
              <a:rPr lang="en-US" altLang="zh-CN" sz="3200" dirty="0">
                <a:solidFill>
                  <a:srgbClr val="0000FF"/>
                </a:solidFill>
              </a:rPr>
              <a:t>——</a:t>
            </a:r>
            <a:r>
              <a:rPr lang="zh-CN" altLang="en-US" sz="3200" dirty="0">
                <a:solidFill>
                  <a:srgbClr val="FF0000"/>
                </a:solidFill>
              </a:rPr>
              <a:t>主要证候：</a:t>
            </a:r>
            <a:endParaRPr lang="zh-CN" altLang="en-US" sz="3300" b="1" dirty="0">
              <a:solidFill>
                <a:srgbClr val="0000FF"/>
              </a:solidFill>
            </a:endParaRPr>
          </a:p>
        </p:txBody>
      </p:sp>
      <p:sp>
        <p:nvSpPr>
          <p:cNvPr id="157698" name="内容占位符 2"/>
          <p:cNvSpPr>
            <a:spLocks noGrp="1" noChangeArrowheads="1"/>
          </p:cNvSpPr>
          <p:nvPr>
            <p:ph idx="1"/>
          </p:nvPr>
        </p:nvSpPr>
        <p:spPr>
          <a:xfrm>
            <a:off x="468775" y="1347004"/>
            <a:ext cx="8229600" cy="3796496"/>
          </a:xfrm>
        </p:spPr>
        <p:txBody>
          <a:bodyPr>
            <a:normAutofit/>
          </a:bodyPr>
          <a:lstStyle/>
          <a:p>
            <a:pPr>
              <a:lnSpc>
                <a:spcPct val="150000"/>
              </a:lnSpc>
              <a:spcBef>
                <a:spcPct val="0"/>
              </a:spcBef>
              <a:buFont typeface="Wingdings" panose="05000000000000000000" pitchFamily="2" charset="2"/>
              <a:buChar char="p"/>
            </a:pPr>
            <a:r>
              <a:rPr lang="zh-CN" altLang="en-US" sz="2400" b="1" dirty="0">
                <a:solidFill>
                  <a:schemeClr val="tx1"/>
                </a:solidFill>
              </a:rPr>
              <a:t>下腹隐痛或坠痛，</a:t>
            </a:r>
            <a:r>
              <a:rPr lang="zh-CN" altLang="en-US" sz="2400" b="1" dirty="0">
                <a:solidFill>
                  <a:srgbClr val="FF0000"/>
                </a:solidFill>
              </a:rPr>
              <a:t>缠绵日久</a:t>
            </a:r>
            <a:r>
              <a:rPr lang="zh-CN" altLang="en-US" sz="2400" b="1" dirty="0">
                <a:solidFill>
                  <a:schemeClr val="tx1"/>
                </a:solidFill>
              </a:rPr>
              <a:t>，痛连腰骶，经行或劳累加重</a:t>
            </a:r>
            <a:r>
              <a:rPr lang="zh-CN" altLang="en-US" sz="2400" dirty="0"/>
              <a:t>，或伴小腹癥块</a:t>
            </a:r>
            <a:r>
              <a:rPr lang="zh-CN" altLang="en-US" sz="2400" b="1" dirty="0">
                <a:solidFill>
                  <a:schemeClr val="tx1"/>
                </a:solidFill>
              </a:rPr>
              <a:t>，</a:t>
            </a:r>
            <a:endParaRPr lang="en-US" altLang="zh-CN" sz="2400" b="1" dirty="0">
              <a:solidFill>
                <a:schemeClr val="tx1"/>
              </a:solidFill>
            </a:endParaRPr>
          </a:p>
          <a:p>
            <a:pPr>
              <a:lnSpc>
                <a:spcPct val="150000"/>
              </a:lnSpc>
              <a:spcBef>
                <a:spcPct val="0"/>
              </a:spcBef>
              <a:buFont typeface="Wingdings" panose="05000000000000000000" pitchFamily="2" charset="2"/>
              <a:buChar char="p"/>
            </a:pPr>
            <a:r>
              <a:rPr lang="zh-CN" altLang="en-US" sz="2400" dirty="0"/>
              <a:t>带下量多，色白质稀</a:t>
            </a:r>
            <a:endParaRPr lang="en-US" altLang="zh-CN" sz="2400" dirty="0"/>
          </a:p>
          <a:p>
            <a:pPr>
              <a:lnSpc>
                <a:spcPct val="150000"/>
              </a:lnSpc>
              <a:spcBef>
                <a:spcPct val="0"/>
              </a:spcBef>
              <a:buFont typeface="Wingdings" panose="05000000000000000000" pitchFamily="2" charset="2"/>
              <a:buChar char="p"/>
            </a:pPr>
            <a:r>
              <a:rPr lang="zh-CN" altLang="en-US" sz="2400" dirty="0"/>
              <a:t>月经淋漓</a:t>
            </a:r>
            <a:r>
              <a:rPr lang="zh-CN" altLang="en-US" sz="2400" b="1" dirty="0">
                <a:solidFill>
                  <a:schemeClr val="tx1"/>
                </a:solidFill>
              </a:rPr>
              <a:t>不止或量多，色黯淡或</a:t>
            </a:r>
            <a:r>
              <a:rPr lang="zh-CN" altLang="en-US" sz="2400" b="1" dirty="0">
                <a:solidFill>
                  <a:srgbClr val="FF0000"/>
                </a:solidFill>
              </a:rPr>
              <a:t>有血块</a:t>
            </a:r>
            <a:r>
              <a:rPr lang="zh-CN" altLang="en-US" sz="2400" b="1" dirty="0">
                <a:solidFill>
                  <a:schemeClr val="tx1"/>
                </a:solidFill>
              </a:rPr>
              <a:t>，</a:t>
            </a:r>
            <a:endParaRPr lang="en-US" altLang="zh-CN" sz="2400" b="1" dirty="0">
              <a:solidFill>
                <a:schemeClr val="tx1"/>
              </a:solidFill>
            </a:endParaRPr>
          </a:p>
          <a:p>
            <a:pPr>
              <a:lnSpc>
                <a:spcPct val="150000"/>
              </a:lnSpc>
              <a:spcBef>
                <a:spcPct val="0"/>
              </a:spcBef>
              <a:buFont typeface="Wingdings" panose="05000000000000000000" pitchFamily="2" charset="2"/>
              <a:buChar char="p"/>
            </a:pPr>
            <a:r>
              <a:rPr lang="zh-CN" altLang="en-US" sz="2400" dirty="0">
                <a:solidFill>
                  <a:srgbClr val="FF0000"/>
                </a:solidFill>
              </a:rPr>
              <a:t>神疲乏力，</a:t>
            </a:r>
            <a:r>
              <a:rPr lang="zh-CN" altLang="en-US" sz="2400" b="1" dirty="0">
                <a:solidFill>
                  <a:srgbClr val="FF0000"/>
                </a:solidFill>
              </a:rPr>
              <a:t>食少纳呆</a:t>
            </a:r>
            <a:endParaRPr lang="en-US" altLang="zh-CN" sz="2400" dirty="0"/>
          </a:p>
          <a:p>
            <a:pPr>
              <a:lnSpc>
                <a:spcPct val="150000"/>
              </a:lnSpc>
              <a:spcBef>
                <a:spcPct val="0"/>
              </a:spcBef>
              <a:buFont typeface="Wingdings" panose="05000000000000000000" pitchFamily="2" charset="2"/>
              <a:buChar char="p"/>
            </a:pPr>
            <a:r>
              <a:rPr lang="zh-CN" altLang="en-US" sz="2400" b="1" dirty="0">
                <a:solidFill>
                  <a:schemeClr val="tx1"/>
                </a:solidFill>
              </a:rPr>
              <a:t>舌淡黯，有瘀点，苔白，脉弦细或沉涩</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标题 1"/>
          <p:cNvSpPr>
            <a:spLocks noGrp="1" noChangeArrowheads="1"/>
          </p:cNvSpPr>
          <p:nvPr>
            <p:ph type="title"/>
          </p:nvPr>
        </p:nvSpPr>
        <p:spPr>
          <a:xfrm>
            <a:off x="845872" y="342824"/>
            <a:ext cx="7543800" cy="965597"/>
          </a:xfrm>
        </p:spPr>
        <p:txBody>
          <a:bodyPr/>
          <a:lstStyle/>
          <a:p>
            <a:pPr algn="ctr">
              <a:defRPr/>
            </a:pPr>
            <a:r>
              <a:rPr lang="zh-CN" altLang="en-US" sz="3300" b="1" dirty="0">
                <a:solidFill>
                  <a:srgbClr val="0000FF"/>
                </a:solidFill>
              </a:rPr>
              <a:t>气虚血瘀</a:t>
            </a:r>
          </a:p>
        </p:txBody>
      </p:sp>
      <p:sp>
        <p:nvSpPr>
          <p:cNvPr id="157698" name="内容占位符 2"/>
          <p:cNvSpPr>
            <a:spLocks noGrp="1" noChangeArrowheads="1"/>
          </p:cNvSpPr>
          <p:nvPr>
            <p:ph idx="1"/>
          </p:nvPr>
        </p:nvSpPr>
        <p:spPr>
          <a:xfrm>
            <a:off x="457200" y="1388962"/>
            <a:ext cx="8229600" cy="3541940"/>
          </a:xfrm>
        </p:spPr>
        <p:txBody>
          <a:bodyPr>
            <a:normAutofit fontScale="92500" lnSpcReduction="10000"/>
          </a:bodyPr>
          <a:lstStyle/>
          <a:p>
            <a:pPr>
              <a:lnSpc>
                <a:spcPct val="150000"/>
              </a:lnSpc>
              <a:spcBef>
                <a:spcPct val="0"/>
              </a:spcBef>
              <a:buFont typeface="Wingdings" panose="05000000000000000000" pitchFamily="2" charset="2"/>
              <a:buChar char="p"/>
            </a:pPr>
            <a:r>
              <a:rPr lang="zh-CN" altLang="en-US" b="1" dirty="0">
                <a:solidFill>
                  <a:srgbClr val="2626FE"/>
                </a:solidFill>
              </a:rPr>
              <a:t>治  法：</a:t>
            </a:r>
            <a:r>
              <a:rPr lang="zh-CN" altLang="en-US" b="1" dirty="0"/>
              <a:t>益气健脾，化瘀散结。</a:t>
            </a:r>
          </a:p>
          <a:p>
            <a:pPr>
              <a:lnSpc>
                <a:spcPct val="150000"/>
              </a:lnSpc>
              <a:spcBef>
                <a:spcPct val="0"/>
              </a:spcBef>
              <a:buFont typeface="Wingdings" panose="05000000000000000000" pitchFamily="2" charset="2"/>
              <a:buChar char="p"/>
            </a:pPr>
            <a:r>
              <a:rPr lang="zh-CN" altLang="en-US" b="1" dirty="0">
                <a:solidFill>
                  <a:srgbClr val="2626FE"/>
                </a:solidFill>
              </a:rPr>
              <a:t>方  药：</a:t>
            </a:r>
            <a:r>
              <a:rPr lang="zh-CN" altLang="en-US" b="1" dirty="0">
                <a:solidFill>
                  <a:srgbClr val="FF0000"/>
                </a:solidFill>
              </a:rPr>
              <a:t>理冲汤</a:t>
            </a:r>
            <a:r>
              <a:rPr lang="en-US" altLang="zh-CN" b="1" dirty="0">
                <a:solidFill>
                  <a:schemeClr val="tx1"/>
                </a:solidFill>
              </a:rPr>
              <a:t>《</a:t>
            </a:r>
            <a:r>
              <a:rPr lang="zh-CN" altLang="en-US" b="1" dirty="0">
                <a:solidFill>
                  <a:schemeClr val="tx1"/>
                </a:solidFill>
              </a:rPr>
              <a:t>医学衷中参西录</a:t>
            </a:r>
            <a:r>
              <a:rPr lang="en-US" altLang="zh-CN" b="1" dirty="0">
                <a:solidFill>
                  <a:schemeClr val="tx1"/>
                </a:solidFill>
              </a:rPr>
              <a:t>》</a:t>
            </a:r>
            <a:r>
              <a:rPr lang="zh-CN" altLang="en-US" b="1" dirty="0">
                <a:solidFill>
                  <a:schemeClr val="tx1"/>
                </a:solidFill>
              </a:rPr>
              <a:t>去天花粉、知母合</a:t>
            </a:r>
            <a:r>
              <a:rPr lang="zh-CN" altLang="en-US" b="1" dirty="0">
                <a:solidFill>
                  <a:srgbClr val="FF0000"/>
                </a:solidFill>
              </a:rPr>
              <a:t>失笑散</a:t>
            </a:r>
            <a:endParaRPr lang="en-US" altLang="zh-CN" b="1" dirty="0">
              <a:solidFill>
                <a:srgbClr val="FF0000"/>
              </a:solidFill>
            </a:endParaRPr>
          </a:p>
          <a:p>
            <a:pPr marL="109728" indent="0" algn="ctr">
              <a:lnSpc>
                <a:spcPct val="150000"/>
              </a:lnSpc>
              <a:buNone/>
            </a:pPr>
            <a:r>
              <a:rPr lang="zh-CN" altLang="en-US" dirty="0"/>
              <a:t>黄芪、党参、白术、山药</a:t>
            </a:r>
            <a:endParaRPr lang="en-US" altLang="zh-CN" dirty="0"/>
          </a:p>
          <a:p>
            <a:pPr marL="109728" indent="0" algn="ctr">
              <a:lnSpc>
                <a:spcPct val="150000"/>
              </a:lnSpc>
              <a:buNone/>
            </a:pPr>
            <a:r>
              <a:rPr lang="zh-CN" altLang="en-US" dirty="0"/>
              <a:t>三棱、莪术    天花粉、知母</a:t>
            </a:r>
            <a:endParaRPr lang="en-US" altLang="zh-CN" dirty="0"/>
          </a:p>
          <a:p>
            <a:pPr marL="109728" indent="0" algn="ctr">
              <a:lnSpc>
                <a:spcPct val="150000"/>
              </a:lnSpc>
              <a:buNone/>
            </a:pPr>
            <a:r>
              <a:rPr lang="zh-CN" altLang="en-US" dirty="0"/>
              <a:t>鸡内金</a:t>
            </a:r>
          </a:p>
        </p:txBody>
      </p:sp>
    </p:spTree>
    <p:extLst>
      <p:ext uri="{BB962C8B-B14F-4D97-AF65-F5344CB8AC3E}">
        <p14:creationId xmlns:p14="http://schemas.microsoft.com/office/powerpoint/2010/main" val="71477109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7752" y="602607"/>
            <a:ext cx="8229600" cy="800100"/>
          </a:xfrm>
        </p:spPr>
        <p:txBody>
          <a:bodyPr/>
          <a:lstStyle/>
          <a:p>
            <a:pPr algn="ctr"/>
            <a:r>
              <a:rPr lang="zh-CN" altLang="en-US" dirty="0">
                <a:solidFill>
                  <a:srgbClr val="2626FE"/>
                </a:solidFill>
              </a:rPr>
              <a:t>加减</a:t>
            </a:r>
          </a:p>
        </p:txBody>
      </p:sp>
      <p:sp>
        <p:nvSpPr>
          <p:cNvPr id="3" name="内容占位符 2"/>
          <p:cNvSpPr>
            <a:spLocks noGrp="1"/>
          </p:cNvSpPr>
          <p:nvPr>
            <p:ph idx="1"/>
          </p:nvPr>
        </p:nvSpPr>
        <p:spPr>
          <a:xfrm>
            <a:off x="544009" y="1397700"/>
            <a:ext cx="8038617" cy="3486815"/>
          </a:xfrm>
        </p:spPr>
        <p:txBody>
          <a:bodyPr>
            <a:normAutofit/>
          </a:bodyPr>
          <a:lstStyle/>
          <a:p>
            <a:pPr marL="109728" indent="0" fontAlgn="auto">
              <a:lnSpc>
                <a:spcPct val="150000"/>
              </a:lnSpc>
              <a:buNone/>
              <a:defRPr/>
            </a:pPr>
            <a:r>
              <a:rPr lang="zh-CN" altLang="en-US" b="1" noProof="1">
                <a:solidFill>
                  <a:schemeClr val="tx1"/>
                </a:solidFill>
              </a:rPr>
              <a:t>或者用补中益气汤合桂枝茯苓丸</a:t>
            </a:r>
            <a:endParaRPr lang="en-US" altLang="zh-CN" b="1" noProof="1">
              <a:solidFill>
                <a:schemeClr val="tx1"/>
              </a:solidFill>
            </a:endParaRPr>
          </a:p>
          <a:p>
            <a:pPr fontAlgn="auto">
              <a:lnSpc>
                <a:spcPct val="150000"/>
              </a:lnSpc>
              <a:buFont typeface="Wingdings" panose="05000000000000000000" pitchFamily="2" charset="2"/>
              <a:buChar char="p"/>
              <a:defRPr/>
            </a:pPr>
            <a:r>
              <a:rPr lang="zh-CN" altLang="en-US" sz="2400" b="1" noProof="1">
                <a:solidFill>
                  <a:schemeClr val="tx1"/>
                </a:solidFill>
              </a:rPr>
              <a:t>腹痛不减，加白芍、元胡索、蜈蚣；</a:t>
            </a:r>
            <a:endParaRPr lang="en-US" altLang="zh-CN" sz="2400" b="1" noProof="1">
              <a:solidFill>
                <a:schemeClr val="tx1"/>
              </a:solidFill>
            </a:endParaRPr>
          </a:p>
          <a:p>
            <a:pPr fontAlgn="auto">
              <a:lnSpc>
                <a:spcPct val="150000"/>
              </a:lnSpc>
              <a:buFont typeface="Wingdings" panose="05000000000000000000" pitchFamily="2" charset="2"/>
              <a:buChar char="p"/>
              <a:defRPr/>
            </a:pPr>
            <a:r>
              <a:rPr lang="zh-CN" altLang="en-US" sz="2400" b="1" noProof="1">
                <a:solidFill>
                  <a:schemeClr val="tx1"/>
                </a:solidFill>
              </a:rPr>
              <a:t>腹泻者，去知母，重用白术；</a:t>
            </a:r>
            <a:endParaRPr lang="en-US" altLang="zh-CN" sz="2400" b="1" noProof="1">
              <a:solidFill>
                <a:schemeClr val="tx1"/>
              </a:solidFill>
            </a:endParaRPr>
          </a:p>
          <a:p>
            <a:pPr fontAlgn="auto">
              <a:lnSpc>
                <a:spcPct val="150000"/>
              </a:lnSpc>
              <a:buFont typeface="Wingdings" panose="05000000000000000000" pitchFamily="2" charset="2"/>
              <a:buChar char="p"/>
              <a:defRPr/>
            </a:pPr>
            <a:r>
              <a:rPr lang="zh-CN" altLang="en-US" sz="2400" b="1" noProof="1">
                <a:solidFill>
                  <a:schemeClr val="tx1"/>
                </a:solidFill>
              </a:rPr>
              <a:t>虚热未清，加生地、天门冬；</a:t>
            </a:r>
            <a:endParaRPr lang="en-US" altLang="zh-CN" sz="2400" b="1" noProof="1">
              <a:solidFill>
                <a:schemeClr val="tx1"/>
              </a:solidFill>
            </a:endParaRPr>
          </a:p>
          <a:p>
            <a:pPr fontAlgn="auto">
              <a:lnSpc>
                <a:spcPct val="150000"/>
              </a:lnSpc>
              <a:buFont typeface="Wingdings" panose="05000000000000000000" pitchFamily="2" charset="2"/>
              <a:buChar char="p"/>
              <a:defRPr/>
            </a:pPr>
            <a:r>
              <a:rPr lang="zh-CN" altLang="en-US" sz="2400" b="1" noProof="1">
                <a:solidFill>
                  <a:schemeClr val="tx1"/>
                </a:solidFill>
              </a:rPr>
              <a:t>无腹部结块，少用三棱、莪术。</a:t>
            </a:r>
          </a:p>
          <a:p>
            <a:pPr marL="0" indent="0" fontAlgn="auto">
              <a:buNone/>
              <a:defRPr/>
            </a:pPr>
            <a:endParaRPr lang="zh-CN" altLang="en-US" noProof="1"/>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内容占位符 2"/>
          <p:cNvSpPr>
            <a:spLocks noGrp="1" noChangeArrowheads="1"/>
          </p:cNvSpPr>
          <p:nvPr>
            <p:ph idx="1"/>
          </p:nvPr>
        </p:nvSpPr>
        <p:spPr>
          <a:xfrm>
            <a:off x="457200" y="1180618"/>
            <a:ext cx="8229600" cy="3750284"/>
          </a:xfrm>
        </p:spPr>
        <p:txBody>
          <a:bodyPr>
            <a:normAutofit/>
          </a:bodyPr>
          <a:lstStyle/>
          <a:p>
            <a:pPr>
              <a:lnSpc>
                <a:spcPct val="150000"/>
              </a:lnSpc>
            </a:pPr>
            <a:r>
              <a:rPr lang="zh-CN" altLang="en-US" sz="2400" b="1" dirty="0">
                <a:solidFill>
                  <a:srgbClr val="FF0000"/>
                </a:solidFill>
              </a:rPr>
              <a:t>班秀文教授</a:t>
            </a:r>
            <a:r>
              <a:rPr lang="zh-CN" altLang="en-US" sz="2400" b="1" dirty="0">
                <a:solidFill>
                  <a:schemeClr val="tx1"/>
                </a:solidFill>
              </a:rPr>
              <a:t>认为慢性盆腔炎常由急性治疗不当转变，</a:t>
            </a:r>
            <a:r>
              <a:rPr lang="zh-CN" altLang="en-US" sz="2400" b="1" dirty="0">
                <a:solidFill>
                  <a:srgbClr val="02057E"/>
                </a:solidFill>
              </a:rPr>
              <a:t>病久正虚，邪毒瘀血凝结，水湿不化</a:t>
            </a:r>
            <a:r>
              <a:rPr lang="zh-CN" altLang="en-US" sz="2400" b="1" dirty="0">
                <a:solidFill>
                  <a:schemeClr val="tx1"/>
                </a:solidFill>
              </a:rPr>
              <a:t>，导致下腹疼痛，绵绵不止，或伴坠胀不适，经期加重，带下量多，乏力，腰膝酸软等，本虚标实，治疗应当扶助正气，活血化瘀，常用</a:t>
            </a:r>
            <a:r>
              <a:rPr lang="zh-CN" altLang="en-US" sz="2400" b="1" dirty="0">
                <a:solidFill>
                  <a:srgbClr val="FF0000"/>
                </a:solidFill>
              </a:rPr>
              <a:t>当归芍药散</a:t>
            </a:r>
            <a:r>
              <a:rPr lang="zh-CN" altLang="en-US" sz="2400" b="1" dirty="0">
                <a:solidFill>
                  <a:schemeClr val="tx1"/>
                </a:solidFill>
              </a:rPr>
              <a:t>加北黄芪、土茯苓、鸡血藤、泽兰、莪术、香附等。</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标题 1"/>
          <p:cNvSpPr>
            <a:spLocks noGrp="1" noChangeArrowheads="1"/>
          </p:cNvSpPr>
          <p:nvPr>
            <p:ph type="title"/>
          </p:nvPr>
        </p:nvSpPr>
        <p:spPr>
          <a:xfrm>
            <a:off x="811147" y="412273"/>
            <a:ext cx="7543800" cy="965597"/>
          </a:xfrm>
        </p:spPr>
        <p:txBody>
          <a:bodyPr/>
          <a:lstStyle/>
          <a:p>
            <a:pPr algn="ctr">
              <a:defRPr/>
            </a:pPr>
            <a:r>
              <a:rPr lang="zh-CN" altLang="en-US" sz="3300" b="1" dirty="0">
                <a:solidFill>
                  <a:srgbClr val="0000FF"/>
                </a:solidFill>
              </a:rPr>
              <a:t>肾虚血瘀</a:t>
            </a:r>
            <a:r>
              <a:rPr lang="en-US" altLang="zh-CN" sz="3300" b="1" dirty="0">
                <a:solidFill>
                  <a:srgbClr val="FF0000"/>
                </a:solidFill>
              </a:rPr>
              <a:t>——</a:t>
            </a:r>
            <a:r>
              <a:rPr lang="zh-CN" altLang="en-US" sz="3300" b="1" dirty="0">
                <a:solidFill>
                  <a:srgbClr val="FF0000"/>
                </a:solidFill>
              </a:rPr>
              <a:t>主要证候</a:t>
            </a:r>
          </a:p>
        </p:txBody>
      </p:sp>
      <p:sp>
        <p:nvSpPr>
          <p:cNvPr id="3" name="内容占位符 2"/>
          <p:cNvSpPr>
            <a:spLocks noGrp="1"/>
          </p:cNvSpPr>
          <p:nvPr>
            <p:ph idx="1"/>
          </p:nvPr>
        </p:nvSpPr>
        <p:spPr>
          <a:xfrm>
            <a:off x="457200" y="1203767"/>
            <a:ext cx="8229600" cy="3727135"/>
          </a:xfrm>
        </p:spPr>
        <p:txBody>
          <a:bodyPr>
            <a:normAutofit/>
          </a:bodyPr>
          <a:lstStyle/>
          <a:p>
            <a:pPr fontAlgn="auto">
              <a:lnSpc>
                <a:spcPct val="150000"/>
              </a:lnSpc>
              <a:buFont typeface="Wingdings" panose="05000000000000000000" pitchFamily="2" charset="2"/>
              <a:buChar char="p"/>
              <a:defRPr/>
            </a:pPr>
            <a:r>
              <a:rPr lang="zh-CN" altLang="en-US" sz="2400" b="1" noProof="1">
                <a:solidFill>
                  <a:schemeClr val="tx1"/>
                </a:solidFill>
              </a:rPr>
              <a:t>下腹绵绵作痛或刺痛，痛及腰骶，劳累后加重</a:t>
            </a:r>
            <a:endParaRPr lang="en-US" altLang="zh-CN" sz="2400" b="1" noProof="1">
              <a:solidFill>
                <a:schemeClr val="tx1"/>
              </a:solidFill>
            </a:endParaRPr>
          </a:p>
          <a:p>
            <a:pPr fontAlgn="auto">
              <a:lnSpc>
                <a:spcPct val="150000"/>
              </a:lnSpc>
              <a:buFont typeface="Wingdings" panose="05000000000000000000" pitchFamily="2" charset="2"/>
              <a:buChar char="p"/>
              <a:defRPr/>
            </a:pPr>
            <a:r>
              <a:rPr lang="zh-CN" altLang="en-US" sz="2400" noProof="1"/>
              <a:t>白带量多，质地稀薄</a:t>
            </a:r>
            <a:endParaRPr lang="en-US" altLang="zh-CN" sz="2400" noProof="1"/>
          </a:p>
          <a:p>
            <a:pPr fontAlgn="auto">
              <a:lnSpc>
                <a:spcPct val="150000"/>
              </a:lnSpc>
              <a:buFont typeface="Wingdings" panose="05000000000000000000" pitchFamily="2" charset="2"/>
              <a:buChar char="p"/>
              <a:defRPr/>
            </a:pPr>
            <a:r>
              <a:rPr lang="zh-CN" altLang="en-US" sz="2400" b="1" noProof="1">
                <a:solidFill>
                  <a:schemeClr val="tx1"/>
                </a:solidFill>
              </a:rPr>
              <a:t>月经后期或量少，色暗夹有血块</a:t>
            </a:r>
            <a:r>
              <a:rPr lang="zh-CN" altLang="en-US" sz="2400" noProof="1"/>
              <a:t>，或婚后</a:t>
            </a:r>
            <a:r>
              <a:rPr lang="zh-CN" altLang="en-US" sz="2400" noProof="1">
                <a:solidFill>
                  <a:srgbClr val="FF0000"/>
                </a:solidFill>
              </a:rPr>
              <a:t>不孕</a:t>
            </a:r>
            <a:endParaRPr lang="en-US" altLang="zh-CN" sz="2400" b="1" noProof="1">
              <a:solidFill>
                <a:srgbClr val="FF0000"/>
              </a:solidFill>
            </a:endParaRPr>
          </a:p>
          <a:p>
            <a:pPr fontAlgn="auto">
              <a:lnSpc>
                <a:spcPct val="150000"/>
              </a:lnSpc>
              <a:buFont typeface="Wingdings" panose="05000000000000000000" pitchFamily="2" charset="2"/>
              <a:buChar char="p"/>
              <a:defRPr/>
            </a:pPr>
            <a:r>
              <a:rPr lang="zh-CN" altLang="en-US" sz="2400" noProof="1"/>
              <a:t>平素畏寒肢冷，</a:t>
            </a:r>
            <a:r>
              <a:rPr lang="zh-CN" altLang="en-US" sz="2400" noProof="1">
                <a:solidFill>
                  <a:srgbClr val="FF0000"/>
                </a:solidFill>
              </a:rPr>
              <a:t>头晕耳鸣</a:t>
            </a:r>
            <a:r>
              <a:rPr lang="zh-CN" altLang="en-US" sz="2400" noProof="1"/>
              <a:t>，</a:t>
            </a:r>
            <a:r>
              <a:rPr lang="zh-CN" altLang="en-US" sz="2400" noProof="1">
                <a:solidFill>
                  <a:srgbClr val="FF0000"/>
                </a:solidFill>
              </a:rPr>
              <a:t>腰膝酸软无力</a:t>
            </a:r>
            <a:r>
              <a:rPr lang="zh-CN" altLang="en-US" sz="2400" noProof="1"/>
              <a:t>，夜尿频多，</a:t>
            </a:r>
            <a:r>
              <a:rPr lang="zh-CN" altLang="en-US" sz="2400" noProof="1">
                <a:solidFill>
                  <a:srgbClr val="FF0000"/>
                </a:solidFill>
              </a:rPr>
              <a:t>性欲减退</a:t>
            </a:r>
            <a:endParaRPr lang="en-US" altLang="zh-CN" sz="2400" b="1" noProof="1">
              <a:solidFill>
                <a:srgbClr val="FF0000"/>
              </a:solidFill>
            </a:endParaRPr>
          </a:p>
          <a:p>
            <a:pPr fontAlgn="auto">
              <a:lnSpc>
                <a:spcPct val="150000"/>
              </a:lnSpc>
              <a:buFont typeface="Wingdings" panose="05000000000000000000" pitchFamily="2" charset="2"/>
              <a:buChar char="p"/>
              <a:defRPr/>
            </a:pPr>
            <a:r>
              <a:rPr lang="zh-CN" altLang="en-US" sz="2400" b="1" noProof="1">
                <a:solidFill>
                  <a:schemeClr val="tx1"/>
                </a:solidFill>
              </a:rPr>
              <a:t>舌淡黯苔白，脉沉涩</a:t>
            </a:r>
            <a:endParaRPr lang="en-US" altLang="zh-CN" sz="3200" noProof="1"/>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标题 1"/>
          <p:cNvSpPr>
            <a:spLocks noGrp="1" noChangeArrowheads="1"/>
          </p:cNvSpPr>
          <p:nvPr>
            <p:ph type="title"/>
          </p:nvPr>
        </p:nvSpPr>
        <p:spPr>
          <a:xfrm>
            <a:off x="822722" y="215503"/>
            <a:ext cx="7543800" cy="1092436"/>
          </a:xfrm>
        </p:spPr>
        <p:txBody>
          <a:bodyPr/>
          <a:lstStyle/>
          <a:p>
            <a:pPr algn="ctr">
              <a:defRPr/>
            </a:pPr>
            <a:r>
              <a:rPr lang="zh-CN" altLang="en-US" sz="3300" b="1" dirty="0">
                <a:solidFill>
                  <a:srgbClr val="0000FF"/>
                </a:solidFill>
              </a:rPr>
              <a:t>肾虚血瘀</a:t>
            </a:r>
          </a:p>
        </p:txBody>
      </p:sp>
      <p:sp>
        <p:nvSpPr>
          <p:cNvPr id="3" name="内容占位符 2"/>
          <p:cNvSpPr>
            <a:spLocks noGrp="1"/>
          </p:cNvSpPr>
          <p:nvPr>
            <p:ph idx="1"/>
          </p:nvPr>
        </p:nvSpPr>
        <p:spPr>
          <a:xfrm>
            <a:off x="457200" y="1319514"/>
            <a:ext cx="8229600" cy="3611388"/>
          </a:xfrm>
        </p:spPr>
        <p:txBody>
          <a:bodyPr>
            <a:normAutofit/>
          </a:bodyPr>
          <a:lstStyle/>
          <a:p>
            <a:pPr fontAlgn="auto">
              <a:lnSpc>
                <a:spcPct val="150000"/>
              </a:lnSpc>
              <a:buFont typeface="Wingdings" panose="05000000000000000000" pitchFamily="2" charset="2"/>
              <a:buChar char="p"/>
              <a:defRPr/>
            </a:pPr>
            <a:r>
              <a:rPr lang="zh-CN" altLang="en-US" b="1" noProof="1">
                <a:solidFill>
                  <a:srgbClr val="2626FE"/>
                </a:solidFill>
              </a:rPr>
              <a:t>治法：</a:t>
            </a:r>
            <a:r>
              <a:rPr lang="zh-CN" altLang="en-US" b="1" noProof="1"/>
              <a:t>补肾益气，化瘀止痛</a:t>
            </a:r>
            <a:endParaRPr lang="en-US" altLang="zh-CN" noProof="1"/>
          </a:p>
          <a:p>
            <a:pPr fontAlgn="auto">
              <a:lnSpc>
                <a:spcPct val="150000"/>
              </a:lnSpc>
              <a:buFont typeface="Wingdings" panose="05000000000000000000" pitchFamily="2" charset="2"/>
              <a:buChar char="p"/>
              <a:defRPr/>
            </a:pPr>
            <a:r>
              <a:rPr lang="zh-CN" altLang="en-US" b="1" noProof="1">
                <a:solidFill>
                  <a:srgbClr val="2626FE"/>
                </a:solidFill>
              </a:rPr>
              <a:t>方药：</a:t>
            </a:r>
            <a:r>
              <a:rPr lang="zh-CN" altLang="en-US" noProof="1">
                <a:solidFill>
                  <a:srgbClr val="FF0000"/>
                </a:solidFill>
              </a:rPr>
              <a:t>温胞饮</a:t>
            </a:r>
            <a:r>
              <a:rPr lang="en-US" altLang="zh-CN" b="1" noProof="1">
                <a:solidFill>
                  <a:schemeClr val="tx1"/>
                </a:solidFill>
              </a:rPr>
              <a:t>《</a:t>
            </a:r>
            <a:r>
              <a:rPr lang="zh-CN" altLang="en-US" b="1" noProof="1">
                <a:solidFill>
                  <a:schemeClr val="tx1"/>
                </a:solidFill>
              </a:rPr>
              <a:t>傅青主女科</a:t>
            </a:r>
            <a:r>
              <a:rPr lang="en-US" altLang="zh-CN" b="1" noProof="1">
                <a:solidFill>
                  <a:schemeClr val="tx1"/>
                </a:solidFill>
              </a:rPr>
              <a:t>》</a:t>
            </a:r>
            <a:r>
              <a:rPr lang="zh-CN" altLang="en-US" b="1" noProof="1">
                <a:solidFill>
                  <a:schemeClr val="tx1"/>
                </a:solidFill>
              </a:rPr>
              <a:t>合</a:t>
            </a:r>
            <a:r>
              <a:rPr lang="zh-CN" altLang="en-US" b="1" noProof="1">
                <a:solidFill>
                  <a:srgbClr val="FF0000"/>
                </a:solidFill>
              </a:rPr>
              <a:t>失笑散</a:t>
            </a:r>
            <a:endParaRPr lang="en-US" altLang="zh-CN" b="1" noProof="1">
              <a:solidFill>
                <a:srgbClr val="FF0000"/>
              </a:solidFill>
            </a:endParaRPr>
          </a:p>
          <a:p>
            <a:pPr marL="109728" indent="0" algn="ctr">
              <a:lnSpc>
                <a:spcPct val="150000"/>
              </a:lnSpc>
              <a:buNone/>
            </a:pPr>
            <a:r>
              <a:rPr lang="zh-CN" altLang="en-US" dirty="0"/>
              <a:t>巴戟天   补骨脂   菟丝子    </a:t>
            </a:r>
            <a:endParaRPr lang="en-US" altLang="zh-CN" dirty="0"/>
          </a:p>
          <a:p>
            <a:pPr marL="109728" indent="0" algn="ctr">
              <a:lnSpc>
                <a:spcPct val="150000"/>
              </a:lnSpc>
              <a:buNone/>
            </a:pPr>
            <a:r>
              <a:rPr lang="zh-CN" altLang="en-US" dirty="0"/>
              <a:t>肉桂  附子  杜仲  </a:t>
            </a:r>
            <a:endParaRPr lang="en-US" altLang="zh-CN" dirty="0"/>
          </a:p>
          <a:p>
            <a:pPr marL="109728" indent="0" algn="ctr">
              <a:lnSpc>
                <a:spcPct val="150000"/>
              </a:lnSpc>
              <a:buNone/>
            </a:pPr>
            <a:r>
              <a:rPr lang="zh-CN" altLang="en-US" dirty="0"/>
              <a:t>白术  山药   人参   芡实</a:t>
            </a:r>
          </a:p>
        </p:txBody>
      </p:sp>
    </p:spTree>
    <p:extLst>
      <p:ext uri="{BB962C8B-B14F-4D97-AF65-F5344CB8AC3E}">
        <p14:creationId xmlns:p14="http://schemas.microsoft.com/office/powerpoint/2010/main" val="222329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标题 1"/>
          <p:cNvSpPr>
            <a:spLocks noGrp="1" noChangeArrowheads="1"/>
          </p:cNvSpPr>
          <p:nvPr>
            <p:ph type="title"/>
          </p:nvPr>
        </p:nvSpPr>
        <p:spPr>
          <a:xfrm>
            <a:off x="526287" y="552450"/>
            <a:ext cx="8229600" cy="800100"/>
          </a:xfrm>
        </p:spPr>
        <p:txBody>
          <a:bodyPr>
            <a:normAutofit/>
          </a:bodyPr>
          <a:lstStyle/>
          <a:p>
            <a:pPr algn="ctr">
              <a:defRPr/>
            </a:pPr>
            <a:r>
              <a:rPr lang="zh-CN" altLang="en-US" sz="3600" b="1" dirty="0">
                <a:solidFill>
                  <a:srgbClr val="2626FE"/>
                </a:solidFill>
              </a:rPr>
              <a:t>高危因素</a:t>
            </a:r>
          </a:p>
        </p:txBody>
      </p:sp>
      <p:sp>
        <p:nvSpPr>
          <p:cNvPr id="27" name="圆角矩形 26"/>
          <p:cNvSpPr/>
          <p:nvPr/>
        </p:nvSpPr>
        <p:spPr>
          <a:xfrm>
            <a:off x="924559" y="1595121"/>
            <a:ext cx="3169919" cy="2956559"/>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022350">
              <a:lnSpc>
                <a:spcPct val="150000"/>
              </a:lnSpc>
              <a:spcAft>
                <a:spcPct val="35000"/>
              </a:spcAft>
            </a:pPr>
            <a:r>
              <a:rPr lang="zh-CN" altLang="en-US" sz="2800" b="1" dirty="0">
                <a:latin typeface="+mj-ea"/>
                <a:ea typeface="+mj-ea"/>
              </a:rPr>
              <a:t>年龄</a:t>
            </a:r>
            <a:endParaRPr lang="en-US" altLang="zh-CN" sz="2800" b="1" dirty="0">
              <a:latin typeface="+mj-ea"/>
              <a:ea typeface="+mj-ea"/>
            </a:endParaRPr>
          </a:p>
          <a:p>
            <a:pPr algn="ctr" defTabSz="1022350">
              <a:lnSpc>
                <a:spcPct val="150000"/>
              </a:lnSpc>
              <a:spcAft>
                <a:spcPct val="35000"/>
              </a:spcAft>
            </a:pPr>
            <a:r>
              <a:rPr lang="zh-CN" altLang="en-US" sz="2800" b="1" dirty="0">
                <a:latin typeface="+mj-ea"/>
                <a:ea typeface="+mj-ea"/>
              </a:rPr>
              <a:t>性活动</a:t>
            </a:r>
            <a:endParaRPr lang="en-US" altLang="zh-CN" sz="2800" b="1" dirty="0">
              <a:latin typeface="+mj-ea"/>
              <a:ea typeface="+mj-ea"/>
            </a:endParaRPr>
          </a:p>
          <a:p>
            <a:pPr lvl="0" algn="ctr" defTabSz="1022350">
              <a:lnSpc>
                <a:spcPct val="150000"/>
              </a:lnSpc>
              <a:spcAft>
                <a:spcPct val="35000"/>
              </a:spcAft>
            </a:pPr>
            <a:r>
              <a:rPr lang="zh-CN" altLang="en-US" sz="2800" b="1" dirty="0">
                <a:latin typeface="+mj-ea"/>
                <a:ea typeface="+mj-ea"/>
              </a:rPr>
              <a:t>性卫生不良</a:t>
            </a:r>
          </a:p>
        </p:txBody>
      </p:sp>
      <p:sp>
        <p:nvSpPr>
          <p:cNvPr id="29" name="圆角矩形 28"/>
          <p:cNvSpPr/>
          <p:nvPr/>
        </p:nvSpPr>
        <p:spPr>
          <a:xfrm>
            <a:off x="5130800" y="1595121"/>
            <a:ext cx="3088640" cy="2956559"/>
          </a:xfrm>
          <a:prstGeom prst="round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022350">
              <a:lnSpc>
                <a:spcPct val="150000"/>
              </a:lnSpc>
              <a:spcAft>
                <a:spcPct val="35000"/>
              </a:spcAft>
            </a:pPr>
            <a:r>
              <a:rPr lang="zh-CN" altLang="en-US" sz="2400" b="1" dirty="0">
                <a:latin typeface="+mj-ea"/>
                <a:ea typeface="+mj-ea"/>
              </a:rPr>
              <a:t>下生殖道感染</a:t>
            </a:r>
            <a:endParaRPr lang="en-US" altLang="zh-CN" sz="2400" b="1" dirty="0">
              <a:latin typeface="+mj-ea"/>
              <a:ea typeface="+mj-ea"/>
            </a:endParaRPr>
          </a:p>
          <a:p>
            <a:pPr algn="ctr" defTabSz="1022350">
              <a:lnSpc>
                <a:spcPct val="150000"/>
              </a:lnSpc>
              <a:spcAft>
                <a:spcPct val="35000"/>
              </a:spcAft>
            </a:pPr>
            <a:r>
              <a:rPr lang="zh-CN" altLang="en-US" sz="2400" b="1" dirty="0">
                <a:latin typeface="+mj-ea"/>
                <a:ea typeface="+mj-ea"/>
              </a:rPr>
              <a:t>宫腔操作术后感染</a:t>
            </a:r>
            <a:endParaRPr lang="en-US" altLang="zh-CN" sz="2400" b="1" dirty="0">
              <a:latin typeface="+mj-ea"/>
              <a:ea typeface="+mj-ea"/>
            </a:endParaRPr>
          </a:p>
          <a:p>
            <a:pPr lvl="0" algn="ctr" defTabSz="1022350">
              <a:lnSpc>
                <a:spcPct val="150000"/>
              </a:lnSpc>
              <a:spcAft>
                <a:spcPct val="35000"/>
              </a:spcAft>
            </a:pPr>
            <a:r>
              <a:rPr lang="zh-CN" altLang="en-US" sz="2400" b="1" dirty="0">
                <a:latin typeface="+mj-ea"/>
                <a:ea typeface="+mj-ea"/>
              </a:rPr>
              <a:t>邻近器官炎症蔓延</a:t>
            </a:r>
          </a:p>
          <a:p>
            <a:pPr lvl="0" algn="ctr" defTabSz="1022350">
              <a:lnSpc>
                <a:spcPct val="150000"/>
              </a:lnSpc>
              <a:spcAft>
                <a:spcPct val="35000"/>
              </a:spcAft>
            </a:pPr>
            <a:r>
              <a:rPr lang="en-US" altLang="zh-CN" sz="2400" b="1" dirty="0">
                <a:latin typeface="+mj-ea"/>
                <a:ea typeface="+mj-ea"/>
              </a:rPr>
              <a:t>PID</a:t>
            </a:r>
            <a:r>
              <a:rPr lang="zh-CN" altLang="en-US" sz="2400" b="1" dirty="0">
                <a:latin typeface="+mj-ea"/>
                <a:ea typeface="+mj-ea"/>
              </a:rPr>
              <a:t>再次急性发作</a:t>
            </a:r>
            <a:endParaRPr lang="zh-CN" altLang="en-US" sz="2800" b="1" dirty="0">
              <a:latin typeface="+mj-ea"/>
            </a:endParaRPr>
          </a:p>
        </p:txBody>
      </p:sp>
    </p:spTree>
    <p:extLst>
      <p:ext uri="{BB962C8B-B14F-4D97-AF65-F5344CB8AC3E}">
        <p14:creationId xmlns:p14="http://schemas.microsoft.com/office/powerpoint/2010/main" val="192232248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标题 1"/>
          <p:cNvSpPr>
            <a:spLocks noGrp="1" noChangeArrowheads="1"/>
          </p:cNvSpPr>
          <p:nvPr>
            <p:ph type="title"/>
          </p:nvPr>
        </p:nvSpPr>
        <p:spPr>
          <a:xfrm>
            <a:off x="822722" y="215503"/>
            <a:ext cx="7543800" cy="965597"/>
          </a:xfrm>
        </p:spPr>
        <p:txBody>
          <a:bodyPr/>
          <a:lstStyle/>
          <a:p>
            <a:pPr algn="ctr">
              <a:defRPr/>
            </a:pPr>
            <a:r>
              <a:rPr lang="zh-CN" altLang="en-US" b="1" dirty="0">
                <a:solidFill>
                  <a:srgbClr val="2626FE"/>
                </a:solidFill>
              </a:rPr>
              <a:t>其他疗法</a:t>
            </a:r>
          </a:p>
        </p:txBody>
      </p:sp>
      <p:sp>
        <p:nvSpPr>
          <p:cNvPr id="162818" name="内容占位符 2"/>
          <p:cNvSpPr>
            <a:spLocks noGrp="1" noChangeArrowheads="1"/>
          </p:cNvSpPr>
          <p:nvPr>
            <p:ph idx="1"/>
          </p:nvPr>
        </p:nvSpPr>
        <p:spPr>
          <a:xfrm>
            <a:off x="639366" y="1064871"/>
            <a:ext cx="7927181" cy="3802404"/>
          </a:xfrm>
        </p:spPr>
        <p:txBody>
          <a:bodyPr>
            <a:noAutofit/>
          </a:bodyPr>
          <a:lstStyle/>
          <a:p>
            <a:pPr>
              <a:lnSpc>
                <a:spcPct val="135000"/>
              </a:lnSpc>
              <a:buFont typeface="Wingdings" panose="05000000000000000000" pitchFamily="2" charset="2"/>
              <a:buChar char="p"/>
            </a:pPr>
            <a:r>
              <a:rPr lang="zh-CN" altLang="en-US" sz="2400" b="1" dirty="0">
                <a:solidFill>
                  <a:schemeClr val="tx1"/>
                </a:solidFill>
              </a:rPr>
              <a:t>外敷法</a:t>
            </a:r>
            <a:endParaRPr lang="en-US" altLang="zh-CN" sz="2400" b="1" dirty="0">
              <a:solidFill>
                <a:schemeClr val="tx1"/>
              </a:solidFill>
            </a:endParaRPr>
          </a:p>
          <a:p>
            <a:pPr>
              <a:lnSpc>
                <a:spcPct val="135000"/>
              </a:lnSpc>
              <a:buFont typeface="Wingdings" panose="05000000000000000000" pitchFamily="2" charset="2"/>
              <a:buChar char="p"/>
            </a:pPr>
            <a:r>
              <a:rPr lang="zh-CN" altLang="en-US" sz="2400" b="1" dirty="0">
                <a:solidFill>
                  <a:schemeClr val="tx1"/>
                </a:solidFill>
              </a:rPr>
              <a:t>中药保留灌肠法</a:t>
            </a:r>
            <a:endParaRPr lang="en-US" altLang="zh-CN" sz="2400" b="1" dirty="0">
              <a:solidFill>
                <a:schemeClr val="tx1"/>
              </a:solidFill>
            </a:endParaRPr>
          </a:p>
          <a:p>
            <a:pPr>
              <a:lnSpc>
                <a:spcPct val="135000"/>
              </a:lnSpc>
              <a:buFont typeface="Wingdings" panose="05000000000000000000" pitchFamily="2" charset="2"/>
              <a:buChar char="p"/>
            </a:pPr>
            <a:r>
              <a:rPr lang="zh-CN" altLang="en-US" sz="2400" b="1" dirty="0">
                <a:solidFill>
                  <a:schemeClr val="tx1"/>
                </a:solidFill>
              </a:rPr>
              <a:t>肛塞</a:t>
            </a:r>
            <a:endParaRPr lang="en-US" altLang="zh-CN" sz="2400" b="1" dirty="0">
              <a:solidFill>
                <a:schemeClr val="tx1"/>
              </a:solidFill>
            </a:endParaRPr>
          </a:p>
          <a:p>
            <a:pPr>
              <a:lnSpc>
                <a:spcPct val="135000"/>
              </a:lnSpc>
              <a:buFont typeface="Wingdings" panose="05000000000000000000" pitchFamily="2" charset="2"/>
              <a:buChar char="p"/>
            </a:pPr>
            <a:r>
              <a:rPr lang="zh-CN" altLang="en-US" sz="2400" b="1" dirty="0">
                <a:solidFill>
                  <a:schemeClr val="tx1"/>
                </a:solidFill>
              </a:rPr>
              <a:t>中药离子透入</a:t>
            </a:r>
            <a:endParaRPr lang="en-US" altLang="zh-CN" sz="2400" b="1" dirty="0">
              <a:solidFill>
                <a:schemeClr val="tx1"/>
              </a:solidFill>
            </a:endParaRPr>
          </a:p>
          <a:p>
            <a:pPr>
              <a:lnSpc>
                <a:spcPct val="135000"/>
              </a:lnSpc>
              <a:buFont typeface="Wingdings" panose="05000000000000000000" pitchFamily="2" charset="2"/>
              <a:buChar char="p"/>
            </a:pPr>
            <a:r>
              <a:rPr lang="zh-CN" altLang="en-US" sz="2400" b="1" dirty="0">
                <a:solidFill>
                  <a:schemeClr val="tx1"/>
                </a:solidFill>
              </a:rPr>
              <a:t>针灸疗法（中极、关元、气冲、三阴交等）</a:t>
            </a:r>
            <a:endParaRPr lang="en-US" altLang="zh-CN" sz="2400" b="1" dirty="0">
              <a:solidFill>
                <a:schemeClr val="tx1"/>
              </a:solidFill>
            </a:endParaRPr>
          </a:p>
          <a:p>
            <a:pPr>
              <a:lnSpc>
                <a:spcPct val="135000"/>
              </a:lnSpc>
              <a:buFont typeface="Wingdings" panose="05000000000000000000" pitchFamily="2" charset="2"/>
              <a:buChar char="p"/>
            </a:pPr>
            <a:r>
              <a:rPr lang="zh-CN" altLang="en-US" sz="2400" b="1" dirty="0">
                <a:solidFill>
                  <a:schemeClr val="tx1"/>
                </a:solidFill>
              </a:rPr>
              <a:t>推拿</a:t>
            </a:r>
            <a:endParaRPr lang="en-US" altLang="zh-CN" sz="2400" b="1" dirty="0">
              <a:solidFill>
                <a:schemeClr val="tx1"/>
              </a:solidFill>
            </a:endParaRPr>
          </a:p>
          <a:p>
            <a:pPr>
              <a:lnSpc>
                <a:spcPct val="135000"/>
              </a:lnSpc>
              <a:buFont typeface="Wingdings" panose="05000000000000000000" pitchFamily="2" charset="2"/>
              <a:buChar char="p"/>
            </a:pPr>
            <a:r>
              <a:rPr lang="zh-CN" altLang="en-US" sz="2400" b="1" dirty="0">
                <a:solidFill>
                  <a:schemeClr val="tx1"/>
                </a:solidFill>
              </a:rPr>
              <a:t>物理疗法（微波、超短波、红外、激光等等）</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标题 1"/>
          <p:cNvSpPr>
            <a:spLocks noGrp="1" noChangeArrowheads="1"/>
          </p:cNvSpPr>
          <p:nvPr>
            <p:ph type="title"/>
          </p:nvPr>
        </p:nvSpPr>
        <p:spPr>
          <a:xfrm>
            <a:off x="776423" y="413599"/>
            <a:ext cx="7543800" cy="794147"/>
          </a:xfrm>
        </p:spPr>
        <p:txBody>
          <a:bodyPr/>
          <a:lstStyle/>
          <a:p>
            <a:pPr algn="ctr">
              <a:defRPr/>
            </a:pPr>
            <a:r>
              <a:rPr lang="zh-CN" altLang="en-US" sz="3300" b="1" dirty="0">
                <a:solidFill>
                  <a:srgbClr val="2626FE"/>
                </a:solidFill>
                <a:latin typeface="黑体" panose="02010609060101010101" pitchFamily="49" charset="-122"/>
              </a:rPr>
              <a:t>外敷法</a:t>
            </a:r>
          </a:p>
        </p:txBody>
      </p:sp>
      <p:sp>
        <p:nvSpPr>
          <p:cNvPr id="163842" name="内容占位符 2"/>
          <p:cNvSpPr>
            <a:spLocks noGrp="1" noChangeArrowheads="1"/>
          </p:cNvSpPr>
          <p:nvPr>
            <p:ph idx="1"/>
          </p:nvPr>
        </p:nvSpPr>
        <p:spPr>
          <a:xfrm>
            <a:off x="462987" y="1180618"/>
            <a:ext cx="8206451" cy="3753332"/>
          </a:xfrm>
        </p:spPr>
        <p:txBody>
          <a:bodyPr/>
          <a:lstStyle/>
          <a:p>
            <a:pPr>
              <a:lnSpc>
                <a:spcPct val="135000"/>
              </a:lnSpc>
              <a:buFont typeface="Wingdings" pitchFamily="2" charset="2"/>
              <a:buChar char="p"/>
            </a:pPr>
            <a:r>
              <a:rPr lang="zh-CN" altLang="en-US" sz="1800" b="1" dirty="0">
                <a:solidFill>
                  <a:schemeClr val="tx1"/>
                </a:solidFill>
              </a:rPr>
              <a:t>川椒、大茴香、降香末各</a:t>
            </a:r>
            <a:r>
              <a:rPr lang="en-US" altLang="zh-CN" sz="1800" b="1" dirty="0">
                <a:solidFill>
                  <a:schemeClr val="tx1"/>
                </a:solidFill>
              </a:rPr>
              <a:t>12g</a:t>
            </a:r>
            <a:r>
              <a:rPr lang="zh-CN" altLang="en-US" sz="1800" b="1" dirty="0">
                <a:solidFill>
                  <a:schemeClr val="tx1"/>
                </a:solidFill>
              </a:rPr>
              <a:t>，乳香、没药各</a:t>
            </a:r>
            <a:r>
              <a:rPr lang="en-US" altLang="zh-CN" sz="1800" b="1" dirty="0">
                <a:solidFill>
                  <a:schemeClr val="tx1"/>
                </a:solidFill>
              </a:rPr>
              <a:t>9g</a:t>
            </a:r>
            <a:r>
              <a:rPr lang="zh-CN" altLang="en-US" sz="1800" b="1" dirty="0">
                <a:solidFill>
                  <a:schemeClr val="tx1"/>
                </a:solidFill>
              </a:rPr>
              <a:t>，共研细末，面粉</a:t>
            </a:r>
            <a:r>
              <a:rPr lang="en-US" altLang="zh-CN" sz="1800" b="1" dirty="0">
                <a:solidFill>
                  <a:schemeClr val="tx1"/>
                </a:solidFill>
              </a:rPr>
              <a:t>3</a:t>
            </a:r>
            <a:r>
              <a:rPr lang="zh-CN" altLang="en-US" sz="1800" b="1" dirty="0">
                <a:solidFill>
                  <a:schemeClr val="tx1"/>
                </a:solidFill>
              </a:rPr>
              <a:t>匙，高粱酒少许调敷下腹部，再以热水袋温熨包块部位，日</a:t>
            </a:r>
            <a:r>
              <a:rPr lang="en-US" altLang="zh-CN" sz="1800" b="1" dirty="0">
                <a:solidFill>
                  <a:schemeClr val="tx1"/>
                </a:solidFill>
              </a:rPr>
              <a:t>2</a:t>
            </a:r>
            <a:r>
              <a:rPr lang="zh-CN" altLang="en-US" sz="1800" b="1" dirty="0">
                <a:solidFill>
                  <a:schemeClr val="tx1"/>
                </a:solidFill>
              </a:rPr>
              <a:t>次。用于寒凝血瘀证。</a:t>
            </a:r>
            <a:r>
              <a:rPr lang="en-US" altLang="zh-CN" sz="1800" b="1" dirty="0">
                <a:solidFill>
                  <a:schemeClr val="tx1"/>
                </a:solidFill>
              </a:rPr>
              <a:t>《</a:t>
            </a:r>
            <a:r>
              <a:rPr lang="zh-CN" altLang="en-US" sz="1800" b="1" dirty="0">
                <a:solidFill>
                  <a:schemeClr val="tx1"/>
                </a:solidFill>
              </a:rPr>
              <a:t>名中医治病绝招续篇</a:t>
            </a:r>
            <a:r>
              <a:rPr lang="en-US" altLang="zh-CN" sz="1800" b="1" dirty="0">
                <a:solidFill>
                  <a:schemeClr val="tx1"/>
                </a:solidFill>
              </a:rPr>
              <a:t>》</a:t>
            </a:r>
            <a:r>
              <a:rPr lang="zh-CN" altLang="en-US" sz="1800" b="1" dirty="0">
                <a:solidFill>
                  <a:schemeClr val="tx1"/>
                </a:solidFill>
              </a:rPr>
              <a:t>。</a:t>
            </a:r>
            <a:endParaRPr lang="en-US" altLang="zh-CN" sz="1800" b="1" dirty="0">
              <a:solidFill>
                <a:schemeClr val="tx1"/>
              </a:solidFill>
            </a:endParaRPr>
          </a:p>
          <a:p>
            <a:pPr>
              <a:lnSpc>
                <a:spcPct val="135000"/>
              </a:lnSpc>
              <a:buFont typeface="Wingdings" pitchFamily="2" charset="2"/>
              <a:buChar char="p"/>
            </a:pPr>
            <a:r>
              <a:rPr lang="zh-CN" altLang="en-US" sz="1800" b="1" dirty="0">
                <a:solidFill>
                  <a:schemeClr val="tx1"/>
                </a:solidFill>
              </a:rPr>
              <a:t>大青盐</a:t>
            </a:r>
            <a:r>
              <a:rPr lang="en-US" altLang="zh-CN" sz="1800" b="1" dirty="0">
                <a:solidFill>
                  <a:schemeClr val="tx1"/>
                </a:solidFill>
              </a:rPr>
              <a:t>500g</a:t>
            </a:r>
            <a:r>
              <a:rPr lang="zh-CN" altLang="en-US" sz="1800" b="1" dirty="0">
                <a:solidFill>
                  <a:schemeClr val="tx1"/>
                </a:solidFill>
              </a:rPr>
              <a:t>，炒热装袋，局部热敷，日</a:t>
            </a:r>
            <a:r>
              <a:rPr lang="en-US" altLang="zh-CN" sz="1800" b="1" dirty="0">
                <a:solidFill>
                  <a:schemeClr val="tx1"/>
                </a:solidFill>
              </a:rPr>
              <a:t>2</a:t>
            </a:r>
            <a:r>
              <a:rPr lang="zh-CN" altLang="en-US" sz="1800" b="1" dirty="0">
                <a:solidFill>
                  <a:schemeClr val="tx1"/>
                </a:solidFill>
              </a:rPr>
              <a:t>次，连用</a:t>
            </a:r>
            <a:r>
              <a:rPr lang="en-US" altLang="zh-CN" sz="1800" b="1" dirty="0">
                <a:solidFill>
                  <a:schemeClr val="tx1"/>
                </a:solidFill>
              </a:rPr>
              <a:t>7</a:t>
            </a:r>
            <a:r>
              <a:rPr lang="zh-CN" altLang="en-US" sz="1800" b="1" dirty="0">
                <a:solidFill>
                  <a:schemeClr val="tx1"/>
                </a:solidFill>
              </a:rPr>
              <a:t>日。</a:t>
            </a:r>
            <a:endParaRPr lang="en-US" altLang="zh-CN" sz="1800" b="1" dirty="0">
              <a:solidFill>
                <a:schemeClr val="tx1"/>
              </a:solidFill>
            </a:endParaRPr>
          </a:p>
          <a:p>
            <a:pPr>
              <a:lnSpc>
                <a:spcPct val="135000"/>
              </a:lnSpc>
              <a:buFont typeface="Wingdings" pitchFamily="2" charset="2"/>
              <a:buChar char="p"/>
            </a:pPr>
            <a:r>
              <a:rPr lang="zh-CN" altLang="en-US" sz="1800" b="1" dirty="0">
                <a:solidFill>
                  <a:schemeClr val="tx1"/>
                </a:solidFill>
              </a:rPr>
              <a:t>千年健、羌活、独活、血竭、乳香、没药、追地风、川椒各</a:t>
            </a:r>
            <a:r>
              <a:rPr lang="en-US" altLang="zh-CN" sz="1800" b="1" dirty="0">
                <a:solidFill>
                  <a:schemeClr val="tx1"/>
                </a:solidFill>
              </a:rPr>
              <a:t>60g</a:t>
            </a:r>
            <a:r>
              <a:rPr lang="zh-CN" altLang="en-US" sz="1800" b="1" dirty="0">
                <a:solidFill>
                  <a:schemeClr val="tx1"/>
                </a:solidFill>
              </a:rPr>
              <a:t>，川断、赤芍、归尾、五加皮、白芷、桑寄生各</a:t>
            </a:r>
            <a:r>
              <a:rPr lang="en-US" altLang="zh-CN" sz="1800" b="1" dirty="0">
                <a:solidFill>
                  <a:schemeClr val="tx1"/>
                </a:solidFill>
              </a:rPr>
              <a:t>120g</a:t>
            </a:r>
            <a:r>
              <a:rPr lang="zh-CN" altLang="en-US" sz="1800" b="1" dirty="0">
                <a:solidFill>
                  <a:schemeClr val="tx1"/>
                </a:solidFill>
              </a:rPr>
              <a:t>，艾叶</a:t>
            </a:r>
            <a:r>
              <a:rPr lang="en-US" altLang="zh-CN" sz="1800" b="1" dirty="0">
                <a:solidFill>
                  <a:schemeClr val="tx1"/>
                </a:solidFill>
              </a:rPr>
              <a:t>500g</a:t>
            </a:r>
            <a:r>
              <a:rPr lang="zh-CN" altLang="en-US" sz="1800" b="1" dirty="0">
                <a:solidFill>
                  <a:schemeClr val="tx1"/>
                </a:solidFill>
              </a:rPr>
              <a:t>，透骨草</a:t>
            </a:r>
            <a:r>
              <a:rPr lang="en-US" altLang="zh-CN" sz="1800" b="1" dirty="0">
                <a:solidFill>
                  <a:schemeClr val="tx1"/>
                </a:solidFill>
              </a:rPr>
              <a:t>200g</a:t>
            </a:r>
            <a:r>
              <a:rPr lang="zh-CN" altLang="en-US" sz="1800" b="1" dirty="0">
                <a:solidFill>
                  <a:schemeClr val="tx1"/>
                </a:solidFill>
              </a:rPr>
              <a:t>。细末，</a:t>
            </a:r>
            <a:r>
              <a:rPr lang="en-US" altLang="zh-CN" sz="1800" b="1" dirty="0">
                <a:solidFill>
                  <a:schemeClr val="tx1"/>
                </a:solidFill>
              </a:rPr>
              <a:t>250g</a:t>
            </a:r>
            <a:r>
              <a:rPr lang="zh-CN" altLang="en-US" sz="1800" b="1" dirty="0">
                <a:solidFill>
                  <a:schemeClr val="tx1"/>
                </a:solidFill>
              </a:rPr>
              <a:t>一份，布包蒸</a:t>
            </a:r>
            <a:r>
              <a:rPr lang="en-US" altLang="zh-CN" sz="1800" b="1" dirty="0">
                <a:solidFill>
                  <a:schemeClr val="tx1"/>
                </a:solidFill>
              </a:rPr>
              <a:t>15min</a:t>
            </a:r>
            <a:r>
              <a:rPr lang="zh-CN" altLang="en-US" sz="1800" b="1" dirty="0">
                <a:solidFill>
                  <a:schemeClr val="tx1"/>
                </a:solidFill>
              </a:rPr>
              <a:t>，热敷，</a:t>
            </a:r>
            <a:r>
              <a:rPr lang="en-US" altLang="zh-CN" sz="1800" b="1" dirty="0">
                <a:solidFill>
                  <a:schemeClr val="tx1"/>
                </a:solidFill>
              </a:rPr>
              <a:t>30min</a:t>
            </a:r>
            <a:r>
              <a:rPr lang="zh-CN" altLang="en-US" sz="1800" b="1" dirty="0">
                <a:solidFill>
                  <a:schemeClr val="tx1"/>
                </a:solidFill>
              </a:rPr>
              <a:t>每次，日</a:t>
            </a:r>
            <a:r>
              <a:rPr lang="en-US" altLang="zh-CN" sz="1800" b="1" dirty="0">
                <a:solidFill>
                  <a:schemeClr val="tx1"/>
                </a:solidFill>
              </a:rPr>
              <a:t>1-2</a:t>
            </a:r>
            <a:r>
              <a:rPr lang="zh-CN" altLang="en-US" sz="1800" b="1" dirty="0">
                <a:solidFill>
                  <a:schemeClr val="tx1"/>
                </a:solidFill>
              </a:rPr>
              <a:t>次，布袋用后晾干次日再用，</a:t>
            </a:r>
            <a:r>
              <a:rPr lang="en-US" altLang="zh-CN" sz="1800" b="1" dirty="0">
                <a:solidFill>
                  <a:schemeClr val="tx1"/>
                </a:solidFill>
              </a:rPr>
              <a:t>10</a:t>
            </a:r>
            <a:r>
              <a:rPr lang="zh-CN" altLang="en-US" sz="1800" b="1" dirty="0">
                <a:solidFill>
                  <a:schemeClr val="tx1"/>
                </a:solidFill>
              </a:rPr>
              <a:t>日换新，为一疗程。</a:t>
            </a:r>
            <a:r>
              <a:rPr lang="en-US" altLang="zh-CN" sz="1800" b="1" dirty="0">
                <a:solidFill>
                  <a:schemeClr val="tx1"/>
                </a:solidFill>
              </a:rPr>
              <a:t>5</a:t>
            </a:r>
            <a:r>
              <a:rPr lang="zh-CN" altLang="en-US" sz="1800" b="1" dirty="0">
                <a:solidFill>
                  <a:schemeClr val="tx1"/>
                </a:solidFill>
              </a:rPr>
              <a:t>版</a:t>
            </a:r>
            <a:r>
              <a:rPr lang="en-US" altLang="zh-CN" sz="1800" b="1" dirty="0">
                <a:solidFill>
                  <a:schemeClr val="tx1"/>
                </a:solidFill>
              </a:rPr>
              <a:t>《</a:t>
            </a:r>
            <a:r>
              <a:rPr lang="zh-CN" altLang="en-US" sz="1800" b="1" dirty="0">
                <a:solidFill>
                  <a:schemeClr val="tx1"/>
                </a:solidFill>
              </a:rPr>
              <a:t>中医妇科学</a:t>
            </a:r>
            <a:r>
              <a:rPr lang="en-US" altLang="zh-CN" sz="1800" b="1" dirty="0">
                <a:solidFill>
                  <a:schemeClr val="tx1"/>
                </a:solidFill>
              </a:rPr>
              <a:t>》</a:t>
            </a:r>
            <a:endParaRPr lang="zh-CN" altLang="en-US" sz="1800" b="1" dirty="0">
              <a:solidFill>
                <a:schemeClr val="tx1"/>
              </a:solidFil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标题 1"/>
          <p:cNvSpPr>
            <a:spLocks noGrp="1" noChangeArrowheads="1"/>
          </p:cNvSpPr>
          <p:nvPr>
            <p:ph type="title"/>
          </p:nvPr>
        </p:nvSpPr>
        <p:spPr>
          <a:xfrm>
            <a:off x="834297" y="481721"/>
            <a:ext cx="7543800" cy="956072"/>
          </a:xfrm>
        </p:spPr>
        <p:txBody>
          <a:bodyPr/>
          <a:lstStyle/>
          <a:p>
            <a:pPr algn="ctr">
              <a:defRPr/>
            </a:pPr>
            <a:r>
              <a:rPr lang="zh-CN" altLang="en-US" sz="3300" b="1" dirty="0">
                <a:solidFill>
                  <a:srgbClr val="2626FE"/>
                </a:solidFill>
              </a:rPr>
              <a:t>中药保留灌肠法</a:t>
            </a:r>
            <a:endParaRPr lang="zh-CN" altLang="en-US" sz="3300" dirty="0">
              <a:solidFill>
                <a:srgbClr val="2626FE"/>
              </a:solidFill>
            </a:endParaRPr>
          </a:p>
        </p:txBody>
      </p:sp>
      <p:sp>
        <p:nvSpPr>
          <p:cNvPr id="164866" name="内容占位符 2"/>
          <p:cNvSpPr>
            <a:spLocks noGrp="1" noChangeArrowheads="1"/>
          </p:cNvSpPr>
          <p:nvPr>
            <p:ph idx="1"/>
          </p:nvPr>
        </p:nvSpPr>
        <p:spPr>
          <a:xfrm>
            <a:off x="457200" y="1296366"/>
            <a:ext cx="8229600" cy="3495554"/>
          </a:xfrm>
        </p:spPr>
        <p:txBody>
          <a:bodyPr>
            <a:noAutofit/>
          </a:bodyPr>
          <a:lstStyle/>
          <a:p>
            <a:pPr>
              <a:lnSpc>
                <a:spcPct val="150000"/>
              </a:lnSpc>
              <a:buFont typeface="Wingdings" pitchFamily="2" charset="2"/>
              <a:buChar char="p"/>
            </a:pPr>
            <a:r>
              <a:rPr lang="zh-CN" altLang="en-US" sz="2400" b="1" dirty="0">
                <a:solidFill>
                  <a:schemeClr val="tx1"/>
                </a:solidFill>
                <a:latin typeface="黑体" pitchFamily="49" charset="-122"/>
              </a:rPr>
              <a:t>大黄、虎杖、蒲公英各</a:t>
            </a:r>
            <a:r>
              <a:rPr lang="en-US" altLang="zh-CN" sz="2400" b="1" dirty="0">
                <a:solidFill>
                  <a:schemeClr val="tx1"/>
                </a:solidFill>
                <a:latin typeface="黑体" pitchFamily="49" charset="-122"/>
              </a:rPr>
              <a:t>30g</a:t>
            </a:r>
            <a:r>
              <a:rPr lang="zh-CN" altLang="en-US" sz="2400" b="1" dirty="0">
                <a:solidFill>
                  <a:schemeClr val="tx1"/>
                </a:solidFill>
                <a:latin typeface="黑体" pitchFamily="49" charset="-122"/>
              </a:rPr>
              <a:t>，丹参</a:t>
            </a:r>
            <a:r>
              <a:rPr lang="en-US" altLang="zh-CN" sz="2400" b="1" dirty="0">
                <a:solidFill>
                  <a:schemeClr val="tx1"/>
                </a:solidFill>
                <a:latin typeface="黑体" pitchFamily="49" charset="-122"/>
              </a:rPr>
              <a:t>20g</a:t>
            </a:r>
            <a:r>
              <a:rPr lang="zh-CN" altLang="en-US" sz="2400" b="1" dirty="0">
                <a:solidFill>
                  <a:schemeClr val="tx1"/>
                </a:solidFill>
                <a:latin typeface="黑体" pitchFamily="49" charset="-122"/>
              </a:rPr>
              <a:t>，枳壳</a:t>
            </a:r>
            <a:r>
              <a:rPr lang="en-US" altLang="zh-CN" sz="2400" b="1" dirty="0">
                <a:solidFill>
                  <a:schemeClr val="tx1"/>
                </a:solidFill>
                <a:latin typeface="黑体" pitchFamily="49" charset="-122"/>
              </a:rPr>
              <a:t>12g</a:t>
            </a:r>
            <a:r>
              <a:rPr lang="zh-CN" altLang="en-US" sz="2400" b="1" dirty="0">
                <a:solidFill>
                  <a:schemeClr val="tx1"/>
                </a:solidFill>
                <a:latin typeface="黑体" pitchFamily="49" charset="-122"/>
              </a:rPr>
              <a:t>。</a:t>
            </a:r>
            <a:r>
              <a:rPr lang="en-US" altLang="zh-CN" sz="2400" b="1" dirty="0">
                <a:solidFill>
                  <a:schemeClr val="tx1"/>
                </a:solidFill>
                <a:latin typeface="黑体" pitchFamily="49" charset="-122"/>
              </a:rPr>
              <a:t>600ml</a:t>
            </a:r>
            <a:r>
              <a:rPr lang="zh-CN" altLang="en-US" sz="2400" b="1" dirty="0">
                <a:solidFill>
                  <a:schemeClr val="tx1"/>
                </a:solidFill>
                <a:latin typeface="黑体" pitchFamily="49" charset="-122"/>
              </a:rPr>
              <a:t>水煮至</a:t>
            </a:r>
            <a:r>
              <a:rPr lang="en-US" altLang="zh-CN" sz="2400" b="1" dirty="0">
                <a:solidFill>
                  <a:schemeClr val="tx1"/>
                </a:solidFill>
                <a:latin typeface="黑体" pitchFamily="49" charset="-122"/>
              </a:rPr>
              <a:t>200ml</a:t>
            </a:r>
            <a:r>
              <a:rPr lang="zh-CN" altLang="en-US" sz="2400" b="1" dirty="0">
                <a:solidFill>
                  <a:schemeClr val="tx1"/>
                </a:solidFill>
                <a:latin typeface="黑体" pitchFamily="49" charset="-122"/>
              </a:rPr>
              <a:t>，温度降至同体温，灌肠，日一次，</a:t>
            </a:r>
            <a:r>
              <a:rPr lang="en-US" altLang="zh-CN" sz="2400" b="1" dirty="0">
                <a:solidFill>
                  <a:schemeClr val="tx1"/>
                </a:solidFill>
                <a:latin typeface="黑体" pitchFamily="49" charset="-122"/>
              </a:rPr>
              <a:t>10</a:t>
            </a:r>
            <a:r>
              <a:rPr lang="zh-CN" altLang="en-US" sz="2400" b="1" dirty="0">
                <a:solidFill>
                  <a:schemeClr val="tx1"/>
                </a:solidFill>
                <a:latin typeface="黑体" pitchFamily="49" charset="-122"/>
              </a:rPr>
              <a:t>日一疗程。</a:t>
            </a:r>
            <a:r>
              <a:rPr lang="en-US" altLang="zh-CN" sz="2400" b="1" dirty="0">
                <a:solidFill>
                  <a:schemeClr val="tx1"/>
                </a:solidFill>
                <a:latin typeface="黑体" pitchFamily="49" charset="-122"/>
              </a:rPr>
              <a:t>《</a:t>
            </a:r>
            <a:r>
              <a:rPr lang="zh-CN" altLang="en-US" sz="2400" b="1" dirty="0">
                <a:solidFill>
                  <a:schemeClr val="tx1"/>
                </a:solidFill>
                <a:latin typeface="黑体" pitchFamily="49" charset="-122"/>
              </a:rPr>
              <a:t>中医临床家罗元恺</a:t>
            </a:r>
            <a:r>
              <a:rPr lang="en-US" altLang="zh-CN" sz="2400" b="1" dirty="0">
                <a:solidFill>
                  <a:schemeClr val="tx1"/>
                </a:solidFill>
                <a:latin typeface="黑体" pitchFamily="49" charset="-122"/>
              </a:rPr>
              <a:t>》</a:t>
            </a:r>
          </a:p>
          <a:p>
            <a:pPr>
              <a:lnSpc>
                <a:spcPct val="150000"/>
              </a:lnSpc>
              <a:buFont typeface="Wingdings" pitchFamily="2" charset="2"/>
              <a:buChar char="p"/>
            </a:pPr>
            <a:r>
              <a:rPr lang="zh-CN" altLang="en-US" sz="2400" b="1" dirty="0">
                <a:solidFill>
                  <a:schemeClr val="tx1"/>
                </a:solidFill>
                <a:latin typeface="黑体" pitchFamily="49" charset="-122"/>
              </a:rPr>
              <a:t>丹参</a:t>
            </a:r>
            <a:r>
              <a:rPr lang="en-US" altLang="zh-CN" sz="2400" b="1" dirty="0">
                <a:solidFill>
                  <a:schemeClr val="tx1"/>
                </a:solidFill>
                <a:latin typeface="黑体" pitchFamily="49" charset="-122"/>
              </a:rPr>
              <a:t>30g</a:t>
            </a:r>
            <a:r>
              <a:rPr lang="zh-CN" altLang="en-US" sz="2400" b="1" dirty="0">
                <a:solidFill>
                  <a:schemeClr val="tx1"/>
                </a:solidFill>
                <a:latin typeface="黑体" pitchFamily="49" charset="-122"/>
              </a:rPr>
              <a:t>，赤芍、制乳香、没药、川楝子、桃仁、䗪虫、莪术各</a:t>
            </a:r>
            <a:r>
              <a:rPr lang="en-US" altLang="zh-CN" sz="2400" b="1" dirty="0">
                <a:solidFill>
                  <a:schemeClr val="tx1"/>
                </a:solidFill>
                <a:latin typeface="黑体" pitchFamily="49" charset="-122"/>
              </a:rPr>
              <a:t>15g</a:t>
            </a:r>
            <a:r>
              <a:rPr lang="zh-CN" altLang="en-US" sz="2400" b="1" dirty="0">
                <a:solidFill>
                  <a:schemeClr val="tx1"/>
                </a:solidFill>
                <a:latin typeface="黑体" pitchFamily="49" charset="-122"/>
              </a:rPr>
              <a:t>，煎取</a:t>
            </a:r>
            <a:r>
              <a:rPr lang="en-US" altLang="zh-CN" sz="2400" b="1" dirty="0">
                <a:solidFill>
                  <a:schemeClr val="tx1"/>
                </a:solidFill>
                <a:latin typeface="黑体" pitchFamily="49" charset="-122"/>
              </a:rPr>
              <a:t>100-150ml</a:t>
            </a:r>
            <a:r>
              <a:rPr lang="zh-CN" altLang="en-US" sz="2400" b="1" dirty="0">
                <a:solidFill>
                  <a:schemeClr val="tx1"/>
                </a:solidFill>
                <a:latin typeface="黑体" pitchFamily="49" charset="-122"/>
              </a:rPr>
              <a:t>，灌肠，日一次，</a:t>
            </a:r>
            <a:r>
              <a:rPr lang="en-US" altLang="zh-CN" sz="2400" b="1" dirty="0">
                <a:solidFill>
                  <a:schemeClr val="tx1"/>
                </a:solidFill>
                <a:latin typeface="黑体" pitchFamily="49" charset="-122"/>
              </a:rPr>
              <a:t>7</a:t>
            </a:r>
            <a:r>
              <a:rPr lang="zh-CN" altLang="en-US" sz="2400" b="1" dirty="0">
                <a:solidFill>
                  <a:schemeClr val="tx1"/>
                </a:solidFill>
                <a:latin typeface="黑体" pitchFamily="49" charset="-122"/>
              </a:rPr>
              <a:t>日一疗程。治疗盆腔炎包块</a:t>
            </a:r>
            <a:r>
              <a:rPr lang="en-US" altLang="zh-CN" sz="2400" b="1" dirty="0">
                <a:solidFill>
                  <a:schemeClr val="tx1"/>
                </a:solidFill>
                <a:latin typeface="黑体" pitchFamily="49" charset="-122"/>
              </a:rPr>
              <a:t>《</a:t>
            </a:r>
            <a:r>
              <a:rPr lang="zh-CN" altLang="en-US" sz="2400" b="1" dirty="0">
                <a:solidFill>
                  <a:schemeClr val="tx1"/>
                </a:solidFill>
                <a:latin typeface="黑体" pitchFamily="49" charset="-122"/>
              </a:rPr>
              <a:t>妇产科疾病中医治疗全书</a:t>
            </a:r>
            <a:r>
              <a:rPr lang="en-US" altLang="zh-CN" sz="2400" b="1" dirty="0">
                <a:solidFill>
                  <a:schemeClr val="tx1"/>
                </a:solidFill>
                <a:latin typeface="黑体" pitchFamily="49" charset="-122"/>
              </a:rPr>
              <a:t>》</a:t>
            </a:r>
            <a:endParaRPr lang="zh-CN" altLang="en-US" sz="2400" b="1" dirty="0">
              <a:solidFill>
                <a:schemeClr val="tx1"/>
              </a:solidFill>
              <a:latin typeface="黑体" pitchFamily="49" charset="-122"/>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标题 1"/>
          <p:cNvSpPr>
            <a:spLocks noGrp="1" noChangeArrowheads="1"/>
          </p:cNvSpPr>
          <p:nvPr>
            <p:ph type="title"/>
          </p:nvPr>
        </p:nvSpPr>
        <p:spPr>
          <a:xfrm>
            <a:off x="834297" y="504870"/>
            <a:ext cx="7543800" cy="975122"/>
          </a:xfrm>
        </p:spPr>
        <p:txBody>
          <a:bodyPr>
            <a:normAutofit/>
          </a:bodyPr>
          <a:lstStyle/>
          <a:p>
            <a:pPr algn="ctr">
              <a:defRPr/>
            </a:pPr>
            <a:r>
              <a:rPr lang="zh-CN" altLang="en-US" sz="3600" b="1" dirty="0">
                <a:solidFill>
                  <a:srgbClr val="2626FE"/>
                </a:solidFill>
                <a:latin typeface="+mj-ea"/>
                <a:ea typeface="+mj-ea"/>
              </a:rPr>
              <a:t>肛塞</a:t>
            </a:r>
            <a:endParaRPr lang="zh-CN" altLang="en-US" sz="3600" dirty="0">
              <a:solidFill>
                <a:srgbClr val="2626FE"/>
              </a:solidFill>
              <a:latin typeface="+mj-ea"/>
              <a:ea typeface="+mj-ea"/>
            </a:endParaRPr>
          </a:p>
        </p:txBody>
      </p:sp>
      <p:sp>
        <p:nvSpPr>
          <p:cNvPr id="165890" name="内容占位符 2"/>
          <p:cNvSpPr>
            <a:spLocks noGrp="1" noChangeArrowheads="1"/>
          </p:cNvSpPr>
          <p:nvPr>
            <p:ph idx="1"/>
          </p:nvPr>
        </p:nvSpPr>
        <p:spPr/>
        <p:txBody>
          <a:bodyPr>
            <a:normAutofit/>
          </a:bodyPr>
          <a:lstStyle/>
          <a:p>
            <a:pPr>
              <a:lnSpc>
                <a:spcPct val="150000"/>
              </a:lnSpc>
              <a:buFont typeface="Wingdings" pitchFamily="2" charset="2"/>
              <a:buChar char="p"/>
            </a:pPr>
            <a:r>
              <a:rPr lang="zh-CN" altLang="en-US" b="1" dirty="0">
                <a:solidFill>
                  <a:schemeClr val="tx1"/>
                </a:solidFill>
                <a:latin typeface="黑体" pitchFamily="49" charset="-122"/>
              </a:rPr>
              <a:t>苦参、紫花地丁、紫草、蒲公英、败酱草制成栓剂，或野菊花栓，或康妇消炎栓，日</a:t>
            </a:r>
            <a:r>
              <a:rPr lang="en-US" altLang="zh-CN" b="1" dirty="0">
                <a:solidFill>
                  <a:schemeClr val="tx1"/>
                </a:solidFill>
                <a:latin typeface="黑体" pitchFamily="49" charset="-122"/>
              </a:rPr>
              <a:t>1</a:t>
            </a:r>
            <a:r>
              <a:rPr lang="zh-CN" altLang="en-US" b="1" dirty="0">
                <a:solidFill>
                  <a:schemeClr val="tx1"/>
                </a:solidFill>
                <a:latin typeface="黑体" pitchFamily="49" charset="-122"/>
              </a:rPr>
              <a:t>枚，用助推器纳入直肠</a:t>
            </a:r>
            <a:r>
              <a:rPr lang="en-US" altLang="zh-CN" b="1" dirty="0">
                <a:solidFill>
                  <a:schemeClr val="tx1"/>
                </a:solidFill>
                <a:latin typeface="黑体" pitchFamily="49" charset="-122"/>
              </a:rPr>
              <a:t>5-15cm</a:t>
            </a:r>
            <a:r>
              <a:rPr lang="zh-CN" altLang="en-US" b="1" dirty="0">
                <a:solidFill>
                  <a:schemeClr val="tx1"/>
                </a:solidFill>
                <a:latin typeface="黑体" pitchFamily="49" charset="-122"/>
              </a:rPr>
              <a:t>，</a:t>
            </a:r>
            <a:r>
              <a:rPr lang="en-US" altLang="zh-CN" b="1" dirty="0">
                <a:solidFill>
                  <a:schemeClr val="tx1"/>
                </a:solidFill>
                <a:latin typeface="黑体" pitchFamily="49" charset="-122"/>
              </a:rPr>
              <a:t>7</a:t>
            </a:r>
            <a:r>
              <a:rPr lang="zh-CN" altLang="en-US" b="1" dirty="0">
                <a:solidFill>
                  <a:schemeClr val="tx1"/>
                </a:solidFill>
                <a:latin typeface="黑体" pitchFamily="49" charset="-122"/>
              </a:rPr>
              <a:t>日一疗程。</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标题 1"/>
          <p:cNvSpPr>
            <a:spLocks noGrp="1" noChangeArrowheads="1"/>
          </p:cNvSpPr>
          <p:nvPr>
            <p:ph type="title"/>
          </p:nvPr>
        </p:nvSpPr>
        <p:spPr>
          <a:xfrm>
            <a:off x="491924" y="648905"/>
            <a:ext cx="8229600" cy="800100"/>
          </a:xfrm>
        </p:spPr>
        <p:txBody>
          <a:bodyPr/>
          <a:lstStyle/>
          <a:p>
            <a:pPr algn="ctr">
              <a:defRPr/>
            </a:pPr>
            <a:r>
              <a:rPr lang="zh-CN" altLang="en-US" b="1" dirty="0">
                <a:solidFill>
                  <a:srgbClr val="2626FE"/>
                </a:solidFill>
              </a:rPr>
              <a:t>转归预后</a:t>
            </a:r>
          </a:p>
        </p:txBody>
      </p:sp>
      <p:sp>
        <p:nvSpPr>
          <p:cNvPr id="166914" name="内容占位符 2"/>
          <p:cNvSpPr>
            <a:spLocks noGrp="1" noChangeArrowheads="1"/>
          </p:cNvSpPr>
          <p:nvPr>
            <p:ph idx="1"/>
          </p:nvPr>
        </p:nvSpPr>
        <p:spPr>
          <a:xfrm>
            <a:off x="457200" y="1377387"/>
            <a:ext cx="8229600" cy="3553515"/>
          </a:xfrm>
        </p:spPr>
        <p:txBody>
          <a:bodyPr>
            <a:normAutofit lnSpcReduction="10000"/>
          </a:bodyPr>
          <a:lstStyle/>
          <a:p>
            <a:pPr>
              <a:lnSpc>
                <a:spcPct val="200000"/>
              </a:lnSpc>
              <a:buFont typeface="Wingdings" pitchFamily="2" charset="2"/>
              <a:buChar char="p"/>
            </a:pPr>
            <a:r>
              <a:rPr lang="zh-CN" altLang="en-US" b="1" dirty="0">
                <a:solidFill>
                  <a:schemeClr val="tx1"/>
                </a:solidFill>
              </a:rPr>
              <a:t>积极、有效治疗，大多好转或治愈；</a:t>
            </a:r>
            <a:endParaRPr lang="en-US" altLang="zh-CN" b="1" dirty="0">
              <a:solidFill>
                <a:schemeClr val="tx1"/>
              </a:solidFill>
            </a:endParaRPr>
          </a:p>
          <a:p>
            <a:pPr>
              <a:lnSpc>
                <a:spcPct val="200000"/>
              </a:lnSpc>
              <a:buFont typeface="Wingdings" pitchFamily="2" charset="2"/>
              <a:buChar char="p"/>
            </a:pPr>
            <a:r>
              <a:rPr lang="zh-CN" altLang="en-US" b="1" dirty="0">
                <a:solidFill>
                  <a:schemeClr val="tx1"/>
                </a:solidFill>
              </a:rPr>
              <a:t>否则易致月经不调、不孕、输卵管妊娠、癥瘕及炎症反复发作；</a:t>
            </a:r>
            <a:endParaRPr lang="en-US" altLang="zh-CN" b="1" dirty="0">
              <a:solidFill>
                <a:schemeClr val="tx1"/>
              </a:solidFill>
            </a:endParaRPr>
          </a:p>
          <a:p>
            <a:pPr>
              <a:lnSpc>
                <a:spcPct val="200000"/>
              </a:lnSpc>
              <a:buFont typeface="Wingdings" pitchFamily="2" charset="2"/>
              <a:buChar char="p"/>
            </a:pPr>
            <a:r>
              <a:rPr lang="zh-CN" altLang="en-US" b="1" dirty="0">
                <a:solidFill>
                  <a:schemeClr val="tx1"/>
                </a:solidFill>
              </a:rPr>
              <a:t>反复缠绵，治疗周期较长；</a:t>
            </a:r>
            <a:endParaRPr lang="en-US" altLang="zh-CN" b="1" dirty="0">
              <a:solidFill>
                <a:schemeClr val="tx1"/>
              </a:solidFill>
            </a:endParaRPr>
          </a:p>
          <a:p>
            <a:pPr>
              <a:buFont typeface="Calibri" panose="020F0502020204030204" pitchFamily="34" charset="0"/>
              <a:buChar char="•"/>
            </a:pPr>
            <a:endParaRPr lang="zh-CN" altLang="en-US"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标题 4"/>
          <p:cNvSpPr>
            <a:spLocks noGrp="1" noChangeArrowheads="1"/>
          </p:cNvSpPr>
          <p:nvPr>
            <p:ph type="title"/>
          </p:nvPr>
        </p:nvSpPr>
        <p:spPr>
          <a:xfrm>
            <a:off x="822722" y="332185"/>
            <a:ext cx="7543800" cy="775097"/>
          </a:xfrm>
        </p:spPr>
        <p:txBody>
          <a:bodyPr/>
          <a:lstStyle/>
          <a:p>
            <a:pPr algn="ctr">
              <a:defRPr/>
            </a:pPr>
            <a:r>
              <a:rPr lang="zh-CN" altLang="en-US" dirty="0">
                <a:solidFill>
                  <a:srgbClr val="2626FE"/>
                </a:solidFill>
              </a:rPr>
              <a:t>预防调摄</a:t>
            </a:r>
            <a:endParaRPr lang="zh-CN" altLang="en-US" b="1" dirty="0"/>
          </a:p>
        </p:txBody>
      </p:sp>
      <p:sp>
        <p:nvSpPr>
          <p:cNvPr id="118786" name="内容占位符 2"/>
          <p:cNvSpPr>
            <a:spLocks noGrp="1" noChangeArrowheads="1"/>
          </p:cNvSpPr>
          <p:nvPr>
            <p:ph idx="1"/>
          </p:nvPr>
        </p:nvSpPr>
        <p:spPr>
          <a:xfrm>
            <a:off x="555585" y="1145894"/>
            <a:ext cx="7810937" cy="3831220"/>
          </a:xfrm>
        </p:spPr>
        <p:txBody>
          <a:bodyPr>
            <a:normAutofit/>
          </a:bodyPr>
          <a:lstStyle/>
          <a:p>
            <a:pPr>
              <a:lnSpc>
                <a:spcPct val="135000"/>
              </a:lnSpc>
              <a:spcBef>
                <a:spcPts val="450"/>
              </a:spcBef>
              <a:buFont typeface="Wingdings" pitchFamily="2" charset="2"/>
              <a:buChar char="p"/>
            </a:pPr>
            <a:r>
              <a:rPr lang="zh-CN" altLang="en-US" sz="2400" b="1" dirty="0"/>
              <a:t> 注意三期卫生 </a:t>
            </a:r>
            <a:endParaRPr lang="en-US" altLang="zh-CN" sz="2400" b="1" dirty="0"/>
          </a:p>
          <a:p>
            <a:pPr>
              <a:lnSpc>
                <a:spcPct val="135000"/>
              </a:lnSpc>
              <a:spcBef>
                <a:spcPts val="450"/>
              </a:spcBef>
              <a:buFont typeface="Wingdings" pitchFamily="2" charset="2"/>
              <a:buChar char="p"/>
            </a:pPr>
            <a:r>
              <a:rPr lang="zh-CN" altLang="en-US" sz="2400" b="1" dirty="0"/>
              <a:t>医务人员加强无菌观念，及时、彻底治疗急性盆腔炎，防止转为慢性</a:t>
            </a:r>
          </a:p>
          <a:p>
            <a:pPr>
              <a:lnSpc>
                <a:spcPct val="180000"/>
              </a:lnSpc>
              <a:buFont typeface="Wingdings" pitchFamily="2" charset="2"/>
              <a:buChar char="p"/>
            </a:pPr>
            <a:r>
              <a:rPr lang="zh-CN" altLang="en-US" sz="2400" b="1" dirty="0"/>
              <a:t>注意性生活卫生，以防性传播疾病</a:t>
            </a:r>
            <a:endParaRPr lang="en-US" altLang="zh-CN" sz="2400" b="1" dirty="0"/>
          </a:p>
          <a:p>
            <a:pPr>
              <a:lnSpc>
                <a:spcPct val="180000"/>
              </a:lnSpc>
              <a:buFont typeface="Wingdings" pitchFamily="2" charset="2"/>
              <a:buChar char="p"/>
            </a:pPr>
            <a:r>
              <a:rPr lang="zh-CN" altLang="en-US" sz="2400" dirty="0"/>
              <a:t>锻炼身体，增强体质</a:t>
            </a:r>
            <a:endParaRPr lang="en-US" altLang="zh-CN" sz="2400" dirty="0"/>
          </a:p>
          <a:p>
            <a:pPr>
              <a:lnSpc>
                <a:spcPct val="180000"/>
              </a:lnSpc>
              <a:buFont typeface="Wingdings" pitchFamily="2" charset="2"/>
              <a:buChar char="p"/>
            </a:pPr>
            <a:r>
              <a:rPr lang="zh-CN" altLang="en-US" sz="2400" dirty="0"/>
              <a:t>避免情志刺激，保持心情舒畅</a:t>
            </a:r>
          </a:p>
        </p:txBody>
      </p:sp>
    </p:spTree>
    <p:extLst>
      <p:ext uri="{BB962C8B-B14F-4D97-AF65-F5344CB8AC3E}">
        <p14:creationId xmlns:p14="http://schemas.microsoft.com/office/powerpoint/2010/main" val="245862533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1" cy="501967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矩形 16"/>
          <p:cNvSpPr/>
          <p:nvPr/>
        </p:nvSpPr>
        <p:spPr>
          <a:xfrm>
            <a:off x="5743242" y="1189325"/>
            <a:ext cx="2185417" cy="992579"/>
          </a:xfrm>
          <a:prstGeom prst="rect">
            <a:avLst/>
          </a:prstGeom>
          <a:noFill/>
        </p:spPr>
        <p:txBody>
          <a:bodyPr lIns="68580" tIns="34290" rIns="68580" bIns="34290">
            <a:spAutoFit/>
          </a:bodyPr>
          <a:lstStyle/>
          <a:p>
            <a:pPr algn="ctr" fontAlgn="auto">
              <a:buFontTx/>
              <a:buNone/>
              <a:defRPr/>
            </a:pPr>
            <a:r>
              <a:rPr lang="zh-CN" altLang="en-US" sz="6000" b="1" noProof="1">
                <a:ln w="22225">
                  <a:solidFill>
                    <a:schemeClr val="accent2"/>
                  </a:solidFill>
                  <a:prstDash val="solid"/>
                </a:ln>
                <a:solidFill>
                  <a:srgbClr val="FF0000"/>
                </a:solidFill>
                <a:latin typeface="+mj-ea"/>
                <a:ea typeface="+mj-ea"/>
              </a:rPr>
              <a:t>谢谢！</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标题 1"/>
          <p:cNvSpPr>
            <a:spLocks noGrp="1" noChangeArrowheads="1"/>
          </p:cNvSpPr>
          <p:nvPr>
            <p:ph type="title"/>
          </p:nvPr>
        </p:nvSpPr>
        <p:spPr/>
        <p:txBody>
          <a:bodyPr/>
          <a:lstStyle/>
          <a:p>
            <a:pPr algn="ctr">
              <a:defRPr/>
            </a:pPr>
            <a:r>
              <a:rPr lang="zh-CN" altLang="en-US" sz="3300" b="1" dirty="0">
                <a:solidFill>
                  <a:srgbClr val="2626FE"/>
                </a:solidFill>
              </a:rPr>
              <a:t>常见病原体</a:t>
            </a:r>
          </a:p>
        </p:txBody>
      </p:sp>
      <p:sp>
        <p:nvSpPr>
          <p:cNvPr id="15" name="内容占位符 14"/>
          <p:cNvSpPr>
            <a:spLocks noGrp="1"/>
          </p:cNvSpPr>
          <p:nvPr>
            <p:ph idx="1"/>
          </p:nvPr>
        </p:nvSpPr>
        <p:spPr/>
        <p:txBody>
          <a:bodyPr/>
          <a:lstStyle/>
          <a:p>
            <a:pPr fontAlgn="auto">
              <a:lnSpc>
                <a:spcPct val="200000"/>
              </a:lnSpc>
              <a:buFont typeface="Wingdings" panose="05000000000000000000" pitchFamily="2" charset="2"/>
              <a:buChar char="p"/>
              <a:defRPr/>
            </a:pPr>
            <a:r>
              <a:rPr lang="zh-CN" altLang="en-US" noProof="1">
                <a:solidFill>
                  <a:srgbClr val="C00000"/>
                </a:solidFill>
                <a:latin typeface="+mj-ea"/>
              </a:rPr>
              <a:t>外源性</a:t>
            </a:r>
            <a:r>
              <a:rPr lang="zh-CN" altLang="en-US" noProof="1">
                <a:latin typeface="+mj-ea"/>
              </a:rPr>
              <a:t>病原体</a:t>
            </a:r>
          </a:p>
          <a:p>
            <a:pPr fontAlgn="auto">
              <a:lnSpc>
                <a:spcPct val="200000"/>
              </a:lnSpc>
              <a:buFont typeface="Wingdings" panose="05000000000000000000" pitchFamily="2" charset="2"/>
              <a:buChar char="p"/>
              <a:defRPr/>
            </a:pPr>
            <a:r>
              <a:rPr lang="zh-CN" altLang="en-US" noProof="1">
                <a:solidFill>
                  <a:srgbClr val="C00000"/>
                </a:solidFill>
                <a:latin typeface="+mj-ea"/>
              </a:rPr>
              <a:t>内源性</a:t>
            </a:r>
            <a:r>
              <a:rPr lang="zh-CN" altLang="en-US" noProof="1">
                <a:latin typeface="+mj-ea"/>
              </a:rPr>
              <a:t>病原体</a:t>
            </a:r>
          </a:p>
          <a:p>
            <a:pPr>
              <a:lnSpc>
                <a:spcPct val="200000"/>
              </a:lnSpc>
              <a:buFont typeface="Wingdings" panose="05000000000000000000" pitchFamily="2" charset="2"/>
              <a:buChar char="p"/>
            </a:pPr>
            <a:endParaRPr lang="zh-CN" altLang="en-US" dirty="0"/>
          </a:p>
        </p:txBody>
      </p:sp>
      <p:sp>
        <p:nvSpPr>
          <p:cNvPr id="14" name="矩形 13"/>
          <p:cNvSpPr/>
          <p:nvPr/>
        </p:nvSpPr>
        <p:spPr>
          <a:xfrm>
            <a:off x="4968240" y="1879600"/>
            <a:ext cx="1991360" cy="199136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defRPr/>
            </a:pPr>
            <a:endParaRPr lang="zh-CN" altLang="en-US" sz="2800" b="1" noProof="1">
              <a:solidFill>
                <a:schemeClr val="tx1"/>
              </a:solidFill>
              <a:latin typeface="+mj-ea"/>
              <a:ea typeface="+mj-ea"/>
            </a:endParaRPr>
          </a:p>
        </p:txBody>
      </p:sp>
    </p:spTree>
    <p:extLst>
      <p:ext uri="{BB962C8B-B14F-4D97-AF65-F5344CB8AC3E}">
        <p14:creationId xmlns:p14="http://schemas.microsoft.com/office/powerpoint/2010/main" val="1624583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标题 1"/>
          <p:cNvSpPr>
            <a:spLocks noGrp="1" noChangeArrowheads="1"/>
          </p:cNvSpPr>
          <p:nvPr>
            <p:ph type="title"/>
          </p:nvPr>
        </p:nvSpPr>
        <p:spPr>
          <a:xfrm>
            <a:off x="863362" y="367903"/>
            <a:ext cx="7543800" cy="927497"/>
          </a:xfrm>
        </p:spPr>
        <p:txBody>
          <a:bodyPr/>
          <a:lstStyle/>
          <a:p>
            <a:pPr algn="ctr">
              <a:defRPr/>
            </a:pPr>
            <a:r>
              <a:rPr lang="zh-CN" altLang="en-US" sz="3300" b="1" dirty="0">
                <a:solidFill>
                  <a:srgbClr val="2626FE"/>
                </a:solidFill>
              </a:rPr>
              <a:t>常见病原体</a:t>
            </a:r>
          </a:p>
        </p:txBody>
      </p:sp>
      <p:sp>
        <p:nvSpPr>
          <p:cNvPr id="3" name="内容占位符 2"/>
          <p:cNvSpPr>
            <a:spLocks noGrp="1"/>
          </p:cNvSpPr>
          <p:nvPr>
            <p:ph idx="1"/>
          </p:nvPr>
        </p:nvSpPr>
        <p:spPr>
          <a:xfrm>
            <a:off x="585875" y="998618"/>
            <a:ext cx="7543800" cy="830182"/>
          </a:xfrm>
        </p:spPr>
        <p:txBody>
          <a:bodyPr>
            <a:normAutofit/>
          </a:bodyPr>
          <a:lstStyle/>
          <a:p>
            <a:pPr fontAlgn="auto">
              <a:lnSpc>
                <a:spcPct val="150000"/>
              </a:lnSpc>
              <a:buFont typeface="Wingdings" panose="05000000000000000000" pitchFamily="2" charset="2"/>
              <a:buChar char="p"/>
              <a:defRPr/>
            </a:pPr>
            <a:r>
              <a:rPr lang="zh-CN" altLang="en-US" b="1" noProof="1">
                <a:solidFill>
                  <a:srgbClr val="C00000"/>
                </a:solidFill>
              </a:rPr>
              <a:t>外源性病原体</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425" y="2042311"/>
            <a:ext cx="2520909" cy="2231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8855" y="2062480"/>
            <a:ext cx="2487446" cy="2221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242534" y="2062480"/>
            <a:ext cx="2487446" cy="2221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58595" y="4284182"/>
            <a:ext cx="2420519" cy="400110"/>
          </a:xfrm>
          <a:prstGeom prst="rect">
            <a:avLst/>
          </a:prstGeom>
          <a:noFill/>
        </p:spPr>
        <p:txBody>
          <a:bodyPr wrap="square" rtlCol="0">
            <a:spAutoFit/>
          </a:bodyPr>
          <a:lstStyle/>
          <a:p>
            <a:pPr algn="ctr"/>
            <a:r>
              <a:rPr lang="zh-CN" altLang="en-US" sz="2000" b="1" dirty="0">
                <a:solidFill>
                  <a:srgbClr val="2626FE"/>
                </a:solidFill>
                <a:latin typeface="+mj-ea"/>
                <a:ea typeface="+mj-ea"/>
              </a:rPr>
              <a:t>沙眼衣原体</a:t>
            </a:r>
          </a:p>
        </p:txBody>
      </p:sp>
      <p:sp>
        <p:nvSpPr>
          <p:cNvPr id="8" name="TextBox 7"/>
          <p:cNvSpPr txBox="1"/>
          <p:nvPr/>
        </p:nvSpPr>
        <p:spPr>
          <a:xfrm>
            <a:off x="3471315" y="4284182"/>
            <a:ext cx="2420519" cy="400110"/>
          </a:xfrm>
          <a:prstGeom prst="rect">
            <a:avLst/>
          </a:prstGeom>
          <a:noFill/>
        </p:spPr>
        <p:txBody>
          <a:bodyPr wrap="square" rtlCol="0">
            <a:spAutoFit/>
          </a:bodyPr>
          <a:lstStyle/>
          <a:p>
            <a:pPr algn="ctr"/>
            <a:r>
              <a:rPr lang="zh-CN" altLang="en-US" sz="2000" b="1" dirty="0">
                <a:solidFill>
                  <a:srgbClr val="2626FE"/>
                </a:solidFill>
                <a:latin typeface="+mj-ea"/>
                <a:ea typeface="+mj-ea"/>
              </a:rPr>
              <a:t>淋病奈瑟菌</a:t>
            </a:r>
          </a:p>
        </p:txBody>
      </p:sp>
      <p:sp>
        <p:nvSpPr>
          <p:cNvPr id="9" name="TextBox 8"/>
          <p:cNvSpPr txBox="1"/>
          <p:nvPr/>
        </p:nvSpPr>
        <p:spPr>
          <a:xfrm>
            <a:off x="6244995" y="4284182"/>
            <a:ext cx="2420519" cy="400110"/>
          </a:xfrm>
          <a:prstGeom prst="rect">
            <a:avLst/>
          </a:prstGeom>
          <a:noFill/>
          <a:ln>
            <a:noFill/>
          </a:ln>
        </p:spPr>
        <p:txBody>
          <a:bodyPr wrap="square" rtlCol="0">
            <a:spAutoFit/>
          </a:bodyPr>
          <a:lstStyle/>
          <a:p>
            <a:pPr algn="ctr"/>
            <a:r>
              <a:rPr lang="zh-CN" altLang="en-US" sz="2000" b="1" dirty="0">
                <a:solidFill>
                  <a:srgbClr val="2626FE"/>
                </a:solidFill>
                <a:latin typeface="+mj-ea"/>
                <a:ea typeface="+mj-ea"/>
              </a:rPr>
              <a:t>支原体</a:t>
            </a:r>
          </a:p>
        </p:txBody>
      </p:sp>
      <p:sp>
        <p:nvSpPr>
          <p:cNvPr id="2" name="圆角矩形 1"/>
          <p:cNvSpPr/>
          <p:nvPr/>
        </p:nvSpPr>
        <p:spPr>
          <a:xfrm>
            <a:off x="416560" y="1828800"/>
            <a:ext cx="8524240" cy="30276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968854" y="2509520"/>
            <a:ext cx="5486400" cy="1483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a:solidFill>
                  <a:srgbClr val="FF0000"/>
                </a:solidFill>
                <a:latin typeface="+mj-ea"/>
                <a:ea typeface="+mj-ea"/>
              </a:rPr>
              <a:t>性传播疾病病原体</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标题 1"/>
          <p:cNvSpPr>
            <a:spLocks noGrp="1" noChangeArrowheads="1"/>
          </p:cNvSpPr>
          <p:nvPr>
            <p:ph type="title"/>
          </p:nvPr>
        </p:nvSpPr>
        <p:spPr>
          <a:xfrm>
            <a:off x="863362" y="367903"/>
            <a:ext cx="7543800" cy="927497"/>
          </a:xfrm>
        </p:spPr>
        <p:txBody>
          <a:bodyPr/>
          <a:lstStyle/>
          <a:p>
            <a:pPr algn="ctr">
              <a:defRPr/>
            </a:pPr>
            <a:r>
              <a:rPr lang="zh-CN" altLang="en-US" sz="3300" b="1" dirty="0">
                <a:solidFill>
                  <a:srgbClr val="2626FE"/>
                </a:solidFill>
              </a:rPr>
              <a:t>常见病原体</a:t>
            </a:r>
          </a:p>
        </p:txBody>
      </p:sp>
      <p:sp>
        <p:nvSpPr>
          <p:cNvPr id="3" name="内容占位符 2"/>
          <p:cNvSpPr>
            <a:spLocks noGrp="1"/>
          </p:cNvSpPr>
          <p:nvPr>
            <p:ph idx="1"/>
          </p:nvPr>
        </p:nvSpPr>
        <p:spPr>
          <a:xfrm>
            <a:off x="802402" y="1222139"/>
            <a:ext cx="7543800" cy="596502"/>
          </a:xfrm>
        </p:spPr>
        <p:txBody>
          <a:bodyPr>
            <a:normAutofit fontScale="25000" lnSpcReduction="20000"/>
          </a:bodyPr>
          <a:lstStyle/>
          <a:p>
            <a:pPr fontAlgn="auto">
              <a:lnSpc>
                <a:spcPct val="150000"/>
              </a:lnSpc>
              <a:buFont typeface="Wingdings" panose="05000000000000000000" pitchFamily="2" charset="2"/>
              <a:buChar char="p"/>
              <a:defRPr/>
            </a:pPr>
            <a:r>
              <a:rPr lang="zh-CN" altLang="en-US" sz="11200" b="1" noProof="1">
                <a:solidFill>
                  <a:srgbClr val="C00000"/>
                </a:solidFill>
              </a:rPr>
              <a:t>内源性病原体</a:t>
            </a:r>
          </a:p>
          <a:p>
            <a:pPr marL="0" indent="0" fontAlgn="auto">
              <a:lnSpc>
                <a:spcPct val="150000"/>
              </a:lnSpc>
              <a:buNone/>
              <a:defRPr/>
            </a:pPr>
            <a:r>
              <a:rPr lang="en-US" altLang="zh-CN" sz="2400" b="1" noProof="1">
                <a:solidFill>
                  <a:schemeClr val="tx1"/>
                </a:solidFill>
              </a:rPr>
              <a:t>     </a:t>
            </a:r>
            <a:endParaRPr lang="zh-CN" altLang="en-US" sz="2400" b="1" noProof="1">
              <a:solidFill>
                <a:schemeClr val="tx1"/>
              </a:solidFill>
            </a:endParaRPr>
          </a:p>
        </p:txBody>
      </p:sp>
      <p:grpSp>
        <p:nvGrpSpPr>
          <p:cNvPr id="9" name="组合 8"/>
          <p:cNvGrpSpPr/>
          <p:nvPr/>
        </p:nvGrpSpPr>
        <p:grpSpPr>
          <a:xfrm>
            <a:off x="1524029" y="2053274"/>
            <a:ext cx="2848570" cy="2630486"/>
            <a:chOff x="1524029" y="925995"/>
            <a:chExt cx="2848570" cy="3291509"/>
          </a:xfrm>
        </p:grpSpPr>
        <p:sp>
          <p:nvSpPr>
            <p:cNvPr id="5" name="任意多边形 4"/>
            <p:cNvSpPr/>
            <p:nvPr/>
          </p:nvSpPr>
          <p:spPr>
            <a:xfrm>
              <a:off x="1524029" y="925995"/>
              <a:ext cx="2848570" cy="820771"/>
            </a:xfrm>
            <a:custGeom>
              <a:avLst/>
              <a:gdLst>
                <a:gd name="connsiteX0" fmla="*/ 0 w 2848570"/>
                <a:gd name="connsiteY0" fmla="*/ 0 h 1139428"/>
                <a:gd name="connsiteX1" fmla="*/ 2848570 w 2848570"/>
                <a:gd name="connsiteY1" fmla="*/ 0 h 1139428"/>
                <a:gd name="connsiteX2" fmla="*/ 2848570 w 2848570"/>
                <a:gd name="connsiteY2" fmla="*/ 1139428 h 1139428"/>
                <a:gd name="connsiteX3" fmla="*/ 0 w 2848570"/>
                <a:gd name="connsiteY3" fmla="*/ 1139428 h 1139428"/>
                <a:gd name="connsiteX4" fmla="*/ 0 w 2848570"/>
                <a:gd name="connsiteY4" fmla="*/ 0 h 1139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8570" h="1139428">
                  <a:moveTo>
                    <a:pt x="0" y="0"/>
                  </a:moveTo>
                  <a:lnTo>
                    <a:pt x="2848570" y="0"/>
                  </a:lnTo>
                  <a:lnTo>
                    <a:pt x="2848570" y="1139428"/>
                  </a:lnTo>
                  <a:lnTo>
                    <a:pt x="0" y="1139428"/>
                  </a:lnTo>
                  <a:lnTo>
                    <a:pt x="0" y="0"/>
                  </a:lnTo>
                  <a:close/>
                </a:path>
              </a:pathLst>
            </a:custGeom>
            <a:solidFill>
              <a:schemeClr val="accent3"/>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4264" tIns="191008" rIns="334264" bIns="191008" numCol="1" spcCol="1270" anchor="ctr" anchorCtr="0">
              <a:noAutofit/>
            </a:bodyPr>
            <a:lstStyle/>
            <a:p>
              <a:pPr lvl="0" algn="ctr" defTabSz="2089150">
                <a:lnSpc>
                  <a:spcPct val="90000"/>
                </a:lnSpc>
                <a:spcBef>
                  <a:spcPct val="0"/>
                </a:spcBef>
                <a:spcAft>
                  <a:spcPct val="35000"/>
                </a:spcAft>
              </a:pPr>
              <a:r>
                <a:rPr lang="zh-CN" altLang="en-US" sz="2800" b="1" kern="1200" dirty="0">
                  <a:latin typeface="+mj-ea"/>
                  <a:ea typeface="+mj-ea"/>
                </a:rPr>
                <a:t>需氧菌</a:t>
              </a:r>
            </a:p>
          </p:txBody>
        </p:sp>
        <p:sp>
          <p:nvSpPr>
            <p:cNvPr id="6" name="任意多边形 5"/>
            <p:cNvSpPr/>
            <p:nvPr/>
          </p:nvSpPr>
          <p:spPr>
            <a:xfrm>
              <a:off x="1524029" y="1746766"/>
              <a:ext cx="2848570" cy="2470738"/>
            </a:xfrm>
            <a:custGeom>
              <a:avLst/>
              <a:gdLst>
                <a:gd name="connsiteX0" fmla="*/ 0 w 2848570"/>
                <a:gd name="connsiteY0" fmla="*/ 0 h 2152080"/>
                <a:gd name="connsiteX1" fmla="*/ 2848570 w 2848570"/>
                <a:gd name="connsiteY1" fmla="*/ 0 h 2152080"/>
                <a:gd name="connsiteX2" fmla="*/ 2848570 w 2848570"/>
                <a:gd name="connsiteY2" fmla="*/ 2152080 h 2152080"/>
                <a:gd name="connsiteX3" fmla="*/ 0 w 2848570"/>
                <a:gd name="connsiteY3" fmla="*/ 2152080 h 2152080"/>
                <a:gd name="connsiteX4" fmla="*/ 0 w 2848570"/>
                <a:gd name="connsiteY4" fmla="*/ 0 h 2152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8570" h="2152080">
                  <a:moveTo>
                    <a:pt x="0" y="0"/>
                  </a:moveTo>
                  <a:lnTo>
                    <a:pt x="2848570" y="0"/>
                  </a:lnTo>
                  <a:lnTo>
                    <a:pt x="2848570" y="2152080"/>
                  </a:lnTo>
                  <a:lnTo>
                    <a:pt x="0" y="2152080"/>
                  </a:lnTo>
                  <a:lnTo>
                    <a:pt x="0" y="0"/>
                  </a:lnTo>
                  <a:close/>
                </a:path>
              </a:pathLst>
            </a:custGeom>
            <a:solidFill>
              <a:schemeClr val="bg1">
                <a:lumMod val="95000"/>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50698" tIns="250698" rIns="334264" bIns="376047" numCol="1" spcCol="1270" anchor="t" anchorCtr="0">
              <a:noAutofit/>
            </a:bodyPr>
            <a:lstStyle/>
            <a:p>
              <a:pPr marL="0" lvl="1" algn="l" defTabSz="2089150">
                <a:spcBef>
                  <a:spcPts val="1200"/>
                </a:spcBef>
                <a:spcAft>
                  <a:spcPct val="15000"/>
                </a:spcAft>
              </a:pPr>
              <a:r>
                <a:rPr lang="zh-CN" altLang="en-US" sz="2400" b="1" kern="1200" dirty="0">
                  <a:latin typeface="+mj-ea"/>
                  <a:ea typeface="+mj-ea"/>
                </a:rPr>
                <a:t>金黄色葡萄球菌</a:t>
              </a:r>
            </a:p>
            <a:p>
              <a:pPr marL="0" lvl="1" algn="l" defTabSz="2089150">
                <a:spcBef>
                  <a:spcPts val="1200"/>
                </a:spcBef>
                <a:spcAft>
                  <a:spcPct val="15000"/>
                </a:spcAft>
              </a:pPr>
              <a:r>
                <a:rPr lang="zh-CN" altLang="en-US" sz="2400" b="1" kern="1200" dirty="0">
                  <a:latin typeface="+mj-ea"/>
                  <a:ea typeface="+mj-ea"/>
                </a:rPr>
                <a:t>溶血性链球菌</a:t>
              </a:r>
              <a:endParaRPr lang="en-US" altLang="zh-CN" sz="2400" b="1" kern="1200" dirty="0">
                <a:latin typeface="+mj-ea"/>
                <a:ea typeface="+mj-ea"/>
              </a:endParaRPr>
            </a:p>
            <a:p>
              <a:pPr marL="0" lvl="1" algn="l" defTabSz="2089150">
                <a:spcBef>
                  <a:spcPts val="1200"/>
                </a:spcBef>
                <a:spcAft>
                  <a:spcPct val="15000"/>
                </a:spcAft>
              </a:pPr>
              <a:r>
                <a:rPr lang="zh-CN" altLang="en-US" sz="2400" b="1" dirty="0">
                  <a:latin typeface="+mj-ea"/>
                  <a:ea typeface="+mj-ea"/>
                </a:rPr>
                <a:t>大肠埃希菌</a:t>
              </a:r>
              <a:endParaRPr lang="en-US" altLang="zh-CN" sz="2400" b="1" kern="1200" dirty="0">
                <a:latin typeface="+mj-ea"/>
                <a:ea typeface="+mj-ea"/>
              </a:endParaRPr>
            </a:p>
            <a:p>
              <a:pPr marL="285750" lvl="1" indent="-285750" algn="l" defTabSz="2089150">
                <a:lnSpc>
                  <a:spcPct val="90000"/>
                </a:lnSpc>
                <a:spcBef>
                  <a:spcPct val="0"/>
                </a:spcBef>
                <a:spcAft>
                  <a:spcPct val="15000"/>
                </a:spcAft>
                <a:buChar char="••"/>
              </a:pPr>
              <a:endParaRPr lang="zh-CN" altLang="en-US" sz="2400" b="1" kern="1200" dirty="0">
                <a:latin typeface="+mj-ea"/>
                <a:ea typeface="+mj-ea"/>
              </a:endParaRPr>
            </a:p>
          </p:txBody>
        </p:sp>
      </p:grpSp>
      <p:grpSp>
        <p:nvGrpSpPr>
          <p:cNvPr id="10" name="组合 9"/>
          <p:cNvGrpSpPr/>
          <p:nvPr/>
        </p:nvGrpSpPr>
        <p:grpSpPr>
          <a:xfrm>
            <a:off x="4964439" y="2064071"/>
            <a:ext cx="2848570" cy="2619689"/>
            <a:chOff x="4771399" y="1018189"/>
            <a:chExt cx="2848570" cy="3199315"/>
          </a:xfrm>
        </p:grpSpPr>
        <p:sp>
          <p:nvSpPr>
            <p:cNvPr id="7" name="任意多边形 6"/>
            <p:cNvSpPr/>
            <p:nvPr/>
          </p:nvSpPr>
          <p:spPr>
            <a:xfrm>
              <a:off x="4771399" y="1018189"/>
              <a:ext cx="2848570" cy="820771"/>
            </a:xfrm>
            <a:custGeom>
              <a:avLst/>
              <a:gdLst>
                <a:gd name="connsiteX0" fmla="*/ 0 w 2848570"/>
                <a:gd name="connsiteY0" fmla="*/ 0 h 1139428"/>
                <a:gd name="connsiteX1" fmla="*/ 2848570 w 2848570"/>
                <a:gd name="connsiteY1" fmla="*/ 0 h 1139428"/>
                <a:gd name="connsiteX2" fmla="*/ 2848570 w 2848570"/>
                <a:gd name="connsiteY2" fmla="*/ 1139428 h 1139428"/>
                <a:gd name="connsiteX3" fmla="*/ 0 w 2848570"/>
                <a:gd name="connsiteY3" fmla="*/ 1139428 h 1139428"/>
                <a:gd name="connsiteX4" fmla="*/ 0 w 2848570"/>
                <a:gd name="connsiteY4" fmla="*/ 0 h 1139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8570" h="1139428">
                  <a:moveTo>
                    <a:pt x="0" y="0"/>
                  </a:moveTo>
                  <a:lnTo>
                    <a:pt x="2848570" y="0"/>
                  </a:lnTo>
                  <a:lnTo>
                    <a:pt x="2848570" y="1139428"/>
                  </a:lnTo>
                  <a:lnTo>
                    <a:pt x="0" y="1139428"/>
                  </a:lnTo>
                  <a:lnTo>
                    <a:pt x="0" y="0"/>
                  </a:lnTo>
                  <a:close/>
                </a:path>
              </a:pathLst>
            </a:custGeom>
            <a:solidFill>
              <a:schemeClr val="accent3"/>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4264" tIns="191008" rIns="334264" bIns="191008" numCol="1" spcCol="1270" anchor="ctr" anchorCtr="0">
              <a:noAutofit/>
            </a:bodyPr>
            <a:lstStyle/>
            <a:p>
              <a:pPr lvl="0" algn="ctr" defTabSz="2089150">
                <a:lnSpc>
                  <a:spcPct val="90000"/>
                </a:lnSpc>
                <a:spcBef>
                  <a:spcPct val="0"/>
                </a:spcBef>
                <a:spcAft>
                  <a:spcPct val="35000"/>
                </a:spcAft>
              </a:pPr>
              <a:r>
                <a:rPr lang="zh-CN" altLang="en-US" sz="2800" b="1" kern="1200" dirty="0">
                  <a:latin typeface="+mj-ea"/>
                  <a:ea typeface="+mj-ea"/>
                </a:rPr>
                <a:t>厌氧菌</a:t>
              </a:r>
            </a:p>
          </p:txBody>
        </p:sp>
        <p:sp>
          <p:nvSpPr>
            <p:cNvPr id="8" name="任意多边形 7"/>
            <p:cNvSpPr/>
            <p:nvPr/>
          </p:nvSpPr>
          <p:spPr>
            <a:xfrm>
              <a:off x="4771399" y="1838960"/>
              <a:ext cx="2848570" cy="2378544"/>
            </a:xfrm>
            <a:custGeom>
              <a:avLst/>
              <a:gdLst>
                <a:gd name="connsiteX0" fmla="*/ 0 w 2848570"/>
                <a:gd name="connsiteY0" fmla="*/ 0 h 2152080"/>
                <a:gd name="connsiteX1" fmla="*/ 2848570 w 2848570"/>
                <a:gd name="connsiteY1" fmla="*/ 0 h 2152080"/>
                <a:gd name="connsiteX2" fmla="*/ 2848570 w 2848570"/>
                <a:gd name="connsiteY2" fmla="*/ 2152080 h 2152080"/>
                <a:gd name="connsiteX3" fmla="*/ 0 w 2848570"/>
                <a:gd name="connsiteY3" fmla="*/ 2152080 h 2152080"/>
                <a:gd name="connsiteX4" fmla="*/ 0 w 2848570"/>
                <a:gd name="connsiteY4" fmla="*/ 0 h 2152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8570" h="2152080">
                  <a:moveTo>
                    <a:pt x="0" y="0"/>
                  </a:moveTo>
                  <a:lnTo>
                    <a:pt x="2848570" y="0"/>
                  </a:lnTo>
                  <a:lnTo>
                    <a:pt x="2848570" y="2152080"/>
                  </a:lnTo>
                  <a:lnTo>
                    <a:pt x="0" y="2152080"/>
                  </a:lnTo>
                  <a:lnTo>
                    <a:pt x="0" y="0"/>
                  </a:lnTo>
                  <a:close/>
                </a:path>
              </a:pathLst>
            </a:custGeom>
            <a:solidFill>
              <a:schemeClr val="bg1">
                <a:lumMod val="95000"/>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50698" tIns="250698" rIns="334264" bIns="376047" numCol="1" spcCol="1270" anchor="t" anchorCtr="0">
              <a:noAutofit/>
            </a:bodyPr>
            <a:lstStyle/>
            <a:p>
              <a:pPr marL="0" lvl="1" algn="l" defTabSz="2089150">
                <a:spcBef>
                  <a:spcPts val="1200"/>
                </a:spcBef>
                <a:spcAft>
                  <a:spcPct val="15000"/>
                </a:spcAft>
              </a:pPr>
              <a:r>
                <a:rPr lang="zh-CN" altLang="en-US" sz="2400" b="1" kern="1200" dirty="0">
                  <a:latin typeface="+mj-ea"/>
                  <a:ea typeface="+mj-ea"/>
                </a:rPr>
                <a:t>脆弱类杆菌</a:t>
              </a:r>
              <a:endParaRPr lang="en-US" altLang="zh-CN" sz="2400" b="1" kern="1200" dirty="0">
                <a:latin typeface="+mj-ea"/>
                <a:ea typeface="+mj-ea"/>
              </a:endParaRPr>
            </a:p>
            <a:p>
              <a:pPr marL="0" lvl="1" algn="l" defTabSz="2089150">
                <a:spcBef>
                  <a:spcPts val="1200"/>
                </a:spcBef>
                <a:spcAft>
                  <a:spcPct val="15000"/>
                </a:spcAft>
              </a:pPr>
              <a:r>
                <a:rPr lang="zh-CN" altLang="en-US" sz="2400" b="1" dirty="0">
                  <a:latin typeface="+mj-ea"/>
                  <a:ea typeface="+mj-ea"/>
                </a:rPr>
                <a:t>消化球菌</a:t>
              </a:r>
              <a:endParaRPr lang="en-US" altLang="zh-CN" sz="2400" b="1" dirty="0">
                <a:latin typeface="+mj-ea"/>
                <a:ea typeface="+mj-ea"/>
              </a:endParaRPr>
            </a:p>
            <a:p>
              <a:pPr marL="0" lvl="1" algn="l" defTabSz="2089150">
                <a:spcBef>
                  <a:spcPts val="1200"/>
                </a:spcBef>
                <a:spcAft>
                  <a:spcPct val="15000"/>
                </a:spcAft>
              </a:pPr>
              <a:r>
                <a:rPr lang="zh-CN" altLang="en-US" sz="2400" b="1" kern="1200" dirty="0">
                  <a:latin typeface="+mj-ea"/>
                  <a:ea typeface="+mj-ea"/>
                </a:rPr>
                <a:t>消化链球菌</a:t>
              </a:r>
            </a:p>
          </p:txBody>
        </p:sp>
      </p:grpSp>
    </p:spTree>
    <p:extLst>
      <p:ext uri="{BB962C8B-B14F-4D97-AF65-F5344CB8AC3E}">
        <p14:creationId xmlns:p14="http://schemas.microsoft.com/office/powerpoint/2010/main" val="2119290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标题 1"/>
          <p:cNvSpPr>
            <a:spLocks noGrp="1" noChangeArrowheads="1"/>
          </p:cNvSpPr>
          <p:nvPr>
            <p:ph type="title"/>
          </p:nvPr>
        </p:nvSpPr>
        <p:spPr/>
        <p:txBody>
          <a:bodyPr/>
          <a:lstStyle/>
          <a:p>
            <a:pPr algn="ctr">
              <a:defRPr/>
            </a:pPr>
            <a:r>
              <a:rPr lang="zh-CN" altLang="en-US" sz="3300" b="1" dirty="0">
                <a:solidFill>
                  <a:srgbClr val="2626FE"/>
                </a:solidFill>
              </a:rPr>
              <a:t>常见病原体</a:t>
            </a:r>
          </a:p>
        </p:txBody>
      </p:sp>
      <p:sp>
        <p:nvSpPr>
          <p:cNvPr id="15" name="内容占位符 14"/>
          <p:cNvSpPr>
            <a:spLocks noGrp="1"/>
          </p:cNvSpPr>
          <p:nvPr>
            <p:ph idx="1"/>
          </p:nvPr>
        </p:nvSpPr>
        <p:spPr/>
        <p:txBody>
          <a:bodyPr/>
          <a:lstStyle/>
          <a:p>
            <a:pPr fontAlgn="auto">
              <a:lnSpc>
                <a:spcPct val="200000"/>
              </a:lnSpc>
              <a:buFont typeface="Wingdings" panose="05000000000000000000" pitchFamily="2" charset="2"/>
              <a:buChar char="p"/>
              <a:defRPr/>
            </a:pPr>
            <a:r>
              <a:rPr lang="zh-CN" altLang="en-US" noProof="1">
                <a:solidFill>
                  <a:srgbClr val="C00000"/>
                </a:solidFill>
                <a:latin typeface="+mj-ea"/>
              </a:rPr>
              <a:t>外源性</a:t>
            </a:r>
            <a:r>
              <a:rPr lang="zh-CN" altLang="en-US" noProof="1">
                <a:latin typeface="+mj-ea"/>
              </a:rPr>
              <a:t>病原体</a:t>
            </a:r>
          </a:p>
          <a:p>
            <a:pPr fontAlgn="auto">
              <a:lnSpc>
                <a:spcPct val="200000"/>
              </a:lnSpc>
              <a:buFont typeface="Wingdings" panose="05000000000000000000" pitchFamily="2" charset="2"/>
              <a:buChar char="p"/>
              <a:defRPr/>
            </a:pPr>
            <a:r>
              <a:rPr lang="zh-CN" altLang="en-US" noProof="1">
                <a:solidFill>
                  <a:srgbClr val="C00000"/>
                </a:solidFill>
                <a:latin typeface="+mj-ea"/>
              </a:rPr>
              <a:t>内源性</a:t>
            </a:r>
            <a:r>
              <a:rPr lang="zh-CN" altLang="en-US" noProof="1">
                <a:latin typeface="+mj-ea"/>
              </a:rPr>
              <a:t>病原体</a:t>
            </a:r>
          </a:p>
          <a:p>
            <a:pPr>
              <a:lnSpc>
                <a:spcPct val="200000"/>
              </a:lnSpc>
              <a:buFont typeface="Wingdings" panose="05000000000000000000" pitchFamily="2" charset="2"/>
              <a:buChar char="p"/>
            </a:pPr>
            <a:endParaRPr lang="zh-CN" altLang="en-US" dirty="0"/>
          </a:p>
        </p:txBody>
      </p:sp>
      <p:sp>
        <p:nvSpPr>
          <p:cNvPr id="14" name="矩形 13"/>
          <p:cNvSpPr/>
          <p:nvPr/>
        </p:nvSpPr>
        <p:spPr>
          <a:xfrm>
            <a:off x="4968240" y="1879600"/>
            <a:ext cx="1991360" cy="199136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defRPr/>
            </a:pPr>
            <a:endParaRPr lang="zh-CN" altLang="en-US" sz="2800" b="1" noProof="1">
              <a:solidFill>
                <a:schemeClr val="tx1"/>
              </a:solidFill>
              <a:latin typeface="+mj-ea"/>
              <a:ea typeface="+mj-ea"/>
            </a:endParaRPr>
          </a:p>
        </p:txBody>
      </p:sp>
      <p:sp>
        <p:nvSpPr>
          <p:cNvPr id="16" name="椭圆 15"/>
          <p:cNvSpPr/>
          <p:nvPr/>
        </p:nvSpPr>
        <p:spPr>
          <a:xfrm>
            <a:off x="4968240" y="1849120"/>
            <a:ext cx="2865120" cy="202184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CN" altLang="en-US" sz="3200" b="1" dirty="0">
                <a:latin typeface="+mj-ea"/>
                <a:ea typeface="+mj-ea"/>
              </a:rPr>
              <a:t>混合感染为主</a:t>
            </a:r>
          </a:p>
        </p:txBody>
      </p:sp>
    </p:spTree>
    <p:extLst>
      <p:ext uri="{BB962C8B-B14F-4D97-AF65-F5344CB8AC3E}">
        <p14:creationId xmlns:p14="http://schemas.microsoft.com/office/powerpoint/2010/main" val="304194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标题 1"/>
          <p:cNvSpPr>
            <a:spLocks noGrp="1" noChangeArrowheads="1"/>
          </p:cNvSpPr>
          <p:nvPr>
            <p:ph type="title"/>
          </p:nvPr>
        </p:nvSpPr>
        <p:spPr>
          <a:xfrm>
            <a:off x="853202" y="428626"/>
            <a:ext cx="7543800" cy="956072"/>
          </a:xfrm>
        </p:spPr>
        <p:txBody>
          <a:bodyPr/>
          <a:lstStyle/>
          <a:p>
            <a:pPr algn="ctr">
              <a:defRPr/>
            </a:pPr>
            <a:r>
              <a:rPr lang="zh-CN" altLang="en-US" sz="3300" b="1" dirty="0">
                <a:solidFill>
                  <a:srgbClr val="2626FE"/>
                </a:solidFill>
              </a:rPr>
              <a:t>感染途径</a:t>
            </a:r>
          </a:p>
        </p:txBody>
      </p:sp>
      <p:sp>
        <p:nvSpPr>
          <p:cNvPr id="3" name="内容占位符 2"/>
          <p:cNvSpPr>
            <a:spLocks noGrp="1"/>
          </p:cNvSpPr>
          <p:nvPr>
            <p:ph idx="1"/>
          </p:nvPr>
        </p:nvSpPr>
        <p:spPr>
          <a:xfrm>
            <a:off x="1249722" y="1668383"/>
            <a:ext cx="4463653" cy="3017044"/>
          </a:xfrm>
        </p:spPr>
        <p:txBody>
          <a:bodyPr>
            <a:noAutofit/>
          </a:bodyPr>
          <a:lstStyle/>
          <a:p>
            <a:pPr marL="0" indent="0" fontAlgn="auto">
              <a:lnSpc>
                <a:spcPct val="150000"/>
              </a:lnSpc>
              <a:buNone/>
              <a:defRPr/>
            </a:pPr>
            <a:r>
              <a:rPr lang="en-US" altLang="zh-CN" sz="2400" b="1" noProof="1">
                <a:solidFill>
                  <a:srgbClr val="02057E"/>
                </a:solidFill>
              </a:rPr>
              <a:t>1</a:t>
            </a:r>
            <a:r>
              <a:rPr lang="zh-CN" altLang="en-US" sz="2400" b="1" noProof="1">
                <a:solidFill>
                  <a:srgbClr val="02057E"/>
                </a:solidFill>
              </a:rPr>
              <a:t>、沿着生殖道黏膜上行蔓延</a:t>
            </a:r>
          </a:p>
          <a:p>
            <a:pPr marL="0" indent="0" fontAlgn="auto">
              <a:buNone/>
              <a:defRPr/>
            </a:pPr>
            <a:endParaRPr lang="zh-CN" altLang="en-US" sz="2400" b="1" noProof="1">
              <a:solidFill>
                <a:schemeClr val="tx1"/>
              </a:solidFill>
            </a:endParaRPr>
          </a:p>
          <a:p>
            <a:pPr marL="0" indent="0" fontAlgn="auto">
              <a:buNone/>
              <a:defRPr/>
            </a:pPr>
            <a:endParaRPr lang="zh-CN" altLang="en-US" sz="2400" b="1" noProof="1">
              <a:solidFill>
                <a:schemeClr val="tx1"/>
              </a:solidFill>
            </a:endParaRPr>
          </a:p>
        </p:txBody>
      </p:sp>
      <p:pic>
        <p:nvPicPr>
          <p:cNvPr id="3076" name="Picture 4" descr="See the source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2011" t="4629" b="4631"/>
          <a:stretch/>
        </p:blipFill>
        <p:spPr bwMode="auto">
          <a:xfrm>
            <a:off x="1351677" y="1402080"/>
            <a:ext cx="6733303" cy="359664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曲线连接符 3"/>
          <p:cNvCxnSpPr/>
          <p:nvPr/>
        </p:nvCxnSpPr>
        <p:spPr>
          <a:xfrm rot="5400000" flipH="1" flipV="1">
            <a:off x="4119861" y="4143513"/>
            <a:ext cx="1186776" cy="10160"/>
          </a:xfrm>
          <a:prstGeom prst="curvedConnector3">
            <a:avLst/>
          </a:prstGeom>
          <a:ln w="57150">
            <a:solidFill>
              <a:srgbClr val="2626FE"/>
            </a:solidFill>
            <a:tailEnd type="arrow"/>
          </a:ln>
        </p:spPr>
        <p:style>
          <a:lnRef idx="1">
            <a:schemeClr val="accent1"/>
          </a:lnRef>
          <a:fillRef idx="0">
            <a:schemeClr val="accent1"/>
          </a:fillRef>
          <a:effectRef idx="0">
            <a:schemeClr val="accent1"/>
          </a:effectRef>
          <a:fontRef idx="minor">
            <a:schemeClr val="tx1"/>
          </a:fontRef>
        </p:style>
      </p:cxnSp>
      <p:cxnSp>
        <p:nvCxnSpPr>
          <p:cNvPr id="15" name="曲线连接符 14"/>
          <p:cNvCxnSpPr/>
          <p:nvPr/>
        </p:nvCxnSpPr>
        <p:spPr>
          <a:xfrm flipV="1">
            <a:off x="4974234" y="1990565"/>
            <a:ext cx="1005840" cy="579120"/>
          </a:xfrm>
          <a:prstGeom prst="curvedConnector3">
            <a:avLst>
              <a:gd name="adj1" fmla="val -3535"/>
            </a:avLst>
          </a:prstGeom>
          <a:ln w="57150">
            <a:solidFill>
              <a:srgbClr val="2626FE"/>
            </a:solidFill>
            <a:tailEnd type="arrow"/>
          </a:ln>
        </p:spPr>
        <p:style>
          <a:lnRef idx="1">
            <a:schemeClr val="accent1"/>
          </a:lnRef>
          <a:fillRef idx="0">
            <a:schemeClr val="accent1"/>
          </a:fillRef>
          <a:effectRef idx="0">
            <a:schemeClr val="accent1"/>
          </a:effectRef>
          <a:fontRef idx="minor">
            <a:schemeClr val="tx1"/>
          </a:fontRef>
        </p:style>
      </p:cxnSp>
      <p:cxnSp>
        <p:nvCxnSpPr>
          <p:cNvPr id="30" name="曲线连接符 29"/>
          <p:cNvCxnSpPr/>
          <p:nvPr/>
        </p:nvCxnSpPr>
        <p:spPr>
          <a:xfrm rot="10800000">
            <a:off x="3448330" y="2010885"/>
            <a:ext cx="977009" cy="579120"/>
          </a:xfrm>
          <a:prstGeom prst="curvedConnector3">
            <a:avLst>
              <a:gd name="adj1" fmla="val -3035"/>
            </a:avLst>
          </a:prstGeom>
          <a:ln w="57150">
            <a:solidFill>
              <a:srgbClr val="2626FE"/>
            </a:solidFill>
            <a:tailEnd type="arrow"/>
          </a:ln>
        </p:spPr>
        <p:style>
          <a:lnRef idx="1">
            <a:schemeClr val="accent1"/>
          </a:lnRef>
          <a:fillRef idx="0">
            <a:schemeClr val="accent1"/>
          </a:fillRef>
          <a:effectRef idx="0">
            <a:schemeClr val="accent1"/>
          </a:effectRef>
          <a:fontRef idx="minor">
            <a:schemeClr val="tx1"/>
          </a:fontRef>
        </p:style>
      </p:cxnSp>
      <p:cxnSp>
        <p:nvCxnSpPr>
          <p:cNvPr id="36" name="曲线连接符 35"/>
          <p:cNvCxnSpPr/>
          <p:nvPr/>
        </p:nvCxnSpPr>
        <p:spPr>
          <a:xfrm>
            <a:off x="6368376" y="1855548"/>
            <a:ext cx="1458913" cy="660400"/>
          </a:xfrm>
          <a:prstGeom prst="curvedConnector3">
            <a:avLst>
              <a:gd name="adj1" fmla="val 97356"/>
            </a:avLst>
          </a:prstGeom>
          <a:ln w="57150">
            <a:solidFill>
              <a:srgbClr val="2626FE"/>
            </a:solidFill>
            <a:tailEnd type="arrow"/>
          </a:ln>
        </p:spPr>
        <p:style>
          <a:lnRef idx="1">
            <a:schemeClr val="accent1"/>
          </a:lnRef>
          <a:fillRef idx="0">
            <a:schemeClr val="accent1"/>
          </a:fillRef>
          <a:effectRef idx="0">
            <a:schemeClr val="accent1"/>
          </a:effectRef>
          <a:fontRef idx="minor">
            <a:schemeClr val="tx1"/>
          </a:fontRef>
        </p:style>
      </p:cxnSp>
      <p:cxnSp>
        <p:nvCxnSpPr>
          <p:cNvPr id="43" name="曲线连接符 42"/>
          <p:cNvCxnSpPr/>
          <p:nvPr/>
        </p:nvCxnSpPr>
        <p:spPr>
          <a:xfrm rot="10800000" flipV="1">
            <a:off x="1568729" y="1937623"/>
            <a:ext cx="1473203" cy="560942"/>
          </a:xfrm>
          <a:prstGeom prst="curvedConnector3">
            <a:avLst>
              <a:gd name="adj1" fmla="val 98965"/>
            </a:avLst>
          </a:prstGeom>
          <a:ln w="57150">
            <a:solidFill>
              <a:srgbClr val="2626FE"/>
            </a:solidFill>
            <a:tailEnd type="arrow"/>
          </a:ln>
        </p:spPr>
        <p:style>
          <a:lnRef idx="1">
            <a:schemeClr val="accent1"/>
          </a:lnRef>
          <a:fillRef idx="0">
            <a:schemeClr val="accent1"/>
          </a:fillRef>
          <a:effectRef idx="0">
            <a:schemeClr val="accent1"/>
          </a:effectRef>
          <a:fontRef idx="minor">
            <a:schemeClr val="tx1"/>
          </a:fontRef>
        </p:style>
      </p:cxnSp>
      <p:cxnSp>
        <p:nvCxnSpPr>
          <p:cNvPr id="37906" name="直接箭头连接符 37905"/>
          <p:cNvCxnSpPr/>
          <p:nvPr/>
        </p:nvCxnSpPr>
        <p:spPr>
          <a:xfrm>
            <a:off x="1975129" y="2762725"/>
            <a:ext cx="721360" cy="538480"/>
          </a:xfrm>
          <a:prstGeom prst="straightConnector1">
            <a:avLst/>
          </a:prstGeom>
          <a:ln w="57150">
            <a:solidFill>
              <a:srgbClr val="2626FE"/>
            </a:solidFill>
            <a:tailEnd type="arrow"/>
          </a:ln>
        </p:spPr>
        <p:style>
          <a:lnRef idx="1">
            <a:schemeClr val="accent1"/>
          </a:lnRef>
          <a:fillRef idx="0">
            <a:schemeClr val="accent1"/>
          </a:fillRef>
          <a:effectRef idx="0">
            <a:schemeClr val="accent1"/>
          </a:effectRef>
          <a:fontRef idx="minor">
            <a:schemeClr val="tx1"/>
          </a:fontRef>
        </p:style>
      </p:cxnSp>
      <p:cxnSp>
        <p:nvCxnSpPr>
          <p:cNvPr id="55" name="直接箭头连接符 54"/>
          <p:cNvCxnSpPr/>
          <p:nvPr/>
        </p:nvCxnSpPr>
        <p:spPr>
          <a:xfrm flipH="1">
            <a:off x="6854231" y="2752565"/>
            <a:ext cx="680561" cy="538480"/>
          </a:xfrm>
          <a:prstGeom prst="straightConnector1">
            <a:avLst/>
          </a:prstGeom>
          <a:ln w="57150">
            <a:solidFill>
              <a:srgbClr val="2626FE"/>
            </a:solidFill>
            <a:tailEnd type="arrow"/>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1356855" y="1358724"/>
            <a:ext cx="3950440" cy="639470"/>
          </a:xfrm>
          <a:prstGeom prst="rect">
            <a:avLst/>
          </a:prstGeom>
          <a:solidFill>
            <a:schemeClr val="bg1"/>
          </a:solidFill>
        </p:spPr>
        <p:txBody>
          <a:bodyPr wrap="none" lIns="68580" tIns="34290" rIns="68580" bIns="34290">
            <a:spAutoFit/>
          </a:bodyPr>
          <a:lstStyle/>
          <a:p>
            <a:pPr fontAlgn="auto">
              <a:lnSpc>
                <a:spcPct val="150000"/>
              </a:lnSpc>
              <a:spcBef>
                <a:spcPts val="600"/>
              </a:spcBef>
              <a:spcAft>
                <a:spcPts val="600"/>
              </a:spcAft>
              <a:buFontTx/>
              <a:buNone/>
              <a:defRPr/>
            </a:pPr>
            <a:r>
              <a:rPr lang="en-US" altLang="zh-CN" sz="2800" b="1" noProof="1">
                <a:solidFill>
                  <a:srgbClr val="FF0000"/>
                </a:solidFill>
                <a:latin typeface="+mj-ea"/>
                <a:ea typeface="+mj-ea"/>
              </a:rPr>
              <a:t>1</a:t>
            </a:r>
            <a:r>
              <a:rPr lang="zh-CN" altLang="en-US" sz="2800" b="1" noProof="1">
                <a:solidFill>
                  <a:srgbClr val="FF0000"/>
                </a:solidFill>
                <a:latin typeface="+mj-ea"/>
                <a:ea typeface="+mj-ea"/>
              </a:rPr>
              <a:t>、</a:t>
            </a:r>
            <a:r>
              <a:rPr lang="zh-CN" altLang="zh-CN" sz="2800" b="1" noProof="1">
                <a:solidFill>
                  <a:srgbClr val="FF0000"/>
                </a:solidFill>
                <a:latin typeface="+mj-ea"/>
                <a:ea typeface="+mj-ea"/>
              </a:rPr>
              <a:t>炎症经</a:t>
            </a:r>
            <a:r>
              <a:rPr lang="zh-CN" altLang="en-US" sz="2800" b="1" noProof="1">
                <a:solidFill>
                  <a:srgbClr val="FF0000"/>
                </a:solidFill>
                <a:latin typeface="+mj-ea"/>
                <a:ea typeface="+mj-ea"/>
              </a:rPr>
              <a:t>黏</a:t>
            </a:r>
            <a:r>
              <a:rPr lang="zh-CN" altLang="zh-CN" sz="2800" b="1" noProof="1">
                <a:solidFill>
                  <a:srgbClr val="FF0000"/>
                </a:solidFill>
                <a:latin typeface="+mj-ea"/>
                <a:ea typeface="+mj-ea"/>
              </a:rPr>
              <a:t>膜上行蔓延</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ppt_x"/>
                                          </p:val>
                                        </p:tav>
                                        <p:tav tm="100000">
                                          <p:val>
                                            <p:strVal val="#ppt_x"/>
                                          </p:val>
                                        </p:tav>
                                      </p:tavLst>
                                    </p:anim>
                                    <p:anim calcmode="lin" valueType="num">
                                      <p:cBhvr additive="base">
                                        <p:cTn id="1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arn(inVertical)">
                                      <p:cBhvr>
                                        <p:cTn id="23" dur="500"/>
                                        <p:tgtEl>
                                          <p:spTgt spid="43"/>
                                        </p:tgtEl>
                                      </p:cBhvr>
                                    </p:animEffect>
                                  </p:childTnLst>
                                </p:cTn>
                              </p:par>
                              <p:par>
                                <p:cTn id="24" presetID="16" presetClass="entr" presetSubtype="21"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barn(inVertical)">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7906"/>
                                        </p:tgtEl>
                                        <p:attrNameLst>
                                          <p:attrName>style.visibility</p:attrName>
                                        </p:attrNameLst>
                                      </p:cBhvr>
                                      <p:to>
                                        <p:strVal val="visible"/>
                                      </p:to>
                                    </p:set>
                                    <p:animEffect transition="in" filter="barn(inVertical)">
                                      <p:cBhvr>
                                        <p:cTn id="31" dur="500"/>
                                        <p:tgtEl>
                                          <p:spTgt spid="37906"/>
                                        </p:tgtEl>
                                      </p:cBhvr>
                                    </p:animEffect>
                                  </p:childTnLst>
                                </p:cTn>
                              </p:par>
                              <p:par>
                                <p:cTn id="32" presetID="16" presetClass="entr" presetSubtype="21" fill="hold"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barn(inVertical)">
                                      <p:cBhvr>
                                        <p:cTn id="34" dur="500"/>
                                        <p:tgtEl>
                                          <p:spTgt spid="55"/>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标题 1"/>
          <p:cNvSpPr>
            <a:spLocks noGrp="1" noChangeArrowheads="1"/>
          </p:cNvSpPr>
          <p:nvPr>
            <p:ph type="title"/>
          </p:nvPr>
        </p:nvSpPr>
        <p:spPr>
          <a:xfrm>
            <a:off x="873760" y="327263"/>
            <a:ext cx="7543800" cy="956072"/>
          </a:xfrm>
        </p:spPr>
        <p:txBody>
          <a:bodyPr/>
          <a:lstStyle/>
          <a:p>
            <a:pPr algn="ctr">
              <a:defRPr/>
            </a:pPr>
            <a:r>
              <a:rPr lang="zh-CN" altLang="en-US" sz="3300" b="1" dirty="0">
                <a:solidFill>
                  <a:srgbClr val="2626FE"/>
                </a:solidFill>
              </a:rPr>
              <a:t>感染途径</a:t>
            </a:r>
          </a:p>
        </p:txBody>
      </p:sp>
      <p:sp>
        <p:nvSpPr>
          <p:cNvPr id="3" name="内容占位符 2"/>
          <p:cNvSpPr>
            <a:spLocks noGrp="1"/>
          </p:cNvSpPr>
          <p:nvPr>
            <p:ph idx="1"/>
          </p:nvPr>
        </p:nvSpPr>
        <p:spPr>
          <a:xfrm>
            <a:off x="768112" y="1110378"/>
            <a:ext cx="4358878" cy="738742"/>
          </a:xfrm>
        </p:spPr>
        <p:txBody>
          <a:bodyPr>
            <a:normAutofit/>
          </a:bodyPr>
          <a:lstStyle/>
          <a:p>
            <a:pPr marL="0" indent="0" fontAlgn="auto">
              <a:lnSpc>
                <a:spcPct val="150000"/>
              </a:lnSpc>
              <a:buNone/>
              <a:defRPr/>
            </a:pPr>
            <a:r>
              <a:rPr lang="en-US" altLang="zh-CN" b="1" noProof="1">
                <a:solidFill>
                  <a:srgbClr val="FF0000"/>
                </a:solidFill>
              </a:rPr>
              <a:t>2</a:t>
            </a:r>
            <a:r>
              <a:rPr lang="zh-CN" altLang="en-US" b="1" noProof="1">
                <a:solidFill>
                  <a:srgbClr val="FF0000"/>
                </a:solidFill>
              </a:rPr>
              <a:t>、经淋巴系统蔓延</a:t>
            </a:r>
          </a:p>
          <a:p>
            <a:pPr marL="0" indent="0" fontAlgn="auto">
              <a:buNone/>
              <a:defRPr/>
            </a:pPr>
            <a:endParaRPr lang="zh-CN" altLang="en-US" sz="1800" noProof="1"/>
          </a:p>
        </p:txBody>
      </p:sp>
      <p:sp>
        <p:nvSpPr>
          <p:cNvPr id="7" name="矩形 6"/>
          <p:cNvSpPr/>
          <p:nvPr/>
        </p:nvSpPr>
        <p:spPr>
          <a:xfrm>
            <a:off x="2356246" y="4409838"/>
            <a:ext cx="2215754" cy="346472"/>
          </a:xfrm>
          <a:prstGeom prst="rect">
            <a:avLst/>
          </a:prstGeom>
        </p:spPr>
        <p:txBody>
          <a:bodyPr wrap="none" lIns="68580" tIns="34290" rIns="68580" bIns="34290">
            <a:spAutoFit/>
          </a:bodyPr>
          <a:lstStyle/>
          <a:p>
            <a:pPr fontAlgn="auto">
              <a:buFontTx/>
              <a:buNone/>
              <a:defRPr/>
            </a:pPr>
            <a:r>
              <a:rPr lang="zh-CN" altLang="zh-CN" b="1" noProof="1">
                <a:solidFill>
                  <a:srgbClr val="FF0000"/>
                </a:solidFill>
                <a:effectLst>
                  <a:outerShdw blurRad="38100" dist="38100" dir="2700000" algn="tl">
                    <a:srgbClr val="000000">
                      <a:alpha val="43137"/>
                    </a:srgbClr>
                  </a:outerShdw>
                </a:effectLst>
                <a:latin typeface="+mn-ea"/>
                <a:ea typeface="+mn-ea"/>
              </a:rPr>
              <a:t>炎症经淋巴系统蔓延</a:t>
            </a:r>
            <a:endParaRPr lang="zh-CN" altLang="en-US" b="1" noProof="1">
              <a:solidFill>
                <a:srgbClr val="FF0000"/>
              </a:solidFill>
              <a:effectLst>
                <a:outerShdw blurRad="38100" dist="38100" dir="2700000" algn="tl">
                  <a:srgbClr val="000000">
                    <a:alpha val="43137"/>
                  </a:srgbClr>
                </a:outerShdw>
              </a:effectLst>
              <a:latin typeface="+mn-ea"/>
              <a:ea typeface="+mn-ea"/>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760" y="1767840"/>
            <a:ext cx="7563485" cy="3284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上箭头 4"/>
          <p:cNvSpPr/>
          <p:nvPr/>
        </p:nvSpPr>
        <p:spPr>
          <a:xfrm rot="17673195">
            <a:off x="5042397" y="2807375"/>
            <a:ext cx="1407181" cy="2396480"/>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latin typeface="+mj-ea"/>
                <a:ea typeface="+mj-ea"/>
              </a:rPr>
              <a:t>创口感染</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标题 1"/>
          <p:cNvSpPr>
            <a:spLocks noGrp="1" noChangeArrowheads="1"/>
          </p:cNvSpPr>
          <p:nvPr>
            <p:ph type="title"/>
          </p:nvPr>
        </p:nvSpPr>
        <p:spPr>
          <a:xfrm>
            <a:off x="782082" y="566658"/>
            <a:ext cx="7543800" cy="956072"/>
          </a:xfrm>
        </p:spPr>
        <p:txBody>
          <a:bodyPr/>
          <a:lstStyle/>
          <a:p>
            <a:pPr algn="ctr">
              <a:defRPr/>
            </a:pPr>
            <a:r>
              <a:rPr lang="zh-CN" altLang="en-US" sz="3300" b="1" dirty="0">
                <a:solidFill>
                  <a:srgbClr val="2626FE"/>
                </a:solidFill>
              </a:rPr>
              <a:t>感染途径</a:t>
            </a:r>
          </a:p>
        </p:txBody>
      </p:sp>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9949" r="12210"/>
          <a:stretch/>
        </p:blipFill>
        <p:spPr bwMode="auto">
          <a:xfrm>
            <a:off x="1452880" y="1559579"/>
            <a:ext cx="6482080" cy="3512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内容占位符 2"/>
          <p:cNvSpPr txBox="1">
            <a:spLocks/>
          </p:cNvSpPr>
          <p:nvPr/>
        </p:nvSpPr>
        <p:spPr>
          <a:xfrm>
            <a:off x="4905137" y="1559579"/>
            <a:ext cx="3029823" cy="765772"/>
          </a:xfrm>
          <a:prstGeom prst="rect">
            <a:avLst/>
          </a:prstGeom>
          <a:solidFill>
            <a:schemeClr val="bg1"/>
          </a:solidFill>
          <a:ln w="28575">
            <a:noFill/>
          </a:ln>
        </p:spPr>
        <p:txBody>
          <a:bodyPr vert="horz">
            <a:normAutofit/>
          </a:bodyPr>
          <a:lstStyle>
            <a:lvl1pPr marL="365760" indent="-256032" algn="l" rtl="0" eaLnBrk="1" latinLnBrk="0" hangingPunct="1">
              <a:spcBef>
                <a:spcPts val="300"/>
              </a:spcBef>
              <a:buClr>
                <a:schemeClr val="accent3"/>
              </a:buClr>
              <a:buFont typeface="Georgia"/>
              <a:buChar char="•"/>
              <a:defRPr kumimoji="0" sz="2800" b="1" kern="1200">
                <a:solidFill>
                  <a:schemeClr val="tx1"/>
                </a:solidFill>
                <a:latin typeface="微软雅黑" panose="020B0503020204020204" pitchFamily="34" charset="-122"/>
                <a:ea typeface="微软雅黑" panose="020B0503020204020204" pitchFamily="34" charset="-122"/>
                <a:cs typeface="+mn-cs"/>
              </a:defRPr>
            </a:lvl1pPr>
            <a:lvl2pPr marL="658368" indent="-246888" algn="l" rtl="0" eaLnBrk="1" latinLnBrk="0" hangingPunct="1">
              <a:spcBef>
                <a:spcPts val="300"/>
              </a:spcBef>
              <a:buClr>
                <a:schemeClr val="accent2"/>
              </a:buClr>
              <a:buFont typeface="Georgia"/>
              <a:buChar char="▫"/>
              <a:defRPr kumimoji="0" sz="2600" b="1" kern="1200">
                <a:solidFill>
                  <a:schemeClr val="accent2"/>
                </a:solidFill>
                <a:latin typeface="微软雅黑" panose="020B0503020204020204" pitchFamily="34" charset="-122"/>
                <a:ea typeface="微软雅黑" panose="020B0503020204020204" pitchFamily="34" charset="-122"/>
                <a:cs typeface="+mn-cs"/>
              </a:defRPr>
            </a:lvl2pPr>
            <a:lvl3pPr marL="923544" indent="-219456" algn="l" rtl="0" eaLnBrk="1" latinLnBrk="0" hangingPunct="1">
              <a:spcBef>
                <a:spcPts val="300"/>
              </a:spcBef>
              <a:buClr>
                <a:schemeClr val="accent1"/>
              </a:buClr>
              <a:buFont typeface="Wingdings 2"/>
              <a:buChar char=""/>
              <a:defRPr kumimoji="0" sz="2400" b="1" kern="1200">
                <a:solidFill>
                  <a:schemeClr val="accent1"/>
                </a:solidFill>
                <a:latin typeface="微软雅黑" panose="020B0503020204020204" pitchFamily="34" charset="-122"/>
                <a:ea typeface="微软雅黑" panose="020B0503020204020204" pitchFamily="34" charset="-122"/>
                <a:cs typeface="+mn-cs"/>
              </a:defRPr>
            </a:lvl3pPr>
            <a:lvl4pPr marL="1179576" indent="-201168" algn="l" rtl="0" eaLnBrk="1" latinLnBrk="0" hangingPunct="1">
              <a:spcBef>
                <a:spcPts val="300"/>
              </a:spcBef>
              <a:buClr>
                <a:schemeClr val="accent1"/>
              </a:buClr>
              <a:buFont typeface="Wingdings 2"/>
              <a:buChar char=""/>
              <a:defRPr kumimoji="0" sz="2200" b="1" kern="1200">
                <a:solidFill>
                  <a:schemeClr val="accent1"/>
                </a:solidFill>
                <a:latin typeface="微软雅黑" panose="020B0503020204020204" pitchFamily="34" charset="-122"/>
                <a:ea typeface="微软雅黑" panose="020B0503020204020204" pitchFamily="34" charset="-122"/>
                <a:cs typeface="+mn-cs"/>
              </a:defRPr>
            </a:lvl4pPr>
            <a:lvl5pPr marL="1389888" indent="-182880" algn="l" rtl="0" eaLnBrk="1" latinLnBrk="0" hangingPunct="1">
              <a:spcBef>
                <a:spcPts val="300"/>
              </a:spcBef>
              <a:buClr>
                <a:schemeClr val="accent3"/>
              </a:buClr>
              <a:buFont typeface="Georgia"/>
              <a:buChar char="▫"/>
              <a:defRPr kumimoji="0" sz="2000" b="1" kern="1200">
                <a:solidFill>
                  <a:schemeClr val="accent3"/>
                </a:solidFill>
                <a:latin typeface="微软雅黑" panose="020B0503020204020204" pitchFamily="34" charset="-122"/>
                <a:ea typeface="微软雅黑" panose="020B0503020204020204" pitchFamily="34"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lgn="ctr" fontAlgn="auto">
              <a:lnSpc>
                <a:spcPct val="150000"/>
              </a:lnSpc>
              <a:spcAft>
                <a:spcPts val="0"/>
              </a:spcAft>
              <a:buFont typeface="Georgia"/>
              <a:buNone/>
              <a:defRPr/>
            </a:pPr>
            <a:r>
              <a:rPr lang="en-US" altLang="zh-CN" noProof="1">
                <a:solidFill>
                  <a:srgbClr val="FF0000"/>
                </a:solidFill>
              </a:rPr>
              <a:t>4</a:t>
            </a:r>
            <a:r>
              <a:rPr lang="zh-CN" altLang="en-US" noProof="1">
                <a:solidFill>
                  <a:srgbClr val="FF0000"/>
                </a:solidFill>
              </a:rPr>
              <a:t>、直接蔓延</a:t>
            </a:r>
          </a:p>
          <a:p>
            <a:pPr marL="0" indent="0" algn="ctr" fontAlgn="auto">
              <a:spcAft>
                <a:spcPts val="0"/>
              </a:spcAft>
              <a:buFont typeface="Georgia"/>
              <a:buNone/>
              <a:defRPr/>
            </a:pPr>
            <a:endParaRPr lang="zh-CN" altLang="en-US" sz="1800" noProof="1"/>
          </a:p>
        </p:txBody>
      </p:sp>
      <p:sp>
        <p:nvSpPr>
          <p:cNvPr id="6" name="内容占位符 2"/>
          <p:cNvSpPr txBox="1">
            <a:spLocks/>
          </p:cNvSpPr>
          <p:nvPr/>
        </p:nvSpPr>
        <p:spPr>
          <a:xfrm>
            <a:off x="1452880" y="1559579"/>
            <a:ext cx="3029823" cy="765772"/>
          </a:xfrm>
          <a:prstGeom prst="rect">
            <a:avLst/>
          </a:prstGeom>
          <a:solidFill>
            <a:schemeClr val="bg1"/>
          </a:solidFill>
          <a:ln w="28575">
            <a:noFill/>
          </a:ln>
        </p:spPr>
        <p:txBody>
          <a:bodyPr vert="horz">
            <a:normAutofit/>
          </a:bodyPr>
          <a:lstStyle>
            <a:lvl1pPr marL="365760" indent="-256032" algn="l" rtl="0" eaLnBrk="1" latinLnBrk="0" hangingPunct="1">
              <a:spcBef>
                <a:spcPts val="300"/>
              </a:spcBef>
              <a:buClr>
                <a:schemeClr val="accent3"/>
              </a:buClr>
              <a:buFont typeface="Georgia"/>
              <a:buChar char="•"/>
              <a:defRPr kumimoji="0" sz="2800" b="1" kern="1200">
                <a:solidFill>
                  <a:schemeClr val="tx1"/>
                </a:solidFill>
                <a:latin typeface="微软雅黑" panose="020B0503020204020204" pitchFamily="34" charset="-122"/>
                <a:ea typeface="微软雅黑" panose="020B0503020204020204" pitchFamily="34" charset="-122"/>
                <a:cs typeface="+mn-cs"/>
              </a:defRPr>
            </a:lvl1pPr>
            <a:lvl2pPr marL="658368" indent="-246888" algn="l" rtl="0" eaLnBrk="1" latinLnBrk="0" hangingPunct="1">
              <a:spcBef>
                <a:spcPts val="300"/>
              </a:spcBef>
              <a:buClr>
                <a:schemeClr val="accent2"/>
              </a:buClr>
              <a:buFont typeface="Georgia"/>
              <a:buChar char="▫"/>
              <a:defRPr kumimoji="0" sz="2600" b="1" kern="1200">
                <a:solidFill>
                  <a:schemeClr val="accent2"/>
                </a:solidFill>
                <a:latin typeface="微软雅黑" panose="020B0503020204020204" pitchFamily="34" charset="-122"/>
                <a:ea typeface="微软雅黑" panose="020B0503020204020204" pitchFamily="34" charset="-122"/>
                <a:cs typeface="+mn-cs"/>
              </a:defRPr>
            </a:lvl2pPr>
            <a:lvl3pPr marL="923544" indent="-219456" algn="l" rtl="0" eaLnBrk="1" latinLnBrk="0" hangingPunct="1">
              <a:spcBef>
                <a:spcPts val="300"/>
              </a:spcBef>
              <a:buClr>
                <a:schemeClr val="accent1"/>
              </a:buClr>
              <a:buFont typeface="Wingdings 2"/>
              <a:buChar char=""/>
              <a:defRPr kumimoji="0" sz="2400" b="1" kern="1200">
                <a:solidFill>
                  <a:schemeClr val="accent1"/>
                </a:solidFill>
                <a:latin typeface="微软雅黑" panose="020B0503020204020204" pitchFamily="34" charset="-122"/>
                <a:ea typeface="微软雅黑" panose="020B0503020204020204" pitchFamily="34" charset="-122"/>
                <a:cs typeface="+mn-cs"/>
              </a:defRPr>
            </a:lvl3pPr>
            <a:lvl4pPr marL="1179576" indent="-201168" algn="l" rtl="0" eaLnBrk="1" latinLnBrk="0" hangingPunct="1">
              <a:spcBef>
                <a:spcPts val="300"/>
              </a:spcBef>
              <a:buClr>
                <a:schemeClr val="accent1"/>
              </a:buClr>
              <a:buFont typeface="Wingdings 2"/>
              <a:buChar char=""/>
              <a:defRPr kumimoji="0" sz="2200" b="1" kern="1200">
                <a:solidFill>
                  <a:schemeClr val="accent1"/>
                </a:solidFill>
                <a:latin typeface="微软雅黑" panose="020B0503020204020204" pitchFamily="34" charset="-122"/>
                <a:ea typeface="微软雅黑" panose="020B0503020204020204" pitchFamily="34" charset="-122"/>
                <a:cs typeface="+mn-cs"/>
              </a:defRPr>
            </a:lvl4pPr>
            <a:lvl5pPr marL="1389888" indent="-182880" algn="l" rtl="0" eaLnBrk="1" latinLnBrk="0" hangingPunct="1">
              <a:spcBef>
                <a:spcPts val="300"/>
              </a:spcBef>
              <a:buClr>
                <a:schemeClr val="accent3"/>
              </a:buClr>
              <a:buFont typeface="Georgia"/>
              <a:buChar char="▫"/>
              <a:defRPr kumimoji="0" sz="2000" b="1" kern="1200">
                <a:solidFill>
                  <a:schemeClr val="accent3"/>
                </a:solidFill>
                <a:latin typeface="微软雅黑" panose="020B0503020204020204" pitchFamily="34" charset="-122"/>
                <a:ea typeface="微软雅黑" panose="020B0503020204020204" pitchFamily="34" charset="-122"/>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lgn="ctr" fontAlgn="auto">
              <a:lnSpc>
                <a:spcPct val="150000"/>
              </a:lnSpc>
              <a:spcAft>
                <a:spcPts val="0"/>
              </a:spcAft>
              <a:buFont typeface="Georgia"/>
              <a:buNone/>
              <a:defRPr/>
            </a:pPr>
            <a:r>
              <a:rPr lang="en-US" altLang="zh-CN" noProof="1">
                <a:solidFill>
                  <a:srgbClr val="FF0000"/>
                </a:solidFill>
              </a:rPr>
              <a:t>3</a:t>
            </a:r>
            <a:r>
              <a:rPr lang="zh-CN" altLang="en-US" noProof="1">
                <a:solidFill>
                  <a:srgbClr val="FF0000"/>
                </a:solidFill>
              </a:rPr>
              <a:t>、经血循环传播</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标题 1"/>
          <p:cNvSpPr>
            <a:spLocks noGrp="1" noChangeArrowheads="1"/>
          </p:cNvSpPr>
          <p:nvPr>
            <p:ph type="title"/>
          </p:nvPr>
        </p:nvSpPr>
        <p:spPr>
          <a:xfrm>
            <a:off x="822722" y="499984"/>
            <a:ext cx="7543800" cy="1087040"/>
          </a:xfrm>
        </p:spPr>
        <p:txBody>
          <a:bodyPr/>
          <a:lstStyle/>
          <a:p>
            <a:pPr algn="ctr">
              <a:defRPr/>
            </a:pPr>
            <a:r>
              <a:rPr lang="zh-CN" altLang="en-US" sz="4000" b="1" dirty="0">
                <a:solidFill>
                  <a:srgbClr val="FF0000"/>
                </a:solidFill>
                <a:latin typeface="微软雅黑" panose="020B0503020204020204" pitchFamily="34" charset="-122"/>
                <a:ea typeface="微软雅黑" panose="020B0503020204020204" pitchFamily="34" charset="-122"/>
              </a:rPr>
              <a:t>目的要求</a:t>
            </a:r>
          </a:p>
        </p:txBody>
      </p:sp>
      <p:sp>
        <p:nvSpPr>
          <p:cNvPr id="12290" name="内容占位符 2"/>
          <p:cNvSpPr>
            <a:spLocks noGrp="1" noChangeArrowheads="1"/>
          </p:cNvSpPr>
          <p:nvPr>
            <p:ph idx="1"/>
          </p:nvPr>
        </p:nvSpPr>
        <p:spPr>
          <a:xfrm>
            <a:off x="467360" y="1463040"/>
            <a:ext cx="8229600" cy="3254502"/>
          </a:xfrm>
        </p:spPr>
        <p:txBody>
          <a:bodyPr/>
          <a:lstStyle/>
          <a:p>
            <a:pPr>
              <a:lnSpc>
                <a:spcPct val="200000"/>
              </a:lnSpc>
              <a:buClr>
                <a:srgbClr val="0039AC"/>
              </a:buClr>
              <a:buFont typeface="Wingdings" pitchFamily="2" charset="2"/>
              <a:buChar char="p"/>
            </a:pPr>
            <a:r>
              <a:rPr lang="zh-CN" altLang="en-US" sz="2800" b="1" dirty="0">
                <a:solidFill>
                  <a:srgbClr val="FF0000"/>
                </a:solidFill>
                <a:latin typeface="微软雅黑" panose="020B0503020204020204" pitchFamily="34" charset="-122"/>
                <a:ea typeface="微软雅黑" panose="020B0503020204020204" pitchFamily="34" charset="-122"/>
              </a:rPr>
              <a:t>掌握</a:t>
            </a:r>
            <a:r>
              <a:rPr lang="zh-CN" altLang="en-US" sz="2800" b="1" dirty="0">
                <a:latin typeface="微软雅黑" panose="020B0503020204020204" pitchFamily="34" charset="-122"/>
                <a:ea typeface="微软雅黑" panose="020B0503020204020204" pitchFamily="34" charset="-122"/>
              </a:rPr>
              <a:t>    </a:t>
            </a:r>
            <a:r>
              <a:rPr lang="zh-CN" altLang="en-US" sz="2800" b="1" dirty="0">
                <a:solidFill>
                  <a:schemeClr val="tx1"/>
                </a:solidFill>
                <a:latin typeface="微软雅黑" panose="020B0503020204020204" pitchFamily="34" charset="-122"/>
                <a:ea typeface="微软雅黑" panose="020B0503020204020204" pitchFamily="34" charset="-122"/>
              </a:rPr>
              <a:t>盆腔炎的定义、分类及辨证治疗</a:t>
            </a:r>
            <a:endParaRPr lang="en-US" altLang="zh-CN" sz="2800" b="1" dirty="0">
              <a:solidFill>
                <a:schemeClr val="tx1"/>
              </a:solidFill>
              <a:latin typeface="微软雅黑" panose="020B0503020204020204" pitchFamily="34" charset="-122"/>
              <a:ea typeface="微软雅黑" panose="020B0503020204020204" pitchFamily="34" charset="-122"/>
            </a:endParaRPr>
          </a:p>
          <a:p>
            <a:pPr>
              <a:lnSpc>
                <a:spcPct val="200000"/>
              </a:lnSpc>
              <a:buClr>
                <a:srgbClr val="0039AC"/>
              </a:buClr>
              <a:buFont typeface="Wingdings" pitchFamily="2" charset="2"/>
              <a:buChar char="p"/>
            </a:pPr>
            <a:r>
              <a:rPr lang="zh-CN" altLang="en-US" sz="2800" b="1" dirty="0">
                <a:solidFill>
                  <a:srgbClr val="FF0000"/>
                </a:solidFill>
                <a:latin typeface="微软雅黑" panose="020B0503020204020204" pitchFamily="34" charset="-122"/>
                <a:ea typeface="微软雅黑" panose="020B0503020204020204" pitchFamily="34" charset="-122"/>
              </a:rPr>
              <a:t>熟悉 </a:t>
            </a:r>
            <a:r>
              <a:rPr lang="zh-CN" altLang="en-US" sz="2800" b="1" dirty="0">
                <a:latin typeface="微软雅黑" panose="020B0503020204020204" pitchFamily="34" charset="-122"/>
                <a:ea typeface="微软雅黑" panose="020B0503020204020204" pitchFamily="34" charset="-122"/>
              </a:rPr>
              <a:t>   </a:t>
            </a:r>
            <a:r>
              <a:rPr lang="zh-CN" altLang="en-US" sz="2800" b="1" dirty="0">
                <a:solidFill>
                  <a:schemeClr val="tx1"/>
                </a:solidFill>
                <a:latin typeface="微软雅黑" panose="020B0503020204020204" pitchFamily="34" charset="-122"/>
                <a:ea typeface="微软雅黑" panose="020B0503020204020204" pitchFamily="34" charset="-122"/>
              </a:rPr>
              <a:t>盆腔炎的病因病机、诊断及西医处理</a:t>
            </a:r>
            <a:endParaRPr lang="en-US" altLang="zh-CN" sz="2800" b="1" dirty="0">
              <a:solidFill>
                <a:schemeClr val="tx1"/>
              </a:solidFill>
              <a:latin typeface="微软雅黑" panose="020B0503020204020204" pitchFamily="34" charset="-122"/>
              <a:ea typeface="微软雅黑" panose="020B0503020204020204" pitchFamily="34" charset="-122"/>
            </a:endParaRPr>
          </a:p>
          <a:p>
            <a:pPr>
              <a:lnSpc>
                <a:spcPct val="200000"/>
              </a:lnSpc>
              <a:buClr>
                <a:srgbClr val="0039AC"/>
              </a:buClr>
              <a:buFont typeface="Wingdings" pitchFamily="2" charset="2"/>
              <a:buChar char="p"/>
            </a:pPr>
            <a:r>
              <a:rPr lang="zh-CN" altLang="en-US" sz="2800" b="1" dirty="0">
                <a:solidFill>
                  <a:srgbClr val="FF0000"/>
                </a:solidFill>
                <a:latin typeface="微软雅黑" panose="020B0503020204020204" pitchFamily="34" charset="-122"/>
                <a:ea typeface="微软雅黑" panose="020B0503020204020204" pitchFamily="34" charset="-122"/>
              </a:rPr>
              <a:t>了解 </a:t>
            </a:r>
            <a:r>
              <a:rPr lang="zh-CN" altLang="en-US" sz="2800" b="1" dirty="0">
                <a:latin typeface="微软雅黑" panose="020B0503020204020204" pitchFamily="34" charset="-122"/>
                <a:ea typeface="微软雅黑" panose="020B0503020204020204" pitchFamily="34" charset="-122"/>
              </a:rPr>
              <a:t>   </a:t>
            </a:r>
            <a:r>
              <a:rPr lang="zh-CN" altLang="en-US" sz="2800" b="1" dirty="0">
                <a:solidFill>
                  <a:schemeClr val="tx1"/>
                </a:solidFill>
                <a:latin typeface="微软雅黑" panose="020B0503020204020204" pitchFamily="34" charset="-122"/>
                <a:ea typeface="微软雅黑" panose="020B0503020204020204" pitchFamily="34" charset="-122"/>
              </a:rPr>
              <a:t>盆腔炎的预防调摄</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内容占位符 12"/>
          <p:cNvSpPr>
            <a:spLocks noGrp="1" noChangeArrowheads="1"/>
          </p:cNvSpPr>
          <p:nvPr>
            <p:ph sz="half" idx="1"/>
          </p:nvPr>
        </p:nvSpPr>
        <p:spPr>
          <a:xfrm>
            <a:off x="2020571" y="1985248"/>
            <a:ext cx="4869656" cy="1365647"/>
          </a:xfrm>
          <a:ln>
            <a:solidFill>
              <a:schemeClr val="accent2">
                <a:lumMod val="75000"/>
              </a:schemeClr>
            </a:solidFill>
          </a:ln>
        </p:spPr>
        <p:txBody>
          <a:bodyPr/>
          <a:lstStyle/>
          <a:p>
            <a:pPr marL="109728" indent="0" algn="ctr">
              <a:buNone/>
            </a:pPr>
            <a:r>
              <a:rPr lang="zh-CN" altLang="en-US" sz="6000" b="1" dirty="0">
                <a:solidFill>
                  <a:schemeClr val="bg1"/>
                </a:solidFill>
                <a:latin typeface="微软雅黑" panose="020B0503020204020204" pitchFamily="34" charset="-122"/>
                <a:ea typeface="微软雅黑" panose="020B0503020204020204" pitchFamily="34" charset="-122"/>
              </a:rPr>
              <a:t>二、病因</a:t>
            </a:r>
            <a:endParaRPr lang="zh-CN" altLang="en-US" sz="6000" dirty="0"/>
          </a:p>
        </p:txBody>
      </p:sp>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4286" r="4515" b="5522"/>
          <a:stretch/>
        </p:blipFill>
        <p:spPr bwMode="auto">
          <a:xfrm>
            <a:off x="797560" y="754380"/>
            <a:ext cx="7792720" cy="438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椭圆 2"/>
          <p:cNvSpPr/>
          <p:nvPr/>
        </p:nvSpPr>
        <p:spPr>
          <a:xfrm>
            <a:off x="4264660" y="2420620"/>
            <a:ext cx="858520" cy="61722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2626FE"/>
                </a:solidFill>
                <a:latin typeface="+mj-ea"/>
                <a:ea typeface="+mj-ea"/>
              </a:rPr>
              <a:t>1</a:t>
            </a:r>
            <a:endParaRPr lang="zh-CN" altLang="en-US" sz="2800" b="1" dirty="0">
              <a:solidFill>
                <a:srgbClr val="2626FE"/>
              </a:solidFill>
              <a:latin typeface="+mj-ea"/>
              <a:ea typeface="+mj-ea"/>
            </a:endParaRPr>
          </a:p>
        </p:txBody>
      </p:sp>
      <p:sp>
        <p:nvSpPr>
          <p:cNvPr id="2" name="矩形 1"/>
          <p:cNvSpPr/>
          <p:nvPr/>
        </p:nvSpPr>
        <p:spPr>
          <a:xfrm>
            <a:off x="497840" y="919480"/>
            <a:ext cx="4368800" cy="609600"/>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fontAlgn="auto">
              <a:lnSpc>
                <a:spcPct val="160000"/>
              </a:lnSpc>
              <a:defRPr/>
            </a:pPr>
            <a:r>
              <a:rPr lang="en-US" altLang="zh-CN" sz="2400" b="1" noProof="1">
                <a:solidFill>
                  <a:srgbClr val="110F0D"/>
                </a:solidFill>
                <a:latin typeface="+mj-ea"/>
                <a:ea typeface="+mj-ea"/>
              </a:rPr>
              <a:t>1. </a:t>
            </a:r>
            <a:r>
              <a:rPr lang="zh-CN" altLang="en-US" sz="2400" b="1" noProof="1">
                <a:solidFill>
                  <a:srgbClr val="110F0D"/>
                </a:solidFill>
                <a:latin typeface="+mj-ea"/>
                <a:ea typeface="+mj-ea"/>
              </a:rPr>
              <a:t>急性子宫内膜炎及子宫肌炎</a:t>
            </a:r>
          </a:p>
        </p:txBody>
      </p:sp>
      <p:sp>
        <p:nvSpPr>
          <p:cNvPr id="6" name="矩形 5"/>
          <p:cNvSpPr/>
          <p:nvPr/>
        </p:nvSpPr>
        <p:spPr>
          <a:xfrm>
            <a:off x="497840" y="1784985"/>
            <a:ext cx="6736080" cy="609600"/>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fontAlgn="auto">
              <a:lnSpc>
                <a:spcPct val="160000"/>
              </a:lnSpc>
              <a:defRPr/>
            </a:pPr>
            <a:r>
              <a:rPr lang="en-US" altLang="zh-CN" sz="2400" b="1" noProof="1">
                <a:solidFill>
                  <a:srgbClr val="110F0D"/>
                </a:solidFill>
                <a:latin typeface="+mj-ea"/>
                <a:ea typeface="+mj-ea"/>
              </a:rPr>
              <a:t>2.</a:t>
            </a:r>
            <a:r>
              <a:rPr lang="zh-CN" altLang="en-US" sz="2400" b="1" noProof="1">
                <a:solidFill>
                  <a:srgbClr val="110F0D"/>
                </a:solidFill>
                <a:latin typeface="+mj-ea"/>
                <a:ea typeface="+mj-ea"/>
              </a:rPr>
              <a:t>急性输卵炎、输卵管积脓、输卵管卵巢脓肿</a:t>
            </a:r>
          </a:p>
        </p:txBody>
      </p:sp>
      <p:sp>
        <p:nvSpPr>
          <p:cNvPr id="7" name="标题 1"/>
          <p:cNvSpPr>
            <a:spLocks noGrp="1" noChangeArrowheads="1"/>
          </p:cNvSpPr>
          <p:nvPr>
            <p:ph type="title"/>
          </p:nvPr>
        </p:nvSpPr>
        <p:spPr>
          <a:xfrm>
            <a:off x="0" y="0"/>
            <a:ext cx="9144000" cy="843280"/>
          </a:xfrm>
          <a:solidFill>
            <a:schemeClr val="bg1"/>
          </a:solidFill>
        </p:spPr>
        <p:txBody>
          <a:bodyPr>
            <a:normAutofit/>
          </a:bodyPr>
          <a:lstStyle/>
          <a:p>
            <a:pPr algn="ctr">
              <a:lnSpc>
                <a:spcPct val="150000"/>
              </a:lnSpc>
              <a:defRPr/>
            </a:pPr>
            <a:r>
              <a:rPr lang="zh-CN" altLang="en-US" sz="3200" b="1" dirty="0">
                <a:solidFill>
                  <a:srgbClr val="2626FE"/>
                </a:solidFill>
              </a:rPr>
              <a:t>病理机制</a:t>
            </a:r>
          </a:p>
        </p:txBody>
      </p:sp>
      <p:sp>
        <p:nvSpPr>
          <p:cNvPr id="10" name="椭圆 9"/>
          <p:cNvSpPr/>
          <p:nvPr/>
        </p:nvSpPr>
        <p:spPr>
          <a:xfrm>
            <a:off x="7061200" y="1201420"/>
            <a:ext cx="858520" cy="61722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2626FE"/>
                </a:solidFill>
                <a:latin typeface="+mj-ea"/>
                <a:ea typeface="+mj-ea"/>
              </a:rPr>
              <a:t>2</a:t>
            </a:r>
            <a:endParaRPr lang="zh-CN" altLang="en-US" sz="2800" b="1" dirty="0">
              <a:solidFill>
                <a:srgbClr val="2626FE"/>
              </a:solidFill>
              <a:latin typeface="+mj-ea"/>
              <a:ea typeface="+mj-ea"/>
            </a:endParaRPr>
          </a:p>
        </p:txBody>
      </p:sp>
      <p:sp>
        <p:nvSpPr>
          <p:cNvPr id="11" name="椭圆 10"/>
          <p:cNvSpPr/>
          <p:nvPr/>
        </p:nvSpPr>
        <p:spPr>
          <a:xfrm>
            <a:off x="6784340" y="3117850"/>
            <a:ext cx="858520" cy="61722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2626FE"/>
                </a:solidFill>
                <a:latin typeface="+mj-ea"/>
                <a:ea typeface="+mj-ea"/>
              </a:rPr>
              <a:t>3</a:t>
            </a:r>
            <a:endParaRPr lang="zh-CN" altLang="en-US" sz="2800" b="1" dirty="0">
              <a:solidFill>
                <a:srgbClr val="2626FE"/>
              </a:solidFill>
              <a:latin typeface="+mj-ea"/>
              <a:ea typeface="+mj-ea"/>
            </a:endParaRPr>
          </a:p>
        </p:txBody>
      </p:sp>
      <p:sp>
        <p:nvSpPr>
          <p:cNvPr id="12" name="矩形 11"/>
          <p:cNvSpPr/>
          <p:nvPr/>
        </p:nvSpPr>
        <p:spPr>
          <a:xfrm>
            <a:off x="497840" y="2650490"/>
            <a:ext cx="6736080" cy="609600"/>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fontAlgn="auto">
              <a:lnSpc>
                <a:spcPct val="160000"/>
              </a:lnSpc>
              <a:defRPr/>
            </a:pPr>
            <a:r>
              <a:rPr lang="en-US" altLang="zh-CN" sz="2400" b="1" noProof="1">
                <a:solidFill>
                  <a:srgbClr val="110F0D"/>
                </a:solidFill>
                <a:latin typeface="+mj-ea"/>
                <a:ea typeface="+mj-ea"/>
              </a:rPr>
              <a:t>3.</a:t>
            </a:r>
            <a:r>
              <a:rPr lang="zh-CN" altLang="en-US" sz="2400" b="1" noProof="1">
                <a:solidFill>
                  <a:srgbClr val="110F0D"/>
                </a:solidFill>
                <a:latin typeface="+mj-ea"/>
                <a:ea typeface="+mj-ea"/>
              </a:rPr>
              <a:t>急性盆腔腹膜炎、急性盆腔结缔组织炎</a:t>
            </a:r>
          </a:p>
        </p:txBody>
      </p:sp>
      <p:sp>
        <p:nvSpPr>
          <p:cNvPr id="14" name="矩形 13"/>
          <p:cNvSpPr/>
          <p:nvPr/>
        </p:nvSpPr>
        <p:spPr>
          <a:xfrm>
            <a:off x="497840" y="3515995"/>
            <a:ext cx="4368800" cy="609600"/>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fontAlgn="auto">
              <a:lnSpc>
                <a:spcPct val="160000"/>
              </a:lnSpc>
              <a:defRPr/>
            </a:pPr>
            <a:r>
              <a:rPr lang="en-US" altLang="zh-CN" sz="2400" b="1" noProof="1">
                <a:solidFill>
                  <a:srgbClr val="110F0D"/>
                </a:solidFill>
                <a:latin typeface="+mj-ea"/>
                <a:ea typeface="+mj-ea"/>
              </a:rPr>
              <a:t>4. </a:t>
            </a:r>
            <a:r>
              <a:rPr lang="zh-CN" altLang="en-US" sz="2400" b="1" noProof="1">
                <a:solidFill>
                  <a:srgbClr val="110F0D"/>
                </a:solidFill>
                <a:latin typeface="+mj-ea"/>
                <a:ea typeface="+mj-ea"/>
              </a:rPr>
              <a:t>败血症及脓毒血症</a:t>
            </a:r>
          </a:p>
        </p:txBody>
      </p:sp>
      <p:sp>
        <p:nvSpPr>
          <p:cNvPr id="15" name="矩形 14"/>
          <p:cNvSpPr/>
          <p:nvPr/>
        </p:nvSpPr>
        <p:spPr>
          <a:xfrm>
            <a:off x="497840" y="4381500"/>
            <a:ext cx="4368800" cy="609600"/>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fontAlgn="auto">
              <a:lnSpc>
                <a:spcPct val="160000"/>
              </a:lnSpc>
              <a:defRPr/>
            </a:pPr>
            <a:r>
              <a:rPr lang="en-US" altLang="zh-CN" sz="2400" b="1" noProof="1">
                <a:solidFill>
                  <a:srgbClr val="110F0D"/>
                </a:solidFill>
                <a:latin typeface="+mj-ea"/>
                <a:ea typeface="+mj-ea"/>
              </a:rPr>
              <a:t>5.</a:t>
            </a:r>
            <a:r>
              <a:rPr lang="zh-CN" altLang="en-US" sz="2400" b="1" noProof="1">
                <a:solidFill>
                  <a:srgbClr val="110F0D"/>
                </a:solidFill>
                <a:latin typeface="+mj-ea"/>
                <a:ea typeface="+mj-ea"/>
              </a:rPr>
              <a:t>肝周围炎</a:t>
            </a:r>
            <a:r>
              <a:rPr lang="zh-CN" altLang="en-US" sz="1600" b="1" noProof="1">
                <a:solidFill>
                  <a:srgbClr val="110F0D"/>
                </a:solidFill>
                <a:latin typeface="+mj-ea"/>
                <a:ea typeface="+mj-ea"/>
              </a:rPr>
              <a:t>（</a:t>
            </a:r>
            <a:r>
              <a:rPr lang="en-US" altLang="zh-CN" sz="1600" b="1" noProof="1">
                <a:solidFill>
                  <a:srgbClr val="110F0D"/>
                </a:solidFill>
                <a:latin typeface="+mj-ea"/>
                <a:ea typeface="+mj-ea"/>
              </a:rPr>
              <a:t>Fitz-Hugh-Curtis</a:t>
            </a:r>
            <a:r>
              <a:rPr lang="zh-CN" altLang="en-US" sz="1600" b="1" noProof="1">
                <a:solidFill>
                  <a:srgbClr val="110F0D"/>
                </a:solidFill>
                <a:latin typeface="+mj-ea"/>
                <a:ea typeface="+mj-ea"/>
              </a:rPr>
              <a:t>综合征）</a:t>
            </a:r>
            <a:endParaRPr lang="zh-CN" altLang="en-US" sz="2400" b="1" noProof="1">
              <a:solidFill>
                <a:srgbClr val="110F0D"/>
              </a:solidFill>
              <a:latin typeface="+mj-ea"/>
              <a:ea typeface="+mj-ea"/>
            </a:endParaRPr>
          </a:p>
        </p:txBody>
      </p:sp>
    </p:spTree>
    <p:extLst>
      <p:ext uri="{BB962C8B-B14F-4D97-AF65-F5344CB8AC3E}">
        <p14:creationId xmlns:p14="http://schemas.microsoft.com/office/powerpoint/2010/main" val="145041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animBg="1"/>
      <p:bldP spid="10" grpId="0" animBg="1"/>
      <p:bldP spid="11" grpId="0" animBg="1"/>
      <p:bldP spid="12" grpId="0" animBg="1"/>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4266" y="123825"/>
            <a:ext cx="5380434"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7141" y="66675"/>
            <a:ext cx="5094684"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2097882" y="1378426"/>
            <a:ext cx="4804172" cy="3264694"/>
          </a:xfrm>
          <a:prstGeom prst="rect">
            <a:avLst/>
          </a:prstGeom>
          <a:ln>
            <a:noFill/>
          </a:ln>
          <a:effectLst>
            <a:outerShdw blurRad="292100" dist="139700" dir="2700000" algn="tl" rotWithShape="0">
              <a:srgbClr val="333333">
                <a:alpha val="65000"/>
              </a:srgbClr>
            </a:outerShdw>
          </a:effectLst>
        </p:spPr>
      </p:pic>
      <p:sp>
        <p:nvSpPr>
          <p:cNvPr id="52226" name="文本框 4"/>
          <p:cNvSpPr txBox="1">
            <a:spLocks noChangeArrowheads="1"/>
          </p:cNvSpPr>
          <p:nvPr/>
        </p:nvSpPr>
        <p:spPr bwMode="auto">
          <a:xfrm>
            <a:off x="1782922" y="708025"/>
            <a:ext cx="6314598" cy="5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pPr algn="ctr"/>
            <a:r>
              <a:rPr lang="zh-CN" altLang="en-US" sz="2800" b="1" dirty="0">
                <a:solidFill>
                  <a:srgbClr val="2626FE"/>
                </a:solidFill>
                <a:latin typeface="+mj-ea"/>
                <a:ea typeface="+mj-ea"/>
              </a:rPr>
              <a:t>肝周围炎</a:t>
            </a:r>
            <a:r>
              <a:rPr lang="zh-CN" altLang="en-US" sz="2400" b="1" dirty="0">
                <a:latin typeface="+mj-ea"/>
                <a:ea typeface="+mj-ea"/>
              </a:rPr>
              <a:t>（</a:t>
            </a:r>
            <a:r>
              <a:rPr lang="en-US" altLang="zh-CN" sz="2400" b="1" dirty="0">
                <a:latin typeface="+mj-ea"/>
                <a:ea typeface="+mj-ea"/>
              </a:rPr>
              <a:t>Fitz-Hugh-Curtis</a:t>
            </a:r>
            <a:r>
              <a:rPr lang="zh-CN" altLang="en-US" sz="2400" b="1" dirty="0">
                <a:latin typeface="+mj-ea"/>
                <a:ea typeface="+mj-ea"/>
              </a:rPr>
              <a:t>综合征）</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13313" name="内容占位符 12"/>
          <p:cNvSpPr>
            <a:spLocks noGrp="1" noChangeArrowheads="1"/>
          </p:cNvSpPr>
          <p:nvPr>
            <p:ph sz="half" idx="1"/>
          </p:nvPr>
        </p:nvSpPr>
        <p:spPr>
          <a:xfrm>
            <a:off x="1361440" y="2107168"/>
            <a:ext cx="6736079" cy="1365647"/>
          </a:xfrm>
        </p:spPr>
        <p:txBody>
          <a:bodyPr>
            <a:normAutofit/>
          </a:bodyPr>
          <a:lstStyle/>
          <a:p>
            <a:pPr marL="109728" indent="0" algn="ctr">
              <a:buNone/>
            </a:pPr>
            <a:r>
              <a:rPr lang="zh-CN" altLang="en-US" sz="6000" b="1" dirty="0">
                <a:solidFill>
                  <a:schemeClr val="bg1"/>
                </a:solidFill>
                <a:latin typeface="微软雅黑" panose="020B0503020204020204" pitchFamily="34" charset="-122"/>
                <a:ea typeface="微软雅黑" panose="020B0503020204020204" pitchFamily="34" charset="-122"/>
              </a:rPr>
              <a:t>三、诊断</a:t>
            </a:r>
            <a:endParaRPr lang="zh-CN" altLang="en-US" sz="6000" dirty="0"/>
          </a:p>
        </p:txBody>
      </p:sp>
      <p:sp>
        <p:nvSpPr>
          <p:cNvPr id="2" name="五角星 1"/>
          <p:cNvSpPr/>
          <p:nvPr/>
        </p:nvSpPr>
        <p:spPr>
          <a:xfrm>
            <a:off x="1137920" y="2103120"/>
            <a:ext cx="1229360" cy="1005840"/>
          </a:xfrm>
          <a:prstGeom prst="star5">
            <a:avLst/>
          </a:prstGeom>
          <a:solidFill>
            <a:srgbClr val="FF0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2981200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标题 1"/>
          <p:cNvSpPr>
            <a:spLocks noGrp="1" noChangeArrowheads="1"/>
          </p:cNvSpPr>
          <p:nvPr>
            <p:ph type="title"/>
          </p:nvPr>
        </p:nvSpPr>
        <p:spPr>
          <a:xfrm>
            <a:off x="761762" y="591423"/>
            <a:ext cx="7543800" cy="965597"/>
          </a:xfrm>
        </p:spPr>
        <p:txBody>
          <a:bodyPr>
            <a:normAutofit/>
          </a:bodyPr>
          <a:lstStyle/>
          <a:p>
            <a:pPr marL="109728" indent="0" algn="ctr">
              <a:lnSpc>
                <a:spcPct val="150000"/>
              </a:lnSpc>
            </a:pPr>
            <a:r>
              <a:rPr lang="en-US" altLang="zh-CN" dirty="0">
                <a:solidFill>
                  <a:srgbClr val="2626FE"/>
                </a:solidFill>
                <a:latin typeface="+mj-ea"/>
              </a:rPr>
              <a:t>1</a:t>
            </a:r>
            <a:r>
              <a:rPr lang="zh-CN" altLang="en-US" dirty="0">
                <a:solidFill>
                  <a:srgbClr val="2626FE"/>
                </a:solidFill>
                <a:latin typeface="+mj-ea"/>
              </a:rPr>
              <a:t>、病史</a:t>
            </a:r>
          </a:p>
        </p:txBody>
      </p:sp>
      <p:sp>
        <p:nvSpPr>
          <p:cNvPr id="54274" name="内容占位符 2"/>
          <p:cNvSpPr>
            <a:spLocks noGrp="1" noChangeArrowheads="1"/>
          </p:cNvSpPr>
          <p:nvPr>
            <p:ph idx="1"/>
          </p:nvPr>
        </p:nvSpPr>
        <p:spPr>
          <a:xfrm>
            <a:off x="487680" y="1687068"/>
            <a:ext cx="8199120" cy="3243834"/>
          </a:xfrm>
        </p:spPr>
        <p:txBody>
          <a:bodyPr>
            <a:normAutofit/>
          </a:bodyPr>
          <a:lstStyle/>
          <a:p>
            <a:pPr marL="109728" indent="0">
              <a:lnSpc>
                <a:spcPct val="150000"/>
              </a:lnSpc>
              <a:buNone/>
            </a:pPr>
            <a:r>
              <a:rPr lang="zh-CN" altLang="en-US" dirty="0">
                <a:solidFill>
                  <a:srgbClr val="FF0000"/>
                </a:solidFill>
                <a:latin typeface="黑体" pitchFamily="49" charset="-122"/>
              </a:rPr>
              <a:t>主要考虑高危因素：</a:t>
            </a:r>
            <a:r>
              <a:rPr lang="zh-CN" altLang="en-US" b="1" dirty="0">
                <a:solidFill>
                  <a:srgbClr val="110F0D"/>
                </a:solidFill>
                <a:latin typeface="黑体" pitchFamily="49" charset="-122"/>
              </a:rPr>
              <a:t>特别是近期有经行、产后、妇产科手术、房事不洁病史 </a:t>
            </a:r>
            <a:endParaRPr lang="en-US" altLang="zh-CN" b="1" dirty="0">
              <a:solidFill>
                <a:srgbClr val="110F0D"/>
              </a:solidFill>
              <a:latin typeface="黑体" pitchFamily="49"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标题 1"/>
          <p:cNvSpPr>
            <a:spLocks noGrp="1" noChangeArrowheads="1"/>
          </p:cNvSpPr>
          <p:nvPr>
            <p:ph type="title"/>
          </p:nvPr>
        </p:nvSpPr>
        <p:spPr>
          <a:xfrm>
            <a:off x="812562" y="591423"/>
            <a:ext cx="7543800" cy="965597"/>
          </a:xfrm>
        </p:spPr>
        <p:txBody>
          <a:bodyPr>
            <a:normAutofit/>
          </a:bodyPr>
          <a:lstStyle/>
          <a:p>
            <a:pPr algn="ctr">
              <a:defRPr/>
            </a:pPr>
            <a:r>
              <a:rPr lang="en-US" altLang="zh-CN" sz="3200" b="1" dirty="0">
                <a:solidFill>
                  <a:srgbClr val="2626FE"/>
                </a:solidFill>
                <a:latin typeface="+mj-ea"/>
                <a:ea typeface="+mj-ea"/>
              </a:rPr>
              <a:t>2</a:t>
            </a:r>
            <a:r>
              <a:rPr lang="zh-CN" altLang="en-US" sz="3200" b="1" dirty="0">
                <a:solidFill>
                  <a:srgbClr val="2626FE"/>
                </a:solidFill>
                <a:latin typeface="+mj-ea"/>
                <a:ea typeface="+mj-ea"/>
              </a:rPr>
              <a:t>、症状</a:t>
            </a:r>
          </a:p>
        </p:txBody>
      </p:sp>
      <p:sp>
        <p:nvSpPr>
          <p:cNvPr id="56322" name="内容占位符 2"/>
          <p:cNvSpPr>
            <a:spLocks noGrp="1" noChangeArrowheads="1"/>
          </p:cNvSpPr>
          <p:nvPr>
            <p:ph idx="1"/>
          </p:nvPr>
        </p:nvSpPr>
        <p:spPr>
          <a:xfrm>
            <a:off x="497840" y="1504188"/>
            <a:ext cx="8229600" cy="3243834"/>
          </a:xfrm>
        </p:spPr>
        <p:txBody>
          <a:bodyPr>
            <a:normAutofit/>
          </a:bodyPr>
          <a:lstStyle/>
          <a:p>
            <a:pPr marL="0" indent="0">
              <a:lnSpc>
                <a:spcPct val="150000"/>
              </a:lnSpc>
              <a:buNone/>
            </a:pPr>
            <a:r>
              <a:rPr lang="zh-CN" altLang="en-US" b="1" dirty="0">
                <a:solidFill>
                  <a:srgbClr val="02057E"/>
                </a:solidFill>
                <a:latin typeface="黑体" pitchFamily="49" charset="-122"/>
              </a:rPr>
              <a:t>因</a:t>
            </a:r>
            <a:r>
              <a:rPr lang="zh-CN" altLang="en-US" b="1" dirty="0">
                <a:solidFill>
                  <a:srgbClr val="FF0000"/>
                </a:solidFill>
                <a:latin typeface="黑体" pitchFamily="49" charset="-122"/>
              </a:rPr>
              <a:t>炎症轻重</a:t>
            </a:r>
            <a:r>
              <a:rPr lang="zh-CN" altLang="en-US" b="1" dirty="0">
                <a:solidFill>
                  <a:srgbClr val="02057E"/>
                </a:solidFill>
                <a:latin typeface="黑体" pitchFamily="49" charset="-122"/>
              </a:rPr>
              <a:t>及</a:t>
            </a:r>
            <a:r>
              <a:rPr lang="zh-CN" altLang="en-US" b="1" dirty="0">
                <a:solidFill>
                  <a:srgbClr val="FF0000"/>
                </a:solidFill>
                <a:latin typeface="黑体" pitchFamily="49" charset="-122"/>
              </a:rPr>
              <a:t>范围大小</a:t>
            </a:r>
            <a:r>
              <a:rPr lang="zh-CN" altLang="en-US" b="1" dirty="0">
                <a:solidFill>
                  <a:srgbClr val="02057E"/>
                </a:solidFill>
                <a:latin typeface="黑体" pitchFamily="49" charset="-122"/>
              </a:rPr>
              <a:t>而不同</a:t>
            </a:r>
          </a:p>
          <a:p>
            <a:pPr marL="842963" lvl="1" indent="-457200">
              <a:lnSpc>
                <a:spcPct val="150000"/>
              </a:lnSpc>
              <a:spcBef>
                <a:spcPct val="30000"/>
              </a:spcBef>
              <a:buFont typeface="Wingdings" panose="05000000000000000000" pitchFamily="2" charset="2"/>
              <a:buChar char="l"/>
            </a:pPr>
            <a:r>
              <a:rPr lang="zh-CN" altLang="en-US" sz="2800" b="1" dirty="0">
                <a:solidFill>
                  <a:srgbClr val="000000"/>
                </a:solidFill>
                <a:latin typeface="黑体" pitchFamily="49" charset="-122"/>
              </a:rPr>
              <a:t>轻者无症状或症状轻微</a:t>
            </a:r>
          </a:p>
          <a:p>
            <a:pPr marL="842963" lvl="1" indent="-457200">
              <a:lnSpc>
                <a:spcPct val="150000"/>
              </a:lnSpc>
              <a:spcBef>
                <a:spcPct val="30000"/>
              </a:spcBef>
              <a:buFont typeface="Wingdings" panose="05000000000000000000" pitchFamily="2" charset="2"/>
              <a:buChar char="l"/>
            </a:pPr>
            <a:r>
              <a:rPr lang="zh-CN" altLang="en-US" sz="2800" b="1" dirty="0">
                <a:solidFill>
                  <a:srgbClr val="000000"/>
                </a:solidFill>
                <a:latin typeface="黑体" pitchFamily="49" charset="-122"/>
              </a:rPr>
              <a:t>典型症状：</a:t>
            </a:r>
            <a:r>
              <a:rPr lang="zh-CN" altLang="en-US" sz="2800" b="1" u="sng" dirty="0">
                <a:solidFill>
                  <a:srgbClr val="FF0000"/>
                </a:solidFill>
                <a:latin typeface="黑体" pitchFamily="49" charset="-122"/>
              </a:rPr>
              <a:t>下腹痛、阴道分泌物增多</a:t>
            </a:r>
            <a:endParaRPr lang="en-US" altLang="zh-CN" sz="2800" b="1" u="sng" dirty="0">
              <a:solidFill>
                <a:srgbClr val="FF0000"/>
              </a:solidFill>
              <a:latin typeface="黑体" pitchFamily="49"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ChangeArrowheads="1"/>
          </p:cNvSpPr>
          <p:nvPr/>
        </p:nvSpPr>
        <p:spPr bwMode="auto">
          <a:xfrm>
            <a:off x="975360" y="792480"/>
            <a:ext cx="7762240" cy="3767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marL="342900" indent="-342900">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pPr marL="0" indent="0" algn="ctr">
              <a:lnSpc>
                <a:spcPct val="160000"/>
              </a:lnSpc>
            </a:pPr>
            <a:r>
              <a:rPr lang="zh-CN" altLang="en-US" sz="3200" b="1" dirty="0">
                <a:solidFill>
                  <a:srgbClr val="2626FE"/>
                </a:solidFill>
                <a:latin typeface="+mj-ea"/>
                <a:ea typeface="+mj-ea"/>
              </a:rPr>
              <a:t>其他症状：</a:t>
            </a:r>
            <a:endParaRPr lang="en-US" altLang="zh-CN" sz="3200" b="1" dirty="0">
              <a:solidFill>
                <a:srgbClr val="2626FE"/>
              </a:solidFill>
              <a:latin typeface="+mj-ea"/>
              <a:ea typeface="+mj-ea"/>
            </a:endParaRPr>
          </a:p>
          <a:p>
            <a:pPr lvl="1" indent="-342900">
              <a:lnSpc>
                <a:spcPct val="160000"/>
              </a:lnSpc>
              <a:buFont typeface="Wingdings" panose="05000000000000000000" pitchFamily="2" charset="2"/>
              <a:buChar char="l"/>
            </a:pPr>
            <a:r>
              <a:rPr lang="zh-CN" altLang="en-US" sz="2800" b="1" dirty="0">
                <a:solidFill>
                  <a:srgbClr val="000000"/>
                </a:solidFill>
                <a:latin typeface="+mj-ea"/>
                <a:ea typeface="+mj-ea"/>
              </a:rPr>
              <a:t>若病情严重可有发热、寒战、及消化系统症状</a:t>
            </a:r>
          </a:p>
          <a:p>
            <a:pPr>
              <a:lnSpc>
                <a:spcPct val="160000"/>
              </a:lnSpc>
              <a:buFont typeface="Wingdings" panose="05000000000000000000" pitchFamily="2" charset="2"/>
              <a:buChar char="l"/>
            </a:pPr>
            <a:r>
              <a:rPr lang="zh-CN" altLang="en-US" sz="2800" b="1" dirty="0">
                <a:latin typeface="+mj-ea"/>
                <a:ea typeface="+mj-ea"/>
              </a:rPr>
              <a:t>泌尿道症状</a:t>
            </a:r>
          </a:p>
          <a:p>
            <a:pPr>
              <a:lnSpc>
                <a:spcPct val="160000"/>
              </a:lnSpc>
              <a:buFont typeface="Wingdings" panose="05000000000000000000" pitchFamily="2" charset="2"/>
              <a:buChar char="l"/>
            </a:pPr>
            <a:r>
              <a:rPr lang="zh-CN" altLang="en-US" sz="2800" b="1" dirty="0">
                <a:latin typeface="+mj-ea"/>
                <a:ea typeface="+mj-ea"/>
              </a:rPr>
              <a:t>月经改变</a:t>
            </a:r>
          </a:p>
          <a:p>
            <a:pPr>
              <a:lnSpc>
                <a:spcPct val="160000"/>
              </a:lnSpc>
              <a:buFont typeface="Wingdings" panose="05000000000000000000" pitchFamily="2" charset="2"/>
              <a:buChar char="l"/>
            </a:pPr>
            <a:r>
              <a:rPr lang="zh-CN" altLang="en-US" sz="2800" b="1" dirty="0">
                <a:latin typeface="+mj-ea"/>
                <a:ea typeface="+mj-ea"/>
              </a:rPr>
              <a:t> 肝周围炎</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标题 1"/>
          <p:cNvSpPr>
            <a:spLocks noGrp="1" noChangeArrowheads="1"/>
          </p:cNvSpPr>
          <p:nvPr>
            <p:ph type="title"/>
          </p:nvPr>
        </p:nvSpPr>
        <p:spPr>
          <a:xfrm>
            <a:off x="954802" y="347583"/>
            <a:ext cx="7543800" cy="975122"/>
          </a:xfrm>
        </p:spPr>
        <p:txBody>
          <a:bodyPr/>
          <a:lstStyle/>
          <a:p>
            <a:pPr algn="ctr">
              <a:defRPr/>
            </a:pPr>
            <a:r>
              <a:rPr lang="zh-CN" altLang="en-US" sz="3000" b="1" dirty="0">
                <a:solidFill>
                  <a:srgbClr val="FF0000"/>
                </a:solidFill>
              </a:rPr>
              <a:t>病原体不同，临床表现有差异</a:t>
            </a:r>
            <a:endParaRPr lang="zh-CN" altLang="en-US" sz="3000" dirty="0">
              <a:solidFill>
                <a:srgbClr val="FF0000"/>
              </a:solidFill>
            </a:endParaRPr>
          </a:p>
        </p:txBody>
      </p:sp>
      <p:sp>
        <p:nvSpPr>
          <p:cNvPr id="60418" name="Rectangle 3"/>
          <p:cNvSpPr>
            <a:spLocks noGrp="1" noChangeArrowheads="1"/>
          </p:cNvSpPr>
          <p:nvPr>
            <p:ph idx="1"/>
          </p:nvPr>
        </p:nvSpPr>
        <p:spPr>
          <a:xfrm>
            <a:off x="690880" y="1272779"/>
            <a:ext cx="7675642" cy="3520678"/>
          </a:xfrm>
        </p:spPr>
        <p:txBody>
          <a:bodyPr/>
          <a:lstStyle/>
          <a:p>
            <a:pPr marL="0">
              <a:lnSpc>
                <a:spcPct val="150000"/>
              </a:lnSpc>
            </a:pPr>
            <a:r>
              <a:rPr lang="zh-CN" altLang="en-US" sz="2100" b="1" dirty="0">
                <a:solidFill>
                  <a:srgbClr val="02057E"/>
                </a:solidFill>
              </a:rPr>
              <a:t>淋病奈氏菌感染</a:t>
            </a:r>
            <a:r>
              <a:rPr lang="zh-CN" altLang="en-US" sz="2100" b="1" dirty="0">
                <a:solidFill>
                  <a:schemeClr val="tx1"/>
                </a:solidFill>
              </a:rPr>
              <a:t>—— 起病急，多在48小时内出现高热、腹膜刺激征、阴道脓性分泌物。</a:t>
            </a:r>
          </a:p>
          <a:p>
            <a:pPr marL="0">
              <a:lnSpc>
                <a:spcPct val="150000"/>
              </a:lnSpc>
            </a:pPr>
            <a:r>
              <a:rPr lang="zh-CN" altLang="en-US" sz="2100" b="1" dirty="0">
                <a:solidFill>
                  <a:srgbClr val="02057E"/>
                </a:solidFill>
              </a:rPr>
              <a:t>非淋菌性盆腔炎</a:t>
            </a:r>
            <a:r>
              <a:rPr lang="zh-CN" altLang="en-US" sz="2100" b="1" dirty="0">
                <a:solidFill>
                  <a:schemeClr val="tx1"/>
                </a:solidFill>
              </a:rPr>
              <a:t>—— 起病较缓慢，高热及腹膜刺激征不明显，常伴有脓肿形成。</a:t>
            </a:r>
          </a:p>
          <a:p>
            <a:pPr marL="0">
              <a:lnSpc>
                <a:spcPct val="150000"/>
              </a:lnSpc>
            </a:pPr>
            <a:r>
              <a:rPr lang="zh-CN" altLang="en-US" sz="2100" b="1" dirty="0">
                <a:solidFill>
                  <a:srgbClr val="02057E"/>
                </a:solidFill>
              </a:rPr>
              <a:t>沙眼衣原体感染</a:t>
            </a:r>
            <a:r>
              <a:rPr lang="zh-CN" altLang="en-US" sz="2100" b="1" dirty="0">
                <a:solidFill>
                  <a:schemeClr val="tx1"/>
                </a:solidFill>
              </a:rPr>
              <a:t>—— 病程较长，长期持续低热，轻微下腹痛，阴道不规则出血，久治难愈。</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标题 1"/>
          <p:cNvSpPr>
            <a:spLocks noGrp="1" noChangeArrowheads="1"/>
          </p:cNvSpPr>
          <p:nvPr>
            <p:ph type="title"/>
          </p:nvPr>
        </p:nvSpPr>
        <p:spPr>
          <a:xfrm>
            <a:off x="997586" y="326787"/>
            <a:ext cx="7543800" cy="965597"/>
          </a:xfrm>
        </p:spPr>
        <p:txBody>
          <a:bodyPr>
            <a:normAutofit/>
          </a:bodyPr>
          <a:lstStyle/>
          <a:p>
            <a:pPr algn="ctr">
              <a:defRPr/>
            </a:pPr>
            <a:r>
              <a:rPr lang="en-US" altLang="zh-CN" sz="3200" b="1" dirty="0">
                <a:solidFill>
                  <a:srgbClr val="2626FE"/>
                </a:solidFill>
                <a:latin typeface="+mj-ea"/>
                <a:ea typeface="+mj-ea"/>
              </a:rPr>
              <a:t>3</a:t>
            </a:r>
            <a:r>
              <a:rPr lang="zh-CN" altLang="en-US" sz="3200" b="1" dirty="0">
                <a:solidFill>
                  <a:srgbClr val="2626FE"/>
                </a:solidFill>
                <a:latin typeface="+mj-ea"/>
                <a:ea typeface="+mj-ea"/>
              </a:rPr>
              <a:t>、检查</a:t>
            </a:r>
            <a:r>
              <a:rPr lang="en-US" altLang="zh-CN" sz="3200" b="1" dirty="0">
                <a:solidFill>
                  <a:srgbClr val="2626FE"/>
                </a:solidFill>
                <a:latin typeface="+mj-ea"/>
                <a:ea typeface="+mj-ea"/>
              </a:rPr>
              <a:t>——</a:t>
            </a:r>
            <a:r>
              <a:rPr lang="zh-CN" altLang="en-US" sz="3200" b="1" dirty="0">
                <a:solidFill>
                  <a:srgbClr val="FF0000"/>
                </a:solidFill>
                <a:latin typeface="+mj-ea"/>
                <a:ea typeface="+mj-ea"/>
              </a:rPr>
              <a:t>体征</a:t>
            </a:r>
          </a:p>
        </p:txBody>
      </p:sp>
      <p:grpSp>
        <p:nvGrpSpPr>
          <p:cNvPr id="3" name="组合 2"/>
          <p:cNvGrpSpPr/>
          <p:nvPr/>
        </p:nvGrpSpPr>
        <p:grpSpPr>
          <a:xfrm>
            <a:off x="711200" y="1345155"/>
            <a:ext cx="7853679" cy="3572284"/>
            <a:chOff x="1525905" y="1497556"/>
            <a:chExt cx="6092188" cy="2148387"/>
          </a:xfrm>
        </p:grpSpPr>
        <p:sp>
          <p:nvSpPr>
            <p:cNvPr id="4" name="任意多边形 3"/>
            <p:cNvSpPr/>
            <p:nvPr/>
          </p:nvSpPr>
          <p:spPr>
            <a:xfrm>
              <a:off x="1525905" y="1497556"/>
              <a:ext cx="1857374" cy="498616"/>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chemeClr val="accent2">
                <a:lumMod val="50000"/>
              </a:schemeClr>
            </a:solidFill>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13360" tIns="121920" rIns="213360" bIns="121920" numCol="1" spcCol="1270" anchor="ctr" anchorCtr="0">
              <a:noAutofit/>
            </a:bodyPr>
            <a:lstStyle/>
            <a:p>
              <a:pPr lvl="0" algn="ctr" defTabSz="1333500">
                <a:lnSpc>
                  <a:spcPct val="90000"/>
                </a:lnSpc>
                <a:spcBef>
                  <a:spcPct val="0"/>
                </a:spcBef>
                <a:spcAft>
                  <a:spcPct val="35000"/>
                </a:spcAft>
              </a:pPr>
              <a:r>
                <a:rPr lang="zh-CN" altLang="en-US" sz="3000" b="1" kern="1200" dirty="0">
                  <a:latin typeface="+mj-ea"/>
                  <a:ea typeface="+mj-ea"/>
                </a:rPr>
                <a:t>全身检查</a:t>
              </a:r>
            </a:p>
          </p:txBody>
        </p:sp>
        <p:sp>
          <p:nvSpPr>
            <p:cNvPr id="5" name="任意多边形 4"/>
            <p:cNvSpPr/>
            <p:nvPr/>
          </p:nvSpPr>
          <p:spPr>
            <a:xfrm>
              <a:off x="1525905" y="1996174"/>
              <a:ext cx="1857374" cy="1649769"/>
            </a:xfrm>
            <a:custGeom>
              <a:avLst/>
              <a:gdLst>
                <a:gd name="connsiteX0" fmla="*/ 0 w 1857374"/>
                <a:gd name="connsiteY0" fmla="*/ 0 h 1405439"/>
                <a:gd name="connsiteX1" fmla="*/ 1857374 w 1857374"/>
                <a:gd name="connsiteY1" fmla="*/ 0 h 1405439"/>
                <a:gd name="connsiteX2" fmla="*/ 1857374 w 1857374"/>
                <a:gd name="connsiteY2" fmla="*/ 1405439 h 1405439"/>
                <a:gd name="connsiteX3" fmla="*/ 0 w 1857374"/>
                <a:gd name="connsiteY3" fmla="*/ 1405439 h 1405439"/>
                <a:gd name="connsiteX4" fmla="*/ 0 w 1857374"/>
                <a:gd name="connsiteY4" fmla="*/ 0 h 140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405439">
                  <a:moveTo>
                    <a:pt x="0" y="0"/>
                  </a:moveTo>
                  <a:lnTo>
                    <a:pt x="1857374" y="0"/>
                  </a:lnTo>
                  <a:lnTo>
                    <a:pt x="1857374" y="1405439"/>
                  </a:lnTo>
                  <a:lnTo>
                    <a:pt x="0" y="1405439"/>
                  </a:lnTo>
                  <a:lnTo>
                    <a:pt x="0" y="0"/>
                  </a:ln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60020" tIns="160020" rIns="213360" bIns="240030" numCol="1" spcCol="1270" anchor="t" anchorCtr="0">
              <a:noAutofit/>
            </a:bodyPr>
            <a:lstStyle/>
            <a:p>
              <a:pPr marL="457200" lvl="1" indent="-457200" defTabSz="1333500">
                <a:lnSpc>
                  <a:spcPct val="150000"/>
                </a:lnSpc>
                <a:spcAft>
                  <a:spcPct val="15000"/>
                </a:spcAft>
                <a:buFont typeface="Wingdings" panose="05000000000000000000" pitchFamily="2" charset="2"/>
                <a:buChar char="l"/>
              </a:pPr>
              <a:r>
                <a:rPr lang="zh-CN" altLang="en-US" sz="2400" b="1" dirty="0">
                  <a:latin typeface="+mj-ea"/>
                  <a:ea typeface="+mj-ea"/>
                </a:rPr>
                <a:t>急性病容</a:t>
              </a:r>
              <a:endParaRPr lang="en-US" altLang="zh-CN" sz="2400" b="1" dirty="0">
                <a:latin typeface="+mj-ea"/>
                <a:ea typeface="+mj-ea"/>
              </a:endParaRPr>
            </a:p>
            <a:p>
              <a:pPr marL="457200" lvl="1" indent="-457200" defTabSz="1333500">
                <a:lnSpc>
                  <a:spcPct val="150000"/>
                </a:lnSpc>
                <a:spcAft>
                  <a:spcPct val="15000"/>
                </a:spcAft>
                <a:buFont typeface="Wingdings" panose="05000000000000000000" pitchFamily="2" charset="2"/>
                <a:buChar char="l"/>
              </a:pPr>
              <a:r>
                <a:rPr lang="zh-CN" altLang="en-US" sz="2400" b="1" dirty="0">
                  <a:latin typeface="+mj-ea"/>
                  <a:ea typeface="+mj-ea"/>
                </a:rPr>
                <a:t>体温升高</a:t>
              </a:r>
              <a:endParaRPr lang="en-US" altLang="zh-CN" sz="2400" b="1" dirty="0">
                <a:latin typeface="+mj-ea"/>
                <a:ea typeface="+mj-ea"/>
              </a:endParaRPr>
            </a:p>
            <a:p>
              <a:pPr marL="457200" lvl="1" indent="-457200" defTabSz="1333500">
                <a:lnSpc>
                  <a:spcPct val="150000"/>
                </a:lnSpc>
                <a:spcAft>
                  <a:spcPct val="15000"/>
                </a:spcAft>
                <a:buFont typeface="Wingdings" panose="05000000000000000000" pitchFamily="2" charset="2"/>
                <a:buChar char="l"/>
              </a:pPr>
              <a:r>
                <a:rPr lang="zh-CN" altLang="en-US" sz="2400" b="1" dirty="0">
                  <a:latin typeface="+mj-ea"/>
                  <a:ea typeface="+mj-ea"/>
                </a:rPr>
                <a:t>心率加快</a:t>
              </a:r>
            </a:p>
            <a:p>
              <a:pPr marL="285750" lvl="1" indent="-285750" algn="l" defTabSz="1333500">
                <a:lnSpc>
                  <a:spcPct val="90000"/>
                </a:lnSpc>
                <a:spcBef>
                  <a:spcPct val="0"/>
                </a:spcBef>
                <a:spcAft>
                  <a:spcPct val="15000"/>
                </a:spcAft>
                <a:buChar char="••"/>
              </a:pPr>
              <a:endParaRPr lang="zh-CN" altLang="en-US" sz="3000" b="1" kern="1200" dirty="0">
                <a:latin typeface="+mj-ea"/>
                <a:ea typeface="+mj-ea"/>
              </a:endParaRPr>
            </a:p>
          </p:txBody>
        </p:sp>
        <p:sp>
          <p:nvSpPr>
            <p:cNvPr id="6" name="任意多边形 5"/>
            <p:cNvSpPr/>
            <p:nvPr/>
          </p:nvSpPr>
          <p:spPr>
            <a:xfrm>
              <a:off x="3643312" y="1497556"/>
              <a:ext cx="1857374" cy="498617"/>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13360" tIns="121920" rIns="213360" bIns="121920" numCol="1" spcCol="1270" anchor="ctr" anchorCtr="0">
              <a:noAutofit/>
            </a:bodyPr>
            <a:lstStyle/>
            <a:p>
              <a:pPr lvl="0" algn="ctr" defTabSz="1333500">
                <a:lnSpc>
                  <a:spcPct val="90000"/>
                </a:lnSpc>
                <a:spcBef>
                  <a:spcPct val="0"/>
                </a:spcBef>
                <a:spcAft>
                  <a:spcPct val="35000"/>
                </a:spcAft>
              </a:pPr>
              <a:r>
                <a:rPr lang="zh-CN" altLang="en-US" sz="3000" b="1" kern="1200" dirty="0">
                  <a:latin typeface="+mj-ea"/>
                  <a:ea typeface="+mj-ea"/>
                </a:rPr>
                <a:t>腹部检查</a:t>
              </a:r>
            </a:p>
          </p:txBody>
        </p:sp>
        <p:sp>
          <p:nvSpPr>
            <p:cNvPr id="7" name="任意多边形 6"/>
            <p:cNvSpPr/>
            <p:nvPr/>
          </p:nvSpPr>
          <p:spPr>
            <a:xfrm>
              <a:off x="3643312" y="1996174"/>
              <a:ext cx="1857374" cy="1649769"/>
            </a:xfrm>
            <a:custGeom>
              <a:avLst/>
              <a:gdLst>
                <a:gd name="connsiteX0" fmla="*/ 0 w 1857374"/>
                <a:gd name="connsiteY0" fmla="*/ 0 h 1405439"/>
                <a:gd name="connsiteX1" fmla="*/ 1857374 w 1857374"/>
                <a:gd name="connsiteY1" fmla="*/ 0 h 1405439"/>
                <a:gd name="connsiteX2" fmla="*/ 1857374 w 1857374"/>
                <a:gd name="connsiteY2" fmla="*/ 1405439 h 1405439"/>
                <a:gd name="connsiteX3" fmla="*/ 0 w 1857374"/>
                <a:gd name="connsiteY3" fmla="*/ 1405439 h 1405439"/>
                <a:gd name="connsiteX4" fmla="*/ 0 w 1857374"/>
                <a:gd name="connsiteY4" fmla="*/ 0 h 140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405439">
                  <a:moveTo>
                    <a:pt x="0" y="0"/>
                  </a:moveTo>
                  <a:lnTo>
                    <a:pt x="1857374" y="0"/>
                  </a:lnTo>
                  <a:lnTo>
                    <a:pt x="1857374" y="1405439"/>
                  </a:lnTo>
                  <a:lnTo>
                    <a:pt x="0" y="1405439"/>
                  </a:lnTo>
                  <a:lnTo>
                    <a:pt x="0" y="0"/>
                  </a:ln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60020" tIns="160020" rIns="213360" bIns="240030" numCol="1" spcCol="1270" anchor="t" anchorCtr="0">
              <a:noAutofit/>
            </a:bodyPr>
            <a:lstStyle/>
            <a:p>
              <a:pPr lvl="1" indent="-342900" defTabSz="1333500">
                <a:spcAft>
                  <a:spcPct val="15000"/>
                </a:spcAft>
                <a:buFont typeface="Wingdings" panose="05000000000000000000" pitchFamily="2" charset="2"/>
                <a:buChar char="l"/>
              </a:pPr>
              <a:r>
                <a:rPr lang="zh-CN" altLang="en-US" sz="2400" b="1" dirty="0">
                  <a:latin typeface="+mj-ea"/>
                  <a:ea typeface="+mj-ea"/>
                </a:rPr>
                <a:t>下腹压痛、反跳痛、肌紧张</a:t>
              </a:r>
              <a:endParaRPr lang="en-US" altLang="zh-CN" sz="2400" b="1" dirty="0">
                <a:latin typeface="+mj-ea"/>
                <a:ea typeface="+mj-ea"/>
              </a:endParaRPr>
            </a:p>
            <a:p>
              <a:pPr lvl="1" indent="-342900" defTabSz="1333500">
                <a:spcAft>
                  <a:spcPct val="15000"/>
                </a:spcAft>
                <a:buFont typeface="Wingdings" panose="05000000000000000000" pitchFamily="2" charset="2"/>
                <a:buChar char="l"/>
              </a:pPr>
              <a:r>
                <a:rPr lang="zh-CN" altLang="en-US" sz="2400" b="1" dirty="0">
                  <a:latin typeface="+mj-ea"/>
                  <a:ea typeface="+mj-ea"/>
                </a:rPr>
                <a:t>或肝区压痛 </a:t>
              </a:r>
              <a:endParaRPr lang="en-US" altLang="zh-CN" sz="2400" b="1" dirty="0">
                <a:latin typeface="+mj-ea"/>
                <a:ea typeface="+mj-ea"/>
              </a:endParaRPr>
            </a:p>
            <a:p>
              <a:pPr lvl="1" indent="-342900" defTabSz="1333500">
                <a:spcAft>
                  <a:spcPct val="15000"/>
                </a:spcAft>
                <a:buFont typeface="Wingdings" panose="05000000000000000000" pitchFamily="2" charset="2"/>
                <a:buChar char="l"/>
              </a:pPr>
              <a:r>
                <a:rPr lang="zh-CN" altLang="en-US" sz="2400" b="1" dirty="0">
                  <a:latin typeface="+mj-ea"/>
                  <a:ea typeface="+mj-ea"/>
                </a:rPr>
                <a:t>或肠鸣音减弱</a:t>
              </a:r>
              <a:r>
                <a:rPr lang="en-US" altLang="zh-CN" sz="2400" b="1" dirty="0">
                  <a:latin typeface="+mj-ea"/>
                  <a:ea typeface="+mj-ea"/>
                </a:rPr>
                <a:t>/</a:t>
              </a:r>
              <a:r>
                <a:rPr lang="zh-CN" altLang="en-US" sz="2400" b="1" dirty="0">
                  <a:latin typeface="+mj-ea"/>
                  <a:ea typeface="+mj-ea"/>
                </a:rPr>
                <a:t>消失</a:t>
              </a:r>
            </a:p>
            <a:p>
              <a:pPr marL="0" lvl="1" algn="l" defTabSz="1333500">
                <a:lnSpc>
                  <a:spcPct val="90000"/>
                </a:lnSpc>
                <a:spcBef>
                  <a:spcPct val="0"/>
                </a:spcBef>
                <a:spcAft>
                  <a:spcPct val="15000"/>
                </a:spcAft>
              </a:pPr>
              <a:endParaRPr lang="zh-CN" altLang="en-US" sz="3000" b="1" kern="1200" dirty="0">
                <a:latin typeface="+mj-ea"/>
                <a:ea typeface="+mj-ea"/>
              </a:endParaRPr>
            </a:p>
          </p:txBody>
        </p:sp>
        <p:sp>
          <p:nvSpPr>
            <p:cNvPr id="8" name="任意多边形 7"/>
            <p:cNvSpPr/>
            <p:nvPr/>
          </p:nvSpPr>
          <p:spPr>
            <a:xfrm>
              <a:off x="5760719" y="1497556"/>
              <a:ext cx="1857374" cy="498618"/>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chemeClr val="accent1"/>
            </a:solidFill>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13360" tIns="121920" rIns="213360" bIns="121920" numCol="1" spcCol="1270" anchor="ctr" anchorCtr="0">
              <a:noAutofit/>
            </a:bodyPr>
            <a:lstStyle/>
            <a:p>
              <a:pPr lvl="0" algn="ctr" defTabSz="1333500">
                <a:lnSpc>
                  <a:spcPct val="90000"/>
                </a:lnSpc>
                <a:spcBef>
                  <a:spcPct val="0"/>
                </a:spcBef>
                <a:spcAft>
                  <a:spcPct val="35000"/>
                </a:spcAft>
              </a:pPr>
              <a:r>
                <a:rPr lang="zh-CN" altLang="en-US" sz="3000" b="1" kern="1200" dirty="0">
                  <a:latin typeface="+mj-ea"/>
                  <a:ea typeface="+mj-ea"/>
                </a:rPr>
                <a:t>妇科检查</a:t>
              </a:r>
            </a:p>
          </p:txBody>
        </p:sp>
        <p:sp>
          <p:nvSpPr>
            <p:cNvPr id="9" name="任意多边形 8"/>
            <p:cNvSpPr/>
            <p:nvPr/>
          </p:nvSpPr>
          <p:spPr>
            <a:xfrm>
              <a:off x="5760719" y="1996174"/>
              <a:ext cx="1857374" cy="1649769"/>
            </a:xfrm>
            <a:custGeom>
              <a:avLst/>
              <a:gdLst>
                <a:gd name="connsiteX0" fmla="*/ 0 w 1857374"/>
                <a:gd name="connsiteY0" fmla="*/ 0 h 1405439"/>
                <a:gd name="connsiteX1" fmla="*/ 1857374 w 1857374"/>
                <a:gd name="connsiteY1" fmla="*/ 0 h 1405439"/>
                <a:gd name="connsiteX2" fmla="*/ 1857374 w 1857374"/>
                <a:gd name="connsiteY2" fmla="*/ 1405439 h 1405439"/>
                <a:gd name="connsiteX3" fmla="*/ 0 w 1857374"/>
                <a:gd name="connsiteY3" fmla="*/ 1405439 h 1405439"/>
                <a:gd name="connsiteX4" fmla="*/ 0 w 1857374"/>
                <a:gd name="connsiteY4" fmla="*/ 0 h 140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405439">
                  <a:moveTo>
                    <a:pt x="0" y="0"/>
                  </a:moveTo>
                  <a:lnTo>
                    <a:pt x="1857374" y="0"/>
                  </a:lnTo>
                  <a:lnTo>
                    <a:pt x="1857374" y="1405439"/>
                  </a:lnTo>
                  <a:lnTo>
                    <a:pt x="0" y="1405439"/>
                  </a:lnTo>
                  <a:lnTo>
                    <a:pt x="0" y="0"/>
                  </a:lnTo>
                  <a:close/>
                </a:path>
              </a:pathLst>
            </a:custGeom>
            <a:solidFill>
              <a:schemeClr val="accent1">
                <a:lumMod val="20000"/>
                <a:lumOff val="80000"/>
                <a:alpha val="90000"/>
              </a:schemeClr>
            </a:solidFill>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60020" tIns="160020" rIns="213360" bIns="240030" numCol="1" spcCol="1270" anchor="t" anchorCtr="0">
              <a:noAutofit/>
            </a:bodyPr>
            <a:lstStyle/>
            <a:p>
              <a:pPr marL="342900" indent="-342900">
                <a:lnSpc>
                  <a:spcPct val="125000"/>
                </a:lnSpc>
                <a:buFont typeface="Wingdings" panose="05000000000000000000" pitchFamily="2" charset="2"/>
                <a:buChar char="l"/>
              </a:pPr>
              <a:r>
                <a:rPr lang="zh-CN" altLang="en-US" sz="2400" b="1" dirty="0">
                  <a:latin typeface="+mj-ea"/>
                  <a:ea typeface="+mj-ea"/>
                </a:rPr>
                <a:t>阴道：</a:t>
              </a:r>
              <a:endParaRPr lang="en-US" altLang="zh-CN" sz="2400" b="1" dirty="0">
                <a:latin typeface="+mj-ea"/>
                <a:ea typeface="+mj-ea"/>
              </a:endParaRPr>
            </a:p>
            <a:p>
              <a:pPr marL="342900" indent="-342900">
                <a:lnSpc>
                  <a:spcPct val="125000"/>
                </a:lnSpc>
                <a:buFont typeface="Wingdings" panose="05000000000000000000" pitchFamily="2" charset="2"/>
                <a:buChar char="l"/>
              </a:pPr>
              <a:r>
                <a:rPr lang="zh-CN" altLang="en-US" sz="2400" b="1" dirty="0">
                  <a:latin typeface="+mj-ea"/>
                  <a:ea typeface="+mj-ea"/>
                </a:rPr>
                <a:t>宫颈：</a:t>
              </a:r>
              <a:endParaRPr lang="en-US" altLang="zh-CN" sz="2400" b="1" dirty="0">
                <a:latin typeface="+mj-ea"/>
                <a:ea typeface="+mj-ea"/>
              </a:endParaRPr>
            </a:p>
            <a:p>
              <a:pPr marL="342900" indent="-342900">
                <a:lnSpc>
                  <a:spcPct val="125000"/>
                </a:lnSpc>
                <a:buFont typeface="Wingdings" panose="05000000000000000000" pitchFamily="2" charset="2"/>
                <a:buChar char="l"/>
              </a:pPr>
              <a:r>
                <a:rPr lang="zh-CN" altLang="en-US" sz="2400" b="1" dirty="0">
                  <a:latin typeface="+mj-ea"/>
                  <a:ea typeface="+mj-ea"/>
                </a:rPr>
                <a:t>宫口：</a:t>
              </a:r>
            </a:p>
            <a:p>
              <a:pPr marL="342900" indent="-342900">
                <a:lnSpc>
                  <a:spcPct val="125000"/>
                </a:lnSpc>
                <a:buFont typeface="Wingdings" panose="05000000000000000000" pitchFamily="2" charset="2"/>
                <a:buChar char="l"/>
              </a:pPr>
              <a:r>
                <a:rPr lang="zh-CN" altLang="en-US" sz="2400" b="1" dirty="0">
                  <a:latin typeface="+mj-ea"/>
                  <a:ea typeface="+mj-ea"/>
                </a:rPr>
                <a:t>宫体：</a:t>
              </a:r>
            </a:p>
            <a:p>
              <a:pPr marL="342900" indent="-342900">
                <a:lnSpc>
                  <a:spcPct val="125000"/>
                </a:lnSpc>
                <a:buFont typeface="Wingdings" panose="05000000000000000000" pitchFamily="2" charset="2"/>
                <a:buChar char="l"/>
              </a:pPr>
              <a:r>
                <a:rPr lang="zh-CN" altLang="en-US" sz="2400" b="1" dirty="0">
                  <a:latin typeface="+mj-ea"/>
                  <a:ea typeface="+mj-ea"/>
                </a:rPr>
                <a:t>附件：</a:t>
              </a: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图片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729" y="408385"/>
            <a:ext cx="7698581" cy="4154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5" name="任意多边形 4"/>
          <p:cNvSpPr/>
          <p:nvPr/>
        </p:nvSpPr>
        <p:spPr>
          <a:xfrm>
            <a:off x="1564853" y="792478"/>
            <a:ext cx="2429038" cy="3803339"/>
          </a:xfrm>
          <a:custGeom>
            <a:avLst/>
            <a:gdLst>
              <a:gd name="connsiteX0" fmla="*/ 0 w 3803338"/>
              <a:gd name="connsiteY0" fmla="*/ 850163 h 2429037"/>
              <a:gd name="connsiteX1" fmla="*/ 1901669 w 3803338"/>
              <a:gd name="connsiteY1" fmla="*/ 0 h 2429037"/>
              <a:gd name="connsiteX2" fmla="*/ 3803338 w 3803338"/>
              <a:gd name="connsiteY2" fmla="*/ 850163 h 2429037"/>
              <a:gd name="connsiteX3" fmla="*/ 2852504 w 3803338"/>
              <a:gd name="connsiteY3" fmla="*/ 850163 h 2429037"/>
              <a:gd name="connsiteX4" fmla="*/ 2852504 w 3803338"/>
              <a:gd name="connsiteY4" fmla="*/ 2429037 h 2429037"/>
              <a:gd name="connsiteX5" fmla="*/ 950835 w 3803338"/>
              <a:gd name="connsiteY5" fmla="*/ 2429037 h 2429037"/>
              <a:gd name="connsiteX6" fmla="*/ 950835 w 3803338"/>
              <a:gd name="connsiteY6" fmla="*/ 850163 h 2429037"/>
              <a:gd name="connsiteX7" fmla="*/ 0 w 3803338"/>
              <a:gd name="connsiteY7" fmla="*/ 850163 h 242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3338" h="2429037">
                <a:moveTo>
                  <a:pt x="1331169" y="2429037"/>
                </a:moveTo>
                <a:lnTo>
                  <a:pt x="1" y="1214519"/>
                </a:lnTo>
                <a:lnTo>
                  <a:pt x="1331169" y="0"/>
                </a:lnTo>
                <a:lnTo>
                  <a:pt x="1331169" y="607259"/>
                </a:lnTo>
                <a:lnTo>
                  <a:pt x="3803337" y="607259"/>
                </a:lnTo>
                <a:lnTo>
                  <a:pt x="3803337" y="1821777"/>
                </a:lnTo>
                <a:lnTo>
                  <a:pt x="1331169" y="1821777"/>
                </a:lnTo>
                <a:lnTo>
                  <a:pt x="1331169" y="2429037"/>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709562" tIns="1235314" rIns="284480" bIns="1235316" numCol="1" spcCol="1270" anchor="ctr" anchorCtr="0">
            <a:noAutofit/>
          </a:bodyPr>
          <a:lstStyle/>
          <a:p>
            <a:pPr lvl="0" algn="ctr" defTabSz="1778000">
              <a:lnSpc>
                <a:spcPct val="90000"/>
              </a:lnSpc>
              <a:spcBef>
                <a:spcPct val="0"/>
              </a:spcBef>
              <a:spcAft>
                <a:spcPct val="35000"/>
              </a:spcAft>
            </a:pPr>
            <a:r>
              <a:rPr lang="zh-CN" altLang="en-US" sz="4000" b="1" kern="1200" dirty="0">
                <a:latin typeface="+mj-ea"/>
                <a:ea typeface="+mj-ea"/>
              </a:rPr>
              <a:t>西医部分</a:t>
            </a:r>
          </a:p>
        </p:txBody>
      </p:sp>
      <p:sp>
        <p:nvSpPr>
          <p:cNvPr id="6" name="任意多边形 5"/>
          <p:cNvSpPr/>
          <p:nvPr/>
        </p:nvSpPr>
        <p:spPr>
          <a:xfrm>
            <a:off x="4958975" y="792478"/>
            <a:ext cx="2429038" cy="3843977"/>
          </a:xfrm>
          <a:custGeom>
            <a:avLst/>
            <a:gdLst>
              <a:gd name="connsiteX0" fmla="*/ 0 w 3843976"/>
              <a:gd name="connsiteY0" fmla="*/ 850163 h 2429037"/>
              <a:gd name="connsiteX1" fmla="*/ 1921988 w 3843976"/>
              <a:gd name="connsiteY1" fmla="*/ 0 h 2429037"/>
              <a:gd name="connsiteX2" fmla="*/ 3843976 w 3843976"/>
              <a:gd name="connsiteY2" fmla="*/ 850163 h 2429037"/>
              <a:gd name="connsiteX3" fmla="*/ 2882982 w 3843976"/>
              <a:gd name="connsiteY3" fmla="*/ 850163 h 2429037"/>
              <a:gd name="connsiteX4" fmla="*/ 2882982 w 3843976"/>
              <a:gd name="connsiteY4" fmla="*/ 2429037 h 2429037"/>
              <a:gd name="connsiteX5" fmla="*/ 960994 w 3843976"/>
              <a:gd name="connsiteY5" fmla="*/ 2429037 h 2429037"/>
              <a:gd name="connsiteX6" fmla="*/ 960994 w 3843976"/>
              <a:gd name="connsiteY6" fmla="*/ 850163 h 2429037"/>
              <a:gd name="connsiteX7" fmla="*/ 0 w 3843976"/>
              <a:gd name="connsiteY7" fmla="*/ 850163 h 242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3976" h="2429037">
                <a:moveTo>
                  <a:pt x="2498584" y="0"/>
                </a:moveTo>
                <a:lnTo>
                  <a:pt x="3843975" y="1214519"/>
                </a:lnTo>
                <a:lnTo>
                  <a:pt x="2498584" y="2429037"/>
                </a:lnTo>
                <a:lnTo>
                  <a:pt x="2498584" y="1821778"/>
                </a:lnTo>
                <a:lnTo>
                  <a:pt x="1" y="1821778"/>
                </a:lnTo>
                <a:lnTo>
                  <a:pt x="1" y="607259"/>
                </a:lnTo>
                <a:lnTo>
                  <a:pt x="2498584" y="607259"/>
                </a:lnTo>
                <a:lnTo>
                  <a:pt x="2498584" y="0"/>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284481" tIns="1245475" rIns="709561" bIns="1245474" numCol="1" spcCol="1270" anchor="ctr" anchorCtr="0">
            <a:noAutofit/>
          </a:bodyPr>
          <a:lstStyle/>
          <a:p>
            <a:pPr lvl="0" algn="ctr" defTabSz="1778000">
              <a:lnSpc>
                <a:spcPct val="90000"/>
              </a:lnSpc>
              <a:spcBef>
                <a:spcPct val="0"/>
              </a:spcBef>
              <a:spcAft>
                <a:spcPct val="35000"/>
              </a:spcAft>
            </a:pPr>
            <a:r>
              <a:rPr lang="zh-CN" altLang="en-US" sz="4000" b="1" kern="1200" dirty="0">
                <a:latin typeface="+mj-ea"/>
                <a:ea typeface="+mj-ea"/>
              </a:rPr>
              <a:t>中医部分</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5"/>
                                        </p:tgtEl>
                                      </p:cBhvr>
                                    </p:animEffect>
                                    <p:animScale>
                                      <p:cBhvr>
                                        <p:cTn id="1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标题 1"/>
          <p:cNvSpPr>
            <a:spLocks noGrp="1" noChangeArrowheads="1"/>
          </p:cNvSpPr>
          <p:nvPr>
            <p:ph type="title"/>
          </p:nvPr>
        </p:nvSpPr>
        <p:spPr>
          <a:xfrm>
            <a:off x="761762" y="459343"/>
            <a:ext cx="7543800" cy="965597"/>
          </a:xfrm>
        </p:spPr>
        <p:txBody>
          <a:bodyPr>
            <a:normAutofit/>
          </a:bodyPr>
          <a:lstStyle/>
          <a:p>
            <a:pPr algn="ctr">
              <a:defRPr/>
            </a:pPr>
            <a:r>
              <a:rPr lang="en-US" altLang="zh-CN" sz="3200" b="1" dirty="0">
                <a:solidFill>
                  <a:srgbClr val="02057E"/>
                </a:solidFill>
                <a:latin typeface="+mj-ea"/>
                <a:ea typeface="+mj-ea"/>
              </a:rPr>
              <a:t>3</a:t>
            </a:r>
            <a:r>
              <a:rPr lang="zh-CN" altLang="en-US" sz="3200" b="1" dirty="0">
                <a:solidFill>
                  <a:srgbClr val="02057E"/>
                </a:solidFill>
                <a:latin typeface="+mj-ea"/>
                <a:ea typeface="+mj-ea"/>
              </a:rPr>
              <a:t>、检查</a:t>
            </a:r>
            <a:r>
              <a:rPr lang="en-US" altLang="zh-CN" sz="3200" b="1" dirty="0">
                <a:solidFill>
                  <a:srgbClr val="02057E"/>
                </a:solidFill>
                <a:latin typeface="+mj-ea"/>
                <a:ea typeface="+mj-ea"/>
              </a:rPr>
              <a:t>——</a:t>
            </a:r>
            <a:r>
              <a:rPr lang="zh-CN" altLang="en-US" sz="3200" dirty="0">
                <a:solidFill>
                  <a:srgbClr val="FF0000"/>
                </a:solidFill>
                <a:latin typeface="+mj-ea"/>
                <a:ea typeface="+mj-ea"/>
              </a:rPr>
              <a:t>辅助检查</a:t>
            </a:r>
            <a:endParaRPr lang="zh-CN" altLang="en-US" sz="3200" b="1" dirty="0">
              <a:solidFill>
                <a:srgbClr val="FF0000"/>
              </a:solidFill>
              <a:latin typeface="+mj-ea"/>
              <a:ea typeface="+mj-ea"/>
            </a:endParaRPr>
          </a:p>
        </p:txBody>
      </p:sp>
      <p:sp>
        <p:nvSpPr>
          <p:cNvPr id="64514" name="内容占位符 2"/>
          <p:cNvSpPr>
            <a:spLocks noGrp="1" noChangeArrowheads="1"/>
          </p:cNvSpPr>
          <p:nvPr>
            <p:ph idx="1"/>
          </p:nvPr>
        </p:nvSpPr>
        <p:spPr>
          <a:xfrm>
            <a:off x="802402" y="1364379"/>
            <a:ext cx="7809309" cy="3492102"/>
          </a:xfrm>
        </p:spPr>
        <p:txBody>
          <a:bodyPr/>
          <a:lstStyle/>
          <a:p>
            <a:pPr>
              <a:lnSpc>
                <a:spcPct val="150000"/>
              </a:lnSpc>
              <a:buFont typeface="Wingdings" panose="05000000000000000000" pitchFamily="2" charset="2"/>
              <a:buChar char="l"/>
            </a:pPr>
            <a:r>
              <a:rPr lang="zh-CN" altLang="en-US" b="1" dirty="0">
                <a:solidFill>
                  <a:srgbClr val="C00000"/>
                </a:solidFill>
              </a:rPr>
              <a:t>血分析</a:t>
            </a:r>
            <a:r>
              <a:rPr lang="zh-CN" altLang="en-US" b="1" dirty="0">
                <a:solidFill>
                  <a:srgbClr val="110F0D"/>
                </a:solidFill>
              </a:rPr>
              <a:t>：血常规、</a:t>
            </a:r>
            <a:r>
              <a:rPr lang="en-US" altLang="zh-CN" b="1" dirty="0">
                <a:solidFill>
                  <a:srgbClr val="110F0D"/>
                </a:solidFill>
              </a:rPr>
              <a:t>CRP</a:t>
            </a:r>
            <a:r>
              <a:rPr lang="zh-CN" altLang="en-US" b="1" dirty="0">
                <a:solidFill>
                  <a:srgbClr val="110F0D"/>
                </a:solidFill>
              </a:rPr>
              <a:t>、</a:t>
            </a:r>
            <a:r>
              <a:rPr lang="en-US" altLang="zh-CN" b="1" dirty="0">
                <a:solidFill>
                  <a:srgbClr val="110F0D"/>
                </a:solidFill>
              </a:rPr>
              <a:t>ESR</a:t>
            </a:r>
            <a:r>
              <a:rPr lang="zh-CN" altLang="en-US" b="1" dirty="0">
                <a:solidFill>
                  <a:srgbClr val="110F0D"/>
                </a:solidFill>
              </a:rPr>
              <a:t>等；</a:t>
            </a:r>
          </a:p>
          <a:p>
            <a:pPr>
              <a:lnSpc>
                <a:spcPct val="150000"/>
              </a:lnSpc>
              <a:buFont typeface="Wingdings" panose="05000000000000000000" pitchFamily="2" charset="2"/>
              <a:buChar char="l"/>
            </a:pPr>
            <a:r>
              <a:rPr lang="zh-CN" altLang="en-US" b="1" dirty="0">
                <a:solidFill>
                  <a:srgbClr val="C00000"/>
                </a:solidFill>
              </a:rPr>
              <a:t>宫颈分泌物</a:t>
            </a:r>
            <a:r>
              <a:rPr lang="zh-CN" altLang="en-US" b="1" dirty="0">
                <a:solidFill>
                  <a:srgbClr val="110F0D"/>
                </a:solidFill>
              </a:rPr>
              <a:t>：病原体检测、培养、药敏试验</a:t>
            </a:r>
            <a:endParaRPr lang="en-US" altLang="zh-CN" dirty="0">
              <a:solidFill>
                <a:srgbClr val="110F0D"/>
              </a:solidFill>
            </a:endParaRPr>
          </a:p>
          <a:p>
            <a:pPr>
              <a:lnSpc>
                <a:spcPct val="150000"/>
              </a:lnSpc>
              <a:buFont typeface="Wingdings" panose="05000000000000000000" pitchFamily="2" charset="2"/>
              <a:buChar char="l"/>
            </a:pPr>
            <a:r>
              <a:rPr lang="zh-CN" altLang="en-US" b="1" dirty="0">
                <a:solidFill>
                  <a:srgbClr val="C00000"/>
                </a:solidFill>
              </a:rPr>
              <a:t> 后穹隆穿刺</a:t>
            </a:r>
            <a:r>
              <a:rPr lang="zh-CN" altLang="en-US" b="1" dirty="0">
                <a:solidFill>
                  <a:srgbClr val="110F0D"/>
                </a:solidFill>
              </a:rPr>
              <a:t>：可抽出脓液并分析。</a:t>
            </a:r>
          </a:p>
          <a:p>
            <a:pPr>
              <a:lnSpc>
                <a:spcPct val="150000"/>
              </a:lnSpc>
              <a:buFont typeface="Wingdings" panose="05000000000000000000" pitchFamily="2" charset="2"/>
              <a:buChar char="l"/>
            </a:pPr>
            <a:r>
              <a:rPr lang="en-US" altLang="zh-CN" b="1" dirty="0">
                <a:solidFill>
                  <a:srgbClr val="C00000"/>
                </a:solidFill>
              </a:rPr>
              <a:t> B</a:t>
            </a:r>
            <a:r>
              <a:rPr lang="zh-CN" altLang="en-US" b="1" dirty="0">
                <a:solidFill>
                  <a:srgbClr val="C00000"/>
                </a:solidFill>
              </a:rPr>
              <a:t>超检查</a:t>
            </a:r>
            <a:r>
              <a:rPr lang="zh-CN" altLang="en-US" b="1" dirty="0">
                <a:solidFill>
                  <a:srgbClr val="110F0D"/>
                </a:solidFill>
              </a:rPr>
              <a:t>：可见盆腔积液或包块。</a:t>
            </a:r>
            <a:endParaRPr lang="en-US" altLang="zh-CN" b="1" dirty="0">
              <a:solidFill>
                <a:srgbClr val="110F0D"/>
              </a:solidFill>
            </a:endParaRPr>
          </a:p>
          <a:p>
            <a:pPr>
              <a:lnSpc>
                <a:spcPct val="150000"/>
              </a:lnSpc>
              <a:buFont typeface="Wingdings" panose="05000000000000000000" pitchFamily="2" charset="2"/>
              <a:buChar char="l"/>
            </a:pPr>
            <a:r>
              <a:rPr lang="zh-CN" altLang="en-US" dirty="0">
                <a:solidFill>
                  <a:srgbClr val="C00000"/>
                </a:solidFill>
              </a:rPr>
              <a:t>腹腔镜</a:t>
            </a:r>
            <a:endParaRPr lang="zh-CN" altLang="en-US" b="1" dirty="0">
              <a:solidFill>
                <a:srgbClr val="C00000"/>
              </a:solidFill>
            </a:endParaRPr>
          </a:p>
          <a:p>
            <a:pPr>
              <a:lnSpc>
                <a:spcPct val="150000"/>
              </a:lnSpc>
            </a:pPr>
            <a:endParaRPr lang="zh-CN" altLang="en-US" sz="1800" b="1" dirty="0">
              <a:solidFill>
                <a:schemeClr val="tx1"/>
              </a:solidFill>
              <a:latin typeface="黑体" pitchFamily="49"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图片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323850"/>
            <a:ext cx="5895975"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http://ettc.sysu.edu.cn/cszdx/pho/z12/j1/12-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3791" y="171450"/>
            <a:ext cx="5485209" cy="4550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42900"/>
            <a:ext cx="5753100" cy="3939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descr="http://ettc.sysu.edu.cn/cszdx/pho/z12/j1/12-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1163" y="660797"/>
            <a:ext cx="5582841"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esktop\微信图片_20201208095753.jpg"/>
          <p:cNvPicPr>
            <a:picLocks noChangeAspect="1" noChangeArrowheads="1"/>
          </p:cNvPicPr>
          <p:nvPr/>
        </p:nvPicPr>
        <p:blipFill rotWithShape="1">
          <a:blip r:embed="rId2">
            <a:extLst>
              <a:ext uri="{28A0092B-C50C-407E-A947-70E740481C1C}">
                <a14:useLocalDpi xmlns:a14="http://schemas.microsoft.com/office/drawing/2010/main" val="0"/>
              </a:ext>
            </a:extLst>
          </a:blip>
          <a:srcRect l="6329" t="26678" r="20252" b="3111"/>
          <a:stretch/>
        </p:blipFill>
        <p:spPr bwMode="auto">
          <a:xfrm>
            <a:off x="0" y="0"/>
            <a:ext cx="9143999" cy="5143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9169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5" name="Text Box 2"/>
          <p:cNvSpPr txBox="1">
            <a:spLocks noChangeArrowheads="1"/>
          </p:cNvSpPr>
          <p:nvPr/>
        </p:nvSpPr>
        <p:spPr bwMode="auto">
          <a:xfrm>
            <a:off x="725092" y="345855"/>
            <a:ext cx="8187414" cy="561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pPr>
              <a:spcBef>
                <a:spcPct val="50000"/>
              </a:spcBef>
            </a:pPr>
            <a:r>
              <a:rPr lang="en-US" altLang="zh-CN" sz="3200" b="1" dirty="0">
                <a:solidFill>
                  <a:srgbClr val="FF0000"/>
                </a:solidFill>
                <a:latin typeface="+mj-ea"/>
                <a:ea typeface="+mj-ea"/>
              </a:rPr>
              <a:t>PID</a:t>
            </a:r>
            <a:r>
              <a:rPr lang="zh-CN" altLang="en-US" sz="3200" b="1" dirty="0">
                <a:solidFill>
                  <a:srgbClr val="FF0000"/>
                </a:solidFill>
                <a:latin typeface="+mj-ea"/>
                <a:ea typeface="+mj-ea"/>
              </a:rPr>
              <a:t>的诊断标准</a:t>
            </a:r>
            <a:r>
              <a:rPr lang="zh-CN" altLang="en-US" sz="2400" b="1" dirty="0">
                <a:solidFill>
                  <a:schemeClr val="tx1">
                    <a:lumMod val="95000"/>
                    <a:lumOff val="5000"/>
                  </a:schemeClr>
                </a:solidFill>
                <a:latin typeface="+mj-ea"/>
                <a:ea typeface="+mj-ea"/>
              </a:rPr>
              <a:t>（美国</a:t>
            </a:r>
            <a:r>
              <a:rPr lang="en-US" altLang="zh-CN" sz="2400" b="1" dirty="0">
                <a:solidFill>
                  <a:schemeClr val="tx1">
                    <a:lumMod val="95000"/>
                    <a:lumOff val="5000"/>
                  </a:schemeClr>
                </a:solidFill>
                <a:latin typeface="+mj-ea"/>
                <a:ea typeface="+mj-ea"/>
              </a:rPr>
              <a:t>CDC</a:t>
            </a:r>
            <a:r>
              <a:rPr lang="zh-CN" altLang="en-US" sz="2400" b="1" dirty="0">
                <a:solidFill>
                  <a:schemeClr val="tx1">
                    <a:lumMod val="95000"/>
                    <a:lumOff val="5000"/>
                  </a:schemeClr>
                </a:solidFill>
                <a:latin typeface="+mj-ea"/>
                <a:ea typeface="+mj-ea"/>
              </a:rPr>
              <a:t>诊断标准，</a:t>
            </a:r>
            <a:r>
              <a:rPr lang="en-US" altLang="zh-CN" sz="2400" b="1" dirty="0">
                <a:solidFill>
                  <a:schemeClr val="tx1">
                    <a:lumMod val="95000"/>
                    <a:lumOff val="5000"/>
                  </a:schemeClr>
                </a:solidFill>
                <a:latin typeface="+mj-ea"/>
                <a:ea typeface="+mj-ea"/>
              </a:rPr>
              <a:t>2015</a:t>
            </a:r>
            <a:r>
              <a:rPr lang="zh-CN" altLang="en-US" sz="2400" b="1" dirty="0">
                <a:solidFill>
                  <a:schemeClr val="tx1">
                    <a:lumMod val="95000"/>
                    <a:lumOff val="5000"/>
                  </a:schemeClr>
                </a:solidFill>
                <a:latin typeface="+mj-ea"/>
                <a:ea typeface="+mj-ea"/>
              </a:rPr>
              <a:t>年）</a:t>
            </a:r>
          </a:p>
        </p:txBody>
      </p:sp>
      <p:graphicFrame>
        <p:nvGraphicFramePr>
          <p:cNvPr id="2" name="图示 1"/>
          <p:cNvGraphicFramePr/>
          <p:nvPr>
            <p:extLst>
              <p:ext uri="{D42A27DB-BD31-4B8C-83A1-F6EECF244321}">
                <p14:modId xmlns:p14="http://schemas.microsoft.com/office/powerpoint/2010/main" val="2139129487"/>
              </p:ext>
            </p:extLst>
          </p:nvPr>
        </p:nvGraphicFramePr>
        <p:xfrm>
          <a:off x="1060139" y="907547"/>
          <a:ext cx="699584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矩形 2"/>
          <p:cNvSpPr/>
          <p:nvPr/>
        </p:nvSpPr>
        <p:spPr>
          <a:xfrm>
            <a:off x="246026" y="4681835"/>
            <a:ext cx="8666480" cy="369332"/>
          </a:xfrm>
          <a:prstGeom prst="rect">
            <a:avLst/>
          </a:prstGeom>
        </p:spPr>
        <p:txBody>
          <a:bodyPr wrap="square">
            <a:spAutoFit/>
          </a:bodyPr>
          <a:lstStyle/>
          <a:p>
            <a:r>
              <a:rPr lang="zh-CN" altLang="en-US" dirty="0"/>
              <a:t>中华医学会妇产科学分会感染性疾病协作组</a:t>
            </a:r>
            <a:r>
              <a:rPr lang="en-US" altLang="zh-CN" dirty="0"/>
              <a:t>. </a:t>
            </a:r>
            <a:r>
              <a:rPr lang="zh-CN" altLang="en-US" dirty="0"/>
              <a:t>盆腔炎症性疾病诊治规范（</a:t>
            </a:r>
            <a:r>
              <a:rPr lang="en-US" altLang="zh-CN" dirty="0"/>
              <a:t>2019</a:t>
            </a:r>
            <a:r>
              <a:rPr lang="zh-CN" altLang="en-US" dirty="0"/>
              <a:t>修订版）</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8775" y="567882"/>
            <a:ext cx="8229600" cy="800100"/>
          </a:xfrm>
        </p:spPr>
        <p:txBody>
          <a:bodyPr/>
          <a:lstStyle/>
          <a:p>
            <a:pPr algn="ctr"/>
            <a:r>
              <a:rPr lang="zh-CN" altLang="en-US" dirty="0">
                <a:solidFill>
                  <a:srgbClr val="2626FE"/>
                </a:solidFill>
              </a:rPr>
              <a:t>最低标准</a:t>
            </a:r>
          </a:p>
        </p:txBody>
      </p:sp>
      <p:sp>
        <p:nvSpPr>
          <p:cNvPr id="3" name="内容占位符 2"/>
          <p:cNvSpPr>
            <a:spLocks noGrp="1"/>
          </p:cNvSpPr>
          <p:nvPr>
            <p:ph idx="1"/>
          </p:nvPr>
        </p:nvSpPr>
        <p:spPr>
          <a:xfrm>
            <a:off x="503499" y="1444000"/>
            <a:ext cx="8229600" cy="3243834"/>
          </a:xfrm>
          <a:ln w="57150">
            <a:noFill/>
          </a:ln>
        </p:spPr>
        <p:txBody>
          <a:bodyPr/>
          <a:lstStyle/>
          <a:p>
            <a:pPr marL="109728" indent="0">
              <a:lnSpc>
                <a:spcPct val="150000"/>
              </a:lnSpc>
              <a:buNone/>
            </a:pPr>
            <a:r>
              <a:rPr lang="zh-CN" altLang="en-US" dirty="0">
                <a:solidFill>
                  <a:srgbClr val="FF0000"/>
                </a:solidFill>
              </a:rPr>
              <a:t>性活跃的年轻女性或具有性传播疾病的高危人群</a:t>
            </a:r>
          </a:p>
        </p:txBody>
      </p:sp>
      <p:sp>
        <p:nvSpPr>
          <p:cNvPr id="17" name="任意多边形 16"/>
          <p:cNvSpPr/>
          <p:nvPr/>
        </p:nvSpPr>
        <p:spPr>
          <a:xfrm>
            <a:off x="1594240" y="2283543"/>
            <a:ext cx="2845593" cy="457552"/>
          </a:xfrm>
          <a:custGeom>
            <a:avLst/>
            <a:gdLst>
              <a:gd name="connsiteX0" fmla="*/ 0 w 2845593"/>
              <a:gd name="connsiteY0" fmla="*/ 71140 h 711398"/>
              <a:gd name="connsiteX1" fmla="*/ 71140 w 2845593"/>
              <a:gd name="connsiteY1" fmla="*/ 0 h 711398"/>
              <a:gd name="connsiteX2" fmla="*/ 2774453 w 2845593"/>
              <a:gd name="connsiteY2" fmla="*/ 0 h 711398"/>
              <a:gd name="connsiteX3" fmla="*/ 2845593 w 2845593"/>
              <a:gd name="connsiteY3" fmla="*/ 71140 h 711398"/>
              <a:gd name="connsiteX4" fmla="*/ 2845593 w 2845593"/>
              <a:gd name="connsiteY4" fmla="*/ 640258 h 711398"/>
              <a:gd name="connsiteX5" fmla="*/ 2774453 w 2845593"/>
              <a:gd name="connsiteY5" fmla="*/ 711398 h 711398"/>
              <a:gd name="connsiteX6" fmla="*/ 71140 w 2845593"/>
              <a:gd name="connsiteY6" fmla="*/ 711398 h 711398"/>
              <a:gd name="connsiteX7" fmla="*/ 0 w 2845593"/>
              <a:gd name="connsiteY7" fmla="*/ 640258 h 711398"/>
              <a:gd name="connsiteX8" fmla="*/ 0 w 2845593"/>
              <a:gd name="connsiteY8" fmla="*/ 71140 h 71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5593" h="711398">
                <a:moveTo>
                  <a:pt x="0" y="71140"/>
                </a:moveTo>
                <a:cubicBezTo>
                  <a:pt x="0" y="31850"/>
                  <a:pt x="31850" y="0"/>
                  <a:pt x="71140" y="0"/>
                </a:cubicBezTo>
                <a:lnTo>
                  <a:pt x="2774453" y="0"/>
                </a:lnTo>
                <a:cubicBezTo>
                  <a:pt x="2813743" y="0"/>
                  <a:pt x="2845593" y="31850"/>
                  <a:pt x="2845593" y="71140"/>
                </a:cubicBezTo>
                <a:lnTo>
                  <a:pt x="2845593" y="640258"/>
                </a:lnTo>
                <a:cubicBezTo>
                  <a:pt x="2845593" y="679548"/>
                  <a:pt x="2813743" y="711398"/>
                  <a:pt x="2774453" y="711398"/>
                </a:cubicBezTo>
                <a:lnTo>
                  <a:pt x="71140" y="711398"/>
                </a:lnTo>
                <a:cubicBezTo>
                  <a:pt x="31850" y="711398"/>
                  <a:pt x="0" y="679548"/>
                  <a:pt x="0" y="640258"/>
                </a:cubicBezTo>
                <a:lnTo>
                  <a:pt x="0" y="71140"/>
                </a:lnTo>
                <a:close/>
              </a:path>
            </a:pathLst>
          </a:custGeom>
        </p:spPr>
        <p:style>
          <a:lnRef idx="1">
            <a:schemeClr val="accent2"/>
          </a:lnRef>
          <a:fillRef idx="3">
            <a:schemeClr val="accent2"/>
          </a:fillRef>
          <a:effectRef idx="2">
            <a:schemeClr val="accent2"/>
          </a:effectRef>
          <a:fontRef idx="minor">
            <a:schemeClr val="lt1"/>
          </a:fontRef>
        </p:style>
        <p:txBody>
          <a:bodyPr spcFirstLastPara="0" vert="horz" wrap="square" lIns="51316" tIns="51316" rIns="51316" bIns="51316" numCol="1" spcCol="1270" anchor="ctr" anchorCtr="0">
            <a:noAutofit/>
          </a:bodyPr>
          <a:lstStyle/>
          <a:p>
            <a:pPr lvl="0" algn="ctr" defTabSz="1066800">
              <a:lnSpc>
                <a:spcPct val="90000"/>
              </a:lnSpc>
              <a:spcBef>
                <a:spcPct val="0"/>
              </a:spcBef>
              <a:spcAft>
                <a:spcPct val="35000"/>
              </a:spcAft>
            </a:pPr>
            <a:r>
              <a:rPr lang="zh-CN" altLang="en-US" sz="2400" b="1" kern="1200" dirty="0">
                <a:latin typeface="+mj-ea"/>
                <a:ea typeface="+mj-ea"/>
              </a:rPr>
              <a:t>腹痛</a:t>
            </a:r>
          </a:p>
        </p:txBody>
      </p:sp>
      <p:sp>
        <p:nvSpPr>
          <p:cNvPr id="18" name="右箭头 17"/>
          <p:cNvSpPr/>
          <p:nvPr/>
        </p:nvSpPr>
        <p:spPr>
          <a:xfrm rot="5400000">
            <a:off x="2977001" y="2758919"/>
            <a:ext cx="80071" cy="124494"/>
          </a:xfrm>
          <a:prstGeom prst="rightArrow">
            <a:avLst>
              <a:gd name="adj1" fmla="val 667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9" name="任意多边形 18"/>
          <p:cNvSpPr/>
          <p:nvPr/>
        </p:nvSpPr>
        <p:spPr>
          <a:xfrm>
            <a:off x="1594240" y="2901238"/>
            <a:ext cx="2845593" cy="457552"/>
          </a:xfrm>
          <a:custGeom>
            <a:avLst/>
            <a:gdLst>
              <a:gd name="connsiteX0" fmla="*/ 0 w 2845593"/>
              <a:gd name="connsiteY0" fmla="*/ 71140 h 711398"/>
              <a:gd name="connsiteX1" fmla="*/ 71140 w 2845593"/>
              <a:gd name="connsiteY1" fmla="*/ 0 h 711398"/>
              <a:gd name="connsiteX2" fmla="*/ 2774453 w 2845593"/>
              <a:gd name="connsiteY2" fmla="*/ 0 h 711398"/>
              <a:gd name="connsiteX3" fmla="*/ 2845593 w 2845593"/>
              <a:gd name="connsiteY3" fmla="*/ 71140 h 711398"/>
              <a:gd name="connsiteX4" fmla="*/ 2845593 w 2845593"/>
              <a:gd name="connsiteY4" fmla="*/ 640258 h 711398"/>
              <a:gd name="connsiteX5" fmla="*/ 2774453 w 2845593"/>
              <a:gd name="connsiteY5" fmla="*/ 711398 h 711398"/>
              <a:gd name="connsiteX6" fmla="*/ 71140 w 2845593"/>
              <a:gd name="connsiteY6" fmla="*/ 711398 h 711398"/>
              <a:gd name="connsiteX7" fmla="*/ 0 w 2845593"/>
              <a:gd name="connsiteY7" fmla="*/ 640258 h 711398"/>
              <a:gd name="connsiteX8" fmla="*/ 0 w 2845593"/>
              <a:gd name="connsiteY8" fmla="*/ 71140 h 71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5593" h="711398">
                <a:moveTo>
                  <a:pt x="0" y="71140"/>
                </a:moveTo>
                <a:cubicBezTo>
                  <a:pt x="0" y="31850"/>
                  <a:pt x="31850" y="0"/>
                  <a:pt x="71140" y="0"/>
                </a:cubicBezTo>
                <a:lnTo>
                  <a:pt x="2774453" y="0"/>
                </a:lnTo>
                <a:cubicBezTo>
                  <a:pt x="2813743" y="0"/>
                  <a:pt x="2845593" y="31850"/>
                  <a:pt x="2845593" y="71140"/>
                </a:cubicBezTo>
                <a:lnTo>
                  <a:pt x="2845593" y="640258"/>
                </a:lnTo>
                <a:cubicBezTo>
                  <a:pt x="2845593" y="679548"/>
                  <a:pt x="2813743" y="711398"/>
                  <a:pt x="2774453" y="711398"/>
                </a:cubicBezTo>
                <a:lnTo>
                  <a:pt x="71140" y="711398"/>
                </a:lnTo>
                <a:cubicBezTo>
                  <a:pt x="31850" y="711398"/>
                  <a:pt x="0" y="679548"/>
                  <a:pt x="0" y="640258"/>
                </a:cubicBezTo>
                <a:lnTo>
                  <a:pt x="0" y="7114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1316" tIns="51316" rIns="51316" bIns="51316" numCol="1" spcCol="1270" anchor="ctr" anchorCtr="0">
            <a:noAutofit/>
          </a:bodyPr>
          <a:lstStyle/>
          <a:p>
            <a:pPr lvl="0" algn="ctr" defTabSz="1066800">
              <a:lnSpc>
                <a:spcPct val="90000"/>
              </a:lnSpc>
              <a:spcBef>
                <a:spcPct val="0"/>
              </a:spcBef>
              <a:spcAft>
                <a:spcPct val="35000"/>
              </a:spcAft>
            </a:pPr>
            <a:r>
              <a:rPr lang="zh-CN" altLang="en-US" sz="2400" b="1" kern="1200" dirty="0">
                <a:latin typeface="+mj-ea"/>
                <a:ea typeface="+mj-ea"/>
              </a:rPr>
              <a:t>排除他病所致腹痛</a:t>
            </a:r>
          </a:p>
        </p:txBody>
      </p:sp>
      <p:sp>
        <p:nvSpPr>
          <p:cNvPr id="20" name="任意多边形 19"/>
          <p:cNvSpPr/>
          <p:nvPr/>
        </p:nvSpPr>
        <p:spPr>
          <a:xfrm>
            <a:off x="4838217" y="2283543"/>
            <a:ext cx="2845593" cy="457552"/>
          </a:xfrm>
          <a:custGeom>
            <a:avLst/>
            <a:gdLst>
              <a:gd name="connsiteX0" fmla="*/ 0 w 2845593"/>
              <a:gd name="connsiteY0" fmla="*/ 71140 h 711398"/>
              <a:gd name="connsiteX1" fmla="*/ 71140 w 2845593"/>
              <a:gd name="connsiteY1" fmla="*/ 0 h 711398"/>
              <a:gd name="connsiteX2" fmla="*/ 2774453 w 2845593"/>
              <a:gd name="connsiteY2" fmla="*/ 0 h 711398"/>
              <a:gd name="connsiteX3" fmla="*/ 2845593 w 2845593"/>
              <a:gd name="connsiteY3" fmla="*/ 71140 h 711398"/>
              <a:gd name="connsiteX4" fmla="*/ 2845593 w 2845593"/>
              <a:gd name="connsiteY4" fmla="*/ 640258 h 711398"/>
              <a:gd name="connsiteX5" fmla="*/ 2774453 w 2845593"/>
              <a:gd name="connsiteY5" fmla="*/ 711398 h 711398"/>
              <a:gd name="connsiteX6" fmla="*/ 71140 w 2845593"/>
              <a:gd name="connsiteY6" fmla="*/ 711398 h 711398"/>
              <a:gd name="connsiteX7" fmla="*/ 0 w 2845593"/>
              <a:gd name="connsiteY7" fmla="*/ 640258 h 711398"/>
              <a:gd name="connsiteX8" fmla="*/ 0 w 2845593"/>
              <a:gd name="connsiteY8" fmla="*/ 71140 h 71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5593" h="711398">
                <a:moveTo>
                  <a:pt x="0" y="71140"/>
                </a:moveTo>
                <a:cubicBezTo>
                  <a:pt x="0" y="31850"/>
                  <a:pt x="31850" y="0"/>
                  <a:pt x="71140" y="0"/>
                </a:cubicBezTo>
                <a:lnTo>
                  <a:pt x="2774453" y="0"/>
                </a:lnTo>
                <a:cubicBezTo>
                  <a:pt x="2813743" y="0"/>
                  <a:pt x="2845593" y="31850"/>
                  <a:pt x="2845593" y="71140"/>
                </a:cubicBezTo>
                <a:lnTo>
                  <a:pt x="2845593" y="640258"/>
                </a:lnTo>
                <a:cubicBezTo>
                  <a:pt x="2845593" y="679548"/>
                  <a:pt x="2813743" y="711398"/>
                  <a:pt x="2774453" y="711398"/>
                </a:cubicBezTo>
                <a:lnTo>
                  <a:pt x="71140" y="711398"/>
                </a:lnTo>
                <a:cubicBezTo>
                  <a:pt x="31850" y="711398"/>
                  <a:pt x="0" y="679548"/>
                  <a:pt x="0" y="640258"/>
                </a:cubicBezTo>
                <a:lnTo>
                  <a:pt x="0" y="71140"/>
                </a:lnTo>
                <a:close/>
              </a:path>
            </a:pathLst>
          </a:custGeom>
        </p:spPr>
        <p:style>
          <a:lnRef idx="0">
            <a:schemeClr val="accent4"/>
          </a:lnRef>
          <a:fillRef idx="3">
            <a:schemeClr val="accent4"/>
          </a:fillRef>
          <a:effectRef idx="3">
            <a:schemeClr val="accent4"/>
          </a:effectRef>
          <a:fontRef idx="minor">
            <a:schemeClr val="lt1"/>
          </a:fontRef>
        </p:style>
        <p:txBody>
          <a:bodyPr spcFirstLastPara="0" vert="horz" wrap="square" lIns="51316" tIns="51316" rIns="51316" bIns="51316" numCol="1" spcCol="1270" anchor="ctr" anchorCtr="0">
            <a:noAutofit/>
          </a:bodyPr>
          <a:lstStyle/>
          <a:p>
            <a:pPr lvl="0" algn="ctr" defTabSz="1066800">
              <a:lnSpc>
                <a:spcPct val="90000"/>
              </a:lnSpc>
              <a:spcBef>
                <a:spcPct val="0"/>
              </a:spcBef>
              <a:spcAft>
                <a:spcPct val="35000"/>
              </a:spcAft>
            </a:pPr>
            <a:r>
              <a:rPr lang="zh-CN" altLang="en-US" sz="2400" b="1" kern="1200" dirty="0">
                <a:latin typeface="+mj-ea"/>
                <a:ea typeface="+mj-ea"/>
              </a:rPr>
              <a:t>妇科检查</a:t>
            </a:r>
          </a:p>
        </p:txBody>
      </p:sp>
      <p:sp>
        <p:nvSpPr>
          <p:cNvPr id="21" name="右箭头 20"/>
          <p:cNvSpPr/>
          <p:nvPr/>
        </p:nvSpPr>
        <p:spPr>
          <a:xfrm rot="5400000">
            <a:off x="6220978" y="2758919"/>
            <a:ext cx="80071" cy="124494"/>
          </a:xfrm>
          <a:prstGeom prst="rightArrow">
            <a:avLst>
              <a:gd name="adj1" fmla="val 667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2" name="任意多边形 21"/>
          <p:cNvSpPr/>
          <p:nvPr/>
        </p:nvSpPr>
        <p:spPr>
          <a:xfrm>
            <a:off x="4838217" y="2901238"/>
            <a:ext cx="2845593" cy="457552"/>
          </a:xfrm>
          <a:custGeom>
            <a:avLst/>
            <a:gdLst>
              <a:gd name="connsiteX0" fmla="*/ 0 w 2845593"/>
              <a:gd name="connsiteY0" fmla="*/ 71140 h 711398"/>
              <a:gd name="connsiteX1" fmla="*/ 71140 w 2845593"/>
              <a:gd name="connsiteY1" fmla="*/ 0 h 711398"/>
              <a:gd name="connsiteX2" fmla="*/ 2774453 w 2845593"/>
              <a:gd name="connsiteY2" fmla="*/ 0 h 711398"/>
              <a:gd name="connsiteX3" fmla="*/ 2845593 w 2845593"/>
              <a:gd name="connsiteY3" fmla="*/ 71140 h 711398"/>
              <a:gd name="connsiteX4" fmla="*/ 2845593 w 2845593"/>
              <a:gd name="connsiteY4" fmla="*/ 640258 h 711398"/>
              <a:gd name="connsiteX5" fmla="*/ 2774453 w 2845593"/>
              <a:gd name="connsiteY5" fmla="*/ 711398 h 711398"/>
              <a:gd name="connsiteX6" fmla="*/ 71140 w 2845593"/>
              <a:gd name="connsiteY6" fmla="*/ 711398 h 711398"/>
              <a:gd name="connsiteX7" fmla="*/ 0 w 2845593"/>
              <a:gd name="connsiteY7" fmla="*/ 640258 h 711398"/>
              <a:gd name="connsiteX8" fmla="*/ 0 w 2845593"/>
              <a:gd name="connsiteY8" fmla="*/ 71140 h 71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5593" h="711398">
                <a:moveTo>
                  <a:pt x="0" y="71140"/>
                </a:moveTo>
                <a:cubicBezTo>
                  <a:pt x="0" y="31850"/>
                  <a:pt x="31850" y="0"/>
                  <a:pt x="71140" y="0"/>
                </a:cubicBezTo>
                <a:lnTo>
                  <a:pt x="2774453" y="0"/>
                </a:lnTo>
                <a:cubicBezTo>
                  <a:pt x="2813743" y="0"/>
                  <a:pt x="2845593" y="31850"/>
                  <a:pt x="2845593" y="71140"/>
                </a:cubicBezTo>
                <a:lnTo>
                  <a:pt x="2845593" y="640258"/>
                </a:lnTo>
                <a:cubicBezTo>
                  <a:pt x="2845593" y="679548"/>
                  <a:pt x="2813743" y="711398"/>
                  <a:pt x="2774453" y="711398"/>
                </a:cubicBezTo>
                <a:lnTo>
                  <a:pt x="71140" y="711398"/>
                </a:lnTo>
                <a:cubicBezTo>
                  <a:pt x="31850" y="711398"/>
                  <a:pt x="0" y="679548"/>
                  <a:pt x="0" y="640258"/>
                </a:cubicBezTo>
                <a:lnTo>
                  <a:pt x="0" y="7114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1316" tIns="51316" rIns="51316" bIns="51316" numCol="1" spcCol="1270" anchor="ctr" anchorCtr="0">
            <a:noAutofit/>
          </a:bodyPr>
          <a:lstStyle/>
          <a:p>
            <a:pPr lvl="0" algn="ctr" defTabSz="1066800">
              <a:lnSpc>
                <a:spcPct val="90000"/>
              </a:lnSpc>
              <a:spcBef>
                <a:spcPct val="0"/>
              </a:spcBef>
              <a:spcAft>
                <a:spcPct val="35000"/>
              </a:spcAft>
            </a:pPr>
            <a:r>
              <a:rPr lang="zh-CN" altLang="en-US" sz="2400" b="1" kern="1200" dirty="0">
                <a:latin typeface="+mj-ea"/>
                <a:ea typeface="+mj-ea"/>
              </a:rPr>
              <a:t>或宫颈举痛</a:t>
            </a:r>
          </a:p>
        </p:txBody>
      </p:sp>
      <p:sp>
        <p:nvSpPr>
          <p:cNvPr id="23" name="右箭头 22"/>
          <p:cNvSpPr/>
          <p:nvPr/>
        </p:nvSpPr>
        <p:spPr>
          <a:xfrm rot="5400000">
            <a:off x="6220978" y="3376615"/>
            <a:ext cx="80071" cy="124494"/>
          </a:xfrm>
          <a:prstGeom prst="rightArrow">
            <a:avLst>
              <a:gd name="adj1" fmla="val 667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4" name="任意多边形 23"/>
          <p:cNvSpPr/>
          <p:nvPr/>
        </p:nvSpPr>
        <p:spPr>
          <a:xfrm>
            <a:off x="4838217" y="3518933"/>
            <a:ext cx="2845593" cy="457552"/>
          </a:xfrm>
          <a:custGeom>
            <a:avLst/>
            <a:gdLst>
              <a:gd name="connsiteX0" fmla="*/ 0 w 2845593"/>
              <a:gd name="connsiteY0" fmla="*/ 71140 h 711398"/>
              <a:gd name="connsiteX1" fmla="*/ 71140 w 2845593"/>
              <a:gd name="connsiteY1" fmla="*/ 0 h 711398"/>
              <a:gd name="connsiteX2" fmla="*/ 2774453 w 2845593"/>
              <a:gd name="connsiteY2" fmla="*/ 0 h 711398"/>
              <a:gd name="connsiteX3" fmla="*/ 2845593 w 2845593"/>
              <a:gd name="connsiteY3" fmla="*/ 71140 h 711398"/>
              <a:gd name="connsiteX4" fmla="*/ 2845593 w 2845593"/>
              <a:gd name="connsiteY4" fmla="*/ 640258 h 711398"/>
              <a:gd name="connsiteX5" fmla="*/ 2774453 w 2845593"/>
              <a:gd name="connsiteY5" fmla="*/ 711398 h 711398"/>
              <a:gd name="connsiteX6" fmla="*/ 71140 w 2845593"/>
              <a:gd name="connsiteY6" fmla="*/ 711398 h 711398"/>
              <a:gd name="connsiteX7" fmla="*/ 0 w 2845593"/>
              <a:gd name="connsiteY7" fmla="*/ 640258 h 711398"/>
              <a:gd name="connsiteX8" fmla="*/ 0 w 2845593"/>
              <a:gd name="connsiteY8" fmla="*/ 71140 h 71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5593" h="711398">
                <a:moveTo>
                  <a:pt x="0" y="71140"/>
                </a:moveTo>
                <a:cubicBezTo>
                  <a:pt x="0" y="31850"/>
                  <a:pt x="31850" y="0"/>
                  <a:pt x="71140" y="0"/>
                </a:cubicBezTo>
                <a:lnTo>
                  <a:pt x="2774453" y="0"/>
                </a:lnTo>
                <a:cubicBezTo>
                  <a:pt x="2813743" y="0"/>
                  <a:pt x="2845593" y="31850"/>
                  <a:pt x="2845593" y="71140"/>
                </a:cubicBezTo>
                <a:lnTo>
                  <a:pt x="2845593" y="640258"/>
                </a:lnTo>
                <a:cubicBezTo>
                  <a:pt x="2845593" y="679548"/>
                  <a:pt x="2813743" y="711398"/>
                  <a:pt x="2774453" y="711398"/>
                </a:cubicBezTo>
                <a:lnTo>
                  <a:pt x="71140" y="711398"/>
                </a:lnTo>
                <a:cubicBezTo>
                  <a:pt x="31850" y="711398"/>
                  <a:pt x="0" y="679548"/>
                  <a:pt x="0" y="640258"/>
                </a:cubicBezTo>
                <a:lnTo>
                  <a:pt x="0" y="7114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1316" tIns="51316" rIns="51316" bIns="51316" numCol="1" spcCol="1270" anchor="ctr" anchorCtr="0">
            <a:noAutofit/>
          </a:bodyPr>
          <a:lstStyle/>
          <a:p>
            <a:pPr lvl="0" algn="ctr" defTabSz="1066800">
              <a:lnSpc>
                <a:spcPct val="90000"/>
              </a:lnSpc>
              <a:spcBef>
                <a:spcPct val="0"/>
              </a:spcBef>
              <a:spcAft>
                <a:spcPct val="35000"/>
              </a:spcAft>
            </a:pPr>
            <a:r>
              <a:rPr lang="zh-CN" altLang="en-US" sz="2400" b="1" kern="1200" dirty="0">
                <a:latin typeface="+mj-ea"/>
                <a:ea typeface="+mj-ea"/>
              </a:rPr>
              <a:t>或子宫压痛</a:t>
            </a:r>
          </a:p>
        </p:txBody>
      </p:sp>
      <p:sp>
        <p:nvSpPr>
          <p:cNvPr id="25" name="右箭头 24"/>
          <p:cNvSpPr/>
          <p:nvPr/>
        </p:nvSpPr>
        <p:spPr>
          <a:xfrm rot="5400000">
            <a:off x="6220978" y="3994310"/>
            <a:ext cx="80071" cy="124494"/>
          </a:xfrm>
          <a:prstGeom prst="rightArrow">
            <a:avLst>
              <a:gd name="adj1" fmla="val 667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6" name="任意多边形 25"/>
          <p:cNvSpPr/>
          <p:nvPr/>
        </p:nvSpPr>
        <p:spPr>
          <a:xfrm>
            <a:off x="4838217" y="4136628"/>
            <a:ext cx="2845593" cy="457552"/>
          </a:xfrm>
          <a:custGeom>
            <a:avLst/>
            <a:gdLst>
              <a:gd name="connsiteX0" fmla="*/ 0 w 2845593"/>
              <a:gd name="connsiteY0" fmla="*/ 71140 h 711398"/>
              <a:gd name="connsiteX1" fmla="*/ 71140 w 2845593"/>
              <a:gd name="connsiteY1" fmla="*/ 0 h 711398"/>
              <a:gd name="connsiteX2" fmla="*/ 2774453 w 2845593"/>
              <a:gd name="connsiteY2" fmla="*/ 0 h 711398"/>
              <a:gd name="connsiteX3" fmla="*/ 2845593 w 2845593"/>
              <a:gd name="connsiteY3" fmla="*/ 71140 h 711398"/>
              <a:gd name="connsiteX4" fmla="*/ 2845593 w 2845593"/>
              <a:gd name="connsiteY4" fmla="*/ 640258 h 711398"/>
              <a:gd name="connsiteX5" fmla="*/ 2774453 w 2845593"/>
              <a:gd name="connsiteY5" fmla="*/ 711398 h 711398"/>
              <a:gd name="connsiteX6" fmla="*/ 71140 w 2845593"/>
              <a:gd name="connsiteY6" fmla="*/ 711398 h 711398"/>
              <a:gd name="connsiteX7" fmla="*/ 0 w 2845593"/>
              <a:gd name="connsiteY7" fmla="*/ 640258 h 711398"/>
              <a:gd name="connsiteX8" fmla="*/ 0 w 2845593"/>
              <a:gd name="connsiteY8" fmla="*/ 71140 h 71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5593" h="711398">
                <a:moveTo>
                  <a:pt x="0" y="71140"/>
                </a:moveTo>
                <a:cubicBezTo>
                  <a:pt x="0" y="31850"/>
                  <a:pt x="31850" y="0"/>
                  <a:pt x="71140" y="0"/>
                </a:cubicBezTo>
                <a:lnTo>
                  <a:pt x="2774453" y="0"/>
                </a:lnTo>
                <a:cubicBezTo>
                  <a:pt x="2813743" y="0"/>
                  <a:pt x="2845593" y="31850"/>
                  <a:pt x="2845593" y="71140"/>
                </a:cubicBezTo>
                <a:lnTo>
                  <a:pt x="2845593" y="640258"/>
                </a:lnTo>
                <a:cubicBezTo>
                  <a:pt x="2845593" y="679548"/>
                  <a:pt x="2813743" y="711398"/>
                  <a:pt x="2774453" y="711398"/>
                </a:cubicBezTo>
                <a:lnTo>
                  <a:pt x="71140" y="711398"/>
                </a:lnTo>
                <a:cubicBezTo>
                  <a:pt x="31850" y="711398"/>
                  <a:pt x="0" y="679548"/>
                  <a:pt x="0" y="640258"/>
                </a:cubicBezTo>
                <a:lnTo>
                  <a:pt x="0" y="7114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1316" tIns="51316" rIns="51316" bIns="51316" numCol="1" spcCol="1270" anchor="ctr" anchorCtr="0">
            <a:noAutofit/>
          </a:bodyPr>
          <a:lstStyle/>
          <a:p>
            <a:pPr lvl="0" algn="ctr" defTabSz="1066800">
              <a:lnSpc>
                <a:spcPct val="90000"/>
              </a:lnSpc>
              <a:spcBef>
                <a:spcPct val="0"/>
              </a:spcBef>
              <a:spcAft>
                <a:spcPct val="35000"/>
              </a:spcAft>
            </a:pPr>
            <a:r>
              <a:rPr lang="zh-CN" altLang="en-US" sz="2400" b="1" kern="1200" dirty="0">
                <a:latin typeface="+mj-ea"/>
                <a:ea typeface="+mj-ea"/>
              </a:rPr>
              <a:t>或附件区压痛</a:t>
            </a:r>
          </a:p>
        </p:txBody>
      </p:sp>
    </p:spTree>
    <p:extLst>
      <p:ext uri="{BB962C8B-B14F-4D97-AF65-F5344CB8AC3E}">
        <p14:creationId xmlns:p14="http://schemas.microsoft.com/office/powerpoint/2010/main" val="416747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500"/>
                                        <p:tgtEl>
                                          <p:spTgt spid="17"/>
                                        </p:tgtEl>
                                      </p:cBhvr>
                                    </p:animEffect>
                                  </p:childTnLst>
                                </p:cTn>
                              </p:par>
                              <p:par>
                                <p:cTn id="12" presetID="16" presetClass="entr" presetSubtype="21"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par>
                                <p:cTn id="26" presetID="16" presetClass="entr" presetSubtype="21"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par>
                                <p:cTn id="32" presetID="16" presetClass="entr" presetSubtype="21"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arn(inVertical)">
                                      <p:cBhvr>
                                        <p:cTn id="34" dur="500"/>
                                        <p:tgtEl>
                                          <p:spTgt spid="2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arn(inVertical)">
                                      <p:cBhvr>
                                        <p:cTn id="37" dur="500"/>
                                        <p:tgtEl>
                                          <p:spTgt spid="2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7" grpId="0" animBg="1"/>
      <p:bldP spid="19" grpId="0" animBg="1"/>
      <p:bldP spid="20" grpId="0" animBg="1"/>
      <p:bldP spid="22" grpId="0" animBg="1"/>
      <p:bldP spid="24" grpId="0" animBg="1"/>
      <p:bldP spid="2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8775" y="452135"/>
            <a:ext cx="8229600" cy="800100"/>
          </a:xfrm>
        </p:spPr>
        <p:txBody>
          <a:bodyPr/>
          <a:lstStyle/>
          <a:p>
            <a:pPr algn="ctr"/>
            <a:r>
              <a:rPr lang="zh-CN" altLang="en-US" dirty="0">
                <a:solidFill>
                  <a:srgbClr val="2626FE"/>
                </a:solidFill>
              </a:rPr>
              <a:t>附加标准</a:t>
            </a:r>
          </a:p>
        </p:txBody>
      </p:sp>
      <p:sp>
        <p:nvSpPr>
          <p:cNvPr id="5" name="右箭头标注 4"/>
          <p:cNvSpPr/>
          <p:nvPr/>
        </p:nvSpPr>
        <p:spPr>
          <a:xfrm>
            <a:off x="520861" y="1718839"/>
            <a:ext cx="2789499" cy="2951544"/>
          </a:xfrm>
          <a:prstGeom prst="rightArrowCallou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zh-CN" altLang="en-US" sz="3200" b="1" dirty="0">
                <a:latin typeface="+mj-ea"/>
                <a:ea typeface="+mj-ea"/>
              </a:rPr>
              <a:t>最低标准</a:t>
            </a:r>
          </a:p>
        </p:txBody>
      </p:sp>
      <p:sp>
        <p:nvSpPr>
          <p:cNvPr id="6" name="矩形 5"/>
          <p:cNvSpPr/>
          <p:nvPr/>
        </p:nvSpPr>
        <p:spPr>
          <a:xfrm>
            <a:off x="3449256" y="1527857"/>
            <a:ext cx="5440101" cy="3333509"/>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ct val="135000"/>
              </a:lnSpc>
              <a:buFont typeface="Arial" panose="020B0604020202020204" pitchFamily="34" charset="0"/>
              <a:buChar char="•"/>
            </a:pPr>
            <a:r>
              <a:rPr lang="zh-CN" altLang="en-US" sz="2400" b="1" dirty="0">
                <a:solidFill>
                  <a:srgbClr val="C00000"/>
                </a:solidFill>
                <a:latin typeface="+mj-ea"/>
                <a:ea typeface="+mj-ea"/>
              </a:rPr>
              <a:t>口腔体温</a:t>
            </a:r>
            <a:r>
              <a:rPr lang="zh-CN" altLang="en-US" sz="2400" b="1" dirty="0">
                <a:solidFill>
                  <a:schemeClr val="tx1"/>
                </a:solidFill>
                <a:latin typeface="+mj-ea"/>
                <a:ea typeface="+mj-ea"/>
              </a:rPr>
              <a:t>≥38.3℃</a:t>
            </a:r>
          </a:p>
          <a:p>
            <a:pPr marL="342900" indent="-342900">
              <a:lnSpc>
                <a:spcPct val="135000"/>
              </a:lnSpc>
              <a:buFont typeface="Arial" panose="020B0604020202020204" pitchFamily="34" charset="0"/>
              <a:buChar char="•"/>
            </a:pPr>
            <a:r>
              <a:rPr lang="zh-CN" altLang="en-US" sz="2400" b="1" dirty="0">
                <a:solidFill>
                  <a:schemeClr val="tx1"/>
                </a:solidFill>
                <a:latin typeface="+mj-ea"/>
                <a:ea typeface="+mj-ea"/>
              </a:rPr>
              <a:t>宫颈或阴道黏液脓性</a:t>
            </a:r>
            <a:r>
              <a:rPr lang="zh-CN" altLang="en-US" sz="2400" b="1" dirty="0">
                <a:solidFill>
                  <a:srgbClr val="C00000"/>
                </a:solidFill>
                <a:latin typeface="+mj-ea"/>
                <a:ea typeface="+mj-ea"/>
              </a:rPr>
              <a:t>分泌物</a:t>
            </a:r>
          </a:p>
          <a:p>
            <a:pPr marL="342900" indent="-342900">
              <a:lnSpc>
                <a:spcPct val="135000"/>
              </a:lnSpc>
              <a:buFont typeface="Arial" panose="020B0604020202020204" pitchFamily="34" charset="0"/>
              <a:buChar char="•"/>
            </a:pPr>
            <a:r>
              <a:rPr lang="zh-CN" altLang="en-US" sz="2400" b="1" dirty="0">
                <a:solidFill>
                  <a:schemeClr val="tx1"/>
                </a:solidFill>
                <a:latin typeface="+mj-ea"/>
                <a:ea typeface="+mj-ea"/>
              </a:rPr>
              <a:t>阴道</a:t>
            </a:r>
            <a:r>
              <a:rPr lang="zh-CN" altLang="en-US" sz="2400" b="1" dirty="0">
                <a:solidFill>
                  <a:srgbClr val="C00000"/>
                </a:solidFill>
                <a:latin typeface="+mj-ea"/>
                <a:ea typeface="+mj-ea"/>
              </a:rPr>
              <a:t>分泌物</a:t>
            </a:r>
            <a:r>
              <a:rPr lang="zh-CN" altLang="en-US" sz="2400" b="1" dirty="0">
                <a:solidFill>
                  <a:schemeClr val="tx1"/>
                </a:solidFill>
                <a:latin typeface="+mj-ea"/>
                <a:ea typeface="+mj-ea"/>
              </a:rPr>
              <a:t>湿片见大量</a:t>
            </a:r>
            <a:r>
              <a:rPr lang="zh-CN" altLang="en-US" sz="2400" b="1" dirty="0">
                <a:solidFill>
                  <a:srgbClr val="C00000"/>
                </a:solidFill>
                <a:latin typeface="+mj-ea"/>
                <a:ea typeface="+mj-ea"/>
              </a:rPr>
              <a:t>白细胞</a:t>
            </a:r>
          </a:p>
          <a:p>
            <a:pPr marL="342900" indent="-342900">
              <a:lnSpc>
                <a:spcPct val="135000"/>
              </a:lnSpc>
              <a:buFont typeface="Arial" panose="020B0604020202020204" pitchFamily="34" charset="0"/>
              <a:buChar char="•"/>
            </a:pPr>
            <a:r>
              <a:rPr lang="zh-CN" altLang="en-US" sz="2400" b="1" dirty="0">
                <a:solidFill>
                  <a:schemeClr val="tx1"/>
                </a:solidFill>
                <a:latin typeface="+mj-ea"/>
                <a:ea typeface="+mj-ea"/>
              </a:rPr>
              <a:t>实验室证实宫颈</a:t>
            </a:r>
            <a:r>
              <a:rPr lang="zh-CN" altLang="en-US" sz="2400" b="1" dirty="0">
                <a:solidFill>
                  <a:srgbClr val="C00000"/>
                </a:solidFill>
                <a:latin typeface="+mj-ea"/>
                <a:ea typeface="+mj-ea"/>
              </a:rPr>
              <a:t>淋球菌或衣原体感染</a:t>
            </a:r>
            <a:r>
              <a:rPr lang="en-US" altLang="zh-CN" sz="2400" b="1" dirty="0">
                <a:solidFill>
                  <a:schemeClr val="tx1"/>
                </a:solidFill>
                <a:latin typeface="+mj-ea"/>
                <a:ea typeface="+mj-ea"/>
              </a:rPr>
              <a:t>ESR</a:t>
            </a:r>
            <a:r>
              <a:rPr lang="zh-CN" altLang="en-US" sz="2400" b="1" dirty="0">
                <a:solidFill>
                  <a:schemeClr val="tx1"/>
                </a:solidFill>
                <a:latin typeface="+mj-ea"/>
                <a:ea typeface="+mj-ea"/>
              </a:rPr>
              <a:t>升高</a:t>
            </a:r>
          </a:p>
          <a:p>
            <a:pPr marL="342900" indent="-342900">
              <a:lnSpc>
                <a:spcPct val="135000"/>
              </a:lnSpc>
              <a:buFont typeface="Arial" panose="020B0604020202020204" pitchFamily="34" charset="0"/>
              <a:buChar char="•"/>
            </a:pPr>
            <a:r>
              <a:rPr lang="en-US" altLang="zh-CN" sz="2400" b="1" dirty="0">
                <a:solidFill>
                  <a:schemeClr val="tx1"/>
                </a:solidFill>
                <a:latin typeface="+mj-ea"/>
                <a:ea typeface="+mj-ea"/>
              </a:rPr>
              <a:t>CRP</a:t>
            </a:r>
            <a:r>
              <a:rPr lang="zh-CN" altLang="en-US" sz="2400" b="1" dirty="0">
                <a:solidFill>
                  <a:schemeClr val="tx1"/>
                </a:solidFill>
                <a:latin typeface="+mj-ea"/>
                <a:ea typeface="+mj-ea"/>
              </a:rPr>
              <a:t>升高</a:t>
            </a:r>
          </a:p>
        </p:txBody>
      </p:sp>
    </p:spTree>
    <p:extLst>
      <p:ext uri="{BB962C8B-B14F-4D97-AF65-F5344CB8AC3E}">
        <p14:creationId xmlns:p14="http://schemas.microsoft.com/office/powerpoint/2010/main" val="12123621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3499" y="463710"/>
            <a:ext cx="8229600" cy="800100"/>
          </a:xfrm>
        </p:spPr>
        <p:txBody>
          <a:bodyPr/>
          <a:lstStyle/>
          <a:p>
            <a:pPr algn="ctr"/>
            <a:r>
              <a:rPr lang="zh-CN" altLang="en-US" dirty="0">
                <a:solidFill>
                  <a:srgbClr val="2626FE"/>
                </a:solidFill>
              </a:rPr>
              <a:t>特异标准</a:t>
            </a:r>
          </a:p>
        </p:txBody>
      </p:sp>
      <p:grpSp>
        <p:nvGrpSpPr>
          <p:cNvPr id="27" name="组合 26"/>
          <p:cNvGrpSpPr/>
          <p:nvPr/>
        </p:nvGrpSpPr>
        <p:grpSpPr>
          <a:xfrm>
            <a:off x="810218" y="1388962"/>
            <a:ext cx="7569843" cy="3287210"/>
            <a:chOff x="1456457" y="1224287"/>
            <a:chExt cx="6092188" cy="3597749"/>
          </a:xfrm>
        </p:grpSpPr>
        <p:sp>
          <p:nvSpPr>
            <p:cNvPr id="28" name="任意多边形 27"/>
            <p:cNvSpPr/>
            <p:nvPr/>
          </p:nvSpPr>
          <p:spPr>
            <a:xfrm>
              <a:off x="1456457" y="1224287"/>
              <a:ext cx="1857374" cy="742949"/>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zh-CN" altLang="en-US" sz="2400" b="1" kern="1200" dirty="0">
                  <a:latin typeface="+mj-ea"/>
                  <a:ea typeface="+mj-ea"/>
                </a:rPr>
                <a:t>内膜活检</a:t>
              </a:r>
            </a:p>
          </p:txBody>
        </p:sp>
        <p:sp>
          <p:nvSpPr>
            <p:cNvPr id="29" name="任意多边形 28"/>
            <p:cNvSpPr/>
            <p:nvPr/>
          </p:nvSpPr>
          <p:spPr>
            <a:xfrm>
              <a:off x="1456457" y="1967237"/>
              <a:ext cx="1857374" cy="2854799"/>
            </a:xfrm>
            <a:custGeom>
              <a:avLst/>
              <a:gdLst>
                <a:gd name="connsiteX0" fmla="*/ 0 w 1857374"/>
                <a:gd name="connsiteY0" fmla="*/ 0 h 2854799"/>
                <a:gd name="connsiteX1" fmla="*/ 1857374 w 1857374"/>
                <a:gd name="connsiteY1" fmla="*/ 0 h 2854799"/>
                <a:gd name="connsiteX2" fmla="*/ 1857374 w 1857374"/>
                <a:gd name="connsiteY2" fmla="*/ 2854799 h 2854799"/>
                <a:gd name="connsiteX3" fmla="*/ 0 w 1857374"/>
                <a:gd name="connsiteY3" fmla="*/ 2854799 h 2854799"/>
                <a:gd name="connsiteX4" fmla="*/ 0 w 1857374"/>
                <a:gd name="connsiteY4" fmla="*/ 0 h 2854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2854799">
                  <a:moveTo>
                    <a:pt x="0" y="0"/>
                  </a:moveTo>
                  <a:lnTo>
                    <a:pt x="1857374" y="0"/>
                  </a:lnTo>
                  <a:lnTo>
                    <a:pt x="1857374" y="2854799"/>
                  </a:lnTo>
                  <a:lnTo>
                    <a:pt x="0" y="2854799"/>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endParaRPr lang="zh-CN" altLang="en-US" sz="1800" b="1" kern="1200" dirty="0">
                <a:latin typeface="+mj-ea"/>
                <a:ea typeface="+mj-ea"/>
              </a:endParaRPr>
            </a:p>
            <a:p>
              <a:pPr marL="171450" lvl="1" indent="-171450" algn="l" defTabSz="800100">
                <a:lnSpc>
                  <a:spcPct val="90000"/>
                </a:lnSpc>
                <a:spcBef>
                  <a:spcPct val="0"/>
                </a:spcBef>
                <a:spcAft>
                  <a:spcPct val="15000"/>
                </a:spcAft>
                <a:buChar char="••"/>
              </a:pPr>
              <a:r>
                <a:rPr lang="zh-CN" altLang="en-US" sz="2000" b="1" kern="1200" dirty="0">
                  <a:latin typeface="+mj-ea"/>
                  <a:ea typeface="+mj-ea"/>
                </a:rPr>
                <a:t>证实子宫内膜炎组织病理学证据</a:t>
              </a:r>
            </a:p>
          </p:txBody>
        </p:sp>
        <p:sp>
          <p:nvSpPr>
            <p:cNvPr id="30" name="任意多边形 29"/>
            <p:cNvSpPr/>
            <p:nvPr/>
          </p:nvSpPr>
          <p:spPr>
            <a:xfrm>
              <a:off x="3573864" y="1224287"/>
              <a:ext cx="1857374" cy="742949"/>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p:spPr>
          <p:style>
            <a:lnRef idx="0">
              <a:schemeClr val="accent3"/>
            </a:lnRef>
            <a:fillRef idx="3">
              <a:schemeClr val="accent3"/>
            </a:fillRef>
            <a:effectRef idx="3">
              <a:schemeClr val="accent3"/>
            </a:effectRef>
            <a:fontRef idx="minor">
              <a:schemeClr val="lt1"/>
            </a:fontRef>
          </p:style>
          <p:txBody>
            <a:bodyPr spcFirstLastPara="0" vert="horz" wrap="square" lIns="128016" tIns="73152" rIns="128016" bIns="73152" numCol="1" spcCol="1270" anchor="ctr" anchorCtr="0">
              <a:noAutofit/>
            </a:bodyPr>
            <a:lstStyle/>
            <a:p>
              <a:pPr marL="0" lvl="1" algn="ctr" defTabSz="800100">
                <a:lnSpc>
                  <a:spcPct val="90000"/>
                </a:lnSpc>
                <a:spcAft>
                  <a:spcPct val="15000"/>
                </a:spcAft>
              </a:pPr>
              <a:r>
                <a:rPr lang="zh-CN" altLang="en-US" sz="2400" b="1" dirty="0">
                  <a:latin typeface="+mj-ea"/>
                  <a:ea typeface="+mj-ea"/>
                </a:rPr>
                <a:t>阴超或</a:t>
              </a:r>
              <a:r>
                <a:rPr lang="en-US" altLang="zh-CN" sz="2400" b="1" dirty="0">
                  <a:latin typeface="+mj-ea"/>
                  <a:ea typeface="+mj-ea"/>
                </a:rPr>
                <a:t>MRI</a:t>
              </a:r>
            </a:p>
          </p:txBody>
        </p:sp>
        <p:sp>
          <p:nvSpPr>
            <p:cNvPr id="31" name="任意多边形 30"/>
            <p:cNvSpPr/>
            <p:nvPr/>
          </p:nvSpPr>
          <p:spPr>
            <a:xfrm>
              <a:off x="3573864" y="1967237"/>
              <a:ext cx="1857374" cy="2854799"/>
            </a:xfrm>
            <a:custGeom>
              <a:avLst/>
              <a:gdLst>
                <a:gd name="connsiteX0" fmla="*/ 0 w 1857374"/>
                <a:gd name="connsiteY0" fmla="*/ 0 h 2854799"/>
                <a:gd name="connsiteX1" fmla="*/ 1857374 w 1857374"/>
                <a:gd name="connsiteY1" fmla="*/ 0 h 2854799"/>
                <a:gd name="connsiteX2" fmla="*/ 1857374 w 1857374"/>
                <a:gd name="connsiteY2" fmla="*/ 2854799 h 2854799"/>
                <a:gd name="connsiteX3" fmla="*/ 0 w 1857374"/>
                <a:gd name="connsiteY3" fmla="*/ 2854799 h 2854799"/>
                <a:gd name="connsiteX4" fmla="*/ 0 w 1857374"/>
                <a:gd name="connsiteY4" fmla="*/ 0 h 2854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2854799">
                  <a:moveTo>
                    <a:pt x="0" y="0"/>
                  </a:moveTo>
                  <a:lnTo>
                    <a:pt x="1857374" y="0"/>
                  </a:lnTo>
                  <a:lnTo>
                    <a:pt x="1857374" y="2854799"/>
                  </a:lnTo>
                  <a:lnTo>
                    <a:pt x="0" y="2854799"/>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lvl="1" indent="-171450" algn="l" defTabSz="800100">
                <a:lnSpc>
                  <a:spcPct val="150000"/>
                </a:lnSpc>
                <a:spcBef>
                  <a:spcPct val="0"/>
                </a:spcBef>
                <a:spcAft>
                  <a:spcPct val="15000"/>
                </a:spcAft>
                <a:buChar char="••"/>
              </a:pPr>
              <a:r>
                <a:rPr lang="zh-CN" altLang="en-US" sz="2000" b="1" kern="1200" dirty="0">
                  <a:latin typeface="+mj-ea"/>
                  <a:ea typeface="+mj-ea"/>
                </a:rPr>
                <a:t>输卵管增粗</a:t>
              </a:r>
              <a:endParaRPr lang="en-US" altLang="zh-CN" sz="2000" b="1" kern="1200" dirty="0">
                <a:latin typeface="+mj-ea"/>
                <a:ea typeface="+mj-ea"/>
              </a:endParaRPr>
            </a:p>
            <a:p>
              <a:pPr marL="171450" lvl="1" indent="-171450" algn="l" defTabSz="800100">
                <a:lnSpc>
                  <a:spcPct val="150000"/>
                </a:lnSpc>
                <a:spcBef>
                  <a:spcPct val="0"/>
                </a:spcBef>
                <a:spcAft>
                  <a:spcPct val="15000"/>
                </a:spcAft>
                <a:buChar char="••"/>
              </a:pPr>
              <a:r>
                <a:rPr lang="zh-CN" altLang="en-US" sz="2000" b="1" dirty="0">
                  <a:latin typeface="+mj-ea"/>
                  <a:ea typeface="+mj-ea"/>
                </a:rPr>
                <a:t>输卵管积液</a:t>
              </a:r>
              <a:endParaRPr lang="en-US" altLang="zh-CN" sz="2000" b="1" dirty="0">
                <a:latin typeface="+mj-ea"/>
                <a:ea typeface="+mj-ea"/>
              </a:endParaRPr>
            </a:p>
            <a:p>
              <a:pPr marL="171450" lvl="1" indent="-171450" algn="l" defTabSz="800100">
                <a:lnSpc>
                  <a:spcPct val="150000"/>
                </a:lnSpc>
                <a:spcBef>
                  <a:spcPct val="0"/>
                </a:spcBef>
                <a:spcAft>
                  <a:spcPct val="15000"/>
                </a:spcAft>
                <a:buChar char="••"/>
              </a:pPr>
              <a:r>
                <a:rPr lang="zh-CN" altLang="en-US" sz="2000" b="1" kern="1200" dirty="0">
                  <a:latin typeface="+mj-ea"/>
                  <a:ea typeface="+mj-ea"/>
                </a:rPr>
                <a:t>伴或不伴盆腔积液、输卵管卵巢肿块</a:t>
              </a:r>
            </a:p>
          </p:txBody>
        </p:sp>
        <p:sp>
          <p:nvSpPr>
            <p:cNvPr id="32" name="任意多边形 31"/>
            <p:cNvSpPr/>
            <p:nvPr/>
          </p:nvSpPr>
          <p:spPr>
            <a:xfrm>
              <a:off x="5691271" y="1224287"/>
              <a:ext cx="1857374" cy="742949"/>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p:spPr>
          <p:style>
            <a:lnRef idx="0">
              <a:schemeClr val="accent1"/>
            </a:lnRef>
            <a:fillRef idx="3">
              <a:schemeClr val="accent1"/>
            </a:fillRef>
            <a:effectRef idx="3">
              <a:schemeClr val="accent1"/>
            </a:effectRef>
            <a:fontRef idx="minor">
              <a:schemeClr val="lt1"/>
            </a:fontRef>
          </p:style>
          <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zh-CN" altLang="en-US" sz="2400" b="1" kern="1200" dirty="0">
                  <a:latin typeface="+mj-ea"/>
                  <a:ea typeface="+mj-ea"/>
                </a:rPr>
                <a:t>腹腔镜</a:t>
              </a:r>
            </a:p>
          </p:txBody>
        </p:sp>
        <p:sp>
          <p:nvSpPr>
            <p:cNvPr id="33" name="任意多边形 32"/>
            <p:cNvSpPr/>
            <p:nvPr/>
          </p:nvSpPr>
          <p:spPr>
            <a:xfrm>
              <a:off x="5691271" y="1967237"/>
              <a:ext cx="1857374" cy="2854799"/>
            </a:xfrm>
            <a:custGeom>
              <a:avLst/>
              <a:gdLst>
                <a:gd name="connsiteX0" fmla="*/ 0 w 1857374"/>
                <a:gd name="connsiteY0" fmla="*/ 0 h 2854799"/>
                <a:gd name="connsiteX1" fmla="*/ 1857374 w 1857374"/>
                <a:gd name="connsiteY1" fmla="*/ 0 h 2854799"/>
                <a:gd name="connsiteX2" fmla="*/ 1857374 w 1857374"/>
                <a:gd name="connsiteY2" fmla="*/ 2854799 h 2854799"/>
                <a:gd name="connsiteX3" fmla="*/ 0 w 1857374"/>
                <a:gd name="connsiteY3" fmla="*/ 2854799 h 2854799"/>
                <a:gd name="connsiteX4" fmla="*/ 0 w 1857374"/>
                <a:gd name="connsiteY4" fmla="*/ 0 h 2854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2854799">
                  <a:moveTo>
                    <a:pt x="0" y="0"/>
                  </a:moveTo>
                  <a:lnTo>
                    <a:pt x="1857374" y="0"/>
                  </a:lnTo>
                  <a:lnTo>
                    <a:pt x="1857374" y="2854799"/>
                  </a:lnTo>
                  <a:lnTo>
                    <a:pt x="0" y="2854799"/>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endParaRPr lang="zh-CN" altLang="en-US" sz="1800" b="1" kern="1200" dirty="0">
                <a:latin typeface="+mj-ea"/>
                <a:ea typeface="+mj-ea"/>
              </a:endParaRPr>
            </a:p>
            <a:p>
              <a:pPr marL="171450" lvl="1" indent="-171450" algn="l" defTabSz="800100">
                <a:lnSpc>
                  <a:spcPct val="150000"/>
                </a:lnSpc>
                <a:spcBef>
                  <a:spcPct val="0"/>
                </a:spcBef>
                <a:spcAft>
                  <a:spcPct val="15000"/>
                </a:spcAft>
                <a:buChar char="••"/>
              </a:pPr>
              <a:r>
                <a:rPr lang="zh-CN" altLang="en-US" sz="2000" b="1" kern="1200" dirty="0">
                  <a:latin typeface="+mj-ea"/>
                  <a:ea typeface="+mj-ea"/>
                </a:rPr>
                <a:t>输卵管表面充血</a:t>
              </a:r>
              <a:endParaRPr lang="en-US" altLang="zh-CN" sz="2000" b="1" kern="1200" dirty="0">
                <a:latin typeface="+mj-ea"/>
                <a:ea typeface="+mj-ea"/>
              </a:endParaRPr>
            </a:p>
            <a:p>
              <a:pPr marL="171450" lvl="1" indent="-171450" algn="l" defTabSz="800100">
                <a:lnSpc>
                  <a:spcPct val="150000"/>
                </a:lnSpc>
                <a:spcBef>
                  <a:spcPct val="0"/>
                </a:spcBef>
                <a:spcAft>
                  <a:spcPct val="15000"/>
                </a:spcAft>
                <a:buChar char="••"/>
              </a:pPr>
              <a:r>
                <a:rPr lang="zh-CN" altLang="en-US" sz="2000" b="1" dirty="0">
                  <a:latin typeface="+mj-ea"/>
                  <a:ea typeface="+mj-ea"/>
                </a:rPr>
                <a:t>输卵管壁水肿</a:t>
              </a:r>
              <a:endParaRPr lang="en-US" altLang="zh-CN" sz="2000" b="1" kern="1200" dirty="0">
                <a:latin typeface="+mj-ea"/>
                <a:ea typeface="+mj-ea"/>
              </a:endParaRPr>
            </a:p>
            <a:p>
              <a:pPr marL="171450" lvl="1" indent="-171450" algn="l" defTabSz="800100">
                <a:lnSpc>
                  <a:spcPct val="150000"/>
                </a:lnSpc>
                <a:spcBef>
                  <a:spcPct val="0"/>
                </a:spcBef>
                <a:spcAft>
                  <a:spcPct val="15000"/>
                </a:spcAft>
                <a:buChar char="••"/>
              </a:pPr>
              <a:r>
                <a:rPr lang="zh-CN" altLang="en-US" sz="2000" b="1" dirty="0">
                  <a:latin typeface="+mj-ea"/>
                  <a:ea typeface="+mj-ea"/>
                </a:rPr>
                <a:t>输卵管伞端或浆膜层脓性渗出物</a:t>
              </a:r>
              <a:endParaRPr lang="en-US" altLang="zh-CN" sz="2000" b="1" dirty="0">
                <a:latin typeface="+mj-ea"/>
                <a:ea typeface="+mj-ea"/>
              </a:endParaRPr>
            </a:p>
            <a:p>
              <a:pPr marL="171450" lvl="1" indent="-171450" algn="l" defTabSz="800100">
                <a:lnSpc>
                  <a:spcPct val="90000"/>
                </a:lnSpc>
                <a:spcBef>
                  <a:spcPct val="0"/>
                </a:spcBef>
                <a:spcAft>
                  <a:spcPct val="15000"/>
                </a:spcAft>
                <a:buChar char="••"/>
              </a:pPr>
              <a:endParaRPr lang="zh-CN" altLang="en-US" sz="1800" b="1" kern="1200" dirty="0">
                <a:latin typeface="+mj-ea"/>
                <a:ea typeface="+mj-ea"/>
              </a:endParaRPr>
            </a:p>
          </p:txBody>
        </p:sp>
      </p:grpSp>
    </p:spTree>
    <p:extLst>
      <p:ext uri="{BB962C8B-B14F-4D97-AF65-F5344CB8AC3E}">
        <p14:creationId xmlns:p14="http://schemas.microsoft.com/office/powerpoint/2010/main" val="2479280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13313" name="内容占位符 12"/>
          <p:cNvSpPr>
            <a:spLocks noGrp="1" noChangeArrowheads="1"/>
          </p:cNvSpPr>
          <p:nvPr>
            <p:ph sz="half" idx="1"/>
          </p:nvPr>
        </p:nvSpPr>
        <p:spPr>
          <a:xfrm>
            <a:off x="2020571" y="1985248"/>
            <a:ext cx="4869656" cy="1365647"/>
          </a:xfrm>
        </p:spPr>
        <p:txBody>
          <a:bodyPr/>
          <a:lstStyle/>
          <a:p>
            <a:pPr marL="109728" indent="0" algn="ctr">
              <a:buNone/>
            </a:pPr>
            <a:r>
              <a:rPr lang="zh-CN" altLang="en-US" sz="6000" b="1" dirty="0">
                <a:solidFill>
                  <a:schemeClr val="bg1"/>
                </a:solidFill>
                <a:latin typeface="微软雅黑" panose="020B0503020204020204" pitchFamily="34" charset="-122"/>
                <a:ea typeface="微软雅黑" panose="020B0503020204020204" pitchFamily="34" charset="-122"/>
              </a:rPr>
              <a:t>一、概述</a:t>
            </a:r>
            <a:endParaRPr lang="zh-CN" altLang="en-US" sz="6000" dirty="0"/>
          </a:p>
        </p:txBody>
      </p:sp>
    </p:spTree>
    <p:extLst>
      <p:ext uri="{BB962C8B-B14F-4D97-AF65-F5344CB8AC3E}">
        <p14:creationId xmlns:p14="http://schemas.microsoft.com/office/powerpoint/2010/main" val="13060753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图片 1" descr="常馨瑶双子宫畸形病盆腔脓肿=阴道前壁造口术 (5)"/>
          <p:cNvPicPr>
            <a:picLocks noChangeAspect="1" noChangeArrowheads="1"/>
          </p:cNvPicPr>
          <p:nvPr/>
        </p:nvPicPr>
        <p:blipFill>
          <a:blip r:embed="rId2" cstate="print">
            <a:extLst>
              <a:ext uri="{28A0092B-C50C-407E-A947-70E740481C1C}">
                <a14:useLocalDpi xmlns:a14="http://schemas.microsoft.com/office/drawing/2010/main" val="0"/>
              </a:ext>
            </a:extLst>
          </a:blip>
          <a:srcRect l="-685" t="14909" r="4683" b="10677"/>
          <a:stretch>
            <a:fillRect/>
          </a:stretch>
        </p:blipFill>
        <p:spPr bwMode="auto">
          <a:xfrm>
            <a:off x="278606" y="33337"/>
            <a:ext cx="8515350" cy="5054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75460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图片 1" descr="常馨瑶双子宫畸形病盆腔脓肿=阴道前壁造口术 (28)"/>
          <p:cNvPicPr>
            <a:picLocks noChangeAspect="1" noChangeArrowheads="1"/>
          </p:cNvPicPr>
          <p:nvPr/>
        </p:nvPicPr>
        <p:blipFill>
          <a:blip r:embed="rId2">
            <a:extLst>
              <a:ext uri="{28A0092B-C50C-407E-A947-70E740481C1C}">
                <a14:useLocalDpi xmlns:a14="http://schemas.microsoft.com/office/drawing/2010/main" val="0"/>
              </a:ext>
            </a:extLst>
          </a:blip>
          <a:srcRect l="11823" t="4688"/>
          <a:stretch>
            <a:fillRect/>
          </a:stretch>
        </p:blipFill>
        <p:spPr bwMode="auto">
          <a:xfrm>
            <a:off x="1132285" y="48816"/>
            <a:ext cx="6965156" cy="5044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0121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图片 1" descr="常馨瑶双子宫畸形病盆腔脓肿=阴道前壁造口术 (26)"/>
          <p:cNvPicPr>
            <a:picLocks noChangeAspect="1" noChangeArrowheads="1"/>
          </p:cNvPicPr>
          <p:nvPr/>
        </p:nvPicPr>
        <p:blipFill>
          <a:blip r:embed="rId2" cstate="print">
            <a:extLst>
              <a:ext uri="{28A0092B-C50C-407E-A947-70E740481C1C}">
                <a14:useLocalDpi xmlns:a14="http://schemas.microsoft.com/office/drawing/2010/main" val="0"/>
              </a:ext>
            </a:extLst>
          </a:blip>
          <a:srcRect t="13124" r="11838" b="13890"/>
          <a:stretch>
            <a:fillRect/>
          </a:stretch>
        </p:blipFill>
        <p:spPr bwMode="auto">
          <a:xfrm>
            <a:off x="314325" y="142875"/>
            <a:ext cx="8379619" cy="4493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03685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13313" name="内容占位符 12"/>
          <p:cNvSpPr>
            <a:spLocks noGrp="1" noChangeArrowheads="1"/>
          </p:cNvSpPr>
          <p:nvPr>
            <p:ph sz="half" idx="1"/>
          </p:nvPr>
        </p:nvSpPr>
        <p:spPr>
          <a:xfrm>
            <a:off x="1361440" y="2107168"/>
            <a:ext cx="6736079" cy="1365647"/>
          </a:xfrm>
        </p:spPr>
        <p:txBody>
          <a:bodyPr>
            <a:normAutofit/>
          </a:bodyPr>
          <a:lstStyle/>
          <a:p>
            <a:pPr marL="109728" indent="0" algn="ctr">
              <a:buNone/>
            </a:pPr>
            <a:r>
              <a:rPr lang="zh-CN" altLang="en-US" sz="6000" b="1" dirty="0">
                <a:solidFill>
                  <a:schemeClr val="bg1"/>
                </a:solidFill>
                <a:latin typeface="微软雅黑" panose="020B0503020204020204" pitchFamily="34" charset="-122"/>
                <a:ea typeface="微软雅黑" panose="020B0503020204020204" pitchFamily="34" charset="-122"/>
              </a:rPr>
              <a:t>四、鉴别诊断</a:t>
            </a:r>
            <a:endParaRPr lang="zh-CN" altLang="en-US" sz="6000" dirty="0"/>
          </a:p>
        </p:txBody>
      </p:sp>
    </p:spTree>
    <p:extLst>
      <p:ext uri="{BB962C8B-B14F-4D97-AF65-F5344CB8AC3E}">
        <p14:creationId xmlns:p14="http://schemas.microsoft.com/office/powerpoint/2010/main" val="39744883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标题 1"/>
          <p:cNvSpPr>
            <a:spLocks noGrp="1" noChangeArrowheads="1"/>
          </p:cNvSpPr>
          <p:nvPr>
            <p:ph type="title"/>
          </p:nvPr>
        </p:nvSpPr>
        <p:spPr>
          <a:xfrm>
            <a:off x="880596" y="609043"/>
            <a:ext cx="7543800" cy="940594"/>
          </a:xfrm>
        </p:spPr>
        <p:txBody>
          <a:bodyPr/>
          <a:lstStyle/>
          <a:p>
            <a:pPr algn="ctr">
              <a:defRPr/>
            </a:pPr>
            <a:r>
              <a:rPr lang="zh-CN" altLang="en-US" b="1" dirty="0">
                <a:solidFill>
                  <a:srgbClr val="2626FE"/>
                </a:solidFill>
              </a:rPr>
              <a:t>鉴别诊断</a:t>
            </a:r>
          </a:p>
        </p:txBody>
      </p:sp>
      <p:sp>
        <p:nvSpPr>
          <p:cNvPr id="79874" name="内容占位符 2"/>
          <p:cNvSpPr>
            <a:spLocks noGrp="1" noChangeArrowheads="1"/>
          </p:cNvSpPr>
          <p:nvPr>
            <p:ph idx="1"/>
          </p:nvPr>
        </p:nvSpPr>
        <p:spPr>
          <a:xfrm>
            <a:off x="468775" y="1446835"/>
            <a:ext cx="8229600" cy="3368320"/>
          </a:xfrm>
        </p:spPr>
        <p:txBody>
          <a:bodyPr/>
          <a:lstStyle/>
          <a:p>
            <a:pPr>
              <a:lnSpc>
                <a:spcPct val="200000"/>
              </a:lnSpc>
              <a:buFont typeface="Wingdings" pitchFamily="2" charset="2"/>
              <a:buChar char="p"/>
            </a:pPr>
            <a:r>
              <a:rPr lang="zh-CN" altLang="en-US" b="1" dirty="0">
                <a:solidFill>
                  <a:srgbClr val="02057E"/>
                </a:solidFill>
              </a:rPr>
              <a:t>急性阑尾炎</a:t>
            </a:r>
            <a:r>
              <a:rPr lang="zh-CN" altLang="en-US" b="1" dirty="0">
                <a:solidFill>
                  <a:srgbClr val="110F0D"/>
                </a:solidFill>
              </a:rPr>
              <a:t>（部位不同）</a:t>
            </a:r>
          </a:p>
          <a:p>
            <a:pPr>
              <a:lnSpc>
                <a:spcPct val="200000"/>
              </a:lnSpc>
              <a:buFont typeface="Wingdings" pitchFamily="2" charset="2"/>
              <a:buChar char="p"/>
            </a:pPr>
            <a:r>
              <a:rPr lang="zh-CN" altLang="en-US" b="1" dirty="0">
                <a:solidFill>
                  <a:srgbClr val="02057E"/>
                </a:solidFill>
              </a:rPr>
              <a:t>异位妊娠</a:t>
            </a:r>
            <a:r>
              <a:rPr lang="zh-CN" altLang="en-US" b="1" dirty="0">
                <a:solidFill>
                  <a:srgbClr val="110F0D"/>
                </a:solidFill>
              </a:rPr>
              <a:t>（妊娠</a:t>
            </a:r>
            <a:r>
              <a:rPr lang="en-US" altLang="zh-CN" b="1" dirty="0">
                <a:solidFill>
                  <a:srgbClr val="110F0D"/>
                </a:solidFill>
              </a:rPr>
              <a:t>VS</a:t>
            </a:r>
            <a:r>
              <a:rPr lang="zh-CN" altLang="en-US" b="1" dirty="0">
                <a:solidFill>
                  <a:srgbClr val="110F0D"/>
                </a:solidFill>
              </a:rPr>
              <a:t>炎症；脓液</a:t>
            </a:r>
            <a:r>
              <a:rPr lang="en-US" altLang="zh-CN" b="1" dirty="0">
                <a:solidFill>
                  <a:srgbClr val="110F0D"/>
                </a:solidFill>
              </a:rPr>
              <a:t>VS</a:t>
            </a:r>
            <a:r>
              <a:rPr lang="zh-CN" altLang="en-US" b="1" dirty="0">
                <a:solidFill>
                  <a:srgbClr val="110F0D"/>
                </a:solidFill>
              </a:rPr>
              <a:t>不凝血）</a:t>
            </a:r>
          </a:p>
          <a:p>
            <a:pPr>
              <a:lnSpc>
                <a:spcPct val="200000"/>
              </a:lnSpc>
              <a:buFont typeface="Wingdings" pitchFamily="2" charset="2"/>
              <a:buChar char="p"/>
            </a:pPr>
            <a:r>
              <a:rPr lang="zh-CN" altLang="en-US" b="1" dirty="0">
                <a:solidFill>
                  <a:srgbClr val="02057E"/>
                </a:solidFill>
              </a:rPr>
              <a:t>卵巢囊肿蒂扭转</a:t>
            </a:r>
            <a:r>
              <a:rPr lang="zh-CN" altLang="en-US" b="1" dirty="0">
                <a:solidFill>
                  <a:srgbClr val="110F0D"/>
                </a:solidFill>
              </a:rPr>
              <a:t>（炎症，疼痛特点）</a:t>
            </a:r>
          </a:p>
          <a:p>
            <a:pPr>
              <a:buFont typeface="Calibri" panose="020F0502020204030204" pitchFamily="34" charset="0"/>
              <a:buChar char="•"/>
            </a:pPr>
            <a:endParaRPr lang="zh-CN" alt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D5EE2A-429E-0162-0874-0F25CC8CB92D}"/>
              </a:ext>
            </a:extLst>
          </p:cNvPr>
          <p:cNvSpPr>
            <a:spLocks noGrp="1"/>
          </p:cNvSpPr>
          <p:nvPr>
            <p:ph type="title"/>
          </p:nvPr>
        </p:nvSpPr>
        <p:spPr>
          <a:xfrm>
            <a:off x="457200" y="432706"/>
            <a:ext cx="8229600" cy="800100"/>
          </a:xfrm>
        </p:spPr>
        <p:txBody>
          <a:bodyPr>
            <a:normAutofit fontScale="90000"/>
          </a:bodyPr>
          <a:lstStyle/>
          <a:p>
            <a:r>
              <a:rPr lang="zh-CN" altLang="en-US" dirty="0">
                <a:solidFill>
                  <a:srgbClr val="FF0000"/>
                </a:solidFill>
              </a:rPr>
              <a:t>患者，女，</a:t>
            </a:r>
            <a:r>
              <a:rPr lang="en-US" altLang="zh-CN" dirty="0">
                <a:solidFill>
                  <a:srgbClr val="FF0000"/>
                </a:solidFill>
              </a:rPr>
              <a:t>24</a:t>
            </a:r>
            <a:r>
              <a:rPr lang="zh-CN" altLang="en-US" dirty="0">
                <a:solidFill>
                  <a:srgbClr val="FF0000"/>
                </a:solidFill>
              </a:rPr>
              <a:t>岁，右下腹剧痛</a:t>
            </a:r>
            <a:r>
              <a:rPr lang="en-US" altLang="zh-CN" dirty="0">
                <a:solidFill>
                  <a:srgbClr val="FF0000"/>
                </a:solidFill>
              </a:rPr>
              <a:t>6</a:t>
            </a:r>
            <a:r>
              <a:rPr lang="zh-CN" altLang="en-US" dirty="0">
                <a:solidFill>
                  <a:srgbClr val="FF0000"/>
                </a:solidFill>
              </a:rPr>
              <a:t>小时</a:t>
            </a:r>
          </a:p>
        </p:txBody>
      </p:sp>
      <p:pic>
        <p:nvPicPr>
          <p:cNvPr id="5" name="内容占位符 4">
            <a:extLst>
              <a:ext uri="{FF2B5EF4-FFF2-40B4-BE49-F238E27FC236}">
                <a16:creationId xmlns:a16="http://schemas.microsoft.com/office/drawing/2014/main" id="{28E0EAE9-C0A5-1FC3-6829-E4CFFC0B3D5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558" t="46312" r="12708" b="25830"/>
          <a:stretch/>
        </p:blipFill>
        <p:spPr>
          <a:xfrm>
            <a:off x="587829" y="1431471"/>
            <a:ext cx="7690757" cy="3439886"/>
          </a:xfrm>
        </p:spPr>
      </p:pic>
      <p:sp>
        <p:nvSpPr>
          <p:cNvPr id="7" name="文本框 6">
            <a:extLst>
              <a:ext uri="{FF2B5EF4-FFF2-40B4-BE49-F238E27FC236}">
                <a16:creationId xmlns:a16="http://schemas.microsoft.com/office/drawing/2014/main" id="{C3765043-34AB-80C0-3F62-25667F193E66}"/>
              </a:ext>
            </a:extLst>
          </p:cNvPr>
          <p:cNvSpPr txBox="1"/>
          <p:nvPr/>
        </p:nvSpPr>
        <p:spPr>
          <a:xfrm>
            <a:off x="4893129" y="3151414"/>
            <a:ext cx="4572000" cy="369332"/>
          </a:xfrm>
          <a:prstGeom prst="rect">
            <a:avLst/>
          </a:prstGeom>
          <a:noFill/>
        </p:spPr>
        <p:txBody>
          <a:bodyPr wrap="square">
            <a:spAutoFit/>
          </a:bodyPr>
          <a:lstStyle/>
          <a:p>
            <a:r>
              <a:rPr lang="en-US" altLang="zh-CN" dirty="0">
                <a:solidFill>
                  <a:srgbClr val="FF0000"/>
                </a:solidFill>
              </a:rPr>
              <a:t>2022-10-24</a:t>
            </a:r>
            <a:endParaRPr lang="zh-CN" altLang="en-US" dirty="0"/>
          </a:p>
        </p:txBody>
      </p:sp>
    </p:spTree>
    <p:extLst>
      <p:ext uri="{BB962C8B-B14F-4D97-AF65-F5344CB8AC3E}">
        <p14:creationId xmlns:p14="http://schemas.microsoft.com/office/powerpoint/2010/main" val="25435482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8E0A1F12-7B60-BDCE-EF75-2310A964B096}"/>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9113" t="51009" r="17757" b="23573"/>
          <a:stretch/>
        </p:blipFill>
        <p:spPr>
          <a:xfrm>
            <a:off x="910355" y="1077081"/>
            <a:ext cx="7323290" cy="3686167"/>
          </a:xfrm>
        </p:spPr>
      </p:pic>
      <p:sp>
        <p:nvSpPr>
          <p:cNvPr id="9" name="文本框 8">
            <a:extLst>
              <a:ext uri="{FF2B5EF4-FFF2-40B4-BE49-F238E27FC236}">
                <a16:creationId xmlns:a16="http://schemas.microsoft.com/office/drawing/2014/main" id="{2F6E6704-B1F6-B3B3-2BBE-45F743111AF2}"/>
              </a:ext>
            </a:extLst>
          </p:cNvPr>
          <p:cNvSpPr txBox="1"/>
          <p:nvPr/>
        </p:nvSpPr>
        <p:spPr>
          <a:xfrm>
            <a:off x="3418115" y="623598"/>
            <a:ext cx="4572000" cy="369332"/>
          </a:xfrm>
          <a:prstGeom prst="rect">
            <a:avLst/>
          </a:prstGeom>
          <a:noFill/>
        </p:spPr>
        <p:txBody>
          <a:bodyPr wrap="square">
            <a:spAutoFit/>
          </a:bodyPr>
          <a:lstStyle/>
          <a:p>
            <a:r>
              <a:rPr lang="en-US" altLang="zh-CN" dirty="0">
                <a:solidFill>
                  <a:srgbClr val="FF0000"/>
                </a:solidFill>
              </a:rPr>
              <a:t>10-26</a:t>
            </a:r>
            <a:endParaRPr lang="zh-CN" altLang="en-US" dirty="0"/>
          </a:p>
        </p:txBody>
      </p:sp>
    </p:spTree>
    <p:extLst>
      <p:ext uri="{BB962C8B-B14F-4D97-AF65-F5344CB8AC3E}">
        <p14:creationId xmlns:p14="http://schemas.microsoft.com/office/powerpoint/2010/main" val="7535422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内容占位符 7">
            <a:extLst>
              <a:ext uri="{FF2B5EF4-FFF2-40B4-BE49-F238E27FC236}">
                <a16:creationId xmlns:a16="http://schemas.microsoft.com/office/drawing/2014/main" id="{5398511A-C0CC-0A1B-EF56-1D967D802207}"/>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2145" b="14755"/>
          <a:stretch/>
        </p:blipFill>
        <p:spPr>
          <a:xfrm>
            <a:off x="2204062" y="533400"/>
            <a:ext cx="4847379" cy="4076700"/>
          </a:xfrm>
        </p:spPr>
      </p:pic>
    </p:spTree>
    <p:extLst>
      <p:ext uri="{BB962C8B-B14F-4D97-AF65-F5344CB8AC3E}">
        <p14:creationId xmlns:p14="http://schemas.microsoft.com/office/powerpoint/2010/main" val="21158671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016A1A2D-C7A5-6FB1-0C5D-19B1F5C46F8F}"/>
              </a:ext>
            </a:extLst>
          </p:cNvPr>
          <p:cNvSpPr>
            <a:spLocks noGrp="1"/>
          </p:cNvSpPr>
          <p:nvPr>
            <p:ph type="title"/>
          </p:nvPr>
        </p:nvSpPr>
        <p:spPr/>
        <p:txBody>
          <a:bodyPr/>
          <a:lstStyle/>
          <a:p>
            <a:pPr algn="ctr"/>
            <a:r>
              <a:rPr lang="en-US" altLang="zh-CN" dirty="0"/>
              <a:t>12-12</a:t>
            </a:r>
            <a:r>
              <a:rPr lang="zh-CN" altLang="en-US" dirty="0"/>
              <a:t>复查超声</a:t>
            </a:r>
          </a:p>
        </p:txBody>
      </p:sp>
      <p:pic>
        <p:nvPicPr>
          <p:cNvPr id="7" name="内容占位符 6">
            <a:extLst>
              <a:ext uri="{FF2B5EF4-FFF2-40B4-BE49-F238E27FC236}">
                <a16:creationId xmlns:a16="http://schemas.microsoft.com/office/drawing/2014/main" id="{F447B0BC-7AF5-0874-664A-86A5A7DA38DB}"/>
              </a:ext>
            </a:extLst>
          </p:cNvPr>
          <p:cNvPicPr>
            <a:picLocks noGrp="1" noChangeAspect="1"/>
          </p:cNvPicPr>
          <p:nvPr>
            <p:ph idx="1"/>
          </p:nvPr>
        </p:nvPicPr>
        <p:blipFill rotWithShape="1">
          <a:blip r:embed="rId2"/>
          <a:srcRect l="3712" t="52912" r="4202" b="28292"/>
          <a:stretch/>
        </p:blipFill>
        <p:spPr>
          <a:xfrm>
            <a:off x="522514" y="1789289"/>
            <a:ext cx="8501742" cy="3147381"/>
          </a:xfrm>
          <a:prstGeom prst="rect">
            <a:avLst/>
          </a:prstGeom>
        </p:spPr>
      </p:pic>
    </p:spTree>
    <p:extLst>
      <p:ext uri="{BB962C8B-B14F-4D97-AF65-F5344CB8AC3E}">
        <p14:creationId xmlns:p14="http://schemas.microsoft.com/office/powerpoint/2010/main" val="26332045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13313" name="内容占位符 12"/>
          <p:cNvSpPr>
            <a:spLocks noGrp="1" noChangeArrowheads="1"/>
          </p:cNvSpPr>
          <p:nvPr>
            <p:ph sz="half" idx="1"/>
          </p:nvPr>
        </p:nvSpPr>
        <p:spPr>
          <a:xfrm>
            <a:off x="1361440" y="2107168"/>
            <a:ext cx="6736079" cy="1365647"/>
          </a:xfrm>
        </p:spPr>
        <p:txBody>
          <a:bodyPr>
            <a:normAutofit/>
          </a:bodyPr>
          <a:lstStyle/>
          <a:p>
            <a:pPr marL="109728" indent="0" algn="ctr">
              <a:buNone/>
            </a:pPr>
            <a:r>
              <a:rPr lang="zh-CN" altLang="en-US" sz="6000" b="1" dirty="0">
                <a:solidFill>
                  <a:schemeClr val="bg1"/>
                </a:solidFill>
                <a:latin typeface="微软雅黑" panose="020B0503020204020204" pitchFamily="34" charset="-122"/>
                <a:ea typeface="微软雅黑" panose="020B0503020204020204" pitchFamily="34" charset="-122"/>
              </a:rPr>
              <a:t>五、治疗</a:t>
            </a:r>
            <a:endParaRPr lang="zh-CN" altLang="en-US" sz="6000" dirty="0"/>
          </a:p>
        </p:txBody>
      </p:sp>
    </p:spTree>
    <p:extLst>
      <p:ext uri="{BB962C8B-B14F-4D97-AF65-F5344CB8AC3E}">
        <p14:creationId xmlns:p14="http://schemas.microsoft.com/office/powerpoint/2010/main" val="644265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标题 1"/>
          <p:cNvSpPr>
            <a:spLocks noGrp="1" noChangeArrowheads="1"/>
          </p:cNvSpPr>
          <p:nvPr>
            <p:ph type="title"/>
          </p:nvPr>
        </p:nvSpPr>
        <p:spPr>
          <a:xfrm>
            <a:off x="832882" y="611744"/>
            <a:ext cx="7543800" cy="883444"/>
          </a:xfrm>
        </p:spPr>
        <p:txBody>
          <a:bodyPr/>
          <a:lstStyle/>
          <a:p>
            <a:pPr algn="ctr">
              <a:defRPr/>
            </a:pPr>
            <a:r>
              <a:rPr lang="zh-CN" altLang="en-US" b="1" dirty="0">
                <a:solidFill>
                  <a:srgbClr val="FF0000"/>
                </a:solidFill>
              </a:rPr>
              <a:t>定义</a:t>
            </a:r>
          </a:p>
        </p:txBody>
      </p:sp>
      <p:sp>
        <p:nvSpPr>
          <p:cNvPr id="4" name="文本占位符 3"/>
          <p:cNvSpPr>
            <a:spLocks noGrp="1"/>
          </p:cNvSpPr>
          <p:nvPr>
            <p:ph type="body" idx="4294967295"/>
          </p:nvPr>
        </p:nvSpPr>
        <p:spPr>
          <a:xfrm>
            <a:off x="944880" y="1851950"/>
            <a:ext cx="7203440" cy="1250066"/>
          </a:xfrm>
          <a:solidFill>
            <a:schemeClr val="bg2"/>
          </a:solidFill>
          <a:ln>
            <a:noFill/>
          </a:ln>
        </p:spPr>
        <p:style>
          <a:lnRef idx="2">
            <a:schemeClr val="accent2"/>
          </a:lnRef>
          <a:fillRef idx="1">
            <a:schemeClr val="lt1"/>
          </a:fillRef>
          <a:effectRef idx="0">
            <a:schemeClr val="accent2"/>
          </a:effectRef>
          <a:fontRef idx="minor">
            <a:schemeClr val="dk1"/>
          </a:fontRef>
        </p:style>
        <p:txBody>
          <a:bodyPr>
            <a:noAutofit/>
          </a:bodyPr>
          <a:lstStyle/>
          <a:p>
            <a:pPr marL="109728" indent="0" algn="ctr" fontAlgn="auto">
              <a:lnSpc>
                <a:spcPct val="200000"/>
              </a:lnSpc>
              <a:spcBef>
                <a:spcPts val="0"/>
              </a:spcBef>
              <a:buNone/>
              <a:defRPr/>
            </a:pPr>
            <a:r>
              <a:rPr lang="zh-CN" altLang="en-US" sz="3200" b="1" noProof="1">
                <a:solidFill>
                  <a:schemeClr val="tx1"/>
                </a:solidFill>
                <a:latin typeface="微软雅黑" panose="020B0503020204020204" pitchFamily="34" charset="-122"/>
                <a:ea typeface="微软雅黑" panose="020B0503020204020204" pitchFamily="34" charset="-122"/>
              </a:rPr>
              <a:t>女性</a:t>
            </a:r>
            <a:r>
              <a:rPr lang="zh-CN" altLang="en-US" sz="3200" b="1" u="sng" noProof="1">
                <a:solidFill>
                  <a:srgbClr val="FF0000"/>
                </a:solidFill>
                <a:latin typeface="微软雅黑" panose="020B0503020204020204" pitchFamily="34" charset="-122"/>
                <a:ea typeface="微软雅黑" panose="020B0503020204020204" pitchFamily="34" charset="-122"/>
              </a:rPr>
              <a:t>上生殖道</a:t>
            </a:r>
            <a:r>
              <a:rPr lang="zh-CN" altLang="en-US" sz="3200" b="1" noProof="1">
                <a:solidFill>
                  <a:schemeClr val="tx1"/>
                </a:solidFill>
                <a:latin typeface="微软雅黑" panose="020B0503020204020204" pitchFamily="34" charset="-122"/>
                <a:ea typeface="微软雅黑" panose="020B0503020204020204" pitchFamily="34" charset="-122"/>
              </a:rPr>
              <a:t>及其</a:t>
            </a:r>
            <a:r>
              <a:rPr lang="zh-CN" altLang="en-US" sz="3200" b="1" u="sng" noProof="1">
                <a:solidFill>
                  <a:srgbClr val="FF0000"/>
                </a:solidFill>
                <a:latin typeface="微软雅黑" panose="020B0503020204020204" pitchFamily="34" charset="-122"/>
                <a:ea typeface="微软雅黑" panose="020B0503020204020204" pitchFamily="34" charset="-122"/>
              </a:rPr>
              <a:t>周围组织</a:t>
            </a:r>
            <a:r>
              <a:rPr lang="zh-CN" altLang="en-US" sz="3200" b="1" noProof="1">
                <a:solidFill>
                  <a:schemeClr val="tx1"/>
                </a:solidFill>
                <a:latin typeface="微软雅黑" panose="020B0503020204020204" pitchFamily="34" charset="-122"/>
                <a:ea typeface="微软雅黑" panose="020B0503020204020204" pitchFamily="34" charset="-122"/>
              </a:rPr>
              <a:t>的炎症</a:t>
            </a:r>
            <a:r>
              <a:rPr lang="zh-CN" altLang="en-US" sz="3200" noProof="1"/>
              <a: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1391553" y="1572551"/>
            <a:ext cx="6192454" cy="3221349"/>
            <a:chOff x="2379784" y="914125"/>
            <a:chExt cx="4963165" cy="4032878"/>
          </a:xfrm>
        </p:grpSpPr>
        <p:sp>
          <p:nvSpPr>
            <p:cNvPr id="8" name="直角上箭头 7"/>
            <p:cNvSpPr/>
            <p:nvPr/>
          </p:nvSpPr>
          <p:spPr>
            <a:xfrm rot="5400000">
              <a:off x="2806831" y="2700913"/>
              <a:ext cx="1611868" cy="1835054"/>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任意多边形 8"/>
            <p:cNvSpPr/>
            <p:nvPr/>
          </p:nvSpPr>
          <p:spPr>
            <a:xfrm>
              <a:off x="2379784" y="914125"/>
              <a:ext cx="2713437" cy="1899317"/>
            </a:xfrm>
            <a:custGeom>
              <a:avLst/>
              <a:gdLst>
                <a:gd name="connsiteX0" fmla="*/ 0 w 2713437"/>
                <a:gd name="connsiteY0" fmla="*/ 316616 h 1899317"/>
                <a:gd name="connsiteX1" fmla="*/ 316616 w 2713437"/>
                <a:gd name="connsiteY1" fmla="*/ 0 h 1899317"/>
                <a:gd name="connsiteX2" fmla="*/ 2396821 w 2713437"/>
                <a:gd name="connsiteY2" fmla="*/ 0 h 1899317"/>
                <a:gd name="connsiteX3" fmla="*/ 2713437 w 2713437"/>
                <a:gd name="connsiteY3" fmla="*/ 316616 h 1899317"/>
                <a:gd name="connsiteX4" fmla="*/ 2713437 w 2713437"/>
                <a:gd name="connsiteY4" fmla="*/ 1582701 h 1899317"/>
                <a:gd name="connsiteX5" fmla="*/ 2396821 w 2713437"/>
                <a:gd name="connsiteY5" fmla="*/ 1899317 h 1899317"/>
                <a:gd name="connsiteX6" fmla="*/ 316616 w 2713437"/>
                <a:gd name="connsiteY6" fmla="*/ 1899317 h 1899317"/>
                <a:gd name="connsiteX7" fmla="*/ 0 w 2713437"/>
                <a:gd name="connsiteY7" fmla="*/ 1582701 h 1899317"/>
                <a:gd name="connsiteX8" fmla="*/ 0 w 2713437"/>
                <a:gd name="connsiteY8" fmla="*/ 316616 h 1899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3437" h="1899317">
                  <a:moveTo>
                    <a:pt x="0" y="316616"/>
                  </a:moveTo>
                  <a:cubicBezTo>
                    <a:pt x="0" y="141754"/>
                    <a:pt x="141754" y="0"/>
                    <a:pt x="316616" y="0"/>
                  </a:cubicBezTo>
                  <a:lnTo>
                    <a:pt x="2396821" y="0"/>
                  </a:lnTo>
                  <a:cubicBezTo>
                    <a:pt x="2571683" y="0"/>
                    <a:pt x="2713437" y="141754"/>
                    <a:pt x="2713437" y="316616"/>
                  </a:cubicBezTo>
                  <a:lnTo>
                    <a:pt x="2713437" y="1582701"/>
                  </a:lnTo>
                  <a:cubicBezTo>
                    <a:pt x="2713437" y="1757563"/>
                    <a:pt x="2571683" y="1899317"/>
                    <a:pt x="2396821" y="1899317"/>
                  </a:cubicBezTo>
                  <a:lnTo>
                    <a:pt x="316616" y="1899317"/>
                  </a:lnTo>
                  <a:cubicBezTo>
                    <a:pt x="141754" y="1899317"/>
                    <a:pt x="0" y="1757563"/>
                    <a:pt x="0" y="1582701"/>
                  </a:cubicBezTo>
                  <a:lnTo>
                    <a:pt x="0" y="316616"/>
                  </a:lnTo>
                  <a:close/>
                </a:path>
              </a:pathLst>
            </a:custGeom>
          </p:spPr>
          <p:style>
            <a:lnRef idx="1">
              <a:schemeClr val="accent2"/>
            </a:lnRef>
            <a:fillRef idx="3">
              <a:schemeClr val="accent2"/>
            </a:fillRef>
            <a:effectRef idx="2">
              <a:schemeClr val="accent2"/>
            </a:effectRef>
            <a:fontRef idx="minor">
              <a:schemeClr val="lt1"/>
            </a:fontRef>
          </p:style>
          <p:txBody>
            <a:bodyPr spcFirstLastPara="0" vert="horz" wrap="square" lIns="214654" tIns="214654" rIns="214654" bIns="214654" numCol="1" spcCol="1270" anchor="ctr" anchorCtr="0">
              <a:noAutofit/>
            </a:bodyPr>
            <a:lstStyle/>
            <a:p>
              <a:pPr lvl="0" algn="ctr" defTabSz="1422400">
                <a:lnSpc>
                  <a:spcPct val="90000"/>
                </a:lnSpc>
                <a:spcBef>
                  <a:spcPct val="0"/>
                </a:spcBef>
                <a:spcAft>
                  <a:spcPct val="35000"/>
                </a:spcAft>
              </a:pPr>
              <a:r>
                <a:rPr lang="zh-CN" altLang="en-US" sz="3200" b="1" kern="1200" dirty="0">
                  <a:latin typeface="+mj-ea"/>
                  <a:ea typeface="+mj-ea"/>
                </a:rPr>
                <a:t>抗生素治疗为主</a:t>
              </a:r>
            </a:p>
          </p:txBody>
        </p:sp>
        <p:sp>
          <p:nvSpPr>
            <p:cNvPr id="10" name="任意多边形 9"/>
            <p:cNvSpPr/>
            <p:nvPr/>
          </p:nvSpPr>
          <p:spPr>
            <a:xfrm>
              <a:off x="5093221" y="1095268"/>
              <a:ext cx="1973495" cy="1535112"/>
            </a:xfrm>
            <a:custGeom>
              <a:avLst/>
              <a:gdLst>
                <a:gd name="connsiteX0" fmla="*/ 0 w 1973495"/>
                <a:gd name="connsiteY0" fmla="*/ 0 h 1535112"/>
                <a:gd name="connsiteX1" fmla="*/ 1973495 w 1973495"/>
                <a:gd name="connsiteY1" fmla="*/ 0 h 1535112"/>
                <a:gd name="connsiteX2" fmla="*/ 1973495 w 1973495"/>
                <a:gd name="connsiteY2" fmla="*/ 1535112 h 1535112"/>
                <a:gd name="connsiteX3" fmla="*/ 0 w 1973495"/>
                <a:gd name="connsiteY3" fmla="*/ 1535112 h 1535112"/>
                <a:gd name="connsiteX4" fmla="*/ 0 w 1973495"/>
                <a:gd name="connsiteY4" fmla="*/ 0 h 1535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3495" h="1535112">
                  <a:moveTo>
                    <a:pt x="0" y="0"/>
                  </a:moveTo>
                  <a:lnTo>
                    <a:pt x="1973495" y="0"/>
                  </a:lnTo>
                  <a:lnTo>
                    <a:pt x="1973495" y="1535112"/>
                  </a:lnTo>
                  <a:lnTo>
                    <a:pt x="0" y="15351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zh-CN" altLang="en-US" sz="2400" b="1" kern="1200" dirty="0">
                  <a:solidFill>
                    <a:srgbClr val="000000"/>
                  </a:solidFill>
                  <a:latin typeface="+mj-ea"/>
                  <a:ea typeface="+mj-ea"/>
                </a:rPr>
                <a:t>经验</a:t>
              </a:r>
            </a:p>
            <a:p>
              <a:pPr marL="228600" lvl="1" indent="-228600" algn="l" defTabSz="889000">
                <a:lnSpc>
                  <a:spcPct val="90000"/>
                </a:lnSpc>
                <a:spcBef>
                  <a:spcPct val="0"/>
                </a:spcBef>
                <a:spcAft>
                  <a:spcPct val="15000"/>
                </a:spcAft>
                <a:buChar char="••"/>
              </a:pPr>
              <a:r>
                <a:rPr lang="zh-CN" altLang="en-US" sz="2400" b="1" kern="1200" dirty="0">
                  <a:solidFill>
                    <a:srgbClr val="000000"/>
                  </a:solidFill>
                  <a:latin typeface="+mj-ea"/>
                  <a:ea typeface="+mj-ea"/>
                </a:rPr>
                <a:t>及时</a:t>
              </a:r>
            </a:p>
            <a:p>
              <a:pPr marL="228600" lvl="1" indent="-228600" algn="l" defTabSz="889000">
                <a:lnSpc>
                  <a:spcPct val="90000"/>
                </a:lnSpc>
                <a:spcBef>
                  <a:spcPct val="0"/>
                </a:spcBef>
                <a:spcAft>
                  <a:spcPct val="15000"/>
                </a:spcAft>
                <a:buChar char="••"/>
              </a:pPr>
              <a:r>
                <a:rPr lang="zh-CN" altLang="en-US" sz="2400" b="1" kern="1200" dirty="0">
                  <a:solidFill>
                    <a:srgbClr val="000000"/>
                  </a:solidFill>
                  <a:latin typeface="+mj-ea"/>
                  <a:ea typeface="+mj-ea"/>
                </a:rPr>
                <a:t>广谱</a:t>
              </a:r>
            </a:p>
            <a:p>
              <a:pPr marL="228600" lvl="1" indent="-228600" algn="l" defTabSz="889000">
                <a:lnSpc>
                  <a:spcPct val="90000"/>
                </a:lnSpc>
                <a:spcBef>
                  <a:spcPct val="0"/>
                </a:spcBef>
                <a:spcAft>
                  <a:spcPct val="15000"/>
                </a:spcAft>
                <a:buChar char="••"/>
              </a:pPr>
              <a:r>
                <a:rPr lang="zh-CN" altLang="en-US" sz="2400" b="1" kern="1200" dirty="0">
                  <a:solidFill>
                    <a:srgbClr val="000000"/>
                  </a:solidFill>
                  <a:latin typeface="+mj-ea"/>
                  <a:ea typeface="+mj-ea"/>
                </a:rPr>
                <a:t>个体化</a:t>
              </a:r>
            </a:p>
          </p:txBody>
        </p:sp>
        <p:sp>
          <p:nvSpPr>
            <p:cNvPr id="11" name="任意多边形 10"/>
            <p:cNvSpPr/>
            <p:nvPr/>
          </p:nvSpPr>
          <p:spPr>
            <a:xfrm>
              <a:off x="4629512" y="3047686"/>
              <a:ext cx="2713437" cy="1899317"/>
            </a:xfrm>
            <a:custGeom>
              <a:avLst/>
              <a:gdLst>
                <a:gd name="connsiteX0" fmla="*/ 0 w 2713437"/>
                <a:gd name="connsiteY0" fmla="*/ 316616 h 1899317"/>
                <a:gd name="connsiteX1" fmla="*/ 316616 w 2713437"/>
                <a:gd name="connsiteY1" fmla="*/ 0 h 1899317"/>
                <a:gd name="connsiteX2" fmla="*/ 2396821 w 2713437"/>
                <a:gd name="connsiteY2" fmla="*/ 0 h 1899317"/>
                <a:gd name="connsiteX3" fmla="*/ 2713437 w 2713437"/>
                <a:gd name="connsiteY3" fmla="*/ 316616 h 1899317"/>
                <a:gd name="connsiteX4" fmla="*/ 2713437 w 2713437"/>
                <a:gd name="connsiteY4" fmla="*/ 1582701 h 1899317"/>
                <a:gd name="connsiteX5" fmla="*/ 2396821 w 2713437"/>
                <a:gd name="connsiteY5" fmla="*/ 1899317 h 1899317"/>
                <a:gd name="connsiteX6" fmla="*/ 316616 w 2713437"/>
                <a:gd name="connsiteY6" fmla="*/ 1899317 h 1899317"/>
                <a:gd name="connsiteX7" fmla="*/ 0 w 2713437"/>
                <a:gd name="connsiteY7" fmla="*/ 1582701 h 1899317"/>
                <a:gd name="connsiteX8" fmla="*/ 0 w 2713437"/>
                <a:gd name="connsiteY8" fmla="*/ 316616 h 1899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3437" h="1899317">
                  <a:moveTo>
                    <a:pt x="0" y="316616"/>
                  </a:moveTo>
                  <a:cubicBezTo>
                    <a:pt x="0" y="141754"/>
                    <a:pt x="141754" y="0"/>
                    <a:pt x="316616" y="0"/>
                  </a:cubicBezTo>
                  <a:lnTo>
                    <a:pt x="2396821" y="0"/>
                  </a:lnTo>
                  <a:cubicBezTo>
                    <a:pt x="2571683" y="0"/>
                    <a:pt x="2713437" y="141754"/>
                    <a:pt x="2713437" y="316616"/>
                  </a:cubicBezTo>
                  <a:lnTo>
                    <a:pt x="2713437" y="1582701"/>
                  </a:lnTo>
                  <a:cubicBezTo>
                    <a:pt x="2713437" y="1757563"/>
                    <a:pt x="2571683" y="1899317"/>
                    <a:pt x="2396821" y="1899317"/>
                  </a:cubicBezTo>
                  <a:lnTo>
                    <a:pt x="316616" y="1899317"/>
                  </a:lnTo>
                  <a:cubicBezTo>
                    <a:pt x="141754" y="1899317"/>
                    <a:pt x="0" y="1757563"/>
                    <a:pt x="0" y="1582701"/>
                  </a:cubicBezTo>
                  <a:lnTo>
                    <a:pt x="0" y="316616"/>
                  </a:lnTo>
                  <a:close/>
                </a:path>
              </a:pathLst>
            </a:custGeom>
          </p:spPr>
          <p:style>
            <a:lnRef idx="1">
              <a:schemeClr val="accent1"/>
            </a:lnRef>
            <a:fillRef idx="3">
              <a:schemeClr val="accent1"/>
            </a:fillRef>
            <a:effectRef idx="2">
              <a:schemeClr val="accent1"/>
            </a:effectRef>
            <a:fontRef idx="minor">
              <a:schemeClr val="lt1"/>
            </a:fontRef>
          </p:style>
          <p:txBody>
            <a:bodyPr spcFirstLastPara="0" vert="horz" wrap="square" lIns="214654" tIns="214654" rIns="214654" bIns="214654" numCol="1" spcCol="1270" anchor="ctr" anchorCtr="0">
              <a:noAutofit/>
            </a:bodyPr>
            <a:lstStyle/>
            <a:p>
              <a:pPr lvl="0" algn="ctr" defTabSz="1422400">
                <a:lnSpc>
                  <a:spcPct val="90000"/>
                </a:lnSpc>
                <a:spcBef>
                  <a:spcPct val="0"/>
                </a:spcBef>
                <a:spcAft>
                  <a:spcPct val="35000"/>
                </a:spcAft>
              </a:pPr>
              <a:r>
                <a:rPr lang="zh-CN" altLang="en-US" sz="3200" b="1" kern="1200" dirty="0">
                  <a:latin typeface="+mj-ea"/>
                  <a:ea typeface="+mj-ea"/>
                </a:rPr>
                <a:t>必要时手术</a:t>
              </a:r>
            </a:p>
          </p:txBody>
        </p:sp>
      </p:grpSp>
      <p:sp>
        <p:nvSpPr>
          <p:cNvPr id="12" name="标题 11"/>
          <p:cNvSpPr>
            <a:spLocks noGrp="1"/>
          </p:cNvSpPr>
          <p:nvPr>
            <p:ph type="title"/>
          </p:nvPr>
        </p:nvSpPr>
        <p:spPr>
          <a:xfrm>
            <a:off x="468775" y="498435"/>
            <a:ext cx="8229600" cy="800100"/>
          </a:xfrm>
        </p:spPr>
        <p:txBody>
          <a:bodyPr/>
          <a:lstStyle/>
          <a:p>
            <a:pPr algn="ctr"/>
            <a:r>
              <a:rPr lang="zh-CN" altLang="en-US" dirty="0">
                <a:solidFill>
                  <a:srgbClr val="2626FE"/>
                </a:solidFill>
              </a:rPr>
              <a:t>治疗原则</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标题 1"/>
          <p:cNvSpPr>
            <a:spLocks noGrp="1" noChangeArrowheads="1"/>
          </p:cNvSpPr>
          <p:nvPr>
            <p:ph type="title"/>
          </p:nvPr>
        </p:nvSpPr>
        <p:spPr>
          <a:xfrm>
            <a:off x="845871" y="423848"/>
            <a:ext cx="7543800" cy="862013"/>
          </a:xfrm>
        </p:spPr>
        <p:txBody>
          <a:bodyPr/>
          <a:lstStyle/>
          <a:p>
            <a:pPr algn="ctr">
              <a:defRPr/>
            </a:pPr>
            <a:r>
              <a:rPr lang="en-US" altLang="zh-CN" sz="3000" b="1" dirty="0">
                <a:solidFill>
                  <a:srgbClr val="2626FE"/>
                </a:solidFill>
                <a:latin typeface="+mj-ea"/>
                <a:ea typeface="+mj-ea"/>
              </a:rPr>
              <a:t>1</a:t>
            </a:r>
            <a:r>
              <a:rPr lang="zh-CN" altLang="en-US" sz="3000" b="1" dirty="0">
                <a:solidFill>
                  <a:srgbClr val="2626FE"/>
                </a:solidFill>
                <a:latin typeface="+mj-ea"/>
                <a:ea typeface="+mj-ea"/>
              </a:rPr>
              <a:t>、门诊治疗：非静脉给药方案</a:t>
            </a:r>
          </a:p>
        </p:txBody>
      </p:sp>
      <p:sp>
        <p:nvSpPr>
          <p:cNvPr id="3" name="内容占位符 2"/>
          <p:cNvSpPr>
            <a:spLocks noGrp="1"/>
          </p:cNvSpPr>
          <p:nvPr>
            <p:ph idx="1"/>
          </p:nvPr>
        </p:nvSpPr>
        <p:spPr>
          <a:xfrm>
            <a:off x="822723" y="1257300"/>
            <a:ext cx="7797403" cy="3619500"/>
          </a:xfrm>
          <a:ln w="38100">
            <a:noFill/>
          </a:ln>
        </p:spPr>
        <p:txBody>
          <a:bodyPr>
            <a:normAutofit/>
          </a:bodyPr>
          <a:lstStyle/>
          <a:p>
            <a:pPr marL="685800" lvl="1" indent="-342900" defTabSz="771525" fontAlgn="auto">
              <a:lnSpc>
                <a:spcPct val="150000"/>
              </a:lnSpc>
              <a:spcBef>
                <a:spcPct val="30000"/>
              </a:spcBef>
              <a:buFont typeface="Wingdings" panose="05000000000000000000" pitchFamily="2" charset="2"/>
              <a:buChar char="n"/>
              <a:defRPr/>
            </a:pPr>
            <a:r>
              <a:rPr lang="zh-CN" altLang="en-US" sz="2400" b="1" kern="0" noProof="1">
                <a:solidFill>
                  <a:srgbClr val="FF0000"/>
                </a:solidFill>
                <a:latin typeface="+mj-ea"/>
                <a:ea typeface="+mj-ea"/>
              </a:rPr>
              <a:t>适用：</a:t>
            </a:r>
            <a:r>
              <a:rPr lang="zh-CN" altLang="en-US" sz="2400" b="1" kern="0" noProof="1">
                <a:solidFill>
                  <a:schemeClr val="tx1"/>
                </a:solidFill>
                <a:latin typeface="+mj-ea"/>
                <a:ea typeface="+mj-ea"/>
              </a:rPr>
              <a:t>一般状况好，症状轻，能耐受口服抗生素，并有随访条件者</a:t>
            </a:r>
            <a:endParaRPr lang="en-US" altLang="zh-CN" sz="2400" b="1" kern="0" noProof="1">
              <a:solidFill>
                <a:schemeClr val="tx1"/>
              </a:solidFill>
              <a:latin typeface="+mj-ea"/>
              <a:ea typeface="+mj-ea"/>
            </a:endParaRPr>
          </a:p>
          <a:p>
            <a:pPr marL="685800" lvl="1" indent="-342900" defTabSz="771525" fontAlgn="auto">
              <a:lnSpc>
                <a:spcPct val="150000"/>
              </a:lnSpc>
              <a:spcBef>
                <a:spcPct val="30000"/>
              </a:spcBef>
              <a:buFont typeface="Wingdings" panose="05000000000000000000" pitchFamily="2" charset="2"/>
              <a:buChar char="n"/>
              <a:defRPr/>
            </a:pPr>
            <a:r>
              <a:rPr lang="zh-CN" altLang="en-US" sz="2400" kern="0" noProof="1">
                <a:solidFill>
                  <a:srgbClr val="FF0000"/>
                </a:solidFill>
                <a:latin typeface="+mj-ea"/>
                <a:ea typeface="+mj-ea"/>
              </a:rPr>
              <a:t>治疗方案：</a:t>
            </a:r>
            <a:endParaRPr lang="en-US" altLang="zh-CN" sz="2400" b="1" kern="0" noProof="1">
              <a:solidFill>
                <a:srgbClr val="FF0000"/>
              </a:solidFill>
              <a:latin typeface="+mj-ea"/>
              <a:ea typeface="+mj-ea"/>
            </a:endParaRPr>
          </a:p>
          <a:p>
            <a:pPr marL="0" indent="0" defTabSz="771525" fontAlgn="auto">
              <a:lnSpc>
                <a:spcPct val="150000"/>
              </a:lnSpc>
              <a:spcBef>
                <a:spcPct val="30000"/>
              </a:spcBef>
              <a:buNone/>
              <a:defRPr/>
            </a:pPr>
            <a:endParaRPr lang="en-US" altLang="zh-CN" sz="2100" b="1" kern="0" noProof="1">
              <a:solidFill>
                <a:srgbClr val="FF0000"/>
              </a:solidFill>
              <a:latin typeface="黑体" panose="02010609060101010101" pitchFamily="49" charset="-122"/>
            </a:endParaRPr>
          </a:p>
        </p:txBody>
      </p:sp>
      <p:grpSp>
        <p:nvGrpSpPr>
          <p:cNvPr id="4" name="组合 3"/>
          <p:cNvGrpSpPr/>
          <p:nvPr/>
        </p:nvGrpSpPr>
        <p:grpSpPr>
          <a:xfrm>
            <a:off x="1628425" y="3032566"/>
            <a:ext cx="6095493" cy="1823631"/>
            <a:chOff x="1628425" y="2046649"/>
            <a:chExt cx="6095493" cy="2902148"/>
          </a:xfrm>
        </p:grpSpPr>
        <p:sp>
          <p:nvSpPr>
            <p:cNvPr id="5" name="任意多边形 4"/>
            <p:cNvSpPr/>
            <p:nvPr/>
          </p:nvSpPr>
          <p:spPr>
            <a:xfrm rot="21600000">
              <a:off x="1628425" y="2046649"/>
              <a:ext cx="2902148" cy="2902148"/>
            </a:xfrm>
            <a:custGeom>
              <a:avLst/>
              <a:gdLst>
                <a:gd name="connsiteX0" fmla="*/ 0 w 2902148"/>
                <a:gd name="connsiteY0" fmla="*/ 1015752 h 2902148"/>
                <a:gd name="connsiteX1" fmla="*/ 1451074 w 2902148"/>
                <a:gd name="connsiteY1" fmla="*/ 0 h 2902148"/>
                <a:gd name="connsiteX2" fmla="*/ 2902148 w 2902148"/>
                <a:gd name="connsiteY2" fmla="*/ 1015752 h 2902148"/>
                <a:gd name="connsiteX3" fmla="*/ 2176611 w 2902148"/>
                <a:gd name="connsiteY3" fmla="*/ 1015752 h 2902148"/>
                <a:gd name="connsiteX4" fmla="*/ 2176611 w 2902148"/>
                <a:gd name="connsiteY4" fmla="*/ 2902148 h 2902148"/>
                <a:gd name="connsiteX5" fmla="*/ 725537 w 2902148"/>
                <a:gd name="connsiteY5" fmla="*/ 2902148 h 2902148"/>
                <a:gd name="connsiteX6" fmla="*/ 725537 w 2902148"/>
                <a:gd name="connsiteY6" fmla="*/ 1015752 h 2902148"/>
                <a:gd name="connsiteX7" fmla="*/ 0 w 2902148"/>
                <a:gd name="connsiteY7" fmla="*/ 1015752 h 290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148" h="2902148">
                  <a:moveTo>
                    <a:pt x="1015752" y="2902148"/>
                  </a:moveTo>
                  <a:lnTo>
                    <a:pt x="0" y="1451074"/>
                  </a:lnTo>
                  <a:lnTo>
                    <a:pt x="1015752" y="0"/>
                  </a:lnTo>
                  <a:lnTo>
                    <a:pt x="1015752" y="725537"/>
                  </a:lnTo>
                  <a:lnTo>
                    <a:pt x="2902148" y="725537"/>
                  </a:lnTo>
                  <a:lnTo>
                    <a:pt x="2902148" y="2176611"/>
                  </a:lnTo>
                  <a:lnTo>
                    <a:pt x="1015752" y="2176611"/>
                  </a:lnTo>
                  <a:lnTo>
                    <a:pt x="1015752" y="2902148"/>
                  </a:lnTo>
                  <a:close/>
                </a:path>
              </a:pathLst>
            </a:custGeom>
          </p:spPr>
          <p:style>
            <a:lnRef idx="1">
              <a:schemeClr val="accent1"/>
            </a:lnRef>
            <a:fillRef idx="2">
              <a:schemeClr val="accent1"/>
            </a:fillRef>
            <a:effectRef idx="1">
              <a:schemeClr val="accent1"/>
            </a:effectRef>
            <a:fontRef idx="minor">
              <a:schemeClr val="dk1"/>
            </a:fontRef>
          </p:style>
          <p:txBody>
            <a:bodyPr spcFirstLastPara="0" vert="horz" wrap="square" lIns="763908" tIns="981569" rIns="256032" bIns="981569" numCol="1" spcCol="1270" anchor="ctr" anchorCtr="0">
              <a:noAutofit/>
            </a:bodyPr>
            <a:lstStyle/>
            <a:p>
              <a:pPr lvl="0" algn="ctr" defTabSz="1600200">
                <a:lnSpc>
                  <a:spcPct val="90000"/>
                </a:lnSpc>
                <a:spcBef>
                  <a:spcPct val="0"/>
                </a:spcBef>
                <a:spcAft>
                  <a:spcPct val="35000"/>
                </a:spcAft>
              </a:pPr>
              <a:r>
                <a:rPr lang="zh-CN" altLang="en-US" sz="3600" b="1" kern="1200" dirty="0">
                  <a:latin typeface="+mj-ea"/>
                  <a:ea typeface="+mj-ea"/>
                </a:rPr>
                <a:t>方案</a:t>
              </a:r>
              <a:r>
                <a:rPr lang="en-US" altLang="zh-CN" sz="3600" b="1" kern="1200" dirty="0">
                  <a:latin typeface="+mj-ea"/>
                  <a:ea typeface="+mj-ea"/>
                </a:rPr>
                <a:t>A</a:t>
              </a:r>
              <a:endParaRPr lang="zh-CN" altLang="en-US" sz="3600" b="1" kern="1200" dirty="0">
                <a:latin typeface="+mj-ea"/>
                <a:ea typeface="+mj-ea"/>
              </a:endParaRPr>
            </a:p>
          </p:txBody>
        </p:sp>
        <p:sp>
          <p:nvSpPr>
            <p:cNvPr id="6" name="任意多边形 5"/>
            <p:cNvSpPr/>
            <p:nvPr/>
          </p:nvSpPr>
          <p:spPr>
            <a:xfrm>
              <a:off x="4821770" y="2046649"/>
              <a:ext cx="2902148" cy="2902148"/>
            </a:xfrm>
            <a:custGeom>
              <a:avLst/>
              <a:gdLst>
                <a:gd name="connsiteX0" fmla="*/ 0 w 2902148"/>
                <a:gd name="connsiteY0" fmla="*/ 1015752 h 2902148"/>
                <a:gd name="connsiteX1" fmla="*/ 1451074 w 2902148"/>
                <a:gd name="connsiteY1" fmla="*/ 0 h 2902148"/>
                <a:gd name="connsiteX2" fmla="*/ 2902148 w 2902148"/>
                <a:gd name="connsiteY2" fmla="*/ 1015752 h 2902148"/>
                <a:gd name="connsiteX3" fmla="*/ 2176611 w 2902148"/>
                <a:gd name="connsiteY3" fmla="*/ 1015752 h 2902148"/>
                <a:gd name="connsiteX4" fmla="*/ 2176611 w 2902148"/>
                <a:gd name="connsiteY4" fmla="*/ 2902148 h 2902148"/>
                <a:gd name="connsiteX5" fmla="*/ 725537 w 2902148"/>
                <a:gd name="connsiteY5" fmla="*/ 2902148 h 2902148"/>
                <a:gd name="connsiteX6" fmla="*/ 725537 w 2902148"/>
                <a:gd name="connsiteY6" fmla="*/ 1015752 h 2902148"/>
                <a:gd name="connsiteX7" fmla="*/ 0 w 2902148"/>
                <a:gd name="connsiteY7" fmla="*/ 1015752 h 290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148" h="2902148">
                  <a:moveTo>
                    <a:pt x="1886396" y="0"/>
                  </a:moveTo>
                  <a:lnTo>
                    <a:pt x="2902148" y="1451074"/>
                  </a:lnTo>
                  <a:lnTo>
                    <a:pt x="1886396" y="2902148"/>
                  </a:lnTo>
                  <a:lnTo>
                    <a:pt x="1886396" y="2176611"/>
                  </a:lnTo>
                  <a:lnTo>
                    <a:pt x="0" y="2176611"/>
                  </a:lnTo>
                  <a:lnTo>
                    <a:pt x="0" y="725537"/>
                  </a:lnTo>
                  <a:lnTo>
                    <a:pt x="1886396" y="725537"/>
                  </a:lnTo>
                  <a:lnTo>
                    <a:pt x="1886396" y="0"/>
                  </a:lnTo>
                  <a:close/>
                </a:path>
              </a:pathLst>
            </a:custGeom>
          </p:spPr>
          <p:style>
            <a:lnRef idx="1">
              <a:schemeClr val="accent2"/>
            </a:lnRef>
            <a:fillRef idx="2">
              <a:schemeClr val="accent2"/>
            </a:fillRef>
            <a:effectRef idx="1">
              <a:schemeClr val="accent2"/>
            </a:effectRef>
            <a:fontRef idx="minor">
              <a:schemeClr val="dk1"/>
            </a:fontRef>
          </p:style>
          <p:txBody>
            <a:bodyPr spcFirstLastPara="0" vert="horz" wrap="square" lIns="256032" tIns="981569" rIns="763908" bIns="981569" numCol="1" spcCol="1270" anchor="ctr" anchorCtr="0">
              <a:noAutofit/>
            </a:bodyPr>
            <a:lstStyle/>
            <a:p>
              <a:pPr lvl="0" algn="ctr" defTabSz="1600200">
                <a:lnSpc>
                  <a:spcPct val="90000"/>
                </a:lnSpc>
                <a:spcBef>
                  <a:spcPct val="0"/>
                </a:spcBef>
                <a:spcAft>
                  <a:spcPct val="35000"/>
                </a:spcAft>
              </a:pPr>
              <a:r>
                <a:rPr lang="zh-CN" altLang="en-US" sz="3600" b="1" kern="1200" dirty="0">
                  <a:latin typeface="+mj-ea"/>
                  <a:ea typeface="+mj-ea"/>
                </a:rPr>
                <a:t>方案</a:t>
              </a:r>
              <a:r>
                <a:rPr lang="en-US" altLang="zh-CN" sz="3600" b="1" kern="1200" dirty="0">
                  <a:latin typeface="+mj-ea"/>
                  <a:ea typeface="+mj-ea"/>
                </a:rPr>
                <a:t>B</a:t>
              </a:r>
              <a:endParaRPr lang="zh-CN" altLang="en-US" sz="3600" b="1" kern="1200" dirty="0">
                <a:latin typeface="+mj-ea"/>
                <a:ea typeface="+mj-ea"/>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标题 1"/>
          <p:cNvSpPr>
            <a:spLocks noGrp="1" noChangeArrowheads="1"/>
          </p:cNvSpPr>
          <p:nvPr>
            <p:ph type="title"/>
          </p:nvPr>
        </p:nvSpPr>
        <p:spPr>
          <a:xfrm>
            <a:off x="731592" y="422777"/>
            <a:ext cx="7543800" cy="862013"/>
          </a:xfrm>
        </p:spPr>
        <p:txBody>
          <a:bodyPr>
            <a:normAutofit/>
          </a:bodyPr>
          <a:lstStyle/>
          <a:p>
            <a:pPr algn="ctr">
              <a:defRPr/>
            </a:pPr>
            <a:r>
              <a:rPr lang="zh-CN" altLang="en-US" sz="3200" b="1" dirty="0">
                <a:solidFill>
                  <a:srgbClr val="FF0000"/>
                </a:solidFill>
                <a:latin typeface="+mj-ea"/>
                <a:ea typeface="+mj-ea"/>
              </a:rPr>
              <a:t>方案</a:t>
            </a:r>
            <a:r>
              <a:rPr lang="en-US" altLang="zh-CN" sz="3200" b="1" dirty="0">
                <a:solidFill>
                  <a:srgbClr val="FF0000"/>
                </a:solidFill>
                <a:latin typeface="+mj-ea"/>
                <a:ea typeface="+mj-ea"/>
              </a:rPr>
              <a:t>A</a:t>
            </a:r>
            <a:endParaRPr lang="zh-CN" altLang="en-US" sz="3200" b="1" dirty="0">
              <a:solidFill>
                <a:srgbClr val="FF0000"/>
              </a:solidFill>
              <a:latin typeface="+mj-ea"/>
              <a:ea typeface="+mj-ea"/>
            </a:endParaRPr>
          </a:p>
        </p:txBody>
      </p:sp>
      <p:grpSp>
        <p:nvGrpSpPr>
          <p:cNvPr id="4" name="组合 3"/>
          <p:cNvGrpSpPr/>
          <p:nvPr/>
        </p:nvGrpSpPr>
        <p:grpSpPr>
          <a:xfrm>
            <a:off x="462987" y="1284790"/>
            <a:ext cx="8461094" cy="3576577"/>
            <a:chOff x="1397422" y="1334143"/>
            <a:chExt cx="6094511" cy="4063999"/>
          </a:xfrm>
        </p:grpSpPr>
        <p:sp>
          <p:nvSpPr>
            <p:cNvPr id="5" name="任意多边形 4"/>
            <p:cNvSpPr/>
            <p:nvPr/>
          </p:nvSpPr>
          <p:spPr>
            <a:xfrm>
              <a:off x="1397422" y="1334143"/>
              <a:ext cx="1934765" cy="4063999"/>
            </a:xfrm>
            <a:custGeom>
              <a:avLst/>
              <a:gdLst>
                <a:gd name="connsiteX0" fmla="*/ 0 w 1934765"/>
                <a:gd name="connsiteY0" fmla="*/ 193477 h 4063999"/>
                <a:gd name="connsiteX1" fmla="*/ 193477 w 1934765"/>
                <a:gd name="connsiteY1" fmla="*/ 0 h 4063999"/>
                <a:gd name="connsiteX2" fmla="*/ 1741289 w 1934765"/>
                <a:gd name="connsiteY2" fmla="*/ 0 h 4063999"/>
                <a:gd name="connsiteX3" fmla="*/ 1934766 w 1934765"/>
                <a:gd name="connsiteY3" fmla="*/ 193477 h 4063999"/>
                <a:gd name="connsiteX4" fmla="*/ 1934765 w 1934765"/>
                <a:gd name="connsiteY4" fmla="*/ 3870523 h 4063999"/>
                <a:gd name="connsiteX5" fmla="*/ 1741288 w 1934765"/>
                <a:gd name="connsiteY5" fmla="*/ 4064000 h 4063999"/>
                <a:gd name="connsiteX6" fmla="*/ 193477 w 1934765"/>
                <a:gd name="connsiteY6" fmla="*/ 4063999 h 4063999"/>
                <a:gd name="connsiteX7" fmla="*/ 0 w 1934765"/>
                <a:gd name="connsiteY7" fmla="*/ 3870522 h 4063999"/>
                <a:gd name="connsiteX8" fmla="*/ 0 w 1934765"/>
                <a:gd name="connsiteY8" fmla="*/ 193477 h 406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4765" h="4063999">
                  <a:moveTo>
                    <a:pt x="0" y="193477"/>
                  </a:moveTo>
                  <a:cubicBezTo>
                    <a:pt x="0" y="86623"/>
                    <a:pt x="86623" y="0"/>
                    <a:pt x="193477" y="0"/>
                  </a:cubicBezTo>
                  <a:lnTo>
                    <a:pt x="1741289" y="0"/>
                  </a:lnTo>
                  <a:cubicBezTo>
                    <a:pt x="1848143" y="0"/>
                    <a:pt x="1934766" y="86623"/>
                    <a:pt x="1934766" y="193477"/>
                  </a:cubicBezTo>
                  <a:cubicBezTo>
                    <a:pt x="1934766" y="1419159"/>
                    <a:pt x="1934765" y="2644841"/>
                    <a:pt x="1934765" y="3870523"/>
                  </a:cubicBezTo>
                  <a:cubicBezTo>
                    <a:pt x="1934765" y="3977377"/>
                    <a:pt x="1848142" y="4064000"/>
                    <a:pt x="1741288" y="4064000"/>
                  </a:cubicBezTo>
                  <a:lnTo>
                    <a:pt x="193477" y="4063999"/>
                  </a:lnTo>
                  <a:cubicBezTo>
                    <a:pt x="86623" y="4063999"/>
                    <a:pt x="0" y="3977376"/>
                    <a:pt x="0" y="3870522"/>
                  </a:cubicBezTo>
                  <a:lnTo>
                    <a:pt x="0" y="193477"/>
                  </a:lnTo>
                  <a:close/>
                </a:path>
              </a:pathLst>
            </a:custGeom>
            <a:solidFill>
              <a:schemeClr val="accent2">
                <a:lumMod val="5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2936239" numCol="1" spcCol="1270" anchor="ctr" anchorCtr="0">
              <a:noAutofit/>
            </a:bodyPr>
            <a:lstStyle/>
            <a:p>
              <a:pPr lvl="0" algn="ctr" defTabSz="1066800">
                <a:lnSpc>
                  <a:spcPct val="90000"/>
                </a:lnSpc>
                <a:spcBef>
                  <a:spcPct val="0"/>
                </a:spcBef>
                <a:spcAft>
                  <a:spcPct val="35000"/>
                </a:spcAft>
              </a:pPr>
              <a:r>
                <a:rPr lang="zh-CN" altLang="en-US" sz="2400" b="1" kern="1200" dirty="0">
                  <a:solidFill>
                    <a:schemeClr val="bg1"/>
                  </a:solidFill>
                  <a:latin typeface="+mj-ea"/>
                  <a:ea typeface="+mj-ea"/>
                </a:rPr>
                <a:t>三代头孢类</a:t>
              </a:r>
            </a:p>
          </p:txBody>
        </p:sp>
        <p:sp>
          <p:nvSpPr>
            <p:cNvPr id="6" name="任意多边形 5"/>
            <p:cNvSpPr/>
            <p:nvPr/>
          </p:nvSpPr>
          <p:spPr>
            <a:xfrm>
              <a:off x="1590898" y="2206004"/>
              <a:ext cx="1547812" cy="2988938"/>
            </a:xfrm>
            <a:custGeom>
              <a:avLst/>
              <a:gdLst>
                <a:gd name="connsiteX0" fmla="*/ 0 w 1547812"/>
                <a:gd name="connsiteY0" fmla="*/ 154781 h 2641600"/>
                <a:gd name="connsiteX1" fmla="*/ 154781 w 1547812"/>
                <a:gd name="connsiteY1" fmla="*/ 0 h 2641600"/>
                <a:gd name="connsiteX2" fmla="*/ 1393031 w 1547812"/>
                <a:gd name="connsiteY2" fmla="*/ 0 h 2641600"/>
                <a:gd name="connsiteX3" fmla="*/ 1547812 w 1547812"/>
                <a:gd name="connsiteY3" fmla="*/ 154781 h 2641600"/>
                <a:gd name="connsiteX4" fmla="*/ 1547812 w 1547812"/>
                <a:gd name="connsiteY4" fmla="*/ 2486819 h 2641600"/>
                <a:gd name="connsiteX5" fmla="*/ 1393031 w 1547812"/>
                <a:gd name="connsiteY5" fmla="*/ 2641600 h 2641600"/>
                <a:gd name="connsiteX6" fmla="*/ 154781 w 1547812"/>
                <a:gd name="connsiteY6" fmla="*/ 2641600 h 2641600"/>
                <a:gd name="connsiteX7" fmla="*/ 0 w 1547812"/>
                <a:gd name="connsiteY7" fmla="*/ 2486819 h 2641600"/>
                <a:gd name="connsiteX8" fmla="*/ 0 w 1547812"/>
                <a:gd name="connsiteY8" fmla="*/ 15478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7812" h="2641600">
                  <a:moveTo>
                    <a:pt x="0" y="154781"/>
                  </a:moveTo>
                  <a:cubicBezTo>
                    <a:pt x="0" y="69298"/>
                    <a:pt x="69298" y="0"/>
                    <a:pt x="154781" y="0"/>
                  </a:cubicBezTo>
                  <a:lnTo>
                    <a:pt x="1393031" y="0"/>
                  </a:lnTo>
                  <a:cubicBezTo>
                    <a:pt x="1478514" y="0"/>
                    <a:pt x="1547812" y="69298"/>
                    <a:pt x="1547812" y="154781"/>
                  </a:cubicBezTo>
                  <a:lnTo>
                    <a:pt x="1547812" y="2486819"/>
                  </a:lnTo>
                  <a:cubicBezTo>
                    <a:pt x="1547812" y="2572302"/>
                    <a:pt x="1478514" y="2641600"/>
                    <a:pt x="1393031" y="2641600"/>
                  </a:cubicBezTo>
                  <a:lnTo>
                    <a:pt x="154781" y="2641600"/>
                  </a:lnTo>
                  <a:cubicBezTo>
                    <a:pt x="69298" y="2641600"/>
                    <a:pt x="0" y="2572302"/>
                    <a:pt x="0" y="2486819"/>
                  </a:cubicBezTo>
                  <a:lnTo>
                    <a:pt x="0" y="154781"/>
                  </a:lnTo>
                  <a:close/>
                </a:path>
              </a:pathLst>
            </a:cu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294" tIns="91054" rIns="106294" bIns="91054" numCol="1" spcCol="1270" anchor="ctr" anchorCtr="0">
              <a:noAutofit/>
            </a:bodyPr>
            <a:lstStyle/>
            <a:p>
              <a:pPr defTabSz="1066800">
                <a:spcBef>
                  <a:spcPts val="600"/>
                </a:spcBef>
                <a:spcAft>
                  <a:spcPts val="600"/>
                </a:spcAft>
              </a:pPr>
              <a:r>
                <a:rPr lang="zh-CN" altLang="en-US" sz="2400" b="1" kern="0" noProof="1">
                  <a:solidFill>
                    <a:srgbClr val="C00000"/>
                  </a:solidFill>
                  <a:latin typeface="+mj-ea"/>
                  <a:ea typeface="+mj-ea"/>
                </a:rPr>
                <a:t>头孢曲松钠</a:t>
              </a:r>
              <a:r>
                <a:rPr lang="en-US" altLang="zh-CN" b="1" kern="0" noProof="1">
                  <a:solidFill>
                    <a:schemeClr val="tx1"/>
                  </a:solidFill>
                  <a:latin typeface="+mj-ea"/>
                  <a:ea typeface="+mj-ea"/>
                </a:rPr>
                <a:t>250mg,</a:t>
              </a:r>
              <a:r>
                <a:rPr lang="zh-CN" altLang="en-US" b="1" kern="0" noProof="1">
                  <a:solidFill>
                    <a:schemeClr val="tx1"/>
                  </a:solidFill>
                  <a:latin typeface="+mj-ea"/>
                  <a:ea typeface="+mj-ea"/>
                </a:rPr>
                <a:t>单次</a:t>
              </a:r>
              <a:r>
                <a:rPr lang="en-US" altLang="zh-CN" b="1" kern="0" noProof="1">
                  <a:solidFill>
                    <a:schemeClr val="tx1"/>
                  </a:solidFill>
                  <a:latin typeface="+mj-ea"/>
                  <a:ea typeface="+mj-ea"/>
                </a:rPr>
                <a:t>IM</a:t>
              </a:r>
            </a:p>
            <a:p>
              <a:pPr defTabSz="1066800">
                <a:spcBef>
                  <a:spcPts val="600"/>
                </a:spcBef>
                <a:spcAft>
                  <a:spcPts val="600"/>
                </a:spcAft>
              </a:pPr>
              <a:r>
                <a:rPr lang="zh-CN" altLang="en-US" sz="2400" b="1" kern="0" noProof="1">
                  <a:solidFill>
                    <a:srgbClr val="C00000"/>
                  </a:solidFill>
                  <a:latin typeface="+mj-ea"/>
                  <a:ea typeface="+mj-ea"/>
                </a:rPr>
                <a:t>或头孢西丁钠</a:t>
              </a:r>
              <a:r>
                <a:rPr lang="en-US" altLang="zh-CN" b="1" kern="0" noProof="1">
                  <a:solidFill>
                    <a:schemeClr val="tx1"/>
                  </a:solidFill>
                  <a:latin typeface="+mj-ea"/>
                  <a:ea typeface="+mj-ea"/>
                </a:rPr>
                <a:t>2g</a:t>
              </a:r>
              <a:r>
                <a:rPr lang="zh-CN" altLang="en-US" b="1" kern="0" noProof="1">
                  <a:solidFill>
                    <a:schemeClr val="tx1"/>
                  </a:solidFill>
                  <a:latin typeface="+mj-ea"/>
                  <a:ea typeface="+mj-ea"/>
                </a:rPr>
                <a:t>，单次</a:t>
              </a:r>
              <a:r>
                <a:rPr lang="en-US" altLang="zh-CN" b="1" kern="0" noProof="1">
                  <a:solidFill>
                    <a:schemeClr val="tx1"/>
                  </a:solidFill>
                  <a:latin typeface="+mj-ea"/>
                  <a:ea typeface="+mj-ea"/>
                </a:rPr>
                <a:t>IM</a:t>
              </a:r>
            </a:p>
            <a:p>
              <a:pPr defTabSz="1066800">
                <a:spcBef>
                  <a:spcPts val="600"/>
                </a:spcBef>
                <a:spcAft>
                  <a:spcPts val="600"/>
                </a:spcAft>
              </a:pPr>
              <a:r>
                <a:rPr lang="zh-CN" altLang="en-US" sz="2400" b="1" kern="0" noProof="1">
                  <a:solidFill>
                    <a:srgbClr val="C00000"/>
                  </a:solidFill>
                  <a:latin typeface="+mj-ea"/>
                  <a:ea typeface="+mj-ea"/>
                </a:rPr>
                <a:t>口服头孢唑肟</a:t>
              </a:r>
              <a:endParaRPr lang="en-US" altLang="zh-CN" sz="2400" b="1" kern="0" noProof="1">
                <a:solidFill>
                  <a:srgbClr val="C00000"/>
                </a:solidFill>
                <a:latin typeface="+mj-ea"/>
                <a:ea typeface="+mj-ea"/>
              </a:endParaRPr>
            </a:p>
            <a:p>
              <a:pPr defTabSz="1066800">
                <a:spcBef>
                  <a:spcPts val="600"/>
                </a:spcBef>
                <a:spcAft>
                  <a:spcPts val="600"/>
                </a:spcAft>
              </a:pPr>
              <a:r>
                <a:rPr lang="zh-CN" altLang="en-US" sz="2400" b="1" kern="0" noProof="1">
                  <a:solidFill>
                    <a:srgbClr val="C00000"/>
                  </a:solidFill>
                  <a:latin typeface="+mj-ea"/>
                  <a:ea typeface="+mj-ea"/>
                </a:rPr>
                <a:t>或头孢噻肟</a:t>
              </a:r>
              <a:r>
                <a:rPr lang="en-US" altLang="zh-CN" sz="2400" b="1" kern="0" noProof="1">
                  <a:solidFill>
                    <a:srgbClr val="C00000"/>
                  </a:solidFill>
                  <a:latin typeface="+mj-ea"/>
                  <a:ea typeface="+mj-ea"/>
                </a:rPr>
                <a:t>14</a:t>
              </a:r>
            </a:p>
          </p:txBody>
        </p:sp>
        <p:sp>
          <p:nvSpPr>
            <p:cNvPr id="7" name="任意多边形 6"/>
            <p:cNvSpPr/>
            <p:nvPr/>
          </p:nvSpPr>
          <p:spPr>
            <a:xfrm>
              <a:off x="3477295" y="1334143"/>
              <a:ext cx="1934765" cy="4063999"/>
            </a:xfrm>
            <a:custGeom>
              <a:avLst/>
              <a:gdLst>
                <a:gd name="connsiteX0" fmla="*/ 0 w 1934765"/>
                <a:gd name="connsiteY0" fmla="*/ 193477 h 4063999"/>
                <a:gd name="connsiteX1" fmla="*/ 193477 w 1934765"/>
                <a:gd name="connsiteY1" fmla="*/ 0 h 4063999"/>
                <a:gd name="connsiteX2" fmla="*/ 1741289 w 1934765"/>
                <a:gd name="connsiteY2" fmla="*/ 0 h 4063999"/>
                <a:gd name="connsiteX3" fmla="*/ 1934766 w 1934765"/>
                <a:gd name="connsiteY3" fmla="*/ 193477 h 4063999"/>
                <a:gd name="connsiteX4" fmla="*/ 1934765 w 1934765"/>
                <a:gd name="connsiteY4" fmla="*/ 3870523 h 4063999"/>
                <a:gd name="connsiteX5" fmla="*/ 1741288 w 1934765"/>
                <a:gd name="connsiteY5" fmla="*/ 4064000 h 4063999"/>
                <a:gd name="connsiteX6" fmla="*/ 193477 w 1934765"/>
                <a:gd name="connsiteY6" fmla="*/ 4063999 h 4063999"/>
                <a:gd name="connsiteX7" fmla="*/ 0 w 1934765"/>
                <a:gd name="connsiteY7" fmla="*/ 3870522 h 4063999"/>
                <a:gd name="connsiteX8" fmla="*/ 0 w 1934765"/>
                <a:gd name="connsiteY8" fmla="*/ 193477 h 406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4765" h="4063999">
                  <a:moveTo>
                    <a:pt x="0" y="193477"/>
                  </a:moveTo>
                  <a:cubicBezTo>
                    <a:pt x="0" y="86623"/>
                    <a:pt x="86623" y="0"/>
                    <a:pt x="193477" y="0"/>
                  </a:cubicBezTo>
                  <a:lnTo>
                    <a:pt x="1741289" y="0"/>
                  </a:lnTo>
                  <a:cubicBezTo>
                    <a:pt x="1848143" y="0"/>
                    <a:pt x="1934766" y="86623"/>
                    <a:pt x="1934766" y="193477"/>
                  </a:cubicBezTo>
                  <a:cubicBezTo>
                    <a:pt x="1934766" y="1419159"/>
                    <a:pt x="1934765" y="2644841"/>
                    <a:pt x="1934765" y="3870523"/>
                  </a:cubicBezTo>
                  <a:cubicBezTo>
                    <a:pt x="1934765" y="3977377"/>
                    <a:pt x="1848142" y="4064000"/>
                    <a:pt x="1741288" y="4064000"/>
                  </a:cubicBezTo>
                  <a:lnTo>
                    <a:pt x="193477" y="4063999"/>
                  </a:lnTo>
                  <a:cubicBezTo>
                    <a:pt x="86623" y="4063999"/>
                    <a:pt x="0" y="3977376"/>
                    <a:pt x="0" y="3870522"/>
                  </a:cubicBezTo>
                  <a:lnTo>
                    <a:pt x="0" y="193477"/>
                  </a:lnTo>
                  <a:close/>
                </a:path>
              </a:pathLst>
            </a:custGeom>
            <a:solidFill>
              <a:schemeClr val="accent2">
                <a:lumMod val="5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2936239" numCol="1" spcCol="1270" anchor="ctr" anchorCtr="0">
              <a:noAutofit/>
            </a:bodyPr>
            <a:lstStyle/>
            <a:p>
              <a:pPr lvl="0" algn="ctr" defTabSz="1066800">
                <a:lnSpc>
                  <a:spcPct val="90000"/>
                </a:lnSpc>
                <a:spcBef>
                  <a:spcPct val="0"/>
                </a:spcBef>
                <a:spcAft>
                  <a:spcPct val="35000"/>
                </a:spcAft>
              </a:pPr>
              <a:r>
                <a:rPr lang="zh-CN" altLang="en-US" sz="2400" b="1" kern="1200" dirty="0">
                  <a:solidFill>
                    <a:schemeClr val="bg1"/>
                  </a:solidFill>
                  <a:latin typeface="+mj-ea"/>
                  <a:ea typeface="+mj-ea"/>
                </a:rPr>
                <a:t>硝基咪唑类</a:t>
              </a:r>
            </a:p>
          </p:txBody>
        </p:sp>
        <p:sp>
          <p:nvSpPr>
            <p:cNvPr id="8" name="任意多边形 7"/>
            <p:cNvSpPr/>
            <p:nvPr/>
          </p:nvSpPr>
          <p:spPr>
            <a:xfrm>
              <a:off x="3670771" y="2206004"/>
              <a:ext cx="1547812" cy="2988938"/>
            </a:xfrm>
            <a:custGeom>
              <a:avLst/>
              <a:gdLst>
                <a:gd name="connsiteX0" fmla="*/ 0 w 1547812"/>
                <a:gd name="connsiteY0" fmla="*/ 154781 h 2641600"/>
                <a:gd name="connsiteX1" fmla="*/ 154781 w 1547812"/>
                <a:gd name="connsiteY1" fmla="*/ 0 h 2641600"/>
                <a:gd name="connsiteX2" fmla="*/ 1393031 w 1547812"/>
                <a:gd name="connsiteY2" fmla="*/ 0 h 2641600"/>
                <a:gd name="connsiteX3" fmla="*/ 1547812 w 1547812"/>
                <a:gd name="connsiteY3" fmla="*/ 154781 h 2641600"/>
                <a:gd name="connsiteX4" fmla="*/ 1547812 w 1547812"/>
                <a:gd name="connsiteY4" fmla="*/ 2486819 h 2641600"/>
                <a:gd name="connsiteX5" fmla="*/ 1393031 w 1547812"/>
                <a:gd name="connsiteY5" fmla="*/ 2641600 h 2641600"/>
                <a:gd name="connsiteX6" fmla="*/ 154781 w 1547812"/>
                <a:gd name="connsiteY6" fmla="*/ 2641600 h 2641600"/>
                <a:gd name="connsiteX7" fmla="*/ 0 w 1547812"/>
                <a:gd name="connsiteY7" fmla="*/ 2486819 h 2641600"/>
                <a:gd name="connsiteX8" fmla="*/ 0 w 1547812"/>
                <a:gd name="connsiteY8" fmla="*/ 15478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7812" h="2641600">
                  <a:moveTo>
                    <a:pt x="0" y="154781"/>
                  </a:moveTo>
                  <a:cubicBezTo>
                    <a:pt x="0" y="69298"/>
                    <a:pt x="69298" y="0"/>
                    <a:pt x="154781" y="0"/>
                  </a:cubicBezTo>
                  <a:lnTo>
                    <a:pt x="1393031" y="0"/>
                  </a:lnTo>
                  <a:cubicBezTo>
                    <a:pt x="1478514" y="0"/>
                    <a:pt x="1547812" y="69298"/>
                    <a:pt x="1547812" y="154781"/>
                  </a:cubicBezTo>
                  <a:lnTo>
                    <a:pt x="1547812" y="2486819"/>
                  </a:lnTo>
                  <a:cubicBezTo>
                    <a:pt x="1547812" y="2572302"/>
                    <a:pt x="1478514" y="2641600"/>
                    <a:pt x="1393031" y="2641600"/>
                  </a:cubicBezTo>
                  <a:lnTo>
                    <a:pt x="154781" y="2641600"/>
                  </a:lnTo>
                  <a:cubicBezTo>
                    <a:pt x="69298" y="2641600"/>
                    <a:pt x="0" y="2572302"/>
                    <a:pt x="0" y="2486819"/>
                  </a:cubicBezTo>
                  <a:lnTo>
                    <a:pt x="0" y="154781"/>
                  </a:lnTo>
                  <a:close/>
                </a:path>
              </a:pathLst>
            </a:cu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294" tIns="91054" rIns="106294" bIns="91054" numCol="1" spcCol="1270" anchor="ctr" anchorCtr="0">
              <a:noAutofit/>
            </a:bodyPr>
            <a:lstStyle/>
            <a:p>
              <a:pPr lvl="0" algn="ctr" defTabSz="1066800">
                <a:lnSpc>
                  <a:spcPct val="90000"/>
                </a:lnSpc>
                <a:spcBef>
                  <a:spcPct val="0"/>
                </a:spcBef>
                <a:spcAft>
                  <a:spcPct val="35000"/>
                </a:spcAft>
              </a:pPr>
              <a:r>
                <a:rPr lang="zh-CN" altLang="en-US" sz="2400" b="1" kern="1200" dirty="0">
                  <a:solidFill>
                    <a:srgbClr val="C00000"/>
                  </a:solidFill>
                  <a:latin typeface="+mj-ea"/>
                  <a:ea typeface="+mj-ea"/>
                </a:rPr>
                <a:t>甲硝唑</a:t>
              </a:r>
              <a:endParaRPr lang="en-US" altLang="zh-CN" sz="2400" b="1" kern="1200" dirty="0">
                <a:solidFill>
                  <a:srgbClr val="C00000"/>
                </a:solidFill>
                <a:latin typeface="+mj-ea"/>
                <a:ea typeface="+mj-ea"/>
              </a:endParaRPr>
            </a:p>
            <a:p>
              <a:pPr lvl="0" algn="ctr" defTabSz="1066800">
                <a:lnSpc>
                  <a:spcPct val="90000"/>
                </a:lnSpc>
                <a:spcBef>
                  <a:spcPct val="0"/>
                </a:spcBef>
                <a:spcAft>
                  <a:spcPct val="35000"/>
                </a:spcAft>
              </a:pPr>
              <a:r>
                <a:rPr lang="en-US" altLang="zh-CN" sz="2400" b="1" dirty="0">
                  <a:solidFill>
                    <a:schemeClr val="tx1"/>
                  </a:solidFill>
                  <a:latin typeface="+mj-ea"/>
                  <a:ea typeface="+mj-ea"/>
                </a:rPr>
                <a:t>0.4g</a:t>
              </a:r>
              <a:r>
                <a:rPr lang="zh-CN" altLang="en-US" sz="2400" b="1" dirty="0">
                  <a:solidFill>
                    <a:schemeClr val="tx1"/>
                  </a:solidFill>
                  <a:latin typeface="+mj-ea"/>
                  <a:ea typeface="+mj-ea"/>
                </a:rPr>
                <a:t>，</a:t>
              </a:r>
              <a:r>
                <a:rPr lang="en-US" altLang="zh-CN" sz="2400" b="1" dirty="0">
                  <a:solidFill>
                    <a:schemeClr val="tx1"/>
                  </a:solidFill>
                  <a:latin typeface="+mj-ea"/>
                  <a:ea typeface="+mj-ea"/>
                </a:rPr>
                <a:t>Q12h</a:t>
              </a:r>
              <a:r>
                <a:rPr lang="zh-CN" altLang="en-US" sz="2400" b="1" dirty="0">
                  <a:solidFill>
                    <a:schemeClr val="tx1"/>
                  </a:solidFill>
                  <a:latin typeface="+mj-ea"/>
                  <a:ea typeface="+mj-ea"/>
                </a:rPr>
                <a:t>，</a:t>
              </a:r>
              <a:endParaRPr lang="en-US" altLang="zh-CN" sz="2400" b="1" dirty="0">
                <a:solidFill>
                  <a:schemeClr val="tx1"/>
                </a:solidFill>
                <a:latin typeface="+mj-ea"/>
                <a:ea typeface="+mj-ea"/>
              </a:endParaRPr>
            </a:p>
            <a:p>
              <a:pPr lvl="0" algn="ctr" defTabSz="1066800">
                <a:lnSpc>
                  <a:spcPct val="90000"/>
                </a:lnSpc>
                <a:spcBef>
                  <a:spcPct val="0"/>
                </a:spcBef>
                <a:spcAft>
                  <a:spcPct val="35000"/>
                </a:spcAft>
              </a:pPr>
              <a:r>
                <a:rPr lang="en-US" altLang="zh-CN" sz="2400" b="1" kern="1200" dirty="0">
                  <a:solidFill>
                    <a:schemeClr val="tx1"/>
                  </a:solidFill>
                  <a:latin typeface="+mj-ea"/>
                  <a:ea typeface="+mj-ea"/>
                </a:rPr>
                <a:t>14</a:t>
              </a:r>
              <a:r>
                <a:rPr lang="zh-CN" altLang="en-US" sz="2400" b="1" kern="1200" dirty="0">
                  <a:solidFill>
                    <a:schemeClr val="tx1"/>
                  </a:solidFill>
                  <a:latin typeface="+mj-ea"/>
                  <a:ea typeface="+mj-ea"/>
                </a:rPr>
                <a:t>日</a:t>
              </a:r>
            </a:p>
          </p:txBody>
        </p:sp>
        <p:sp>
          <p:nvSpPr>
            <p:cNvPr id="9" name="任意多边形 8"/>
            <p:cNvSpPr/>
            <p:nvPr/>
          </p:nvSpPr>
          <p:spPr>
            <a:xfrm>
              <a:off x="5557168" y="1334143"/>
              <a:ext cx="1934765" cy="4063999"/>
            </a:xfrm>
            <a:custGeom>
              <a:avLst/>
              <a:gdLst>
                <a:gd name="connsiteX0" fmla="*/ 0 w 1934765"/>
                <a:gd name="connsiteY0" fmla="*/ 193477 h 4063999"/>
                <a:gd name="connsiteX1" fmla="*/ 193477 w 1934765"/>
                <a:gd name="connsiteY1" fmla="*/ 0 h 4063999"/>
                <a:gd name="connsiteX2" fmla="*/ 1741289 w 1934765"/>
                <a:gd name="connsiteY2" fmla="*/ 0 h 4063999"/>
                <a:gd name="connsiteX3" fmla="*/ 1934766 w 1934765"/>
                <a:gd name="connsiteY3" fmla="*/ 193477 h 4063999"/>
                <a:gd name="connsiteX4" fmla="*/ 1934765 w 1934765"/>
                <a:gd name="connsiteY4" fmla="*/ 3870523 h 4063999"/>
                <a:gd name="connsiteX5" fmla="*/ 1741288 w 1934765"/>
                <a:gd name="connsiteY5" fmla="*/ 4064000 h 4063999"/>
                <a:gd name="connsiteX6" fmla="*/ 193477 w 1934765"/>
                <a:gd name="connsiteY6" fmla="*/ 4063999 h 4063999"/>
                <a:gd name="connsiteX7" fmla="*/ 0 w 1934765"/>
                <a:gd name="connsiteY7" fmla="*/ 3870522 h 4063999"/>
                <a:gd name="connsiteX8" fmla="*/ 0 w 1934765"/>
                <a:gd name="connsiteY8" fmla="*/ 193477 h 406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4765" h="4063999">
                  <a:moveTo>
                    <a:pt x="0" y="193477"/>
                  </a:moveTo>
                  <a:cubicBezTo>
                    <a:pt x="0" y="86623"/>
                    <a:pt x="86623" y="0"/>
                    <a:pt x="193477" y="0"/>
                  </a:cubicBezTo>
                  <a:lnTo>
                    <a:pt x="1741289" y="0"/>
                  </a:lnTo>
                  <a:cubicBezTo>
                    <a:pt x="1848143" y="0"/>
                    <a:pt x="1934766" y="86623"/>
                    <a:pt x="1934766" y="193477"/>
                  </a:cubicBezTo>
                  <a:cubicBezTo>
                    <a:pt x="1934766" y="1419159"/>
                    <a:pt x="1934765" y="2644841"/>
                    <a:pt x="1934765" y="3870523"/>
                  </a:cubicBezTo>
                  <a:cubicBezTo>
                    <a:pt x="1934765" y="3977377"/>
                    <a:pt x="1848142" y="4064000"/>
                    <a:pt x="1741288" y="4064000"/>
                  </a:cubicBezTo>
                  <a:lnTo>
                    <a:pt x="193477" y="4063999"/>
                  </a:lnTo>
                  <a:cubicBezTo>
                    <a:pt x="86623" y="4063999"/>
                    <a:pt x="0" y="3977376"/>
                    <a:pt x="0" y="3870522"/>
                  </a:cubicBezTo>
                  <a:lnTo>
                    <a:pt x="0" y="193477"/>
                  </a:lnTo>
                  <a:close/>
                </a:path>
              </a:pathLst>
            </a:custGeom>
            <a:solidFill>
              <a:schemeClr val="accent2">
                <a:lumMod val="5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2936239" numCol="1" spcCol="1270" anchor="ctr" anchorCtr="0">
              <a:noAutofit/>
            </a:bodyPr>
            <a:lstStyle/>
            <a:p>
              <a:pPr lvl="0" algn="ctr" defTabSz="1066800">
                <a:lnSpc>
                  <a:spcPct val="90000"/>
                </a:lnSpc>
                <a:spcBef>
                  <a:spcPct val="0"/>
                </a:spcBef>
                <a:spcAft>
                  <a:spcPct val="35000"/>
                </a:spcAft>
              </a:pPr>
              <a:r>
                <a:rPr lang="en-US" altLang="zh-CN" sz="2400" b="1" kern="1200" dirty="0">
                  <a:solidFill>
                    <a:schemeClr val="bg1"/>
                  </a:solidFill>
                  <a:latin typeface="+mj-ea"/>
                  <a:ea typeface="+mj-ea"/>
                </a:rPr>
                <a:t>STD</a:t>
              </a:r>
              <a:r>
                <a:rPr lang="zh-CN" altLang="en-US" sz="2400" b="1" kern="1200" dirty="0">
                  <a:solidFill>
                    <a:schemeClr val="bg1"/>
                  </a:solidFill>
                  <a:latin typeface="+mj-ea"/>
                  <a:ea typeface="+mj-ea"/>
                </a:rPr>
                <a:t>类</a:t>
              </a:r>
            </a:p>
          </p:txBody>
        </p:sp>
        <p:sp>
          <p:nvSpPr>
            <p:cNvPr id="10" name="任意多边形 9"/>
            <p:cNvSpPr/>
            <p:nvPr/>
          </p:nvSpPr>
          <p:spPr>
            <a:xfrm>
              <a:off x="5750644" y="2183523"/>
              <a:ext cx="1547812" cy="2988938"/>
            </a:xfrm>
            <a:custGeom>
              <a:avLst/>
              <a:gdLst>
                <a:gd name="connsiteX0" fmla="*/ 0 w 1547812"/>
                <a:gd name="connsiteY0" fmla="*/ 154781 h 2641600"/>
                <a:gd name="connsiteX1" fmla="*/ 154781 w 1547812"/>
                <a:gd name="connsiteY1" fmla="*/ 0 h 2641600"/>
                <a:gd name="connsiteX2" fmla="*/ 1393031 w 1547812"/>
                <a:gd name="connsiteY2" fmla="*/ 0 h 2641600"/>
                <a:gd name="connsiteX3" fmla="*/ 1547812 w 1547812"/>
                <a:gd name="connsiteY3" fmla="*/ 154781 h 2641600"/>
                <a:gd name="connsiteX4" fmla="*/ 1547812 w 1547812"/>
                <a:gd name="connsiteY4" fmla="*/ 2486819 h 2641600"/>
                <a:gd name="connsiteX5" fmla="*/ 1393031 w 1547812"/>
                <a:gd name="connsiteY5" fmla="*/ 2641600 h 2641600"/>
                <a:gd name="connsiteX6" fmla="*/ 154781 w 1547812"/>
                <a:gd name="connsiteY6" fmla="*/ 2641600 h 2641600"/>
                <a:gd name="connsiteX7" fmla="*/ 0 w 1547812"/>
                <a:gd name="connsiteY7" fmla="*/ 2486819 h 2641600"/>
                <a:gd name="connsiteX8" fmla="*/ 0 w 1547812"/>
                <a:gd name="connsiteY8" fmla="*/ 15478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7812" h="2641600">
                  <a:moveTo>
                    <a:pt x="0" y="154781"/>
                  </a:moveTo>
                  <a:cubicBezTo>
                    <a:pt x="0" y="69298"/>
                    <a:pt x="69298" y="0"/>
                    <a:pt x="154781" y="0"/>
                  </a:cubicBezTo>
                  <a:lnTo>
                    <a:pt x="1393031" y="0"/>
                  </a:lnTo>
                  <a:cubicBezTo>
                    <a:pt x="1478514" y="0"/>
                    <a:pt x="1547812" y="69298"/>
                    <a:pt x="1547812" y="154781"/>
                  </a:cubicBezTo>
                  <a:lnTo>
                    <a:pt x="1547812" y="2486819"/>
                  </a:lnTo>
                  <a:cubicBezTo>
                    <a:pt x="1547812" y="2572302"/>
                    <a:pt x="1478514" y="2641600"/>
                    <a:pt x="1393031" y="2641600"/>
                  </a:cubicBezTo>
                  <a:lnTo>
                    <a:pt x="154781" y="2641600"/>
                  </a:lnTo>
                  <a:cubicBezTo>
                    <a:pt x="69298" y="2641600"/>
                    <a:pt x="0" y="2572302"/>
                    <a:pt x="0" y="2486819"/>
                  </a:cubicBezTo>
                  <a:lnTo>
                    <a:pt x="0" y="154781"/>
                  </a:lnTo>
                  <a:close/>
                </a:path>
              </a:pathLst>
            </a:cu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294" tIns="91054" rIns="106294" bIns="91054" numCol="1" spcCol="1270" anchor="ctr" anchorCtr="0">
              <a:noAutofit/>
            </a:bodyPr>
            <a:lstStyle/>
            <a:p>
              <a:pPr fontAlgn="auto">
                <a:defRPr/>
              </a:pPr>
              <a:endParaRPr lang="en-US" altLang="zh-CN" sz="2400" b="1" kern="0" noProof="1">
                <a:solidFill>
                  <a:srgbClr val="C00000"/>
                </a:solidFill>
                <a:latin typeface="+mj-ea"/>
                <a:ea typeface="+mj-ea"/>
              </a:endParaRPr>
            </a:p>
            <a:p>
              <a:pPr fontAlgn="auto">
                <a:defRPr/>
              </a:pPr>
              <a:r>
                <a:rPr lang="zh-CN" altLang="en-US" sz="2400" b="1" kern="0" noProof="1">
                  <a:solidFill>
                    <a:srgbClr val="C00000"/>
                  </a:solidFill>
                  <a:latin typeface="+mj-ea"/>
                  <a:ea typeface="+mj-ea"/>
                </a:rPr>
                <a:t>多西环素或米诺环素：</a:t>
              </a:r>
              <a:endParaRPr lang="en-US" altLang="zh-CN" sz="2400" b="1" kern="0" noProof="1">
                <a:solidFill>
                  <a:srgbClr val="C00000"/>
                </a:solidFill>
                <a:latin typeface="+mj-ea"/>
                <a:ea typeface="+mj-ea"/>
              </a:endParaRPr>
            </a:p>
            <a:p>
              <a:pPr fontAlgn="auto">
                <a:defRPr/>
              </a:pPr>
              <a:r>
                <a:rPr lang="en-US" altLang="zh-CN" b="1" kern="0" noProof="1">
                  <a:solidFill>
                    <a:schemeClr val="tx1"/>
                  </a:solidFill>
                  <a:latin typeface="+mj-ea"/>
                  <a:ea typeface="+mj-ea"/>
                </a:rPr>
                <a:t>0.1g</a:t>
              </a:r>
              <a:r>
                <a:rPr lang="zh-CN" altLang="en-US" b="1" kern="0" noProof="1">
                  <a:solidFill>
                    <a:schemeClr val="tx1"/>
                  </a:solidFill>
                  <a:latin typeface="+mj-ea"/>
                  <a:ea typeface="+mj-ea"/>
                </a:rPr>
                <a:t>，</a:t>
              </a:r>
              <a:r>
                <a:rPr lang="en-US" altLang="zh-CN" b="1" dirty="0">
                  <a:solidFill>
                    <a:schemeClr val="tx1"/>
                  </a:solidFill>
                  <a:latin typeface="+mj-ea"/>
                </a:rPr>
                <a:t> Q12h,10-14d</a:t>
              </a:r>
              <a:endParaRPr lang="en-US" altLang="zh-CN" sz="2400" b="1" kern="0" noProof="1">
                <a:solidFill>
                  <a:srgbClr val="C00000"/>
                </a:solidFill>
                <a:latin typeface="+mj-ea"/>
                <a:ea typeface="+mj-ea"/>
              </a:endParaRPr>
            </a:p>
            <a:p>
              <a:pPr fontAlgn="auto">
                <a:defRPr/>
              </a:pPr>
              <a:r>
                <a:rPr lang="zh-CN" altLang="en-US" sz="2400" b="1" kern="0" noProof="1">
                  <a:solidFill>
                    <a:srgbClr val="C00000"/>
                  </a:solidFill>
                  <a:latin typeface="+mj-ea"/>
                  <a:ea typeface="+mj-ea"/>
                </a:rPr>
                <a:t>或阿奇霉素</a:t>
              </a:r>
              <a:r>
                <a:rPr lang="en-US" altLang="zh-CN" sz="2400" b="1" kern="0" noProof="1">
                  <a:solidFill>
                    <a:srgbClr val="C00000"/>
                  </a:solidFill>
                  <a:latin typeface="+mj-ea"/>
                  <a:ea typeface="+mj-ea"/>
                </a:rPr>
                <a:t>:</a:t>
              </a:r>
            </a:p>
            <a:p>
              <a:pPr fontAlgn="auto">
                <a:defRPr/>
              </a:pPr>
              <a:r>
                <a:rPr lang="en-US" altLang="zh-CN" b="1" kern="0" noProof="1">
                  <a:solidFill>
                    <a:schemeClr val="tx1"/>
                  </a:solidFill>
                  <a:latin typeface="+mj-ea"/>
                  <a:ea typeface="+mj-ea"/>
                </a:rPr>
                <a:t>0.5g</a:t>
              </a:r>
              <a:r>
                <a:rPr lang="zh-CN" altLang="en-US" b="1" kern="0" noProof="1">
                  <a:solidFill>
                    <a:schemeClr val="tx1"/>
                  </a:solidFill>
                  <a:latin typeface="+mj-ea"/>
                  <a:ea typeface="+mj-ea"/>
                </a:rPr>
                <a:t>，</a:t>
              </a:r>
              <a:r>
                <a:rPr lang="en-US" altLang="zh-CN" b="1" kern="0" noProof="1">
                  <a:solidFill>
                    <a:schemeClr val="tx1"/>
                  </a:solidFill>
                  <a:latin typeface="+mj-ea"/>
                  <a:ea typeface="+mj-ea"/>
                </a:rPr>
                <a:t>1-2d</a:t>
              </a:r>
              <a:r>
                <a:rPr lang="zh-CN" altLang="en-US" b="1" kern="0" noProof="1">
                  <a:solidFill>
                    <a:schemeClr val="tx1"/>
                  </a:solidFill>
                  <a:latin typeface="+mj-ea"/>
                  <a:ea typeface="+mj-ea"/>
                </a:rPr>
                <a:t>后，</a:t>
              </a:r>
              <a:r>
                <a:rPr lang="en-US" altLang="zh-CN" b="1" kern="0" noProof="1">
                  <a:solidFill>
                    <a:schemeClr val="tx1"/>
                  </a:solidFill>
                  <a:latin typeface="+mj-ea"/>
                  <a:ea typeface="+mj-ea"/>
                </a:rPr>
                <a:t>0.25g</a:t>
              </a:r>
              <a:r>
                <a:rPr lang="zh-CN" altLang="en-US" b="1" kern="0" noProof="1">
                  <a:solidFill>
                    <a:schemeClr val="tx1"/>
                  </a:solidFill>
                  <a:latin typeface="+mj-ea"/>
                  <a:ea typeface="+mj-ea"/>
                </a:rPr>
                <a:t>，</a:t>
              </a:r>
              <a:r>
                <a:rPr lang="en-US" altLang="zh-CN" b="1" kern="0" noProof="1">
                  <a:solidFill>
                    <a:schemeClr val="tx1"/>
                  </a:solidFill>
                  <a:latin typeface="+mj-ea"/>
                  <a:ea typeface="+mj-ea"/>
                </a:rPr>
                <a:t>qd</a:t>
              </a:r>
              <a:r>
                <a:rPr lang="zh-CN" altLang="en-US" b="1" kern="0" noProof="1">
                  <a:solidFill>
                    <a:schemeClr val="tx1"/>
                  </a:solidFill>
                  <a:latin typeface="+mj-ea"/>
                  <a:ea typeface="+mj-ea"/>
                </a:rPr>
                <a:t>，</a:t>
              </a:r>
              <a:r>
                <a:rPr lang="en-US" altLang="zh-CN" b="1" kern="0" noProof="1">
                  <a:solidFill>
                    <a:schemeClr val="tx1"/>
                  </a:solidFill>
                  <a:latin typeface="+mj-ea"/>
                  <a:ea typeface="+mj-ea"/>
                </a:rPr>
                <a:t>5-7d</a:t>
              </a:r>
            </a:p>
          </p:txBody>
        </p:sp>
      </p:grpSp>
    </p:spTree>
    <p:extLst>
      <p:ext uri="{BB962C8B-B14F-4D97-AF65-F5344CB8AC3E}">
        <p14:creationId xmlns:p14="http://schemas.microsoft.com/office/powerpoint/2010/main" val="22412704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标题 1"/>
          <p:cNvSpPr>
            <a:spLocks noGrp="1" noChangeArrowheads="1"/>
          </p:cNvSpPr>
          <p:nvPr>
            <p:ph type="title"/>
          </p:nvPr>
        </p:nvSpPr>
        <p:spPr>
          <a:xfrm>
            <a:off x="515074" y="648906"/>
            <a:ext cx="8229600" cy="800100"/>
          </a:xfrm>
        </p:spPr>
        <p:txBody>
          <a:bodyPr>
            <a:normAutofit fontScale="90000"/>
          </a:bodyPr>
          <a:lstStyle/>
          <a:p>
            <a:pPr algn="ctr">
              <a:lnSpc>
                <a:spcPct val="150000"/>
              </a:lnSpc>
            </a:pPr>
            <a:r>
              <a:rPr lang="zh-CN" altLang="en-US" dirty="0">
                <a:solidFill>
                  <a:srgbClr val="FF0000"/>
                </a:solidFill>
                <a:latin typeface="黑体" pitchFamily="49" charset="-122"/>
              </a:rPr>
              <a:t>方案</a:t>
            </a:r>
            <a:r>
              <a:rPr lang="en-US" altLang="zh-CN" dirty="0">
                <a:solidFill>
                  <a:srgbClr val="FF0000"/>
                </a:solidFill>
                <a:latin typeface="黑体" pitchFamily="49" charset="-122"/>
              </a:rPr>
              <a:t>B</a:t>
            </a:r>
            <a:r>
              <a:rPr lang="zh-CN" altLang="en-US" sz="4400" dirty="0">
                <a:solidFill>
                  <a:srgbClr val="FF0000"/>
                </a:solidFill>
                <a:latin typeface="黑体" pitchFamily="49" charset="-122"/>
              </a:rPr>
              <a:t>：</a:t>
            </a:r>
          </a:p>
        </p:txBody>
      </p:sp>
      <p:sp>
        <p:nvSpPr>
          <p:cNvPr id="100354" name="内容占位符 2"/>
          <p:cNvSpPr>
            <a:spLocks noGrp="1" noChangeArrowheads="1"/>
          </p:cNvSpPr>
          <p:nvPr>
            <p:ph idx="1"/>
          </p:nvPr>
        </p:nvSpPr>
        <p:spPr>
          <a:xfrm>
            <a:off x="5280249" y="2446584"/>
            <a:ext cx="3759578" cy="1365813"/>
          </a:xfrm>
        </p:spPr>
        <p:txBody>
          <a:bodyPr>
            <a:noAutofit/>
          </a:bodyPr>
          <a:lstStyle/>
          <a:p>
            <a:pPr marL="109728" indent="0">
              <a:lnSpc>
                <a:spcPct val="150000"/>
              </a:lnSpc>
              <a:buNone/>
            </a:pPr>
            <a:r>
              <a:rPr lang="zh-CN" altLang="en-US" b="1" dirty="0">
                <a:solidFill>
                  <a:schemeClr val="tx1"/>
                </a:solidFill>
                <a:latin typeface="+mj-ea"/>
                <a:ea typeface="+mj-ea"/>
              </a:rPr>
              <a:t>甲硝唑</a:t>
            </a:r>
            <a:r>
              <a:rPr lang="en-US" altLang="zh-CN" b="1" dirty="0">
                <a:solidFill>
                  <a:schemeClr val="tx1"/>
                </a:solidFill>
                <a:latin typeface="+mj-ea"/>
                <a:ea typeface="+mj-ea"/>
              </a:rPr>
              <a:t>0.4g</a:t>
            </a:r>
            <a:r>
              <a:rPr lang="zh-CN" altLang="en-US" b="1" dirty="0">
                <a:solidFill>
                  <a:schemeClr val="tx1"/>
                </a:solidFill>
                <a:latin typeface="+mj-ea"/>
                <a:ea typeface="+mj-ea"/>
              </a:rPr>
              <a:t>，</a:t>
            </a:r>
            <a:r>
              <a:rPr lang="en-US" altLang="zh-CN" b="1" dirty="0">
                <a:solidFill>
                  <a:schemeClr val="tx1"/>
                </a:solidFill>
                <a:latin typeface="+mj-ea"/>
                <a:ea typeface="+mj-ea"/>
              </a:rPr>
              <a:t>2</a:t>
            </a:r>
            <a:r>
              <a:rPr lang="zh-CN" altLang="en-US" b="1" dirty="0">
                <a:solidFill>
                  <a:schemeClr val="tx1"/>
                </a:solidFill>
                <a:latin typeface="+mj-ea"/>
                <a:ea typeface="+mj-ea"/>
              </a:rPr>
              <a:t>次</a:t>
            </a:r>
            <a:r>
              <a:rPr lang="en-US" altLang="zh-CN" b="1" dirty="0">
                <a:solidFill>
                  <a:schemeClr val="tx1"/>
                </a:solidFill>
                <a:latin typeface="+mj-ea"/>
                <a:ea typeface="+mj-ea"/>
              </a:rPr>
              <a:t>/</a:t>
            </a:r>
            <a:r>
              <a:rPr lang="zh-CN" altLang="en-US" b="1" dirty="0">
                <a:solidFill>
                  <a:schemeClr val="tx1"/>
                </a:solidFill>
                <a:latin typeface="+mj-ea"/>
                <a:ea typeface="+mj-ea"/>
              </a:rPr>
              <a:t>日</a:t>
            </a:r>
          </a:p>
        </p:txBody>
      </p:sp>
      <p:sp>
        <p:nvSpPr>
          <p:cNvPr id="2" name="矩形 1"/>
          <p:cNvSpPr/>
          <p:nvPr/>
        </p:nvSpPr>
        <p:spPr>
          <a:xfrm>
            <a:off x="625033" y="1724624"/>
            <a:ext cx="3576577" cy="2129742"/>
          </a:xfrm>
          <a:prstGeom prst="rect">
            <a:avLst/>
          </a:prstGeom>
          <a:solidFill>
            <a:schemeClr val="accent2">
              <a:lumMod val="50000"/>
            </a:schemeClr>
          </a:solidFill>
        </p:spPr>
        <p:style>
          <a:lnRef idx="3">
            <a:schemeClr val="lt1"/>
          </a:lnRef>
          <a:fillRef idx="1">
            <a:schemeClr val="accent2"/>
          </a:fillRef>
          <a:effectRef idx="1">
            <a:schemeClr val="accent2"/>
          </a:effectRef>
          <a:fontRef idx="minor">
            <a:schemeClr val="lt1"/>
          </a:fontRef>
        </p:style>
        <p:txBody>
          <a:bodyPr rtlCol="0" anchor="ctr"/>
          <a:lstStyle/>
          <a:p>
            <a:pPr>
              <a:lnSpc>
                <a:spcPct val="200000"/>
              </a:lnSpc>
            </a:pPr>
            <a:r>
              <a:rPr lang="zh-CN" altLang="en-US" sz="2400" b="1" dirty="0">
                <a:solidFill>
                  <a:schemeClr val="bg1"/>
                </a:solidFill>
                <a:latin typeface="+mj-ea"/>
                <a:ea typeface="+mj-ea"/>
              </a:rPr>
              <a:t>氧氟沙星</a:t>
            </a:r>
            <a:r>
              <a:rPr lang="en-US" altLang="zh-CN" sz="2400" b="1" dirty="0">
                <a:solidFill>
                  <a:schemeClr val="bg1"/>
                </a:solidFill>
                <a:latin typeface="+mj-ea"/>
                <a:ea typeface="+mj-ea"/>
              </a:rPr>
              <a:t>0.4g</a:t>
            </a:r>
            <a:r>
              <a:rPr lang="zh-CN" altLang="en-US" sz="2400" b="1" dirty="0">
                <a:solidFill>
                  <a:schemeClr val="bg1"/>
                </a:solidFill>
                <a:latin typeface="+mj-ea"/>
                <a:ea typeface="+mj-ea"/>
              </a:rPr>
              <a:t>，</a:t>
            </a:r>
            <a:r>
              <a:rPr lang="en-US" altLang="zh-CN" sz="2400" b="1" dirty="0">
                <a:solidFill>
                  <a:schemeClr val="bg1"/>
                </a:solidFill>
                <a:latin typeface="+mj-ea"/>
                <a:ea typeface="+mj-ea"/>
              </a:rPr>
              <a:t>Bid</a:t>
            </a:r>
            <a:r>
              <a:rPr lang="zh-CN" altLang="en-US" sz="2400" b="1" dirty="0">
                <a:solidFill>
                  <a:schemeClr val="bg1"/>
                </a:solidFill>
                <a:latin typeface="+mj-ea"/>
                <a:ea typeface="+mj-ea"/>
              </a:rPr>
              <a:t>，</a:t>
            </a:r>
            <a:endParaRPr lang="en-US" altLang="zh-CN" sz="2400" b="1" dirty="0">
              <a:solidFill>
                <a:schemeClr val="bg1"/>
              </a:solidFill>
              <a:latin typeface="+mj-ea"/>
              <a:ea typeface="+mj-ea"/>
            </a:endParaRPr>
          </a:p>
          <a:p>
            <a:pPr>
              <a:lnSpc>
                <a:spcPct val="200000"/>
              </a:lnSpc>
            </a:pPr>
            <a:r>
              <a:rPr lang="zh-CN" altLang="en-US" sz="2400" b="1" dirty="0">
                <a:solidFill>
                  <a:schemeClr val="bg1"/>
                </a:solidFill>
                <a:latin typeface="+mj-ea"/>
                <a:ea typeface="+mj-ea"/>
              </a:rPr>
              <a:t>或左氧氟沙星</a:t>
            </a:r>
            <a:r>
              <a:rPr lang="en-US" altLang="zh-CN" sz="2400" b="1" dirty="0">
                <a:solidFill>
                  <a:schemeClr val="bg1"/>
                </a:solidFill>
                <a:latin typeface="+mj-ea"/>
                <a:ea typeface="+mj-ea"/>
              </a:rPr>
              <a:t>0.5g</a:t>
            </a:r>
            <a:r>
              <a:rPr lang="zh-CN" altLang="en-US" sz="2400" b="1" dirty="0">
                <a:solidFill>
                  <a:schemeClr val="bg1"/>
                </a:solidFill>
                <a:latin typeface="+mj-ea"/>
                <a:ea typeface="+mj-ea"/>
              </a:rPr>
              <a:t>，</a:t>
            </a:r>
            <a:r>
              <a:rPr lang="en-US" altLang="zh-CN" sz="2400" b="1" dirty="0" err="1">
                <a:solidFill>
                  <a:schemeClr val="bg1"/>
                </a:solidFill>
                <a:latin typeface="+mj-ea"/>
                <a:ea typeface="+mj-ea"/>
              </a:rPr>
              <a:t>qd</a:t>
            </a:r>
            <a:endParaRPr lang="en-US" altLang="zh-CN" sz="2400" b="1" dirty="0">
              <a:solidFill>
                <a:schemeClr val="bg1"/>
              </a:solidFill>
              <a:latin typeface="+mj-ea"/>
              <a:ea typeface="+mj-ea"/>
            </a:endParaRPr>
          </a:p>
        </p:txBody>
      </p:sp>
      <p:sp>
        <p:nvSpPr>
          <p:cNvPr id="3" name="加号 2"/>
          <p:cNvSpPr/>
          <p:nvPr/>
        </p:nvSpPr>
        <p:spPr>
          <a:xfrm>
            <a:off x="4201610" y="2106588"/>
            <a:ext cx="1261640" cy="1365813"/>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625033" y="4366554"/>
            <a:ext cx="7500395" cy="662554"/>
          </a:xfrm>
          <a:prstGeom prst="rect">
            <a:avLst/>
          </a:prstGeom>
        </p:spPr>
        <p:txBody>
          <a:bodyPr wrap="square">
            <a:spAutoFit/>
          </a:bodyPr>
          <a:lstStyle/>
          <a:p>
            <a:pPr algn="ctr">
              <a:lnSpc>
                <a:spcPct val="150000"/>
              </a:lnSpc>
            </a:pPr>
            <a:r>
              <a:rPr lang="zh-CN" altLang="en-US" sz="2800" b="1" dirty="0">
                <a:solidFill>
                  <a:srgbClr val="FF0000"/>
                </a:solidFill>
                <a:latin typeface="+mj-ea"/>
                <a:ea typeface="+mj-ea"/>
              </a:rPr>
              <a:t>共</a:t>
            </a:r>
            <a:r>
              <a:rPr lang="en-US" altLang="zh-CN" sz="2800" b="1" dirty="0">
                <a:solidFill>
                  <a:srgbClr val="FF0000"/>
                </a:solidFill>
                <a:latin typeface="+mj-ea"/>
                <a:ea typeface="+mj-ea"/>
              </a:rPr>
              <a:t>14</a:t>
            </a:r>
            <a:r>
              <a:rPr lang="zh-CN" altLang="en-US" sz="2800" b="1" dirty="0">
                <a:solidFill>
                  <a:srgbClr val="FF0000"/>
                </a:solidFill>
                <a:latin typeface="+mj-ea"/>
                <a:ea typeface="+mj-ea"/>
              </a:rPr>
              <a:t>天</a:t>
            </a:r>
            <a:endParaRPr lang="en-US" altLang="zh-CN" sz="2800" b="1" dirty="0">
              <a:solidFill>
                <a:srgbClr val="FF0000"/>
              </a:solidFill>
              <a:latin typeface="+mj-ea"/>
              <a:ea typeface="+mj-ea"/>
            </a:endParaRPr>
          </a:p>
        </p:txBody>
      </p:sp>
      <p:sp>
        <p:nvSpPr>
          <p:cNvPr id="5" name="右大括号 4"/>
          <p:cNvSpPr/>
          <p:nvPr/>
        </p:nvSpPr>
        <p:spPr>
          <a:xfrm rot="5400000">
            <a:off x="4315732" y="903019"/>
            <a:ext cx="391001" cy="6638080"/>
          </a:xfrm>
          <a:prstGeom prst="rightBrace">
            <a:avLst>
              <a:gd name="adj1" fmla="val 0"/>
              <a:gd name="adj2"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标题 1"/>
          <p:cNvSpPr>
            <a:spLocks noGrp="1" noChangeArrowheads="1"/>
          </p:cNvSpPr>
          <p:nvPr>
            <p:ph type="title"/>
          </p:nvPr>
        </p:nvSpPr>
        <p:spPr>
          <a:xfrm>
            <a:off x="845871" y="423848"/>
            <a:ext cx="7543800" cy="862013"/>
          </a:xfrm>
        </p:spPr>
        <p:txBody>
          <a:bodyPr/>
          <a:lstStyle/>
          <a:p>
            <a:pPr algn="ctr">
              <a:defRPr/>
            </a:pPr>
            <a:r>
              <a:rPr lang="en-US" altLang="zh-CN" sz="3000" b="1" dirty="0">
                <a:solidFill>
                  <a:srgbClr val="2626FE"/>
                </a:solidFill>
                <a:latin typeface="+mj-ea"/>
                <a:ea typeface="+mj-ea"/>
              </a:rPr>
              <a:t>2</a:t>
            </a:r>
            <a:r>
              <a:rPr lang="zh-CN" altLang="en-US" sz="3000" b="1" dirty="0">
                <a:solidFill>
                  <a:srgbClr val="2626FE"/>
                </a:solidFill>
                <a:latin typeface="+mj-ea"/>
                <a:ea typeface="+mj-ea"/>
              </a:rPr>
              <a:t>、住院治疗：静脉给药方案</a:t>
            </a:r>
          </a:p>
        </p:txBody>
      </p:sp>
      <p:sp>
        <p:nvSpPr>
          <p:cNvPr id="3" name="内容占位符 2"/>
          <p:cNvSpPr>
            <a:spLocks noGrp="1"/>
          </p:cNvSpPr>
          <p:nvPr>
            <p:ph idx="1"/>
          </p:nvPr>
        </p:nvSpPr>
        <p:spPr>
          <a:xfrm>
            <a:off x="822723" y="1257300"/>
            <a:ext cx="7797403" cy="3619500"/>
          </a:xfrm>
          <a:ln w="38100">
            <a:noFill/>
          </a:ln>
        </p:spPr>
        <p:txBody>
          <a:bodyPr>
            <a:normAutofit/>
          </a:bodyPr>
          <a:lstStyle/>
          <a:p>
            <a:pPr>
              <a:lnSpc>
                <a:spcPct val="150000"/>
              </a:lnSpc>
              <a:buFont typeface="Wingdings" panose="05000000000000000000" pitchFamily="2" charset="2"/>
              <a:buChar char="n"/>
            </a:pPr>
            <a:r>
              <a:rPr lang="zh-CN" altLang="en-US" sz="2400" b="1" kern="0" noProof="1">
                <a:solidFill>
                  <a:srgbClr val="FF0000"/>
                </a:solidFill>
                <a:latin typeface="+mj-ea"/>
                <a:ea typeface="+mj-ea"/>
              </a:rPr>
              <a:t>适用：</a:t>
            </a:r>
            <a:r>
              <a:rPr lang="zh-CN" altLang="en-US" sz="2100" dirty="0"/>
              <a:t>一般情况差，病情严重，或盆腔腹膜炎，或输卵管卵巢脓肿或门诊治疗无效；或诊断不清；或不耐口服抗生素者</a:t>
            </a:r>
            <a:endParaRPr lang="en-US" altLang="zh-CN" sz="2100" dirty="0"/>
          </a:p>
          <a:p>
            <a:pPr>
              <a:lnSpc>
                <a:spcPct val="150000"/>
              </a:lnSpc>
              <a:buFont typeface="Wingdings" panose="05000000000000000000" pitchFamily="2" charset="2"/>
              <a:buChar char="n"/>
            </a:pPr>
            <a:r>
              <a:rPr lang="zh-CN" altLang="en-US" sz="2400" kern="0" noProof="1">
                <a:solidFill>
                  <a:srgbClr val="FF0000"/>
                </a:solidFill>
                <a:latin typeface="+mj-ea"/>
                <a:ea typeface="+mj-ea"/>
              </a:rPr>
              <a:t>治疗方案：</a:t>
            </a:r>
            <a:endParaRPr lang="en-US" altLang="zh-CN" sz="2400" b="1" kern="0" noProof="1">
              <a:solidFill>
                <a:srgbClr val="FF0000"/>
              </a:solidFill>
              <a:latin typeface="+mj-ea"/>
              <a:ea typeface="+mj-ea"/>
            </a:endParaRPr>
          </a:p>
          <a:p>
            <a:pPr marL="0" indent="0" defTabSz="771525" fontAlgn="auto">
              <a:lnSpc>
                <a:spcPct val="150000"/>
              </a:lnSpc>
              <a:spcBef>
                <a:spcPct val="30000"/>
              </a:spcBef>
              <a:buNone/>
              <a:defRPr/>
            </a:pPr>
            <a:endParaRPr lang="en-US" altLang="zh-CN" sz="2100" b="1" kern="0" noProof="1">
              <a:solidFill>
                <a:srgbClr val="FF0000"/>
              </a:solidFill>
              <a:latin typeface="黑体" panose="02010609060101010101" pitchFamily="49" charset="-122"/>
            </a:endParaRPr>
          </a:p>
        </p:txBody>
      </p:sp>
      <p:grpSp>
        <p:nvGrpSpPr>
          <p:cNvPr id="16" name="组合 15"/>
          <p:cNvGrpSpPr/>
          <p:nvPr/>
        </p:nvGrpSpPr>
        <p:grpSpPr>
          <a:xfrm>
            <a:off x="1617623" y="3038243"/>
            <a:ext cx="6334185" cy="1591630"/>
            <a:chOff x="1617623" y="3038243"/>
            <a:chExt cx="6093949" cy="1358800"/>
          </a:xfrm>
        </p:grpSpPr>
        <p:sp>
          <p:nvSpPr>
            <p:cNvPr id="17" name="任意多边形 16"/>
            <p:cNvSpPr/>
            <p:nvPr/>
          </p:nvSpPr>
          <p:spPr>
            <a:xfrm>
              <a:off x="1617623" y="3038243"/>
              <a:ext cx="1358800" cy="1358800"/>
            </a:xfrm>
            <a:custGeom>
              <a:avLst/>
              <a:gdLst>
                <a:gd name="connsiteX0" fmla="*/ 0 w 1358800"/>
                <a:gd name="connsiteY0" fmla="*/ 679400 h 1358800"/>
                <a:gd name="connsiteX1" fmla="*/ 679400 w 1358800"/>
                <a:gd name="connsiteY1" fmla="*/ 0 h 1358800"/>
                <a:gd name="connsiteX2" fmla="*/ 1358800 w 1358800"/>
                <a:gd name="connsiteY2" fmla="*/ 679400 h 1358800"/>
                <a:gd name="connsiteX3" fmla="*/ 679400 w 1358800"/>
                <a:gd name="connsiteY3" fmla="*/ 1358800 h 1358800"/>
                <a:gd name="connsiteX4" fmla="*/ 0 w 1358800"/>
                <a:gd name="connsiteY4" fmla="*/ 679400 h 13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00" h="1358800">
                  <a:moveTo>
                    <a:pt x="0" y="679400"/>
                  </a:moveTo>
                  <a:cubicBezTo>
                    <a:pt x="0" y="304178"/>
                    <a:pt x="304178" y="0"/>
                    <a:pt x="679400" y="0"/>
                  </a:cubicBezTo>
                  <a:cubicBezTo>
                    <a:pt x="1054622" y="0"/>
                    <a:pt x="1358800" y="304178"/>
                    <a:pt x="1358800" y="679400"/>
                  </a:cubicBezTo>
                  <a:cubicBezTo>
                    <a:pt x="1358800" y="1054622"/>
                    <a:pt x="1054622" y="1358800"/>
                    <a:pt x="679400" y="1358800"/>
                  </a:cubicBezTo>
                  <a:cubicBezTo>
                    <a:pt x="304178" y="1358800"/>
                    <a:pt x="0" y="1054622"/>
                    <a:pt x="0" y="679400"/>
                  </a:cubicBezTo>
                  <a:close/>
                </a:path>
              </a:pathLst>
            </a:custGeom>
            <a:solidFill>
              <a:schemeClr val="accent2">
                <a:lumMod val="50000"/>
              </a:schemeClr>
            </a:solidFill>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229472" tIns="229472" rIns="229472" bIns="229472" numCol="1" spcCol="1270" anchor="ctr" anchorCtr="0">
              <a:noAutofit/>
            </a:bodyPr>
            <a:lstStyle/>
            <a:p>
              <a:pPr lvl="0" algn="ctr" defTabSz="1066800">
                <a:lnSpc>
                  <a:spcPct val="90000"/>
                </a:lnSpc>
                <a:spcBef>
                  <a:spcPct val="0"/>
                </a:spcBef>
                <a:spcAft>
                  <a:spcPct val="35000"/>
                </a:spcAft>
              </a:pPr>
              <a:r>
                <a:rPr lang="zh-CN" altLang="en-US" sz="2400" b="1" kern="1200" dirty="0">
                  <a:latin typeface="+mj-ea"/>
                  <a:ea typeface="+mj-ea"/>
                </a:rPr>
                <a:t>支持</a:t>
              </a:r>
              <a:endParaRPr lang="en-US" altLang="zh-CN" sz="2400" b="1" kern="1200" dirty="0">
                <a:latin typeface="+mj-ea"/>
                <a:ea typeface="+mj-ea"/>
              </a:endParaRPr>
            </a:p>
            <a:p>
              <a:pPr lvl="0" algn="ctr" defTabSz="1066800">
                <a:lnSpc>
                  <a:spcPct val="90000"/>
                </a:lnSpc>
                <a:spcBef>
                  <a:spcPct val="0"/>
                </a:spcBef>
                <a:spcAft>
                  <a:spcPct val="35000"/>
                </a:spcAft>
              </a:pPr>
              <a:r>
                <a:rPr lang="zh-CN" altLang="en-US" sz="2400" b="1" kern="1200" dirty="0">
                  <a:latin typeface="+mj-ea"/>
                  <a:ea typeface="+mj-ea"/>
                </a:rPr>
                <a:t>治疗</a:t>
              </a:r>
            </a:p>
          </p:txBody>
        </p:sp>
        <p:sp>
          <p:nvSpPr>
            <p:cNvPr id="18" name="任意多边形 17"/>
            <p:cNvSpPr/>
            <p:nvPr/>
          </p:nvSpPr>
          <p:spPr>
            <a:xfrm>
              <a:off x="3086758" y="3323591"/>
              <a:ext cx="788104" cy="788104"/>
            </a:xfrm>
            <a:custGeom>
              <a:avLst/>
              <a:gdLst>
                <a:gd name="connsiteX0" fmla="*/ 104463 w 788104"/>
                <a:gd name="connsiteY0" fmla="*/ 301371 h 788104"/>
                <a:gd name="connsiteX1" fmla="*/ 301371 w 788104"/>
                <a:gd name="connsiteY1" fmla="*/ 301371 h 788104"/>
                <a:gd name="connsiteX2" fmla="*/ 301371 w 788104"/>
                <a:gd name="connsiteY2" fmla="*/ 104463 h 788104"/>
                <a:gd name="connsiteX3" fmla="*/ 486733 w 788104"/>
                <a:gd name="connsiteY3" fmla="*/ 104463 h 788104"/>
                <a:gd name="connsiteX4" fmla="*/ 486733 w 788104"/>
                <a:gd name="connsiteY4" fmla="*/ 301371 h 788104"/>
                <a:gd name="connsiteX5" fmla="*/ 683641 w 788104"/>
                <a:gd name="connsiteY5" fmla="*/ 301371 h 788104"/>
                <a:gd name="connsiteX6" fmla="*/ 683641 w 788104"/>
                <a:gd name="connsiteY6" fmla="*/ 486733 h 788104"/>
                <a:gd name="connsiteX7" fmla="*/ 486733 w 788104"/>
                <a:gd name="connsiteY7" fmla="*/ 486733 h 788104"/>
                <a:gd name="connsiteX8" fmla="*/ 486733 w 788104"/>
                <a:gd name="connsiteY8" fmla="*/ 683641 h 788104"/>
                <a:gd name="connsiteX9" fmla="*/ 301371 w 788104"/>
                <a:gd name="connsiteY9" fmla="*/ 683641 h 788104"/>
                <a:gd name="connsiteX10" fmla="*/ 301371 w 788104"/>
                <a:gd name="connsiteY10" fmla="*/ 486733 h 788104"/>
                <a:gd name="connsiteX11" fmla="*/ 104463 w 788104"/>
                <a:gd name="connsiteY11" fmla="*/ 486733 h 788104"/>
                <a:gd name="connsiteX12" fmla="*/ 104463 w 788104"/>
                <a:gd name="connsiteY12" fmla="*/ 301371 h 78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8104" h="788104">
                  <a:moveTo>
                    <a:pt x="104463" y="301371"/>
                  </a:moveTo>
                  <a:lnTo>
                    <a:pt x="301371" y="301371"/>
                  </a:lnTo>
                  <a:lnTo>
                    <a:pt x="301371" y="104463"/>
                  </a:lnTo>
                  <a:lnTo>
                    <a:pt x="486733" y="104463"/>
                  </a:lnTo>
                  <a:lnTo>
                    <a:pt x="486733" y="301371"/>
                  </a:lnTo>
                  <a:lnTo>
                    <a:pt x="683641" y="301371"/>
                  </a:lnTo>
                  <a:lnTo>
                    <a:pt x="683641" y="486733"/>
                  </a:lnTo>
                  <a:lnTo>
                    <a:pt x="486733" y="486733"/>
                  </a:lnTo>
                  <a:lnTo>
                    <a:pt x="486733" y="683641"/>
                  </a:lnTo>
                  <a:lnTo>
                    <a:pt x="301371" y="683641"/>
                  </a:lnTo>
                  <a:lnTo>
                    <a:pt x="301371" y="486733"/>
                  </a:lnTo>
                  <a:lnTo>
                    <a:pt x="104463" y="486733"/>
                  </a:lnTo>
                  <a:lnTo>
                    <a:pt x="104463" y="30137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04463" tIns="301371" rIns="104463" bIns="301371" numCol="1" spcCol="1270" anchor="ctr" anchorCtr="0">
              <a:noAutofit/>
            </a:bodyPr>
            <a:lstStyle/>
            <a:p>
              <a:pPr lvl="0" algn="ctr" defTabSz="622300">
                <a:lnSpc>
                  <a:spcPct val="90000"/>
                </a:lnSpc>
                <a:spcBef>
                  <a:spcPct val="0"/>
                </a:spcBef>
                <a:spcAft>
                  <a:spcPct val="35000"/>
                </a:spcAft>
              </a:pPr>
              <a:endParaRPr lang="zh-CN" altLang="en-US" sz="1400" kern="1200"/>
            </a:p>
          </p:txBody>
        </p:sp>
        <p:sp>
          <p:nvSpPr>
            <p:cNvPr id="19" name="任意多边形 18"/>
            <p:cNvSpPr/>
            <p:nvPr/>
          </p:nvSpPr>
          <p:spPr>
            <a:xfrm>
              <a:off x="3985197" y="3038243"/>
              <a:ext cx="1358800" cy="1358800"/>
            </a:xfrm>
            <a:custGeom>
              <a:avLst/>
              <a:gdLst>
                <a:gd name="connsiteX0" fmla="*/ 0 w 1358800"/>
                <a:gd name="connsiteY0" fmla="*/ 679400 h 1358800"/>
                <a:gd name="connsiteX1" fmla="*/ 679400 w 1358800"/>
                <a:gd name="connsiteY1" fmla="*/ 0 h 1358800"/>
                <a:gd name="connsiteX2" fmla="*/ 1358800 w 1358800"/>
                <a:gd name="connsiteY2" fmla="*/ 679400 h 1358800"/>
                <a:gd name="connsiteX3" fmla="*/ 679400 w 1358800"/>
                <a:gd name="connsiteY3" fmla="*/ 1358800 h 1358800"/>
                <a:gd name="connsiteX4" fmla="*/ 0 w 1358800"/>
                <a:gd name="connsiteY4" fmla="*/ 679400 h 13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00" h="1358800">
                  <a:moveTo>
                    <a:pt x="0" y="679400"/>
                  </a:moveTo>
                  <a:cubicBezTo>
                    <a:pt x="0" y="304178"/>
                    <a:pt x="304178" y="0"/>
                    <a:pt x="679400" y="0"/>
                  </a:cubicBezTo>
                  <a:cubicBezTo>
                    <a:pt x="1054622" y="0"/>
                    <a:pt x="1358800" y="304178"/>
                    <a:pt x="1358800" y="679400"/>
                  </a:cubicBezTo>
                  <a:cubicBezTo>
                    <a:pt x="1358800" y="1054622"/>
                    <a:pt x="1054622" y="1358800"/>
                    <a:pt x="679400" y="1358800"/>
                  </a:cubicBezTo>
                  <a:cubicBezTo>
                    <a:pt x="304178" y="1358800"/>
                    <a:pt x="0" y="1054622"/>
                    <a:pt x="0" y="679400"/>
                  </a:cubicBezTo>
                  <a:close/>
                </a:path>
              </a:pathLst>
            </a:custGeom>
          </p:spPr>
          <p:style>
            <a:lnRef idx="1">
              <a:schemeClr val="accent3"/>
            </a:lnRef>
            <a:fillRef idx="3">
              <a:schemeClr val="accent3"/>
            </a:fillRef>
            <a:effectRef idx="2">
              <a:schemeClr val="accent3"/>
            </a:effectRef>
            <a:fontRef idx="minor">
              <a:schemeClr val="lt1"/>
            </a:fontRef>
          </p:style>
          <p:txBody>
            <a:bodyPr spcFirstLastPara="0" vert="horz" wrap="square" lIns="229472" tIns="229472" rIns="229472" bIns="229472" numCol="1" spcCol="1270" anchor="ctr" anchorCtr="0">
              <a:noAutofit/>
            </a:bodyPr>
            <a:lstStyle/>
            <a:p>
              <a:pPr lvl="0" algn="ctr" defTabSz="1066800">
                <a:lnSpc>
                  <a:spcPct val="90000"/>
                </a:lnSpc>
                <a:spcBef>
                  <a:spcPct val="0"/>
                </a:spcBef>
                <a:spcAft>
                  <a:spcPct val="35000"/>
                </a:spcAft>
              </a:pPr>
              <a:r>
                <a:rPr lang="zh-CN" altLang="en-US" sz="2400" b="1" kern="1200" dirty="0">
                  <a:latin typeface="+mj-ea"/>
                  <a:ea typeface="+mj-ea"/>
                </a:rPr>
                <a:t>抗生素</a:t>
              </a:r>
              <a:endParaRPr lang="en-US" altLang="zh-CN" sz="2400" b="1" kern="1200" dirty="0">
                <a:latin typeface="+mj-ea"/>
                <a:ea typeface="+mj-ea"/>
              </a:endParaRPr>
            </a:p>
            <a:p>
              <a:pPr lvl="0" algn="ctr" defTabSz="1066800">
                <a:lnSpc>
                  <a:spcPct val="90000"/>
                </a:lnSpc>
                <a:spcBef>
                  <a:spcPct val="0"/>
                </a:spcBef>
                <a:spcAft>
                  <a:spcPct val="35000"/>
                </a:spcAft>
              </a:pPr>
              <a:r>
                <a:rPr lang="zh-CN" altLang="en-US" sz="2400" b="1" kern="1200" dirty="0">
                  <a:latin typeface="+mj-ea"/>
                  <a:ea typeface="+mj-ea"/>
                </a:rPr>
                <a:t>治疗</a:t>
              </a:r>
            </a:p>
          </p:txBody>
        </p:sp>
        <p:sp>
          <p:nvSpPr>
            <p:cNvPr id="21" name="任意多边形 20"/>
            <p:cNvSpPr/>
            <p:nvPr/>
          </p:nvSpPr>
          <p:spPr>
            <a:xfrm>
              <a:off x="6352772" y="3038243"/>
              <a:ext cx="1358800" cy="1358800"/>
            </a:xfrm>
            <a:custGeom>
              <a:avLst/>
              <a:gdLst>
                <a:gd name="connsiteX0" fmla="*/ 0 w 1358800"/>
                <a:gd name="connsiteY0" fmla="*/ 679400 h 1358800"/>
                <a:gd name="connsiteX1" fmla="*/ 679400 w 1358800"/>
                <a:gd name="connsiteY1" fmla="*/ 0 h 1358800"/>
                <a:gd name="connsiteX2" fmla="*/ 1358800 w 1358800"/>
                <a:gd name="connsiteY2" fmla="*/ 679400 h 1358800"/>
                <a:gd name="connsiteX3" fmla="*/ 679400 w 1358800"/>
                <a:gd name="connsiteY3" fmla="*/ 1358800 h 1358800"/>
                <a:gd name="connsiteX4" fmla="*/ 0 w 1358800"/>
                <a:gd name="connsiteY4" fmla="*/ 679400 h 13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00" h="1358800">
                  <a:moveTo>
                    <a:pt x="0" y="679400"/>
                  </a:moveTo>
                  <a:cubicBezTo>
                    <a:pt x="0" y="304178"/>
                    <a:pt x="304178" y="0"/>
                    <a:pt x="679400" y="0"/>
                  </a:cubicBezTo>
                  <a:cubicBezTo>
                    <a:pt x="1054622" y="0"/>
                    <a:pt x="1358800" y="304178"/>
                    <a:pt x="1358800" y="679400"/>
                  </a:cubicBezTo>
                  <a:cubicBezTo>
                    <a:pt x="1358800" y="1054622"/>
                    <a:pt x="1054622" y="1358800"/>
                    <a:pt x="679400" y="1358800"/>
                  </a:cubicBezTo>
                  <a:cubicBezTo>
                    <a:pt x="304178" y="1358800"/>
                    <a:pt x="0" y="1054622"/>
                    <a:pt x="0" y="679400"/>
                  </a:cubicBezTo>
                  <a:close/>
                </a:path>
              </a:pathLst>
            </a:custGeom>
          </p:spPr>
          <p:style>
            <a:lnRef idx="1">
              <a:schemeClr val="dk1"/>
            </a:lnRef>
            <a:fillRef idx="3">
              <a:schemeClr val="dk1"/>
            </a:fillRef>
            <a:effectRef idx="2">
              <a:schemeClr val="dk1"/>
            </a:effectRef>
            <a:fontRef idx="minor">
              <a:schemeClr val="lt1"/>
            </a:fontRef>
          </p:style>
          <p:txBody>
            <a:bodyPr spcFirstLastPara="0" vert="horz" wrap="square" lIns="229472" tIns="229472" rIns="229472" bIns="229472" numCol="1" spcCol="1270" anchor="ctr" anchorCtr="0">
              <a:noAutofit/>
            </a:bodyPr>
            <a:lstStyle/>
            <a:p>
              <a:pPr lvl="0" algn="ctr" defTabSz="1066800">
                <a:lnSpc>
                  <a:spcPct val="90000"/>
                </a:lnSpc>
                <a:spcBef>
                  <a:spcPct val="0"/>
                </a:spcBef>
                <a:spcAft>
                  <a:spcPct val="35000"/>
                </a:spcAft>
              </a:pPr>
              <a:r>
                <a:rPr lang="zh-CN" altLang="en-US" sz="2400" b="1" kern="1200" dirty="0">
                  <a:latin typeface="+mj-ea"/>
                  <a:ea typeface="+mj-ea"/>
                </a:rPr>
                <a:t>手术</a:t>
              </a:r>
              <a:endParaRPr lang="en-US" altLang="zh-CN" sz="2400" b="1" kern="1200" dirty="0">
                <a:latin typeface="+mj-ea"/>
                <a:ea typeface="+mj-ea"/>
              </a:endParaRPr>
            </a:p>
            <a:p>
              <a:pPr lvl="0" algn="ctr" defTabSz="1066800">
                <a:lnSpc>
                  <a:spcPct val="90000"/>
                </a:lnSpc>
                <a:spcBef>
                  <a:spcPct val="0"/>
                </a:spcBef>
                <a:spcAft>
                  <a:spcPct val="35000"/>
                </a:spcAft>
              </a:pPr>
              <a:r>
                <a:rPr lang="zh-CN" altLang="en-US" sz="2400" b="1" kern="1200" dirty="0">
                  <a:latin typeface="+mj-ea"/>
                  <a:ea typeface="+mj-ea"/>
                </a:rPr>
                <a:t>治疗</a:t>
              </a:r>
            </a:p>
          </p:txBody>
        </p:sp>
      </p:grpSp>
      <p:sp>
        <p:nvSpPr>
          <p:cNvPr id="22" name="右箭头 21"/>
          <p:cNvSpPr/>
          <p:nvPr/>
        </p:nvSpPr>
        <p:spPr>
          <a:xfrm>
            <a:off x="5689731" y="3506146"/>
            <a:ext cx="697652" cy="655824"/>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697378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1027"/>
          <p:cNvSpPr>
            <a:spLocks noChangeArrowheads="1"/>
          </p:cNvSpPr>
          <p:nvPr/>
        </p:nvSpPr>
        <p:spPr bwMode="auto">
          <a:xfrm>
            <a:off x="1015604" y="1510903"/>
            <a:ext cx="7155656" cy="293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pPr marL="342900" indent="-342900">
              <a:lnSpc>
                <a:spcPct val="200000"/>
              </a:lnSpc>
              <a:buClr>
                <a:schemeClr val="accent2"/>
              </a:buClr>
              <a:buFont typeface="Wingdings" panose="05000000000000000000" pitchFamily="2" charset="2"/>
              <a:buChar char="l"/>
            </a:pPr>
            <a:r>
              <a:rPr lang="zh-CN" altLang="en-US" sz="2400" b="1" dirty="0">
                <a:latin typeface="+mj-ea"/>
                <a:ea typeface="+mj-ea"/>
              </a:rPr>
              <a:t>卧床休息（半卧位）</a:t>
            </a:r>
            <a:endParaRPr lang="en-US" altLang="zh-CN" sz="2400" b="1" dirty="0">
              <a:latin typeface="+mj-ea"/>
              <a:ea typeface="+mj-ea"/>
            </a:endParaRPr>
          </a:p>
          <a:p>
            <a:pPr marL="342900" indent="-342900">
              <a:lnSpc>
                <a:spcPct val="200000"/>
              </a:lnSpc>
              <a:buClr>
                <a:schemeClr val="accent2"/>
              </a:buClr>
              <a:buFont typeface="Wingdings" panose="05000000000000000000" pitchFamily="2" charset="2"/>
              <a:buChar char="l"/>
            </a:pPr>
            <a:r>
              <a:rPr lang="zh-CN" altLang="en-US" sz="2400" b="1" dirty="0">
                <a:latin typeface="+mj-ea"/>
                <a:ea typeface="+mj-ea"/>
              </a:rPr>
              <a:t>鼓励饮水，高热量、高蛋白、高纤维易消化食物</a:t>
            </a:r>
            <a:endParaRPr lang="en-US" altLang="zh-CN" sz="2400" b="1" dirty="0">
              <a:latin typeface="+mj-ea"/>
              <a:ea typeface="+mj-ea"/>
            </a:endParaRPr>
          </a:p>
          <a:p>
            <a:pPr marL="342900" indent="-342900">
              <a:lnSpc>
                <a:spcPct val="200000"/>
              </a:lnSpc>
              <a:buClr>
                <a:schemeClr val="accent2"/>
              </a:buClr>
              <a:buFont typeface="Wingdings" panose="05000000000000000000" pitchFamily="2" charset="2"/>
              <a:buChar char="l"/>
            </a:pPr>
            <a:r>
              <a:rPr lang="zh-CN" altLang="en-US" sz="2400" b="1" dirty="0">
                <a:latin typeface="+mj-ea"/>
                <a:ea typeface="+mj-ea"/>
              </a:rPr>
              <a:t>高热降温处理</a:t>
            </a:r>
          </a:p>
          <a:p>
            <a:pPr marL="342900" indent="-342900">
              <a:lnSpc>
                <a:spcPct val="200000"/>
              </a:lnSpc>
              <a:buClr>
                <a:schemeClr val="accent2"/>
              </a:buClr>
              <a:buFont typeface="Wingdings" panose="05000000000000000000" pitchFamily="2" charset="2"/>
              <a:buChar char="l"/>
            </a:pPr>
            <a:r>
              <a:rPr lang="zh-CN" altLang="en-US" sz="2400" b="1" dirty="0">
                <a:latin typeface="+mj-ea"/>
                <a:ea typeface="+mj-ea"/>
              </a:rPr>
              <a:t>补充液体，注意酸碱平衡</a:t>
            </a:r>
            <a:endParaRPr lang="zh-CN" altLang="en-US" sz="2400" dirty="0">
              <a:latin typeface="+mj-ea"/>
              <a:ea typeface="+mj-ea"/>
            </a:endParaRPr>
          </a:p>
        </p:txBody>
      </p:sp>
      <p:sp>
        <p:nvSpPr>
          <p:cNvPr id="102402" name="标题 1"/>
          <p:cNvSpPr>
            <a:spLocks noGrp="1" noChangeArrowheads="1"/>
          </p:cNvSpPr>
          <p:nvPr>
            <p:ph type="title"/>
          </p:nvPr>
        </p:nvSpPr>
        <p:spPr>
          <a:xfrm>
            <a:off x="821532" y="504871"/>
            <a:ext cx="7543800" cy="891778"/>
          </a:xfrm>
        </p:spPr>
        <p:txBody>
          <a:bodyPr/>
          <a:lstStyle/>
          <a:p>
            <a:pPr algn="ctr">
              <a:defRPr/>
            </a:pPr>
            <a:r>
              <a:rPr lang="zh-CN" altLang="en-US" sz="3000" b="1" dirty="0">
                <a:solidFill>
                  <a:srgbClr val="2626FE"/>
                </a:solidFill>
              </a:rPr>
              <a:t>（</a:t>
            </a:r>
            <a:r>
              <a:rPr lang="en-US" altLang="zh-CN" sz="3000" b="1" dirty="0">
                <a:solidFill>
                  <a:srgbClr val="2626FE"/>
                </a:solidFill>
              </a:rPr>
              <a:t>1</a:t>
            </a:r>
            <a:r>
              <a:rPr lang="zh-CN" altLang="en-US" sz="3000" b="1" dirty="0">
                <a:solidFill>
                  <a:srgbClr val="2626FE"/>
                </a:solidFill>
              </a:rPr>
              <a:t>）支持疗法</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标题 1"/>
          <p:cNvSpPr>
            <a:spLocks noGrp="1" noChangeArrowheads="1"/>
          </p:cNvSpPr>
          <p:nvPr>
            <p:ph type="title"/>
          </p:nvPr>
        </p:nvSpPr>
        <p:spPr>
          <a:xfrm>
            <a:off x="715046" y="609043"/>
            <a:ext cx="7543800" cy="862013"/>
          </a:xfrm>
        </p:spPr>
        <p:txBody>
          <a:bodyPr>
            <a:normAutofit/>
          </a:bodyPr>
          <a:lstStyle/>
          <a:p>
            <a:pPr marL="109728" indent="0" algn="ctr">
              <a:lnSpc>
                <a:spcPct val="150000"/>
              </a:lnSpc>
            </a:pPr>
            <a:r>
              <a:rPr lang="zh-CN" altLang="en-US" sz="3200" kern="0" noProof="1">
                <a:solidFill>
                  <a:srgbClr val="2626FE"/>
                </a:solidFill>
                <a:latin typeface="+mj-ea"/>
              </a:rPr>
              <a:t>（</a:t>
            </a:r>
            <a:r>
              <a:rPr lang="en-US" altLang="zh-CN" sz="3200" kern="0" noProof="1">
                <a:solidFill>
                  <a:srgbClr val="2626FE"/>
                </a:solidFill>
                <a:latin typeface="+mj-ea"/>
              </a:rPr>
              <a:t>2</a:t>
            </a:r>
            <a:r>
              <a:rPr lang="zh-CN" altLang="en-US" sz="3200" kern="0" noProof="1">
                <a:solidFill>
                  <a:srgbClr val="2626FE"/>
                </a:solidFill>
                <a:latin typeface="+mj-ea"/>
              </a:rPr>
              <a:t>）抗生素治疗方案</a:t>
            </a:r>
            <a:endParaRPr lang="en-US" altLang="zh-CN" sz="3200" kern="0" noProof="1">
              <a:solidFill>
                <a:srgbClr val="2626FE"/>
              </a:solidFill>
              <a:latin typeface="+mj-ea"/>
            </a:endParaRPr>
          </a:p>
        </p:txBody>
      </p:sp>
      <p:sp>
        <p:nvSpPr>
          <p:cNvPr id="3" name="内容占位符 2"/>
          <p:cNvSpPr>
            <a:spLocks noGrp="1"/>
          </p:cNvSpPr>
          <p:nvPr>
            <p:ph idx="1"/>
          </p:nvPr>
        </p:nvSpPr>
        <p:spPr>
          <a:xfrm>
            <a:off x="822723" y="1257300"/>
            <a:ext cx="7797403" cy="3619500"/>
          </a:xfrm>
          <a:ln w="38100">
            <a:noFill/>
          </a:ln>
        </p:spPr>
        <p:txBody>
          <a:bodyPr>
            <a:normAutofit/>
          </a:bodyPr>
          <a:lstStyle/>
          <a:p>
            <a:pPr marL="0" indent="0" defTabSz="771525" fontAlgn="auto">
              <a:lnSpc>
                <a:spcPct val="150000"/>
              </a:lnSpc>
              <a:spcBef>
                <a:spcPct val="30000"/>
              </a:spcBef>
              <a:buNone/>
              <a:defRPr/>
            </a:pPr>
            <a:endParaRPr lang="en-US" altLang="zh-CN" sz="2100" b="1" kern="0" noProof="1">
              <a:solidFill>
                <a:srgbClr val="FF0000"/>
              </a:solidFill>
              <a:latin typeface="黑体" panose="02010609060101010101" pitchFamily="49" charset="-122"/>
            </a:endParaRPr>
          </a:p>
        </p:txBody>
      </p:sp>
      <p:grpSp>
        <p:nvGrpSpPr>
          <p:cNvPr id="7" name="组合 6"/>
          <p:cNvGrpSpPr/>
          <p:nvPr/>
        </p:nvGrpSpPr>
        <p:grpSpPr>
          <a:xfrm>
            <a:off x="715046" y="2245490"/>
            <a:ext cx="7789762" cy="2048718"/>
            <a:chOff x="1804723" y="3238938"/>
            <a:chExt cx="6090642" cy="702766"/>
          </a:xfrm>
        </p:grpSpPr>
        <p:sp>
          <p:nvSpPr>
            <p:cNvPr id="8" name="任意多边形 7"/>
            <p:cNvSpPr/>
            <p:nvPr/>
          </p:nvSpPr>
          <p:spPr>
            <a:xfrm>
              <a:off x="1804723" y="3238938"/>
              <a:ext cx="1171277" cy="702766"/>
            </a:xfrm>
            <a:custGeom>
              <a:avLst/>
              <a:gdLst>
                <a:gd name="connsiteX0" fmla="*/ 0 w 1171277"/>
                <a:gd name="connsiteY0" fmla="*/ 70277 h 702766"/>
                <a:gd name="connsiteX1" fmla="*/ 70277 w 1171277"/>
                <a:gd name="connsiteY1" fmla="*/ 0 h 702766"/>
                <a:gd name="connsiteX2" fmla="*/ 1101000 w 1171277"/>
                <a:gd name="connsiteY2" fmla="*/ 0 h 702766"/>
                <a:gd name="connsiteX3" fmla="*/ 1171277 w 1171277"/>
                <a:gd name="connsiteY3" fmla="*/ 70277 h 702766"/>
                <a:gd name="connsiteX4" fmla="*/ 1171277 w 1171277"/>
                <a:gd name="connsiteY4" fmla="*/ 632489 h 702766"/>
                <a:gd name="connsiteX5" fmla="*/ 1101000 w 1171277"/>
                <a:gd name="connsiteY5" fmla="*/ 702766 h 702766"/>
                <a:gd name="connsiteX6" fmla="*/ 70277 w 1171277"/>
                <a:gd name="connsiteY6" fmla="*/ 702766 h 702766"/>
                <a:gd name="connsiteX7" fmla="*/ 0 w 1171277"/>
                <a:gd name="connsiteY7" fmla="*/ 632489 h 702766"/>
                <a:gd name="connsiteX8" fmla="*/ 0 w 1171277"/>
                <a:gd name="connsiteY8" fmla="*/ 70277 h 70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277" h="702766">
                  <a:moveTo>
                    <a:pt x="0" y="70277"/>
                  </a:moveTo>
                  <a:cubicBezTo>
                    <a:pt x="0" y="31464"/>
                    <a:pt x="31464" y="0"/>
                    <a:pt x="70277" y="0"/>
                  </a:cubicBezTo>
                  <a:lnTo>
                    <a:pt x="1101000" y="0"/>
                  </a:lnTo>
                  <a:cubicBezTo>
                    <a:pt x="1139813" y="0"/>
                    <a:pt x="1171277" y="31464"/>
                    <a:pt x="1171277" y="70277"/>
                  </a:cubicBezTo>
                  <a:lnTo>
                    <a:pt x="1171277" y="632489"/>
                  </a:lnTo>
                  <a:cubicBezTo>
                    <a:pt x="1171277" y="671302"/>
                    <a:pt x="1139813" y="702766"/>
                    <a:pt x="1101000" y="702766"/>
                  </a:cubicBezTo>
                  <a:lnTo>
                    <a:pt x="70277" y="702766"/>
                  </a:lnTo>
                  <a:cubicBezTo>
                    <a:pt x="31464" y="702766"/>
                    <a:pt x="0" y="671302"/>
                    <a:pt x="0" y="632489"/>
                  </a:cubicBezTo>
                  <a:lnTo>
                    <a:pt x="0" y="70277"/>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112023" tIns="112023" rIns="112023" bIns="112023" numCol="1" spcCol="1270" anchor="ctr" anchorCtr="0">
              <a:noAutofit/>
            </a:bodyPr>
            <a:lstStyle/>
            <a:p>
              <a:pPr lvl="0" algn="ctr" defTabSz="1066800">
                <a:lnSpc>
                  <a:spcPct val="90000"/>
                </a:lnSpc>
                <a:spcBef>
                  <a:spcPct val="0"/>
                </a:spcBef>
                <a:spcAft>
                  <a:spcPct val="35000"/>
                </a:spcAft>
              </a:pPr>
              <a:r>
                <a:rPr lang="zh-CN" altLang="en-US" sz="2400" b="1" kern="1200" dirty="0">
                  <a:latin typeface="+mj-ea"/>
                  <a:ea typeface="+mj-ea"/>
                </a:rPr>
                <a:t>方案</a:t>
              </a:r>
              <a:r>
                <a:rPr lang="en-US" altLang="zh-CN" sz="2400" b="1" kern="1200" dirty="0">
                  <a:latin typeface="+mj-ea"/>
                  <a:ea typeface="+mj-ea"/>
                </a:rPr>
                <a:t>A</a:t>
              </a:r>
              <a:endParaRPr lang="zh-CN" altLang="en-US" sz="2400" b="1" kern="1200" dirty="0">
                <a:latin typeface="+mj-ea"/>
                <a:ea typeface="+mj-ea"/>
              </a:endParaRPr>
            </a:p>
          </p:txBody>
        </p:sp>
        <p:sp>
          <p:nvSpPr>
            <p:cNvPr id="9" name="任意多边形 8"/>
            <p:cNvSpPr/>
            <p:nvPr/>
          </p:nvSpPr>
          <p:spPr>
            <a:xfrm>
              <a:off x="3093128" y="3445083"/>
              <a:ext cx="248310" cy="290476"/>
            </a:xfrm>
            <a:custGeom>
              <a:avLst/>
              <a:gdLst>
                <a:gd name="connsiteX0" fmla="*/ 0 w 248310"/>
                <a:gd name="connsiteY0" fmla="*/ 58095 h 290476"/>
                <a:gd name="connsiteX1" fmla="*/ 124155 w 248310"/>
                <a:gd name="connsiteY1" fmla="*/ 58095 h 290476"/>
                <a:gd name="connsiteX2" fmla="*/ 124155 w 248310"/>
                <a:gd name="connsiteY2" fmla="*/ 0 h 290476"/>
                <a:gd name="connsiteX3" fmla="*/ 248310 w 248310"/>
                <a:gd name="connsiteY3" fmla="*/ 145238 h 290476"/>
                <a:gd name="connsiteX4" fmla="*/ 124155 w 248310"/>
                <a:gd name="connsiteY4" fmla="*/ 290476 h 290476"/>
                <a:gd name="connsiteX5" fmla="*/ 124155 w 248310"/>
                <a:gd name="connsiteY5" fmla="*/ 232381 h 290476"/>
                <a:gd name="connsiteX6" fmla="*/ 0 w 248310"/>
                <a:gd name="connsiteY6" fmla="*/ 232381 h 290476"/>
                <a:gd name="connsiteX7" fmla="*/ 0 w 248310"/>
                <a:gd name="connsiteY7" fmla="*/ 58095 h 29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310" h="290476">
                  <a:moveTo>
                    <a:pt x="0" y="58095"/>
                  </a:moveTo>
                  <a:lnTo>
                    <a:pt x="124155" y="58095"/>
                  </a:lnTo>
                  <a:lnTo>
                    <a:pt x="124155" y="0"/>
                  </a:lnTo>
                  <a:lnTo>
                    <a:pt x="248310" y="145238"/>
                  </a:lnTo>
                  <a:lnTo>
                    <a:pt x="124155" y="290476"/>
                  </a:lnTo>
                  <a:lnTo>
                    <a:pt x="124155" y="232381"/>
                  </a:lnTo>
                  <a:lnTo>
                    <a:pt x="0" y="232381"/>
                  </a:lnTo>
                  <a:lnTo>
                    <a:pt x="0" y="58095"/>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58095" rIns="74493" bIns="58095" numCol="1" spcCol="1270" anchor="ctr" anchorCtr="0">
              <a:noAutofit/>
            </a:bodyPr>
            <a:lstStyle/>
            <a:p>
              <a:pPr lvl="0" algn="ctr" defTabSz="577850">
                <a:lnSpc>
                  <a:spcPct val="90000"/>
                </a:lnSpc>
                <a:spcBef>
                  <a:spcPct val="0"/>
                </a:spcBef>
                <a:spcAft>
                  <a:spcPct val="35000"/>
                </a:spcAft>
              </a:pPr>
              <a:endParaRPr lang="zh-CN" altLang="en-US" sz="1300" kern="1200"/>
            </a:p>
          </p:txBody>
        </p:sp>
        <p:sp>
          <p:nvSpPr>
            <p:cNvPr id="10" name="任意多边形 9"/>
            <p:cNvSpPr/>
            <p:nvPr/>
          </p:nvSpPr>
          <p:spPr>
            <a:xfrm>
              <a:off x="3444512" y="3238938"/>
              <a:ext cx="1171277" cy="702766"/>
            </a:xfrm>
            <a:custGeom>
              <a:avLst/>
              <a:gdLst>
                <a:gd name="connsiteX0" fmla="*/ 0 w 1171277"/>
                <a:gd name="connsiteY0" fmla="*/ 70277 h 702766"/>
                <a:gd name="connsiteX1" fmla="*/ 70277 w 1171277"/>
                <a:gd name="connsiteY1" fmla="*/ 0 h 702766"/>
                <a:gd name="connsiteX2" fmla="*/ 1101000 w 1171277"/>
                <a:gd name="connsiteY2" fmla="*/ 0 h 702766"/>
                <a:gd name="connsiteX3" fmla="*/ 1171277 w 1171277"/>
                <a:gd name="connsiteY3" fmla="*/ 70277 h 702766"/>
                <a:gd name="connsiteX4" fmla="*/ 1171277 w 1171277"/>
                <a:gd name="connsiteY4" fmla="*/ 632489 h 702766"/>
                <a:gd name="connsiteX5" fmla="*/ 1101000 w 1171277"/>
                <a:gd name="connsiteY5" fmla="*/ 702766 h 702766"/>
                <a:gd name="connsiteX6" fmla="*/ 70277 w 1171277"/>
                <a:gd name="connsiteY6" fmla="*/ 702766 h 702766"/>
                <a:gd name="connsiteX7" fmla="*/ 0 w 1171277"/>
                <a:gd name="connsiteY7" fmla="*/ 632489 h 702766"/>
                <a:gd name="connsiteX8" fmla="*/ 0 w 1171277"/>
                <a:gd name="connsiteY8" fmla="*/ 70277 h 70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277" h="702766">
                  <a:moveTo>
                    <a:pt x="0" y="70277"/>
                  </a:moveTo>
                  <a:cubicBezTo>
                    <a:pt x="0" y="31464"/>
                    <a:pt x="31464" y="0"/>
                    <a:pt x="70277" y="0"/>
                  </a:cubicBezTo>
                  <a:lnTo>
                    <a:pt x="1101000" y="0"/>
                  </a:lnTo>
                  <a:cubicBezTo>
                    <a:pt x="1139813" y="0"/>
                    <a:pt x="1171277" y="31464"/>
                    <a:pt x="1171277" y="70277"/>
                  </a:cubicBezTo>
                  <a:lnTo>
                    <a:pt x="1171277" y="632489"/>
                  </a:lnTo>
                  <a:cubicBezTo>
                    <a:pt x="1171277" y="671302"/>
                    <a:pt x="1139813" y="702766"/>
                    <a:pt x="1101000" y="702766"/>
                  </a:cubicBezTo>
                  <a:lnTo>
                    <a:pt x="70277" y="702766"/>
                  </a:lnTo>
                  <a:cubicBezTo>
                    <a:pt x="31464" y="702766"/>
                    <a:pt x="0" y="671302"/>
                    <a:pt x="0" y="632489"/>
                  </a:cubicBezTo>
                  <a:lnTo>
                    <a:pt x="0" y="70277"/>
                  </a:lnTo>
                  <a:close/>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112023" tIns="112023" rIns="112023" bIns="112023" numCol="1" spcCol="1270" anchor="ctr" anchorCtr="0">
              <a:noAutofit/>
            </a:bodyPr>
            <a:lstStyle/>
            <a:p>
              <a:pPr lvl="0" algn="ctr" defTabSz="1066800">
                <a:lnSpc>
                  <a:spcPct val="90000"/>
                </a:lnSpc>
                <a:spcBef>
                  <a:spcPct val="0"/>
                </a:spcBef>
                <a:spcAft>
                  <a:spcPct val="35000"/>
                </a:spcAft>
              </a:pPr>
              <a:r>
                <a:rPr lang="zh-CN" altLang="en-US" sz="2400" b="1" kern="1200" dirty="0">
                  <a:latin typeface="+mj-ea"/>
                  <a:ea typeface="+mj-ea"/>
                </a:rPr>
                <a:t>方案</a:t>
              </a:r>
              <a:r>
                <a:rPr lang="en-US" altLang="zh-CN" sz="2400" b="1" kern="1200" dirty="0">
                  <a:latin typeface="+mj-ea"/>
                  <a:ea typeface="+mj-ea"/>
                </a:rPr>
                <a:t>B</a:t>
              </a:r>
              <a:endParaRPr lang="zh-CN" altLang="en-US" sz="2400" b="1" kern="1200" dirty="0">
                <a:latin typeface="+mj-ea"/>
                <a:ea typeface="+mj-ea"/>
              </a:endParaRPr>
            </a:p>
          </p:txBody>
        </p:sp>
        <p:sp>
          <p:nvSpPr>
            <p:cNvPr id="11" name="任意多边形 10"/>
            <p:cNvSpPr/>
            <p:nvPr/>
          </p:nvSpPr>
          <p:spPr>
            <a:xfrm>
              <a:off x="4732917" y="3445083"/>
              <a:ext cx="248310" cy="290476"/>
            </a:xfrm>
            <a:custGeom>
              <a:avLst/>
              <a:gdLst>
                <a:gd name="connsiteX0" fmla="*/ 0 w 248310"/>
                <a:gd name="connsiteY0" fmla="*/ 58095 h 290476"/>
                <a:gd name="connsiteX1" fmla="*/ 124155 w 248310"/>
                <a:gd name="connsiteY1" fmla="*/ 58095 h 290476"/>
                <a:gd name="connsiteX2" fmla="*/ 124155 w 248310"/>
                <a:gd name="connsiteY2" fmla="*/ 0 h 290476"/>
                <a:gd name="connsiteX3" fmla="*/ 248310 w 248310"/>
                <a:gd name="connsiteY3" fmla="*/ 145238 h 290476"/>
                <a:gd name="connsiteX4" fmla="*/ 124155 w 248310"/>
                <a:gd name="connsiteY4" fmla="*/ 290476 h 290476"/>
                <a:gd name="connsiteX5" fmla="*/ 124155 w 248310"/>
                <a:gd name="connsiteY5" fmla="*/ 232381 h 290476"/>
                <a:gd name="connsiteX6" fmla="*/ 0 w 248310"/>
                <a:gd name="connsiteY6" fmla="*/ 232381 h 290476"/>
                <a:gd name="connsiteX7" fmla="*/ 0 w 248310"/>
                <a:gd name="connsiteY7" fmla="*/ 58095 h 29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310" h="290476">
                  <a:moveTo>
                    <a:pt x="0" y="58095"/>
                  </a:moveTo>
                  <a:lnTo>
                    <a:pt x="124155" y="58095"/>
                  </a:lnTo>
                  <a:lnTo>
                    <a:pt x="124155" y="0"/>
                  </a:lnTo>
                  <a:lnTo>
                    <a:pt x="248310" y="145238"/>
                  </a:lnTo>
                  <a:lnTo>
                    <a:pt x="124155" y="290476"/>
                  </a:lnTo>
                  <a:lnTo>
                    <a:pt x="124155" y="232381"/>
                  </a:lnTo>
                  <a:lnTo>
                    <a:pt x="0" y="232381"/>
                  </a:lnTo>
                  <a:lnTo>
                    <a:pt x="0" y="58095"/>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58095" rIns="74493" bIns="58095" numCol="1" spcCol="1270" anchor="ctr" anchorCtr="0">
              <a:noAutofit/>
            </a:bodyPr>
            <a:lstStyle/>
            <a:p>
              <a:pPr lvl="0" algn="ctr" defTabSz="577850">
                <a:lnSpc>
                  <a:spcPct val="90000"/>
                </a:lnSpc>
                <a:spcBef>
                  <a:spcPct val="0"/>
                </a:spcBef>
                <a:spcAft>
                  <a:spcPct val="35000"/>
                </a:spcAft>
              </a:pPr>
              <a:endParaRPr lang="zh-CN" altLang="en-US" sz="1300" kern="1200"/>
            </a:p>
          </p:txBody>
        </p:sp>
        <p:sp>
          <p:nvSpPr>
            <p:cNvPr id="12" name="任意多边形 11"/>
            <p:cNvSpPr/>
            <p:nvPr/>
          </p:nvSpPr>
          <p:spPr>
            <a:xfrm>
              <a:off x="5084300" y="3238938"/>
              <a:ext cx="1171277" cy="702766"/>
            </a:xfrm>
            <a:custGeom>
              <a:avLst/>
              <a:gdLst>
                <a:gd name="connsiteX0" fmla="*/ 0 w 1171277"/>
                <a:gd name="connsiteY0" fmla="*/ 70277 h 702766"/>
                <a:gd name="connsiteX1" fmla="*/ 70277 w 1171277"/>
                <a:gd name="connsiteY1" fmla="*/ 0 h 702766"/>
                <a:gd name="connsiteX2" fmla="*/ 1101000 w 1171277"/>
                <a:gd name="connsiteY2" fmla="*/ 0 h 702766"/>
                <a:gd name="connsiteX3" fmla="*/ 1171277 w 1171277"/>
                <a:gd name="connsiteY3" fmla="*/ 70277 h 702766"/>
                <a:gd name="connsiteX4" fmla="*/ 1171277 w 1171277"/>
                <a:gd name="connsiteY4" fmla="*/ 632489 h 702766"/>
                <a:gd name="connsiteX5" fmla="*/ 1101000 w 1171277"/>
                <a:gd name="connsiteY5" fmla="*/ 702766 h 702766"/>
                <a:gd name="connsiteX6" fmla="*/ 70277 w 1171277"/>
                <a:gd name="connsiteY6" fmla="*/ 702766 h 702766"/>
                <a:gd name="connsiteX7" fmla="*/ 0 w 1171277"/>
                <a:gd name="connsiteY7" fmla="*/ 632489 h 702766"/>
                <a:gd name="connsiteX8" fmla="*/ 0 w 1171277"/>
                <a:gd name="connsiteY8" fmla="*/ 70277 h 70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277" h="702766">
                  <a:moveTo>
                    <a:pt x="0" y="70277"/>
                  </a:moveTo>
                  <a:cubicBezTo>
                    <a:pt x="0" y="31464"/>
                    <a:pt x="31464" y="0"/>
                    <a:pt x="70277" y="0"/>
                  </a:cubicBezTo>
                  <a:lnTo>
                    <a:pt x="1101000" y="0"/>
                  </a:lnTo>
                  <a:cubicBezTo>
                    <a:pt x="1139813" y="0"/>
                    <a:pt x="1171277" y="31464"/>
                    <a:pt x="1171277" y="70277"/>
                  </a:cubicBezTo>
                  <a:lnTo>
                    <a:pt x="1171277" y="632489"/>
                  </a:lnTo>
                  <a:cubicBezTo>
                    <a:pt x="1171277" y="671302"/>
                    <a:pt x="1139813" y="702766"/>
                    <a:pt x="1101000" y="702766"/>
                  </a:cubicBezTo>
                  <a:lnTo>
                    <a:pt x="70277" y="702766"/>
                  </a:lnTo>
                  <a:cubicBezTo>
                    <a:pt x="31464" y="702766"/>
                    <a:pt x="0" y="671302"/>
                    <a:pt x="0" y="632489"/>
                  </a:cubicBezTo>
                  <a:lnTo>
                    <a:pt x="0" y="70277"/>
                  </a:lnTo>
                  <a:close/>
                </a:path>
              </a:pathLst>
            </a:custGeom>
          </p:spPr>
          <p:style>
            <a:lnRef idx="3">
              <a:schemeClr val="lt1"/>
            </a:lnRef>
            <a:fillRef idx="1">
              <a:schemeClr val="accent3"/>
            </a:fillRef>
            <a:effectRef idx="1">
              <a:schemeClr val="accent3"/>
            </a:effectRef>
            <a:fontRef idx="minor">
              <a:schemeClr val="lt1"/>
            </a:fontRef>
          </p:style>
          <p:txBody>
            <a:bodyPr spcFirstLastPara="0" vert="horz" wrap="square" lIns="112023" tIns="112023" rIns="112023" bIns="112023" numCol="1" spcCol="1270" anchor="ctr" anchorCtr="0">
              <a:noAutofit/>
            </a:bodyPr>
            <a:lstStyle/>
            <a:p>
              <a:pPr lvl="0" algn="ctr" defTabSz="1066800">
                <a:lnSpc>
                  <a:spcPct val="90000"/>
                </a:lnSpc>
                <a:spcBef>
                  <a:spcPct val="0"/>
                </a:spcBef>
                <a:spcAft>
                  <a:spcPct val="35000"/>
                </a:spcAft>
              </a:pPr>
              <a:r>
                <a:rPr lang="zh-CN" altLang="en-US" sz="2400" b="1" kern="1200" dirty="0">
                  <a:latin typeface="+mj-ea"/>
                  <a:ea typeface="+mj-ea"/>
                </a:rPr>
                <a:t>方案</a:t>
              </a:r>
              <a:r>
                <a:rPr lang="en-US" altLang="zh-CN" sz="2400" b="1" kern="1200" dirty="0">
                  <a:latin typeface="+mj-ea"/>
                  <a:ea typeface="+mj-ea"/>
                </a:rPr>
                <a:t>C</a:t>
              </a:r>
              <a:endParaRPr lang="zh-CN" altLang="en-US" sz="2400" b="1" kern="1200" dirty="0">
                <a:latin typeface="+mj-ea"/>
                <a:ea typeface="+mj-ea"/>
              </a:endParaRPr>
            </a:p>
          </p:txBody>
        </p:sp>
        <p:sp>
          <p:nvSpPr>
            <p:cNvPr id="13" name="任意多边形 12"/>
            <p:cNvSpPr/>
            <p:nvPr/>
          </p:nvSpPr>
          <p:spPr>
            <a:xfrm>
              <a:off x="6372705" y="3445083"/>
              <a:ext cx="248310" cy="290476"/>
            </a:xfrm>
            <a:custGeom>
              <a:avLst/>
              <a:gdLst>
                <a:gd name="connsiteX0" fmla="*/ 0 w 248310"/>
                <a:gd name="connsiteY0" fmla="*/ 58095 h 290476"/>
                <a:gd name="connsiteX1" fmla="*/ 124155 w 248310"/>
                <a:gd name="connsiteY1" fmla="*/ 58095 h 290476"/>
                <a:gd name="connsiteX2" fmla="*/ 124155 w 248310"/>
                <a:gd name="connsiteY2" fmla="*/ 0 h 290476"/>
                <a:gd name="connsiteX3" fmla="*/ 248310 w 248310"/>
                <a:gd name="connsiteY3" fmla="*/ 145238 h 290476"/>
                <a:gd name="connsiteX4" fmla="*/ 124155 w 248310"/>
                <a:gd name="connsiteY4" fmla="*/ 290476 h 290476"/>
                <a:gd name="connsiteX5" fmla="*/ 124155 w 248310"/>
                <a:gd name="connsiteY5" fmla="*/ 232381 h 290476"/>
                <a:gd name="connsiteX6" fmla="*/ 0 w 248310"/>
                <a:gd name="connsiteY6" fmla="*/ 232381 h 290476"/>
                <a:gd name="connsiteX7" fmla="*/ 0 w 248310"/>
                <a:gd name="connsiteY7" fmla="*/ 58095 h 29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310" h="290476">
                  <a:moveTo>
                    <a:pt x="0" y="58095"/>
                  </a:moveTo>
                  <a:lnTo>
                    <a:pt x="124155" y="58095"/>
                  </a:lnTo>
                  <a:lnTo>
                    <a:pt x="124155" y="0"/>
                  </a:lnTo>
                  <a:lnTo>
                    <a:pt x="248310" y="145238"/>
                  </a:lnTo>
                  <a:lnTo>
                    <a:pt x="124155" y="290476"/>
                  </a:lnTo>
                  <a:lnTo>
                    <a:pt x="124155" y="232381"/>
                  </a:lnTo>
                  <a:lnTo>
                    <a:pt x="0" y="232381"/>
                  </a:lnTo>
                  <a:lnTo>
                    <a:pt x="0" y="58095"/>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58095" rIns="74493" bIns="58095" numCol="1" spcCol="1270" anchor="ctr" anchorCtr="0">
              <a:noAutofit/>
            </a:bodyPr>
            <a:lstStyle/>
            <a:p>
              <a:pPr lvl="0" algn="ctr" defTabSz="577850">
                <a:lnSpc>
                  <a:spcPct val="90000"/>
                </a:lnSpc>
                <a:spcBef>
                  <a:spcPct val="0"/>
                </a:spcBef>
                <a:spcAft>
                  <a:spcPct val="35000"/>
                </a:spcAft>
              </a:pPr>
              <a:endParaRPr lang="zh-CN" altLang="en-US" sz="1300" kern="1200"/>
            </a:p>
          </p:txBody>
        </p:sp>
        <p:sp>
          <p:nvSpPr>
            <p:cNvPr id="14" name="任意多边形 13"/>
            <p:cNvSpPr/>
            <p:nvPr/>
          </p:nvSpPr>
          <p:spPr>
            <a:xfrm>
              <a:off x="6724088" y="3238938"/>
              <a:ext cx="1171277" cy="702766"/>
            </a:xfrm>
            <a:custGeom>
              <a:avLst/>
              <a:gdLst>
                <a:gd name="connsiteX0" fmla="*/ 0 w 1171277"/>
                <a:gd name="connsiteY0" fmla="*/ 70277 h 702766"/>
                <a:gd name="connsiteX1" fmla="*/ 70277 w 1171277"/>
                <a:gd name="connsiteY1" fmla="*/ 0 h 702766"/>
                <a:gd name="connsiteX2" fmla="*/ 1101000 w 1171277"/>
                <a:gd name="connsiteY2" fmla="*/ 0 h 702766"/>
                <a:gd name="connsiteX3" fmla="*/ 1171277 w 1171277"/>
                <a:gd name="connsiteY3" fmla="*/ 70277 h 702766"/>
                <a:gd name="connsiteX4" fmla="*/ 1171277 w 1171277"/>
                <a:gd name="connsiteY4" fmla="*/ 632489 h 702766"/>
                <a:gd name="connsiteX5" fmla="*/ 1101000 w 1171277"/>
                <a:gd name="connsiteY5" fmla="*/ 702766 h 702766"/>
                <a:gd name="connsiteX6" fmla="*/ 70277 w 1171277"/>
                <a:gd name="connsiteY6" fmla="*/ 702766 h 702766"/>
                <a:gd name="connsiteX7" fmla="*/ 0 w 1171277"/>
                <a:gd name="connsiteY7" fmla="*/ 632489 h 702766"/>
                <a:gd name="connsiteX8" fmla="*/ 0 w 1171277"/>
                <a:gd name="connsiteY8" fmla="*/ 70277 h 70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277" h="702766">
                  <a:moveTo>
                    <a:pt x="0" y="70277"/>
                  </a:moveTo>
                  <a:cubicBezTo>
                    <a:pt x="0" y="31464"/>
                    <a:pt x="31464" y="0"/>
                    <a:pt x="70277" y="0"/>
                  </a:cubicBezTo>
                  <a:lnTo>
                    <a:pt x="1101000" y="0"/>
                  </a:lnTo>
                  <a:cubicBezTo>
                    <a:pt x="1139813" y="0"/>
                    <a:pt x="1171277" y="31464"/>
                    <a:pt x="1171277" y="70277"/>
                  </a:cubicBezTo>
                  <a:lnTo>
                    <a:pt x="1171277" y="632489"/>
                  </a:lnTo>
                  <a:cubicBezTo>
                    <a:pt x="1171277" y="671302"/>
                    <a:pt x="1139813" y="702766"/>
                    <a:pt x="1101000" y="702766"/>
                  </a:cubicBezTo>
                  <a:lnTo>
                    <a:pt x="70277" y="702766"/>
                  </a:lnTo>
                  <a:cubicBezTo>
                    <a:pt x="31464" y="702766"/>
                    <a:pt x="0" y="671302"/>
                    <a:pt x="0" y="632489"/>
                  </a:cubicBezTo>
                  <a:lnTo>
                    <a:pt x="0" y="70277"/>
                  </a:lnTo>
                  <a:close/>
                </a:path>
              </a:pathLst>
            </a:custGeom>
          </p:spPr>
          <p:style>
            <a:lnRef idx="3">
              <a:schemeClr val="lt1"/>
            </a:lnRef>
            <a:fillRef idx="1">
              <a:schemeClr val="accent6"/>
            </a:fillRef>
            <a:effectRef idx="1">
              <a:schemeClr val="accent6"/>
            </a:effectRef>
            <a:fontRef idx="minor">
              <a:schemeClr val="lt1"/>
            </a:fontRef>
          </p:style>
          <p:txBody>
            <a:bodyPr spcFirstLastPara="0" vert="horz" wrap="square" lIns="112023" tIns="112023" rIns="112023" bIns="112023" numCol="1" spcCol="1270" anchor="ctr" anchorCtr="0">
              <a:noAutofit/>
            </a:bodyPr>
            <a:lstStyle/>
            <a:p>
              <a:pPr lvl="0" algn="ctr" defTabSz="1066800">
                <a:lnSpc>
                  <a:spcPct val="90000"/>
                </a:lnSpc>
                <a:spcBef>
                  <a:spcPct val="0"/>
                </a:spcBef>
                <a:spcAft>
                  <a:spcPct val="35000"/>
                </a:spcAft>
              </a:pPr>
              <a:r>
                <a:rPr lang="zh-CN" altLang="en-US" sz="2400" b="1" kern="1200" dirty="0">
                  <a:latin typeface="+mj-ea"/>
                  <a:ea typeface="+mj-ea"/>
                </a:rPr>
                <a:t>方案</a:t>
              </a:r>
              <a:r>
                <a:rPr lang="en-US" altLang="zh-CN" sz="2400" b="1" kern="1200" dirty="0">
                  <a:latin typeface="+mj-ea"/>
                  <a:ea typeface="+mj-ea"/>
                </a:rPr>
                <a:t>D</a:t>
              </a:r>
              <a:endParaRPr lang="zh-CN" altLang="en-US" sz="2400" b="1" kern="1200" dirty="0">
                <a:latin typeface="+mj-ea"/>
                <a:ea typeface="+mj-ea"/>
              </a:endParaRPr>
            </a:p>
          </p:txBody>
        </p:sp>
      </p:grpSp>
    </p:spTree>
    <p:extLst>
      <p:ext uri="{BB962C8B-B14F-4D97-AF65-F5344CB8AC3E}">
        <p14:creationId xmlns:p14="http://schemas.microsoft.com/office/powerpoint/2010/main" val="42293465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3"/>
          <p:cNvSpPr>
            <a:spLocks noChangeArrowheads="1"/>
          </p:cNvSpPr>
          <p:nvPr/>
        </p:nvSpPr>
        <p:spPr bwMode="auto">
          <a:xfrm>
            <a:off x="4594622" y="2628900"/>
            <a:ext cx="58293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marL="342900" indent="-342900">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pPr>
              <a:lnSpc>
                <a:spcPct val="150000"/>
              </a:lnSpc>
              <a:buClr>
                <a:srgbClr val="CC0000"/>
              </a:buClr>
              <a:buFont typeface="Wingdings" pitchFamily="2" charset="2"/>
              <a:buChar char="Ø"/>
            </a:pPr>
            <a:endParaRPr lang="zh-CN" altLang="en-US" sz="1500" b="1">
              <a:latin typeface="Times New Roman" pitchFamily="18" charset="0"/>
            </a:endParaRPr>
          </a:p>
        </p:txBody>
      </p:sp>
      <p:sp>
        <p:nvSpPr>
          <p:cNvPr id="103426" name="标题 1"/>
          <p:cNvSpPr>
            <a:spLocks noGrp="1" noChangeArrowheads="1"/>
          </p:cNvSpPr>
          <p:nvPr>
            <p:ph type="title"/>
          </p:nvPr>
        </p:nvSpPr>
        <p:spPr>
          <a:xfrm>
            <a:off x="822722" y="342826"/>
            <a:ext cx="7543800" cy="910828"/>
          </a:xfrm>
        </p:spPr>
        <p:txBody>
          <a:bodyPr>
            <a:normAutofit/>
          </a:bodyPr>
          <a:lstStyle/>
          <a:p>
            <a:pPr algn="ctr">
              <a:defRPr/>
            </a:pPr>
            <a:r>
              <a:rPr lang="zh-CN" altLang="en-US" sz="3000" b="1" dirty="0">
                <a:solidFill>
                  <a:srgbClr val="2626FE"/>
                </a:solidFill>
              </a:rPr>
              <a:t>方案</a:t>
            </a:r>
            <a:r>
              <a:rPr lang="en-US" altLang="zh-CN" sz="3000" b="1" dirty="0">
                <a:solidFill>
                  <a:srgbClr val="2626FE"/>
                </a:solidFill>
              </a:rPr>
              <a:t>A</a:t>
            </a:r>
            <a:r>
              <a:rPr lang="zh-CN" altLang="en-US" sz="3000" b="1" dirty="0">
                <a:solidFill>
                  <a:srgbClr val="2626FE"/>
                </a:solidFill>
              </a:rPr>
              <a:t>：</a:t>
            </a:r>
            <a:r>
              <a:rPr lang="en-US" altLang="zh-CN" sz="3000" b="1" dirty="0">
                <a:solidFill>
                  <a:srgbClr val="2626FE"/>
                </a:solidFill>
              </a:rPr>
              <a:t>β</a:t>
            </a:r>
            <a:r>
              <a:rPr lang="zh-CN" altLang="en-US" sz="3000" b="1" dirty="0">
                <a:solidFill>
                  <a:srgbClr val="2626FE"/>
                </a:solidFill>
              </a:rPr>
              <a:t>内酰胺类</a:t>
            </a:r>
            <a:r>
              <a:rPr lang="zh-CN" altLang="en-US" sz="2400" b="1" dirty="0">
                <a:solidFill>
                  <a:schemeClr val="tx1"/>
                </a:solidFill>
              </a:rPr>
              <a:t>（头霉素或头孢菌素类）</a:t>
            </a:r>
            <a:endParaRPr lang="zh-CN" altLang="en-US" sz="3000" b="1" dirty="0">
              <a:solidFill>
                <a:schemeClr val="tx1"/>
              </a:solidFill>
            </a:endParaRPr>
          </a:p>
        </p:txBody>
      </p:sp>
      <p:sp>
        <p:nvSpPr>
          <p:cNvPr id="2" name="圆角矩形 1"/>
          <p:cNvSpPr/>
          <p:nvPr/>
        </p:nvSpPr>
        <p:spPr>
          <a:xfrm>
            <a:off x="590308" y="1412110"/>
            <a:ext cx="3565003" cy="1365813"/>
          </a:xfrm>
          <a:prstGeom prst="roundRect">
            <a:avLst/>
          </a:prstGeom>
          <a:solidFill>
            <a:schemeClr val="bg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342900" indent="-342900">
              <a:lnSpc>
                <a:spcPct val="150000"/>
              </a:lnSpc>
              <a:buFont typeface="Arial" panose="020B0604020202020204" pitchFamily="34" charset="0"/>
              <a:buChar char="•"/>
            </a:pPr>
            <a:r>
              <a:rPr lang="zh-CN" altLang="en-US" sz="2000" b="1" dirty="0">
                <a:solidFill>
                  <a:srgbClr val="2626FE"/>
                </a:solidFill>
                <a:latin typeface="+mj-ea"/>
                <a:ea typeface="+mj-ea"/>
              </a:rPr>
              <a:t>头孢替坦</a:t>
            </a:r>
            <a:r>
              <a:rPr lang="zh-CN" altLang="en-US" sz="2000" b="1" dirty="0">
                <a:solidFill>
                  <a:schemeClr val="tx1"/>
                </a:solidFill>
                <a:latin typeface="+mj-ea"/>
                <a:ea typeface="+mj-ea"/>
              </a:rPr>
              <a:t>：</a:t>
            </a:r>
            <a:r>
              <a:rPr lang="en-US" altLang="zh-CN" sz="2000" b="1" dirty="0">
                <a:solidFill>
                  <a:schemeClr val="tx1"/>
                </a:solidFill>
                <a:latin typeface="+mj-ea"/>
                <a:ea typeface="+mj-ea"/>
              </a:rPr>
              <a:t>2g,Q12h</a:t>
            </a:r>
            <a:r>
              <a:rPr lang="zh-CN" altLang="en-US" sz="2000" b="1" dirty="0">
                <a:solidFill>
                  <a:schemeClr val="tx1"/>
                </a:solidFill>
                <a:latin typeface="+mj-ea"/>
                <a:ea typeface="+mj-ea"/>
              </a:rPr>
              <a:t>，</a:t>
            </a:r>
            <a:endParaRPr lang="en-US" altLang="zh-CN" sz="2000" b="1" dirty="0">
              <a:solidFill>
                <a:schemeClr val="tx1"/>
              </a:solidFill>
              <a:latin typeface="+mj-ea"/>
              <a:ea typeface="+mj-ea"/>
            </a:endParaRPr>
          </a:p>
          <a:p>
            <a:pPr marL="342900" indent="-342900">
              <a:lnSpc>
                <a:spcPct val="150000"/>
              </a:lnSpc>
              <a:buFont typeface="Arial" panose="020B0604020202020204" pitchFamily="34" charset="0"/>
              <a:buChar char="•"/>
            </a:pPr>
            <a:r>
              <a:rPr lang="zh-CN" altLang="en-US" sz="2000" b="1" dirty="0">
                <a:solidFill>
                  <a:srgbClr val="2626FE"/>
                </a:solidFill>
                <a:latin typeface="+mj-ea"/>
                <a:ea typeface="+mj-ea"/>
              </a:rPr>
              <a:t>或头孢西丁钠</a:t>
            </a:r>
            <a:r>
              <a:rPr lang="zh-CN" altLang="en-US" sz="2000" b="1" dirty="0">
                <a:solidFill>
                  <a:schemeClr val="tx1"/>
                </a:solidFill>
                <a:latin typeface="+mj-ea"/>
                <a:ea typeface="+mj-ea"/>
              </a:rPr>
              <a:t>：</a:t>
            </a:r>
            <a:r>
              <a:rPr lang="en-US" altLang="zh-CN" sz="2000" b="1" dirty="0">
                <a:solidFill>
                  <a:schemeClr val="tx1"/>
                </a:solidFill>
                <a:latin typeface="+mj-ea"/>
                <a:ea typeface="+mj-ea"/>
              </a:rPr>
              <a:t>2g</a:t>
            </a:r>
            <a:r>
              <a:rPr lang="zh-CN" altLang="en-US" sz="2000" b="1" dirty="0">
                <a:solidFill>
                  <a:schemeClr val="tx1"/>
                </a:solidFill>
                <a:latin typeface="+mj-ea"/>
                <a:ea typeface="+mj-ea"/>
              </a:rPr>
              <a:t>，</a:t>
            </a:r>
            <a:r>
              <a:rPr lang="en-US" altLang="zh-CN" sz="2000" b="1" dirty="0">
                <a:solidFill>
                  <a:schemeClr val="tx1"/>
                </a:solidFill>
                <a:latin typeface="+mj-ea"/>
                <a:ea typeface="+mj-ea"/>
              </a:rPr>
              <a:t>Q6h</a:t>
            </a:r>
          </a:p>
          <a:p>
            <a:pPr marL="342900" indent="-342900">
              <a:lnSpc>
                <a:spcPct val="150000"/>
              </a:lnSpc>
              <a:buFont typeface="Arial" panose="020B0604020202020204" pitchFamily="34" charset="0"/>
              <a:buChar char="•"/>
            </a:pPr>
            <a:r>
              <a:rPr lang="zh-CN" altLang="en-US" sz="2000" b="1" dirty="0">
                <a:solidFill>
                  <a:srgbClr val="2626FE"/>
                </a:solidFill>
                <a:latin typeface="+mj-ea"/>
                <a:ea typeface="+mj-ea"/>
              </a:rPr>
              <a:t>或头孢曲松：</a:t>
            </a:r>
            <a:r>
              <a:rPr lang="en-US" altLang="zh-CN" sz="2000" b="1" dirty="0">
                <a:solidFill>
                  <a:schemeClr val="tx1"/>
                </a:solidFill>
                <a:latin typeface="+mj-ea"/>
                <a:ea typeface="+mj-ea"/>
              </a:rPr>
              <a:t>1g</a:t>
            </a:r>
            <a:r>
              <a:rPr lang="zh-CN" altLang="en-US" sz="2000" b="1" dirty="0">
                <a:solidFill>
                  <a:schemeClr val="tx1"/>
                </a:solidFill>
                <a:latin typeface="+mj-ea"/>
                <a:ea typeface="+mj-ea"/>
              </a:rPr>
              <a:t>，</a:t>
            </a:r>
            <a:r>
              <a:rPr lang="en-US" altLang="zh-CN" sz="2000" b="1" dirty="0">
                <a:solidFill>
                  <a:schemeClr val="tx1"/>
                </a:solidFill>
                <a:latin typeface="+mj-ea"/>
                <a:ea typeface="+mj-ea"/>
              </a:rPr>
              <a:t>Q24h</a:t>
            </a:r>
            <a:endParaRPr lang="zh-CN" altLang="en-US" sz="2000" b="1" dirty="0">
              <a:solidFill>
                <a:schemeClr val="tx1"/>
              </a:solidFill>
              <a:latin typeface="+mj-ea"/>
              <a:ea typeface="+mj-ea"/>
            </a:endParaRPr>
          </a:p>
        </p:txBody>
      </p:sp>
      <p:sp>
        <p:nvSpPr>
          <p:cNvPr id="3" name="加号 2"/>
          <p:cNvSpPr/>
          <p:nvPr/>
        </p:nvSpPr>
        <p:spPr>
          <a:xfrm>
            <a:off x="4311042" y="1957565"/>
            <a:ext cx="567160" cy="648184"/>
          </a:xfrm>
          <a:prstGeom prst="mathPlus">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7" name="圆角矩形 6"/>
          <p:cNvSpPr/>
          <p:nvPr/>
        </p:nvSpPr>
        <p:spPr>
          <a:xfrm>
            <a:off x="4905472" y="1441325"/>
            <a:ext cx="3967784" cy="1365813"/>
          </a:xfrm>
          <a:prstGeom prst="roundRect">
            <a:avLst/>
          </a:prstGeom>
          <a:solidFill>
            <a:schemeClr val="bg1"/>
          </a:solidFill>
          <a:ln w="38100">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342900" indent="-342900">
              <a:lnSpc>
                <a:spcPct val="150000"/>
              </a:lnSpc>
              <a:buFont typeface="Arial" panose="020B0604020202020204" pitchFamily="34" charset="0"/>
              <a:buChar char="•"/>
            </a:pPr>
            <a:r>
              <a:rPr lang="zh-CN" altLang="en-US" sz="2000" b="1" dirty="0">
                <a:solidFill>
                  <a:srgbClr val="2626FE"/>
                </a:solidFill>
                <a:latin typeface="+mj-ea"/>
                <a:ea typeface="+mj-ea"/>
              </a:rPr>
              <a:t>多西环素</a:t>
            </a:r>
            <a:endParaRPr lang="en-US" altLang="zh-CN" sz="2000" b="1" dirty="0">
              <a:solidFill>
                <a:schemeClr val="tx1"/>
              </a:solidFill>
              <a:latin typeface="+mj-ea"/>
              <a:ea typeface="+mj-ea"/>
            </a:endParaRPr>
          </a:p>
          <a:p>
            <a:pPr>
              <a:lnSpc>
                <a:spcPct val="150000"/>
              </a:lnSpc>
            </a:pPr>
            <a:r>
              <a:rPr lang="en-US" altLang="zh-CN" sz="2000" b="1" dirty="0">
                <a:solidFill>
                  <a:schemeClr val="tx1"/>
                </a:solidFill>
                <a:latin typeface="+mj-ea"/>
                <a:ea typeface="+mj-ea"/>
              </a:rPr>
              <a:t>  0.1g,Q12h</a:t>
            </a:r>
            <a:r>
              <a:rPr lang="zh-CN" altLang="en-US" sz="2000" b="1" dirty="0">
                <a:solidFill>
                  <a:schemeClr val="tx1"/>
                </a:solidFill>
                <a:latin typeface="+mj-ea"/>
                <a:ea typeface="+mj-ea"/>
              </a:rPr>
              <a:t>，</a:t>
            </a:r>
            <a:r>
              <a:rPr lang="en-US" altLang="zh-CN" sz="2000" b="1" dirty="0">
                <a:solidFill>
                  <a:schemeClr val="tx1"/>
                </a:solidFill>
                <a:latin typeface="+mj-ea"/>
                <a:ea typeface="+mj-ea"/>
              </a:rPr>
              <a:t>IV/IM</a:t>
            </a:r>
          </a:p>
          <a:p>
            <a:pPr marL="342900" indent="-342900">
              <a:lnSpc>
                <a:spcPct val="150000"/>
              </a:lnSpc>
              <a:buFont typeface="Arial" panose="020B0604020202020204" pitchFamily="34" charset="0"/>
              <a:buChar char="•"/>
            </a:pPr>
            <a:r>
              <a:rPr lang="zh-CN" altLang="en-US" sz="2000" b="1" dirty="0">
                <a:solidFill>
                  <a:srgbClr val="2626FE"/>
                </a:solidFill>
                <a:latin typeface="+mj-ea"/>
                <a:ea typeface="+mj-ea"/>
              </a:rPr>
              <a:t>甲硝唑：</a:t>
            </a:r>
            <a:r>
              <a:rPr lang="en-US" altLang="zh-CN" sz="2000" b="1" dirty="0">
                <a:solidFill>
                  <a:schemeClr val="tx1"/>
                </a:solidFill>
                <a:latin typeface="+mj-ea"/>
                <a:ea typeface="+mj-ea"/>
              </a:rPr>
              <a:t>0.5g, Q12h</a:t>
            </a:r>
            <a:r>
              <a:rPr lang="zh-CN" altLang="en-US" sz="2000" b="1" dirty="0">
                <a:solidFill>
                  <a:schemeClr val="tx1"/>
                </a:solidFill>
                <a:latin typeface="+mj-ea"/>
                <a:ea typeface="+mj-ea"/>
              </a:rPr>
              <a:t>，</a:t>
            </a:r>
            <a:r>
              <a:rPr lang="en-US" altLang="zh-CN" sz="2000" b="1" dirty="0">
                <a:solidFill>
                  <a:schemeClr val="tx1"/>
                </a:solidFill>
                <a:latin typeface="+mj-ea"/>
                <a:ea typeface="+mj-ea"/>
              </a:rPr>
              <a:t>IV</a:t>
            </a:r>
          </a:p>
        </p:txBody>
      </p:sp>
      <p:sp>
        <p:nvSpPr>
          <p:cNvPr id="4" name="圆角矩形 3"/>
          <p:cNvSpPr/>
          <p:nvPr/>
        </p:nvSpPr>
        <p:spPr>
          <a:xfrm>
            <a:off x="488065" y="1144277"/>
            <a:ext cx="8009681" cy="1870782"/>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p:cNvSpPr txBox="1"/>
          <p:nvPr/>
        </p:nvSpPr>
        <p:spPr>
          <a:xfrm>
            <a:off x="3153574" y="1286711"/>
            <a:ext cx="2882096" cy="461665"/>
          </a:xfrm>
          <a:prstGeom prst="rect">
            <a:avLst/>
          </a:prstGeom>
          <a:noFill/>
        </p:spPr>
        <p:txBody>
          <a:bodyPr wrap="square" rtlCol="0">
            <a:spAutoFit/>
          </a:bodyPr>
          <a:lstStyle/>
          <a:p>
            <a:pPr algn="ctr"/>
            <a:r>
              <a:rPr lang="zh-CN" altLang="en-US" sz="2400" b="1" dirty="0">
                <a:solidFill>
                  <a:srgbClr val="C00000"/>
                </a:solidFill>
                <a:latin typeface="+mj-ea"/>
                <a:ea typeface="+mj-ea"/>
              </a:rPr>
              <a:t>静脉给药</a:t>
            </a:r>
          </a:p>
        </p:txBody>
      </p:sp>
      <p:sp>
        <p:nvSpPr>
          <p:cNvPr id="6" name="下箭头 5"/>
          <p:cNvSpPr/>
          <p:nvPr/>
        </p:nvSpPr>
        <p:spPr>
          <a:xfrm>
            <a:off x="4033249" y="3003312"/>
            <a:ext cx="1122745" cy="642715"/>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734465" y="3782744"/>
            <a:ext cx="7720314" cy="957955"/>
          </a:xfrm>
          <a:prstGeom prst="rect">
            <a:avLst/>
          </a:prstGeom>
        </p:spPr>
        <p:txBody>
          <a:bodyPr wrap="square">
            <a:spAutoFit/>
          </a:bodyPr>
          <a:lstStyle/>
          <a:p>
            <a:pPr marL="342900" indent="-342900" fontAlgn="auto">
              <a:lnSpc>
                <a:spcPct val="150000"/>
              </a:lnSpc>
              <a:buFont typeface="Wingdings" panose="05000000000000000000" pitchFamily="2" charset="2"/>
              <a:buChar char="l"/>
              <a:defRPr/>
            </a:pPr>
            <a:r>
              <a:rPr lang="zh-CN" altLang="en-US" sz="2000" b="1" kern="0" noProof="1">
                <a:solidFill>
                  <a:srgbClr val="2626FE"/>
                </a:solidFill>
                <a:latin typeface="+mj-ea"/>
                <a:ea typeface="+mj-ea"/>
              </a:rPr>
              <a:t>多西环素或米诺环素：</a:t>
            </a:r>
            <a:r>
              <a:rPr lang="en-US" altLang="zh-CN" sz="2000" b="1" kern="0" noProof="1">
                <a:latin typeface="+mj-ea"/>
              </a:rPr>
              <a:t>0.1g</a:t>
            </a:r>
            <a:r>
              <a:rPr lang="zh-CN" altLang="en-US" sz="2000" b="1" kern="0" noProof="1">
                <a:latin typeface="+mj-ea"/>
              </a:rPr>
              <a:t>，</a:t>
            </a:r>
            <a:r>
              <a:rPr lang="en-US" altLang="zh-CN" sz="2000" b="1" dirty="0">
                <a:latin typeface="+mj-ea"/>
              </a:rPr>
              <a:t> Q12h, 14d</a:t>
            </a:r>
            <a:endParaRPr lang="en-US" altLang="zh-CN" sz="2000" b="1" kern="0" noProof="1">
              <a:solidFill>
                <a:srgbClr val="C00000"/>
              </a:solidFill>
              <a:latin typeface="+mj-ea"/>
            </a:endParaRPr>
          </a:p>
          <a:p>
            <a:pPr marL="342900" indent="-342900" fontAlgn="auto">
              <a:lnSpc>
                <a:spcPct val="150000"/>
              </a:lnSpc>
              <a:buFont typeface="Wingdings" panose="05000000000000000000" pitchFamily="2" charset="2"/>
              <a:buChar char="l"/>
              <a:defRPr/>
            </a:pPr>
            <a:r>
              <a:rPr lang="zh-CN" altLang="en-US" sz="2000" b="1" kern="0" noProof="1">
                <a:solidFill>
                  <a:srgbClr val="2626FE"/>
                </a:solidFill>
                <a:latin typeface="+mj-ea"/>
                <a:ea typeface="+mj-ea"/>
              </a:rPr>
              <a:t>或阿奇霉素</a:t>
            </a:r>
            <a:r>
              <a:rPr lang="en-US" altLang="zh-CN" sz="2000" b="1" kern="0" noProof="1">
                <a:solidFill>
                  <a:srgbClr val="2626FE"/>
                </a:solidFill>
                <a:latin typeface="+mj-ea"/>
                <a:ea typeface="+mj-ea"/>
              </a:rPr>
              <a:t>:  </a:t>
            </a:r>
            <a:r>
              <a:rPr lang="en-US" altLang="zh-CN" sz="2000" b="1" kern="0" noProof="1">
                <a:latin typeface="+mj-ea"/>
              </a:rPr>
              <a:t>0.5g</a:t>
            </a:r>
            <a:r>
              <a:rPr lang="zh-CN" altLang="en-US" sz="2000" b="1" kern="0" noProof="1">
                <a:latin typeface="+mj-ea"/>
              </a:rPr>
              <a:t>，</a:t>
            </a:r>
            <a:r>
              <a:rPr lang="en-US" altLang="zh-CN" sz="2000" b="1" kern="0" noProof="1">
                <a:latin typeface="+mj-ea"/>
              </a:rPr>
              <a:t>1-2d</a:t>
            </a:r>
            <a:r>
              <a:rPr lang="zh-CN" altLang="en-US" sz="2000" b="1" kern="0" noProof="1">
                <a:latin typeface="+mj-ea"/>
              </a:rPr>
              <a:t>后，</a:t>
            </a:r>
            <a:r>
              <a:rPr lang="en-US" altLang="zh-CN" sz="2000" b="1" kern="0" noProof="1">
                <a:latin typeface="+mj-ea"/>
              </a:rPr>
              <a:t>0.25g</a:t>
            </a:r>
            <a:r>
              <a:rPr lang="zh-CN" altLang="en-US" sz="2000" b="1" kern="0" noProof="1">
                <a:latin typeface="+mj-ea"/>
              </a:rPr>
              <a:t>，</a:t>
            </a:r>
            <a:r>
              <a:rPr lang="en-US" altLang="zh-CN" sz="2000" b="1" kern="0" noProof="1">
                <a:latin typeface="+mj-ea"/>
              </a:rPr>
              <a:t>qd</a:t>
            </a:r>
            <a:r>
              <a:rPr lang="zh-CN" altLang="en-US" sz="2000" b="1" kern="0" noProof="1">
                <a:latin typeface="+mj-ea"/>
              </a:rPr>
              <a:t>，</a:t>
            </a:r>
            <a:r>
              <a:rPr lang="en-US" altLang="zh-CN" sz="2000" b="1" kern="0" noProof="1">
                <a:latin typeface="+mj-ea"/>
              </a:rPr>
              <a:t>7d</a:t>
            </a:r>
          </a:p>
        </p:txBody>
      </p:sp>
      <p:sp>
        <p:nvSpPr>
          <p:cNvPr id="12" name="圆角矩形 11"/>
          <p:cNvSpPr/>
          <p:nvPr/>
        </p:nvSpPr>
        <p:spPr>
          <a:xfrm>
            <a:off x="488065" y="3680749"/>
            <a:ext cx="8009681" cy="1251081"/>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5155993" y="3015059"/>
            <a:ext cx="3298785" cy="646331"/>
          </a:xfrm>
          <a:prstGeom prst="rect">
            <a:avLst/>
          </a:prstGeom>
          <a:noFill/>
        </p:spPr>
        <p:txBody>
          <a:bodyPr wrap="square" rtlCol="0">
            <a:spAutoFit/>
          </a:bodyPr>
          <a:lstStyle/>
          <a:p>
            <a:r>
              <a:rPr lang="zh-CN" altLang="en-US" b="1" dirty="0">
                <a:latin typeface="+mj-ea"/>
                <a:ea typeface="+mj-ea"/>
              </a:rPr>
              <a:t>症状或体征缓急至少</a:t>
            </a:r>
            <a:r>
              <a:rPr lang="en-US" altLang="zh-CN" b="1" dirty="0">
                <a:latin typeface="+mj-ea"/>
                <a:ea typeface="+mj-ea"/>
              </a:rPr>
              <a:t>24~48h</a:t>
            </a:r>
            <a:r>
              <a:rPr lang="zh-CN" altLang="en-US" b="1" dirty="0">
                <a:latin typeface="+mj-ea"/>
                <a:ea typeface="+mj-ea"/>
              </a:rPr>
              <a:t>，改为口服</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3"/>
          <p:cNvSpPr>
            <a:spLocks noChangeArrowheads="1"/>
          </p:cNvSpPr>
          <p:nvPr/>
        </p:nvSpPr>
        <p:spPr bwMode="auto">
          <a:xfrm>
            <a:off x="4594622" y="2628900"/>
            <a:ext cx="58293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marL="342900" indent="-342900">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pPr>
              <a:lnSpc>
                <a:spcPct val="150000"/>
              </a:lnSpc>
              <a:buClr>
                <a:srgbClr val="CC0000"/>
              </a:buClr>
              <a:buFont typeface="Wingdings" pitchFamily="2" charset="2"/>
              <a:buChar char="Ø"/>
            </a:pPr>
            <a:endParaRPr lang="zh-CN" altLang="en-US" sz="1500" b="1">
              <a:latin typeface="Times New Roman" pitchFamily="18" charset="0"/>
            </a:endParaRPr>
          </a:p>
        </p:txBody>
      </p:sp>
      <p:sp>
        <p:nvSpPr>
          <p:cNvPr id="103426" name="标题 1"/>
          <p:cNvSpPr>
            <a:spLocks noGrp="1" noChangeArrowheads="1"/>
          </p:cNvSpPr>
          <p:nvPr>
            <p:ph type="title"/>
          </p:nvPr>
        </p:nvSpPr>
        <p:spPr>
          <a:xfrm>
            <a:off x="822722" y="342826"/>
            <a:ext cx="7543800" cy="910828"/>
          </a:xfrm>
        </p:spPr>
        <p:txBody>
          <a:bodyPr/>
          <a:lstStyle/>
          <a:p>
            <a:pPr algn="ctr">
              <a:defRPr/>
            </a:pPr>
            <a:r>
              <a:rPr lang="zh-CN" altLang="en-US" sz="3000" b="1" dirty="0">
                <a:solidFill>
                  <a:srgbClr val="2626FE"/>
                </a:solidFill>
              </a:rPr>
              <a:t>方案</a:t>
            </a:r>
            <a:r>
              <a:rPr lang="en-US" altLang="zh-CN" sz="3000" b="1" dirty="0">
                <a:solidFill>
                  <a:srgbClr val="2626FE"/>
                </a:solidFill>
              </a:rPr>
              <a:t>B</a:t>
            </a:r>
            <a:r>
              <a:rPr lang="zh-CN" altLang="en-US" sz="3000" b="1" dirty="0">
                <a:solidFill>
                  <a:srgbClr val="2626FE"/>
                </a:solidFill>
              </a:rPr>
              <a:t>：氟喹诺酮类联合甲硝唑</a:t>
            </a:r>
          </a:p>
        </p:txBody>
      </p:sp>
      <p:sp>
        <p:nvSpPr>
          <p:cNvPr id="2" name="圆角矩形 1"/>
          <p:cNvSpPr/>
          <p:nvPr/>
        </p:nvSpPr>
        <p:spPr>
          <a:xfrm>
            <a:off x="590309" y="1714020"/>
            <a:ext cx="7864470" cy="1365813"/>
          </a:xfrm>
          <a:prstGeom prst="roundRect">
            <a:avLst/>
          </a:prstGeom>
          <a:solidFill>
            <a:schemeClr val="bg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342900" indent="-342900">
              <a:lnSpc>
                <a:spcPct val="150000"/>
              </a:lnSpc>
              <a:buFont typeface="Wingdings" panose="05000000000000000000" pitchFamily="2" charset="2"/>
              <a:buChar char="l"/>
            </a:pPr>
            <a:r>
              <a:rPr lang="zh-CN" altLang="en-US" sz="2400" b="1" dirty="0">
                <a:solidFill>
                  <a:srgbClr val="2626FE"/>
                </a:solidFill>
                <a:latin typeface="+mj-ea"/>
                <a:ea typeface="+mj-ea"/>
              </a:rPr>
              <a:t>氧氟沙星</a:t>
            </a:r>
            <a:r>
              <a:rPr lang="zh-CN" altLang="en-US" sz="2000" b="1" dirty="0">
                <a:solidFill>
                  <a:schemeClr val="tx1"/>
                </a:solidFill>
                <a:latin typeface="+mj-ea"/>
                <a:ea typeface="+mj-ea"/>
              </a:rPr>
              <a:t>：</a:t>
            </a:r>
            <a:r>
              <a:rPr lang="en-US" altLang="zh-CN" sz="2000" b="1" dirty="0">
                <a:solidFill>
                  <a:schemeClr val="tx1"/>
                </a:solidFill>
                <a:latin typeface="+mj-ea"/>
                <a:ea typeface="+mj-ea"/>
              </a:rPr>
              <a:t>0.4g,Q12h</a:t>
            </a:r>
          </a:p>
          <a:p>
            <a:pPr marL="342900" indent="-342900">
              <a:lnSpc>
                <a:spcPct val="150000"/>
              </a:lnSpc>
              <a:buFont typeface="Wingdings" panose="05000000000000000000" pitchFamily="2" charset="2"/>
              <a:buChar char="l"/>
            </a:pPr>
            <a:r>
              <a:rPr lang="zh-CN" altLang="en-US" sz="2400" b="1" dirty="0">
                <a:solidFill>
                  <a:srgbClr val="2626FE"/>
                </a:solidFill>
                <a:latin typeface="+mj-ea"/>
                <a:ea typeface="+mj-ea"/>
              </a:rPr>
              <a:t>或左氧氟沙星</a:t>
            </a:r>
            <a:r>
              <a:rPr lang="zh-CN" altLang="en-US" sz="2000" b="1" dirty="0">
                <a:solidFill>
                  <a:schemeClr val="tx1"/>
                </a:solidFill>
                <a:latin typeface="+mj-ea"/>
                <a:ea typeface="+mj-ea"/>
              </a:rPr>
              <a:t>：</a:t>
            </a:r>
            <a:r>
              <a:rPr lang="en-US" altLang="zh-CN" sz="2000" b="1" dirty="0">
                <a:solidFill>
                  <a:schemeClr val="tx1"/>
                </a:solidFill>
                <a:latin typeface="+mj-ea"/>
                <a:ea typeface="+mj-ea"/>
              </a:rPr>
              <a:t>0.5g</a:t>
            </a:r>
            <a:r>
              <a:rPr lang="zh-CN" altLang="en-US" sz="2000" b="1" dirty="0">
                <a:solidFill>
                  <a:schemeClr val="tx1"/>
                </a:solidFill>
                <a:latin typeface="+mj-ea"/>
                <a:ea typeface="+mj-ea"/>
              </a:rPr>
              <a:t>，</a:t>
            </a:r>
            <a:r>
              <a:rPr lang="en-US" altLang="zh-CN" sz="2000" b="1" dirty="0" err="1">
                <a:solidFill>
                  <a:schemeClr val="tx1"/>
                </a:solidFill>
                <a:latin typeface="+mj-ea"/>
                <a:ea typeface="+mj-ea"/>
              </a:rPr>
              <a:t>Qd</a:t>
            </a:r>
            <a:endParaRPr lang="zh-CN" altLang="en-US" sz="2000" b="1" dirty="0">
              <a:solidFill>
                <a:schemeClr val="tx1"/>
              </a:solidFill>
              <a:latin typeface="+mj-ea"/>
              <a:ea typeface="+mj-ea"/>
            </a:endParaRPr>
          </a:p>
        </p:txBody>
      </p:sp>
      <p:sp>
        <p:nvSpPr>
          <p:cNvPr id="3" name="加号 2"/>
          <p:cNvSpPr/>
          <p:nvPr/>
        </p:nvSpPr>
        <p:spPr>
          <a:xfrm>
            <a:off x="4129704" y="3079833"/>
            <a:ext cx="929835" cy="809890"/>
          </a:xfrm>
          <a:prstGeom prst="mathPlus">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4" name="圆角矩形 3"/>
          <p:cNvSpPr/>
          <p:nvPr/>
        </p:nvSpPr>
        <p:spPr>
          <a:xfrm>
            <a:off x="560843" y="1275145"/>
            <a:ext cx="8067555" cy="3262136"/>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p:cNvSpPr txBox="1"/>
          <p:nvPr/>
        </p:nvSpPr>
        <p:spPr>
          <a:xfrm>
            <a:off x="3051857" y="1460938"/>
            <a:ext cx="2882096" cy="461665"/>
          </a:xfrm>
          <a:prstGeom prst="rect">
            <a:avLst/>
          </a:prstGeom>
          <a:noFill/>
        </p:spPr>
        <p:txBody>
          <a:bodyPr wrap="square" rtlCol="0">
            <a:spAutoFit/>
          </a:bodyPr>
          <a:lstStyle/>
          <a:p>
            <a:pPr algn="ctr"/>
            <a:r>
              <a:rPr lang="zh-CN" altLang="en-US" sz="2400" b="1" dirty="0">
                <a:solidFill>
                  <a:srgbClr val="C00000"/>
                </a:solidFill>
                <a:latin typeface="+mj-ea"/>
                <a:ea typeface="+mj-ea"/>
              </a:rPr>
              <a:t>静脉给药</a:t>
            </a:r>
          </a:p>
        </p:txBody>
      </p:sp>
      <p:sp>
        <p:nvSpPr>
          <p:cNvPr id="8" name="矩形 7"/>
          <p:cNvSpPr/>
          <p:nvPr/>
        </p:nvSpPr>
        <p:spPr>
          <a:xfrm>
            <a:off x="734465" y="3670492"/>
            <a:ext cx="7720314" cy="646331"/>
          </a:xfrm>
          <a:prstGeom prst="rect">
            <a:avLst/>
          </a:prstGeom>
        </p:spPr>
        <p:txBody>
          <a:bodyPr wrap="square">
            <a:spAutoFit/>
          </a:bodyPr>
          <a:lstStyle/>
          <a:p>
            <a:pPr marL="342900" indent="-342900" fontAlgn="auto">
              <a:lnSpc>
                <a:spcPct val="150000"/>
              </a:lnSpc>
              <a:buFont typeface="Wingdings" panose="05000000000000000000" pitchFamily="2" charset="2"/>
              <a:buChar char="l"/>
              <a:defRPr/>
            </a:pPr>
            <a:r>
              <a:rPr lang="zh-CN" altLang="en-US" sz="2400" b="1" kern="0" noProof="1">
                <a:solidFill>
                  <a:srgbClr val="2626FE"/>
                </a:solidFill>
                <a:latin typeface="+mj-ea"/>
                <a:ea typeface="+mj-ea"/>
              </a:rPr>
              <a:t>甲硝唑：</a:t>
            </a:r>
            <a:r>
              <a:rPr lang="en-US" altLang="zh-CN" sz="2000" b="1" noProof="1">
                <a:latin typeface="+mj-ea"/>
                <a:ea typeface="+mj-ea"/>
              </a:rPr>
              <a:t>0.5g</a:t>
            </a:r>
            <a:r>
              <a:rPr lang="zh-CN" altLang="en-US" sz="2000" b="1" noProof="1">
                <a:latin typeface="+mj-ea"/>
                <a:ea typeface="+mj-ea"/>
              </a:rPr>
              <a:t>，</a:t>
            </a:r>
            <a:r>
              <a:rPr lang="en-US" altLang="zh-CN" sz="2000" b="1" dirty="0">
                <a:latin typeface="+mj-ea"/>
                <a:ea typeface="+mj-ea"/>
              </a:rPr>
              <a:t> Q12h,</a:t>
            </a:r>
            <a:endParaRPr lang="en-US" altLang="zh-CN" sz="2000" b="1" kern="0" noProof="1">
              <a:latin typeface="+mj-ea"/>
            </a:endParaRPr>
          </a:p>
        </p:txBody>
      </p:sp>
    </p:spTree>
    <p:extLst>
      <p:ext uri="{BB962C8B-B14F-4D97-AF65-F5344CB8AC3E}">
        <p14:creationId xmlns:p14="http://schemas.microsoft.com/office/powerpoint/2010/main" val="39997246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3"/>
          <p:cNvSpPr>
            <a:spLocks noChangeArrowheads="1"/>
          </p:cNvSpPr>
          <p:nvPr/>
        </p:nvSpPr>
        <p:spPr bwMode="auto">
          <a:xfrm>
            <a:off x="4594622" y="2628900"/>
            <a:ext cx="58293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marL="342900" indent="-342900">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pPr>
              <a:lnSpc>
                <a:spcPct val="150000"/>
              </a:lnSpc>
              <a:buClr>
                <a:srgbClr val="CC0000"/>
              </a:buClr>
              <a:buFont typeface="Wingdings" pitchFamily="2" charset="2"/>
              <a:buChar char="Ø"/>
            </a:pPr>
            <a:endParaRPr lang="zh-CN" altLang="en-US" sz="1500" b="1">
              <a:latin typeface="Times New Roman" pitchFamily="18" charset="0"/>
            </a:endParaRPr>
          </a:p>
        </p:txBody>
      </p:sp>
      <p:sp>
        <p:nvSpPr>
          <p:cNvPr id="103426" name="标题 1"/>
          <p:cNvSpPr>
            <a:spLocks noGrp="1" noChangeArrowheads="1"/>
          </p:cNvSpPr>
          <p:nvPr>
            <p:ph type="title"/>
          </p:nvPr>
        </p:nvSpPr>
        <p:spPr>
          <a:xfrm>
            <a:off x="822722" y="342826"/>
            <a:ext cx="7543800" cy="910828"/>
          </a:xfrm>
        </p:spPr>
        <p:txBody>
          <a:bodyPr/>
          <a:lstStyle/>
          <a:p>
            <a:pPr algn="ctr">
              <a:defRPr/>
            </a:pPr>
            <a:r>
              <a:rPr lang="zh-CN" altLang="en-US" sz="3000" b="1" dirty="0">
                <a:solidFill>
                  <a:srgbClr val="2626FE"/>
                </a:solidFill>
              </a:rPr>
              <a:t>方案</a:t>
            </a:r>
            <a:r>
              <a:rPr lang="en-US" altLang="zh-CN" sz="3000" dirty="0">
                <a:solidFill>
                  <a:srgbClr val="2626FE"/>
                </a:solidFill>
              </a:rPr>
              <a:t>C</a:t>
            </a:r>
            <a:r>
              <a:rPr lang="zh-CN" altLang="en-US" sz="3000" b="1" dirty="0">
                <a:solidFill>
                  <a:srgbClr val="2626FE"/>
                </a:solidFill>
              </a:rPr>
              <a:t>：</a:t>
            </a:r>
            <a:r>
              <a:rPr lang="en-US" altLang="zh-CN" sz="3000" b="1" dirty="0">
                <a:solidFill>
                  <a:srgbClr val="2626FE"/>
                </a:solidFill>
              </a:rPr>
              <a:t> β</a:t>
            </a:r>
            <a:r>
              <a:rPr lang="zh-CN" altLang="en-US" sz="3000" b="1" dirty="0">
                <a:solidFill>
                  <a:srgbClr val="2626FE"/>
                </a:solidFill>
              </a:rPr>
              <a:t>内酰胺类联合</a:t>
            </a:r>
            <a:r>
              <a:rPr lang="zh-CN" altLang="en-US" sz="3000" dirty="0">
                <a:solidFill>
                  <a:srgbClr val="2626FE"/>
                </a:solidFill>
              </a:rPr>
              <a:t>酶抑制剂</a:t>
            </a:r>
            <a:r>
              <a:rPr lang="zh-CN" altLang="en-US" sz="3000" b="1" dirty="0">
                <a:solidFill>
                  <a:srgbClr val="2626FE"/>
                </a:solidFill>
              </a:rPr>
              <a:t>类</a:t>
            </a:r>
          </a:p>
        </p:txBody>
      </p:sp>
      <p:sp>
        <p:nvSpPr>
          <p:cNvPr id="2" name="圆角矩形 1"/>
          <p:cNvSpPr/>
          <p:nvPr/>
        </p:nvSpPr>
        <p:spPr>
          <a:xfrm>
            <a:off x="479647" y="1395456"/>
            <a:ext cx="7864470" cy="1365813"/>
          </a:xfrm>
          <a:prstGeom prst="roundRect">
            <a:avLst/>
          </a:prstGeom>
          <a:solidFill>
            <a:schemeClr val="bg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342900" indent="-342900">
              <a:lnSpc>
                <a:spcPct val="150000"/>
              </a:lnSpc>
              <a:buFont typeface="Arial" panose="020B0604020202020204" pitchFamily="34" charset="0"/>
              <a:buChar char="•"/>
            </a:pPr>
            <a:r>
              <a:rPr lang="zh-CN" altLang="en-US" sz="2000" b="1" dirty="0">
                <a:solidFill>
                  <a:srgbClr val="2626FE"/>
                </a:solidFill>
                <a:latin typeface="+mj-ea"/>
                <a:ea typeface="+mj-ea"/>
              </a:rPr>
              <a:t>氨苄西林钠</a:t>
            </a:r>
            <a:r>
              <a:rPr lang="en-US" altLang="zh-CN" sz="2000" b="1" dirty="0">
                <a:solidFill>
                  <a:srgbClr val="2626FE"/>
                </a:solidFill>
                <a:latin typeface="+mj-ea"/>
                <a:ea typeface="+mj-ea"/>
              </a:rPr>
              <a:t>-</a:t>
            </a:r>
            <a:r>
              <a:rPr lang="zh-CN" altLang="en-US" sz="2000" b="1" dirty="0">
                <a:solidFill>
                  <a:srgbClr val="2626FE"/>
                </a:solidFill>
                <a:latin typeface="+mj-ea"/>
                <a:ea typeface="+mj-ea"/>
              </a:rPr>
              <a:t>舒巴坦钠</a:t>
            </a:r>
            <a:r>
              <a:rPr lang="zh-CN" altLang="en-US" sz="2000" b="1" dirty="0">
                <a:solidFill>
                  <a:schemeClr val="tx1"/>
                </a:solidFill>
                <a:latin typeface="+mj-ea"/>
                <a:ea typeface="+mj-ea"/>
              </a:rPr>
              <a:t>：</a:t>
            </a:r>
            <a:r>
              <a:rPr lang="en-US" altLang="zh-CN" sz="2000" b="1" dirty="0">
                <a:solidFill>
                  <a:schemeClr val="tx1"/>
                </a:solidFill>
                <a:latin typeface="+mj-ea"/>
                <a:ea typeface="+mj-ea"/>
              </a:rPr>
              <a:t>3g,Q6h</a:t>
            </a:r>
            <a:r>
              <a:rPr lang="zh-CN" altLang="en-US" sz="2000" b="1" dirty="0">
                <a:solidFill>
                  <a:schemeClr val="tx1"/>
                </a:solidFill>
                <a:latin typeface="+mj-ea"/>
                <a:ea typeface="+mj-ea"/>
              </a:rPr>
              <a:t>，</a:t>
            </a:r>
            <a:r>
              <a:rPr lang="en-US" altLang="zh-CN" sz="2000" b="1" dirty="0">
                <a:solidFill>
                  <a:schemeClr val="tx1"/>
                </a:solidFill>
                <a:latin typeface="+mj-ea"/>
                <a:ea typeface="+mj-ea"/>
              </a:rPr>
              <a:t>IV</a:t>
            </a:r>
          </a:p>
          <a:p>
            <a:pPr marL="342900" indent="-342900">
              <a:lnSpc>
                <a:spcPct val="150000"/>
              </a:lnSpc>
              <a:buFont typeface="Arial" panose="020B0604020202020204" pitchFamily="34" charset="0"/>
              <a:buChar char="•"/>
            </a:pPr>
            <a:r>
              <a:rPr lang="zh-CN" altLang="en-US" sz="2000" b="1" dirty="0">
                <a:solidFill>
                  <a:srgbClr val="2626FE"/>
                </a:solidFill>
                <a:latin typeface="+mj-ea"/>
                <a:ea typeface="+mj-ea"/>
              </a:rPr>
              <a:t>或阿莫西林</a:t>
            </a:r>
            <a:r>
              <a:rPr lang="en-US" altLang="zh-CN" sz="2000" b="1" dirty="0">
                <a:solidFill>
                  <a:srgbClr val="2626FE"/>
                </a:solidFill>
                <a:latin typeface="+mj-ea"/>
                <a:ea typeface="+mj-ea"/>
              </a:rPr>
              <a:t>-</a:t>
            </a:r>
            <a:r>
              <a:rPr lang="zh-CN" altLang="en-US" sz="2000" b="1" dirty="0">
                <a:solidFill>
                  <a:srgbClr val="2626FE"/>
                </a:solidFill>
                <a:latin typeface="+mj-ea"/>
                <a:ea typeface="+mj-ea"/>
              </a:rPr>
              <a:t>克拉维酸钾</a:t>
            </a:r>
            <a:r>
              <a:rPr lang="zh-CN" altLang="en-US" sz="2000" b="1" dirty="0">
                <a:solidFill>
                  <a:schemeClr val="tx1"/>
                </a:solidFill>
                <a:latin typeface="+mj-ea"/>
                <a:ea typeface="+mj-ea"/>
              </a:rPr>
              <a:t>：</a:t>
            </a:r>
            <a:r>
              <a:rPr lang="en-US" altLang="zh-CN" sz="2000" b="1" dirty="0">
                <a:solidFill>
                  <a:schemeClr val="tx1"/>
                </a:solidFill>
                <a:latin typeface="+mj-ea"/>
                <a:ea typeface="+mj-ea"/>
              </a:rPr>
              <a:t>1.2g</a:t>
            </a:r>
            <a:r>
              <a:rPr lang="zh-CN" altLang="en-US" sz="2000" b="1" dirty="0">
                <a:solidFill>
                  <a:schemeClr val="tx1"/>
                </a:solidFill>
                <a:latin typeface="+mj-ea"/>
                <a:ea typeface="+mj-ea"/>
              </a:rPr>
              <a:t>，</a:t>
            </a:r>
            <a:r>
              <a:rPr lang="en-US" altLang="zh-CN" sz="2000" b="1" dirty="0">
                <a:solidFill>
                  <a:schemeClr val="tx1"/>
                </a:solidFill>
                <a:latin typeface="+mj-ea"/>
                <a:ea typeface="+mj-ea"/>
              </a:rPr>
              <a:t>Q6~8h</a:t>
            </a:r>
            <a:endParaRPr lang="zh-CN" altLang="en-US" sz="2000" b="1" dirty="0">
              <a:solidFill>
                <a:schemeClr val="tx1"/>
              </a:solidFill>
              <a:latin typeface="+mj-ea"/>
              <a:ea typeface="+mj-ea"/>
            </a:endParaRPr>
          </a:p>
        </p:txBody>
      </p:sp>
      <p:sp>
        <p:nvSpPr>
          <p:cNvPr id="3" name="加号 2"/>
          <p:cNvSpPr/>
          <p:nvPr/>
        </p:nvSpPr>
        <p:spPr>
          <a:xfrm>
            <a:off x="4128302" y="2943547"/>
            <a:ext cx="567160" cy="648184"/>
          </a:xfrm>
          <a:prstGeom prst="mathPlus">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4" name="圆角矩形 3"/>
          <p:cNvSpPr/>
          <p:nvPr/>
        </p:nvSpPr>
        <p:spPr>
          <a:xfrm>
            <a:off x="488065" y="1286715"/>
            <a:ext cx="8067555" cy="1574157"/>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p:cNvSpPr txBox="1"/>
          <p:nvPr/>
        </p:nvSpPr>
        <p:spPr>
          <a:xfrm>
            <a:off x="3051857" y="1298888"/>
            <a:ext cx="2882096" cy="461665"/>
          </a:xfrm>
          <a:prstGeom prst="rect">
            <a:avLst/>
          </a:prstGeom>
          <a:noFill/>
        </p:spPr>
        <p:txBody>
          <a:bodyPr wrap="square" rtlCol="0">
            <a:spAutoFit/>
          </a:bodyPr>
          <a:lstStyle/>
          <a:p>
            <a:pPr algn="ctr"/>
            <a:r>
              <a:rPr lang="zh-CN" altLang="en-US" sz="2400" b="1" dirty="0">
                <a:solidFill>
                  <a:srgbClr val="C00000"/>
                </a:solidFill>
                <a:latin typeface="+mj-ea"/>
                <a:ea typeface="+mj-ea"/>
              </a:rPr>
              <a:t>静脉给药</a:t>
            </a:r>
          </a:p>
        </p:txBody>
      </p:sp>
      <p:sp>
        <p:nvSpPr>
          <p:cNvPr id="8" name="矩形 7"/>
          <p:cNvSpPr/>
          <p:nvPr/>
        </p:nvSpPr>
        <p:spPr>
          <a:xfrm>
            <a:off x="734465" y="3706124"/>
            <a:ext cx="7720314" cy="957955"/>
          </a:xfrm>
          <a:prstGeom prst="rect">
            <a:avLst/>
          </a:prstGeom>
        </p:spPr>
        <p:txBody>
          <a:bodyPr wrap="square">
            <a:spAutoFit/>
          </a:bodyPr>
          <a:lstStyle/>
          <a:p>
            <a:pPr marL="342900" indent="-342900" fontAlgn="auto">
              <a:lnSpc>
                <a:spcPct val="150000"/>
              </a:lnSpc>
              <a:buFont typeface="Arial" panose="020B0604020202020204" pitchFamily="34" charset="0"/>
              <a:buChar char="•"/>
              <a:defRPr/>
            </a:pPr>
            <a:r>
              <a:rPr lang="zh-CN" altLang="en-US" sz="2000" b="1" kern="0" noProof="1">
                <a:solidFill>
                  <a:srgbClr val="2626FE"/>
                </a:solidFill>
                <a:latin typeface="+mj-ea"/>
                <a:ea typeface="+mj-ea"/>
              </a:rPr>
              <a:t>多西环素或米诺环素：</a:t>
            </a:r>
            <a:r>
              <a:rPr lang="en-US" altLang="zh-CN" sz="2000" b="1" noProof="1">
                <a:latin typeface="+mj-ea"/>
                <a:ea typeface="+mj-ea"/>
              </a:rPr>
              <a:t>0.1g</a:t>
            </a:r>
            <a:r>
              <a:rPr lang="zh-CN" altLang="en-US" sz="2000" b="1" noProof="1">
                <a:latin typeface="+mj-ea"/>
                <a:ea typeface="+mj-ea"/>
              </a:rPr>
              <a:t>，</a:t>
            </a:r>
            <a:r>
              <a:rPr lang="en-US" altLang="zh-CN" sz="2000" b="1" dirty="0">
                <a:latin typeface="+mj-ea"/>
                <a:ea typeface="+mj-ea"/>
              </a:rPr>
              <a:t> Q12h, 14d</a:t>
            </a:r>
          </a:p>
          <a:p>
            <a:pPr marL="342900" indent="-342900" fontAlgn="auto">
              <a:lnSpc>
                <a:spcPct val="150000"/>
              </a:lnSpc>
              <a:buFont typeface="Arial" panose="020B0604020202020204" pitchFamily="34" charset="0"/>
              <a:buChar char="•"/>
              <a:defRPr/>
            </a:pPr>
            <a:r>
              <a:rPr lang="zh-CN" altLang="en-US" sz="2000" b="1" kern="0" noProof="1">
                <a:solidFill>
                  <a:srgbClr val="2626FE"/>
                </a:solidFill>
                <a:latin typeface="+mj-ea"/>
                <a:ea typeface="+mj-ea"/>
              </a:rPr>
              <a:t>或阿奇霉素</a:t>
            </a:r>
            <a:r>
              <a:rPr lang="en-US" altLang="zh-CN" sz="2000" b="1" kern="0" noProof="1">
                <a:solidFill>
                  <a:srgbClr val="2626FE"/>
                </a:solidFill>
                <a:latin typeface="+mj-ea"/>
                <a:ea typeface="+mj-ea"/>
              </a:rPr>
              <a:t>:</a:t>
            </a:r>
            <a:r>
              <a:rPr lang="en-US" altLang="zh-CN" sz="2000" b="1" kern="0" noProof="1">
                <a:solidFill>
                  <a:srgbClr val="2626FE"/>
                </a:solidFill>
                <a:latin typeface="+mj-ea"/>
              </a:rPr>
              <a:t>  </a:t>
            </a:r>
            <a:r>
              <a:rPr lang="en-US" altLang="zh-CN" sz="2000" b="1" kern="0" noProof="1">
                <a:latin typeface="+mj-ea"/>
              </a:rPr>
              <a:t>0.5g</a:t>
            </a:r>
            <a:r>
              <a:rPr lang="zh-CN" altLang="en-US" sz="2000" b="1" kern="0" noProof="1">
                <a:latin typeface="+mj-ea"/>
              </a:rPr>
              <a:t>，</a:t>
            </a:r>
            <a:r>
              <a:rPr lang="en-US" altLang="zh-CN" sz="2000" b="1" kern="0" noProof="1">
                <a:latin typeface="+mj-ea"/>
              </a:rPr>
              <a:t>1-2d</a:t>
            </a:r>
            <a:r>
              <a:rPr lang="zh-CN" altLang="en-US" sz="2000" b="1" kern="0" noProof="1">
                <a:latin typeface="+mj-ea"/>
              </a:rPr>
              <a:t>后，</a:t>
            </a:r>
            <a:r>
              <a:rPr lang="en-US" altLang="zh-CN" sz="2000" b="1" kern="0" noProof="1">
                <a:latin typeface="+mj-ea"/>
              </a:rPr>
              <a:t>0.25g</a:t>
            </a:r>
            <a:r>
              <a:rPr lang="zh-CN" altLang="en-US" sz="2000" b="1" kern="0" noProof="1">
                <a:latin typeface="+mj-ea"/>
              </a:rPr>
              <a:t>，</a:t>
            </a:r>
            <a:r>
              <a:rPr lang="en-US" altLang="zh-CN" sz="2000" b="1" kern="0" noProof="1">
                <a:latin typeface="+mj-ea"/>
              </a:rPr>
              <a:t>qd</a:t>
            </a:r>
            <a:r>
              <a:rPr lang="zh-CN" altLang="en-US" sz="2000" b="1" kern="0" noProof="1">
                <a:latin typeface="+mj-ea"/>
              </a:rPr>
              <a:t>，</a:t>
            </a:r>
            <a:r>
              <a:rPr lang="en-US" altLang="zh-CN" sz="2000" b="1" kern="0" noProof="1">
                <a:latin typeface="+mj-ea"/>
              </a:rPr>
              <a:t>7d</a:t>
            </a:r>
          </a:p>
        </p:txBody>
      </p:sp>
      <p:sp>
        <p:nvSpPr>
          <p:cNvPr id="12" name="圆角矩形 11"/>
          <p:cNvSpPr/>
          <p:nvPr/>
        </p:nvSpPr>
        <p:spPr>
          <a:xfrm>
            <a:off x="488065" y="3680749"/>
            <a:ext cx="8009681" cy="1251081"/>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p:cNvSpPr txBox="1"/>
          <p:nvPr/>
        </p:nvSpPr>
        <p:spPr>
          <a:xfrm>
            <a:off x="4656876" y="3036806"/>
            <a:ext cx="2882096" cy="461665"/>
          </a:xfrm>
          <a:prstGeom prst="rect">
            <a:avLst/>
          </a:prstGeom>
          <a:noFill/>
        </p:spPr>
        <p:txBody>
          <a:bodyPr wrap="square" rtlCol="0">
            <a:spAutoFit/>
          </a:bodyPr>
          <a:lstStyle/>
          <a:p>
            <a:r>
              <a:rPr lang="zh-CN" altLang="en-US" sz="2400" b="1" dirty="0">
                <a:solidFill>
                  <a:srgbClr val="C00000"/>
                </a:solidFill>
                <a:latin typeface="+mj-ea"/>
                <a:ea typeface="+mj-ea"/>
              </a:rPr>
              <a:t>口服</a:t>
            </a:r>
          </a:p>
        </p:txBody>
      </p:sp>
      <p:sp>
        <p:nvSpPr>
          <p:cNvPr id="7" name="文本框 6">
            <a:extLst>
              <a:ext uri="{FF2B5EF4-FFF2-40B4-BE49-F238E27FC236}">
                <a16:creationId xmlns:a16="http://schemas.microsoft.com/office/drawing/2014/main" id="{8AA79DD0-DA2C-910C-03E9-BF89A5548E0C}"/>
              </a:ext>
            </a:extLst>
          </p:cNvPr>
          <p:cNvSpPr txBox="1"/>
          <p:nvPr/>
        </p:nvSpPr>
        <p:spPr>
          <a:xfrm>
            <a:off x="4988623" y="1766150"/>
            <a:ext cx="5213100" cy="499624"/>
          </a:xfrm>
          <a:prstGeom prst="rect">
            <a:avLst/>
          </a:prstGeom>
          <a:noFill/>
        </p:spPr>
        <p:txBody>
          <a:bodyPr wrap="square">
            <a:spAutoFit/>
          </a:bodyPr>
          <a:lstStyle/>
          <a:p>
            <a:pPr marL="342900" indent="-342900">
              <a:lnSpc>
                <a:spcPct val="150000"/>
              </a:lnSpc>
              <a:buFont typeface="Arial" panose="020B0604020202020204" pitchFamily="34" charset="0"/>
              <a:buChar char="•"/>
            </a:pPr>
            <a:r>
              <a:rPr lang="zh-CN" altLang="en-US" sz="2000" b="1" dirty="0">
                <a:solidFill>
                  <a:srgbClr val="2626FE"/>
                </a:solidFill>
                <a:latin typeface="+mj-ea"/>
                <a:ea typeface="+mj-ea"/>
              </a:rPr>
              <a:t>甲硝唑：</a:t>
            </a:r>
            <a:r>
              <a:rPr lang="en-US" altLang="zh-CN" sz="2000" b="1" dirty="0">
                <a:solidFill>
                  <a:schemeClr val="tx1"/>
                </a:solidFill>
                <a:latin typeface="+mj-ea"/>
                <a:ea typeface="+mj-ea"/>
              </a:rPr>
              <a:t>0.5g, Q12h</a:t>
            </a:r>
            <a:r>
              <a:rPr lang="zh-CN" altLang="en-US" sz="2000" b="1" dirty="0">
                <a:solidFill>
                  <a:schemeClr val="tx1"/>
                </a:solidFill>
                <a:latin typeface="+mj-ea"/>
                <a:ea typeface="+mj-ea"/>
              </a:rPr>
              <a:t>，</a:t>
            </a:r>
            <a:r>
              <a:rPr lang="en-US" altLang="zh-CN" sz="2000" b="1" dirty="0">
                <a:solidFill>
                  <a:schemeClr val="tx1"/>
                </a:solidFill>
                <a:latin typeface="+mj-ea"/>
                <a:ea typeface="+mj-ea"/>
              </a:rPr>
              <a:t>IV</a:t>
            </a:r>
          </a:p>
        </p:txBody>
      </p:sp>
    </p:spTree>
    <p:extLst>
      <p:ext uri="{BB962C8B-B14F-4D97-AF65-F5344CB8AC3E}">
        <p14:creationId xmlns:p14="http://schemas.microsoft.com/office/powerpoint/2010/main" val="1207019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组合 14"/>
          <p:cNvGrpSpPr/>
          <p:nvPr/>
        </p:nvGrpSpPr>
        <p:grpSpPr>
          <a:xfrm>
            <a:off x="0" y="1341120"/>
            <a:ext cx="9144000" cy="1864848"/>
            <a:chOff x="0" y="1681722"/>
            <a:chExt cx="9144000" cy="1539240"/>
          </a:xfrm>
        </p:grpSpPr>
        <p:cxnSp>
          <p:nvCxnSpPr>
            <p:cNvPr id="8" name="直接连接符 7"/>
            <p:cNvCxnSpPr/>
            <p:nvPr/>
          </p:nvCxnSpPr>
          <p:spPr>
            <a:xfrm flipV="1">
              <a:off x="0" y="3200400"/>
              <a:ext cx="9144000" cy="0"/>
            </a:xfrm>
            <a:prstGeom prst="line">
              <a:avLst/>
            </a:prstGeom>
            <a:ln w="76200">
              <a:solidFill>
                <a:srgbClr val="2626FE"/>
              </a:solidFill>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flipH="1" flipV="1">
              <a:off x="5588000" y="1681722"/>
              <a:ext cx="0" cy="1539240"/>
            </a:xfrm>
            <a:prstGeom prst="straightConnector1">
              <a:avLst/>
            </a:prstGeom>
            <a:ln w="76200">
              <a:solidFill>
                <a:srgbClr val="2626FE"/>
              </a:solidFill>
              <a:tailEnd type="arrow"/>
            </a:ln>
          </p:spPr>
          <p:style>
            <a:lnRef idx="1">
              <a:schemeClr val="accent1"/>
            </a:lnRef>
            <a:fillRef idx="0">
              <a:schemeClr val="accent1"/>
            </a:fillRef>
            <a:effectRef idx="0">
              <a:schemeClr val="accent1"/>
            </a:effectRef>
            <a:fontRef idx="minor">
              <a:schemeClr val="tx1"/>
            </a:fontRef>
          </p:style>
        </p:cxnSp>
      </p:grpSp>
      <p:pic>
        <p:nvPicPr>
          <p:cNvPr id="16998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250" r="4531"/>
          <a:stretch/>
        </p:blipFill>
        <p:spPr bwMode="auto">
          <a:xfrm>
            <a:off x="0" y="0"/>
            <a:ext cx="2204720" cy="1747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482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3"/>
          <p:cNvSpPr>
            <a:spLocks noChangeArrowheads="1"/>
          </p:cNvSpPr>
          <p:nvPr/>
        </p:nvSpPr>
        <p:spPr bwMode="auto">
          <a:xfrm>
            <a:off x="4594622" y="2628900"/>
            <a:ext cx="58293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marL="342900" indent="-342900">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pPr>
              <a:lnSpc>
                <a:spcPct val="150000"/>
              </a:lnSpc>
              <a:buClr>
                <a:srgbClr val="CC0000"/>
              </a:buClr>
              <a:buFont typeface="Wingdings" pitchFamily="2" charset="2"/>
              <a:buChar char="Ø"/>
            </a:pPr>
            <a:endParaRPr lang="zh-CN" altLang="en-US" sz="1500" b="1">
              <a:latin typeface="Times New Roman" pitchFamily="18" charset="0"/>
            </a:endParaRPr>
          </a:p>
        </p:txBody>
      </p:sp>
      <p:sp>
        <p:nvSpPr>
          <p:cNvPr id="103426" name="标题 1"/>
          <p:cNvSpPr>
            <a:spLocks noGrp="1" noChangeArrowheads="1"/>
          </p:cNvSpPr>
          <p:nvPr>
            <p:ph type="title"/>
          </p:nvPr>
        </p:nvSpPr>
        <p:spPr>
          <a:xfrm>
            <a:off x="822722" y="342826"/>
            <a:ext cx="7543800" cy="910828"/>
          </a:xfrm>
        </p:spPr>
        <p:txBody>
          <a:bodyPr/>
          <a:lstStyle/>
          <a:p>
            <a:pPr algn="ctr">
              <a:defRPr/>
            </a:pPr>
            <a:r>
              <a:rPr lang="zh-CN" altLang="en-US" sz="3000" b="1" dirty="0">
                <a:solidFill>
                  <a:srgbClr val="2626FE"/>
                </a:solidFill>
              </a:rPr>
              <a:t>方案</a:t>
            </a:r>
            <a:r>
              <a:rPr lang="en-US" altLang="zh-CN" sz="3000" dirty="0">
                <a:solidFill>
                  <a:srgbClr val="2626FE"/>
                </a:solidFill>
              </a:rPr>
              <a:t>D:</a:t>
            </a:r>
            <a:r>
              <a:rPr lang="zh-CN" altLang="en-US" sz="3000" b="1" dirty="0">
                <a:solidFill>
                  <a:srgbClr val="2626FE"/>
                </a:solidFill>
              </a:rPr>
              <a:t>克林霉素联合氨基糖苷类</a:t>
            </a:r>
          </a:p>
        </p:txBody>
      </p:sp>
      <p:sp>
        <p:nvSpPr>
          <p:cNvPr id="2" name="圆角矩形 1"/>
          <p:cNvSpPr/>
          <p:nvPr/>
        </p:nvSpPr>
        <p:spPr>
          <a:xfrm>
            <a:off x="590308" y="1412110"/>
            <a:ext cx="3565003" cy="1365813"/>
          </a:xfrm>
          <a:prstGeom prst="roundRect">
            <a:avLst/>
          </a:prstGeom>
          <a:solidFill>
            <a:schemeClr val="bg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342900" indent="-342900">
              <a:lnSpc>
                <a:spcPct val="150000"/>
              </a:lnSpc>
              <a:buFont typeface="Wingdings" panose="05000000000000000000" pitchFamily="2" charset="2"/>
              <a:buChar char="l"/>
            </a:pPr>
            <a:r>
              <a:rPr lang="zh-CN" altLang="en-US" sz="2400" b="1" dirty="0">
                <a:solidFill>
                  <a:srgbClr val="2626FE"/>
                </a:solidFill>
                <a:latin typeface="+mj-ea"/>
                <a:ea typeface="+mj-ea"/>
              </a:rPr>
              <a:t>克林霉素</a:t>
            </a:r>
            <a:r>
              <a:rPr lang="zh-CN" altLang="en-US" sz="2000" b="1" dirty="0">
                <a:solidFill>
                  <a:schemeClr val="tx1"/>
                </a:solidFill>
                <a:latin typeface="+mj-ea"/>
                <a:ea typeface="+mj-ea"/>
              </a:rPr>
              <a:t>：</a:t>
            </a:r>
            <a:r>
              <a:rPr lang="en-US" altLang="zh-CN" sz="2000" b="1" dirty="0">
                <a:solidFill>
                  <a:schemeClr val="tx1"/>
                </a:solidFill>
                <a:latin typeface="+mj-ea"/>
                <a:ea typeface="+mj-ea"/>
              </a:rPr>
              <a:t>0.9g,Q8h</a:t>
            </a:r>
            <a:r>
              <a:rPr lang="zh-CN" altLang="en-US" sz="2000" b="1" dirty="0">
                <a:solidFill>
                  <a:schemeClr val="tx1"/>
                </a:solidFill>
                <a:latin typeface="+mj-ea"/>
                <a:ea typeface="+mj-ea"/>
              </a:rPr>
              <a:t>，</a:t>
            </a:r>
            <a:endParaRPr lang="en-US" altLang="zh-CN" sz="2000" b="1" dirty="0">
              <a:solidFill>
                <a:schemeClr val="tx1"/>
              </a:solidFill>
              <a:latin typeface="+mj-ea"/>
              <a:ea typeface="+mj-ea"/>
            </a:endParaRPr>
          </a:p>
          <a:p>
            <a:pPr marL="342900" indent="-342900">
              <a:lnSpc>
                <a:spcPct val="150000"/>
              </a:lnSpc>
              <a:buFont typeface="Wingdings" panose="05000000000000000000" pitchFamily="2" charset="2"/>
              <a:buChar char="l"/>
            </a:pPr>
            <a:r>
              <a:rPr lang="zh-CN" altLang="en-US" sz="2400" b="1" dirty="0">
                <a:solidFill>
                  <a:srgbClr val="2626FE"/>
                </a:solidFill>
                <a:latin typeface="+mj-ea"/>
                <a:ea typeface="+mj-ea"/>
              </a:rPr>
              <a:t>或林可霉素</a:t>
            </a:r>
            <a:r>
              <a:rPr lang="zh-CN" altLang="en-US" sz="2000" b="1" dirty="0">
                <a:solidFill>
                  <a:schemeClr val="tx1"/>
                </a:solidFill>
                <a:latin typeface="+mj-ea"/>
                <a:ea typeface="+mj-ea"/>
              </a:rPr>
              <a:t>：</a:t>
            </a:r>
            <a:r>
              <a:rPr lang="en-US" altLang="zh-CN" sz="2000" b="1" dirty="0">
                <a:solidFill>
                  <a:schemeClr val="tx1"/>
                </a:solidFill>
                <a:latin typeface="+mj-ea"/>
                <a:ea typeface="+mj-ea"/>
              </a:rPr>
              <a:t>0.9g</a:t>
            </a:r>
            <a:r>
              <a:rPr lang="zh-CN" altLang="en-US" sz="2000" b="1" dirty="0">
                <a:solidFill>
                  <a:schemeClr val="tx1"/>
                </a:solidFill>
                <a:latin typeface="+mj-ea"/>
                <a:ea typeface="+mj-ea"/>
              </a:rPr>
              <a:t>，</a:t>
            </a:r>
            <a:r>
              <a:rPr lang="en-US" altLang="zh-CN" sz="2000" b="1" dirty="0">
                <a:solidFill>
                  <a:schemeClr val="tx1"/>
                </a:solidFill>
                <a:latin typeface="+mj-ea"/>
                <a:ea typeface="+mj-ea"/>
              </a:rPr>
              <a:t>Q8h</a:t>
            </a:r>
            <a:endParaRPr lang="zh-CN" altLang="en-US" sz="2000" b="1" dirty="0">
              <a:solidFill>
                <a:schemeClr val="tx1"/>
              </a:solidFill>
              <a:latin typeface="+mj-ea"/>
              <a:ea typeface="+mj-ea"/>
            </a:endParaRPr>
          </a:p>
        </p:txBody>
      </p:sp>
      <p:sp>
        <p:nvSpPr>
          <p:cNvPr id="3" name="加号 2"/>
          <p:cNvSpPr/>
          <p:nvPr/>
        </p:nvSpPr>
        <p:spPr>
          <a:xfrm>
            <a:off x="4311042" y="1957565"/>
            <a:ext cx="567160" cy="648184"/>
          </a:xfrm>
          <a:prstGeom prst="mathPlus">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7" name="圆角矩形 6"/>
          <p:cNvSpPr/>
          <p:nvPr/>
        </p:nvSpPr>
        <p:spPr>
          <a:xfrm>
            <a:off x="4990617" y="1390888"/>
            <a:ext cx="3565003" cy="1365813"/>
          </a:xfrm>
          <a:prstGeom prst="roundRect">
            <a:avLst/>
          </a:prstGeom>
          <a:solidFill>
            <a:schemeClr val="bg1"/>
          </a:solidFill>
          <a:ln w="38100">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342900" indent="-342900">
              <a:lnSpc>
                <a:spcPct val="150000"/>
              </a:lnSpc>
              <a:buFont typeface="Wingdings" panose="05000000000000000000" pitchFamily="2" charset="2"/>
              <a:buChar char="l"/>
            </a:pPr>
            <a:r>
              <a:rPr lang="zh-CN" altLang="en-US" sz="2400" b="1" dirty="0">
                <a:solidFill>
                  <a:srgbClr val="2626FE"/>
                </a:solidFill>
                <a:latin typeface="+mj-ea"/>
                <a:ea typeface="+mj-ea"/>
              </a:rPr>
              <a:t>硫酸庆大霉素</a:t>
            </a:r>
            <a:endParaRPr lang="en-US" altLang="zh-CN" sz="2000" b="1" dirty="0">
              <a:solidFill>
                <a:schemeClr val="tx1"/>
              </a:solidFill>
              <a:latin typeface="+mj-ea"/>
              <a:ea typeface="+mj-ea"/>
            </a:endParaRPr>
          </a:p>
          <a:p>
            <a:r>
              <a:rPr lang="zh-CN" altLang="en-US" dirty="0">
                <a:solidFill>
                  <a:schemeClr val="tx1"/>
                </a:solidFill>
                <a:latin typeface="+mj-ea"/>
                <a:ea typeface="+mj-ea"/>
              </a:rPr>
              <a:t>首次负荷剂量：</a:t>
            </a:r>
            <a:r>
              <a:rPr lang="en-US" altLang="zh-CN" dirty="0">
                <a:solidFill>
                  <a:schemeClr val="tx1"/>
                </a:solidFill>
                <a:latin typeface="+mj-ea"/>
                <a:ea typeface="+mj-ea"/>
              </a:rPr>
              <a:t>2mg/kg</a:t>
            </a:r>
            <a:r>
              <a:rPr lang="zh-CN" altLang="en-US" dirty="0">
                <a:solidFill>
                  <a:schemeClr val="tx1"/>
                </a:solidFill>
                <a:latin typeface="+mj-ea"/>
                <a:ea typeface="+mj-ea"/>
              </a:rPr>
              <a:t>，</a:t>
            </a:r>
            <a:r>
              <a:rPr lang="en-US" altLang="zh-CN" dirty="0">
                <a:solidFill>
                  <a:schemeClr val="tx1"/>
                </a:solidFill>
                <a:latin typeface="+mj-ea"/>
                <a:ea typeface="+mj-ea"/>
              </a:rPr>
              <a:t>Q8h</a:t>
            </a:r>
            <a:r>
              <a:rPr lang="zh-CN" altLang="en-US" dirty="0">
                <a:solidFill>
                  <a:schemeClr val="tx1"/>
                </a:solidFill>
                <a:latin typeface="+mj-ea"/>
                <a:ea typeface="+mj-ea"/>
              </a:rPr>
              <a:t>，</a:t>
            </a:r>
            <a:r>
              <a:rPr lang="en-US" altLang="zh-CN" dirty="0">
                <a:solidFill>
                  <a:schemeClr val="tx1"/>
                </a:solidFill>
                <a:latin typeface="+mj-ea"/>
                <a:ea typeface="+mj-ea"/>
              </a:rPr>
              <a:t>IV/IM</a:t>
            </a:r>
            <a:r>
              <a:rPr lang="zh-CN" altLang="en-US" dirty="0">
                <a:solidFill>
                  <a:schemeClr val="tx1"/>
                </a:solidFill>
                <a:latin typeface="+mj-ea"/>
                <a:ea typeface="+mj-ea"/>
              </a:rPr>
              <a:t>，</a:t>
            </a:r>
            <a:endParaRPr lang="en-US" altLang="zh-CN" dirty="0">
              <a:solidFill>
                <a:schemeClr val="tx1"/>
              </a:solidFill>
              <a:latin typeface="+mj-ea"/>
              <a:ea typeface="+mj-ea"/>
            </a:endParaRPr>
          </a:p>
          <a:p>
            <a:r>
              <a:rPr lang="zh-CN" altLang="en-US" dirty="0">
                <a:solidFill>
                  <a:schemeClr val="tx1"/>
                </a:solidFill>
                <a:latin typeface="+mj-ea"/>
                <a:ea typeface="+mj-ea"/>
              </a:rPr>
              <a:t>维持剂量：</a:t>
            </a:r>
            <a:r>
              <a:rPr lang="en-US" altLang="zh-CN" dirty="0">
                <a:solidFill>
                  <a:schemeClr val="tx1"/>
                </a:solidFill>
                <a:latin typeface="+mj-ea"/>
                <a:ea typeface="+mj-ea"/>
              </a:rPr>
              <a:t> 1.5mg/kg</a:t>
            </a:r>
            <a:r>
              <a:rPr lang="zh-CN" altLang="en-US" dirty="0">
                <a:solidFill>
                  <a:schemeClr val="tx1"/>
                </a:solidFill>
                <a:latin typeface="+mj-ea"/>
                <a:ea typeface="+mj-ea"/>
              </a:rPr>
              <a:t>，</a:t>
            </a:r>
            <a:r>
              <a:rPr lang="en-US" altLang="zh-CN" dirty="0">
                <a:solidFill>
                  <a:schemeClr val="tx1"/>
                </a:solidFill>
                <a:latin typeface="+mj-ea"/>
                <a:ea typeface="+mj-ea"/>
              </a:rPr>
              <a:t>Q8h</a:t>
            </a:r>
            <a:r>
              <a:rPr lang="zh-CN" altLang="en-US" dirty="0">
                <a:solidFill>
                  <a:schemeClr val="tx1"/>
                </a:solidFill>
                <a:latin typeface="+mj-ea"/>
                <a:ea typeface="+mj-ea"/>
              </a:rPr>
              <a:t>，</a:t>
            </a:r>
            <a:endParaRPr lang="en-US" altLang="zh-CN" dirty="0">
              <a:solidFill>
                <a:schemeClr val="tx1"/>
              </a:solidFill>
              <a:latin typeface="+mj-ea"/>
              <a:ea typeface="+mj-ea"/>
            </a:endParaRPr>
          </a:p>
        </p:txBody>
      </p:sp>
      <p:sp>
        <p:nvSpPr>
          <p:cNvPr id="4" name="圆角矩形 3"/>
          <p:cNvSpPr/>
          <p:nvPr/>
        </p:nvSpPr>
        <p:spPr>
          <a:xfrm>
            <a:off x="488065" y="1157469"/>
            <a:ext cx="8067555" cy="1703404"/>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p:cNvSpPr txBox="1"/>
          <p:nvPr/>
        </p:nvSpPr>
        <p:spPr>
          <a:xfrm>
            <a:off x="3051857" y="1147094"/>
            <a:ext cx="2882096" cy="461665"/>
          </a:xfrm>
          <a:prstGeom prst="rect">
            <a:avLst/>
          </a:prstGeom>
          <a:noFill/>
        </p:spPr>
        <p:txBody>
          <a:bodyPr wrap="square" rtlCol="0">
            <a:spAutoFit/>
          </a:bodyPr>
          <a:lstStyle/>
          <a:p>
            <a:pPr algn="ctr"/>
            <a:r>
              <a:rPr lang="zh-CN" altLang="en-US" sz="2400" b="1" dirty="0">
                <a:solidFill>
                  <a:srgbClr val="C00000"/>
                </a:solidFill>
                <a:latin typeface="+mj-ea"/>
                <a:ea typeface="+mj-ea"/>
              </a:rPr>
              <a:t>静脉给药</a:t>
            </a:r>
          </a:p>
        </p:txBody>
      </p:sp>
      <p:sp>
        <p:nvSpPr>
          <p:cNvPr id="6" name="下箭头 5"/>
          <p:cNvSpPr/>
          <p:nvPr/>
        </p:nvSpPr>
        <p:spPr>
          <a:xfrm>
            <a:off x="4033249" y="2887400"/>
            <a:ext cx="1122745" cy="758627"/>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734465" y="3706124"/>
            <a:ext cx="7720314" cy="1200329"/>
          </a:xfrm>
          <a:prstGeom prst="rect">
            <a:avLst/>
          </a:prstGeom>
        </p:spPr>
        <p:txBody>
          <a:bodyPr wrap="square">
            <a:spAutoFit/>
          </a:bodyPr>
          <a:lstStyle/>
          <a:p>
            <a:pPr marL="342900" indent="-342900" fontAlgn="auto">
              <a:lnSpc>
                <a:spcPct val="150000"/>
              </a:lnSpc>
              <a:buFont typeface="Wingdings" panose="05000000000000000000" pitchFamily="2" charset="2"/>
              <a:buChar char="l"/>
              <a:defRPr/>
            </a:pPr>
            <a:r>
              <a:rPr lang="zh-CN" altLang="en-US" sz="2400" b="1" dirty="0">
                <a:solidFill>
                  <a:srgbClr val="2626FE"/>
                </a:solidFill>
                <a:latin typeface="+mj-ea"/>
                <a:ea typeface="+mj-ea"/>
              </a:rPr>
              <a:t>克林霉素</a:t>
            </a:r>
            <a:r>
              <a:rPr lang="zh-CN" altLang="en-US" sz="2000" b="1" dirty="0">
                <a:solidFill>
                  <a:srgbClr val="2626FE"/>
                </a:solidFill>
                <a:latin typeface="+mj-ea"/>
                <a:ea typeface="+mj-ea"/>
              </a:rPr>
              <a:t>：</a:t>
            </a:r>
            <a:r>
              <a:rPr lang="en-US" altLang="zh-CN" sz="2000" b="1" dirty="0">
                <a:latin typeface="+mj-ea"/>
                <a:ea typeface="+mj-ea"/>
              </a:rPr>
              <a:t>450mg</a:t>
            </a:r>
            <a:r>
              <a:rPr lang="zh-CN" altLang="en-US" sz="2000" b="1" dirty="0">
                <a:latin typeface="+mj-ea"/>
                <a:ea typeface="+mj-ea"/>
              </a:rPr>
              <a:t>，</a:t>
            </a:r>
            <a:r>
              <a:rPr lang="en-US" altLang="zh-CN" sz="2000" b="1" dirty="0">
                <a:latin typeface="+mj-ea"/>
                <a:ea typeface="+mj-ea"/>
              </a:rPr>
              <a:t>4</a:t>
            </a:r>
            <a:r>
              <a:rPr lang="zh-CN" altLang="en-US" sz="2000" b="1" dirty="0">
                <a:latin typeface="+mj-ea"/>
                <a:ea typeface="+mj-ea"/>
              </a:rPr>
              <a:t>次</a:t>
            </a:r>
            <a:r>
              <a:rPr lang="en-US" altLang="zh-CN" sz="2000" b="1" dirty="0">
                <a:latin typeface="+mj-ea"/>
                <a:ea typeface="+mj-ea"/>
              </a:rPr>
              <a:t>/d</a:t>
            </a:r>
            <a:r>
              <a:rPr lang="zh-CN" altLang="en-US" sz="2000" b="1" dirty="0">
                <a:latin typeface="+mj-ea"/>
                <a:ea typeface="+mj-ea"/>
              </a:rPr>
              <a:t>，</a:t>
            </a:r>
            <a:r>
              <a:rPr lang="en-US" altLang="zh-CN" sz="2000" b="1" dirty="0">
                <a:latin typeface="+mj-ea"/>
                <a:ea typeface="+mj-ea"/>
              </a:rPr>
              <a:t> 14d</a:t>
            </a:r>
          </a:p>
          <a:p>
            <a:pPr marL="342900" indent="-342900" fontAlgn="auto">
              <a:lnSpc>
                <a:spcPct val="150000"/>
              </a:lnSpc>
              <a:buFont typeface="Wingdings" panose="05000000000000000000" pitchFamily="2" charset="2"/>
              <a:buChar char="l"/>
              <a:defRPr/>
            </a:pPr>
            <a:r>
              <a:rPr lang="zh-CN" altLang="en-US" sz="2400" b="1" kern="0" noProof="1">
                <a:solidFill>
                  <a:srgbClr val="2626FE"/>
                </a:solidFill>
                <a:latin typeface="+mj-ea"/>
                <a:ea typeface="+mj-ea"/>
              </a:rPr>
              <a:t>多西环素：</a:t>
            </a:r>
            <a:r>
              <a:rPr lang="en-US" altLang="zh-CN" sz="2000" b="1" noProof="1">
                <a:latin typeface="+mj-ea"/>
                <a:ea typeface="+mj-ea"/>
              </a:rPr>
              <a:t>0.1g</a:t>
            </a:r>
            <a:r>
              <a:rPr lang="zh-CN" altLang="en-US" sz="2000" b="1" noProof="1">
                <a:latin typeface="+mj-ea"/>
                <a:ea typeface="+mj-ea"/>
              </a:rPr>
              <a:t>，</a:t>
            </a:r>
            <a:r>
              <a:rPr lang="en-US" altLang="zh-CN" sz="2000" b="1" dirty="0">
                <a:latin typeface="+mj-ea"/>
                <a:ea typeface="+mj-ea"/>
              </a:rPr>
              <a:t> Q12h, 14d</a:t>
            </a:r>
            <a:endParaRPr lang="en-US" altLang="zh-CN" sz="2000" b="1" noProof="1">
              <a:latin typeface="+mj-ea"/>
              <a:ea typeface="+mj-ea"/>
            </a:endParaRPr>
          </a:p>
        </p:txBody>
      </p:sp>
      <p:sp>
        <p:nvSpPr>
          <p:cNvPr id="12" name="圆角矩形 11"/>
          <p:cNvSpPr/>
          <p:nvPr/>
        </p:nvSpPr>
        <p:spPr>
          <a:xfrm>
            <a:off x="488065" y="3680749"/>
            <a:ext cx="8009681" cy="1251081"/>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5155993" y="2943547"/>
            <a:ext cx="3298785" cy="646331"/>
          </a:xfrm>
          <a:prstGeom prst="rect">
            <a:avLst/>
          </a:prstGeom>
          <a:noFill/>
        </p:spPr>
        <p:txBody>
          <a:bodyPr wrap="square" rtlCol="0">
            <a:spAutoFit/>
          </a:bodyPr>
          <a:lstStyle/>
          <a:p>
            <a:r>
              <a:rPr lang="zh-CN" altLang="en-US" b="1" dirty="0">
                <a:latin typeface="+mj-ea"/>
                <a:ea typeface="+mj-ea"/>
              </a:rPr>
              <a:t>症状或体征缓急至少</a:t>
            </a:r>
            <a:r>
              <a:rPr lang="en-US" altLang="zh-CN" b="1" dirty="0">
                <a:latin typeface="+mj-ea"/>
                <a:ea typeface="+mj-ea"/>
              </a:rPr>
              <a:t>24~48h</a:t>
            </a:r>
            <a:r>
              <a:rPr lang="zh-CN" altLang="en-US" b="1" dirty="0">
                <a:latin typeface="+mj-ea"/>
                <a:ea typeface="+mj-ea"/>
              </a:rPr>
              <a:t>，改为口服</a:t>
            </a:r>
          </a:p>
        </p:txBody>
      </p:sp>
    </p:spTree>
    <p:extLst>
      <p:ext uri="{BB962C8B-B14F-4D97-AF65-F5344CB8AC3E}">
        <p14:creationId xmlns:p14="http://schemas.microsoft.com/office/powerpoint/2010/main" val="26472863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标题 1"/>
          <p:cNvSpPr>
            <a:spLocks noGrp="1" noChangeArrowheads="1"/>
          </p:cNvSpPr>
          <p:nvPr>
            <p:ph type="title"/>
          </p:nvPr>
        </p:nvSpPr>
        <p:spPr>
          <a:xfrm>
            <a:off x="811147" y="458572"/>
            <a:ext cx="7543800" cy="910828"/>
          </a:xfrm>
        </p:spPr>
        <p:txBody>
          <a:bodyPr/>
          <a:lstStyle/>
          <a:p>
            <a:pPr algn="ctr">
              <a:defRPr/>
            </a:pPr>
            <a:r>
              <a:rPr lang="zh-CN" altLang="en-US" sz="3300" b="1" dirty="0">
                <a:solidFill>
                  <a:srgbClr val="2626FE"/>
                </a:solidFill>
              </a:rPr>
              <a:t>（</a:t>
            </a:r>
            <a:r>
              <a:rPr lang="en-US" altLang="zh-CN" sz="3300" b="1" dirty="0">
                <a:solidFill>
                  <a:srgbClr val="2626FE"/>
                </a:solidFill>
              </a:rPr>
              <a:t>3</a:t>
            </a:r>
            <a:r>
              <a:rPr lang="zh-CN" altLang="en-US" sz="3300" b="1" dirty="0">
                <a:solidFill>
                  <a:srgbClr val="2626FE"/>
                </a:solidFill>
              </a:rPr>
              <a:t>）手术治疗</a:t>
            </a:r>
          </a:p>
        </p:txBody>
      </p:sp>
      <p:sp>
        <p:nvSpPr>
          <p:cNvPr id="109570" name="内容占位符 2"/>
          <p:cNvSpPr>
            <a:spLocks noGrp="1" noChangeArrowheads="1"/>
          </p:cNvSpPr>
          <p:nvPr>
            <p:ph idx="1"/>
          </p:nvPr>
        </p:nvSpPr>
        <p:spPr>
          <a:xfrm>
            <a:off x="613458" y="1342664"/>
            <a:ext cx="8067555" cy="3599726"/>
          </a:xfrm>
        </p:spPr>
        <p:txBody>
          <a:bodyPr>
            <a:normAutofit fontScale="92500" lnSpcReduction="10000"/>
          </a:bodyPr>
          <a:lstStyle/>
          <a:p>
            <a:pPr>
              <a:lnSpc>
                <a:spcPct val="150000"/>
              </a:lnSpc>
              <a:buFont typeface="Arial" panose="020B0604020202020204" pitchFamily="34" charset="0"/>
              <a:buChar char="•"/>
            </a:pPr>
            <a:r>
              <a:rPr lang="zh-CN" altLang="en-US" sz="2400" b="1" dirty="0">
                <a:solidFill>
                  <a:srgbClr val="C00000"/>
                </a:solidFill>
                <a:latin typeface="+mj-ea"/>
                <a:ea typeface="+mj-ea"/>
              </a:rPr>
              <a:t>紧急手术</a:t>
            </a:r>
            <a:endParaRPr lang="en-US" altLang="zh-CN" sz="2400" b="1" dirty="0">
              <a:solidFill>
                <a:srgbClr val="C00000"/>
              </a:solidFill>
              <a:latin typeface="+mj-ea"/>
              <a:ea typeface="+mj-ea"/>
            </a:endParaRPr>
          </a:p>
          <a:p>
            <a:pPr marL="868680" lvl="1" indent="-457200">
              <a:lnSpc>
                <a:spcPct val="150000"/>
              </a:lnSpc>
              <a:buFont typeface="+mj-lt"/>
              <a:buAutoNum type="alphaLcParenR"/>
            </a:pPr>
            <a:r>
              <a:rPr lang="zh-CN" altLang="en-US" sz="2200" b="1" dirty="0">
                <a:solidFill>
                  <a:srgbClr val="2626FE"/>
                </a:solidFill>
                <a:latin typeface="+mj-ea"/>
                <a:ea typeface="+mj-ea"/>
              </a:rPr>
              <a:t>脓肿药物治疗无效：</a:t>
            </a:r>
            <a:r>
              <a:rPr lang="zh-CN" altLang="en-US" sz="1800" b="1" u="sng" dirty="0">
                <a:solidFill>
                  <a:schemeClr val="tx1"/>
                </a:solidFill>
                <a:latin typeface="+mj-ea"/>
                <a:ea typeface="+mj-ea"/>
              </a:rPr>
              <a:t>输卵管卵巢囊肿或盆腔脓肿</a:t>
            </a:r>
            <a:r>
              <a:rPr lang="zh-CN" altLang="en-US" sz="1800" b="1" dirty="0">
                <a:solidFill>
                  <a:schemeClr val="tx1"/>
                </a:solidFill>
                <a:latin typeface="+mj-ea"/>
                <a:ea typeface="+mj-ea"/>
              </a:rPr>
              <a:t>治疗48~72</a:t>
            </a:r>
            <a:r>
              <a:rPr lang="en-US" altLang="zh-CN" sz="1800" b="1" dirty="0">
                <a:solidFill>
                  <a:schemeClr val="tx1"/>
                </a:solidFill>
                <a:latin typeface="+mj-ea"/>
                <a:ea typeface="+mj-ea"/>
              </a:rPr>
              <a:t>h，</a:t>
            </a:r>
            <a:r>
              <a:rPr lang="zh-CN" altLang="en-US" sz="1800" b="1" dirty="0">
                <a:solidFill>
                  <a:schemeClr val="tx1"/>
                </a:solidFill>
                <a:latin typeface="+mj-ea"/>
                <a:ea typeface="+mj-ea"/>
              </a:rPr>
              <a:t>体温持续不降，患者中毒症状加重或包块增大</a:t>
            </a:r>
          </a:p>
          <a:p>
            <a:pPr marL="868680" lvl="1" indent="-457200">
              <a:lnSpc>
                <a:spcPct val="150000"/>
              </a:lnSpc>
              <a:buFont typeface="+mj-lt"/>
              <a:buAutoNum type="alphaLcParenR"/>
            </a:pPr>
            <a:r>
              <a:rPr lang="zh-CN" altLang="en-US" sz="2200" b="1" dirty="0">
                <a:solidFill>
                  <a:srgbClr val="2626FE"/>
                </a:solidFill>
                <a:latin typeface="+mj-ea"/>
                <a:ea typeface="+mj-ea"/>
              </a:rPr>
              <a:t>脓肿破裂：</a:t>
            </a:r>
            <a:r>
              <a:rPr lang="zh-CN" altLang="en-US" sz="1800" b="1" dirty="0">
                <a:solidFill>
                  <a:schemeClr val="tx1"/>
                </a:solidFill>
                <a:latin typeface="+mj-ea"/>
                <a:ea typeface="+mj-ea"/>
              </a:rPr>
              <a:t>突然出现腹痛加剧、高热、寒战、恶心、呕吐、腹胀；中毒性休克；死亡率高</a:t>
            </a:r>
            <a:endParaRPr lang="en-US" altLang="zh-CN" sz="1800" b="1" dirty="0">
              <a:solidFill>
                <a:schemeClr val="tx1"/>
              </a:solidFill>
              <a:latin typeface="+mj-ea"/>
              <a:ea typeface="+mj-ea"/>
            </a:endParaRPr>
          </a:p>
          <a:p>
            <a:pPr>
              <a:lnSpc>
                <a:spcPct val="150000"/>
              </a:lnSpc>
              <a:buFont typeface="Arial" panose="020B0604020202020204" pitchFamily="34" charset="0"/>
              <a:buChar char="•"/>
            </a:pPr>
            <a:r>
              <a:rPr lang="zh-CN" altLang="en-US" sz="2400" b="1" dirty="0">
                <a:solidFill>
                  <a:srgbClr val="C00000"/>
                </a:solidFill>
                <a:latin typeface="+mj-ea"/>
                <a:ea typeface="+mj-ea"/>
              </a:rPr>
              <a:t> 择期手术</a:t>
            </a:r>
            <a:endParaRPr lang="en-US" altLang="zh-CN" sz="2400" b="1" dirty="0">
              <a:solidFill>
                <a:srgbClr val="C00000"/>
              </a:solidFill>
              <a:latin typeface="+mj-ea"/>
              <a:ea typeface="+mj-ea"/>
            </a:endParaRPr>
          </a:p>
          <a:p>
            <a:pPr marL="868680" lvl="1" indent="-457200">
              <a:lnSpc>
                <a:spcPct val="150000"/>
              </a:lnSpc>
              <a:buFont typeface="+mj-lt"/>
              <a:buAutoNum type="alphaLcParenR"/>
            </a:pPr>
            <a:r>
              <a:rPr lang="zh-CN" altLang="en-US" sz="2200" b="1" dirty="0">
                <a:solidFill>
                  <a:srgbClr val="FF0000"/>
                </a:solidFill>
                <a:latin typeface="+mj-ea"/>
                <a:ea typeface="+mj-ea"/>
              </a:rPr>
              <a:t>脓肿持续存在：</a:t>
            </a:r>
            <a:r>
              <a:rPr lang="zh-CN" altLang="en-US" sz="1800" b="1" dirty="0">
                <a:solidFill>
                  <a:schemeClr val="tx1"/>
                </a:solidFill>
                <a:latin typeface="+mj-ea"/>
                <a:ea typeface="+mj-ea"/>
              </a:rPr>
              <a:t>药物治疗病情好转，继续治疗</a:t>
            </a:r>
            <a:r>
              <a:rPr lang="en-US" altLang="zh-CN" sz="1800" b="1" dirty="0">
                <a:solidFill>
                  <a:schemeClr val="tx1"/>
                </a:solidFill>
                <a:latin typeface="+mj-ea"/>
                <a:ea typeface="+mj-ea"/>
              </a:rPr>
              <a:t>2-3</a:t>
            </a:r>
            <a:r>
              <a:rPr lang="zh-CN" altLang="en-US" sz="1800" b="1" dirty="0">
                <a:solidFill>
                  <a:schemeClr val="tx1"/>
                </a:solidFill>
                <a:latin typeface="+mj-ea"/>
                <a:ea typeface="+mj-ea"/>
              </a:rPr>
              <a:t>周，</a:t>
            </a:r>
            <a:r>
              <a:rPr lang="zh-CN" altLang="en-US" sz="1800" dirty="0">
                <a:solidFill>
                  <a:schemeClr val="tx1"/>
                </a:solidFill>
                <a:latin typeface="+mj-ea"/>
                <a:ea typeface="+mj-ea"/>
              </a:rPr>
              <a:t>包块仍</a:t>
            </a:r>
            <a:r>
              <a:rPr lang="zh-CN" altLang="en-US" sz="1800" b="1" dirty="0">
                <a:solidFill>
                  <a:schemeClr val="tx1"/>
                </a:solidFill>
                <a:latin typeface="+mj-ea"/>
                <a:ea typeface="+mj-ea"/>
              </a:rPr>
              <a:t>未消失，但已局限化</a:t>
            </a:r>
          </a:p>
          <a:p>
            <a:pPr>
              <a:lnSpc>
                <a:spcPct val="150000"/>
              </a:lnSpc>
              <a:buFont typeface="Wingdings" pitchFamily="2" charset="2"/>
              <a:buChar char="p"/>
            </a:pPr>
            <a:endParaRPr lang="zh-CN" altLang="en-US" sz="2000" b="1" dirty="0">
              <a:solidFill>
                <a:schemeClr val="tx1"/>
              </a:solidFill>
              <a:latin typeface="+mj-ea"/>
              <a:ea typeface="+mj-ea"/>
            </a:endParaRPr>
          </a:p>
          <a:p>
            <a:pPr>
              <a:buFont typeface="Calibri" panose="020F0502020204030204" pitchFamily="34" charset="0"/>
              <a:buChar char="•"/>
            </a:pPr>
            <a:endParaRPr lang="zh-CN" alt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4"/>
          <p:cNvSpPr>
            <a:spLocks noChangeArrowheads="1"/>
          </p:cNvSpPr>
          <p:nvPr/>
        </p:nvSpPr>
        <p:spPr bwMode="auto">
          <a:xfrm>
            <a:off x="1543049" y="1371600"/>
            <a:ext cx="6593953"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marL="342900" indent="-342900">
              <a:defRPr>
                <a:solidFill>
                  <a:schemeClr val="tx1"/>
                </a:solidFill>
                <a:latin typeface="Arial" pitchFamily="34" charset="0"/>
                <a:ea typeface="黑体" pitchFamily="49" charset="-122"/>
              </a:defRPr>
            </a:lvl1pPr>
            <a:lvl2pPr>
              <a:defRPr>
                <a:solidFill>
                  <a:schemeClr val="tx1"/>
                </a:solidFill>
                <a:latin typeface="Arial" pitchFamily="34" charset="0"/>
                <a:ea typeface="黑体" pitchFamily="49" charset="-122"/>
              </a:defRPr>
            </a:lvl2pPr>
            <a:lvl3pPr>
              <a:defRPr>
                <a:solidFill>
                  <a:schemeClr val="tx1"/>
                </a:solidFill>
                <a:latin typeface="Arial" pitchFamily="34" charset="0"/>
                <a:ea typeface="黑体" pitchFamily="49" charset="-122"/>
              </a:defRPr>
            </a:lvl3pPr>
            <a:lvl4pPr>
              <a:defRPr>
                <a:solidFill>
                  <a:schemeClr val="tx1"/>
                </a:solidFill>
                <a:latin typeface="Arial" pitchFamily="34" charset="0"/>
                <a:ea typeface="黑体" pitchFamily="49" charset="-122"/>
              </a:defRPr>
            </a:lvl4pPr>
            <a:lvl5pPr>
              <a:defRPr>
                <a:solidFill>
                  <a:schemeClr val="tx1"/>
                </a:solidFill>
                <a:latin typeface="Arial" pitchFamily="34" charset="0"/>
                <a:ea typeface="黑体" pitchFamily="49" charset="-122"/>
              </a:defRPr>
            </a:lvl5pPr>
            <a:lvl6pPr fontAlgn="base">
              <a:spcBef>
                <a:spcPct val="0"/>
              </a:spcBef>
              <a:spcAft>
                <a:spcPct val="0"/>
              </a:spcAft>
              <a:buFont typeface="Arial" pitchFamily="34" charset="0"/>
              <a:defRPr>
                <a:solidFill>
                  <a:schemeClr val="tx1"/>
                </a:solidFill>
                <a:latin typeface="Arial" pitchFamily="34" charset="0"/>
                <a:ea typeface="黑体" pitchFamily="49" charset="-122"/>
              </a:defRPr>
            </a:lvl6pPr>
            <a:lvl7pPr fontAlgn="base">
              <a:spcBef>
                <a:spcPct val="0"/>
              </a:spcBef>
              <a:spcAft>
                <a:spcPct val="0"/>
              </a:spcAft>
              <a:buFont typeface="Arial" pitchFamily="34" charset="0"/>
              <a:defRPr>
                <a:solidFill>
                  <a:schemeClr val="tx1"/>
                </a:solidFill>
                <a:latin typeface="Arial" pitchFamily="34" charset="0"/>
                <a:ea typeface="黑体" pitchFamily="49" charset="-122"/>
              </a:defRPr>
            </a:lvl7pPr>
            <a:lvl8pPr fontAlgn="base">
              <a:spcBef>
                <a:spcPct val="0"/>
              </a:spcBef>
              <a:spcAft>
                <a:spcPct val="0"/>
              </a:spcAft>
              <a:buFont typeface="Arial" pitchFamily="34" charset="0"/>
              <a:defRPr>
                <a:solidFill>
                  <a:schemeClr val="tx1"/>
                </a:solidFill>
                <a:latin typeface="Arial" pitchFamily="34" charset="0"/>
                <a:ea typeface="黑体" pitchFamily="49" charset="-122"/>
              </a:defRPr>
            </a:lvl8pPr>
            <a:lvl9pPr fontAlgn="base">
              <a:spcBef>
                <a:spcPct val="0"/>
              </a:spcBef>
              <a:spcAft>
                <a:spcPct val="0"/>
              </a:spcAft>
              <a:buFont typeface="Arial" pitchFamily="34" charset="0"/>
              <a:defRPr>
                <a:solidFill>
                  <a:schemeClr val="tx1"/>
                </a:solidFill>
                <a:latin typeface="Arial" pitchFamily="34" charset="0"/>
                <a:ea typeface="黑体" pitchFamily="49" charset="-122"/>
              </a:defRPr>
            </a:lvl9pPr>
          </a:lstStyle>
          <a:p>
            <a:pPr>
              <a:lnSpc>
                <a:spcPct val="150000"/>
              </a:lnSpc>
            </a:pPr>
            <a:endParaRPr lang="zh-CN" altLang="en-US" sz="2100" b="1">
              <a:latin typeface="Times New Roman" pitchFamily="18" charset="0"/>
            </a:endParaRPr>
          </a:p>
        </p:txBody>
      </p:sp>
      <p:sp>
        <p:nvSpPr>
          <p:cNvPr id="2" name="标题 1"/>
          <p:cNvSpPr>
            <a:spLocks noGrp="1"/>
          </p:cNvSpPr>
          <p:nvPr>
            <p:ph type="title"/>
          </p:nvPr>
        </p:nvSpPr>
        <p:spPr>
          <a:xfrm>
            <a:off x="685800" y="818080"/>
            <a:ext cx="7543800" cy="379809"/>
          </a:xfrm>
        </p:spPr>
        <p:txBody>
          <a:bodyPr>
            <a:noAutofit/>
          </a:bodyPr>
          <a:lstStyle/>
          <a:p>
            <a:pPr algn="ctr" fontAlgn="auto">
              <a:defRPr/>
            </a:pPr>
            <a:r>
              <a:rPr lang="zh-CN" altLang="en-US" sz="3200" b="1" noProof="1">
                <a:solidFill>
                  <a:srgbClr val="2626FE"/>
                </a:solidFill>
              </a:rPr>
              <a:t>手术范围：原则以清除病灶为主</a:t>
            </a:r>
            <a:endParaRPr lang="zh-CN" altLang="en-US" sz="3200" noProof="1">
              <a:solidFill>
                <a:srgbClr val="2626FE"/>
              </a:solidFill>
            </a:endParaRPr>
          </a:p>
        </p:txBody>
      </p:sp>
      <p:sp>
        <p:nvSpPr>
          <p:cNvPr id="111619" name="内容占位符 2"/>
          <p:cNvSpPr>
            <a:spLocks noGrp="1" noChangeArrowheads="1"/>
          </p:cNvSpPr>
          <p:nvPr>
            <p:ph idx="1"/>
          </p:nvPr>
        </p:nvSpPr>
        <p:spPr>
          <a:xfrm>
            <a:off x="590309" y="1384698"/>
            <a:ext cx="7776213" cy="3473053"/>
          </a:xfrm>
        </p:spPr>
        <p:txBody>
          <a:bodyPr>
            <a:normAutofit/>
          </a:bodyPr>
          <a:lstStyle/>
          <a:p>
            <a:pPr>
              <a:lnSpc>
                <a:spcPct val="150000"/>
              </a:lnSpc>
              <a:buFont typeface="Wingdings" pitchFamily="2" charset="2"/>
              <a:buChar char="p"/>
            </a:pPr>
            <a:r>
              <a:rPr lang="zh-CN" altLang="en-US" sz="2400" b="1" dirty="0">
                <a:solidFill>
                  <a:srgbClr val="FF0000"/>
                </a:solidFill>
              </a:rPr>
              <a:t>年轻妇女：</a:t>
            </a:r>
            <a:r>
              <a:rPr lang="zh-CN" altLang="en-US" sz="2400" b="1" dirty="0">
                <a:solidFill>
                  <a:schemeClr val="tx1"/>
                </a:solidFill>
              </a:rPr>
              <a:t>采用保守性手术为主，尽量保留卵巢功能。</a:t>
            </a:r>
          </a:p>
          <a:p>
            <a:pPr>
              <a:lnSpc>
                <a:spcPct val="150000"/>
              </a:lnSpc>
              <a:buFont typeface="Wingdings" pitchFamily="2" charset="2"/>
              <a:buChar char="p"/>
            </a:pPr>
            <a:r>
              <a:rPr lang="zh-CN" altLang="en-US" sz="2400" b="1" dirty="0">
                <a:solidFill>
                  <a:srgbClr val="FF0000"/>
                </a:solidFill>
              </a:rPr>
              <a:t>年龄大者：</a:t>
            </a:r>
            <a:r>
              <a:rPr lang="zh-CN" altLang="en-US" sz="2400" b="1" dirty="0">
                <a:solidFill>
                  <a:schemeClr val="tx1"/>
                </a:solidFill>
              </a:rPr>
              <a:t>如双侧附件受累或附件脓肿屡次发作，可行全子宫及双侧附件切除。</a:t>
            </a:r>
          </a:p>
          <a:p>
            <a:pPr>
              <a:lnSpc>
                <a:spcPct val="150000"/>
              </a:lnSpc>
              <a:buFont typeface="Wingdings" pitchFamily="2" charset="2"/>
              <a:buChar char="p"/>
            </a:pPr>
            <a:r>
              <a:rPr lang="zh-CN" altLang="en-US" sz="2400" b="1" dirty="0">
                <a:solidFill>
                  <a:srgbClr val="FF0000"/>
                </a:solidFill>
              </a:rPr>
              <a:t>盆腔脓肿：</a:t>
            </a:r>
            <a:r>
              <a:rPr lang="zh-CN" altLang="en-US" sz="2400" b="1" dirty="0">
                <a:solidFill>
                  <a:schemeClr val="tx1"/>
                </a:solidFill>
              </a:rPr>
              <a:t>位置低，突向后穹隆，经阴道切开排脓引流； 位置高，较表浅，腹膜外，可行腹膜外切开引流</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34051" y="556308"/>
            <a:ext cx="8229600" cy="800100"/>
          </a:xfrm>
        </p:spPr>
        <p:txBody>
          <a:bodyPr>
            <a:normAutofit/>
          </a:bodyPr>
          <a:lstStyle/>
          <a:p>
            <a:pPr algn="ctr"/>
            <a:r>
              <a:rPr lang="en-US" altLang="zh-CN" sz="3600" noProof="1">
                <a:solidFill>
                  <a:srgbClr val="2626FE"/>
                </a:solidFill>
              </a:rPr>
              <a:t>3</a:t>
            </a:r>
            <a:r>
              <a:rPr lang="zh-CN" altLang="en-US" sz="3600" noProof="1">
                <a:solidFill>
                  <a:srgbClr val="2626FE"/>
                </a:solidFill>
              </a:rPr>
              <a:t>、性伴侣治疗</a:t>
            </a:r>
            <a:endParaRPr lang="zh-CN" altLang="en-US" sz="3600" dirty="0">
              <a:solidFill>
                <a:srgbClr val="2626FE"/>
              </a:solidFill>
            </a:endParaRPr>
          </a:p>
        </p:txBody>
      </p:sp>
      <p:sp>
        <p:nvSpPr>
          <p:cNvPr id="3" name="内容占位符 2"/>
          <p:cNvSpPr>
            <a:spLocks noGrp="1"/>
          </p:cNvSpPr>
          <p:nvPr>
            <p:ph idx="1"/>
          </p:nvPr>
        </p:nvSpPr>
        <p:spPr>
          <a:xfrm>
            <a:off x="387752" y="1339828"/>
            <a:ext cx="8229600" cy="3243834"/>
          </a:xfrm>
        </p:spPr>
        <p:txBody>
          <a:bodyPr>
            <a:noAutofit/>
          </a:bodyPr>
          <a:lstStyle/>
          <a:p>
            <a:pPr fontAlgn="auto">
              <a:lnSpc>
                <a:spcPct val="150000"/>
              </a:lnSpc>
              <a:buFont typeface="Wingdings" panose="05000000000000000000" pitchFamily="2" charset="2"/>
              <a:buChar char="p"/>
              <a:defRPr/>
            </a:pPr>
            <a:r>
              <a:rPr lang="en-US" altLang="zh-CN" sz="2400" b="1" noProof="1">
                <a:solidFill>
                  <a:schemeClr val="tx1"/>
                </a:solidFill>
              </a:rPr>
              <a:t>PID</a:t>
            </a:r>
            <a:r>
              <a:rPr lang="zh-CN" altLang="en-US" sz="2400" b="1" noProof="1">
                <a:solidFill>
                  <a:schemeClr val="tx1"/>
                </a:solidFill>
              </a:rPr>
              <a:t>患者出现症状</a:t>
            </a:r>
            <a:r>
              <a:rPr lang="en-US" altLang="zh-CN" sz="2400" b="1" noProof="1">
                <a:solidFill>
                  <a:schemeClr val="tx1"/>
                </a:solidFill>
              </a:rPr>
              <a:t>60</a:t>
            </a:r>
            <a:r>
              <a:rPr lang="zh-CN" altLang="en-US" sz="2400" b="1" noProof="1">
                <a:solidFill>
                  <a:schemeClr val="tx1"/>
                </a:solidFill>
              </a:rPr>
              <a:t>日内接触过的性伴侣进行检查和治疗。</a:t>
            </a:r>
            <a:endParaRPr lang="en-US" altLang="zh-CN" sz="2400" b="1" noProof="1">
              <a:solidFill>
                <a:schemeClr val="tx1"/>
              </a:solidFill>
            </a:endParaRPr>
          </a:p>
          <a:p>
            <a:pPr fontAlgn="auto">
              <a:lnSpc>
                <a:spcPct val="150000"/>
              </a:lnSpc>
              <a:buFont typeface="Wingdings" panose="05000000000000000000" pitchFamily="2" charset="2"/>
              <a:buChar char="p"/>
              <a:defRPr/>
            </a:pPr>
            <a:r>
              <a:rPr lang="zh-CN" altLang="en-US" sz="2400" b="1" noProof="1">
                <a:solidFill>
                  <a:schemeClr val="tx1"/>
                </a:solidFill>
              </a:rPr>
              <a:t>治疗期间避免无保护的性行为</a:t>
            </a:r>
            <a:endParaRPr lang="en-US" altLang="zh-CN" sz="2400" b="1" noProof="1">
              <a:solidFill>
                <a:schemeClr val="tx1"/>
              </a:solidFill>
            </a:endParaRPr>
          </a:p>
          <a:p>
            <a:pPr marL="0" indent="0" fontAlgn="auto">
              <a:lnSpc>
                <a:spcPct val="150000"/>
              </a:lnSpc>
              <a:buNone/>
              <a:defRPr/>
            </a:pPr>
            <a:r>
              <a:rPr lang="zh-CN" altLang="en-US" sz="2400" b="1" noProof="1">
                <a:solidFill>
                  <a:srgbClr val="FF0000"/>
                </a:solidFill>
              </a:rPr>
              <a:t>随访：</a:t>
            </a:r>
            <a:endParaRPr lang="en-US" altLang="zh-CN" sz="2400" b="1" noProof="1">
              <a:solidFill>
                <a:srgbClr val="FF0000"/>
              </a:solidFill>
            </a:endParaRPr>
          </a:p>
          <a:p>
            <a:pPr fontAlgn="auto">
              <a:lnSpc>
                <a:spcPct val="150000"/>
              </a:lnSpc>
              <a:buFont typeface="Wingdings" panose="05000000000000000000" pitchFamily="2" charset="2"/>
              <a:buChar char="p"/>
              <a:defRPr/>
            </a:pPr>
            <a:r>
              <a:rPr lang="en-US" altLang="zh-CN" sz="2400" b="1" noProof="1">
                <a:solidFill>
                  <a:schemeClr val="tx1"/>
                </a:solidFill>
              </a:rPr>
              <a:t>72</a:t>
            </a:r>
            <a:r>
              <a:rPr lang="zh-CN" altLang="en-US" sz="2400" b="1" noProof="1">
                <a:solidFill>
                  <a:schemeClr val="tx1"/>
                </a:solidFill>
              </a:rPr>
              <a:t>小时内抗生素治疗评估，无效应进一步评估；</a:t>
            </a:r>
            <a:endParaRPr lang="en-US" altLang="zh-CN" sz="2400" b="1" noProof="1">
              <a:solidFill>
                <a:schemeClr val="tx1"/>
              </a:solidFill>
            </a:endParaRPr>
          </a:p>
          <a:p>
            <a:pPr fontAlgn="auto">
              <a:lnSpc>
                <a:spcPct val="150000"/>
              </a:lnSpc>
              <a:buFont typeface="Wingdings" panose="05000000000000000000" pitchFamily="2" charset="2"/>
              <a:buChar char="p"/>
              <a:defRPr/>
            </a:pPr>
            <a:r>
              <a:rPr lang="zh-CN" altLang="en-US" sz="2400" b="1" noProof="1">
                <a:solidFill>
                  <a:schemeClr val="tx1"/>
                </a:solidFill>
              </a:rPr>
              <a:t>沙眼衣原体及淋病奈瑟菌感染，治疗后</a:t>
            </a:r>
            <a:r>
              <a:rPr lang="en-US" altLang="zh-CN" sz="2400" b="1" noProof="1">
                <a:solidFill>
                  <a:schemeClr val="tx1"/>
                </a:solidFill>
              </a:rPr>
              <a:t>3</a:t>
            </a:r>
            <a:r>
              <a:rPr lang="zh-CN" altLang="en-US" sz="2400" b="1" noProof="1">
                <a:solidFill>
                  <a:schemeClr val="tx1"/>
                </a:solidFill>
              </a:rPr>
              <a:t>月复查。</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13313" name="内容占位符 12"/>
          <p:cNvSpPr>
            <a:spLocks noGrp="1" noChangeArrowheads="1"/>
          </p:cNvSpPr>
          <p:nvPr>
            <p:ph sz="half" idx="1"/>
          </p:nvPr>
        </p:nvSpPr>
        <p:spPr>
          <a:xfrm>
            <a:off x="1361440" y="2107168"/>
            <a:ext cx="6736079" cy="1365647"/>
          </a:xfrm>
        </p:spPr>
        <p:txBody>
          <a:bodyPr>
            <a:normAutofit/>
          </a:bodyPr>
          <a:lstStyle/>
          <a:p>
            <a:pPr marL="109728" indent="0" algn="ctr">
              <a:buNone/>
            </a:pPr>
            <a:r>
              <a:rPr lang="zh-CN" altLang="en-US" sz="6000" b="1" dirty="0">
                <a:solidFill>
                  <a:schemeClr val="bg1"/>
                </a:solidFill>
              </a:rPr>
              <a:t>六、转归预后</a:t>
            </a:r>
          </a:p>
        </p:txBody>
      </p:sp>
    </p:spTree>
    <p:extLst>
      <p:ext uri="{BB962C8B-B14F-4D97-AF65-F5344CB8AC3E}">
        <p14:creationId xmlns:p14="http://schemas.microsoft.com/office/powerpoint/2010/main" val="28772873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标题 1"/>
          <p:cNvSpPr>
            <a:spLocks noGrp="1" noChangeArrowheads="1"/>
          </p:cNvSpPr>
          <p:nvPr>
            <p:ph type="title"/>
          </p:nvPr>
        </p:nvSpPr>
        <p:spPr>
          <a:xfrm>
            <a:off x="480349" y="591032"/>
            <a:ext cx="8229600" cy="800100"/>
          </a:xfrm>
        </p:spPr>
        <p:txBody>
          <a:bodyPr/>
          <a:lstStyle/>
          <a:p>
            <a:pPr algn="ctr">
              <a:defRPr/>
            </a:pPr>
            <a:r>
              <a:rPr lang="zh-CN" altLang="en-US" b="1" dirty="0">
                <a:solidFill>
                  <a:srgbClr val="2626FE"/>
                </a:solidFill>
              </a:rPr>
              <a:t>转归与预后</a:t>
            </a:r>
          </a:p>
        </p:txBody>
      </p:sp>
      <p:sp>
        <p:nvSpPr>
          <p:cNvPr id="4" name="任意多边形 3"/>
          <p:cNvSpPr/>
          <p:nvPr/>
        </p:nvSpPr>
        <p:spPr>
          <a:xfrm>
            <a:off x="799720" y="2923639"/>
            <a:ext cx="2104429" cy="907274"/>
          </a:xfrm>
          <a:custGeom>
            <a:avLst/>
            <a:gdLst>
              <a:gd name="connsiteX0" fmla="*/ 0 w 2104429"/>
              <a:gd name="connsiteY0" fmla="*/ 105221 h 1052214"/>
              <a:gd name="connsiteX1" fmla="*/ 105221 w 2104429"/>
              <a:gd name="connsiteY1" fmla="*/ 0 h 1052214"/>
              <a:gd name="connsiteX2" fmla="*/ 1999208 w 2104429"/>
              <a:gd name="connsiteY2" fmla="*/ 0 h 1052214"/>
              <a:gd name="connsiteX3" fmla="*/ 2104429 w 2104429"/>
              <a:gd name="connsiteY3" fmla="*/ 105221 h 1052214"/>
              <a:gd name="connsiteX4" fmla="*/ 2104429 w 2104429"/>
              <a:gd name="connsiteY4" fmla="*/ 946993 h 1052214"/>
              <a:gd name="connsiteX5" fmla="*/ 1999208 w 2104429"/>
              <a:gd name="connsiteY5" fmla="*/ 1052214 h 1052214"/>
              <a:gd name="connsiteX6" fmla="*/ 105221 w 2104429"/>
              <a:gd name="connsiteY6" fmla="*/ 1052214 h 1052214"/>
              <a:gd name="connsiteX7" fmla="*/ 0 w 2104429"/>
              <a:gd name="connsiteY7" fmla="*/ 946993 h 1052214"/>
              <a:gd name="connsiteX8" fmla="*/ 0 w 2104429"/>
              <a:gd name="connsiteY8" fmla="*/ 105221 h 105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4429" h="1052214">
                <a:moveTo>
                  <a:pt x="0" y="105221"/>
                </a:moveTo>
                <a:cubicBezTo>
                  <a:pt x="0" y="47109"/>
                  <a:pt x="47109" y="0"/>
                  <a:pt x="105221" y="0"/>
                </a:cubicBezTo>
                <a:lnTo>
                  <a:pt x="1999208" y="0"/>
                </a:lnTo>
                <a:cubicBezTo>
                  <a:pt x="2057320" y="0"/>
                  <a:pt x="2104429" y="47109"/>
                  <a:pt x="2104429" y="105221"/>
                </a:cubicBezTo>
                <a:lnTo>
                  <a:pt x="2104429" y="946993"/>
                </a:lnTo>
                <a:cubicBezTo>
                  <a:pt x="2104429" y="1005105"/>
                  <a:pt x="2057320" y="1052214"/>
                  <a:pt x="1999208" y="1052214"/>
                </a:cubicBezTo>
                <a:lnTo>
                  <a:pt x="105221" y="1052214"/>
                </a:lnTo>
                <a:cubicBezTo>
                  <a:pt x="47109" y="1052214"/>
                  <a:pt x="0" y="1005105"/>
                  <a:pt x="0" y="946993"/>
                </a:cubicBezTo>
                <a:lnTo>
                  <a:pt x="0" y="105221"/>
                </a:lnTo>
                <a:close/>
              </a:path>
            </a:pathLst>
          </a:custGeom>
          <a:solidFill>
            <a:srgbClr val="2626FE"/>
          </a:solidFill>
        </p:spPr>
        <p:style>
          <a:lnRef idx="3">
            <a:schemeClr val="lt1"/>
          </a:lnRef>
          <a:fillRef idx="1">
            <a:schemeClr val="accent2"/>
          </a:fillRef>
          <a:effectRef idx="1">
            <a:schemeClr val="accent2"/>
          </a:effectRef>
          <a:fontRef idx="minor">
            <a:schemeClr val="lt1"/>
          </a:fontRef>
        </p:style>
        <p:txBody>
          <a:bodyPr spcFirstLastPara="0" vert="horz" wrap="square" lIns="198458" tIns="198458" rIns="198458" bIns="198458" numCol="1" spcCol="1270" anchor="ctr" anchorCtr="0">
            <a:noAutofit/>
          </a:bodyPr>
          <a:lstStyle/>
          <a:p>
            <a:pPr lvl="0" algn="ctr" defTabSz="1955800">
              <a:lnSpc>
                <a:spcPct val="90000"/>
              </a:lnSpc>
              <a:spcBef>
                <a:spcPct val="0"/>
              </a:spcBef>
              <a:spcAft>
                <a:spcPct val="35000"/>
              </a:spcAft>
            </a:pPr>
            <a:r>
              <a:rPr lang="en-US" altLang="zh-CN" sz="4400" kern="1200" dirty="0">
                <a:latin typeface="+mj-ea"/>
                <a:ea typeface="+mj-ea"/>
              </a:rPr>
              <a:t>PID</a:t>
            </a:r>
            <a:endParaRPr lang="zh-CN" altLang="en-US" sz="4400" kern="1200" dirty="0">
              <a:latin typeface="+mj-ea"/>
              <a:ea typeface="+mj-ea"/>
            </a:endParaRPr>
          </a:p>
        </p:txBody>
      </p:sp>
      <p:grpSp>
        <p:nvGrpSpPr>
          <p:cNvPr id="12" name="组合 11"/>
          <p:cNvGrpSpPr/>
          <p:nvPr/>
        </p:nvGrpSpPr>
        <p:grpSpPr>
          <a:xfrm>
            <a:off x="799722" y="1571626"/>
            <a:ext cx="2104429" cy="1352013"/>
            <a:chOff x="707122" y="1270676"/>
            <a:chExt cx="2104429" cy="1352013"/>
          </a:xfrm>
        </p:grpSpPr>
        <p:sp>
          <p:nvSpPr>
            <p:cNvPr id="8" name="任意多边形 7"/>
            <p:cNvSpPr/>
            <p:nvPr/>
          </p:nvSpPr>
          <p:spPr>
            <a:xfrm>
              <a:off x="707122" y="1270676"/>
              <a:ext cx="2104429" cy="902826"/>
            </a:xfrm>
            <a:custGeom>
              <a:avLst/>
              <a:gdLst>
                <a:gd name="connsiteX0" fmla="*/ 0 w 2104429"/>
                <a:gd name="connsiteY0" fmla="*/ 105221 h 1052214"/>
                <a:gd name="connsiteX1" fmla="*/ 105221 w 2104429"/>
                <a:gd name="connsiteY1" fmla="*/ 0 h 1052214"/>
                <a:gd name="connsiteX2" fmla="*/ 1999208 w 2104429"/>
                <a:gd name="connsiteY2" fmla="*/ 0 h 1052214"/>
                <a:gd name="connsiteX3" fmla="*/ 2104429 w 2104429"/>
                <a:gd name="connsiteY3" fmla="*/ 105221 h 1052214"/>
                <a:gd name="connsiteX4" fmla="*/ 2104429 w 2104429"/>
                <a:gd name="connsiteY4" fmla="*/ 946993 h 1052214"/>
                <a:gd name="connsiteX5" fmla="*/ 1999208 w 2104429"/>
                <a:gd name="connsiteY5" fmla="*/ 1052214 h 1052214"/>
                <a:gd name="connsiteX6" fmla="*/ 105221 w 2104429"/>
                <a:gd name="connsiteY6" fmla="*/ 1052214 h 1052214"/>
                <a:gd name="connsiteX7" fmla="*/ 0 w 2104429"/>
                <a:gd name="connsiteY7" fmla="*/ 946993 h 1052214"/>
                <a:gd name="connsiteX8" fmla="*/ 0 w 2104429"/>
                <a:gd name="connsiteY8" fmla="*/ 105221 h 105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4429" h="1052214">
                  <a:moveTo>
                    <a:pt x="0" y="105221"/>
                  </a:moveTo>
                  <a:cubicBezTo>
                    <a:pt x="0" y="47109"/>
                    <a:pt x="47109" y="0"/>
                    <a:pt x="105221" y="0"/>
                  </a:cubicBezTo>
                  <a:lnTo>
                    <a:pt x="1999208" y="0"/>
                  </a:lnTo>
                  <a:cubicBezTo>
                    <a:pt x="2057320" y="0"/>
                    <a:pt x="2104429" y="47109"/>
                    <a:pt x="2104429" y="105221"/>
                  </a:cubicBezTo>
                  <a:lnTo>
                    <a:pt x="2104429" y="946993"/>
                  </a:lnTo>
                  <a:cubicBezTo>
                    <a:pt x="2104429" y="1005105"/>
                    <a:pt x="2057320" y="1052214"/>
                    <a:pt x="1999208" y="1052214"/>
                  </a:cubicBezTo>
                  <a:lnTo>
                    <a:pt x="105221" y="1052214"/>
                  </a:lnTo>
                  <a:cubicBezTo>
                    <a:pt x="47109" y="1052214"/>
                    <a:pt x="0" y="1005105"/>
                    <a:pt x="0" y="946993"/>
                  </a:cubicBezTo>
                  <a:lnTo>
                    <a:pt x="0" y="105221"/>
                  </a:lnTo>
                  <a:close/>
                </a:path>
              </a:pathLst>
            </a:custGeom>
            <a:solidFill>
              <a:schemeClr val="accent1"/>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98458" tIns="198458" rIns="198458" bIns="198458" numCol="1" spcCol="1270" anchor="ctr" anchorCtr="0">
              <a:noAutofit/>
            </a:bodyPr>
            <a:lstStyle/>
            <a:p>
              <a:pPr lvl="0" algn="ctr" defTabSz="1955800">
                <a:lnSpc>
                  <a:spcPct val="90000"/>
                </a:lnSpc>
                <a:spcBef>
                  <a:spcPct val="0"/>
                </a:spcBef>
                <a:spcAft>
                  <a:spcPct val="35000"/>
                </a:spcAft>
              </a:pPr>
              <a:r>
                <a:rPr lang="zh-CN" altLang="en-US" sz="4000" b="1" kern="1200" dirty="0">
                  <a:latin typeface="+mj-ea"/>
                  <a:ea typeface="+mj-ea"/>
                </a:rPr>
                <a:t>治愈</a:t>
              </a:r>
            </a:p>
          </p:txBody>
        </p:sp>
        <p:sp>
          <p:nvSpPr>
            <p:cNvPr id="10" name="上箭头 9"/>
            <p:cNvSpPr/>
            <p:nvPr/>
          </p:nvSpPr>
          <p:spPr>
            <a:xfrm>
              <a:off x="1585733" y="2173502"/>
              <a:ext cx="347208" cy="449187"/>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grpSp>
      <p:grpSp>
        <p:nvGrpSpPr>
          <p:cNvPr id="15" name="组合 14"/>
          <p:cNvGrpSpPr/>
          <p:nvPr/>
        </p:nvGrpSpPr>
        <p:grpSpPr>
          <a:xfrm>
            <a:off x="2904150" y="2016365"/>
            <a:ext cx="5244430" cy="2225424"/>
            <a:chOff x="2811550" y="1715415"/>
            <a:chExt cx="5244430" cy="2225424"/>
          </a:xfrm>
        </p:grpSpPr>
        <p:sp>
          <p:nvSpPr>
            <p:cNvPr id="6" name="任意多边形 5"/>
            <p:cNvSpPr/>
            <p:nvPr/>
          </p:nvSpPr>
          <p:spPr>
            <a:xfrm>
              <a:off x="4328931" y="1715415"/>
              <a:ext cx="3727049" cy="907274"/>
            </a:xfrm>
            <a:custGeom>
              <a:avLst/>
              <a:gdLst>
                <a:gd name="connsiteX0" fmla="*/ 0 w 2104429"/>
                <a:gd name="connsiteY0" fmla="*/ 105221 h 1052214"/>
                <a:gd name="connsiteX1" fmla="*/ 105221 w 2104429"/>
                <a:gd name="connsiteY1" fmla="*/ 0 h 1052214"/>
                <a:gd name="connsiteX2" fmla="*/ 1999208 w 2104429"/>
                <a:gd name="connsiteY2" fmla="*/ 0 h 1052214"/>
                <a:gd name="connsiteX3" fmla="*/ 2104429 w 2104429"/>
                <a:gd name="connsiteY3" fmla="*/ 105221 h 1052214"/>
                <a:gd name="connsiteX4" fmla="*/ 2104429 w 2104429"/>
                <a:gd name="connsiteY4" fmla="*/ 946993 h 1052214"/>
                <a:gd name="connsiteX5" fmla="*/ 1999208 w 2104429"/>
                <a:gd name="connsiteY5" fmla="*/ 1052214 h 1052214"/>
                <a:gd name="connsiteX6" fmla="*/ 105221 w 2104429"/>
                <a:gd name="connsiteY6" fmla="*/ 1052214 h 1052214"/>
                <a:gd name="connsiteX7" fmla="*/ 0 w 2104429"/>
                <a:gd name="connsiteY7" fmla="*/ 946993 h 1052214"/>
                <a:gd name="connsiteX8" fmla="*/ 0 w 2104429"/>
                <a:gd name="connsiteY8" fmla="*/ 105221 h 105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4429" h="1052214">
                  <a:moveTo>
                    <a:pt x="0" y="105221"/>
                  </a:moveTo>
                  <a:cubicBezTo>
                    <a:pt x="0" y="47109"/>
                    <a:pt x="47109" y="0"/>
                    <a:pt x="105221" y="0"/>
                  </a:cubicBezTo>
                  <a:lnTo>
                    <a:pt x="1999208" y="0"/>
                  </a:lnTo>
                  <a:cubicBezTo>
                    <a:pt x="2057320" y="0"/>
                    <a:pt x="2104429" y="47109"/>
                    <a:pt x="2104429" y="105221"/>
                  </a:cubicBezTo>
                  <a:lnTo>
                    <a:pt x="2104429" y="946993"/>
                  </a:lnTo>
                  <a:cubicBezTo>
                    <a:pt x="2104429" y="1005105"/>
                    <a:pt x="2057320" y="1052214"/>
                    <a:pt x="1999208" y="1052214"/>
                  </a:cubicBezTo>
                  <a:lnTo>
                    <a:pt x="105221" y="1052214"/>
                  </a:lnTo>
                  <a:cubicBezTo>
                    <a:pt x="47109" y="1052214"/>
                    <a:pt x="0" y="1005105"/>
                    <a:pt x="0" y="946993"/>
                  </a:cubicBezTo>
                  <a:lnTo>
                    <a:pt x="0" y="105221"/>
                  </a:lnTo>
                  <a:close/>
                </a:path>
              </a:pathLst>
            </a:custGeom>
            <a:solidFill>
              <a:srgbClr val="000000"/>
            </a:solidFill>
            <a:ln>
              <a:solidFill>
                <a:srgbClr val="000000"/>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98458" tIns="198458" rIns="198458" bIns="198458" numCol="1" spcCol="1270" anchor="ctr" anchorCtr="0">
              <a:noAutofit/>
            </a:bodyPr>
            <a:lstStyle/>
            <a:p>
              <a:pPr algn="ctr" defTabSz="1955800">
                <a:lnSpc>
                  <a:spcPct val="90000"/>
                </a:lnSpc>
                <a:spcAft>
                  <a:spcPct val="35000"/>
                </a:spcAft>
              </a:pPr>
              <a:r>
                <a:rPr lang="zh-CN" altLang="en-US" sz="2800" b="1" dirty="0">
                  <a:solidFill>
                    <a:schemeClr val="bg1"/>
                  </a:solidFill>
                  <a:latin typeface="+mj-ea"/>
                  <a:ea typeface="+mj-ea"/>
                </a:rPr>
                <a:t>全腹膜炎、败血症、休克，甚至死亡</a:t>
              </a:r>
              <a:endParaRPr lang="en-US" altLang="zh-CN" sz="2800" b="1" dirty="0">
                <a:solidFill>
                  <a:schemeClr val="bg1"/>
                </a:solidFill>
                <a:latin typeface="+mj-ea"/>
                <a:ea typeface="+mj-ea"/>
              </a:endParaRPr>
            </a:p>
          </p:txBody>
        </p:sp>
        <p:sp>
          <p:nvSpPr>
            <p:cNvPr id="11" name="左大括号 10"/>
            <p:cNvSpPr/>
            <p:nvPr/>
          </p:nvSpPr>
          <p:spPr>
            <a:xfrm>
              <a:off x="2811550" y="2211813"/>
              <a:ext cx="1517381" cy="1729026"/>
            </a:xfrm>
            <a:prstGeom prst="leftBrace">
              <a:avLst>
                <a:gd name="adj1" fmla="val 0"/>
                <a:gd name="adj2" fmla="val 50000"/>
              </a:avLst>
            </a:prstGeom>
            <a:ln w="762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18" name="任意多边形 17"/>
          <p:cNvSpPr/>
          <p:nvPr/>
        </p:nvSpPr>
        <p:spPr>
          <a:xfrm>
            <a:off x="4421531" y="3790376"/>
            <a:ext cx="3727049" cy="902826"/>
          </a:xfrm>
          <a:custGeom>
            <a:avLst/>
            <a:gdLst>
              <a:gd name="connsiteX0" fmla="*/ 0 w 2104429"/>
              <a:gd name="connsiteY0" fmla="*/ 105221 h 1052214"/>
              <a:gd name="connsiteX1" fmla="*/ 105221 w 2104429"/>
              <a:gd name="connsiteY1" fmla="*/ 0 h 1052214"/>
              <a:gd name="connsiteX2" fmla="*/ 1999208 w 2104429"/>
              <a:gd name="connsiteY2" fmla="*/ 0 h 1052214"/>
              <a:gd name="connsiteX3" fmla="*/ 2104429 w 2104429"/>
              <a:gd name="connsiteY3" fmla="*/ 105221 h 1052214"/>
              <a:gd name="connsiteX4" fmla="*/ 2104429 w 2104429"/>
              <a:gd name="connsiteY4" fmla="*/ 946993 h 1052214"/>
              <a:gd name="connsiteX5" fmla="*/ 1999208 w 2104429"/>
              <a:gd name="connsiteY5" fmla="*/ 1052214 h 1052214"/>
              <a:gd name="connsiteX6" fmla="*/ 105221 w 2104429"/>
              <a:gd name="connsiteY6" fmla="*/ 1052214 h 1052214"/>
              <a:gd name="connsiteX7" fmla="*/ 0 w 2104429"/>
              <a:gd name="connsiteY7" fmla="*/ 946993 h 1052214"/>
              <a:gd name="connsiteX8" fmla="*/ 0 w 2104429"/>
              <a:gd name="connsiteY8" fmla="*/ 105221 h 105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4429" h="1052214">
                <a:moveTo>
                  <a:pt x="0" y="105221"/>
                </a:moveTo>
                <a:cubicBezTo>
                  <a:pt x="0" y="47109"/>
                  <a:pt x="47109" y="0"/>
                  <a:pt x="105221" y="0"/>
                </a:cubicBezTo>
                <a:lnTo>
                  <a:pt x="1999208" y="0"/>
                </a:lnTo>
                <a:cubicBezTo>
                  <a:pt x="2057320" y="0"/>
                  <a:pt x="2104429" y="47109"/>
                  <a:pt x="2104429" y="105221"/>
                </a:cubicBezTo>
                <a:lnTo>
                  <a:pt x="2104429" y="946993"/>
                </a:lnTo>
                <a:cubicBezTo>
                  <a:pt x="2104429" y="1005105"/>
                  <a:pt x="2057320" y="1052214"/>
                  <a:pt x="1999208" y="1052214"/>
                </a:cubicBezTo>
                <a:lnTo>
                  <a:pt x="105221" y="1052214"/>
                </a:lnTo>
                <a:cubicBezTo>
                  <a:pt x="47109" y="1052214"/>
                  <a:pt x="0" y="1005105"/>
                  <a:pt x="0" y="946993"/>
                </a:cubicBezTo>
                <a:lnTo>
                  <a:pt x="0" y="105221"/>
                </a:lnTo>
                <a:close/>
              </a:path>
            </a:pathLst>
          </a:custGeom>
          <a:solidFill>
            <a:srgbClr val="C00000"/>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98458" tIns="198458" rIns="198458" bIns="198458" numCol="1" spcCol="1270" anchor="ctr" anchorCtr="0">
            <a:noAutofit/>
          </a:bodyPr>
          <a:lstStyle/>
          <a:p>
            <a:pPr lvl="0" algn="ctr" defTabSz="1955800">
              <a:lnSpc>
                <a:spcPct val="90000"/>
              </a:lnSpc>
              <a:spcBef>
                <a:spcPct val="0"/>
              </a:spcBef>
              <a:spcAft>
                <a:spcPct val="35000"/>
              </a:spcAft>
            </a:pPr>
            <a:r>
              <a:rPr lang="zh-CN" altLang="en-US" sz="2800" b="1" kern="1200" dirty="0">
                <a:latin typeface="+mj-ea"/>
                <a:ea typeface="+mj-ea"/>
              </a:rPr>
              <a:t>盆腔炎性后遗症</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13313" name="内容占位符 12"/>
          <p:cNvSpPr>
            <a:spLocks noGrp="1" noChangeArrowheads="1"/>
          </p:cNvSpPr>
          <p:nvPr>
            <p:ph sz="half" idx="1"/>
          </p:nvPr>
        </p:nvSpPr>
        <p:spPr>
          <a:xfrm>
            <a:off x="1361440" y="2107168"/>
            <a:ext cx="6736079" cy="1365647"/>
          </a:xfrm>
        </p:spPr>
        <p:txBody>
          <a:bodyPr>
            <a:normAutofit fontScale="92500"/>
          </a:bodyPr>
          <a:lstStyle/>
          <a:p>
            <a:pPr marL="109728" indent="0">
              <a:buNone/>
            </a:pPr>
            <a:r>
              <a:rPr lang="zh-CN" altLang="en-US" sz="6000" b="1" dirty="0">
                <a:solidFill>
                  <a:schemeClr val="bg1"/>
                </a:solidFill>
              </a:rPr>
              <a:t>七、盆腔炎性后遗症</a:t>
            </a:r>
          </a:p>
        </p:txBody>
      </p:sp>
    </p:spTree>
    <p:extLst>
      <p:ext uri="{BB962C8B-B14F-4D97-AF65-F5344CB8AC3E}">
        <p14:creationId xmlns:p14="http://schemas.microsoft.com/office/powerpoint/2010/main" val="33132482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标题 1"/>
          <p:cNvSpPr>
            <a:spLocks noGrp="1" noChangeArrowheads="1"/>
          </p:cNvSpPr>
          <p:nvPr>
            <p:ph type="title"/>
          </p:nvPr>
        </p:nvSpPr>
        <p:spPr>
          <a:xfrm>
            <a:off x="468775" y="625757"/>
            <a:ext cx="8229600" cy="800100"/>
          </a:xfrm>
        </p:spPr>
        <p:txBody>
          <a:bodyPr/>
          <a:lstStyle/>
          <a:p>
            <a:pPr algn="ctr">
              <a:defRPr/>
            </a:pPr>
            <a:r>
              <a:rPr lang="zh-CN" altLang="en-US" b="1" dirty="0">
                <a:solidFill>
                  <a:srgbClr val="2626FE"/>
                </a:solidFill>
              </a:rPr>
              <a:t>定义</a:t>
            </a:r>
          </a:p>
        </p:txBody>
      </p:sp>
      <p:sp>
        <p:nvSpPr>
          <p:cNvPr id="5" name="内容占位符 4"/>
          <p:cNvSpPr>
            <a:spLocks noGrp="1"/>
          </p:cNvSpPr>
          <p:nvPr>
            <p:ph idx="1"/>
          </p:nvPr>
        </p:nvSpPr>
        <p:spPr>
          <a:xfrm>
            <a:off x="822722" y="1608881"/>
            <a:ext cx="7543800" cy="3090442"/>
          </a:xfrm>
          <a:solidFill>
            <a:schemeClr val="bg1">
              <a:lumMod val="95000"/>
            </a:schemeClr>
          </a:solidFill>
          <a:ln w="38100">
            <a:noFill/>
          </a:ln>
        </p:spPr>
        <p:txBody>
          <a:bodyPr>
            <a:normAutofit/>
          </a:bodyPr>
          <a:lstStyle/>
          <a:p>
            <a:pPr marL="109728" indent="0" fontAlgn="auto">
              <a:lnSpc>
                <a:spcPct val="160000"/>
              </a:lnSpc>
              <a:buNone/>
              <a:defRPr/>
            </a:pPr>
            <a:r>
              <a:rPr lang="zh-CN" altLang="en-US" b="1" noProof="1"/>
              <a:t>若急性盆腔炎性疾病未得到及时正确的治疗遗留，可能会发生一系列后遗症。 </a:t>
            </a:r>
            <a:endParaRPr lang="en-US" altLang="zh-CN" b="1" noProof="1"/>
          </a:p>
          <a:p>
            <a:pPr marL="0" indent="0" algn="ctr" fontAlgn="auto">
              <a:lnSpc>
                <a:spcPct val="150000"/>
              </a:lnSpc>
              <a:spcBef>
                <a:spcPct val="50000"/>
              </a:spcBef>
              <a:buNone/>
              <a:defRPr/>
            </a:pPr>
            <a:r>
              <a:rPr lang="zh-CN" altLang="en-US" b="1" noProof="1">
                <a:solidFill>
                  <a:srgbClr val="FF0000"/>
                </a:solidFill>
              </a:rPr>
              <a:t>病情顽固、治疗困难、可急性发作！</a:t>
            </a:r>
          </a:p>
          <a:p>
            <a:pPr fontAlgn="auto">
              <a:spcBef>
                <a:spcPct val="50000"/>
              </a:spcBef>
              <a:defRPr/>
            </a:pPr>
            <a:endParaRPr lang="zh-CN" altLang="en-US" sz="1800" b="1" noProof="1">
              <a:solidFill>
                <a:schemeClr val="tx1"/>
              </a:solidFill>
            </a:endParaRPr>
          </a:p>
          <a:p>
            <a:pPr fontAlgn="auto">
              <a:defRPr/>
            </a:pPr>
            <a:endParaRPr lang="zh-CN" altLang="en-US" noProof="1"/>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标题 1"/>
          <p:cNvSpPr>
            <a:spLocks noGrp="1" noChangeArrowheads="1"/>
          </p:cNvSpPr>
          <p:nvPr>
            <p:ph type="title"/>
          </p:nvPr>
        </p:nvSpPr>
        <p:spPr>
          <a:xfrm>
            <a:off x="502628" y="799377"/>
            <a:ext cx="8229600" cy="800100"/>
          </a:xfrm>
        </p:spPr>
        <p:txBody>
          <a:bodyPr/>
          <a:lstStyle/>
          <a:p>
            <a:pPr algn="ctr">
              <a:defRPr/>
            </a:pPr>
            <a:r>
              <a:rPr lang="zh-CN" altLang="en-US" b="1" dirty="0">
                <a:solidFill>
                  <a:srgbClr val="2626FE"/>
                </a:solidFill>
              </a:rPr>
              <a:t>临床表现</a:t>
            </a:r>
            <a:r>
              <a:rPr lang="zh-CN" altLang="en-US" b="1" dirty="0">
                <a:solidFill>
                  <a:srgbClr val="FF0000"/>
                </a:solidFill>
              </a:rPr>
              <a:t>（</a:t>
            </a:r>
            <a:r>
              <a:rPr lang="zh-CN" altLang="en-US" sz="3300" b="1" dirty="0">
                <a:solidFill>
                  <a:srgbClr val="FF0000"/>
                </a:solidFill>
              </a:rPr>
              <a:t>主要为生殖障碍</a:t>
            </a:r>
            <a:r>
              <a:rPr lang="zh-CN" altLang="en-US" b="1" dirty="0">
                <a:solidFill>
                  <a:srgbClr val="FF0000"/>
                </a:solidFill>
              </a:rPr>
              <a:t>）</a:t>
            </a:r>
          </a:p>
        </p:txBody>
      </p:sp>
      <p:grpSp>
        <p:nvGrpSpPr>
          <p:cNvPr id="16" name="组合 15"/>
          <p:cNvGrpSpPr/>
          <p:nvPr/>
        </p:nvGrpSpPr>
        <p:grpSpPr>
          <a:xfrm>
            <a:off x="791515" y="1972643"/>
            <a:ext cx="7687332" cy="2518333"/>
            <a:chOff x="1526116" y="1509657"/>
            <a:chExt cx="7222226" cy="2124184"/>
          </a:xfrm>
        </p:grpSpPr>
        <p:sp>
          <p:nvSpPr>
            <p:cNvPr id="17" name="任意多边形 16"/>
            <p:cNvSpPr/>
            <p:nvPr/>
          </p:nvSpPr>
          <p:spPr>
            <a:xfrm>
              <a:off x="1526116" y="1509657"/>
              <a:ext cx="2124184" cy="2124184"/>
            </a:xfrm>
            <a:custGeom>
              <a:avLst/>
              <a:gdLst>
                <a:gd name="connsiteX0" fmla="*/ 0 w 2124184"/>
                <a:gd name="connsiteY0" fmla="*/ 1062092 h 2124184"/>
                <a:gd name="connsiteX1" fmla="*/ 1062092 w 2124184"/>
                <a:gd name="connsiteY1" fmla="*/ 0 h 2124184"/>
                <a:gd name="connsiteX2" fmla="*/ 2124184 w 2124184"/>
                <a:gd name="connsiteY2" fmla="*/ 1062092 h 2124184"/>
                <a:gd name="connsiteX3" fmla="*/ 1062092 w 2124184"/>
                <a:gd name="connsiteY3" fmla="*/ 2124184 h 2124184"/>
                <a:gd name="connsiteX4" fmla="*/ 0 w 2124184"/>
                <a:gd name="connsiteY4" fmla="*/ 1062092 h 212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184" h="2124184">
                  <a:moveTo>
                    <a:pt x="0" y="1062092"/>
                  </a:moveTo>
                  <a:cubicBezTo>
                    <a:pt x="0" y="475515"/>
                    <a:pt x="475515" y="0"/>
                    <a:pt x="1062092" y="0"/>
                  </a:cubicBezTo>
                  <a:cubicBezTo>
                    <a:pt x="1648669" y="0"/>
                    <a:pt x="2124184" y="475515"/>
                    <a:pt x="2124184" y="1062092"/>
                  </a:cubicBezTo>
                  <a:cubicBezTo>
                    <a:pt x="2124184" y="1648669"/>
                    <a:pt x="1648669" y="2124184"/>
                    <a:pt x="1062092" y="2124184"/>
                  </a:cubicBezTo>
                  <a:cubicBezTo>
                    <a:pt x="475515" y="2124184"/>
                    <a:pt x="0" y="1648669"/>
                    <a:pt x="0" y="1062092"/>
                  </a:cubicBezTo>
                  <a:close/>
                </a:path>
              </a:pathLst>
            </a:custGeom>
          </p:spPr>
          <p:style>
            <a:lnRef idx="0">
              <a:schemeClr val="lt1">
                <a:hueOff val="0"/>
                <a:satOff val="0"/>
                <a:lumOff val="0"/>
                <a:alphaOff val="0"/>
              </a:schemeClr>
            </a:lnRef>
            <a:fillRef idx="3">
              <a:schemeClr val="accent2">
                <a:alpha val="50000"/>
                <a:hueOff val="0"/>
                <a:satOff val="0"/>
                <a:lumOff val="0"/>
                <a:alphaOff val="0"/>
              </a:schemeClr>
            </a:fillRef>
            <a:effectRef idx="3">
              <a:schemeClr val="accent2">
                <a:alpha val="50000"/>
                <a:hueOff val="0"/>
                <a:satOff val="0"/>
                <a:lumOff val="0"/>
                <a:alphaOff val="0"/>
              </a:schemeClr>
            </a:effectRef>
            <a:fontRef idx="minor">
              <a:schemeClr val="tx1"/>
            </a:fontRef>
          </p:style>
          <p:txBody>
            <a:bodyPr spcFirstLastPara="0" vert="horz" wrap="square" lIns="427981" tIns="346640" rIns="427981" bIns="346640" numCol="1" spcCol="1270" anchor="ctr" anchorCtr="0">
              <a:noAutofit/>
            </a:bodyPr>
            <a:lstStyle/>
            <a:p>
              <a:pPr lvl="0" algn="ctr" defTabSz="1244600">
                <a:lnSpc>
                  <a:spcPct val="90000"/>
                </a:lnSpc>
                <a:spcBef>
                  <a:spcPct val="0"/>
                </a:spcBef>
                <a:spcAft>
                  <a:spcPct val="35000"/>
                </a:spcAft>
              </a:pPr>
              <a:r>
                <a:rPr lang="zh-CN" altLang="en-US" sz="3600" b="1" kern="1200">
                  <a:solidFill>
                    <a:schemeClr val="bg1"/>
                  </a:solidFill>
                  <a:latin typeface="+mj-ea"/>
                  <a:ea typeface="+mj-ea"/>
                </a:rPr>
                <a:t>不孕</a:t>
              </a:r>
              <a:endParaRPr lang="zh-CN" altLang="en-US" sz="3600" b="1" kern="1200" dirty="0">
                <a:solidFill>
                  <a:schemeClr val="bg1"/>
                </a:solidFill>
                <a:latin typeface="+mj-ea"/>
                <a:ea typeface="+mj-ea"/>
              </a:endParaRPr>
            </a:p>
          </p:txBody>
        </p:sp>
        <p:sp>
          <p:nvSpPr>
            <p:cNvPr id="18" name="任意多边形 17"/>
            <p:cNvSpPr/>
            <p:nvPr/>
          </p:nvSpPr>
          <p:spPr>
            <a:xfrm>
              <a:off x="3225463" y="1509657"/>
              <a:ext cx="2124184" cy="2124184"/>
            </a:xfrm>
            <a:custGeom>
              <a:avLst/>
              <a:gdLst>
                <a:gd name="connsiteX0" fmla="*/ 0 w 2124184"/>
                <a:gd name="connsiteY0" fmla="*/ 1062092 h 2124184"/>
                <a:gd name="connsiteX1" fmla="*/ 1062092 w 2124184"/>
                <a:gd name="connsiteY1" fmla="*/ 0 h 2124184"/>
                <a:gd name="connsiteX2" fmla="*/ 2124184 w 2124184"/>
                <a:gd name="connsiteY2" fmla="*/ 1062092 h 2124184"/>
                <a:gd name="connsiteX3" fmla="*/ 1062092 w 2124184"/>
                <a:gd name="connsiteY3" fmla="*/ 2124184 h 2124184"/>
                <a:gd name="connsiteX4" fmla="*/ 0 w 2124184"/>
                <a:gd name="connsiteY4" fmla="*/ 1062092 h 212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184" h="2124184">
                  <a:moveTo>
                    <a:pt x="0" y="1062092"/>
                  </a:moveTo>
                  <a:cubicBezTo>
                    <a:pt x="0" y="475515"/>
                    <a:pt x="475515" y="0"/>
                    <a:pt x="1062092" y="0"/>
                  </a:cubicBezTo>
                  <a:cubicBezTo>
                    <a:pt x="1648669" y="0"/>
                    <a:pt x="2124184" y="475515"/>
                    <a:pt x="2124184" y="1062092"/>
                  </a:cubicBezTo>
                  <a:cubicBezTo>
                    <a:pt x="2124184" y="1648669"/>
                    <a:pt x="1648669" y="2124184"/>
                    <a:pt x="1062092" y="2124184"/>
                  </a:cubicBezTo>
                  <a:cubicBezTo>
                    <a:pt x="475515" y="2124184"/>
                    <a:pt x="0" y="1648669"/>
                    <a:pt x="0" y="1062092"/>
                  </a:cubicBezTo>
                  <a:close/>
                </a:path>
              </a:pathLst>
            </a:custGeom>
          </p:spPr>
          <p:style>
            <a:lnRef idx="0">
              <a:schemeClr val="lt1">
                <a:hueOff val="0"/>
                <a:satOff val="0"/>
                <a:lumOff val="0"/>
                <a:alphaOff val="0"/>
              </a:schemeClr>
            </a:lnRef>
            <a:fillRef idx="3">
              <a:schemeClr val="accent3">
                <a:alpha val="50000"/>
                <a:hueOff val="0"/>
                <a:satOff val="0"/>
                <a:lumOff val="0"/>
                <a:alphaOff val="0"/>
              </a:schemeClr>
            </a:fillRef>
            <a:effectRef idx="3">
              <a:schemeClr val="accent3">
                <a:alpha val="50000"/>
                <a:hueOff val="0"/>
                <a:satOff val="0"/>
                <a:lumOff val="0"/>
                <a:alphaOff val="0"/>
              </a:schemeClr>
            </a:effectRef>
            <a:fontRef idx="minor">
              <a:schemeClr val="tx1"/>
            </a:fontRef>
          </p:style>
          <p:txBody>
            <a:bodyPr spcFirstLastPara="0" vert="horz" wrap="square" lIns="427981" tIns="346640" rIns="427981" bIns="346640" numCol="1" spcCol="1270" anchor="ctr" anchorCtr="0">
              <a:noAutofit/>
            </a:bodyPr>
            <a:lstStyle/>
            <a:p>
              <a:pPr lvl="0" algn="ctr" defTabSz="1244600">
                <a:lnSpc>
                  <a:spcPct val="90000"/>
                </a:lnSpc>
                <a:spcBef>
                  <a:spcPct val="0"/>
                </a:spcBef>
                <a:spcAft>
                  <a:spcPct val="35000"/>
                </a:spcAft>
              </a:pPr>
              <a:r>
                <a:rPr lang="zh-CN" altLang="en-US" sz="3600" b="1" kern="1200" dirty="0">
                  <a:solidFill>
                    <a:schemeClr val="bg1"/>
                  </a:solidFill>
                  <a:latin typeface="+mj-ea"/>
                  <a:ea typeface="+mj-ea"/>
                </a:rPr>
                <a:t>异位</a:t>
              </a:r>
              <a:endParaRPr lang="en-US" altLang="zh-CN" sz="3600" b="1" kern="1200" dirty="0">
                <a:solidFill>
                  <a:schemeClr val="bg1"/>
                </a:solidFill>
                <a:latin typeface="+mj-ea"/>
                <a:ea typeface="+mj-ea"/>
              </a:endParaRPr>
            </a:p>
            <a:p>
              <a:pPr lvl="0" algn="ctr" defTabSz="1244600">
                <a:lnSpc>
                  <a:spcPct val="90000"/>
                </a:lnSpc>
                <a:spcBef>
                  <a:spcPct val="0"/>
                </a:spcBef>
                <a:spcAft>
                  <a:spcPct val="35000"/>
                </a:spcAft>
              </a:pPr>
              <a:r>
                <a:rPr lang="zh-CN" altLang="en-US" sz="3600" b="1" kern="1200" dirty="0">
                  <a:solidFill>
                    <a:schemeClr val="bg1"/>
                  </a:solidFill>
                  <a:latin typeface="+mj-ea"/>
                  <a:ea typeface="+mj-ea"/>
                </a:rPr>
                <a:t>妊娠</a:t>
              </a:r>
            </a:p>
          </p:txBody>
        </p:sp>
        <p:sp>
          <p:nvSpPr>
            <p:cNvPr id="19" name="任意多边形 18"/>
            <p:cNvSpPr/>
            <p:nvPr/>
          </p:nvSpPr>
          <p:spPr>
            <a:xfrm>
              <a:off x="4924811" y="1509657"/>
              <a:ext cx="2124184" cy="2124184"/>
            </a:xfrm>
            <a:custGeom>
              <a:avLst/>
              <a:gdLst>
                <a:gd name="connsiteX0" fmla="*/ 0 w 2124184"/>
                <a:gd name="connsiteY0" fmla="*/ 1062092 h 2124184"/>
                <a:gd name="connsiteX1" fmla="*/ 1062092 w 2124184"/>
                <a:gd name="connsiteY1" fmla="*/ 0 h 2124184"/>
                <a:gd name="connsiteX2" fmla="*/ 2124184 w 2124184"/>
                <a:gd name="connsiteY2" fmla="*/ 1062092 h 2124184"/>
                <a:gd name="connsiteX3" fmla="*/ 1062092 w 2124184"/>
                <a:gd name="connsiteY3" fmla="*/ 2124184 h 2124184"/>
                <a:gd name="connsiteX4" fmla="*/ 0 w 2124184"/>
                <a:gd name="connsiteY4" fmla="*/ 1062092 h 212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184" h="2124184">
                  <a:moveTo>
                    <a:pt x="0" y="1062092"/>
                  </a:moveTo>
                  <a:cubicBezTo>
                    <a:pt x="0" y="475515"/>
                    <a:pt x="475515" y="0"/>
                    <a:pt x="1062092" y="0"/>
                  </a:cubicBezTo>
                  <a:cubicBezTo>
                    <a:pt x="1648669" y="0"/>
                    <a:pt x="2124184" y="475515"/>
                    <a:pt x="2124184" y="1062092"/>
                  </a:cubicBezTo>
                  <a:cubicBezTo>
                    <a:pt x="2124184" y="1648669"/>
                    <a:pt x="1648669" y="2124184"/>
                    <a:pt x="1062092" y="2124184"/>
                  </a:cubicBezTo>
                  <a:cubicBezTo>
                    <a:pt x="475515" y="2124184"/>
                    <a:pt x="0" y="1648669"/>
                    <a:pt x="0" y="1062092"/>
                  </a:cubicBezTo>
                  <a:close/>
                </a:path>
              </a:pathLst>
            </a:custGeom>
          </p:spPr>
          <p:style>
            <a:lnRef idx="0">
              <a:schemeClr val="lt1">
                <a:hueOff val="0"/>
                <a:satOff val="0"/>
                <a:lumOff val="0"/>
                <a:alphaOff val="0"/>
              </a:schemeClr>
            </a:lnRef>
            <a:fillRef idx="3">
              <a:schemeClr val="accent4">
                <a:alpha val="50000"/>
                <a:hueOff val="0"/>
                <a:satOff val="0"/>
                <a:lumOff val="0"/>
                <a:alphaOff val="0"/>
              </a:schemeClr>
            </a:fillRef>
            <a:effectRef idx="3">
              <a:schemeClr val="accent4">
                <a:alpha val="50000"/>
                <a:hueOff val="0"/>
                <a:satOff val="0"/>
                <a:lumOff val="0"/>
                <a:alphaOff val="0"/>
              </a:schemeClr>
            </a:effectRef>
            <a:fontRef idx="minor">
              <a:schemeClr val="tx1"/>
            </a:fontRef>
          </p:style>
          <p:txBody>
            <a:bodyPr spcFirstLastPara="0" vert="horz" wrap="square" lIns="427981" tIns="346640" rIns="427981" bIns="346640" numCol="1" spcCol="1270" anchor="ctr" anchorCtr="0">
              <a:noAutofit/>
            </a:bodyPr>
            <a:lstStyle/>
            <a:p>
              <a:pPr lvl="0" algn="ctr" defTabSz="1244600">
                <a:lnSpc>
                  <a:spcPct val="90000"/>
                </a:lnSpc>
                <a:spcBef>
                  <a:spcPct val="0"/>
                </a:spcBef>
                <a:spcAft>
                  <a:spcPct val="35000"/>
                </a:spcAft>
              </a:pPr>
              <a:r>
                <a:rPr lang="zh-CN" altLang="en-US" sz="3600" b="1" kern="1200" dirty="0">
                  <a:solidFill>
                    <a:schemeClr val="bg1"/>
                  </a:solidFill>
                  <a:latin typeface="+mj-ea"/>
                  <a:ea typeface="+mj-ea"/>
                </a:rPr>
                <a:t>慢性</a:t>
              </a:r>
              <a:endParaRPr lang="en-US" altLang="zh-CN" sz="3600" b="1" kern="1200" dirty="0">
                <a:solidFill>
                  <a:schemeClr val="bg1"/>
                </a:solidFill>
                <a:latin typeface="+mj-ea"/>
                <a:ea typeface="+mj-ea"/>
              </a:endParaRPr>
            </a:p>
            <a:p>
              <a:pPr lvl="0" algn="ctr" defTabSz="1244600">
                <a:lnSpc>
                  <a:spcPct val="90000"/>
                </a:lnSpc>
                <a:spcBef>
                  <a:spcPct val="0"/>
                </a:spcBef>
                <a:spcAft>
                  <a:spcPct val="35000"/>
                </a:spcAft>
              </a:pPr>
              <a:r>
                <a:rPr lang="zh-CN" altLang="en-US" sz="3600" b="1" kern="1200" dirty="0">
                  <a:solidFill>
                    <a:schemeClr val="bg1"/>
                  </a:solidFill>
                  <a:latin typeface="+mj-ea"/>
                  <a:ea typeface="+mj-ea"/>
                </a:rPr>
                <a:t>盆腔痛</a:t>
              </a:r>
            </a:p>
          </p:txBody>
        </p:sp>
        <p:sp>
          <p:nvSpPr>
            <p:cNvPr id="20" name="任意多边形 19"/>
            <p:cNvSpPr/>
            <p:nvPr/>
          </p:nvSpPr>
          <p:spPr>
            <a:xfrm>
              <a:off x="6624158" y="1509657"/>
              <a:ext cx="2124184" cy="2124184"/>
            </a:xfrm>
            <a:custGeom>
              <a:avLst/>
              <a:gdLst>
                <a:gd name="connsiteX0" fmla="*/ 0 w 2124184"/>
                <a:gd name="connsiteY0" fmla="*/ 1062092 h 2124184"/>
                <a:gd name="connsiteX1" fmla="*/ 1062092 w 2124184"/>
                <a:gd name="connsiteY1" fmla="*/ 0 h 2124184"/>
                <a:gd name="connsiteX2" fmla="*/ 2124184 w 2124184"/>
                <a:gd name="connsiteY2" fmla="*/ 1062092 h 2124184"/>
                <a:gd name="connsiteX3" fmla="*/ 1062092 w 2124184"/>
                <a:gd name="connsiteY3" fmla="*/ 2124184 h 2124184"/>
                <a:gd name="connsiteX4" fmla="*/ 0 w 2124184"/>
                <a:gd name="connsiteY4" fmla="*/ 1062092 h 212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184" h="2124184">
                  <a:moveTo>
                    <a:pt x="0" y="1062092"/>
                  </a:moveTo>
                  <a:cubicBezTo>
                    <a:pt x="0" y="475515"/>
                    <a:pt x="475515" y="0"/>
                    <a:pt x="1062092" y="0"/>
                  </a:cubicBezTo>
                  <a:cubicBezTo>
                    <a:pt x="1648669" y="0"/>
                    <a:pt x="2124184" y="475515"/>
                    <a:pt x="2124184" y="1062092"/>
                  </a:cubicBezTo>
                  <a:cubicBezTo>
                    <a:pt x="2124184" y="1648669"/>
                    <a:pt x="1648669" y="2124184"/>
                    <a:pt x="1062092" y="2124184"/>
                  </a:cubicBezTo>
                  <a:cubicBezTo>
                    <a:pt x="475515" y="2124184"/>
                    <a:pt x="0" y="1648669"/>
                    <a:pt x="0" y="1062092"/>
                  </a:cubicBezTo>
                  <a:close/>
                </a:path>
              </a:pathLst>
            </a:custGeom>
          </p:spPr>
          <p:style>
            <a:lnRef idx="0">
              <a:schemeClr val="lt1">
                <a:hueOff val="0"/>
                <a:satOff val="0"/>
                <a:lumOff val="0"/>
                <a:alphaOff val="0"/>
              </a:schemeClr>
            </a:lnRef>
            <a:fillRef idx="3">
              <a:schemeClr val="accent5">
                <a:alpha val="50000"/>
                <a:hueOff val="0"/>
                <a:satOff val="0"/>
                <a:lumOff val="0"/>
                <a:alphaOff val="0"/>
              </a:schemeClr>
            </a:fillRef>
            <a:effectRef idx="3">
              <a:schemeClr val="accent5">
                <a:alpha val="50000"/>
                <a:hueOff val="0"/>
                <a:satOff val="0"/>
                <a:lumOff val="0"/>
                <a:alphaOff val="0"/>
              </a:schemeClr>
            </a:effectRef>
            <a:fontRef idx="minor">
              <a:schemeClr val="tx1"/>
            </a:fontRef>
          </p:style>
          <p:txBody>
            <a:bodyPr spcFirstLastPara="0" vert="horz" wrap="square" lIns="427981" tIns="346640" rIns="427981" bIns="346640" numCol="1" spcCol="1270" anchor="ctr" anchorCtr="0">
              <a:noAutofit/>
            </a:bodyPr>
            <a:lstStyle/>
            <a:p>
              <a:pPr lvl="0" algn="ctr" defTabSz="1244600">
                <a:lnSpc>
                  <a:spcPct val="90000"/>
                </a:lnSpc>
                <a:spcBef>
                  <a:spcPct val="0"/>
                </a:spcBef>
                <a:spcAft>
                  <a:spcPct val="35000"/>
                </a:spcAft>
              </a:pPr>
              <a:r>
                <a:rPr lang="en-US" altLang="zh-CN" sz="3600" b="1" kern="1200" dirty="0">
                  <a:solidFill>
                    <a:schemeClr val="bg1"/>
                  </a:solidFill>
                  <a:latin typeface="+mj-ea"/>
                  <a:ea typeface="+mj-ea"/>
                </a:rPr>
                <a:t>PID</a:t>
              </a:r>
            </a:p>
            <a:p>
              <a:pPr lvl="0" algn="ctr" defTabSz="1244600">
                <a:lnSpc>
                  <a:spcPct val="90000"/>
                </a:lnSpc>
                <a:spcBef>
                  <a:spcPct val="0"/>
                </a:spcBef>
                <a:spcAft>
                  <a:spcPct val="35000"/>
                </a:spcAft>
              </a:pPr>
              <a:r>
                <a:rPr lang="zh-CN" altLang="en-US" sz="3600" b="1" kern="1200" dirty="0">
                  <a:solidFill>
                    <a:schemeClr val="bg1"/>
                  </a:solidFill>
                  <a:latin typeface="+mj-ea"/>
                  <a:ea typeface="+mj-ea"/>
                </a:rPr>
                <a:t>反复</a:t>
              </a:r>
              <a:endParaRPr lang="en-US" altLang="zh-CN" sz="3600" b="1" kern="1200" dirty="0">
                <a:solidFill>
                  <a:schemeClr val="bg1"/>
                </a:solidFill>
                <a:latin typeface="+mj-ea"/>
                <a:ea typeface="+mj-ea"/>
              </a:endParaRPr>
            </a:p>
            <a:p>
              <a:pPr lvl="0" algn="ctr" defTabSz="1244600">
                <a:lnSpc>
                  <a:spcPct val="90000"/>
                </a:lnSpc>
                <a:spcBef>
                  <a:spcPct val="0"/>
                </a:spcBef>
                <a:spcAft>
                  <a:spcPct val="35000"/>
                </a:spcAft>
              </a:pPr>
              <a:r>
                <a:rPr lang="zh-CN" altLang="en-US" sz="3600" b="1" kern="1200" dirty="0">
                  <a:solidFill>
                    <a:schemeClr val="bg1"/>
                  </a:solidFill>
                  <a:latin typeface="+mj-ea"/>
                  <a:ea typeface="+mj-ea"/>
                </a:rPr>
                <a:t>发作</a:t>
              </a:r>
            </a:p>
          </p:txBody>
        </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标题 1"/>
          <p:cNvSpPr>
            <a:spLocks noGrp="1" noChangeArrowheads="1"/>
          </p:cNvSpPr>
          <p:nvPr>
            <p:ph type="title"/>
          </p:nvPr>
        </p:nvSpPr>
        <p:spPr>
          <a:xfrm>
            <a:off x="834296" y="504871"/>
            <a:ext cx="7543800" cy="1028700"/>
          </a:xfrm>
        </p:spPr>
        <p:txBody>
          <a:bodyPr/>
          <a:lstStyle/>
          <a:p>
            <a:pPr algn="ctr">
              <a:defRPr/>
            </a:pPr>
            <a:r>
              <a:rPr lang="zh-CN" altLang="en-US" sz="3300" b="1" dirty="0">
                <a:solidFill>
                  <a:srgbClr val="2626FE"/>
                </a:solidFill>
              </a:rPr>
              <a:t>病因</a:t>
            </a:r>
          </a:p>
        </p:txBody>
      </p:sp>
      <p:sp>
        <p:nvSpPr>
          <p:cNvPr id="132098" name="内容占位符 2"/>
          <p:cNvSpPr>
            <a:spLocks noGrp="1" noChangeArrowheads="1"/>
          </p:cNvSpPr>
          <p:nvPr>
            <p:ph idx="1"/>
          </p:nvPr>
        </p:nvSpPr>
        <p:spPr/>
        <p:txBody>
          <a:bodyPr/>
          <a:lstStyle/>
          <a:p>
            <a:pPr>
              <a:lnSpc>
                <a:spcPct val="150000"/>
              </a:lnSpc>
              <a:spcBef>
                <a:spcPts val="450"/>
              </a:spcBef>
              <a:buFont typeface="Wingdings" pitchFamily="2" charset="2"/>
              <a:buChar char="p"/>
            </a:pPr>
            <a:r>
              <a:rPr lang="zh-CN" altLang="en-US" sz="2400" b="1" dirty="0">
                <a:solidFill>
                  <a:schemeClr val="tx1"/>
                </a:solidFill>
              </a:rPr>
              <a:t>急性盆腔炎未彻底治疗</a:t>
            </a:r>
          </a:p>
          <a:p>
            <a:pPr>
              <a:lnSpc>
                <a:spcPct val="150000"/>
              </a:lnSpc>
              <a:spcBef>
                <a:spcPts val="450"/>
              </a:spcBef>
              <a:buFont typeface="Wingdings" pitchFamily="2" charset="2"/>
              <a:buChar char="p"/>
            </a:pPr>
            <a:r>
              <a:rPr lang="zh-CN" altLang="en-US" sz="2400" b="1" dirty="0">
                <a:solidFill>
                  <a:schemeClr val="tx1"/>
                </a:solidFill>
              </a:rPr>
              <a:t>患者体质差，病程迁延</a:t>
            </a:r>
          </a:p>
          <a:p>
            <a:pPr>
              <a:lnSpc>
                <a:spcPct val="150000"/>
              </a:lnSpc>
              <a:spcBef>
                <a:spcPts val="450"/>
              </a:spcBef>
              <a:buFont typeface="Wingdings" pitchFamily="2" charset="2"/>
              <a:buChar char="p"/>
            </a:pPr>
            <a:r>
              <a:rPr lang="zh-CN" altLang="en-US" sz="2400" b="1" dirty="0">
                <a:solidFill>
                  <a:schemeClr val="tx1"/>
                </a:solidFill>
              </a:rPr>
              <a:t>直接表现为慢性感染</a:t>
            </a:r>
            <a:endParaRPr lang="en-US" altLang="zh-CN" sz="2400" b="1" dirty="0">
              <a:solidFill>
                <a:schemeClr val="tx1"/>
              </a:solidFill>
            </a:endParaRPr>
          </a:p>
          <a:p>
            <a:pPr>
              <a:buFont typeface="Calibri" panose="020F0502020204030204" pitchFamily="34" charset="0"/>
              <a:buChar char="•"/>
            </a:pPr>
            <a:endParaRPr lang="zh-CN" alt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6180" y="1236980"/>
            <a:ext cx="4147820"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标题 1"/>
          <p:cNvSpPr>
            <a:spLocks noGrp="1" noChangeArrowheads="1"/>
          </p:cNvSpPr>
          <p:nvPr>
            <p:ph type="title"/>
          </p:nvPr>
        </p:nvSpPr>
        <p:spPr>
          <a:xfrm>
            <a:off x="914162" y="672704"/>
            <a:ext cx="7543800" cy="883444"/>
          </a:xfrm>
        </p:spPr>
        <p:txBody>
          <a:bodyPr/>
          <a:lstStyle/>
          <a:p>
            <a:pPr algn="ctr">
              <a:defRPr/>
            </a:pPr>
            <a:r>
              <a:rPr lang="zh-CN" altLang="en-US" b="1" dirty="0">
                <a:solidFill>
                  <a:srgbClr val="FF0000"/>
                </a:solidFill>
              </a:rPr>
              <a:t>部位分类</a:t>
            </a:r>
          </a:p>
        </p:txBody>
      </p:sp>
      <p:sp>
        <p:nvSpPr>
          <p:cNvPr id="6" name="圆角矩形 5"/>
          <p:cNvSpPr/>
          <p:nvPr/>
        </p:nvSpPr>
        <p:spPr>
          <a:xfrm>
            <a:off x="1018826" y="1960880"/>
            <a:ext cx="3395241" cy="21336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lgn="ctr">
              <a:lnSpc>
                <a:spcPct val="150000"/>
              </a:lnSpc>
            </a:pPr>
            <a:r>
              <a:rPr lang="zh-CN" altLang="en-US" sz="2400" b="1" dirty="0">
                <a:solidFill>
                  <a:schemeClr val="bg1"/>
                </a:solidFill>
                <a:latin typeface="微软雅黑" panose="020B0503020204020204" pitchFamily="34" charset="-122"/>
                <a:ea typeface="微软雅黑" panose="020B0503020204020204" pitchFamily="34" charset="-122"/>
              </a:rPr>
              <a:t>子宫内膜炎</a:t>
            </a:r>
          </a:p>
          <a:p>
            <a:pPr lvl="0" algn="ctr">
              <a:lnSpc>
                <a:spcPct val="150000"/>
              </a:lnSpc>
            </a:pPr>
            <a:r>
              <a:rPr lang="zh-CN" altLang="en-US" sz="2400" b="1" u="sng" dirty="0">
                <a:solidFill>
                  <a:schemeClr val="bg1"/>
                </a:solidFill>
                <a:latin typeface="微软雅黑" panose="020B0503020204020204" pitchFamily="34" charset="-122"/>
                <a:ea typeface="微软雅黑" panose="020B0503020204020204" pitchFamily="34" charset="-122"/>
              </a:rPr>
              <a:t>输卵管炎</a:t>
            </a:r>
          </a:p>
          <a:p>
            <a:pPr lvl="0" algn="ctr">
              <a:lnSpc>
                <a:spcPct val="150000"/>
              </a:lnSpc>
            </a:pPr>
            <a:r>
              <a:rPr lang="zh-CN" altLang="en-US" sz="2400" b="1" u="sng" dirty="0">
                <a:solidFill>
                  <a:schemeClr val="bg1"/>
                </a:solidFill>
                <a:latin typeface="微软雅黑" panose="020B0503020204020204" pitchFamily="34" charset="-122"/>
                <a:ea typeface="微软雅黑" panose="020B0503020204020204" pitchFamily="34" charset="-122"/>
              </a:rPr>
              <a:t>输卵管卵巢炎</a:t>
            </a:r>
            <a:r>
              <a:rPr lang="en-US" altLang="zh-CN" sz="2400" b="1" u="sng" dirty="0">
                <a:solidFill>
                  <a:schemeClr val="bg1"/>
                </a:solidFill>
                <a:latin typeface="微软雅黑" panose="020B0503020204020204" pitchFamily="34" charset="-122"/>
                <a:ea typeface="微软雅黑" panose="020B0503020204020204" pitchFamily="34" charset="-122"/>
              </a:rPr>
              <a:t>/</a:t>
            </a:r>
            <a:r>
              <a:rPr lang="zh-CN" altLang="en-US" sz="2400" b="1" u="sng" dirty="0">
                <a:solidFill>
                  <a:schemeClr val="bg1"/>
                </a:solidFill>
                <a:latin typeface="微软雅黑" panose="020B0503020204020204" pitchFamily="34" charset="-122"/>
                <a:ea typeface="微软雅黑" panose="020B0503020204020204" pitchFamily="34" charset="-122"/>
              </a:rPr>
              <a:t>脓肿</a:t>
            </a:r>
            <a:endParaRPr lang="zh-CN" altLang="en-US" sz="2400" u="sng" dirty="0">
              <a:solidFill>
                <a:schemeClr val="bg1"/>
              </a:solidFill>
            </a:endParaRPr>
          </a:p>
        </p:txBody>
      </p:sp>
      <p:sp>
        <p:nvSpPr>
          <p:cNvPr id="10" name="圆角矩形 9"/>
          <p:cNvSpPr/>
          <p:nvPr/>
        </p:nvSpPr>
        <p:spPr>
          <a:xfrm>
            <a:off x="4798346" y="1960880"/>
            <a:ext cx="3395241" cy="2133600"/>
          </a:xfrm>
          <a:prstGeom prst="roundRect">
            <a:avLst/>
          </a:prstGeom>
          <a:solidFill>
            <a:srgbClr val="02057E"/>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lnSpc>
                <a:spcPct val="200000"/>
              </a:lnSpc>
            </a:pPr>
            <a:r>
              <a:rPr lang="zh-CN" altLang="en-US" sz="2400" b="1" dirty="0">
                <a:solidFill>
                  <a:schemeClr val="bg1"/>
                </a:solidFill>
                <a:latin typeface="+mj-ea"/>
                <a:ea typeface="+mj-ea"/>
              </a:rPr>
              <a:t>盆腔结缔组织炎</a:t>
            </a:r>
            <a:endParaRPr lang="en-US" altLang="zh-CN" sz="2400" b="1" dirty="0">
              <a:solidFill>
                <a:schemeClr val="bg1"/>
              </a:solidFill>
              <a:latin typeface="+mj-ea"/>
              <a:ea typeface="+mj-ea"/>
            </a:endParaRPr>
          </a:p>
          <a:p>
            <a:pPr algn="ctr">
              <a:lnSpc>
                <a:spcPct val="200000"/>
              </a:lnSpc>
            </a:pPr>
            <a:r>
              <a:rPr lang="zh-CN" altLang="en-US" sz="2400" b="1" dirty="0">
                <a:solidFill>
                  <a:schemeClr val="bg1"/>
                </a:solidFill>
                <a:latin typeface="+mj-ea"/>
                <a:ea typeface="+mj-ea"/>
              </a:rPr>
              <a:t>盆腔腹膜炎</a:t>
            </a:r>
          </a:p>
          <a:p>
            <a:pPr lvl="0"/>
            <a:endParaRPr lang="zh-CN" altLang="en-US" sz="2400" dirty="0"/>
          </a:p>
        </p:txBody>
      </p:sp>
      <p:sp>
        <p:nvSpPr>
          <p:cNvPr id="2" name="TextBox 1"/>
          <p:cNvSpPr txBox="1"/>
          <p:nvPr/>
        </p:nvSpPr>
        <p:spPr>
          <a:xfrm>
            <a:off x="1064872" y="4501495"/>
            <a:ext cx="7267615" cy="461665"/>
          </a:xfrm>
          <a:prstGeom prst="rect">
            <a:avLst/>
          </a:prstGeom>
          <a:noFill/>
        </p:spPr>
        <p:txBody>
          <a:bodyPr wrap="square" rtlCol="0">
            <a:spAutoFit/>
          </a:bodyPr>
          <a:lstStyle/>
          <a:p>
            <a:r>
              <a:rPr lang="zh-CN" altLang="en-US" sz="2400" b="1" dirty="0"/>
              <a:t>炎症可以局限于一个部位，也可同时累及几个部位。</a:t>
            </a:r>
          </a:p>
        </p:txBody>
      </p:sp>
    </p:spTree>
    <p:extLst>
      <p:ext uri="{BB962C8B-B14F-4D97-AF65-F5344CB8AC3E}">
        <p14:creationId xmlns:p14="http://schemas.microsoft.com/office/powerpoint/2010/main" val="392428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标题 1"/>
          <p:cNvSpPr>
            <a:spLocks noGrp="1" noChangeArrowheads="1"/>
          </p:cNvSpPr>
          <p:nvPr>
            <p:ph type="title"/>
          </p:nvPr>
        </p:nvSpPr>
        <p:spPr>
          <a:xfrm>
            <a:off x="834296" y="389123"/>
            <a:ext cx="7543800" cy="970359"/>
          </a:xfrm>
        </p:spPr>
        <p:txBody>
          <a:bodyPr/>
          <a:lstStyle/>
          <a:p>
            <a:pPr algn="ctr">
              <a:defRPr/>
            </a:pPr>
            <a:r>
              <a:rPr lang="zh-CN" altLang="en-US" sz="3300" b="1" dirty="0">
                <a:solidFill>
                  <a:srgbClr val="2626FE"/>
                </a:solidFill>
              </a:rPr>
              <a:t>病理类型</a:t>
            </a:r>
          </a:p>
        </p:txBody>
      </p:sp>
      <p:sp>
        <p:nvSpPr>
          <p:cNvPr id="133122" name="内容占位符 2"/>
          <p:cNvSpPr>
            <a:spLocks noGrp="1" noChangeArrowheads="1"/>
          </p:cNvSpPr>
          <p:nvPr>
            <p:ph idx="1"/>
          </p:nvPr>
        </p:nvSpPr>
        <p:spPr>
          <a:xfrm>
            <a:off x="822722" y="1384698"/>
            <a:ext cx="7543800" cy="3278981"/>
          </a:xfrm>
        </p:spPr>
        <p:txBody>
          <a:bodyPr/>
          <a:lstStyle/>
          <a:p>
            <a:pPr marL="109728" indent="0">
              <a:lnSpc>
                <a:spcPct val="150000"/>
              </a:lnSpc>
              <a:buNone/>
            </a:pPr>
            <a:r>
              <a:rPr lang="zh-CN" altLang="en-US" sz="2400" b="1" dirty="0">
                <a:solidFill>
                  <a:srgbClr val="FF0000"/>
                </a:solidFill>
              </a:rPr>
              <a:t>组织破坏、广泛粘连、增生及瘢痕形成</a:t>
            </a:r>
            <a:endParaRPr lang="en-US" altLang="zh-CN" sz="2400" b="1" dirty="0">
              <a:solidFill>
                <a:srgbClr val="FF0000"/>
              </a:solidFill>
            </a:endParaRPr>
          </a:p>
          <a:p>
            <a:pPr>
              <a:lnSpc>
                <a:spcPct val="150000"/>
              </a:lnSpc>
              <a:buFont typeface="Wingdings" pitchFamily="2" charset="2"/>
              <a:buChar char="p"/>
            </a:pPr>
            <a:r>
              <a:rPr lang="zh-CN" altLang="en-US" sz="2100" b="1" dirty="0">
                <a:solidFill>
                  <a:schemeClr val="tx1"/>
                </a:solidFill>
              </a:rPr>
              <a:t>输卵管</a:t>
            </a:r>
            <a:r>
              <a:rPr lang="zh-CN" altLang="en-US" sz="2100" dirty="0"/>
              <a:t>增生、增粗，乃至阻塞</a:t>
            </a:r>
            <a:endParaRPr lang="en-US" altLang="zh-CN" sz="2100" b="1" dirty="0">
              <a:solidFill>
                <a:schemeClr val="tx1"/>
              </a:solidFill>
            </a:endParaRPr>
          </a:p>
          <a:p>
            <a:pPr>
              <a:lnSpc>
                <a:spcPct val="150000"/>
              </a:lnSpc>
              <a:buFont typeface="Wingdings" pitchFamily="2" charset="2"/>
              <a:buChar char="p"/>
            </a:pPr>
            <a:r>
              <a:rPr lang="zh-CN" altLang="en-US" sz="2100" b="1" dirty="0">
                <a:solidFill>
                  <a:schemeClr val="tx1"/>
                </a:solidFill>
              </a:rPr>
              <a:t>输卵管卵巢粘连</a:t>
            </a:r>
            <a:r>
              <a:rPr lang="zh-CN" altLang="en-US" sz="2100" dirty="0"/>
              <a:t>形成肿块</a:t>
            </a:r>
            <a:endParaRPr lang="en-US" altLang="zh-CN" sz="2100" b="1" dirty="0">
              <a:solidFill>
                <a:schemeClr val="tx1"/>
              </a:solidFill>
            </a:endParaRPr>
          </a:p>
          <a:p>
            <a:pPr>
              <a:lnSpc>
                <a:spcPct val="150000"/>
              </a:lnSpc>
              <a:buFont typeface="Wingdings" pitchFamily="2" charset="2"/>
              <a:buChar char="p"/>
            </a:pPr>
            <a:r>
              <a:rPr lang="zh-CN" altLang="en-US" sz="2100" b="1" dirty="0">
                <a:solidFill>
                  <a:schemeClr val="tx1"/>
                </a:solidFill>
              </a:rPr>
              <a:t>输卵管积水或输卵管卵巢囊肿</a:t>
            </a:r>
            <a:endParaRPr lang="en-US" altLang="zh-CN" sz="2100" b="1" dirty="0">
              <a:solidFill>
                <a:schemeClr val="tx1"/>
              </a:solidFill>
            </a:endParaRPr>
          </a:p>
          <a:p>
            <a:pPr>
              <a:lnSpc>
                <a:spcPct val="150000"/>
              </a:lnSpc>
              <a:buFont typeface="Wingdings" pitchFamily="2" charset="2"/>
              <a:buChar char="p"/>
            </a:pPr>
            <a:r>
              <a:rPr lang="zh-CN" altLang="en-US" sz="2100" b="1" dirty="0">
                <a:solidFill>
                  <a:schemeClr val="tx1"/>
                </a:solidFill>
              </a:rPr>
              <a:t>盆腔结缔组织</a:t>
            </a:r>
            <a:r>
              <a:rPr lang="zh-CN" altLang="en-US" sz="2100" dirty="0"/>
              <a:t>慢性炎症</a:t>
            </a:r>
            <a:r>
              <a:rPr lang="zh-CN" altLang="en-US" sz="2100" b="1" dirty="0">
                <a:solidFill>
                  <a:schemeClr val="tx1"/>
                </a:solidFill>
              </a:rPr>
              <a:t>：韧带增生、变厚，严重时子宫固定，形成冰冻骨盆</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732" y="342900"/>
            <a:ext cx="5493544"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2" descr="http://ettc.sysu.edu.cn/cszdx/pho/z12/j1/12-1-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3828" y="19050"/>
            <a:ext cx="5370909"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2" descr="http://ettc.sysu.edu.cn/cszdx/pho/z12/j1/12-1-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3741" y="0"/>
            <a:ext cx="634722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dirty="0">
                <a:solidFill>
                  <a:srgbClr val="2626FE"/>
                </a:solidFill>
              </a:rPr>
              <a:t>治疗</a:t>
            </a:r>
          </a:p>
        </p:txBody>
      </p:sp>
      <p:sp>
        <p:nvSpPr>
          <p:cNvPr id="3" name="内容占位符 2"/>
          <p:cNvSpPr>
            <a:spLocks noGrp="1"/>
          </p:cNvSpPr>
          <p:nvPr>
            <p:ph idx="1"/>
          </p:nvPr>
        </p:nvSpPr>
        <p:spPr>
          <a:xfrm>
            <a:off x="526648" y="1548172"/>
            <a:ext cx="8229600" cy="3243834"/>
          </a:xfrm>
        </p:spPr>
        <p:txBody>
          <a:bodyPr/>
          <a:lstStyle/>
          <a:p>
            <a:pPr>
              <a:lnSpc>
                <a:spcPct val="200000"/>
              </a:lnSpc>
              <a:buFont typeface="Wingdings" panose="05000000000000000000" pitchFamily="2" charset="2"/>
              <a:buChar char="p"/>
            </a:pPr>
            <a:r>
              <a:rPr lang="zh-CN" altLang="en-US" dirty="0"/>
              <a:t>西医治疗：对症处理</a:t>
            </a:r>
            <a:endParaRPr lang="en-US" altLang="zh-CN" dirty="0"/>
          </a:p>
          <a:p>
            <a:pPr>
              <a:lnSpc>
                <a:spcPct val="200000"/>
              </a:lnSpc>
              <a:buFont typeface="Wingdings" panose="05000000000000000000" pitchFamily="2" charset="2"/>
              <a:buChar char="p"/>
            </a:pPr>
            <a:r>
              <a:rPr lang="zh-CN" altLang="en-US" dirty="0"/>
              <a:t>中医治疗疗效独特</a:t>
            </a:r>
          </a:p>
        </p:txBody>
      </p:sp>
    </p:spTree>
    <p:extLst>
      <p:ext uri="{BB962C8B-B14F-4D97-AF65-F5344CB8AC3E}">
        <p14:creationId xmlns:p14="http://schemas.microsoft.com/office/powerpoint/2010/main" val="25234161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5" name="任意多边形 4"/>
          <p:cNvSpPr/>
          <p:nvPr/>
        </p:nvSpPr>
        <p:spPr>
          <a:xfrm>
            <a:off x="1564853" y="792478"/>
            <a:ext cx="2429038" cy="3803339"/>
          </a:xfrm>
          <a:custGeom>
            <a:avLst/>
            <a:gdLst>
              <a:gd name="connsiteX0" fmla="*/ 0 w 3803338"/>
              <a:gd name="connsiteY0" fmla="*/ 850163 h 2429037"/>
              <a:gd name="connsiteX1" fmla="*/ 1901669 w 3803338"/>
              <a:gd name="connsiteY1" fmla="*/ 0 h 2429037"/>
              <a:gd name="connsiteX2" fmla="*/ 3803338 w 3803338"/>
              <a:gd name="connsiteY2" fmla="*/ 850163 h 2429037"/>
              <a:gd name="connsiteX3" fmla="*/ 2852504 w 3803338"/>
              <a:gd name="connsiteY3" fmla="*/ 850163 h 2429037"/>
              <a:gd name="connsiteX4" fmla="*/ 2852504 w 3803338"/>
              <a:gd name="connsiteY4" fmla="*/ 2429037 h 2429037"/>
              <a:gd name="connsiteX5" fmla="*/ 950835 w 3803338"/>
              <a:gd name="connsiteY5" fmla="*/ 2429037 h 2429037"/>
              <a:gd name="connsiteX6" fmla="*/ 950835 w 3803338"/>
              <a:gd name="connsiteY6" fmla="*/ 850163 h 2429037"/>
              <a:gd name="connsiteX7" fmla="*/ 0 w 3803338"/>
              <a:gd name="connsiteY7" fmla="*/ 850163 h 242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3338" h="2429037">
                <a:moveTo>
                  <a:pt x="1331169" y="2429037"/>
                </a:moveTo>
                <a:lnTo>
                  <a:pt x="1" y="1214519"/>
                </a:lnTo>
                <a:lnTo>
                  <a:pt x="1331169" y="0"/>
                </a:lnTo>
                <a:lnTo>
                  <a:pt x="1331169" y="607259"/>
                </a:lnTo>
                <a:lnTo>
                  <a:pt x="3803337" y="607259"/>
                </a:lnTo>
                <a:lnTo>
                  <a:pt x="3803337" y="1821777"/>
                </a:lnTo>
                <a:lnTo>
                  <a:pt x="1331169" y="1821777"/>
                </a:lnTo>
                <a:lnTo>
                  <a:pt x="1331169" y="2429037"/>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709562" tIns="1235314" rIns="284480" bIns="1235316" numCol="1" spcCol="1270" anchor="ctr" anchorCtr="0">
            <a:noAutofit/>
          </a:bodyPr>
          <a:lstStyle/>
          <a:p>
            <a:pPr algn="ctr" defTabSz="1778000">
              <a:lnSpc>
                <a:spcPct val="90000"/>
              </a:lnSpc>
              <a:spcAft>
                <a:spcPct val="35000"/>
              </a:spcAft>
            </a:pPr>
            <a:r>
              <a:rPr lang="zh-CN" altLang="en-US" sz="4000" b="1" dirty="0">
                <a:solidFill>
                  <a:prstClr val="white"/>
                </a:solidFill>
                <a:latin typeface="微软雅黑"/>
                <a:ea typeface="微软雅黑"/>
              </a:rPr>
              <a:t>西医部分</a:t>
            </a:r>
          </a:p>
        </p:txBody>
      </p:sp>
      <p:sp>
        <p:nvSpPr>
          <p:cNvPr id="6" name="任意多边形 5"/>
          <p:cNvSpPr/>
          <p:nvPr/>
        </p:nvSpPr>
        <p:spPr>
          <a:xfrm>
            <a:off x="4958975" y="792478"/>
            <a:ext cx="2429038" cy="3843977"/>
          </a:xfrm>
          <a:custGeom>
            <a:avLst/>
            <a:gdLst>
              <a:gd name="connsiteX0" fmla="*/ 0 w 3843976"/>
              <a:gd name="connsiteY0" fmla="*/ 850163 h 2429037"/>
              <a:gd name="connsiteX1" fmla="*/ 1921988 w 3843976"/>
              <a:gd name="connsiteY1" fmla="*/ 0 h 2429037"/>
              <a:gd name="connsiteX2" fmla="*/ 3843976 w 3843976"/>
              <a:gd name="connsiteY2" fmla="*/ 850163 h 2429037"/>
              <a:gd name="connsiteX3" fmla="*/ 2882982 w 3843976"/>
              <a:gd name="connsiteY3" fmla="*/ 850163 h 2429037"/>
              <a:gd name="connsiteX4" fmla="*/ 2882982 w 3843976"/>
              <a:gd name="connsiteY4" fmla="*/ 2429037 h 2429037"/>
              <a:gd name="connsiteX5" fmla="*/ 960994 w 3843976"/>
              <a:gd name="connsiteY5" fmla="*/ 2429037 h 2429037"/>
              <a:gd name="connsiteX6" fmla="*/ 960994 w 3843976"/>
              <a:gd name="connsiteY6" fmla="*/ 850163 h 2429037"/>
              <a:gd name="connsiteX7" fmla="*/ 0 w 3843976"/>
              <a:gd name="connsiteY7" fmla="*/ 850163 h 242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3976" h="2429037">
                <a:moveTo>
                  <a:pt x="2498584" y="0"/>
                </a:moveTo>
                <a:lnTo>
                  <a:pt x="3843975" y="1214519"/>
                </a:lnTo>
                <a:lnTo>
                  <a:pt x="2498584" y="2429037"/>
                </a:lnTo>
                <a:lnTo>
                  <a:pt x="2498584" y="1821778"/>
                </a:lnTo>
                <a:lnTo>
                  <a:pt x="1" y="1821778"/>
                </a:lnTo>
                <a:lnTo>
                  <a:pt x="1" y="607259"/>
                </a:lnTo>
                <a:lnTo>
                  <a:pt x="2498584" y="607259"/>
                </a:lnTo>
                <a:lnTo>
                  <a:pt x="2498584" y="0"/>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284481" tIns="1245475" rIns="709561" bIns="1245474" numCol="1" spcCol="1270" anchor="ctr" anchorCtr="0">
            <a:noAutofit/>
          </a:bodyPr>
          <a:lstStyle/>
          <a:p>
            <a:pPr algn="ctr" defTabSz="1778000">
              <a:lnSpc>
                <a:spcPct val="90000"/>
              </a:lnSpc>
              <a:spcAft>
                <a:spcPct val="35000"/>
              </a:spcAft>
            </a:pPr>
            <a:r>
              <a:rPr lang="zh-CN" altLang="en-US" sz="4000" b="1" dirty="0">
                <a:solidFill>
                  <a:prstClr val="white"/>
                </a:solidFill>
                <a:latin typeface="微软雅黑"/>
                <a:ea typeface="微软雅黑"/>
              </a:rPr>
              <a:t>中医部分</a:t>
            </a:r>
          </a:p>
        </p:txBody>
      </p:sp>
    </p:spTree>
    <p:extLst>
      <p:ext uri="{BB962C8B-B14F-4D97-AF65-F5344CB8AC3E}">
        <p14:creationId xmlns:p14="http://schemas.microsoft.com/office/powerpoint/2010/main" val="268652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13313" name="内容占位符 12"/>
          <p:cNvSpPr>
            <a:spLocks noGrp="1" noChangeArrowheads="1"/>
          </p:cNvSpPr>
          <p:nvPr>
            <p:ph sz="half" idx="1"/>
          </p:nvPr>
        </p:nvSpPr>
        <p:spPr>
          <a:xfrm>
            <a:off x="1361440" y="2107168"/>
            <a:ext cx="6736079" cy="1365647"/>
          </a:xfrm>
        </p:spPr>
        <p:txBody>
          <a:bodyPr>
            <a:normAutofit/>
          </a:bodyPr>
          <a:lstStyle/>
          <a:p>
            <a:pPr marL="109728" indent="0" algn="ctr">
              <a:buNone/>
            </a:pPr>
            <a:r>
              <a:rPr lang="zh-CN" altLang="en-US" sz="6000" b="1" dirty="0">
                <a:solidFill>
                  <a:schemeClr val="bg1"/>
                </a:solidFill>
              </a:rPr>
              <a:t>一、概述</a:t>
            </a:r>
          </a:p>
        </p:txBody>
      </p:sp>
    </p:spTree>
    <p:extLst>
      <p:ext uri="{BB962C8B-B14F-4D97-AF65-F5344CB8AC3E}">
        <p14:creationId xmlns:p14="http://schemas.microsoft.com/office/powerpoint/2010/main" val="9067867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内容占位符 2"/>
          <p:cNvSpPr>
            <a:spLocks noGrp="1" noChangeArrowheads="1"/>
          </p:cNvSpPr>
          <p:nvPr>
            <p:ph idx="1"/>
          </p:nvPr>
        </p:nvSpPr>
        <p:spPr>
          <a:xfrm>
            <a:off x="457200" y="1180618"/>
            <a:ext cx="8229600" cy="3750284"/>
          </a:xfrm>
        </p:spPr>
        <p:txBody>
          <a:bodyPr>
            <a:normAutofit/>
          </a:bodyPr>
          <a:lstStyle/>
          <a:p>
            <a:pPr>
              <a:lnSpc>
                <a:spcPct val="200000"/>
              </a:lnSpc>
            </a:pPr>
            <a:r>
              <a:rPr lang="zh-CN" altLang="en-US" b="1" dirty="0">
                <a:solidFill>
                  <a:schemeClr val="tx1"/>
                </a:solidFill>
              </a:rPr>
              <a:t>中医古籍并无盆腔炎之名，根据临床特点可以散见于</a:t>
            </a:r>
            <a:r>
              <a:rPr lang="zh-CN" altLang="en-US" b="1" dirty="0">
                <a:solidFill>
                  <a:srgbClr val="FF0000"/>
                </a:solidFill>
              </a:rPr>
              <a:t>“热入血室”、“带下病”、“经病疼痛”、</a:t>
            </a:r>
            <a:r>
              <a:rPr lang="zh-CN" altLang="en-US" b="1" u="sng" dirty="0">
                <a:solidFill>
                  <a:srgbClr val="FF0000"/>
                </a:solidFill>
              </a:rPr>
              <a:t>“妇人腹痛”</a:t>
            </a:r>
            <a:r>
              <a:rPr lang="zh-CN" altLang="en-US" b="1" dirty="0">
                <a:solidFill>
                  <a:srgbClr val="FF0000"/>
                </a:solidFill>
              </a:rPr>
              <a:t>、“癥瘕”、“不孕”</a:t>
            </a:r>
            <a:r>
              <a:rPr lang="zh-CN" altLang="en-US" b="1" dirty="0">
                <a:solidFill>
                  <a:schemeClr val="tx1"/>
                </a:solidFill>
              </a:rPr>
              <a:t>等病证中。</a:t>
            </a:r>
          </a:p>
        </p:txBody>
      </p:sp>
    </p:spTree>
    <p:extLst>
      <p:ext uri="{BB962C8B-B14F-4D97-AF65-F5344CB8AC3E}">
        <p14:creationId xmlns:p14="http://schemas.microsoft.com/office/powerpoint/2010/main" val="23426999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标题 1"/>
          <p:cNvSpPr>
            <a:spLocks noGrp="1" noChangeArrowheads="1"/>
          </p:cNvSpPr>
          <p:nvPr>
            <p:ph type="title"/>
          </p:nvPr>
        </p:nvSpPr>
        <p:spPr>
          <a:xfrm>
            <a:off x="832882" y="428863"/>
            <a:ext cx="7543800" cy="879872"/>
          </a:xfrm>
        </p:spPr>
        <p:txBody>
          <a:bodyPr/>
          <a:lstStyle/>
          <a:p>
            <a:pPr algn="ctr">
              <a:defRPr/>
            </a:pPr>
            <a:r>
              <a:rPr lang="zh-CN" altLang="en-US" b="1" dirty="0">
                <a:solidFill>
                  <a:srgbClr val="FF0000"/>
                </a:solidFill>
              </a:rPr>
              <a:t>历史沿革</a:t>
            </a:r>
          </a:p>
        </p:txBody>
      </p:sp>
      <p:sp>
        <p:nvSpPr>
          <p:cNvPr id="23554" name="内容占位符 2"/>
          <p:cNvSpPr>
            <a:spLocks noGrp="1" noChangeArrowheads="1"/>
          </p:cNvSpPr>
          <p:nvPr>
            <p:ph idx="1"/>
          </p:nvPr>
        </p:nvSpPr>
        <p:spPr>
          <a:xfrm>
            <a:off x="477520" y="1382268"/>
            <a:ext cx="8229600" cy="3243834"/>
          </a:xfrm>
        </p:spPr>
        <p:txBody>
          <a:bodyPr/>
          <a:lstStyle/>
          <a:p>
            <a:pPr>
              <a:lnSpc>
                <a:spcPct val="150000"/>
              </a:lnSpc>
              <a:buFont typeface="Wingdings" pitchFamily="2" charset="2"/>
              <a:buChar char="p"/>
            </a:pPr>
            <a:r>
              <a:rPr lang="en-US" altLang="zh-CN" sz="2300" b="1" dirty="0">
                <a:solidFill>
                  <a:schemeClr val="tx1"/>
                </a:solidFill>
              </a:rPr>
              <a:t>《</a:t>
            </a:r>
            <a:r>
              <a:rPr lang="zh-CN" altLang="en-US" sz="2300" b="1" dirty="0">
                <a:solidFill>
                  <a:schemeClr val="tx1"/>
                </a:solidFill>
              </a:rPr>
              <a:t>金匮要略</a:t>
            </a:r>
            <a:r>
              <a:rPr lang="en-US" altLang="zh-CN" sz="2300" b="1" dirty="0">
                <a:solidFill>
                  <a:schemeClr val="tx1"/>
                </a:solidFill>
              </a:rPr>
              <a:t>·</a:t>
            </a:r>
            <a:r>
              <a:rPr lang="zh-CN" altLang="en-US" sz="2300" b="1" dirty="0">
                <a:solidFill>
                  <a:schemeClr val="tx1"/>
                </a:solidFill>
              </a:rPr>
              <a:t>妇人杂病脉证并治</a:t>
            </a:r>
            <a:r>
              <a:rPr lang="en-US" altLang="zh-CN" sz="2300" b="1" dirty="0">
                <a:solidFill>
                  <a:schemeClr val="tx1"/>
                </a:solidFill>
              </a:rPr>
              <a:t>》</a:t>
            </a:r>
            <a:r>
              <a:rPr lang="zh-CN" altLang="en-US" sz="2300" b="1" dirty="0">
                <a:solidFill>
                  <a:schemeClr val="tx1"/>
                </a:solidFill>
              </a:rPr>
              <a:t>“</a:t>
            </a:r>
            <a:r>
              <a:rPr lang="zh-CN" altLang="en-US" sz="2300" b="1" dirty="0">
                <a:solidFill>
                  <a:srgbClr val="02057E"/>
                </a:solidFill>
              </a:rPr>
              <a:t>妇人中风，七八日续来寒热，发作有时，经水适断，此为热入血室，其血必结，故使如疟状，发作有时</a:t>
            </a:r>
            <a:r>
              <a:rPr lang="zh-CN" altLang="en-US" sz="2300" b="1" dirty="0">
                <a:solidFill>
                  <a:schemeClr val="tx1"/>
                </a:solidFill>
              </a:rPr>
              <a:t>”，症状描述，似是关于盆腔炎临床症状的最早记载。</a:t>
            </a:r>
            <a:endParaRPr lang="en-US" altLang="zh-CN" sz="2300" b="1" dirty="0">
              <a:solidFill>
                <a:schemeClr val="tx1"/>
              </a:solidFill>
            </a:endParaRPr>
          </a:p>
          <a:p>
            <a:pPr>
              <a:lnSpc>
                <a:spcPct val="150000"/>
              </a:lnSpc>
              <a:buFont typeface="Wingdings" pitchFamily="2" charset="2"/>
              <a:buChar char="p"/>
            </a:pPr>
            <a:r>
              <a:rPr lang="zh-CN" altLang="en-US" sz="2300" b="1" dirty="0">
                <a:solidFill>
                  <a:schemeClr val="tx1"/>
                </a:solidFill>
              </a:rPr>
              <a:t>张从正：“少腹冤热，白物满溢皆从湿热治之”。</a:t>
            </a:r>
          </a:p>
          <a:p>
            <a:pPr>
              <a:lnSpc>
                <a:spcPct val="130000"/>
              </a:lnSpc>
              <a:buFont typeface="Calibri" panose="020F0502020204030204" pitchFamily="34" charset="0"/>
              <a:buChar char="•"/>
            </a:pPr>
            <a:endParaRPr lang="zh-CN" altLang="en-US" sz="2100" b="1" dirty="0">
              <a:solidFill>
                <a:schemeClr val="tx1"/>
              </a:solidFill>
            </a:endParaRPr>
          </a:p>
        </p:txBody>
      </p:sp>
    </p:spTree>
    <p:extLst>
      <p:ext uri="{BB962C8B-B14F-4D97-AF65-F5344CB8AC3E}">
        <p14:creationId xmlns:p14="http://schemas.microsoft.com/office/powerpoint/2010/main" val="10924978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标题 1"/>
          <p:cNvSpPr>
            <a:spLocks noGrp="1" noChangeArrowheads="1"/>
          </p:cNvSpPr>
          <p:nvPr>
            <p:ph type="title"/>
          </p:nvPr>
        </p:nvSpPr>
        <p:spPr>
          <a:xfrm>
            <a:off x="822722" y="560943"/>
            <a:ext cx="7543800" cy="879872"/>
          </a:xfrm>
        </p:spPr>
        <p:txBody>
          <a:bodyPr/>
          <a:lstStyle/>
          <a:p>
            <a:pPr algn="ctr">
              <a:defRPr/>
            </a:pPr>
            <a:r>
              <a:rPr lang="zh-CN" altLang="en-US" b="1" dirty="0">
                <a:solidFill>
                  <a:srgbClr val="FF0000"/>
                </a:solidFill>
              </a:rPr>
              <a:t>历史沿革</a:t>
            </a:r>
          </a:p>
        </p:txBody>
      </p:sp>
      <p:sp>
        <p:nvSpPr>
          <p:cNvPr id="25602" name="内容占位符 2"/>
          <p:cNvSpPr>
            <a:spLocks noGrp="1" noChangeArrowheads="1"/>
          </p:cNvSpPr>
          <p:nvPr>
            <p:ph idx="1"/>
          </p:nvPr>
        </p:nvSpPr>
        <p:spPr>
          <a:xfrm>
            <a:off x="457200" y="1635760"/>
            <a:ext cx="8229600" cy="3295142"/>
          </a:xfrm>
        </p:spPr>
        <p:txBody>
          <a:bodyPr/>
          <a:lstStyle/>
          <a:p>
            <a:pPr>
              <a:lnSpc>
                <a:spcPct val="150000"/>
              </a:lnSpc>
              <a:buFont typeface="Wingdings" pitchFamily="2" charset="2"/>
              <a:buChar char="p"/>
            </a:pPr>
            <a:r>
              <a:rPr lang="en-US" altLang="zh-CN" sz="2300" b="1" dirty="0">
                <a:solidFill>
                  <a:schemeClr val="tx1"/>
                </a:solidFill>
              </a:rPr>
              <a:t>《</a:t>
            </a:r>
            <a:r>
              <a:rPr lang="zh-CN" altLang="en-US" sz="2300" b="1" dirty="0">
                <a:solidFill>
                  <a:schemeClr val="tx1"/>
                </a:solidFill>
              </a:rPr>
              <a:t>景岳全书</a:t>
            </a:r>
            <a:r>
              <a:rPr lang="en-US" altLang="zh-CN" sz="2300" b="1" dirty="0">
                <a:solidFill>
                  <a:schemeClr val="tx1"/>
                </a:solidFill>
              </a:rPr>
              <a:t>·</a:t>
            </a:r>
            <a:r>
              <a:rPr lang="zh-CN" altLang="en-US" sz="2300" b="1" dirty="0">
                <a:solidFill>
                  <a:schemeClr val="tx1"/>
                </a:solidFill>
              </a:rPr>
              <a:t>妇人规</a:t>
            </a:r>
            <a:r>
              <a:rPr lang="en-US" altLang="zh-CN" sz="2300" b="1" dirty="0">
                <a:solidFill>
                  <a:schemeClr val="tx1"/>
                </a:solidFill>
              </a:rPr>
              <a:t>》</a:t>
            </a:r>
            <a:r>
              <a:rPr lang="zh-CN" altLang="en-US" sz="2300" b="1" dirty="0">
                <a:solidFill>
                  <a:schemeClr val="tx1"/>
                </a:solidFill>
              </a:rPr>
              <a:t>“</a:t>
            </a:r>
            <a:r>
              <a:rPr lang="zh-CN" altLang="en-US" sz="2300" b="1" dirty="0">
                <a:solidFill>
                  <a:srgbClr val="02057E"/>
                </a:solidFill>
              </a:rPr>
              <a:t>瘀血留滞作癥，唯妇人有之，其证则或由经期，或由产后，凡内伤生冷，或外受风寒，或恚怒伤肝，气逆而血留</a:t>
            </a:r>
            <a:r>
              <a:rPr lang="en-US" altLang="zh-CN" sz="2300" b="1" dirty="0">
                <a:solidFill>
                  <a:srgbClr val="02057E"/>
                </a:solidFill>
              </a:rPr>
              <a:t>····</a:t>
            </a:r>
            <a:r>
              <a:rPr lang="zh-CN" altLang="en-US" sz="2300" b="1" dirty="0">
                <a:solidFill>
                  <a:srgbClr val="02057E"/>
                </a:solidFill>
              </a:rPr>
              <a:t>总由血动之时，余血未净，而一有所逆，则留滞日积，而渐以成癥矣</a:t>
            </a:r>
            <a:r>
              <a:rPr lang="zh-CN" altLang="en-US" sz="2300" b="1" dirty="0">
                <a:solidFill>
                  <a:schemeClr val="tx1"/>
                </a:solidFill>
              </a:rPr>
              <a:t>”。此论述与慢性盆腔炎的发展与临床特点类似。</a:t>
            </a:r>
          </a:p>
        </p:txBody>
      </p:sp>
    </p:spTree>
    <p:extLst>
      <p:ext uri="{BB962C8B-B14F-4D97-AF65-F5344CB8AC3E}">
        <p14:creationId xmlns:p14="http://schemas.microsoft.com/office/powerpoint/2010/main" val="3552990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noChangeArrowheads="1"/>
          </p:cNvSpPr>
          <p:nvPr>
            <p:ph type="title"/>
          </p:nvPr>
        </p:nvSpPr>
        <p:spPr>
          <a:xfrm>
            <a:off x="802402" y="385049"/>
            <a:ext cx="7543800" cy="1087040"/>
          </a:xfrm>
        </p:spPr>
        <p:txBody>
          <a:bodyPr>
            <a:normAutofit/>
          </a:bodyPr>
          <a:lstStyle/>
          <a:p>
            <a:pPr algn="ctr">
              <a:defRPr/>
            </a:pPr>
            <a:r>
              <a:rPr lang="zh-CN" altLang="en-US" sz="3600" b="1" dirty="0">
                <a:solidFill>
                  <a:srgbClr val="FF0000"/>
                </a:solidFill>
              </a:rPr>
              <a:t>病程分类</a:t>
            </a:r>
          </a:p>
        </p:txBody>
      </p:sp>
      <p:graphicFrame>
        <p:nvGraphicFramePr>
          <p:cNvPr id="2" name="图示 1"/>
          <p:cNvGraphicFramePr/>
          <p:nvPr>
            <p:extLst>
              <p:ext uri="{D42A27DB-BD31-4B8C-83A1-F6EECF244321}">
                <p14:modId xmlns:p14="http://schemas.microsoft.com/office/powerpoint/2010/main" val="1697867055"/>
              </p:ext>
            </p:extLst>
          </p:nvPr>
        </p:nvGraphicFramePr>
        <p:xfrm>
          <a:off x="1300480" y="1595120"/>
          <a:ext cx="4429760" cy="2712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46800" y="1567498"/>
            <a:ext cx="2651759" cy="273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13313" name="内容占位符 12"/>
          <p:cNvSpPr>
            <a:spLocks noGrp="1" noChangeArrowheads="1"/>
          </p:cNvSpPr>
          <p:nvPr>
            <p:ph sz="half" idx="1"/>
          </p:nvPr>
        </p:nvSpPr>
        <p:spPr>
          <a:xfrm>
            <a:off x="1361440" y="2107168"/>
            <a:ext cx="6736079" cy="1365647"/>
          </a:xfrm>
        </p:spPr>
        <p:txBody>
          <a:bodyPr>
            <a:normAutofit/>
          </a:bodyPr>
          <a:lstStyle/>
          <a:p>
            <a:pPr marL="109728" indent="0" algn="ctr">
              <a:buNone/>
            </a:pPr>
            <a:r>
              <a:rPr lang="zh-CN" altLang="en-US" sz="6000" b="1" dirty="0">
                <a:solidFill>
                  <a:schemeClr val="bg1"/>
                </a:solidFill>
              </a:rPr>
              <a:t>二、急性盆腔炎</a:t>
            </a:r>
          </a:p>
        </p:txBody>
      </p:sp>
    </p:spTree>
    <p:extLst>
      <p:ext uri="{BB962C8B-B14F-4D97-AF65-F5344CB8AC3E}">
        <p14:creationId xmlns:p14="http://schemas.microsoft.com/office/powerpoint/2010/main" val="2133159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标题 1"/>
          <p:cNvSpPr>
            <a:spLocks noGrp="1" noChangeArrowheads="1"/>
          </p:cNvSpPr>
          <p:nvPr>
            <p:ph type="title"/>
          </p:nvPr>
        </p:nvSpPr>
        <p:spPr>
          <a:xfrm>
            <a:off x="776423" y="400698"/>
            <a:ext cx="7543800" cy="965597"/>
          </a:xfrm>
        </p:spPr>
        <p:txBody>
          <a:bodyPr/>
          <a:lstStyle/>
          <a:p>
            <a:pPr algn="ctr">
              <a:defRPr/>
            </a:pPr>
            <a:r>
              <a:rPr lang="zh-CN" altLang="en-US" b="1" dirty="0">
                <a:solidFill>
                  <a:srgbClr val="2626FE"/>
                </a:solidFill>
              </a:rPr>
              <a:t>病因病机</a:t>
            </a:r>
          </a:p>
        </p:txBody>
      </p:sp>
      <p:sp>
        <p:nvSpPr>
          <p:cNvPr id="2" name="椭圆 1"/>
          <p:cNvSpPr/>
          <p:nvPr/>
        </p:nvSpPr>
        <p:spPr>
          <a:xfrm>
            <a:off x="472627" y="1331087"/>
            <a:ext cx="937549" cy="972273"/>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3200" b="1" dirty="0">
                <a:latin typeface="+mj-ea"/>
                <a:ea typeface="+mj-ea"/>
              </a:rPr>
              <a:t>湿</a:t>
            </a:r>
          </a:p>
        </p:txBody>
      </p:sp>
      <p:sp>
        <p:nvSpPr>
          <p:cNvPr id="5" name="椭圆 4"/>
          <p:cNvSpPr/>
          <p:nvPr/>
        </p:nvSpPr>
        <p:spPr>
          <a:xfrm>
            <a:off x="472627" y="2573435"/>
            <a:ext cx="937549" cy="972273"/>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zh-CN" altLang="en-US" sz="3200" b="1" dirty="0">
                <a:latin typeface="+mj-ea"/>
                <a:ea typeface="+mj-ea"/>
              </a:rPr>
              <a:t>热</a:t>
            </a:r>
          </a:p>
        </p:txBody>
      </p:sp>
      <p:sp>
        <p:nvSpPr>
          <p:cNvPr id="6" name="椭圆 5"/>
          <p:cNvSpPr/>
          <p:nvPr/>
        </p:nvSpPr>
        <p:spPr>
          <a:xfrm>
            <a:off x="472627" y="3815783"/>
            <a:ext cx="937549" cy="972273"/>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zh-CN" altLang="en-US" sz="3200" b="1" dirty="0">
                <a:latin typeface="+mj-ea"/>
                <a:ea typeface="+mj-ea"/>
              </a:rPr>
              <a:t>毒</a:t>
            </a:r>
          </a:p>
        </p:txBody>
      </p:sp>
      <p:grpSp>
        <p:nvGrpSpPr>
          <p:cNvPr id="10" name="组合 9"/>
          <p:cNvGrpSpPr/>
          <p:nvPr/>
        </p:nvGrpSpPr>
        <p:grpSpPr>
          <a:xfrm>
            <a:off x="1504696" y="1975406"/>
            <a:ext cx="2060289" cy="2150962"/>
            <a:chOff x="1967696" y="1998556"/>
            <a:chExt cx="2060289" cy="2150962"/>
          </a:xfrm>
        </p:grpSpPr>
        <p:sp>
          <p:nvSpPr>
            <p:cNvPr id="9" name="圆角矩形 8"/>
            <p:cNvSpPr/>
            <p:nvPr/>
          </p:nvSpPr>
          <p:spPr>
            <a:xfrm>
              <a:off x="2720045" y="1998556"/>
              <a:ext cx="1307940" cy="215096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2800" b="1" dirty="0">
                  <a:solidFill>
                    <a:srgbClr val="2626FE"/>
                  </a:solidFill>
                  <a:latin typeface="+mj-ea"/>
                  <a:ea typeface="+mj-ea"/>
                </a:rPr>
                <a:t>冲任</a:t>
              </a:r>
              <a:endParaRPr lang="en-US" altLang="zh-CN" sz="2800" b="1" dirty="0">
                <a:solidFill>
                  <a:srgbClr val="2626FE"/>
                </a:solidFill>
                <a:latin typeface="+mj-ea"/>
                <a:ea typeface="+mj-ea"/>
              </a:endParaRPr>
            </a:p>
            <a:p>
              <a:pPr algn="ctr">
                <a:lnSpc>
                  <a:spcPct val="150000"/>
                </a:lnSpc>
              </a:pPr>
              <a:r>
                <a:rPr lang="zh-CN" altLang="en-US" sz="2800" b="1" dirty="0">
                  <a:solidFill>
                    <a:srgbClr val="2626FE"/>
                  </a:solidFill>
                  <a:latin typeface="+mj-ea"/>
                  <a:ea typeface="+mj-ea"/>
                </a:rPr>
                <a:t>胞宫</a:t>
              </a:r>
              <a:endParaRPr lang="en-US" altLang="zh-CN" sz="2800" b="1" dirty="0">
                <a:solidFill>
                  <a:srgbClr val="2626FE"/>
                </a:solidFill>
                <a:latin typeface="+mj-ea"/>
                <a:ea typeface="+mj-ea"/>
              </a:endParaRPr>
            </a:p>
            <a:p>
              <a:pPr algn="ctr">
                <a:lnSpc>
                  <a:spcPct val="150000"/>
                </a:lnSpc>
              </a:pPr>
              <a:r>
                <a:rPr lang="zh-CN" altLang="en-US" sz="2800" b="1" dirty="0">
                  <a:solidFill>
                    <a:srgbClr val="2626FE"/>
                  </a:solidFill>
                  <a:latin typeface="+mj-ea"/>
                  <a:ea typeface="+mj-ea"/>
                </a:rPr>
                <a:t>胞脉</a:t>
              </a:r>
              <a:endParaRPr lang="en-US" altLang="zh-CN" sz="2800" b="1" dirty="0">
                <a:latin typeface="+mj-ea"/>
                <a:ea typeface="+mj-ea"/>
              </a:endParaRPr>
            </a:p>
          </p:txBody>
        </p:sp>
        <p:cxnSp>
          <p:nvCxnSpPr>
            <p:cNvPr id="7" name="直接箭头连接符 6"/>
            <p:cNvCxnSpPr/>
            <p:nvPr/>
          </p:nvCxnSpPr>
          <p:spPr>
            <a:xfrm>
              <a:off x="1967696" y="3082721"/>
              <a:ext cx="937550" cy="0"/>
            </a:xfrm>
            <a:prstGeom prst="straightConnector1">
              <a:avLst/>
            </a:prstGeom>
            <a:ln w="762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228126" y="2390223"/>
              <a:ext cx="677120" cy="1384995"/>
            </a:xfrm>
            <a:prstGeom prst="rect">
              <a:avLst/>
            </a:prstGeom>
            <a:noFill/>
          </p:spPr>
          <p:txBody>
            <a:bodyPr wrap="square" rtlCol="0">
              <a:spAutoFit/>
            </a:bodyPr>
            <a:lstStyle/>
            <a:p>
              <a:r>
                <a:rPr lang="zh-CN" altLang="en-US" sz="2800" b="1" dirty="0">
                  <a:latin typeface="+mj-ea"/>
                  <a:ea typeface="+mj-ea"/>
                </a:rPr>
                <a:t>蕴</a:t>
              </a:r>
              <a:endParaRPr lang="en-US" altLang="zh-CN" sz="2800" b="1" dirty="0">
                <a:latin typeface="+mj-ea"/>
                <a:ea typeface="+mj-ea"/>
              </a:endParaRPr>
            </a:p>
            <a:p>
              <a:endParaRPr lang="en-US" altLang="zh-CN" sz="2800" b="1" dirty="0">
                <a:latin typeface="+mj-ea"/>
                <a:ea typeface="+mj-ea"/>
              </a:endParaRPr>
            </a:p>
            <a:p>
              <a:r>
                <a:rPr lang="zh-CN" altLang="en-US" sz="2800" b="1" dirty="0">
                  <a:latin typeface="+mj-ea"/>
                  <a:ea typeface="+mj-ea"/>
                </a:rPr>
                <a:t>结</a:t>
              </a:r>
            </a:p>
          </p:txBody>
        </p:sp>
      </p:grpSp>
      <p:grpSp>
        <p:nvGrpSpPr>
          <p:cNvPr id="17" name="组合 16"/>
          <p:cNvGrpSpPr/>
          <p:nvPr/>
        </p:nvGrpSpPr>
        <p:grpSpPr>
          <a:xfrm>
            <a:off x="3350862" y="1931267"/>
            <a:ext cx="2945748" cy="2323713"/>
            <a:chOff x="3385587" y="1954417"/>
            <a:chExt cx="2945748" cy="2323713"/>
          </a:xfrm>
        </p:grpSpPr>
        <p:sp>
          <p:nvSpPr>
            <p:cNvPr id="11" name="TextBox 10"/>
            <p:cNvSpPr txBox="1"/>
            <p:nvPr/>
          </p:nvSpPr>
          <p:spPr>
            <a:xfrm>
              <a:off x="4317340" y="1954417"/>
              <a:ext cx="2013995" cy="2323713"/>
            </a:xfrm>
            <a:prstGeom prst="rect">
              <a:avLst/>
            </a:prstGeom>
            <a:ln w="28575">
              <a:solidFill>
                <a:srgbClr val="C0000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zh-CN" altLang="en-US" sz="2800" b="1" dirty="0">
                  <a:solidFill>
                    <a:srgbClr val="FF0000"/>
                  </a:solidFill>
                  <a:latin typeface="+mj-ea"/>
                  <a:ea typeface="+mj-ea"/>
                </a:rPr>
                <a:t>正气不虚</a:t>
              </a:r>
              <a:endParaRPr lang="en-US" altLang="zh-CN" sz="2800" b="1" dirty="0">
                <a:solidFill>
                  <a:srgbClr val="FF0000"/>
                </a:solidFill>
                <a:latin typeface="+mj-ea"/>
                <a:ea typeface="+mj-ea"/>
              </a:endParaRPr>
            </a:p>
            <a:p>
              <a:pPr algn="ctr"/>
              <a:endParaRPr lang="en-US" altLang="zh-CN" sz="2800" b="1" dirty="0">
                <a:solidFill>
                  <a:srgbClr val="FF0000"/>
                </a:solidFill>
                <a:latin typeface="+mj-ea"/>
                <a:ea typeface="+mj-ea"/>
              </a:endParaRPr>
            </a:p>
            <a:p>
              <a:pPr algn="ctr">
                <a:lnSpc>
                  <a:spcPct val="150000"/>
                </a:lnSpc>
                <a:spcAft>
                  <a:spcPts val="600"/>
                </a:spcAft>
              </a:pPr>
              <a:r>
                <a:rPr lang="zh-CN" altLang="en-US" sz="2800" b="1" u="sng" dirty="0">
                  <a:solidFill>
                    <a:srgbClr val="2626FE"/>
                  </a:solidFill>
                  <a:latin typeface="+mj-ea"/>
                  <a:ea typeface="+mj-ea"/>
                </a:rPr>
                <a:t>气血搏结</a:t>
              </a:r>
              <a:endParaRPr lang="en-US" altLang="zh-CN" sz="2800" b="1" u="sng" dirty="0">
                <a:solidFill>
                  <a:srgbClr val="2626FE"/>
                </a:solidFill>
                <a:latin typeface="+mj-ea"/>
                <a:ea typeface="+mj-ea"/>
              </a:endParaRPr>
            </a:p>
            <a:p>
              <a:pPr algn="ctr">
                <a:lnSpc>
                  <a:spcPct val="150000"/>
                </a:lnSpc>
                <a:spcAft>
                  <a:spcPts val="600"/>
                </a:spcAft>
              </a:pPr>
              <a:r>
                <a:rPr lang="zh-CN" altLang="en-US" sz="2800" b="1" u="sng" dirty="0">
                  <a:solidFill>
                    <a:srgbClr val="2626FE"/>
                  </a:solidFill>
                  <a:latin typeface="+mj-ea"/>
                  <a:ea typeface="+mj-ea"/>
                </a:rPr>
                <a:t>正邪交争</a:t>
              </a:r>
              <a:endParaRPr lang="en-US" altLang="zh-CN" sz="2800" b="1" u="sng" dirty="0">
                <a:solidFill>
                  <a:srgbClr val="2626FE"/>
                </a:solidFill>
                <a:latin typeface="+mj-ea"/>
                <a:ea typeface="+mj-ea"/>
              </a:endParaRPr>
            </a:p>
          </p:txBody>
        </p:sp>
        <p:cxnSp>
          <p:nvCxnSpPr>
            <p:cNvPr id="15" name="直接箭头连接符 14"/>
            <p:cNvCxnSpPr/>
            <p:nvPr/>
          </p:nvCxnSpPr>
          <p:spPr>
            <a:xfrm>
              <a:off x="3385587" y="3120887"/>
              <a:ext cx="844952" cy="0"/>
            </a:xfrm>
            <a:prstGeom prst="straightConnector1">
              <a:avLst/>
            </a:prstGeom>
            <a:ln w="762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0" name="组合 19"/>
          <p:cNvGrpSpPr/>
          <p:nvPr/>
        </p:nvGrpSpPr>
        <p:grpSpPr>
          <a:xfrm>
            <a:off x="6385358" y="1838667"/>
            <a:ext cx="2639028" cy="2677656"/>
            <a:chOff x="6420083" y="1861817"/>
            <a:chExt cx="2639028" cy="2677656"/>
          </a:xfrm>
        </p:grpSpPr>
        <p:cxnSp>
          <p:nvCxnSpPr>
            <p:cNvPr id="18" name="直接箭头连接符 17"/>
            <p:cNvCxnSpPr/>
            <p:nvPr/>
          </p:nvCxnSpPr>
          <p:spPr>
            <a:xfrm>
              <a:off x="6420083" y="3111995"/>
              <a:ext cx="844952" cy="0"/>
            </a:xfrm>
            <a:prstGeom prst="straightConnector1">
              <a:avLst/>
            </a:prstGeom>
            <a:ln w="762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265035" y="1861817"/>
              <a:ext cx="1794076" cy="2677656"/>
            </a:xfrm>
            <a:prstGeom prst="rect">
              <a:avLst/>
            </a:prstGeom>
            <a:noFill/>
          </p:spPr>
          <p:txBody>
            <a:bodyPr wrap="square" rtlCol="0">
              <a:spAutoFit/>
            </a:bodyPr>
            <a:lstStyle/>
            <a:p>
              <a:pPr>
                <a:lnSpc>
                  <a:spcPct val="150000"/>
                </a:lnSpc>
              </a:pPr>
              <a:r>
                <a:rPr lang="zh-CN" altLang="en-US" sz="2800" b="1" dirty="0">
                  <a:latin typeface="+mj-ea"/>
                  <a:ea typeface="+mj-ea"/>
                </a:rPr>
                <a:t>寒战</a:t>
              </a:r>
              <a:endParaRPr lang="en-US" altLang="zh-CN" sz="2800" b="1" dirty="0">
                <a:latin typeface="+mj-ea"/>
                <a:ea typeface="+mj-ea"/>
              </a:endParaRPr>
            </a:p>
            <a:p>
              <a:pPr>
                <a:lnSpc>
                  <a:spcPct val="150000"/>
                </a:lnSpc>
              </a:pPr>
              <a:r>
                <a:rPr lang="zh-CN" altLang="en-US" sz="2800" b="1" dirty="0">
                  <a:latin typeface="+mj-ea"/>
                  <a:ea typeface="+mj-ea"/>
                </a:rPr>
                <a:t>发热</a:t>
              </a:r>
              <a:endParaRPr lang="en-US" altLang="zh-CN" sz="2800" b="1" dirty="0">
                <a:latin typeface="+mj-ea"/>
                <a:ea typeface="+mj-ea"/>
              </a:endParaRPr>
            </a:p>
            <a:p>
              <a:pPr>
                <a:lnSpc>
                  <a:spcPct val="150000"/>
                </a:lnSpc>
              </a:pPr>
              <a:r>
                <a:rPr lang="zh-CN" altLang="en-US" sz="2800" b="1" dirty="0">
                  <a:latin typeface="+mj-ea"/>
                  <a:ea typeface="+mj-ea"/>
                </a:rPr>
                <a:t>下腹疼痛</a:t>
              </a:r>
              <a:endParaRPr lang="en-US" altLang="zh-CN" sz="2800" b="1" dirty="0">
                <a:latin typeface="+mj-ea"/>
                <a:ea typeface="+mj-ea"/>
              </a:endParaRPr>
            </a:p>
            <a:p>
              <a:pPr>
                <a:lnSpc>
                  <a:spcPct val="150000"/>
                </a:lnSpc>
              </a:pPr>
              <a:r>
                <a:rPr lang="zh-CN" altLang="en-US" sz="2800" b="1" dirty="0">
                  <a:latin typeface="+mj-ea"/>
                  <a:ea typeface="+mj-ea"/>
                </a:rPr>
                <a:t>蕴积成脓</a:t>
              </a:r>
            </a:p>
          </p:txBody>
        </p:sp>
      </p:grpSp>
    </p:spTree>
    <p:extLst>
      <p:ext uri="{BB962C8B-B14F-4D97-AF65-F5344CB8AC3E}">
        <p14:creationId xmlns:p14="http://schemas.microsoft.com/office/powerpoint/2010/main" val="244677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标题 1"/>
          <p:cNvSpPr>
            <a:spLocks noGrp="1" noChangeArrowheads="1"/>
          </p:cNvSpPr>
          <p:nvPr>
            <p:ph type="title"/>
          </p:nvPr>
        </p:nvSpPr>
        <p:spPr>
          <a:xfrm>
            <a:off x="811147" y="212633"/>
            <a:ext cx="7543800" cy="965597"/>
          </a:xfrm>
        </p:spPr>
        <p:txBody>
          <a:bodyPr>
            <a:normAutofit/>
          </a:bodyPr>
          <a:lstStyle/>
          <a:p>
            <a:pPr algn="ctr">
              <a:defRPr/>
            </a:pPr>
            <a:r>
              <a:rPr lang="zh-CN" altLang="en-US" sz="3600" b="1" dirty="0">
                <a:solidFill>
                  <a:srgbClr val="2626FE"/>
                </a:solidFill>
              </a:rPr>
              <a:t>病因病机</a:t>
            </a:r>
          </a:p>
        </p:txBody>
      </p:sp>
      <p:graphicFrame>
        <p:nvGraphicFramePr>
          <p:cNvPr id="3" name="图示 2">
            <a:extLst>
              <a:ext uri="{FF2B5EF4-FFF2-40B4-BE49-F238E27FC236}">
                <a16:creationId xmlns:a16="http://schemas.microsoft.com/office/drawing/2014/main" id="{DB351B8C-9F27-B176-210C-94089E6207DA}"/>
              </a:ext>
            </a:extLst>
          </p:cNvPr>
          <p:cNvGraphicFramePr/>
          <p:nvPr>
            <p:extLst>
              <p:ext uri="{D42A27DB-BD31-4B8C-83A1-F6EECF244321}">
                <p14:modId xmlns:p14="http://schemas.microsoft.com/office/powerpoint/2010/main" val="2201196882"/>
              </p:ext>
            </p:extLst>
          </p:nvPr>
        </p:nvGraphicFramePr>
        <p:xfrm>
          <a:off x="1774372" y="1279071"/>
          <a:ext cx="6014357" cy="37065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76933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标题 1"/>
          <p:cNvSpPr>
            <a:spLocks noGrp="1" noChangeArrowheads="1"/>
          </p:cNvSpPr>
          <p:nvPr>
            <p:ph type="title"/>
          </p:nvPr>
        </p:nvSpPr>
        <p:spPr>
          <a:xfrm>
            <a:off x="892170" y="365974"/>
            <a:ext cx="7543800" cy="965597"/>
          </a:xfrm>
        </p:spPr>
        <p:txBody>
          <a:bodyPr>
            <a:normAutofit/>
          </a:bodyPr>
          <a:lstStyle/>
          <a:p>
            <a:pPr algn="ctr">
              <a:defRPr/>
            </a:pPr>
            <a:r>
              <a:rPr lang="zh-CN" altLang="en-US" sz="3600" b="1" dirty="0">
                <a:solidFill>
                  <a:srgbClr val="2626FE"/>
                </a:solidFill>
              </a:rPr>
              <a:t>辨证论治</a:t>
            </a:r>
          </a:p>
        </p:txBody>
      </p:sp>
      <p:sp>
        <p:nvSpPr>
          <p:cNvPr id="80898" name="内容占位符 2"/>
          <p:cNvSpPr>
            <a:spLocks noGrp="1" noChangeArrowheads="1"/>
          </p:cNvSpPr>
          <p:nvPr>
            <p:ph idx="1"/>
          </p:nvPr>
        </p:nvSpPr>
        <p:spPr>
          <a:xfrm>
            <a:off x="532435" y="1331090"/>
            <a:ext cx="8090704" cy="3472404"/>
          </a:xfrm>
        </p:spPr>
        <p:txBody>
          <a:bodyPr>
            <a:normAutofit/>
          </a:bodyPr>
          <a:lstStyle/>
          <a:p>
            <a:pPr>
              <a:lnSpc>
                <a:spcPct val="150000"/>
              </a:lnSpc>
              <a:spcAft>
                <a:spcPts val="1200"/>
              </a:spcAft>
              <a:buFont typeface="Wingdings" panose="05000000000000000000" pitchFamily="2" charset="2"/>
              <a:buChar char="p"/>
            </a:pPr>
            <a:r>
              <a:rPr lang="zh-CN" altLang="en-US" sz="2400" b="1" dirty="0">
                <a:solidFill>
                  <a:srgbClr val="110F0D"/>
                </a:solidFill>
              </a:rPr>
              <a:t>急性发病，发病急、病情重、病势凶险</a:t>
            </a:r>
            <a:r>
              <a:rPr lang="zh-CN" altLang="en-US" sz="2400" dirty="0">
                <a:solidFill>
                  <a:srgbClr val="110F0D"/>
                </a:solidFill>
              </a:rPr>
              <a:t>，临床应当以</a:t>
            </a:r>
            <a:r>
              <a:rPr lang="zh-CN" altLang="en-US" sz="2400" dirty="0">
                <a:solidFill>
                  <a:srgbClr val="C00000"/>
                </a:solidFill>
              </a:rPr>
              <a:t>中西医结合治疗</a:t>
            </a:r>
            <a:r>
              <a:rPr lang="zh-CN" altLang="en-US" sz="2400" dirty="0">
                <a:solidFill>
                  <a:srgbClr val="110F0D"/>
                </a:solidFill>
              </a:rPr>
              <a:t>为主。</a:t>
            </a:r>
            <a:endParaRPr lang="zh-CN" altLang="en-US" sz="2400" b="1" dirty="0">
              <a:solidFill>
                <a:srgbClr val="110F0D"/>
              </a:solidFill>
            </a:endParaRPr>
          </a:p>
          <a:p>
            <a:pPr>
              <a:lnSpc>
                <a:spcPct val="150000"/>
              </a:lnSpc>
              <a:spcAft>
                <a:spcPts val="1200"/>
              </a:spcAft>
              <a:buFont typeface="Wingdings" panose="05000000000000000000" pitchFamily="2" charset="2"/>
              <a:buChar char="p"/>
            </a:pPr>
            <a:r>
              <a:rPr lang="zh-CN" altLang="en-US" sz="2400" b="1" dirty="0">
                <a:solidFill>
                  <a:srgbClr val="110F0D"/>
                </a:solidFill>
              </a:rPr>
              <a:t>中医治疗当以</a:t>
            </a:r>
            <a:r>
              <a:rPr lang="zh-CN" altLang="en-US" sz="2400" b="1" dirty="0">
                <a:solidFill>
                  <a:srgbClr val="C00000"/>
                </a:solidFill>
              </a:rPr>
              <a:t>清热解毒利湿，凉血行气止痛</a:t>
            </a:r>
            <a:r>
              <a:rPr lang="zh-CN" altLang="en-US" sz="2400" b="1" dirty="0">
                <a:solidFill>
                  <a:srgbClr val="110F0D"/>
                </a:solidFill>
              </a:rPr>
              <a:t>为主为主</a:t>
            </a:r>
            <a:endParaRPr lang="en-US" altLang="zh-CN" sz="2400" b="1" dirty="0">
              <a:solidFill>
                <a:srgbClr val="110F0D"/>
              </a:solidFill>
            </a:endParaRPr>
          </a:p>
          <a:p>
            <a:pPr>
              <a:lnSpc>
                <a:spcPct val="150000"/>
              </a:lnSpc>
              <a:spcAft>
                <a:spcPts val="1200"/>
              </a:spcAft>
              <a:buFont typeface="Wingdings" panose="05000000000000000000" pitchFamily="2" charset="2"/>
              <a:buChar char="p"/>
            </a:pPr>
            <a:r>
              <a:rPr lang="zh-CN" altLang="en-US" sz="2400" b="1" dirty="0">
                <a:solidFill>
                  <a:srgbClr val="110F0D"/>
                </a:solidFill>
              </a:rPr>
              <a:t>合并癥瘕脓肿者，当解毒消肿排脓，活血消癥散结</a:t>
            </a:r>
            <a:endParaRPr lang="zh-CN" altLang="en-US" sz="2400" b="1" dirty="0"/>
          </a:p>
          <a:p>
            <a:pPr>
              <a:lnSpc>
                <a:spcPct val="150000"/>
              </a:lnSpc>
            </a:pPr>
            <a:endParaRPr lang="zh-CN" altLang="en-US" sz="2100" dirty="0"/>
          </a:p>
        </p:txBody>
      </p:sp>
    </p:spTree>
    <p:extLst>
      <p:ext uri="{BB962C8B-B14F-4D97-AF65-F5344CB8AC3E}">
        <p14:creationId xmlns:p14="http://schemas.microsoft.com/office/powerpoint/2010/main" val="24163117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标题 1"/>
          <p:cNvSpPr>
            <a:spLocks noGrp="1" noChangeArrowheads="1"/>
          </p:cNvSpPr>
          <p:nvPr>
            <p:ph type="title"/>
          </p:nvPr>
        </p:nvSpPr>
        <p:spPr>
          <a:xfrm>
            <a:off x="892171" y="435422"/>
            <a:ext cx="7543800" cy="822722"/>
          </a:xfrm>
        </p:spPr>
        <p:txBody>
          <a:bodyPr>
            <a:normAutofit/>
          </a:bodyPr>
          <a:lstStyle/>
          <a:p>
            <a:pPr algn="ctr">
              <a:defRPr/>
            </a:pPr>
            <a:r>
              <a:rPr lang="zh-CN" altLang="en-US" sz="3200" b="1" dirty="0">
                <a:solidFill>
                  <a:srgbClr val="2626FE"/>
                </a:solidFill>
              </a:rPr>
              <a:t>热毒炽盛 </a:t>
            </a:r>
            <a:r>
              <a:rPr lang="en-US" altLang="zh-CN" sz="3200" b="1" dirty="0">
                <a:solidFill>
                  <a:srgbClr val="2626FE"/>
                </a:solidFill>
              </a:rPr>
              <a:t>——</a:t>
            </a:r>
            <a:r>
              <a:rPr lang="zh-CN" altLang="en-US" sz="3200" dirty="0">
                <a:solidFill>
                  <a:srgbClr val="FF0000"/>
                </a:solidFill>
              </a:rPr>
              <a:t>主要证候：</a:t>
            </a:r>
            <a:endParaRPr lang="zh-CN" altLang="en-US" sz="3200" dirty="0">
              <a:solidFill>
                <a:srgbClr val="2626FE"/>
              </a:solidFill>
            </a:endParaRPr>
          </a:p>
        </p:txBody>
      </p:sp>
      <p:sp>
        <p:nvSpPr>
          <p:cNvPr id="81922" name="内容占位符 2"/>
          <p:cNvSpPr>
            <a:spLocks noGrp="1" noChangeArrowheads="1"/>
          </p:cNvSpPr>
          <p:nvPr>
            <p:ph idx="1"/>
          </p:nvPr>
        </p:nvSpPr>
        <p:spPr>
          <a:xfrm>
            <a:off x="659756" y="1261640"/>
            <a:ext cx="7905509" cy="3587565"/>
          </a:xfrm>
        </p:spPr>
        <p:txBody>
          <a:bodyPr>
            <a:normAutofit lnSpcReduction="10000"/>
          </a:bodyPr>
          <a:lstStyle/>
          <a:p>
            <a:pPr>
              <a:lnSpc>
                <a:spcPct val="150000"/>
              </a:lnSpc>
              <a:spcBef>
                <a:spcPts val="450"/>
              </a:spcBef>
              <a:buFont typeface="Wingdings" panose="05000000000000000000" pitchFamily="2" charset="2"/>
              <a:buChar char="p"/>
            </a:pPr>
            <a:r>
              <a:rPr lang="zh-CN" altLang="en-US" sz="2400" b="1" dirty="0">
                <a:solidFill>
                  <a:srgbClr val="FF0000"/>
                </a:solidFill>
              </a:rPr>
              <a:t>下腹灼热、疼痛难忍，拒按</a:t>
            </a:r>
            <a:endParaRPr lang="en-US" altLang="zh-CN" sz="2400" b="1" dirty="0">
              <a:solidFill>
                <a:srgbClr val="FF0000"/>
              </a:solidFill>
            </a:endParaRPr>
          </a:p>
          <a:p>
            <a:pPr>
              <a:lnSpc>
                <a:spcPct val="150000"/>
              </a:lnSpc>
              <a:spcBef>
                <a:spcPts val="450"/>
              </a:spcBef>
              <a:buFont typeface="Wingdings" panose="05000000000000000000" pitchFamily="2" charset="2"/>
              <a:buChar char="p"/>
            </a:pPr>
            <a:r>
              <a:rPr lang="zh-CN" altLang="en-US" sz="2400" b="1" dirty="0">
                <a:solidFill>
                  <a:srgbClr val="110F0D"/>
                </a:solidFill>
              </a:rPr>
              <a:t>寒战</a:t>
            </a:r>
            <a:r>
              <a:rPr lang="zh-CN" altLang="en-US" sz="2400" b="1" dirty="0">
                <a:solidFill>
                  <a:srgbClr val="FF0000"/>
                </a:solidFill>
              </a:rPr>
              <a:t>高热</a:t>
            </a:r>
            <a:r>
              <a:rPr lang="zh-CN" altLang="en-US" sz="2400" b="1" dirty="0">
                <a:solidFill>
                  <a:srgbClr val="110F0D"/>
                </a:solidFill>
              </a:rPr>
              <a:t>，或壮热不退；</a:t>
            </a:r>
            <a:endParaRPr lang="en-US" altLang="zh-CN" sz="2400" b="1" dirty="0">
              <a:solidFill>
                <a:srgbClr val="110F0D"/>
              </a:solidFill>
            </a:endParaRPr>
          </a:p>
          <a:p>
            <a:pPr>
              <a:lnSpc>
                <a:spcPct val="150000"/>
              </a:lnSpc>
              <a:spcBef>
                <a:spcPts val="450"/>
              </a:spcBef>
              <a:buFont typeface="Wingdings" panose="05000000000000000000" pitchFamily="2" charset="2"/>
              <a:buChar char="p"/>
            </a:pPr>
            <a:r>
              <a:rPr lang="zh-CN" altLang="en-US" sz="2400" b="1" dirty="0">
                <a:solidFill>
                  <a:srgbClr val="110F0D"/>
                </a:solidFill>
              </a:rPr>
              <a:t>带下量多、色黄或赤白</a:t>
            </a:r>
            <a:r>
              <a:rPr lang="zh-CN" altLang="en-US" sz="2400" dirty="0">
                <a:solidFill>
                  <a:srgbClr val="110F0D"/>
                </a:solidFill>
              </a:rPr>
              <a:t>如脓血</a:t>
            </a:r>
            <a:r>
              <a:rPr lang="zh-CN" altLang="en-US" sz="2400" b="1" dirty="0">
                <a:solidFill>
                  <a:srgbClr val="110F0D"/>
                </a:solidFill>
              </a:rPr>
              <a:t>，臭秽</a:t>
            </a:r>
            <a:endParaRPr lang="en-US" altLang="zh-CN" sz="2400" b="1" dirty="0">
              <a:solidFill>
                <a:srgbClr val="110F0D"/>
              </a:solidFill>
            </a:endParaRPr>
          </a:p>
          <a:p>
            <a:pPr>
              <a:lnSpc>
                <a:spcPct val="150000"/>
              </a:lnSpc>
              <a:spcBef>
                <a:spcPts val="450"/>
              </a:spcBef>
              <a:buFont typeface="Wingdings" panose="05000000000000000000" pitchFamily="2" charset="2"/>
              <a:buChar char="p"/>
            </a:pPr>
            <a:r>
              <a:rPr lang="zh-CN" altLang="en-US" sz="2400" b="1" dirty="0">
                <a:solidFill>
                  <a:srgbClr val="110F0D"/>
                </a:solidFill>
              </a:rPr>
              <a:t>月经量多或淋漓不净</a:t>
            </a:r>
            <a:endParaRPr lang="en-US" altLang="zh-CN" sz="2400" b="1" dirty="0">
              <a:solidFill>
                <a:srgbClr val="110F0D"/>
              </a:solidFill>
            </a:endParaRPr>
          </a:p>
          <a:p>
            <a:pPr>
              <a:lnSpc>
                <a:spcPct val="150000"/>
              </a:lnSpc>
              <a:spcBef>
                <a:spcPts val="450"/>
              </a:spcBef>
              <a:buFont typeface="Wingdings" panose="05000000000000000000" pitchFamily="2" charset="2"/>
              <a:buChar char="p"/>
            </a:pPr>
            <a:r>
              <a:rPr lang="zh-CN" altLang="en-US" sz="2400" b="1" dirty="0">
                <a:solidFill>
                  <a:srgbClr val="110F0D"/>
                </a:solidFill>
              </a:rPr>
              <a:t>烦渴欲饮，大便燥结，小便短赤</a:t>
            </a:r>
            <a:endParaRPr lang="en-US" altLang="zh-CN" sz="2400" b="1" dirty="0">
              <a:solidFill>
                <a:srgbClr val="110F0D"/>
              </a:solidFill>
            </a:endParaRPr>
          </a:p>
          <a:p>
            <a:pPr>
              <a:lnSpc>
                <a:spcPct val="150000"/>
              </a:lnSpc>
              <a:spcBef>
                <a:spcPts val="450"/>
              </a:spcBef>
              <a:buFont typeface="Wingdings" panose="05000000000000000000" pitchFamily="2" charset="2"/>
              <a:buChar char="p"/>
            </a:pPr>
            <a:r>
              <a:rPr lang="zh-CN" altLang="en-US" sz="2400" b="1" dirty="0">
                <a:solidFill>
                  <a:srgbClr val="110F0D"/>
                </a:solidFill>
              </a:rPr>
              <a:t>舌质黯红或深红，苔黄燥，脉数或弦数</a:t>
            </a:r>
          </a:p>
          <a:p>
            <a:pPr marL="109728" indent="0">
              <a:lnSpc>
                <a:spcPct val="120000"/>
              </a:lnSpc>
              <a:buNone/>
            </a:pPr>
            <a:endParaRPr lang="zh-CN" altLang="en-US" b="1" dirty="0">
              <a:solidFill>
                <a:srgbClr val="110F0D"/>
              </a:solidFill>
            </a:endParaRPr>
          </a:p>
        </p:txBody>
      </p:sp>
    </p:spTree>
    <p:extLst>
      <p:ext uri="{BB962C8B-B14F-4D97-AF65-F5344CB8AC3E}">
        <p14:creationId xmlns:p14="http://schemas.microsoft.com/office/powerpoint/2010/main" val="29270616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标题 1"/>
          <p:cNvSpPr>
            <a:spLocks noGrp="1" noChangeArrowheads="1"/>
          </p:cNvSpPr>
          <p:nvPr>
            <p:ph type="title"/>
          </p:nvPr>
        </p:nvSpPr>
        <p:spPr>
          <a:xfrm>
            <a:off x="869021" y="319675"/>
            <a:ext cx="7543800" cy="822722"/>
          </a:xfrm>
        </p:spPr>
        <p:txBody>
          <a:bodyPr>
            <a:normAutofit/>
          </a:bodyPr>
          <a:lstStyle/>
          <a:p>
            <a:pPr algn="ctr">
              <a:defRPr/>
            </a:pPr>
            <a:r>
              <a:rPr lang="zh-CN" altLang="en-US" sz="3600" b="1" dirty="0">
                <a:solidFill>
                  <a:srgbClr val="2626FE"/>
                </a:solidFill>
              </a:rPr>
              <a:t>热毒炽盛 </a:t>
            </a:r>
            <a:endParaRPr lang="zh-CN" altLang="en-US" sz="3600" dirty="0">
              <a:solidFill>
                <a:srgbClr val="2626FE"/>
              </a:solidFill>
            </a:endParaRPr>
          </a:p>
        </p:txBody>
      </p:sp>
      <p:sp>
        <p:nvSpPr>
          <p:cNvPr id="81922" name="内容占位符 2"/>
          <p:cNvSpPr>
            <a:spLocks noGrp="1" noChangeArrowheads="1"/>
          </p:cNvSpPr>
          <p:nvPr>
            <p:ph idx="1"/>
          </p:nvPr>
        </p:nvSpPr>
        <p:spPr>
          <a:xfrm>
            <a:off x="648181" y="983849"/>
            <a:ext cx="7905509" cy="3761772"/>
          </a:xfrm>
        </p:spPr>
        <p:txBody>
          <a:bodyPr>
            <a:normAutofit fontScale="62500" lnSpcReduction="20000"/>
          </a:bodyPr>
          <a:lstStyle/>
          <a:p>
            <a:pPr>
              <a:lnSpc>
                <a:spcPct val="200000"/>
              </a:lnSpc>
              <a:spcBef>
                <a:spcPct val="0"/>
              </a:spcBef>
              <a:buFont typeface="Wingdings" panose="05000000000000000000" pitchFamily="2" charset="2"/>
              <a:buChar char="p"/>
            </a:pPr>
            <a:r>
              <a:rPr lang="zh-CN" altLang="en-US" sz="4500" b="1" dirty="0">
                <a:solidFill>
                  <a:srgbClr val="2626FE"/>
                </a:solidFill>
              </a:rPr>
              <a:t>治    法：</a:t>
            </a:r>
            <a:r>
              <a:rPr lang="zh-CN" altLang="en-US" sz="4500" b="1" dirty="0">
                <a:solidFill>
                  <a:srgbClr val="110F0D"/>
                </a:solidFill>
              </a:rPr>
              <a:t>清热解毒，凉血消痈。</a:t>
            </a:r>
            <a:endParaRPr lang="en-US" altLang="zh-CN" sz="4500" b="1" dirty="0">
              <a:solidFill>
                <a:srgbClr val="110F0D"/>
              </a:solidFill>
            </a:endParaRPr>
          </a:p>
          <a:p>
            <a:pPr>
              <a:lnSpc>
                <a:spcPct val="200000"/>
              </a:lnSpc>
              <a:spcBef>
                <a:spcPct val="0"/>
              </a:spcBef>
              <a:buFont typeface="Wingdings" panose="05000000000000000000" pitchFamily="2" charset="2"/>
              <a:buChar char="p"/>
            </a:pPr>
            <a:r>
              <a:rPr lang="zh-CN" altLang="en-US" sz="4500" b="1" dirty="0">
                <a:solidFill>
                  <a:srgbClr val="2626FE"/>
                </a:solidFill>
              </a:rPr>
              <a:t>方    药：</a:t>
            </a:r>
            <a:r>
              <a:rPr lang="zh-CN" altLang="en-US" sz="4500" b="1" dirty="0">
                <a:solidFill>
                  <a:srgbClr val="FF0000"/>
                </a:solidFill>
              </a:rPr>
              <a:t>五味消毒饮合大黄牡丹汤</a:t>
            </a:r>
            <a:endParaRPr lang="zh-CN" altLang="en-US" sz="4500" b="1" dirty="0">
              <a:solidFill>
                <a:srgbClr val="110F0D"/>
              </a:solidFill>
            </a:endParaRPr>
          </a:p>
          <a:p>
            <a:pPr>
              <a:lnSpc>
                <a:spcPct val="120000"/>
              </a:lnSpc>
            </a:pPr>
            <a:endParaRPr lang="zh-CN" altLang="en-US" b="1" dirty="0">
              <a:solidFill>
                <a:srgbClr val="110F0D"/>
              </a:solidFill>
            </a:endParaRPr>
          </a:p>
          <a:p>
            <a:pPr marL="109728" indent="0">
              <a:lnSpc>
                <a:spcPct val="150000"/>
              </a:lnSpc>
              <a:buNone/>
            </a:pPr>
            <a:r>
              <a:rPr lang="zh-CN" altLang="en-US" sz="3400" dirty="0">
                <a:latin typeface="黑体" pitchFamily="49" charset="-122"/>
              </a:rPr>
              <a:t>大黄加五味消毒饮</a:t>
            </a:r>
            <a:r>
              <a:rPr lang="en-US" altLang="zh-CN" sz="3400" dirty="0">
                <a:latin typeface="黑体" pitchFamily="49" charset="-122"/>
              </a:rPr>
              <a:t>——</a:t>
            </a:r>
            <a:r>
              <a:rPr lang="zh-CN" altLang="en-US" sz="3400" dirty="0">
                <a:latin typeface="黑体" pitchFamily="49" charset="-122"/>
              </a:rPr>
              <a:t>清热解毒；</a:t>
            </a:r>
            <a:endParaRPr lang="en-US" altLang="zh-CN" sz="3400" dirty="0">
              <a:latin typeface="黑体" pitchFamily="49" charset="-122"/>
            </a:endParaRPr>
          </a:p>
          <a:p>
            <a:pPr marL="109728" indent="0">
              <a:lnSpc>
                <a:spcPct val="150000"/>
              </a:lnSpc>
              <a:buNone/>
            </a:pPr>
            <a:r>
              <a:rPr lang="zh-CN" altLang="en-US" sz="3400" dirty="0">
                <a:latin typeface="黑体" pitchFamily="49" charset="-122"/>
              </a:rPr>
              <a:t>桃仁、丹皮</a:t>
            </a:r>
            <a:r>
              <a:rPr lang="en-US" altLang="zh-CN" sz="3400" dirty="0">
                <a:latin typeface="黑体" pitchFamily="49" charset="-122"/>
              </a:rPr>
              <a:t>——</a:t>
            </a:r>
            <a:r>
              <a:rPr lang="zh-CN" altLang="en-US" sz="3400" dirty="0">
                <a:latin typeface="黑体" pitchFamily="49" charset="-122"/>
              </a:rPr>
              <a:t>凉血祛瘀；</a:t>
            </a:r>
            <a:endParaRPr lang="en-US" altLang="zh-CN" sz="3400" dirty="0">
              <a:latin typeface="黑体" pitchFamily="49" charset="-122"/>
            </a:endParaRPr>
          </a:p>
          <a:p>
            <a:pPr marL="109728" indent="0">
              <a:lnSpc>
                <a:spcPct val="150000"/>
              </a:lnSpc>
              <a:buNone/>
            </a:pPr>
            <a:r>
              <a:rPr lang="zh-CN" altLang="en-US" sz="3400" dirty="0">
                <a:latin typeface="黑体" pitchFamily="49" charset="-122"/>
              </a:rPr>
              <a:t>芒硝</a:t>
            </a:r>
            <a:r>
              <a:rPr lang="en-US" altLang="zh-CN" sz="3400" dirty="0">
                <a:latin typeface="黑体" pitchFamily="49" charset="-122"/>
              </a:rPr>
              <a:t>——</a:t>
            </a:r>
            <a:r>
              <a:rPr lang="zh-CN" altLang="en-US" sz="3400" dirty="0">
                <a:latin typeface="黑体" pitchFamily="49" charset="-122"/>
              </a:rPr>
              <a:t>通泻肠胃，使热毒从大便而解；</a:t>
            </a:r>
            <a:endParaRPr lang="en-US" altLang="zh-CN" sz="3400" dirty="0">
              <a:latin typeface="黑体" pitchFamily="49" charset="-122"/>
            </a:endParaRPr>
          </a:p>
          <a:p>
            <a:pPr marL="109728" indent="0">
              <a:lnSpc>
                <a:spcPct val="150000"/>
              </a:lnSpc>
              <a:buNone/>
            </a:pPr>
            <a:r>
              <a:rPr lang="zh-CN" altLang="en-US" sz="3400" dirty="0">
                <a:latin typeface="黑体" pitchFamily="49" charset="-122"/>
              </a:rPr>
              <a:t>冬瓜仁</a:t>
            </a:r>
            <a:r>
              <a:rPr lang="en-US" altLang="zh-CN" sz="3400" dirty="0">
                <a:latin typeface="黑体" pitchFamily="49" charset="-122"/>
              </a:rPr>
              <a:t>——</a:t>
            </a:r>
            <a:r>
              <a:rPr lang="zh-CN" altLang="en-US" sz="3400" dirty="0">
                <a:latin typeface="黑体" pitchFamily="49" charset="-122"/>
              </a:rPr>
              <a:t>排脓祛湿；</a:t>
            </a:r>
            <a:endParaRPr lang="en-US" altLang="zh-CN" sz="3400" dirty="0">
              <a:latin typeface="黑体" pitchFamily="49" charset="-122"/>
            </a:endParaRPr>
          </a:p>
          <a:p>
            <a:endParaRPr lang="zh-CN" altLang="en-US" dirty="0"/>
          </a:p>
        </p:txBody>
      </p:sp>
    </p:spTree>
    <p:extLst>
      <p:ext uri="{BB962C8B-B14F-4D97-AF65-F5344CB8AC3E}">
        <p14:creationId xmlns:p14="http://schemas.microsoft.com/office/powerpoint/2010/main" val="5225376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内容占位符 2"/>
          <p:cNvSpPr>
            <a:spLocks noGrp="1" noChangeArrowheads="1"/>
          </p:cNvSpPr>
          <p:nvPr>
            <p:ph idx="4294967295"/>
          </p:nvPr>
        </p:nvSpPr>
        <p:spPr>
          <a:xfrm>
            <a:off x="532436" y="598608"/>
            <a:ext cx="7543800" cy="4270375"/>
          </a:xfrm>
        </p:spPr>
        <p:txBody>
          <a:bodyPr/>
          <a:lstStyle/>
          <a:p>
            <a:pPr>
              <a:lnSpc>
                <a:spcPct val="150000"/>
              </a:lnSpc>
            </a:pPr>
            <a:r>
              <a:rPr lang="zh-CN" altLang="en-US" sz="2100" b="1" dirty="0">
                <a:solidFill>
                  <a:schemeClr val="tx1"/>
                </a:solidFill>
                <a:latin typeface="+mj-ea"/>
                <a:ea typeface="+mj-ea"/>
              </a:rPr>
              <a:t>带下臭秽</a:t>
            </a:r>
            <a:r>
              <a:rPr lang="en-US" altLang="zh-CN" sz="2100" b="1" dirty="0">
                <a:solidFill>
                  <a:schemeClr val="tx1"/>
                </a:solidFill>
                <a:latin typeface="+mj-ea"/>
                <a:ea typeface="+mj-ea"/>
              </a:rPr>
              <a:t>——</a:t>
            </a:r>
            <a:r>
              <a:rPr lang="zh-CN" altLang="en-US" sz="2100" b="1" dirty="0">
                <a:solidFill>
                  <a:schemeClr val="tx1"/>
                </a:solidFill>
                <a:latin typeface="+mj-ea"/>
                <a:ea typeface="+mj-ea"/>
              </a:rPr>
              <a:t>加椿根皮、黄柏、茵陈；</a:t>
            </a:r>
            <a:endParaRPr lang="en-US" altLang="zh-CN" sz="2100" b="1" dirty="0">
              <a:solidFill>
                <a:schemeClr val="tx1"/>
              </a:solidFill>
              <a:latin typeface="+mj-ea"/>
              <a:ea typeface="+mj-ea"/>
            </a:endParaRPr>
          </a:p>
          <a:p>
            <a:pPr>
              <a:lnSpc>
                <a:spcPct val="150000"/>
              </a:lnSpc>
            </a:pPr>
            <a:r>
              <a:rPr lang="zh-CN" altLang="en-US" sz="2100" b="1" dirty="0">
                <a:solidFill>
                  <a:schemeClr val="tx1"/>
                </a:solidFill>
                <a:latin typeface="+mj-ea"/>
                <a:ea typeface="+mj-ea"/>
              </a:rPr>
              <a:t>腹胀者</a:t>
            </a:r>
            <a:r>
              <a:rPr lang="en-US" altLang="zh-CN" sz="2100" b="1" dirty="0">
                <a:solidFill>
                  <a:schemeClr val="tx1"/>
                </a:solidFill>
                <a:latin typeface="+mj-ea"/>
                <a:ea typeface="+mj-ea"/>
              </a:rPr>
              <a:t>——</a:t>
            </a:r>
            <a:r>
              <a:rPr lang="zh-CN" altLang="en-US" sz="2100" b="1" dirty="0">
                <a:solidFill>
                  <a:schemeClr val="tx1"/>
                </a:solidFill>
                <a:latin typeface="+mj-ea"/>
                <a:ea typeface="+mj-ea"/>
              </a:rPr>
              <a:t>加厚朴、枳实；</a:t>
            </a:r>
            <a:endParaRPr lang="en-US" altLang="zh-CN" sz="2100" b="1" dirty="0">
              <a:solidFill>
                <a:schemeClr val="tx1"/>
              </a:solidFill>
              <a:latin typeface="+mj-ea"/>
              <a:ea typeface="+mj-ea"/>
            </a:endParaRPr>
          </a:p>
          <a:p>
            <a:pPr>
              <a:lnSpc>
                <a:spcPct val="150000"/>
              </a:lnSpc>
            </a:pPr>
            <a:r>
              <a:rPr lang="zh-CN" altLang="en-US" sz="2100" b="1" dirty="0">
                <a:solidFill>
                  <a:schemeClr val="tx1"/>
                </a:solidFill>
                <a:latin typeface="+mj-ea"/>
                <a:ea typeface="+mj-ea"/>
              </a:rPr>
              <a:t>里急后重</a:t>
            </a:r>
            <a:r>
              <a:rPr lang="en-US" altLang="zh-CN" sz="2100" b="1" dirty="0">
                <a:solidFill>
                  <a:schemeClr val="tx1"/>
                </a:solidFill>
                <a:latin typeface="+mj-ea"/>
                <a:ea typeface="+mj-ea"/>
              </a:rPr>
              <a:t>——</a:t>
            </a:r>
            <a:r>
              <a:rPr lang="zh-CN" altLang="en-US" sz="2100" b="1" dirty="0">
                <a:solidFill>
                  <a:schemeClr val="tx1"/>
                </a:solidFill>
                <a:latin typeface="+mj-ea"/>
                <a:ea typeface="+mj-ea"/>
              </a:rPr>
              <a:t>加槟郎、枳壳；</a:t>
            </a:r>
            <a:endParaRPr lang="en-US" altLang="zh-CN" sz="2100" b="1" dirty="0">
              <a:solidFill>
                <a:schemeClr val="tx1"/>
              </a:solidFill>
              <a:latin typeface="+mj-ea"/>
              <a:ea typeface="+mj-ea"/>
            </a:endParaRPr>
          </a:p>
          <a:p>
            <a:pPr>
              <a:lnSpc>
                <a:spcPct val="150000"/>
              </a:lnSpc>
            </a:pPr>
            <a:r>
              <a:rPr lang="zh-CN" altLang="en-US" sz="2100" b="1" dirty="0">
                <a:solidFill>
                  <a:schemeClr val="tx1"/>
                </a:solidFill>
                <a:latin typeface="+mj-ea"/>
                <a:ea typeface="+mj-ea"/>
              </a:rPr>
              <a:t>月经量多不止</a:t>
            </a:r>
            <a:r>
              <a:rPr lang="en-US" altLang="zh-CN" sz="2100" b="1" dirty="0">
                <a:solidFill>
                  <a:schemeClr val="tx1"/>
                </a:solidFill>
                <a:latin typeface="+mj-ea"/>
                <a:ea typeface="+mj-ea"/>
              </a:rPr>
              <a:t>——</a:t>
            </a:r>
            <a:r>
              <a:rPr lang="zh-CN" altLang="en-US" sz="2100" b="1" dirty="0">
                <a:solidFill>
                  <a:schemeClr val="tx1"/>
                </a:solidFill>
                <a:latin typeface="+mj-ea"/>
                <a:ea typeface="+mj-ea"/>
              </a:rPr>
              <a:t>加地榆、马齿苋；</a:t>
            </a:r>
            <a:endParaRPr lang="en-US" altLang="zh-CN" sz="2100" b="1" dirty="0">
              <a:solidFill>
                <a:schemeClr val="tx1"/>
              </a:solidFill>
              <a:latin typeface="+mj-ea"/>
              <a:ea typeface="+mj-ea"/>
            </a:endParaRPr>
          </a:p>
          <a:p>
            <a:pPr>
              <a:lnSpc>
                <a:spcPct val="150000"/>
              </a:lnSpc>
            </a:pPr>
            <a:r>
              <a:rPr lang="zh-CN" altLang="en-US" sz="2100" b="1" dirty="0">
                <a:solidFill>
                  <a:schemeClr val="tx1"/>
                </a:solidFill>
                <a:latin typeface="+mj-ea"/>
                <a:ea typeface="+mj-ea"/>
              </a:rPr>
              <a:t>盆腔脓肿形成</a:t>
            </a:r>
            <a:r>
              <a:rPr lang="en-US" altLang="zh-CN" sz="2100" b="1" dirty="0">
                <a:solidFill>
                  <a:schemeClr val="tx1"/>
                </a:solidFill>
                <a:latin typeface="+mj-ea"/>
                <a:ea typeface="+mj-ea"/>
              </a:rPr>
              <a:t>——</a:t>
            </a:r>
            <a:r>
              <a:rPr lang="zh-CN" altLang="en-US" sz="2100" b="1" dirty="0">
                <a:solidFill>
                  <a:schemeClr val="tx1"/>
                </a:solidFill>
                <a:latin typeface="+mj-ea"/>
                <a:ea typeface="+mj-ea"/>
              </a:rPr>
              <a:t>加红藤、皂刺、白芷；</a:t>
            </a:r>
            <a:endParaRPr lang="en-US" altLang="zh-CN" sz="2100" b="1" dirty="0">
              <a:solidFill>
                <a:schemeClr val="tx1"/>
              </a:solidFill>
              <a:latin typeface="+mj-ea"/>
              <a:ea typeface="+mj-ea"/>
            </a:endParaRPr>
          </a:p>
          <a:p>
            <a:pPr>
              <a:lnSpc>
                <a:spcPct val="150000"/>
              </a:lnSpc>
            </a:pPr>
            <a:r>
              <a:rPr lang="zh-CN" altLang="en-US" sz="2100" b="1" dirty="0">
                <a:solidFill>
                  <a:schemeClr val="tx1"/>
                </a:solidFill>
                <a:latin typeface="+mj-ea"/>
                <a:ea typeface="+mj-ea"/>
              </a:rPr>
              <a:t>腹痛</a:t>
            </a:r>
            <a:r>
              <a:rPr lang="en-US" altLang="zh-CN" sz="2100" b="1" dirty="0">
                <a:solidFill>
                  <a:schemeClr val="tx1"/>
                </a:solidFill>
                <a:latin typeface="+mj-ea"/>
                <a:ea typeface="+mj-ea"/>
              </a:rPr>
              <a:t>——</a:t>
            </a:r>
            <a:r>
              <a:rPr lang="zh-CN" altLang="en-US" sz="2100" b="1" dirty="0">
                <a:solidFill>
                  <a:schemeClr val="tx1"/>
                </a:solidFill>
                <a:latin typeface="+mj-ea"/>
                <a:ea typeface="+mj-ea"/>
              </a:rPr>
              <a:t>加元胡索、川楝子；</a:t>
            </a:r>
            <a:endParaRPr lang="en-US" altLang="zh-CN" sz="2100" b="1" dirty="0">
              <a:solidFill>
                <a:schemeClr val="tx1"/>
              </a:solidFill>
              <a:latin typeface="+mj-ea"/>
              <a:ea typeface="+mj-ea"/>
            </a:endParaRPr>
          </a:p>
          <a:p>
            <a:pPr>
              <a:lnSpc>
                <a:spcPct val="150000"/>
              </a:lnSpc>
            </a:pPr>
            <a:r>
              <a:rPr lang="zh-CN" altLang="en-US" sz="2100" b="1" dirty="0">
                <a:solidFill>
                  <a:schemeClr val="tx1"/>
                </a:solidFill>
                <a:latin typeface="+mj-ea"/>
                <a:ea typeface="+mj-ea"/>
              </a:rPr>
              <a:t>高热烦躁，腹痛不减，热入营血证</a:t>
            </a:r>
            <a:r>
              <a:rPr lang="en-US" altLang="zh-CN" sz="2100" b="1" dirty="0">
                <a:solidFill>
                  <a:schemeClr val="tx1"/>
                </a:solidFill>
                <a:latin typeface="+mj-ea"/>
                <a:ea typeface="+mj-ea"/>
              </a:rPr>
              <a:t>——</a:t>
            </a:r>
            <a:r>
              <a:rPr lang="zh-CN" altLang="en-US" sz="2100" b="1" dirty="0">
                <a:latin typeface="+mj-ea"/>
                <a:ea typeface="+mj-ea"/>
              </a:rPr>
              <a:t>清营汤</a:t>
            </a:r>
            <a:endParaRPr lang="en-US" altLang="zh-CN" sz="2100" b="1" dirty="0">
              <a:latin typeface="+mj-ea"/>
              <a:ea typeface="+mj-ea"/>
            </a:endParaRPr>
          </a:p>
          <a:p>
            <a:pPr>
              <a:lnSpc>
                <a:spcPct val="150000"/>
              </a:lnSpc>
            </a:pPr>
            <a:r>
              <a:rPr lang="zh-CN" altLang="en-US" sz="2100" b="1" dirty="0">
                <a:latin typeface="+mj-ea"/>
                <a:ea typeface="+mj-ea"/>
              </a:rPr>
              <a:t>热毒内陷，热入心包</a:t>
            </a:r>
            <a:r>
              <a:rPr lang="en-US" altLang="zh-CN" sz="2100" b="1" dirty="0">
                <a:latin typeface="+mj-ea"/>
                <a:ea typeface="+mj-ea"/>
              </a:rPr>
              <a:t>——</a:t>
            </a:r>
            <a:r>
              <a:rPr lang="zh-CN" altLang="en-US" sz="2100" b="1" dirty="0">
                <a:latin typeface="+mj-ea"/>
                <a:ea typeface="+mj-ea"/>
              </a:rPr>
              <a:t>配服安宫牛黄丸或紫雪丹</a:t>
            </a:r>
            <a:endParaRPr lang="en-US" altLang="zh-CN" sz="2100" b="1" dirty="0">
              <a:latin typeface="+mj-ea"/>
              <a:ea typeface="+mj-ea"/>
            </a:endParaRPr>
          </a:p>
        </p:txBody>
      </p:sp>
    </p:spTree>
    <p:extLst>
      <p:ext uri="{BB962C8B-B14F-4D97-AF65-F5344CB8AC3E}">
        <p14:creationId xmlns:p14="http://schemas.microsoft.com/office/powerpoint/2010/main" val="18061465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内容占位符 2"/>
          <p:cNvSpPr>
            <a:spLocks noGrp="1" noChangeArrowheads="1"/>
          </p:cNvSpPr>
          <p:nvPr>
            <p:ph idx="1"/>
          </p:nvPr>
        </p:nvSpPr>
        <p:spPr>
          <a:xfrm>
            <a:off x="457200" y="844952"/>
            <a:ext cx="8229600" cy="3738709"/>
          </a:xfrm>
        </p:spPr>
        <p:txBody>
          <a:bodyPr/>
          <a:lstStyle/>
          <a:p>
            <a:pPr marL="109728" indent="0" algn="ctr">
              <a:lnSpc>
                <a:spcPct val="150000"/>
              </a:lnSpc>
              <a:buNone/>
            </a:pPr>
            <a:r>
              <a:rPr lang="zh-CN" altLang="en-US" sz="3200" b="1" dirty="0">
                <a:solidFill>
                  <a:srgbClr val="2626FE"/>
                </a:solidFill>
              </a:rPr>
              <a:t>夏桂成经验方</a:t>
            </a:r>
            <a:r>
              <a:rPr lang="en-US" altLang="zh-CN" sz="3200" b="1" dirty="0">
                <a:solidFill>
                  <a:srgbClr val="2626FE"/>
                </a:solidFill>
              </a:rPr>
              <a:t>---</a:t>
            </a:r>
            <a:r>
              <a:rPr lang="zh-CN" altLang="en-US" sz="3200" b="1" dirty="0">
                <a:solidFill>
                  <a:srgbClr val="2626FE"/>
                </a:solidFill>
              </a:rPr>
              <a:t>盆腔炎</a:t>
            </a:r>
            <a:r>
              <a:rPr lang="en-US" altLang="zh-CN" sz="3200" b="1" dirty="0">
                <a:solidFill>
                  <a:srgbClr val="2626FE"/>
                </a:solidFill>
              </a:rPr>
              <a:t>1</a:t>
            </a:r>
            <a:r>
              <a:rPr lang="zh-CN" altLang="en-US" sz="3200" b="1" dirty="0">
                <a:solidFill>
                  <a:srgbClr val="2626FE"/>
                </a:solidFill>
              </a:rPr>
              <a:t>号方</a:t>
            </a:r>
          </a:p>
          <a:p>
            <a:pPr marL="109728" indent="0">
              <a:lnSpc>
                <a:spcPct val="150000"/>
              </a:lnSpc>
              <a:buNone/>
            </a:pPr>
            <a:r>
              <a:rPr lang="zh-CN" altLang="en-US" b="1" dirty="0"/>
              <a:t>金银花、红藤、败酱草各</a:t>
            </a:r>
            <a:r>
              <a:rPr lang="en-US" altLang="zh-CN" b="1" dirty="0"/>
              <a:t>15-30g</a:t>
            </a:r>
            <a:r>
              <a:rPr lang="zh-CN" altLang="en-US" b="1" dirty="0"/>
              <a:t>，赤芍、牡丹皮、延胡索、黄柏各</a:t>
            </a:r>
            <a:r>
              <a:rPr lang="en-US" altLang="zh-CN" b="1" dirty="0"/>
              <a:t>10g</a:t>
            </a:r>
            <a:r>
              <a:rPr lang="zh-CN" altLang="en-US" b="1" dirty="0"/>
              <a:t>，生薏苡仁</a:t>
            </a:r>
            <a:r>
              <a:rPr lang="en-US" altLang="zh-CN" b="1" dirty="0"/>
              <a:t>20g</a:t>
            </a:r>
            <a:r>
              <a:rPr lang="zh-CN" altLang="en-US" b="1" dirty="0"/>
              <a:t>，车前草</a:t>
            </a:r>
            <a:r>
              <a:rPr lang="en-US" altLang="zh-CN" b="1" dirty="0"/>
              <a:t>10g</a:t>
            </a:r>
            <a:r>
              <a:rPr lang="zh-CN" altLang="en-US" b="1" dirty="0"/>
              <a:t>，广木香</a:t>
            </a:r>
            <a:r>
              <a:rPr lang="en-US" altLang="zh-CN" b="1" dirty="0"/>
              <a:t>5</a:t>
            </a:r>
            <a:r>
              <a:rPr lang="zh-CN" altLang="en-US" b="1" dirty="0"/>
              <a:t>，五灵脂</a:t>
            </a:r>
            <a:r>
              <a:rPr lang="en-US" altLang="zh-CN" b="1" dirty="0"/>
              <a:t>10g</a:t>
            </a:r>
          </a:p>
          <a:p>
            <a:pPr>
              <a:lnSpc>
                <a:spcPct val="150000"/>
              </a:lnSpc>
            </a:pPr>
            <a:endParaRPr lang="en-US" altLang="zh-CN" sz="2100" b="1" dirty="0"/>
          </a:p>
        </p:txBody>
      </p:sp>
    </p:spTree>
    <p:extLst>
      <p:ext uri="{BB962C8B-B14F-4D97-AF65-F5344CB8AC3E}">
        <p14:creationId xmlns:p14="http://schemas.microsoft.com/office/powerpoint/2010/main" val="4576308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标题 1"/>
          <p:cNvSpPr>
            <a:spLocks noGrp="1" noChangeArrowheads="1"/>
          </p:cNvSpPr>
          <p:nvPr>
            <p:ph type="title"/>
          </p:nvPr>
        </p:nvSpPr>
        <p:spPr>
          <a:xfrm>
            <a:off x="892171" y="435422"/>
            <a:ext cx="7543800" cy="822722"/>
          </a:xfrm>
        </p:spPr>
        <p:txBody>
          <a:bodyPr>
            <a:normAutofit/>
          </a:bodyPr>
          <a:lstStyle/>
          <a:p>
            <a:pPr algn="ctr">
              <a:defRPr/>
            </a:pPr>
            <a:r>
              <a:rPr lang="zh-CN" altLang="en-US" sz="3200" dirty="0">
                <a:solidFill>
                  <a:srgbClr val="2626FE"/>
                </a:solidFill>
              </a:rPr>
              <a:t>湿毒壅盛</a:t>
            </a:r>
            <a:r>
              <a:rPr lang="en-US" altLang="zh-CN" sz="3200" b="1" dirty="0">
                <a:solidFill>
                  <a:srgbClr val="2626FE"/>
                </a:solidFill>
              </a:rPr>
              <a:t>——</a:t>
            </a:r>
            <a:r>
              <a:rPr lang="zh-CN" altLang="en-US" sz="3200" dirty="0">
                <a:solidFill>
                  <a:srgbClr val="FF0000"/>
                </a:solidFill>
              </a:rPr>
              <a:t>主要证候：</a:t>
            </a:r>
            <a:endParaRPr lang="zh-CN" altLang="en-US" sz="3200" dirty="0">
              <a:solidFill>
                <a:srgbClr val="2626FE"/>
              </a:solidFill>
            </a:endParaRPr>
          </a:p>
        </p:txBody>
      </p:sp>
      <p:sp>
        <p:nvSpPr>
          <p:cNvPr id="81922" name="内容占位符 2"/>
          <p:cNvSpPr>
            <a:spLocks noGrp="1" noChangeArrowheads="1"/>
          </p:cNvSpPr>
          <p:nvPr>
            <p:ph idx="1"/>
          </p:nvPr>
        </p:nvSpPr>
        <p:spPr>
          <a:xfrm>
            <a:off x="659756" y="1261640"/>
            <a:ext cx="7905509" cy="3587565"/>
          </a:xfrm>
        </p:spPr>
        <p:txBody>
          <a:bodyPr>
            <a:normAutofit lnSpcReduction="10000"/>
          </a:bodyPr>
          <a:lstStyle/>
          <a:p>
            <a:pPr>
              <a:lnSpc>
                <a:spcPct val="150000"/>
              </a:lnSpc>
              <a:spcBef>
                <a:spcPts val="450"/>
              </a:spcBef>
              <a:buFont typeface="Wingdings" panose="05000000000000000000" pitchFamily="2" charset="2"/>
              <a:buChar char="p"/>
            </a:pPr>
            <a:r>
              <a:rPr lang="zh-CN" altLang="en-US" sz="2400" b="1" dirty="0">
                <a:solidFill>
                  <a:srgbClr val="FF0000"/>
                </a:solidFill>
              </a:rPr>
              <a:t>下腹或腰骶部胀痛拒按</a:t>
            </a:r>
            <a:endParaRPr lang="en-US" altLang="zh-CN" sz="2400" b="1" dirty="0">
              <a:solidFill>
                <a:srgbClr val="FF0000"/>
              </a:solidFill>
            </a:endParaRPr>
          </a:p>
          <a:p>
            <a:pPr>
              <a:lnSpc>
                <a:spcPct val="150000"/>
              </a:lnSpc>
              <a:spcBef>
                <a:spcPts val="450"/>
              </a:spcBef>
              <a:buFont typeface="Wingdings" panose="05000000000000000000" pitchFamily="2" charset="2"/>
              <a:buChar char="p"/>
            </a:pPr>
            <a:r>
              <a:rPr lang="zh-CN" altLang="en-US" sz="2400" b="1" dirty="0"/>
              <a:t>发热恶寒，或高热</a:t>
            </a:r>
            <a:endParaRPr lang="en-US" altLang="zh-CN" sz="2400" b="1" dirty="0"/>
          </a:p>
          <a:p>
            <a:pPr>
              <a:lnSpc>
                <a:spcPct val="150000"/>
              </a:lnSpc>
              <a:spcBef>
                <a:spcPts val="450"/>
              </a:spcBef>
              <a:buFont typeface="Wingdings" panose="05000000000000000000" pitchFamily="2" charset="2"/>
              <a:buChar char="p"/>
            </a:pPr>
            <a:r>
              <a:rPr lang="zh-CN" altLang="en-US" sz="2400" b="1" dirty="0">
                <a:solidFill>
                  <a:srgbClr val="110F0D"/>
                </a:solidFill>
              </a:rPr>
              <a:t>带下量多、色黄绿如脓，味臭秽</a:t>
            </a:r>
            <a:endParaRPr lang="en-US" altLang="zh-CN" sz="2400" b="1" dirty="0">
              <a:solidFill>
                <a:srgbClr val="110F0D"/>
              </a:solidFill>
            </a:endParaRPr>
          </a:p>
          <a:p>
            <a:pPr>
              <a:lnSpc>
                <a:spcPct val="150000"/>
              </a:lnSpc>
              <a:spcBef>
                <a:spcPts val="450"/>
              </a:spcBef>
              <a:buFont typeface="Wingdings" panose="05000000000000000000" pitchFamily="2" charset="2"/>
              <a:buChar char="p"/>
            </a:pPr>
            <a:r>
              <a:rPr lang="zh-CN" altLang="en-US" sz="2400" b="1" dirty="0">
                <a:solidFill>
                  <a:srgbClr val="110F0D"/>
                </a:solidFill>
              </a:rPr>
              <a:t>月经量多</a:t>
            </a:r>
            <a:r>
              <a:rPr lang="zh-CN" altLang="en-US" sz="2400" dirty="0">
                <a:solidFill>
                  <a:srgbClr val="110F0D"/>
                </a:solidFill>
              </a:rPr>
              <a:t>或经期延长或淋漓不净</a:t>
            </a:r>
            <a:endParaRPr lang="en-US" altLang="zh-CN" sz="2400" dirty="0">
              <a:solidFill>
                <a:srgbClr val="110F0D"/>
              </a:solidFill>
            </a:endParaRPr>
          </a:p>
          <a:p>
            <a:pPr>
              <a:lnSpc>
                <a:spcPct val="150000"/>
              </a:lnSpc>
              <a:spcBef>
                <a:spcPts val="450"/>
              </a:spcBef>
              <a:buFont typeface="Wingdings" panose="05000000000000000000" pitchFamily="2" charset="2"/>
              <a:buChar char="p"/>
            </a:pPr>
            <a:r>
              <a:rPr lang="zh-CN" altLang="en-US" sz="2400" dirty="0">
                <a:solidFill>
                  <a:srgbClr val="110F0D"/>
                </a:solidFill>
              </a:rPr>
              <a:t>口苦</a:t>
            </a:r>
            <a:r>
              <a:rPr lang="zh-CN" altLang="en-US" sz="2400" dirty="0">
                <a:solidFill>
                  <a:srgbClr val="FF0000"/>
                </a:solidFill>
              </a:rPr>
              <a:t>口腻</a:t>
            </a:r>
            <a:r>
              <a:rPr lang="zh-CN" altLang="en-US" sz="2400" dirty="0">
                <a:solidFill>
                  <a:srgbClr val="110F0D"/>
                </a:solidFill>
              </a:rPr>
              <a:t>，</a:t>
            </a:r>
            <a:r>
              <a:rPr lang="zh-CN" altLang="en-US" sz="2400" dirty="0">
                <a:solidFill>
                  <a:srgbClr val="FF0000"/>
                </a:solidFill>
              </a:rPr>
              <a:t>大便溏稀</a:t>
            </a:r>
            <a:r>
              <a:rPr lang="zh-CN" altLang="en-US" sz="2400" b="1" dirty="0">
                <a:solidFill>
                  <a:srgbClr val="110F0D"/>
                </a:solidFill>
              </a:rPr>
              <a:t>，小便短赤</a:t>
            </a:r>
            <a:endParaRPr lang="en-US" altLang="zh-CN" sz="2400" b="1" dirty="0">
              <a:solidFill>
                <a:srgbClr val="110F0D"/>
              </a:solidFill>
            </a:endParaRPr>
          </a:p>
          <a:p>
            <a:pPr>
              <a:lnSpc>
                <a:spcPct val="150000"/>
              </a:lnSpc>
              <a:spcBef>
                <a:spcPts val="450"/>
              </a:spcBef>
              <a:buFont typeface="Wingdings" panose="05000000000000000000" pitchFamily="2" charset="2"/>
              <a:buChar char="p"/>
            </a:pPr>
            <a:r>
              <a:rPr lang="zh-CN" altLang="en-US" sz="2400" b="1" dirty="0">
                <a:solidFill>
                  <a:srgbClr val="110F0D"/>
                </a:solidFill>
              </a:rPr>
              <a:t>舌质黯红，</a:t>
            </a:r>
            <a:r>
              <a:rPr lang="zh-CN" altLang="en-US" sz="2400" b="1" dirty="0">
                <a:solidFill>
                  <a:srgbClr val="FF0000"/>
                </a:solidFill>
              </a:rPr>
              <a:t>苔黄厚腻</a:t>
            </a:r>
            <a:r>
              <a:rPr lang="zh-CN" altLang="en-US" sz="2400" b="1" dirty="0">
                <a:solidFill>
                  <a:srgbClr val="110F0D"/>
                </a:solidFill>
              </a:rPr>
              <a:t>，脉滑数</a:t>
            </a:r>
          </a:p>
          <a:p>
            <a:pPr marL="109728" indent="0">
              <a:lnSpc>
                <a:spcPct val="120000"/>
              </a:lnSpc>
              <a:buNone/>
            </a:pPr>
            <a:endParaRPr lang="zh-CN" altLang="en-US" b="1" dirty="0">
              <a:solidFill>
                <a:srgbClr val="110F0D"/>
              </a:solidFill>
            </a:endParaRPr>
          </a:p>
        </p:txBody>
      </p:sp>
    </p:spTree>
    <p:extLst>
      <p:ext uri="{BB962C8B-B14F-4D97-AF65-F5344CB8AC3E}">
        <p14:creationId xmlns:p14="http://schemas.microsoft.com/office/powerpoint/2010/main" val="39136205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标题 1"/>
          <p:cNvSpPr>
            <a:spLocks noGrp="1" noChangeArrowheads="1"/>
          </p:cNvSpPr>
          <p:nvPr>
            <p:ph type="title"/>
          </p:nvPr>
        </p:nvSpPr>
        <p:spPr>
          <a:xfrm>
            <a:off x="892171" y="435422"/>
            <a:ext cx="7543800" cy="822722"/>
          </a:xfrm>
        </p:spPr>
        <p:txBody>
          <a:bodyPr>
            <a:normAutofit/>
          </a:bodyPr>
          <a:lstStyle/>
          <a:p>
            <a:pPr algn="ctr">
              <a:defRPr/>
            </a:pPr>
            <a:r>
              <a:rPr lang="zh-CN" altLang="en-US" sz="3200" dirty="0">
                <a:solidFill>
                  <a:srgbClr val="2626FE"/>
                </a:solidFill>
              </a:rPr>
              <a:t>湿毒壅盛</a:t>
            </a:r>
            <a:endParaRPr lang="zh-CN" altLang="en-US" sz="3200" dirty="0">
              <a:solidFill>
                <a:srgbClr val="FF0000"/>
              </a:solidFill>
            </a:endParaRPr>
          </a:p>
        </p:txBody>
      </p:sp>
      <p:sp>
        <p:nvSpPr>
          <p:cNvPr id="81922" name="内容占位符 2"/>
          <p:cNvSpPr>
            <a:spLocks noGrp="1" noChangeArrowheads="1"/>
          </p:cNvSpPr>
          <p:nvPr>
            <p:ph idx="1"/>
          </p:nvPr>
        </p:nvSpPr>
        <p:spPr>
          <a:xfrm>
            <a:off x="671331" y="1215342"/>
            <a:ext cx="7905509" cy="3692324"/>
          </a:xfrm>
        </p:spPr>
        <p:txBody>
          <a:bodyPr>
            <a:normAutofit/>
          </a:bodyPr>
          <a:lstStyle/>
          <a:p>
            <a:pPr>
              <a:lnSpc>
                <a:spcPct val="150000"/>
              </a:lnSpc>
              <a:spcBef>
                <a:spcPct val="0"/>
              </a:spcBef>
              <a:buFont typeface="Wingdings" panose="05000000000000000000" pitchFamily="2" charset="2"/>
              <a:buChar char="p"/>
            </a:pPr>
            <a:r>
              <a:rPr lang="zh-CN" altLang="en-US" b="1" dirty="0">
                <a:solidFill>
                  <a:srgbClr val="2626FE"/>
                </a:solidFill>
              </a:rPr>
              <a:t>治    法：</a:t>
            </a:r>
            <a:r>
              <a:rPr lang="zh-CN" altLang="en-US" b="1" dirty="0">
                <a:solidFill>
                  <a:srgbClr val="110F0D"/>
                </a:solidFill>
              </a:rPr>
              <a:t>解毒利湿，活血止痛。</a:t>
            </a:r>
            <a:endParaRPr lang="en-US" altLang="zh-CN" b="1" dirty="0">
              <a:solidFill>
                <a:srgbClr val="110F0D"/>
              </a:solidFill>
            </a:endParaRPr>
          </a:p>
          <a:p>
            <a:pPr>
              <a:lnSpc>
                <a:spcPct val="150000"/>
              </a:lnSpc>
              <a:spcBef>
                <a:spcPct val="0"/>
              </a:spcBef>
              <a:buFont typeface="Wingdings" panose="05000000000000000000" pitchFamily="2" charset="2"/>
              <a:buChar char="p"/>
            </a:pPr>
            <a:r>
              <a:rPr lang="zh-CN" altLang="en-US" b="1" dirty="0">
                <a:solidFill>
                  <a:srgbClr val="2626FE"/>
                </a:solidFill>
              </a:rPr>
              <a:t>方    药：</a:t>
            </a:r>
            <a:r>
              <a:rPr lang="zh-CN" altLang="en-US" b="1" dirty="0">
                <a:solidFill>
                  <a:srgbClr val="FF0000"/>
                </a:solidFill>
              </a:rPr>
              <a:t>银翘红酱解毒汤</a:t>
            </a:r>
            <a:r>
              <a:rPr lang="en-US" altLang="zh-CN" b="1" dirty="0"/>
              <a:t>《</a:t>
            </a:r>
            <a:r>
              <a:rPr lang="zh-CN" altLang="en-US" b="1" dirty="0"/>
              <a:t>中医妇科临床手册</a:t>
            </a:r>
            <a:r>
              <a:rPr lang="en-US" altLang="zh-CN" b="1" dirty="0"/>
              <a:t>》</a:t>
            </a:r>
            <a:endParaRPr lang="en-US" altLang="zh-CN" dirty="0"/>
          </a:p>
          <a:p>
            <a:pPr marL="109728" indent="0" algn="ctr">
              <a:lnSpc>
                <a:spcPct val="160000"/>
              </a:lnSpc>
              <a:buNone/>
            </a:pPr>
            <a:r>
              <a:rPr lang="zh-CN" altLang="en-US" dirty="0"/>
              <a:t>金银花   连翘   红藤   败酱草    </a:t>
            </a:r>
            <a:endParaRPr lang="en-US" altLang="zh-CN" dirty="0"/>
          </a:p>
          <a:p>
            <a:pPr marL="109728" indent="0" algn="ctr">
              <a:lnSpc>
                <a:spcPct val="160000"/>
              </a:lnSpc>
              <a:buNone/>
            </a:pPr>
            <a:r>
              <a:rPr lang="zh-CN" altLang="en-US" dirty="0"/>
              <a:t>栀子    桃仁   牡丹皮   赤芍 </a:t>
            </a:r>
            <a:endParaRPr lang="en-US" altLang="zh-CN" dirty="0"/>
          </a:p>
          <a:p>
            <a:pPr marL="109728" indent="0" algn="ctr">
              <a:lnSpc>
                <a:spcPct val="160000"/>
              </a:lnSpc>
              <a:buNone/>
            </a:pPr>
            <a:r>
              <a:rPr lang="zh-CN" altLang="en-US" dirty="0"/>
              <a:t>薏苡仁   元胡索   乳香  没药   川楝子</a:t>
            </a:r>
          </a:p>
        </p:txBody>
      </p:sp>
    </p:spTree>
    <p:extLst>
      <p:ext uri="{BB962C8B-B14F-4D97-AF65-F5344CB8AC3E}">
        <p14:creationId xmlns:p14="http://schemas.microsoft.com/office/powerpoint/2010/main" val="3284575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13313" name="内容占位符 12"/>
          <p:cNvSpPr>
            <a:spLocks noGrp="1" noChangeArrowheads="1"/>
          </p:cNvSpPr>
          <p:nvPr>
            <p:ph sz="half" idx="1"/>
          </p:nvPr>
        </p:nvSpPr>
        <p:spPr>
          <a:xfrm>
            <a:off x="2020571" y="1985248"/>
            <a:ext cx="4869656" cy="1365647"/>
          </a:xfrm>
        </p:spPr>
        <p:txBody>
          <a:bodyPr/>
          <a:lstStyle/>
          <a:p>
            <a:pPr marL="109728" indent="0" algn="ctr">
              <a:buNone/>
            </a:pPr>
            <a:r>
              <a:rPr lang="zh-CN" altLang="en-US" sz="6000" b="1" dirty="0">
                <a:solidFill>
                  <a:schemeClr val="bg1"/>
                </a:solidFill>
                <a:latin typeface="微软雅黑" panose="020B0503020204020204" pitchFamily="34" charset="-122"/>
                <a:ea typeface="微软雅黑" panose="020B0503020204020204" pitchFamily="34" charset="-122"/>
              </a:rPr>
              <a:t>二、病因病理</a:t>
            </a:r>
            <a:endParaRPr lang="zh-CN" altLang="en-US" sz="6000" dirty="0"/>
          </a:p>
        </p:txBody>
      </p:sp>
    </p:spTree>
    <p:extLst>
      <p:ext uri="{BB962C8B-B14F-4D97-AF65-F5344CB8AC3E}">
        <p14:creationId xmlns:p14="http://schemas.microsoft.com/office/powerpoint/2010/main" val="6210955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34051" y="637331"/>
            <a:ext cx="8229600" cy="800100"/>
          </a:xfrm>
        </p:spPr>
        <p:txBody>
          <a:bodyPr>
            <a:normAutofit/>
          </a:bodyPr>
          <a:lstStyle/>
          <a:p>
            <a:pPr algn="ctr"/>
            <a:r>
              <a:rPr lang="zh-CN" altLang="en-US" sz="3600" dirty="0">
                <a:solidFill>
                  <a:srgbClr val="2626FE"/>
                </a:solidFill>
              </a:rPr>
              <a:t>加减</a:t>
            </a:r>
          </a:p>
        </p:txBody>
      </p:sp>
      <p:sp>
        <p:nvSpPr>
          <p:cNvPr id="3" name="内容占位符 2"/>
          <p:cNvSpPr>
            <a:spLocks noGrp="1"/>
          </p:cNvSpPr>
          <p:nvPr>
            <p:ph idx="1"/>
          </p:nvPr>
        </p:nvSpPr>
        <p:spPr>
          <a:xfrm>
            <a:off x="457200" y="1551008"/>
            <a:ext cx="8229600" cy="3379894"/>
          </a:xfrm>
        </p:spPr>
        <p:txBody>
          <a:bodyPr/>
          <a:lstStyle/>
          <a:p>
            <a:pPr>
              <a:lnSpc>
                <a:spcPct val="150000"/>
              </a:lnSpc>
              <a:buFont typeface="Wingdings" panose="05000000000000000000" pitchFamily="2" charset="2"/>
              <a:buChar char="p"/>
            </a:pPr>
            <a:r>
              <a:rPr lang="zh-CN" altLang="en-US" dirty="0"/>
              <a:t>高热恶寒者，加大青叶、柴胡</a:t>
            </a:r>
            <a:endParaRPr lang="en-US" altLang="zh-CN" dirty="0"/>
          </a:p>
          <a:p>
            <a:pPr>
              <a:lnSpc>
                <a:spcPct val="150000"/>
              </a:lnSpc>
              <a:buFont typeface="Wingdings" panose="05000000000000000000" pitchFamily="2" charset="2"/>
              <a:buChar char="p"/>
            </a:pPr>
            <a:r>
              <a:rPr lang="zh-CN" altLang="en-US" dirty="0"/>
              <a:t>便溏热臭者，加秦皮、黄芩、黄连</a:t>
            </a:r>
            <a:endParaRPr lang="en-US" altLang="zh-CN" dirty="0"/>
          </a:p>
          <a:p>
            <a:pPr>
              <a:lnSpc>
                <a:spcPct val="150000"/>
              </a:lnSpc>
              <a:buFont typeface="Wingdings" panose="05000000000000000000" pitchFamily="2" charset="2"/>
              <a:buChar char="p"/>
            </a:pPr>
            <a:r>
              <a:rPr lang="zh-CN" altLang="en-US" dirty="0"/>
              <a:t>便秘者，加大黄</a:t>
            </a:r>
            <a:endParaRPr lang="en-US" altLang="zh-CN" dirty="0"/>
          </a:p>
          <a:p>
            <a:pPr>
              <a:lnSpc>
                <a:spcPct val="150000"/>
              </a:lnSpc>
              <a:buFont typeface="Wingdings" panose="05000000000000000000" pitchFamily="2" charset="2"/>
              <a:buChar char="p"/>
            </a:pPr>
            <a:r>
              <a:rPr lang="zh-CN" altLang="en-US" dirty="0"/>
              <a:t>带多色黄夹有脓血者，加贯众、马齿苋、地榆</a:t>
            </a:r>
          </a:p>
        </p:txBody>
      </p:sp>
    </p:spTree>
    <p:extLst>
      <p:ext uri="{BB962C8B-B14F-4D97-AF65-F5344CB8AC3E}">
        <p14:creationId xmlns:p14="http://schemas.microsoft.com/office/powerpoint/2010/main" val="208205738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标题 1"/>
          <p:cNvSpPr>
            <a:spLocks noGrp="1" noChangeArrowheads="1"/>
          </p:cNvSpPr>
          <p:nvPr>
            <p:ph type="title"/>
          </p:nvPr>
        </p:nvSpPr>
        <p:spPr>
          <a:xfrm>
            <a:off x="938469" y="400699"/>
            <a:ext cx="7543800" cy="910828"/>
          </a:xfrm>
        </p:spPr>
        <p:txBody>
          <a:bodyPr>
            <a:normAutofit/>
          </a:bodyPr>
          <a:lstStyle/>
          <a:p>
            <a:pPr algn="ctr">
              <a:defRPr/>
            </a:pPr>
            <a:r>
              <a:rPr lang="zh-CN" altLang="en-US" sz="3200" b="1" dirty="0">
                <a:solidFill>
                  <a:srgbClr val="2626FE"/>
                </a:solidFill>
              </a:rPr>
              <a:t>湿热蕴结</a:t>
            </a:r>
            <a:r>
              <a:rPr lang="en-US" altLang="zh-CN" sz="3200" b="1" dirty="0">
                <a:solidFill>
                  <a:srgbClr val="2626FE"/>
                </a:solidFill>
              </a:rPr>
              <a:t>——</a:t>
            </a:r>
            <a:r>
              <a:rPr lang="zh-CN" altLang="en-US" sz="3200" b="1" dirty="0">
                <a:solidFill>
                  <a:srgbClr val="FF0000"/>
                </a:solidFill>
              </a:rPr>
              <a:t>主要证候</a:t>
            </a:r>
          </a:p>
        </p:txBody>
      </p:sp>
      <p:sp>
        <p:nvSpPr>
          <p:cNvPr id="89090" name="内容占位符 2"/>
          <p:cNvSpPr>
            <a:spLocks noGrp="1" noChangeArrowheads="1"/>
          </p:cNvSpPr>
          <p:nvPr>
            <p:ph idx="1"/>
          </p:nvPr>
        </p:nvSpPr>
        <p:spPr>
          <a:xfrm>
            <a:off x="659757" y="1273215"/>
            <a:ext cx="8055980" cy="3622876"/>
          </a:xfrm>
        </p:spPr>
        <p:txBody>
          <a:bodyPr>
            <a:normAutofit/>
          </a:bodyPr>
          <a:lstStyle/>
          <a:p>
            <a:pPr>
              <a:lnSpc>
                <a:spcPct val="150000"/>
              </a:lnSpc>
              <a:buFont typeface="Wingdings" panose="05000000000000000000" pitchFamily="2" charset="2"/>
              <a:buChar char="p"/>
            </a:pPr>
            <a:r>
              <a:rPr lang="zh-CN" altLang="en-US" sz="2400" b="1" dirty="0">
                <a:solidFill>
                  <a:srgbClr val="110F0D"/>
                </a:solidFill>
              </a:rPr>
              <a:t>下腹部</a:t>
            </a:r>
            <a:r>
              <a:rPr lang="zh-CN" altLang="en-US" sz="2400" b="1" dirty="0">
                <a:solidFill>
                  <a:srgbClr val="FF0000"/>
                </a:solidFill>
              </a:rPr>
              <a:t>胀痛拒按，腰骶胀痛</a:t>
            </a:r>
            <a:r>
              <a:rPr lang="zh-CN" altLang="en-US" sz="2400" b="1" dirty="0">
                <a:solidFill>
                  <a:srgbClr val="110F0D"/>
                </a:solidFill>
              </a:rPr>
              <a:t>，</a:t>
            </a:r>
            <a:endParaRPr lang="en-US" altLang="zh-CN" sz="2400" b="1" dirty="0">
              <a:solidFill>
                <a:srgbClr val="110F0D"/>
              </a:solidFill>
            </a:endParaRPr>
          </a:p>
          <a:p>
            <a:pPr>
              <a:lnSpc>
                <a:spcPct val="150000"/>
              </a:lnSpc>
              <a:buFont typeface="Wingdings" panose="05000000000000000000" pitchFamily="2" charset="2"/>
              <a:buChar char="p"/>
            </a:pPr>
            <a:r>
              <a:rPr lang="zh-CN" altLang="en-US" sz="2400" b="1" dirty="0">
                <a:solidFill>
                  <a:srgbClr val="FF0000"/>
                </a:solidFill>
              </a:rPr>
              <a:t>低热起伏</a:t>
            </a:r>
            <a:endParaRPr lang="en-US" altLang="zh-CN" sz="2400" b="1" dirty="0"/>
          </a:p>
          <a:p>
            <a:pPr>
              <a:lnSpc>
                <a:spcPct val="150000"/>
              </a:lnSpc>
              <a:buFont typeface="Wingdings" panose="05000000000000000000" pitchFamily="2" charset="2"/>
              <a:buChar char="p"/>
            </a:pPr>
            <a:r>
              <a:rPr lang="zh-CN" altLang="en-US" sz="2400" b="1" dirty="0">
                <a:solidFill>
                  <a:srgbClr val="FF0000"/>
                </a:solidFill>
              </a:rPr>
              <a:t>带下量多</a:t>
            </a:r>
            <a:r>
              <a:rPr lang="zh-CN" altLang="en-US" sz="2400" b="1" dirty="0">
                <a:solidFill>
                  <a:srgbClr val="110F0D"/>
                </a:solidFill>
              </a:rPr>
              <a:t>，色黄质稠，或味臭秽</a:t>
            </a:r>
            <a:endParaRPr lang="en-US" altLang="zh-CN" sz="2400" b="1" dirty="0">
              <a:solidFill>
                <a:srgbClr val="110F0D"/>
              </a:solidFill>
            </a:endParaRPr>
          </a:p>
          <a:p>
            <a:pPr>
              <a:lnSpc>
                <a:spcPct val="150000"/>
              </a:lnSpc>
              <a:buFont typeface="Wingdings" panose="05000000000000000000" pitchFamily="2" charset="2"/>
              <a:buChar char="p"/>
            </a:pPr>
            <a:r>
              <a:rPr lang="zh-CN" altLang="en-US" sz="2400" b="1" dirty="0">
                <a:solidFill>
                  <a:srgbClr val="110F0D"/>
                </a:solidFill>
              </a:rPr>
              <a:t>或经期延长或淋漓漏下不止</a:t>
            </a:r>
            <a:endParaRPr lang="en-US" altLang="zh-CN" sz="2400" b="1" dirty="0">
              <a:solidFill>
                <a:srgbClr val="110F0D"/>
              </a:solidFill>
            </a:endParaRPr>
          </a:p>
          <a:p>
            <a:pPr>
              <a:lnSpc>
                <a:spcPct val="150000"/>
              </a:lnSpc>
              <a:buFont typeface="Wingdings" panose="05000000000000000000" pitchFamily="2" charset="2"/>
              <a:buChar char="p"/>
            </a:pPr>
            <a:r>
              <a:rPr lang="zh-CN" altLang="en-US" sz="2400" b="1" dirty="0">
                <a:solidFill>
                  <a:srgbClr val="110F0D"/>
                </a:solidFill>
              </a:rPr>
              <a:t>脘闷纳呆，大便黏腻，小便黄少</a:t>
            </a:r>
            <a:endParaRPr lang="en-US" altLang="zh-CN" sz="2400" b="1" dirty="0">
              <a:solidFill>
                <a:srgbClr val="110F0D"/>
              </a:solidFill>
            </a:endParaRPr>
          </a:p>
          <a:p>
            <a:pPr>
              <a:lnSpc>
                <a:spcPct val="150000"/>
              </a:lnSpc>
              <a:buFont typeface="Wingdings" panose="05000000000000000000" pitchFamily="2" charset="2"/>
              <a:buChar char="p"/>
            </a:pPr>
            <a:r>
              <a:rPr lang="zh-CN" altLang="en-US" sz="2400" b="1" dirty="0">
                <a:solidFill>
                  <a:srgbClr val="110F0D"/>
                </a:solidFill>
              </a:rPr>
              <a:t>舌质红或黯红，苔黄腻，脉弦滑或滑</a:t>
            </a:r>
          </a:p>
          <a:p>
            <a:pPr marL="109728" indent="0">
              <a:buNone/>
            </a:pPr>
            <a:endParaRPr lang="zh-CN" altLang="en-US" dirty="0"/>
          </a:p>
        </p:txBody>
      </p:sp>
    </p:spTree>
    <p:extLst>
      <p:ext uri="{BB962C8B-B14F-4D97-AF65-F5344CB8AC3E}">
        <p14:creationId xmlns:p14="http://schemas.microsoft.com/office/powerpoint/2010/main" val="36629958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标题 1"/>
          <p:cNvSpPr>
            <a:spLocks noGrp="1" noChangeArrowheads="1"/>
          </p:cNvSpPr>
          <p:nvPr>
            <p:ph type="title"/>
          </p:nvPr>
        </p:nvSpPr>
        <p:spPr>
          <a:xfrm>
            <a:off x="938469" y="400699"/>
            <a:ext cx="7543800" cy="910828"/>
          </a:xfrm>
        </p:spPr>
        <p:txBody>
          <a:bodyPr/>
          <a:lstStyle/>
          <a:p>
            <a:pPr algn="ctr">
              <a:defRPr/>
            </a:pPr>
            <a:r>
              <a:rPr lang="zh-CN" altLang="en-US" sz="3000" b="1" dirty="0">
                <a:solidFill>
                  <a:srgbClr val="2626FE"/>
                </a:solidFill>
              </a:rPr>
              <a:t>湿热蕴结</a:t>
            </a:r>
            <a:endParaRPr lang="zh-CN" altLang="en-US" sz="3000" b="1" dirty="0">
              <a:solidFill>
                <a:srgbClr val="FF0000"/>
              </a:solidFill>
            </a:endParaRPr>
          </a:p>
        </p:txBody>
      </p:sp>
      <p:sp>
        <p:nvSpPr>
          <p:cNvPr id="89090" name="内容占位符 2"/>
          <p:cNvSpPr>
            <a:spLocks noGrp="1" noChangeArrowheads="1"/>
          </p:cNvSpPr>
          <p:nvPr>
            <p:ph idx="1"/>
          </p:nvPr>
        </p:nvSpPr>
        <p:spPr>
          <a:xfrm>
            <a:off x="822722" y="1384696"/>
            <a:ext cx="7543800" cy="3546119"/>
          </a:xfrm>
        </p:spPr>
        <p:txBody>
          <a:bodyPr>
            <a:normAutofit lnSpcReduction="10000"/>
          </a:bodyPr>
          <a:lstStyle/>
          <a:p>
            <a:pPr>
              <a:lnSpc>
                <a:spcPct val="150000"/>
              </a:lnSpc>
              <a:buFont typeface="Wingdings" panose="05000000000000000000" pitchFamily="2" charset="2"/>
              <a:buChar char="p"/>
            </a:pPr>
            <a:r>
              <a:rPr lang="zh-CN" altLang="en-US" b="1" dirty="0">
                <a:solidFill>
                  <a:srgbClr val="2626FE"/>
                </a:solidFill>
              </a:rPr>
              <a:t>治  法：</a:t>
            </a:r>
            <a:r>
              <a:rPr lang="zh-CN" altLang="en-US" b="1" dirty="0">
                <a:solidFill>
                  <a:srgbClr val="110F0D"/>
                </a:solidFill>
              </a:rPr>
              <a:t>清热利湿，活血止痛。</a:t>
            </a:r>
          </a:p>
          <a:p>
            <a:pPr>
              <a:lnSpc>
                <a:spcPct val="150000"/>
              </a:lnSpc>
              <a:buFont typeface="Wingdings" panose="05000000000000000000" pitchFamily="2" charset="2"/>
              <a:buChar char="p"/>
            </a:pPr>
            <a:r>
              <a:rPr lang="zh-CN" altLang="en-US" b="1" dirty="0">
                <a:solidFill>
                  <a:srgbClr val="2626FE"/>
                </a:solidFill>
              </a:rPr>
              <a:t>方  药：</a:t>
            </a:r>
            <a:r>
              <a:rPr lang="zh-CN" altLang="en-US" b="1" dirty="0">
                <a:solidFill>
                  <a:srgbClr val="FF0000"/>
                </a:solidFill>
              </a:rPr>
              <a:t>仙方活命饮</a:t>
            </a:r>
            <a:r>
              <a:rPr lang="zh-CN" altLang="en-US" b="1" dirty="0">
                <a:solidFill>
                  <a:srgbClr val="110F0D"/>
                </a:solidFill>
              </a:rPr>
              <a:t>加薏苡仁、冬瓜仁或</a:t>
            </a:r>
            <a:r>
              <a:rPr lang="zh-CN" altLang="en-US" b="1" dirty="0">
                <a:solidFill>
                  <a:srgbClr val="FF0000"/>
                </a:solidFill>
              </a:rPr>
              <a:t>银甲丸</a:t>
            </a:r>
            <a:r>
              <a:rPr lang="zh-CN" altLang="en-US" dirty="0">
                <a:solidFill>
                  <a:srgbClr val="FF0000"/>
                </a:solidFill>
              </a:rPr>
              <a:t>或清热调血汤</a:t>
            </a:r>
            <a:r>
              <a:rPr lang="zh-CN" altLang="en-US" b="1" dirty="0">
                <a:solidFill>
                  <a:srgbClr val="110F0D"/>
                </a:solidFill>
              </a:rPr>
              <a:t>。</a:t>
            </a:r>
            <a:endParaRPr lang="en-US" altLang="zh-CN" b="1" dirty="0">
              <a:solidFill>
                <a:srgbClr val="110F0D"/>
              </a:solidFill>
            </a:endParaRPr>
          </a:p>
          <a:p>
            <a:pPr marL="109728" indent="0" algn="ctr">
              <a:lnSpc>
                <a:spcPct val="150000"/>
              </a:lnSpc>
              <a:buNone/>
            </a:pPr>
            <a:r>
              <a:rPr lang="zh-CN" altLang="en-US" sz="2400" dirty="0"/>
              <a:t>金银花   甘草    防风    </a:t>
            </a:r>
            <a:endParaRPr lang="en-US" altLang="zh-CN" sz="2400" dirty="0"/>
          </a:p>
          <a:p>
            <a:pPr marL="109728" indent="0" algn="ctr">
              <a:lnSpc>
                <a:spcPct val="150000"/>
              </a:lnSpc>
              <a:buNone/>
            </a:pPr>
            <a:r>
              <a:rPr lang="zh-CN" altLang="en-US" sz="2400" dirty="0"/>
              <a:t> 白芷   贝母</a:t>
            </a:r>
            <a:r>
              <a:rPr lang="en-US" altLang="zh-CN" sz="2400" dirty="0"/>
              <a:t>  </a:t>
            </a:r>
            <a:r>
              <a:rPr lang="zh-CN" altLang="en-US" sz="2400" dirty="0"/>
              <a:t>天花粉    当归   赤芍    </a:t>
            </a:r>
            <a:endParaRPr lang="en-US" altLang="zh-CN" sz="2400" dirty="0"/>
          </a:p>
          <a:p>
            <a:pPr marL="109728" indent="0" algn="ctr">
              <a:lnSpc>
                <a:spcPct val="150000"/>
              </a:lnSpc>
              <a:buNone/>
            </a:pPr>
            <a:r>
              <a:rPr lang="zh-CN" altLang="en-US" sz="2400" dirty="0"/>
              <a:t>乳香   没药   陈皮   穿山甲  皂刺</a:t>
            </a:r>
            <a:endParaRPr lang="zh-CN" altLang="en-US" dirty="0"/>
          </a:p>
        </p:txBody>
      </p:sp>
    </p:spTree>
    <p:extLst>
      <p:ext uri="{BB962C8B-B14F-4D97-AF65-F5344CB8AC3E}">
        <p14:creationId xmlns:p14="http://schemas.microsoft.com/office/powerpoint/2010/main" val="18855891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8B73DCDE-B3E0-1ABC-983D-D17B32F4FB4B}"/>
              </a:ext>
            </a:extLst>
          </p:cNvPr>
          <p:cNvSpPr>
            <a:spLocks noGrp="1"/>
          </p:cNvSpPr>
          <p:nvPr>
            <p:ph idx="1"/>
          </p:nvPr>
        </p:nvSpPr>
        <p:spPr>
          <a:xfrm>
            <a:off x="538843" y="1121011"/>
            <a:ext cx="8229600" cy="3243834"/>
          </a:xfrm>
        </p:spPr>
        <p:txBody>
          <a:bodyPr/>
          <a:lstStyle/>
          <a:p>
            <a:pPr marL="109728" indent="0" algn="ctr">
              <a:lnSpc>
                <a:spcPct val="150000"/>
              </a:lnSpc>
              <a:buNone/>
            </a:pPr>
            <a:r>
              <a:rPr lang="zh-CN" altLang="en-US" dirty="0">
                <a:solidFill>
                  <a:srgbClr val="C00000"/>
                </a:solidFill>
              </a:rPr>
              <a:t>银甲丸</a:t>
            </a:r>
            <a:endParaRPr lang="en-US" altLang="zh-CN" dirty="0">
              <a:solidFill>
                <a:srgbClr val="C00000"/>
              </a:solidFill>
            </a:endParaRPr>
          </a:p>
          <a:p>
            <a:pPr marL="109728" indent="0">
              <a:lnSpc>
                <a:spcPct val="150000"/>
              </a:lnSpc>
              <a:buNone/>
            </a:pPr>
            <a:r>
              <a:rPr lang="zh-CN" altLang="en-US" i="0" dirty="0">
                <a:effectLst/>
                <a:latin typeface="Roboto" panose="02000000000000000000" pitchFamily="2" charset="0"/>
              </a:rPr>
              <a:t>金银花、连翘、升麻、生鳖甲、红藤、蒲公英、紫花地丁、大青叶、椿根皮、茵陈、生蒲黄、琥珀、桔梗</a:t>
            </a:r>
            <a:endParaRPr lang="zh-CN" altLang="en-US" dirty="0"/>
          </a:p>
        </p:txBody>
      </p:sp>
    </p:spTree>
    <p:extLst>
      <p:ext uri="{BB962C8B-B14F-4D97-AF65-F5344CB8AC3E}">
        <p14:creationId xmlns:p14="http://schemas.microsoft.com/office/powerpoint/2010/main" val="165508536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9326" y="660480"/>
            <a:ext cx="8229600" cy="800100"/>
          </a:xfrm>
        </p:spPr>
        <p:txBody>
          <a:bodyPr/>
          <a:lstStyle/>
          <a:p>
            <a:pPr algn="ctr"/>
            <a:r>
              <a:rPr lang="zh-CN" altLang="en-US" dirty="0">
                <a:solidFill>
                  <a:srgbClr val="2626FE"/>
                </a:solidFill>
              </a:rPr>
              <a:t>加减</a:t>
            </a:r>
          </a:p>
        </p:txBody>
      </p:sp>
      <p:sp>
        <p:nvSpPr>
          <p:cNvPr id="93185" name="内容占位符 2"/>
          <p:cNvSpPr>
            <a:spLocks noGrp="1" noChangeArrowheads="1"/>
          </p:cNvSpPr>
          <p:nvPr>
            <p:ph idx="1"/>
          </p:nvPr>
        </p:nvSpPr>
        <p:spPr>
          <a:xfrm>
            <a:off x="457200" y="1516284"/>
            <a:ext cx="8229600" cy="3414618"/>
          </a:xfrm>
        </p:spPr>
        <p:txBody>
          <a:bodyPr/>
          <a:lstStyle/>
          <a:p>
            <a:pPr>
              <a:lnSpc>
                <a:spcPct val="150000"/>
              </a:lnSpc>
              <a:buFont typeface="Wingdings" panose="05000000000000000000" pitchFamily="2" charset="2"/>
              <a:buChar char="p"/>
            </a:pPr>
            <a:r>
              <a:rPr lang="zh-CN" altLang="en-US" sz="2400" b="1" dirty="0">
                <a:solidFill>
                  <a:schemeClr val="tx1"/>
                </a:solidFill>
              </a:rPr>
              <a:t>肿块形成</a:t>
            </a:r>
            <a:r>
              <a:rPr lang="en-US" altLang="zh-CN" sz="2400" b="1" dirty="0">
                <a:solidFill>
                  <a:schemeClr val="tx1"/>
                </a:solidFill>
              </a:rPr>
              <a:t>——</a:t>
            </a:r>
            <a:r>
              <a:rPr lang="zh-CN" altLang="en-US" sz="2400" b="1" dirty="0">
                <a:solidFill>
                  <a:schemeClr val="tx1"/>
                </a:solidFill>
              </a:rPr>
              <a:t>加三棱、莪术；</a:t>
            </a:r>
            <a:endParaRPr lang="en-US" altLang="zh-CN" sz="2400" b="1" dirty="0">
              <a:solidFill>
                <a:schemeClr val="tx1"/>
              </a:solidFill>
            </a:endParaRPr>
          </a:p>
          <a:p>
            <a:pPr>
              <a:lnSpc>
                <a:spcPct val="150000"/>
              </a:lnSpc>
              <a:buFont typeface="Wingdings" panose="05000000000000000000" pitchFamily="2" charset="2"/>
              <a:buChar char="p"/>
            </a:pPr>
            <a:r>
              <a:rPr lang="zh-CN" altLang="en-US" sz="2400" b="1" dirty="0">
                <a:solidFill>
                  <a:schemeClr val="tx1"/>
                </a:solidFill>
              </a:rPr>
              <a:t>大便干结</a:t>
            </a:r>
            <a:r>
              <a:rPr lang="en-US" altLang="zh-CN" sz="2400" b="1" dirty="0">
                <a:solidFill>
                  <a:schemeClr val="tx1"/>
                </a:solidFill>
              </a:rPr>
              <a:t>——</a:t>
            </a:r>
            <a:r>
              <a:rPr lang="zh-CN" altLang="en-US" sz="2400" b="1" dirty="0">
                <a:solidFill>
                  <a:schemeClr val="tx1"/>
                </a:solidFill>
              </a:rPr>
              <a:t>加芒硝、大黄；</a:t>
            </a:r>
            <a:endParaRPr lang="en-US" altLang="zh-CN" sz="2400" b="1" dirty="0">
              <a:solidFill>
                <a:schemeClr val="tx1"/>
              </a:solidFill>
            </a:endParaRPr>
          </a:p>
          <a:p>
            <a:pPr>
              <a:lnSpc>
                <a:spcPct val="150000"/>
              </a:lnSpc>
              <a:buFont typeface="Wingdings" panose="05000000000000000000" pitchFamily="2" charset="2"/>
              <a:buChar char="p"/>
            </a:pPr>
            <a:r>
              <a:rPr lang="zh-CN" altLang="en-US" sz="2400" b="1" dirty="0">
                <a:solidFill>
                  <a:schemeClr val="tx1"/>
                </a:solidFill>
              </a:rPr>
              <a:t>腹胀</a:t>
            </a:r>
            <a:r>
              <a:rPr lang="en-US" altLang="zh-CN" sz="2400" b="1" dirty="0">
                <a:solidFill>
                  <a:schemeClr val="tx1"/>
                </a:solidFill>
              </a:rPr>
              <a:t>——</a:t>
            </a:r>
            <a:r>
              <a:rPr lang="zh-CN" altLang="en-US" sz="2400" b="1" dirty="0">
                <a:solidFill>
                  <a:schemeClr val="tx1"/>
                </a:solidFill>
              </a:rPr>
              <a:t>加柴胡、枳实；</a:t>
            </a:r>
            <a:endParaRPr lang="en-US" altLang="zh-CN" sz="2400" b="1" dirty="0">
              <a:solidFill>
                <a:schemeClr val="tx1"/>
              </a:solidFill>
            </a:endParaRPr>
          </a:p>
          <a:p>
            <a:pPr>
              <a:lnSpc>
                <a:spcPct val="150000"/>
              </a:lnSpc>
              <a:buFont typeface="Wingdings" panose="05000000000000000000" pitchFamily="2" charset="2"/>
              <a:buChar char="p"/>
            </a:pPr>
            <a:r>
              <a:rPr lang="zh-CN" altLang="en-US" sz="2400" b="1" dirty="0">
                <a:solidFill>
                  <a:schemeClr val="tx1"/>
                </a:solidFill>
              </a:rPr>
              <a:t>痛甚</a:t>
            </a:r>
            <a:r>
              <a:rPr lang="en-US" altLang="zh-CN" sz="2400" b="1" dirty="0">
                <a:solidFill>
                  <a:schemeClr val="tx1"/>
                </a:solidFill>
              </a:rPr>
              <a:t>——</a:t>
            </a:r>
            <a:r>
              <a:rPr lang="zh-CN" altLang="en-US" sz="2400" b="1" dirty="0">
                <a:solidFill>
                  <a:schemeClr val="tx1"/>
                </a:solidFill>
              </a:rPr>
              <a:t>加红藤、川楝子；</a:t>
            </a:r>
            <a:endParaRPr lang="en-US" altLang="zh-CN" sz="2400" b="1" dirty="0">
              <a:solidFill>
                <a:schemeClr val="tx1"/>
              </a:solidFill>
            </a:endParaRPr>
          </a:p>
          <a:p>
            <a:pPr>
              <a:lnSpc>
                <a:spcPct val="150000"/>
              </a:lnSpc>
              <a:buFont typeface="Wingdings" panose="05000000000000000000" pitchFamily="2" charset="2"/>
              <a:buChar char="p"/>
            </a:pPr>
            <a:r>
              <a:rPr lang="zh-CN" altLang="en-US" sz="2400" b="1" dirty="0">
                <a:solidFill>
                  <a:schemeClr val="tx1"/>
                </a:solidFill>
              </a:rPr>
              <a:t>带下量多</a:t>
            </a:r>
            <a:r>
              <a:rPr lang="en-US" altLang="zh-CN" sz="2400" b="1" dirty="0">
                <a:solidFill>
                  <a:schemeClr val="tx1"/>
                </a:solidFill>
              </a:rPr>
              <a:t>——</a:t>
            </a:r>
            <a:r>
              <a:rPr lang="zh-CN" altLang="en-US" sz="2400" b="1" dirty="0">
                <a:solidFill>
                  <a:schemeClr val="tx1"/>
                </a:solidFill>
              </a:rPr>
              <a:t>加黄柏、椿根皮；</a:t>
            </a:r>
          </a:p>
        </p:txBody>
      </p:sp>
    </p:spTree>
    <p:extLst>
      <p:ext uri="{BB962C8B-B14F-4D97-AF65-F5344CB8AC3E}">
        <p14:creationId xmlns:p14="http://schemas.microsoft.com/office/powerpoint/2010/main" val="69872361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内容占位符 2"/>
          <p:cNvSpPr>
            <a:spLocks noGrp="1" noChangeArrowheads="1"/>
          </p:cNvSpPr>
          <p:nvPr>
            <p:ph idx="1"/>
          </p:nvPr>
        </p:nvSpPr>
        <p:spPr>
          <a:xfrm>
            <a:off x="457200" y="995423"/>
            <a:ext cx="8229600" cy="3935479"/>
          </a:xfrm>
        </p:spPr>
        <p:txBody>
          <a:bodyPr/>
          <a:lstStyle/>
          <a:p>
            <a:pPr marL="109728" indent="0" algn="ctr">
              <a:lnSpc>
                <a:spcPct val="150000"/>
              </a:lnSpc>
              <a:buNone/>
            </a:pPr>
            <a:r>
              <a:rPr lang="zh-CN" altLang="en-US" b="1" dirty="0">
                <a:solidFill>
                  <a:srgbClr val="2626FE"/>
                </a:solidFill>
              </a:rPr>
              <a:t>夏桂成经验方</a:t>
            </a:r>
            <a:r>
              <a:rPr lang="en-US" altLang="zh-CN" b="1" dirty="0">
                <a:solidFill>
                  <a:srgbClr val="2626FE"/>
                </a:solidFill>
              </a:rPr>
              <a:t>---</a:t>
            </a:r>
            <a:r>
              <a:rPr lang="zh-CN" altLang="en-US" b="1" dirty="0">
                <a:solidFill>
                  <a:srgbClr val="2626FE"/>
                </a:solidFill>
              </a:rPr>
              <a:t>盆腔炎</a:t>
            </a:r>
            <a:r>
              <a:rPr lang="en-US" altLang="zh-CN" b="1" dirty="0">
                <a:solidFill>
                  <a:srgbClr val="2626FE"/>
                </a:solidFill>
              </a:rPr>
              <a:t>2</a:t>
            </a:r>
            <a:r>
              <a:rPr lang="zh-CN" altLang="en-US" b="1" dirty="0">
                <a:solidFill>
                  <a:srgbClr val="2626FE"/>
                </a:solidFill>
              </a:rPr>
              <a:t>号方</a:t>
            </a:r>
          </a:p>
          <a:p>
            <a:pPr marL="109728" indent="0">
              <a:lnSpc>
                <a:spcPct val="200000"/>
              </a:lnSpc>
              <a:buNone/>
            </a:pPr>
            <a:r>
              <a:rPr lang="zh-CN" altLang="en-US" sz="2400" b="1" dirty="0">
                <a:solidFill>
                  <a:srgbClr val="FF0000"/>
                </a:solidFill>
              </a:rPr>
              <a:t>丹参</a:t>
            </a:r>
            <a:r>
              <a:rPr lang="en-US" altLang="zh-CN" sz="2400" b="1" dirty="0">
                <a:solidFill>
                  <a:srgbClr val="FF0000"/>
                </a:solidFill>
              </a:rPr>
              <a:t>30g</a:t>
            </a:r>
            <a:r>
              <a:rPr lang="zh-CN" altLang="en-US" sz="2400" b="1" dirty="0">
                <a:solidFill>
                  <a:srgbClr val="FF0000"/>
                </a:solidFill>
              </a:rPr>
              <a:t>，赤芍、白芍、桃仁各</a:t>
            </a:r>
            <a:r>
              <a:rPr lang="en-US" altLang="zh-CN" sz="2400" b="1" dirty="0">
                <a:solidFill>
                  <a:srgbClr val="FF0000"/>
                </a:solidFill>
              </a:rPr>
              <a:t>10g</a:t>
            </a:r>
            <a:r>
              <a:rPr lang="zh-CN" altLang="en-US" sz="2400" b="1" dirty="0">
                <a:solidFill>
                  <a:srgbClr val="FF0000"/>
                </a:solidFill>
              </a:rPr>
              <a:t>，</a:t>
            </a:r>
            <a:r>
              <a:rPr lang="zh-CN" altLang="en-US" sz="2400" b="1" dirty="0"/>
              <a:t>红藤、败酱草各</a:t>
            </a:r>
            <a:r>
              <a:rPr lang="en-US" altLang="zh-CN" sz="2400" b="1" dirty="0"/>
              <a:t>15g</a:t>
            </a:r>
            <a:r>
              <a:rPr lang="zh-CN" altLang="en-US" sz="2400" b="1" dirty="0"/>
              <a:t>，</a:t>
            </a:r>
            <a:r>
              <a:rPr lang="zh-CN" altLang="en-US" sz="2400" b="1" dirty="0">
                <a:sym typeface="黑体" pitchFamily="49" charset="-122"/>
              </a:rPr>
              <a:t>生薏苡仁</a:t>
            </a:r>
            <a:r>
              <a:rPr lang="en-US" altLang="zh-CN" sz="2400" b="1" dirty="0">
                <a:sym typeface="黑体" pitchFamily="49" charset="-122"/>
              </a:rPr>
              <a:t>30g</a:t>
            </a:r>
            <a:r>
              <a:rPr lang="zh-CN" altLang="en-US" sz="2400" b="1" dirty="0">
                <a:sym typeface="黑体" pitchFamily="49" charset="-122"/>
              </a:rPr>
              <a:t>，</a:t>
            </a:r>
            <a:r>
              <a:rPr lang="zh-CN" altLang="en-US" sz="2400" b="1" dirty="0">
                <a:solidFill>
                  <a:srgbClr val="FF0000"/>
                </a:solidFill>
                <a:sym typeface="黑体" pitchFamily="49" charset="-122"/>
              </a:rPr>
              <a:t>三棱、莪术、穿山甲各</a:t>
            </a:r>
            <a:r>
              <a:rPr lang="en-US" altLang="zh-CN" sz="2400" b="1" dirty="0">
                <a:solidFill>
                  <a:srgbClr val="FF0000"/>
                </a:solidFill>
                <a:sym typeface="黑体" pitchFamily="49" charset="-122"/>
              </a:rPr>
              <a:t>9g</a:t>
            </a:r>
            <a:r>
              <a:rPr lang="zh-CN" altLang="en-US" sz="2400" b="1" dirty="0">
                <a:solidFill>
                  <a:srgbClr val="FF0000"/>
                </a:solidFill>
                <a:sym typeface="黑体" pitchFamily="49" charset="-122"/>
              </a:rPr>
              <a:t>，陈皮</a:t>
            </a:r>
            <a:r>
              <a:rPr lang="en-US" altLang="zh-CN" sz="2400" b="1" dirty="0">
                <a:solidFill>
                  <a:srgbClr val="FF0000"/>
                </a:solidFill>
                <a:sym typeface="黑体" pitchFamily="49" charset="-122"/>
              </a:rPr>
              <a:t>6g</a:t>
            </a:r>
            <a:r>
              <a:rPr lang="zh-CN" altLang="en-US" sz="2400" b="1" dirty="0">
                <a:solidFill>
                  <a:srgbClr val="FF0000"/>
                </a:solidFill>
                <a:sym typeface="黑体" pitchFamily="49" charset="-122"/>
              </a:rPr>
              <a:t>，山楂</a:t>
            </a:r>
            <a:r>
              <a:rPr lang="zh-CN" altLang="en-US" sz="2400" b="1" dirty="0">
                <a:sym typeface="黑体" pitchFamily="49" charset="-122"/>
              </a:rPr>
              <a:t>、</a:t>
            </a:r>
            <a:r>
              <a:rPr lang="zh-CN" altLang="en-US" sz="2400" b="1" dirty="0"/>
              <a:t>延胡索各</a:t>
            </a:r>
            <a:r>
              <a:rPr lang="en-US" altLang="zh-CN" sz="2400" b="1" dirty="0"/>
              <a:t>12g</a:t>
            </a:r>
            <a:r>
              <a:rPr lang="zh-CN" altLang="en-US" sz="2400" b="1" dirty="0"/>
              <a:t>，</a:t>
            </a:r>
            <a:r>
              <a:rPr lang="zh-CN" altLang="en-US" sz="2400" b="1" dirty="0">
                <a:solidFill>
                  <a:srgbClr val="FF0000"/>
                </a:solidFill>
              </a:rPr>
              <a:t>炒枳实、桔梗各</a:t>
            </a:r>
            <a:r>
              <a:rPr lang="en-US" altLang="zh-CN" sz="2400" b="1" dirty="0">
                <a:solidFill>
                  <a:srgbClr val="FF0000"/>
                </a:solidFill>
              </a:rPr>
              <a:t>9g</a:t>
            </a:r>
            <a:r>
              <a:rPr lang="zh-CN" altLang="en-US" sz="2400" b="1" dirty="0">
                <a:solidFill>
                  <a:srgbClr val="FF0000"/>
                </a:solidFill>
              </a:rPr>
              <a:t>，皂角刺</a:t>
            </a:r>
            <a:r>
              <a:rPr lang="en-US" altLang="zh-CN" sz="2400" b="1" dirty="0">
                <a:solidFill>
                  <a:srgbClr val="FF0000"/>
                </a:solidFill>
              </a:rPr>
              <a:t>6g</a:t>
            </a:r>
          </a:p>
        </p:txBody>
      </p:sp>
    </p:spTree>
    <p:extLst>
      <p:ext uri="{BB962C8B-B14F-4D97-AF65-F5344CB8AC3E}">
        <p14:creationId xmlns:p14="http://schemas.microsoft.com/office/powerpoint/2010/main" val="302620581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标题 1"/>
          <p:cNvSpPr>
            <a:spLocks noGrp="1" noChangeArrowheads="1"/>
          </p:cNvSpPr>
          <p:nvPr>
            <p:ph type="title"/>
          </p:nvPr>
        </p:nvSpPr>
        <p:spPr>
          <a:xfrm>
            <a:off x="938469" y="400699"/>
            <a:ext cx="7543800" cy="910828"/>
          </a:xfrm>
        </p:spPr>
        <p:txBody>
          <a:bodyPr>
            <a:normAutofit/>
          </a:bodyPr>
          <a:lstStyle/>
          <a:p>
            <a:pPr algn="ctr">
              <a:defRPr/>
            </a:pPr>
            <a:r>
              <a:rPr lang="zh-CN" altLang="en-US" sz="3200" b="1" dirty="0">
                <a:solidFill>
                  <a:srgbClr val="2626FE"/>
                </a:solidFill>
              </a:rPr>
              <a:t>湿热蕴结</a:t>
            </a:r>
            <a:r>
              <a:rPr lang="en-US" altLang="zh-CN" sz="3200" b="1" dirty="0">
                <a:solidFill>
                  <a:srgbClr val="2626FE"/>
                </a:solidFill>
              </a:rPr>
              <a:t>——</a:t>
            </a:r>
            <a:r>
              <a:rPr lang="zh-CN" altLang="en-US" sz="3200" b="1" dirty="0">
                <a:solidFill>
                  <a:srgbClr val="FF0000"/>
                </a:solidFill>
              </a:rPr>
              <a:t>主要证候</a:t>
            </a:r>
          </a:p>
        </p:txBody>
      </p:sp>
      <p:sp>
        <p:nvSpPr>
          <p:cNvPr id="89090" name="内容占位符 2"/>
          <p:cNvSpPr>
            <a:spLocks noGrp="1" noChangeArrowheads="1"/>
          </p:cNvSpPr>
          <p:nvPr>
            <p:ph idx="1"/>
          </p:nvPr>
        </p:nvSpPr>
        <p:spPr>
          <a:xfrm>
            <a:off x="659757" y="1273215"/>
            <a:ext cx="8055980" cy="3622876"/>
          </a:xfrm>
        </p:spPr>
        <p:txBody>
          <a:bodyPr>
            <a:normAutofit/>
          </a:bodyPr>
          <a:lstStyle/>
          <a:p>
            <a:pPr>
              <a:lnSpc>
                <a:spcPct val="150000"/>
              </a:lnSpc>
              <a:buFont typeface="Wingdings" panose="05000000000000000000" pitchFamily="2" charset="2"/>
              <a:buChar char="p"/>
            </a:pPr>
            <a:r>
              <a:rPr lang="zh-CN" altLang="en-US" sz="2400" b="1" dirty="0">
                <a:solidFill>
                  <a:srgbClr val="110F0D"/>
                </a:solidFill>
              </a:rPr>
              <a:t>下腹部</a:t>
            </a:r>
            <a:r>
              <a:rPr lang="zh-CN" altLang="en-US" sz="2400" b="1" dirty="0">
                <a:solidFill>
                  <a:srgbClr val="FF0000"/>
                </a:solidFill>
              </a:rPr>
              <a:t>胀痛拒按，腰骶胀痛</a:t>
            </a:r>
            <a:r>
              <a:rPr lang="zh-CN" altLang="en-US" sz="2400" b="1" dirty="0">
                <a:solidFill>
                  <a:srgbClr val="110F0D"/>
                </a:solidFill>
              </a:rPr>
              <a:t>，</a:t>
            </a:r>
            <a:endParaRPr lang="en-US" altLang="zh-CN" sz="2400" b="1" dirty="0">
              <a:solidFill>
                <a:srgbClr val="110F0D"/>
              </a:solidFill>
            </a:endParaRPr>
          </a:p>
          <a:p>
            <a:pPr>
              <a:lnSpc>
                <a:spcPct val="150000"/>
              </a:lnSpc>
              <a:buFont typeface="Wingdings" panose="05000000000000000000" pitchFamily="2" charset="2"/>
              <a:buChar char="p"/>
            </a:pPr>
            <a:r>
              <a:rPr lang="zh-CN" altLang="en-US" sz="2400" b="1" dirty="0">
                <a:solidFill>
                  <a:srgbClr val="FF0000"/>
                </a:solidFill>
              </a:rPr>
              <a:t>低热起伏</a:t>
            </a:r>
            <a:endParaRPr lang="en-US" altLang="zh-CN" sz="2400" b="1" dirty="0"/>
          </a:p>
          <a:p>
            <a:pPr>
              <a:lnSpc>
                <a:spcPct val="150000"/>
              </a:lnSpc>
              <a:buFont typeface="Wingdings" panose="05000000000000000000" pitchFamily="2" charset="2"/>
              <a:buChar char="p"/>
            </a:pPr>
            <a:r>
              <a:rPr lang="zh-CN" altLang="en-US" sz="2400" b="1" dirty="0">
                <a:solidFill>
                  <a:srgbClr val="FF0000"/>
                </a:solidFill>
              </a:rPr>
              <a:t>带下量多</a:t>
            </a:r>
            <a:r>
              <a:rPr lang="zh-CN" altLang="en-US" sz="2400" b="1" dirty="0">
                <a:solidFill>
                  <a:srgbClr val="110F0D"/>
                </a:solidFill>
              </a:rPr>
              <a:t>，色黄质稠，或味臭秽</a:t>
            </a:r>
            <a:endParaRPr lang="en-US" altLang="zh-CN" sz="2400" b="1" dirty="0">
              <a:solidFill>
                <a:srgbClr val="110F0D"/>
              </a:solidFill>
            </a:endParaRPr>
          </a:p>
          <a:p>
            <a:pPr>
              <a:lnSpc>
                <a:spcPct val="150000"/>
              </a:lnSpc>
              <a:buFont typeface="Wingdings" panose="05000000000000000000" pitchFamily="2" charset="2"/>
              <a:buChar char="p"/>
            </a:pPr>
            <a:r>
              <a:rPr lang="zh-CN" altLang="en-US" sz="2400" b="1" dirty="0">
                <a:solidFill>
                  <a:srgbClr val="110F0D"/>
                </a:solidFill>
              </a:rPr>
              <a:t>或经期延长或淋漓漏下不止</a:t>
            </a:r>
            <a:endParaRPr lang="en-US" altLang="zh-CN" sz="2400" b="1" dirty="0">
              <a:solidFill>
                <a:srgbClr val="110F0D"/>
              </a:solidFill>
            </a:endParaRPr>
          </a:p>
          <a:p>
            <a:pPr>
              <a:lnSpc>
                <a:spcPct val="150000"/>
              </a:lnSpc>
              <a:buFont typeface="Wingdings" panose="05000000000000000000" pitchFamily="2" charset="2"/>
              <a:buChar char="p"/>
            </a:pPr>
            <a:r>
              <a:rPr lang="zh-CN" altLang="en-US" sz="2400" b="1" dirty="0">
                <a:solidFill>
                  <a:srgbClr val="110F0D"/>
                </a:solidFill>
              </a:rPr>
              <a:t>脘闷纳呆，大便黏腻，小便黄少</a:t>
            </a:r>
            <a:endParaRPr lang="en-US" altLang="zh-CN" sz="2400" b="1" dirty="0">
              <a:solidFill>
                <a:srgbClr val="110F0D"/>
              </a:solidFill>
            </a:endParaRPr>
          </a:p>
          <a:p>
            <a:pPr>
              <a:lnSpc>
                <a:spcPct val="150000"/>
              </a:lnSpc>
              <a:buFont typeface="Wingdings" panose="05000000000000000000" pitchFamily="2" charset="2"/>
              <a:buChar char="p"/>
            </a:pPr>
            <a:r>
              <a:rPr lang="zh-CN" altLang="en-US" sz="2400" b="1" dirty="0">
                <a:solidFill>
                  <a:srgbClr val="110F0D"/>
                </a:solidFill>
              </a:rPr>
              <a:t>舌质红或黯红，苔黄腻，脉弦滑或滑</a:t>
            </a:r>
          </a:p>
          <a:p>
            <a:pPr marL="109728" indent="0">
              <a:buNone/>
            </a:pPr>
            <a:endParaRPr lang="zh-CN" altLang="en-US" dirty="0"/>
          </a:p>
        </p:txBody>
      </p:sp>
    </p:spTree>
    <p:extLst>
      <p:ext uri="{BB962C8B-B14F-4D97-AF65-F5344CB8AC3E}">
        <p14:creationId xmlns:p14="http://schemas.microsoft.com/office/powerpoint/2010/main" val="270874183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标题 1"/>
          <p:cNvSpPr>
            <a:spLocks noGrp="1" noChangeArrowheads="1"/>
          </p:cNvSpPr>
          <p:nvPr>
            <p:ph type="title"/>
          </p:nvPr>
        </p:nvSpPr>
        <p:spPr>
          <a:xfrm>
            <a:off x="938469" y="400699"/>
            <a:ext cx="7543800" cy="910828"/>
          </a:xfrm>
        </p:spPr>
        <p:txBody>
          <a:bodyPr>
            <a:normAutofit/>
          </a:bodyPr>
          <a:lstStyle/>
          <a:p>
            <a:pPr algn="ctr">
              <a:defRPr/>
            </a:pPr>
            <a:r>
              <a:rPr lang="zh-CN" altLang="en-US" sz="3200" b="1" dirty="0">
                <a:solidFill>
                  <a:srgbClr val="2626FE"/>
                </a:solidFill>
              </a:rPr>
              <a:t>瘀热内结</a:t>
            </a:r>
            <a:r>
              <a:rPr lang="en-US" altLang="zh-CN" sz="3200" b="1" dirty="0">
                <a:solidFill>
                  <a:srgbClr val="2626FE"/>
                </a:solidFill>
              </a:rPr>
              <a:t>——</a:t>
            </a:r>
            <a:r>
              <a:rPr lang="zh-CN" altLang="en-US" sz="3200" b="1" dirty="0">
                <a:solidFill>
                  <a:srgbClr val="FF0000"/>
                </a:solidFill>
              </a:rPr>
              <a:t>主要证候</a:t>
            </a:r>
          </a:p>
        </p:txBody>
      </p:sp>
      <p:sp>
        <p:nvSpPr>
          <p:cNvPr id="89090" name="内容占位符 2"/>
          <p:cNvSpPr>
            <a:spLocks noGrp="1" noChangeArrowheads="1"/>
          </p:cNvSpPr>
          <p:nvPr>
            <p:ph idx="1"/>
          </p:nvPr>
        </p:nvSpPr>
        <p:spPr>
          <a:xfrm>
            <a:off x="659757" y="1273215"/>
            <a:ext cx="8055980" cy="3622876"/>
          </a:xfrm>
        </p:spPr>
        <p:txBody>
          <a:bodyPr>
            <a:normAutofit fontScale="92500"/>
          </a:bodyPr>
          <a:lstStyle/>
          <a:p>
            <a:pPr>
              <a:lnSpc>
                <a:spcPct val="150000"/>
              </a:lnSpc>
              <a:buFont typeface="Wingdings" panose="05000000000000000000" pitchFamily="2" charset="2"/>
              <a:buChar char="p"/>
            </a:pPr>
            <a:r>
              <a:rPr lang="zh-CN" altLang="en-US" sz="2400" b="1" dirty="0">
                <a:solidFill>
                  <a:srgbClr val="110F0D"/>
                </a:solidFill>
              </a:rPr>
              <a:t>下腹</a:t>
            </a:r>
            <a:r>
              <a:rPr lang="zh-CN" altLang="en-US" sz="2400" b="1" dirty="0">
                <a:solidFill>
                  <a:srgbClr val="C00000"/>
                </a:solidFill>
              </a:rPr>
              <a:t>刺痛</a:t>
            </a:r>
            <a:r>
              <a:rPr lang="zh-CN" altLang="en-US" sz="2400" b="1" dirty="0">
                <a:solidFill>
                  <a:srgbClr val="110F0D"/>
                </a:solidFill>
              </a:rPr>
              <a:t>，或痛处固定；</a:t>
            </a:r>
            <a:endParaRPr lang="en-US" altLang="zh-CN" sz="2400" b="1" dirty="0">
              <a:solidFill>
                <a:srgbClr val="110F0D"/>
              </a:solidFill>
            </a:endParaRPr>
          </a:p>
          <a:p>
            <a:pPr>
              <a:lnSpc>
                <a:spcPct val="150000"/>
              </a:lnSpc>
              <a:buFont typeface="Wingdings" panose="05000000000000000000" pitchFamily="2" charset="2"/>
              <a:buChar char="p"/>
            </a:pPr>
            <a:r>
              <a:rPr lang="zh-CN" altLang="en-US" sz="2400" b="1" dirty="0">
                <a:solidFill>
                  <a:srgbClr val="110F0D"/>
                </a:solidFill>
              </a:rPr>
              <a:t>或有</a:t>
            </a:r>
            <a:r>
              <a:rPr lang="zh-CN" altLang="en-US" sz="2400" b="1" dirty="0">
                <a:solidFill>
                  <a:srgbClr val="C00000"/>
                </a:solidFill>
              </a:rPr>
              <a:t>低热</a:t>
            </a:r>
            <a:r>
              <a:rPr lang="zh-CN" altLang="en-US" sz="2400" b="1" dirty="0">
                <a:solidFill>
                  <a:srgbClr val="110F0D"/>
                </a:solidFill>
              </a:rPr>
              <a:t>起伏，日晡或入夜尤甚；</a:t>
            </a:r>
            <a:endParaRPr lang="en-US" altLang="zh-CN" sz="2400" b="1" dirty="0">
              <a:solidFill>
                <a:srgbClr val="110F0D"/>
              </a:solidFill>
            </a:endParaRPr>
          </a:p>
          <a:p>
            <a:pPr>
              <a:lnSpc>
                <a:spcPct val="150000"/>
              </a:lnSpc>
              <a:buFont typeface="Wingdings" panose="05000000000000000000" pitchFamily="2" charset="2"/>
              <a:buChar char="p"/>
            </a:pPr>
            <a:r>
              <a:rPr lang="zh-CN" altLang="en-US" sz="2400" b="1" dirty="0">
                <a:solidFill>
                  <a:srgbClr val="110F0D"/>
                </a:solidFill>
              </a:rPr>
              <a:t>带下量多，色黄或赤白相兼，味臭，</a:t>
            </a:r>
            <a:endParaRPr lang="en-US" altLang="zh-CN" sz="2400" b="1" dirty="0">
              <a:solidFill>
                <a:srgbClr val="110F0D"/>
              </a:solidFill>
            </a:endParaRPr>
          </a:p>
          <a:p>
            <a:pPr>
              <a:lnSpc>
                <a:spcPct val="150000"/>
              </a:lnSpc>
              <a:buFont typeface="Wingdings" panose="05000000000000000000" pitchFamily="2" charset="2"/>
              <a:buChar char="p"/>
            </a:pPr>
            <a:r>
              <a:rPr lang="zh-CN" altLang="en-US" sz="2400" b="1" dirty="0">
                <a:solidFill>
                  <a:srgbClr val="110F0D"/>
                </a:solidFill>
              </a:rPr>
              <a:t>月经量多夹块或淋沥不净；</a:t>
            </a:r>
            <a:endParaRPr lang="en-US" altLang="zh-CN" sz="2400" b="1" dirty="0">
              <a:solidFill>
                <a:srgbClr val="110F0D"/>
              </a:solidFill>
            </a:endParaRPr>
          </a:p>
          <a:p>
            <a:pPr>
              <a:lnSpc>
                <a:spcPct val="150000"/>
              </a:lnSpc>
              <a:buFont typeface="Wingdings" panose="05000000000000000000" pitchFamily="2" charset="2"/>
              <a:buChar char="p"/>
            </a:pPr>
            <a:r>
              <a:rPr lang="zh-CN" altLang="en-US" sz="2400" b="1" dirty="0">
                <a:solidFill>
                  <a:srgbClr val="110F0D"/>
                </a:solidFill>
              </a:rPr>
              <a:t>口渴不欲饮，大便燥结，小便黄少；</a:t>
            </a:r>
            <a:endParaRPr lang="en-US" altLang="zh-CN" sz="2400" b="1" dirty="0">
              <a:solidFill>
                <a:srgbClr val="110F0D"/>
              </a:solidFill>
            </a:endParaRPr>
          </a:p>
          <a:p>
            <a:pPr>
              <a:lnSpc>
                <a:spcPct val="150000"/>
              </a:lnSpc>
              <a:buFont typeface="Wingdings" panose="05000000000000000000" pitchFamily="2" charset="2"/>
              <a:buChar char="p"/>
            </a:pPr>
            <a:r>
              <a:rPr lang="zh-CN" altLang="en-US" sz="2400" b="1" dirty="0">
                <a:solidFill>
                  <a:srgbClr val="110F0D"/>
                </a:solidFill>
              </a:rPr>
              <a:t>舌质绛红或深红，边有瘀斑或瘀点，苔黄，脉弦数或弦涩</a:t>
            </a:r>
          </a:p>
          <a:p>
            <a:pPr marL="109728" indent="0">
              <a:buNone/>
            </a:pPr>
            <a:endParaRPr lang="zh-CN" altLang="en-US" dirty="0"/>
          </a:p>
        </p:txBody>
      </p:sp>
    </p:spTree>
    <p:extLst>
      <p:ext uri="{BB962C8B-B14F-4D97-AF65-F5344CB8AC3E}">
        <p14:creationId xmlns:p14="http://schemas.microsoft.com/office/powerpoint/2010/main" val="126600646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标题 1"/>
          <p:cNvSpPr>
            <a:spLocks noGrp="1" noChangeArrowheads="1"/>
          </p:cNvSpPr>
          <p:nvPr>
            <p:ph type="title"/>
          </p:nvPr>
        </p:nvSpPr>
        <p:spPr>
          <a:xfrm>
            <a:off x="938469" y="400699"/>
            <a:ext cx="7543800" cy="910828"/>
          </a:xfrm>
        </p:spPr>
        <p:txBody>
          <a:bodyPr>
            <a:normAutofit/>
          </a:bodyPr>
          <a:lstStyle/>
          <a:p>
            <a:pPr algn="ctr">
              <a:defRPr/>
            </a:pPr>
            <a:r>
              <a:rPr lang="zh-CN" altLang="en-US" sz="3200" b="1" dirty="0">
                <a:solidFill>
                  <a:srgbClr val="2626FE"/>
                </a:solidFill>
              </a:rPr>
              <a:t>瘀热内结</a:t>
            </a:r>
            <a:endParaRPr lang="zh-CN" altLang="en-US" sz="3200" b="1" dirty="0">
              <a:solidFill>
                <a:srgbClr val="FF0000"/>
              </a:solidFill>
            </a:endParaRPr>
          </a:p>
        </p:txBody>
      </p:sp>
      <p:sp>
        <p:nvSpPr>
          <p:cNvPr id="89090" name="内容占位符 2"/>
          <p:cNvSpPr>
            <a:spLocks noGrp="1" noChangeArrowheads="1"/>
          </p:cNvSpPr>
          <p:nvPr>
            <p:ph idx="1"/>
          </p:nvPr>
        </p:nvSpPr>
        <p:spPr>
          <a:xfrm>
            <a:off x="659757" y="1273215"/>
            <a:ext cx="8055980" cy="3622876"/>
          </a:xfrm>
        </p:spPr>
        <p:txBody>
          <a:bodyPr>
            <a:normAutofit/>
          </a:bodyPr>
          <a:lstStyle/>
          <a:p>
            <a:pPr>
              <a:lnSpc>
                <a:spcPct val="150000"/>
              </a:lnSpc>
              <a:buFont typeface="Wingdings" panose="05000000000000000000" pitchFamily="2" charset="2"/>
              <a:buChar char="p"/>
            </a:pPr>
            <a:r>
              <a:rPr lang="zh-CN" altLang="en-US" sz="2400" b="1" dirty="0">
                <a:solidFill>
                  <a:srgbClr val="2626FE"/>
                </a:solidFill>
              </a:rPr>
              <a:t>治  法：</a:t>
            </a:r>
            <a:r>
              <a:rPr lang="zh-CN" altLang="en-US" sz="2400" b="1" dirty="0">
                <a:solidFill>
                  <a:srgbClr val="110F0D"/>
                </a:solidFill>
              </a:rPr>
              <a:t>清热凉血，活血祛瘀。</a:t>
            </a:r>
          </a:p>
          <a:p>
            <a:pPr>
              <a:lnSpc>
                <a:spcPct val="150000"/>
              </a:lnSpc>
              <a:buFont typeface="Wingdings" panose="05000000000000000000" pitchFamily="2" charset="2"/>
              <a:buChar char="p"/>
            </a:pPr>
            <a:r>
              <a:rPr lang="zh-CN" altLang="en-US" sz="2400" b="1" dirty="0">
                <a:solidFill>
                  <a:srgbClr val="2626FE"/>
                </a:solidFill>
              </a:rPr>
              <a:t>方  药：朱氏</a:t>
            </a:r>
            <a:r>
              <a:rPr lang="zh-CN" altLang="en-US" sz="2400" b="1" dirty="0">
                <a:solidFill>
                  <a:srgbClr val="FF0000"/>
                </a:solidFill>
              </a:rPr>
              <a:t>盆炎汤</a:t>
            </a:r>
            <a:r>
              <a:rPr lang="zh-CN" altLang="en-US" sz="2400" b="1" dirty="0">
                <a:solidFill>
                  <a:srgbClr val="110F0D"/>
                </a:solidFill>
              </a:rPr>
              <a:t>。</a:t>
            </a:r>
            <a:endParaRPr lang="en-US" altLang="zh-CN" sz="2400" b="1" dirty="0">
              <a:solidFill>
                <a:srgbClr val="110F0D"/>
              </a:solidFill>
            </a:endParaRPr>
          </a:p>
          <a:p>
            <a:pPr marL="109728" indent="0" algn="ctr">
              <a:lnSpc>
                <a:spcPct val="150000"/>
              </a:lnSpc>
              <a:buNone/>
            </a:pPr>
            <a:r>
              <a:rPr lang="zh-CN" altLang="en-US" sz="2400" dirty="0"/>
              <a:t>蒲公英、红藤、紫花地丁、刘寄奴、延胡索、续断</a:t>
            </a:r>
            <a:endParaRPr lang="zh-CN" altLang="en-US" dirty="0"/>
          </a:p>
        </p:txBody>
      </p:sp>
    </p:spTree>
    <p:extLst>
      <p:ext uri="{BB962C8B-B14F-4D97-AF65-F5344CB8AC3E}">
        <p14:creationId xmlns:p14="http://schemas.microsoft.com/office/powerpoint/2010/main" val="156898923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13313" name="内容占位符 12"/>
          <p:cNvSpPr>
            <a:spLocks noGrp="1" noChangeArrowheads="1"/>
          </p:cNvSpPr>
          <p:nvPr>
            <p:ph sz="half" idx="1"/>
          </p:nvPr>
        </p:nvSpPr>
        <p:spPr>
          <a:xfrm>
            <a:off x="1361440" y="2107168"/>
            <a:ext cx="6736079" cy="1365647"/>
          </a:xfrm>
        </p:spPr>
        <p:txBody>
          <a:bodyPr>
            <a:normAutofit fontScale="92500"/>
          </a:bodyPr>
          <a:lstStyle/>
          <a:p>
            <a:pPr marL="109728" indent="0" algn="ctr">
              <a:buNone/>
            </a:pPr>
            <a:r>
              <a:rPr lang="zh-CN" altLang="en-US" sz="6000" b="1" dirty="0">
                <a:solidFill>
                  <a:schemeClr val="bg1"/>
                </a:solidFill>
              </a:rPr>
              <a:t>三、盆腔炎性后遗症</a:t>
            </a:r>
          </a:p>
        </p:txBody>
      </p:sp>
    </p:spTree>
    <p:extLst>
      <p:ext uri="{BB962C8B-B14F-4D97-AF65-F5344CB8AC3E}">
        <p14:creationId xmlns:p14="http://schemas.microsoft.com/office/powerpoint/2010/main" val="342288350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都市">
  <a:themeElements>
    <a:clrScheme name="凸显">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龙腾四海">
      <a:fillStyleLst>
        <a:solidFill>
          <a:schemeClr val="phClr">
            <a:tint val="100000"/>
            <a:shade val="100000"/>
            <a:hueMod val="100000"/>
            <a:satMod val="100000"/>
          </a:schemeClr>
        </a:solidFill>
        <a:gradFill rotWithShape="1">
          <a:gsLst>
            <a:gs pos="0">
              <a:schemeClr val="phClr">
                <a:tint val="100000"/>
                <a:shade val="50000"/>
                <a:hueMod val="100000"/>
                <a:satMod val="250000"/>
              </a:schemeClr>
            </a:gs>
            <a:gs pos="75000">
              <a:schemeClr val="phClr">
                <a:tint val="80000"/>
                <a:shade val="100000"/>
                <a:hueMod val="100000"/>
                <a:satMod val="375000"/>
              </a:schemeClr>
            </a:gs>
            <a:gs pos="100000">
              <a:schemeClr val="phClr">
                <a:tint val="50000"/>
                <a:shade val="100000"/>
                <a:hueMod val="100000"/>
                <a:satMod val="500000"/>
              </a:schemeClr>
            </a:gs>
          </a:gsLst>
          <a:lin ang="16200000" scaled="1"/>
        </a:gradFill>
        <a:blipFill>
          <a:blip xmlns:r="http://schemas.openxmlformats.org/officeDocument/2006/relationships" r:embed="rId1">
            <a:duotone>
              <a:schemeClr val="phClr">
                <a:tint val="100000"/>
                <a:shade val="50000"/>
                <a:hueMod val="100000"/>
                <a:satMod val="100000"/>
              </a:schemeClr>
              <a:schemeClr val="phClr">
                <a:tint val="100000"/>
                <a:shade val="75000"/>
                <a:hueMod val="100000"/>
                <a:satMod val="100000"/>
              </a:schemeClr>
            </a:duotone>
          </a:blip>
          <a:tile tx="0" ty="0" sx="50000" sy="50000" flip="none" algn="ctr"/>
        </a:blipFill>
      </a:fillStyleLst>
      <a:lnStyleLst>
        <a:ln w="127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glow>
              <a:schemeClr val="phClr">
                <a:tint val="100000"/>
                <a:shade val="100000"/>
                <a:hueMod val="100000"/>
                <a:satMod val="100000"/>
              </a:schemeClr>
            </a:glow>
          </a:effectLst>
        </a:effectStyle>
        <a:effectStyle>
          <a:effectLst>
            <a:glow>
              <a:schemeClr val="phClr">
                <a:tint val="100000"/>
                <a:shade val="100000"/>
                <a:hueMod val="100000"/>
                <a:satMod val="100000"/>
              </a:schemeClr>
            </a:glow>
          </a:effectLst>
          <a:scene3d>
            <a:camera prst="orthographicFront" fov="0">
              <a:rot lat="0" lon="0" rev="0"/>
            </a:camera>
            <a:lightRig rig="threePt" dir="tl">
              <a:rot lat="0" lon="0" rev="0"/>
            </a:lightRig>
          </a:scene3d>
          <a:sp3d prstMaterial="metal">
            <a:bevelT w="12700" h="12700" prst="relaxedInset"/>
            <a:contourClr>
              <a:schemeClr val="phClr">
                <a:tint val="100000"/>
                <a:shade val="100000"/>
                <a:hueMod val="100000"/>
                <a:satMod val="100000"/>
              </a:schemeClr>
            </a:contourClr>
          </a:sp3d>
        </a:effectStyle>
        <a:effectStyle>
          <a:effectLst>
            <a:glow>
              <a:schemeClr val="phClr">
                <a:tint val="100000"/>
                <a:shade val="100000"/>
                <a:hueMod val="100000"/>
                <a:satMod val="100000"/>
              </a:schemeClr>
            </a:glow>
            <a:outerShdw blurRad="44450" dist="50800" dir="3300000" sx="99000" sy="99000" algn="tl" rotWithShape="0">
              <a:srgbClr val="000000">
                <a:alpha val="55000"/>
              </a:srgbClr>
            </a:outerShdw>
          </a:effectLst>
          <a:scene3d>
            <a:camera prst="orthographicFront">
              <a:rot lat="0" lon="0" rev="0"/>
            </a:camera>
            <a:lightRig rig="contrasting" dir="tl">
              <a:rot lat="0" lon="0" rev="14220000"/>
            </a:lightRig>
          </a:scene3d>
          <a:sp3d prstMaterial="dkEdge">
            <a:bevelT w="63500" h="63500"/>
            <a:bevelB w="0" h="0"/>
            <a:contourClr>
              <a:schemeClr val="phClr">
                <a:tint val="100000"/>
                <a:shade val="100000"/>
                <a:hueMod val="100000"/>
                <a:satMod val="100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2">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Urban</Template>
  <TotalTime>0</TotalTime>
  <Words>9287</Words>
  <Application>Microsoft Office PowerPoint</Application>
  <PresentationFormat>全屏显示(16:9)</PresentationFormat>
  <Paragraphs>795</Paragraphs>
  <Slides>126</Slides>
  <Notes>73</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126</vt:i4>
      </vt:variant>
    </vt:vector>
  </HeadingPairs>
  <TitlesOfParts>
    <vt:vector size="140" baseType="lpstr">
      <vt:lpstr>黑体</vt:lpstr>
      <vt:lpstr>宋体</vt:lpstr>
      <vt:lpstr>microsoft yahei</vt:lpstr>
      <vt:lpstr>microsoft yahei</vt:lpstr>
      <vt:lpstr>Arial</vt:lpstr>
      <vt:lpstr>Calibri</vt:lpstr>
      <vt:lpstr>Franklin Gothic Book</vt:lpstr>
      <vt:lpstr>Franklin Gothic Medium</vt:lpstr>
      <vt:lpstr>Georgia</vt:lpstr>
      <vt:lpstr>Roboto</vt:lpstr>
      <vt:lpstr>Times New Roman</vt:lpstr>
      <vt:lpstr>Wingdings</vt:lpstr>
      <vt:lpstr>Wingdings 2</vt:lpstr>
      <vt:lpstr>都市</vt:lpstr>
      <vt:lpstr>盆腔炎性疾病 Pelvic inflammatory disease, PID</vt:lpstr>
      <vt:lpstr>目的要求</vt:lpstr>
      <vt:lpstr>PowerPoint 演示文稿</vt:lpstr>
      <vt:lpstr>PowerPoint 演示文稿</vt:lpstr>
      <vt:lpstr>定义</vt:lpstr>
      <vt:lpstr>PowerPoint 演示文稿</vt:lpstr>
      <vt:lpstr>部位分类</vt:lpstr>
      <vt:lpstr>病程分类</vt:lpstr>
      <vt:lpstr>PowerPoint 演示文稿</vt:lpstr>
      <vt:lpstr>PowerPoint 演示文稿</vt:lpstr>
      <vt:lpstr>生殖道的自然防御机制</vt:lpstr>
      <vt:lpstr>高危因素</vt:lpstr>
      <vt:lpstr>常见病原体</vt:lpstr>
      <vt:lpstr>常见病原体</vt:lpstr>
      <vt:lpstr>常见病原体</vt:lpstr>
      <vt:lpstr>常见病原体</vt:lpstr>
      <vt:lpstr>感染途径</vt:lpstr>
      <vt:lpstr>感染途径</vt:lpstr>
      <vt:lpstr>感染途径</vt:lpstr>
      <vt:lpstr>病理机制</vt:lpstr>
      <vt:lpstr>PowerPoint 演示文稿</vt:lpstr>
      <vt:lpstr>PowerPoint 演示文稿</vt:lpstr>
      <vt:lpstr>PowerPoint 演示文稿</vt:lpstr>
      <vt:lpstr>1、病史</vt:lpstr>
      <vt:lpstr>2、症状</vt:lpstr>
      <vt:lpstr>PowerPoint 演示文稿</vt:lpstr>
      <vt:lpstr>病原体不同，临床表现有差异</vt:lpstr>
      <vt:lpstr>3、检查——体征</vt:lpstr>
      <vt:lpstr>PowerPoint 演示文稿</vt:lpstr>
      <vt:lpstr>3、检查——辅助检查</vt:lpstr>
      <vt:lpstr>PowerPoint 演示文稿</vt:lpstr>
      <vt:lpstr>PowerPoint 演示文稿</vt:lpstr>
      <vt:lpstr>PowerPoint 演示文稿</vt:lpstr>
      <vt:lpstr>PowerPoint 演示文稿</vt:lpstr>
      <vt:lpstr>PowerPoint 演示文稿</vt:lpstr>
      <vt:lpstr>PowerPoint 演示文稿</vt:lpstr>
      <vt:lpstr>最低标准</vt:lpstr>
      <vt:lpstr>附加标准</vt:lpstr>
      <vt:lpstr>特异标准</vt:lpstr>
      <vt:lpstr>PowerPoint 演示文稿</vt:lpstr>
      <vt:lpstr>PowerPoint 演示文稿</vt:lpstr>
      <vt:lpstr>PowerPoint 演示文稿</vt:lpstr>
      <vt:lpstr>PowerPoint 演示文稿</vt:lpstr>
      <vt:lpstr>鉴别诊断</vt:lpstr>
      <vt:lpstr>患者，女，24岁，右下腹剧痛6小时</vt:lpstr>
      <vt:lpstr>PowerPoint 演示文稿</vt:lpstr>
      <vt:lpstr>PowerPoint 演示文稿</vt:lpstr>
      <vt:lpstr>12-12复查超声</vt:lpstr>
      <vt:lpstr>PowerPoint 演示文稿</vt:lpstr>
      <vt:lpstr>治疗原则</vt:lpstr>
      <vt:lpstr>1、门诊治疗：非静脉给药方案</vt:lpstr>
      <vt:lpstr>方案A</vt:lpstr>
      <vt:lpstr>方案B：</vt:lpstr>
      <vt:lpstr>2、住院治疗：静脉给药方案</vt:lpstr>
      <vt:lpstr>（1）支持疗法</vt:lpstr>
      <vt:lpstr>（2）抗生素治疗方案</vt:lpstr>
      <vt:lpstr>方案A：β内酰胺类（头霉素或头孢菌素类）</vt:lpstr>
      <vt:lpstr>方案B：氟喹诺酮类联合甲硝唑</vt:lpstr>
      <vt:lpstr>方案C： β内酰胺类联合酶抑制剂类</vt:lpstr>
      <vt:lpstr>方案D:克林霉素联合氨基糖苷类</vt:lpstr>
      <vt:lpstr>（3）手术治疗</vt:lpstr>
      <vt:lpstr>手术范围：原则以清除病灶为主</vt:lpstr>
      <vt:lpstr>3、性伴侣治疗</vt:lpstr>
      <vt:lpstr>PowerPoint 演示文稿</vt:lpstr>
      <vt:lpstr>转归与预后</vt:lpstr>
      <vt:lpstr>PowerPoint 演示文稿</vt:lpstr>
      <vt:lpstr>定义</vt:lpstr>
      <vt:lpstr>临床表现（主要为生殖障碍）</vt:lpstr>
      <vt:lpstr>病因</vt:lpstr>
      <vt:lpstr>病理类型</vt:lpstr>
      <vt:lpstr>PowerPoint 演示文稿</vt:lpstr>
      <vt:lpstr>PowerPoint 演示文稿</vt:lpstr>
      <vt:lpstr>PowerPoint 演示文稿</vt:lpstr>
      <vt:lpstr>治疗</vt:lpstr>
      <vt:lpstr>PowerPoint 演示文稿</vt:lpstr>
      <vt:lpstr>PowerPoint 演示文稿</vt:lpstr>
      <vt:lpstr>PowerPoint 演示文稿</vt:lpstr>
      <vt:lpstr>历史沿革</vt:lpstr>
      <vt:lpstr>历史沿革</vt:lpstr>
      <vt:lpstr>PowerPoint 演示文稿</vt:lpstr>
      <vt:lpstr>病因病机</vt:lpstr>
      <vt:lpstr>病因病机</vt:lpstr>
      <vt:lpstr>辨证论治</vt:lpstr>
      <vt:lpstr>热毒炽盛 ——主要证候：</vt:lpstr>
      <vt:lpstr>热毒炽盛 </vt:lpstr>
      <vt:lpstr>PowerPoint 演示文稿</vt:lpstr>
      <vt:lpstr>PowerPoint 演示文稿</vt:lpstr>
      <vt:lpstr>湿毒壅盛——主要证候：</vt:lpstr>
      <vt:lpstr>湿毒壅盛</vt:lpstr>
      <vt:lpstr>加减</vt:lpstr>
      <vt:lpstr>湿热蕴结——主要证候</vt:lpstr>
      <vt:lpstr>湿热蕴结</vt:lpstr>
      <vt:lpstr>PowerPoint 演示文稿</vt:lpstr>
      <vt:lpstr>加减</vt:lpstr>
      <vt:lpstr>PowerPoint 演示文稿</vt:lpstr>
      <vt:lpstr>湿热蕴结——主要证候</vt:lpstr>
      <vt:lpstr>瘀热内结——主要证候</vt:lpstr>
      <vt:lpstr>瘀热内结</vt:lpstr>
      <vt:lpstr>PowerPoint 演示文稿</vt:lpstr>
      <vt:lpstr>病因病机</vt:lpstr>
      <vt:lpstr>病因病机</vt:lpstr>
      <vt:lpstr>PowerPoint 演示文稿</vt:lpstr>
      <vt:lpstr>辨证论治</vt:lpstr>
      <vt:lpstr>湿热瘀结——主要证候：</vt:lpstr>
      <vt:lpstr>湿热瘀结</vt:lpstr>
      <vt:lpstr>加减</vt:lpstr>
      <vt:lpstr>气滞血瘀——主要证候：</vt:lpstr>
      <vt:lpstr>气滞血瘀</vt:lpstr>
      <vt:lpstr>PowerPoint 演示文稿</vt:lpstr>
      <vt:lpstr>PowerPoint 演示文稿</vt:lpstr>
      <vt:lpstr>寒湿凝滞——主要证候：</vt:lpstr>
      <vt:lpstr>寒湿凝滞</vt:lpstr>
      <vt:lpstr>加减</vt:lpstr>
      <vt:lpstr>气虚血瘀——主要证候：</vt:lpstr>
      <vt:lpstr>气虚血瘀</vt:lpstr>
      <vt:lpstr>加减</vt:lpstr>
      <vt:lpstr>PowerPoint 演示文稿</vt:lpstr>
      <vt:lpstr>肾虚血瘀——主要证候</vt:lpstr>
      <vt:lpstr>肾虚血瘀</vt:lpstr>
      <vt:lpstr>其他疗法</vt:lpstr>
      <vt:lpstr>外敷法</vt:lpstr>
      <vt:lpstr>中药保留灌肠法</vt:lpstr>
      <vt:lpstr>肛塞</vt:lpstr>
      <vt:lpstr>转归预后</vt:lpstr>
      <vt:lpstr>预防调摄</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盆腔炎</dc:title>
  <dc:creator>NIU</dc:creator>
  <cp:lastModifiedBy>Xiaoshan Zhao</cp:lastModifiedBy>
  <cp:revision>545</cp:revision>
  <dcterms:created xsi:type="dcterms:W3CDTF">2015-12-28T09:25:00Z</dcterms:created>
  <dcterms:modified xsi:type="dcterms:W3CDTF">2022-12-14T12:59:15Z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2052-10.1.0.7245</vt:lpwstr>
  </property>
</Properties>
</file>