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0"/>
  </p:notesMasterIdLst>
  <p:handoutMasterIdLst>
    <p:handoutMasterId r:id="rId61"/>
  </p:handoutMasterIdLst>
  <p:sldIdLst>
    <p:sldId id="256" r:id="rId2"/>
    <p:sldId id="329" r:id="rId3"/>
    <p:sldId id="495" r:id="rId4"/>
    <p:sldId id="387" r:id="rId5"/>
    <p:sldId id="328" r:id="rId6"/>
    <p:sldId id="330" r:id="rId7"/>
    <p:sldId id="384" r:id="rId8"/>
    <p:sldId id="362" r:id="rId9"/>
    <p:sldId id="336" r:id="rId10"/>
    <p:sldId id="486" r:id="rId11"/>
    <p:sldId id="360" r:id="rId12"/>
    <p:sldId id="264" r:id="rId13"/>
    <p:sldId id="361" r:id="rId14"/>
    <p:sldId id="412" r:id="rId15"/>
    <p:sldId id="413" r:id="rId16"/>
    <p:sldId id="414" r:id="rId17"/>
    <p:sldId id="415" r:id="rId18"/>
    <p:sldId id="416" r:id="rId19"/>
    <p:sldId id="417" r:id="rId20"/>
    <p:sldId id="419" r:id="rId21"/>
    <p:sldId id="420" r:id="rId22"/>
    <p:sldId id="422" r:id="rId23"/>
    <p:sldId id="423" r:id="rId24"/>
    <p:sldId id="481" r:id="rId25"/>
    <p:sldId id="424" r:id="rId26"/>
    <p:sldId id="470" r:id="rId27"/>
    <p:sldId id="494" r:id="rId28"/>
    <p:sldId id="425" r:id="rId29"/>
    <p:sldId id="482" r:id="rId30"/>
    <p:sldId id="483" r:id="rId31"/>
    <p:sldId id="484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68" r:id="rId40"/>
    <p:sldId id="434" r:id="rId41"/>
    <p:sldId id="469" r:id="rId42"/>
    <p:sldId id="436" r:id="rId43"/>
    <p:sldId id="438" r:id="rId44"/>
    <p:sldId id="439" r:id="rId45"/>
    <p:sldId id="440" r:id="rId46"/>
    <p:sldId id="441" r:id="rId47"/>
    <p:sldId id="442" r:id="rId48"/>
    <p:sldId id="475" r:id="rId49"/>
    <p:sldId id="443" r:id="rId50"/>
    <p:sldId id="444" r:id="rId51"/>
    <p:sldId id="445" r:id="rId52"/>
    <p:sldId id="476" r:id="rId53"/>
    <p:sldId id="464" r:id="rId54"/>
    <p:sldId id="334" r:id="rId55"/>
    <p:sldId id="354" r:id="rId56"/>
    <p:sldId id="355" r:id="rId57"/>
    <p:sldId id="356" r:id="rId58"/>
    <p:sldId id="357" r:id="rId5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EAEAEA"/>
    <a:srgbClr val="777777"/>
    <a:srgbClr val="4D4D4D"/>
    <a:srgbClr val="0066FF"/>
    <a:srgbClr val="F8FFEB"/>
    <a:srgbClr val="FFFFFF"/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 autoAdjust="0"/>
    <p:restoredTop sz="90909" autoAdjust="0"/>
  </p:normalViewPr>
  <p:slideViewPr>
    <p:cSldViewPr>
      <p:cViewPr varScale="1">
        <p:scale>
          <a:sx n="102" d="100"/>
          <a:sy n="102" d="100"/>
        </p:scale>
        <p:origin x="1407" y="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3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16B9B-5331-4067-956E-A6E61B2F23F3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DC979-09D8-4855-81D5-8B3C74980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35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F9CFA4-4561-4E14-B8A2-6668B82C6C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3020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E97C4-DA5B-4F66-A9EC-B77746CFDF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87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065C9-73C9-4114-B6B8-EBC9D08F5E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980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F2420-A677-4ACA-8276-94059E54F7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398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>
            <a:lvl1pPr>
              <a:defRPr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02432"/>
            <a:ext cx="7772400" cy="4114800"/>
          </a:xfrm>
        </p:spPr>
        <p:txBody>
          <a:bodyPr/>
          <a:lstStyle>
            <a:lvl1pPr>
              <a:lnSpc>
                <a:spcPct val="120000"/>
              </a:lnSpc>
              <a:defRPr b="1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lnSpc>
                <a:spcPct val="120000"/>
              </a:lnSpc>
              <a:defRPr b="1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lnSpc>
                <a:spcPct val="120000"/>
              </a:lnSpc>
              <a:defRPr b="1">
                <a:solidFill>
                  <a:schemeClr val="tx1"/>
                </a:solidFill>
                <a:latin typeface="+mn-ea"/>
                <a:ea typeface="+mn-ea"/>
              </a:defRPr>
            </a:lvl3pPr>
            <a:lvl4pPr>
              <a:lnSpc>
                <a:spcPct val="120000"/>
              </a:lnSpc>
              <a:defRPr b="1">
                <a:solidFill>
                  <a:schemeClr val="tx1"/>
                </a:solidFill>
                <a:latin typeface="+mn-ea"/>
                <a:ea typeface="+mn-ea"/>
              </a:defRPr>
            </a:lvl4pPr>
            <a:lvl5pPr>
              <a:lnSpc>
                <a:spcPct val="120000"/>
              </a:lnSpc>
              <a:defRPr b="1">
                <a:solidFill>
                  <a:schemeClr val="tx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C6B18-9A40-4D21-B2D8-3480AE83851F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877"/>
            <a:ext cx="9144000" cy="341123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0"/>
          </a:gradFill>
          <a:ln>
            <a:noFill/>
          </a:ln>
          <a:effectLst/>
        </p:spPr>
      </p:pic>
      <p:cxnSp>
        <p:nvCxnSpPr>
          <p:cNvPr id="11" name="直接连接符 10"/>
          <p:cNvCxnSpPr/>
          <p:nvPr userDrawn="1"/>
        </p:nvCxnSpPr>
        <p:spPr bwMode="auto">
          <a:xfrm>
            <a:off x="0" y="1124744"/>
            <a:ext cx="9144000" cy="0"/>
          </a:xfrm>
          <a:prstGeom prst="line">
            <a:avLst/>
          </a:prstGeom>
          <a:noFill/>
          <a:ln w="76200" cap="flat" cmpd="sng" algn="ctr">
            <a:gradFill>
              <a:gsLst>
                <a:gs pos="0">
                  <a:srgbClr val="FFC000"/>
                </a:gs>
                <a:gs pos="92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359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285B1-5D38-468D-B8B9-F5EA4E8EF5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539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76221-2099-45A1-AAE7-834DA3540A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895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EE0BA-D6DD-4FBE-979F-DDE74E735BA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09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66867-1D30-4101-8A63-96578BD4177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550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A02D7-E7C5-4AE4-B6FA-974FF82B68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065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44C36-15DE-4733-B61C-9D99689B2C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453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FE1C3-2402-4BA5-A2BF-12C95DEC12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638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单击以编辑</a:t>
            </a:r>
            <a:r>
              <a:rPr lang="zh-CN" altLang="en-US"/>
              <a:t>母版标题样式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单击以编辑母版文本样式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altLang="zh-CN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 altLang="zh-CN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CB08057D-A7E1-4673-A165-CD071AA0A7B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32" y="1501872"/>
            <a:ext cx="4953000" cy="1600200"/>
          </a:xfrm>
        </p:spPr>
        <p:txBody>
          <a:bodyPr/>
          <a:lstStyle/>
          <a:p>
            <a:r>
              <a:rPr lang="zh-CN" altLang="en-US" sz="4800" b="1" dirty="0">
                <a:solidFill>
                  <a:schemeClr val="tx1"/>
                </a:solidFill>
                <a:ea typeface="楷体_GB2312" pitchFamily="49" charset="-122"/>
              </a:rPr>
              <a:t>软 件 工 程</a:t>
            </a:r>
            <a:br>
              <a:rPr lang="zh-CN" altLang="en-US" sz="4800" b="1" dirty="0">
                <a:solidFill>
                  <a:schemeClr val="tx1"/>
                </a:solidFill>
                <a:ea typeface="楷体_GB2312" pitchFamily="49" charset="-122"/>
              </a:rPr>
            </a:br>
            <a:r>
              <a:rPr lang="en-US" altLang="zh-CN" sz="3600" b="1" dirty="0">
                <a:solidFill>
                  <a:schemeClr val="tx1"/>
                </a:solidFill>
                <a:ea typeface="楷体_GB2312" pitchFamily="49" charset="-122"/>
              </a:rPr>
              <a:t>Software Engineering</a:t>
            </a:r>
            <a:endParaRPr lang="en-US" altLang="zh-CN" b="1" dirty="0">
              <a:ea typeface="楷体_GB2312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3500438"/>
            <a:ext cx="6477000" cy="121444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ea typeface="楷体_GB2312" pitchFamily="49" charset="-122"/>
              </a:rPr>
              <a:t>主讲：杨谊</a:t>
            </a:r>
            <a:endParaRPr lang="zh-CN" altLang="en-US" sz="3600" b="1" dirty="0">
              <a:ea typeface="楷体_GB2312" pitchFamily="49" charset="-122"/>
            </a:endParaRPr>
          </a:p>
          <a:p>
            <a:r>
              <a:rPr lang="zh-CN" altLang="en-US" sz="2800" b="1" dirty="0">
                <a:ea typeface="楷体_GB2312" pitchFamily="49" charset="-122"/>
              </a:rPr>
              <a:t>生物医学工程学院</a:t>
            </a:r>
            <a:endParaRPr lang="en-US" altLang="zh-CN" sz="2800" b="1" dirty="0">
              <a:ea typeface="楷体_GB2312" pitchFamily="49" charset="-122"/>
            </a:endParaRPr>
          </a:p>
        </p:txBody>
      </p:sp>
      <p:sp>
        <p:nvSpPr>
          <p:cNvPr id="2" name="AutoShape 9" descr="d:\users\yy\appdata\roaming\360se6\User Data\temp\rjcxj(1)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11" descr="d:\users\yy\appdata\roaming\360se6\User Data\temp\rjcxj(1).jpg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启示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3744416"/>
          </a:xfrm>
        </p:spPr>
        <p:txBody>
          <a:bodyPr/>
          <a:lstStyle/>
          <a:p>
            <a:r>
              <a:rPr lang="zh-CN" altLang="en-US" sz="2400" dirty="0"/>
              <a:t>解决事情的方法有很多种，其中的付出与收获都不尽相同。</a:t>
            </a:r>
            <a:endParaRPr lang="en-US" altLang="zh-CN" sz="2400" dirty="0"/>
          </a:p>
          <a:p>
            <a:r>
              <a:rPr lang="zh-CN" altLang="en-US" sz="2400" dirty="0"/>
              <a:t>你不需要很出色才能起步，</a:t>
            </a:r>
            <a:endParaRPr lang="en-US" altLang="zh-CN" sz="2400" dirty="0"/>
          </a:p>
          <a:p>
            <a:r>
              <a:rPr lang="zh-CN" altLang="en-US" sz="2400" dirty="0"/>
              <a:t>但是你必须起步才能变得很出色。</a:t>
            </a:r>
          </a:p>
          <a:p>
            <a:r>
              <a:rPr lang="zh-CN" altLang="en-US" sz="2400" dirty="0"/>
              <a:t>好的软件设计和产品需要分享和融合多种想法。</a:t>
            </a:r>
            <a:endParaRPr lang="en-US" altLang="zh-CN" sz="2400" dirty="0"/>
          </a:p>
          <a:p>
            <a:r>
              <a:rPr lang="zh-CN" altLang="en-US" sz="2400" dirty="0"/>
              <a:t>让我们骄傲的是：我们解决了问题，并且我们培养了积极参与的能力。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54803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9" name="Rectangle 9"/>
          <p:cNvSpPr>
            <a:spLocks noChangeArrowheads="1"/>
          </p:cNvSpPr>
          <p:nvPr/>
        </p:nvSpPr>
        <p:spPr bwMode="auto">
          <a:xfrm>
            <a:off x="152400" y="1965473"/>
            <a:ext cx="9906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ea typeface="楷体_GB2312" pitchFamily="49" charset="-122"/>
              </a:rPr>
              <a:t>技能水平</a:t>
            </a:r>
          </a:p>
        </p:txBody>
      </p:sp>
      <p:sp>
        <p:nvSpPr>
          <p:cNvPr id="86530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黑体" pitchFamily="49" charset="-122"/>
              </a:rPr>
              <a:t>两种技能在各阶段占的比重</a:t>
            </a:r>
          </a:p>
        </p:txBody>
      </p:sp>
      <p:grpSp>
        <p:nvGrpSpPr>
          <p:cNvPr id="865305" name="Group 25"/>
          <p:cNvGrpSpPr>
            <a:grpSpLocks/>
          </p:cNvGrpSpPr>
          <p:nvPr/>
        </p:nvGrpSpPr>
        <p:grpSpPr bwMode="auto">
          <a:xfrm>
            <a:off x="250825" y="1440457"/>
            <a:ext cx="8893175" cy="4868863"/>
            <a:chOff x="158" y="1253"/>
            <a:chExt cx="5602" cy="3067"/>
          </a:xfrm>
        </p:grpSpPr>
        <p:sp>
          <p:nvSpPr>
            <p:cNvPr id="865282" name="Rectangle 2"/>
            <p:cNvSpPr>
              <a:spLocks noChangeArrowheads="1"/>
            </p:cNvSpPr>
            <p:nvPr/>
          </p:nvSpPr>
          <p:spPr bwMode="auto">
            <a:xfrm>
              <a:off x="768" y="3936"/>
              <a:ext cx="95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b="1" dirty="0">
                  <a:latin typeface="Times New Roman" pitchFamily="18" charset="0"/>
                  <a:ea typeface="楷体_GB2312" pitchFamily="49" charset="-122"/>
                </a:rPr>
                <a:t>分析</a:t>
              </a:r>
            </a:p>
          </p:txBody>
        </p:sp>
        <p:sp>
          <p:nvSpPr>
            <p:cNvPr id="865283" name="Rectangle 3"/>
            <p:cNvSpPr>
              <a:spLocks noChangeArrowheads="1"/>
            </p:cNvSpPr>
            <p:nvPr/>
          </p:nvSpPr>
          <p:spPr bwMode="auto">
            <a:xfrm>
              <a:off x="1920" y="3936"/>
              <a:ext cx="1053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b="1">
                  <a:latin typeface="Times New Roman" pitchFamily="18" charset="0"/>
                  <a:ea typeface="楷体_GB2312" pitchFamily="49" charset="-122"/>
                </a:rPr>
                <a:t>设计</a:t>
              </a:r>
            </a:p>
          </p:txBody>
        </p:sp>
        <p:sp>
          <p:nvSpPr>
            <p:cNvPr id="865284" name="Rectangle 4"/>
            <p:cNvSpPr>
              <a:spLocks noChangeArrowheads="1"/>
            </p:cNvSpPr>
            <p:nvPr/>
          </p:nvSpPr>
          <p:spPr bwMode="auto">
            <a:xfrm>
              <a:off x="3216" y="3936"/>
              <a:ext cx="81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b="1">
                  <a:latin typeface="Times New Roman" pitchFamily="18" charset="0"/>
                  <a:ea typeface="楷体_GB2312" pitchFamily="49" charset="-122"/>
                </a:rPr>
                <a:t>实施</a:t>
              </a:r>
            </a:p>
          </p:txBody>
        </p:sp>
        <p:sp>
          <p:nvSpPr>
            <p:cNvPr id="865285" name="Rectangle 5"/>
            <p:cNvSpPr>
              <a:spLocks noChangeArrowheads="1"/>
            </p:cNvSpPr>
            <p:nvPr/>
          </p:nvSpPr>
          <p:spPr bwMode="auto">
            <a:xfrm>
              <a:off x="4416" y="3936"/>
              <a:ext cx="76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b="1">
                  <a:latin typeface="Times New Roman" pitchFamily="18" charset="0"/>
                  <a:ea typeface="楷体_GB2312" pitchFamily="49" charset="-122"/>
                </a:rPr>
                <a:t>维护</a:t>
              </a:r>
            </a:p>
          </p:txBody>
        </p:sp>
        <p:sp>
          <p:nvSpPr>
            <p:cNvPr id="865286" name="Line 6"/>
            <p:cNvSpPr>
              <a:spLocks noChangeShapeType="1"/>
            </p:cNvSpPr>
            <p:nvPr/>
          </p:nvSpPr>
          <p:spPr bwMode="auto">
            <a:xfrm flipH="1">
              <a:off x="340" y="2341"/>
              <a:ext cx="3" cy="1299"/>
            </a:xfrm>
            <a:prstGeom prst="line">
              <a:avLst/>
            </a:prstGeom>
            <a:noFill/>
            <a:ln w="57150" cap="sq">
              <a:solidFill>
                <a:srgbClr val="990000"/>
              </a:solidFill>
              <a:miter lim="800000"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65287" name="Rectangle 7"/>
            <p:cNvSpPr>
              <a:spLocks noChangeArrowheads="1"/>
            </p:cNvSpPr>
            <p:nvPr/>
          </p:nvSpPr>
          <p:spPr bwMode="auto">
            <a:xfrm>
              <a:off x="158" y="3566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b="1">
                  <a:solidFill>
                    <a:srgbClr val="FF3300"/>
                  </a:solidFill>
                  <a:latin typeface="Times New Roman" pitchFamily="18" charset="0"/>
                  <a:ea typeface="楷体_GB2312" pitchFamily="49" charset="-122"/>
                </a:rPr>
                <a:t>低</a:t>
              </a:r>
            </a:p>
          </p:txBody>
        </p:sp>
        <p:sp>
          <p:nvSpPr>
            <p:cNvPr id="865288" name="Rectangle 8"/>
            <p:cNvSpPr>
              <a:spLocks noChangeArrowheads="1"/>
            </p:cNvSpPr>
            <p:nvPr/>
          </p:nvSpPr>
          <p:spPr bwMode="auto">
            <a:xfrm>
              <a:off x="204" y="2069"/>
              <a:ext cx="2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b="1">
                  <a:solidFill>
                    <a:srgbClr val="FF3300"/>
                  </a:solidFill>
                  <a:latin typeface="Times New Roman" pitchFamily="18" charset="0"/>
                  <a:ea typeface="楷体_GB2312" pitchFamily="49" charset="-122"/>
                </a:rPr>
                <a:t>高</a:t>
              </a:r>
            </a:p>
          </p:txBody>
        </p:sp>
        <p:sp>
          <p:nvSpPr>
            <p:cNvPr id="865290" name="AutoShape 10"/>
            <p:cNvSpPr>
              <a:spLocks noChangeArrowheads="1"/>
            </p:cNvSpPr>
            <p:nvPr/>
          </p:nvSpPr>
          <p:spPr bwMode="auto">
            <a:xfrm>
              <a:off x="3742" y="1253"/>
              <a:ext cx="1442" cy="384"/>
            </a:xfrm>
            <a:prstGeom prst="wedgeEllipseCallout">
              <a:avLst>
                <a:gd name="adj1" fmla="val -62412"/>
                <a:gd name="adj2" fmla="val 165106"/>
              </a:avLst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rgbClr val="6EEE9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1" lang="zh-CN" altLang="en-US" b="1">
                  <a:latin typeface="Times New Roman" pitchFamily="18" charset="0"/>
                  <a:ea typeface="楷体_GB2312" pitchFamily="49" charset="-122"/>
                </a:rPr>
                <a:t>技术技能</a:t>
              </a:r>
            </a:p>
          </p:txBody>
        </p:sp>
        <p:sp>
          <p:nvSpPr>
            <p:cNvPr id="865291" name="AutoShape 11"/>
            <p:cNvSpPr>
              <a:spLocks noChangeArrowheads="1"/>
            </p:cNvSpPr>
            <p:nvPr/>
          </p:nvSpPr>
          <p:spPr bwMode="auto">
            <a:xfrm>
              <a:off x="793" y="1480"/>
              <a:ext cx="1799" cy="432"/>
            </a:xfrm>
            <a:prstGeom prst="wedgeEllipseCallout">
              <a:avLst>
                <a:gd name="adj1" fmla="val -47056"/>
                <a:gd name="adj2" fmla="val 157870"/>
              </a:avLst>
            </a:prstGeom>
            <a:solidFill>
              <a:srgbClr val="FF99FF"/>
            </a:solidFill>
            <a:ln w="12700" cap="sq">
              <a:solidFill>
                <a:srgbClr val="FFCC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1" lang="zh-CN" altLang="en-US" b="1" dirty="0">
                  <a:latin typeface="Times New Roman" pitchFamily="18" charset="0"/>
                  <a:ea typeface="楷体_GB2312" pitchFamily="49" charset="-122"/>
                </a:rPr>
                <a:t>人际技能</a:t>
              </a:r>
            </a:p>
          </p:txBody>
        </p:sp>
        <p:grpSp>
          <p:nvGrpSpPr>
            <p:cNvPr id="865292" name="Group 12"/>
            <p:cNvGrpSpPr>
              <a:grpSpLocks/>
            </p:cNvGrpSpPr>
            <p:nvPr/>
          </p:nvGrpSpPr>
          <p:grpSpPr bwMode="auto">
            <a:xfrm>
              <a:off x="567" y="1888"/>
              <a:ext cx="4980" cy="1993"/>
              <a:chOff x="576" y="1298"/>
              <a:chExt cx="5184" cy="2447"/>
            </a:xfrm>
          </p:grpSpPr>
          <p:sp>
            <p:nvSpPr>
              <p:cNvPr id="865293" name="Line 13"/>
              <p:cNvSpPr>
                <a:spLocks noChangeShapeType="1"/>
              </p:cNvSpPr>
              <p:nvPr/>
            </p:nvSpPr>
            <p:spPr bwMode="auto">
              <a:xfrm>
                <a:off x="576" y="3744"/>
                <a:ext cx="5136" cy="1"/>
              </a:xfrm>
              <a:prstGeom prst="line">
                <a:avLst/>
              </a:prstGeom>
              <a:noFill/>
              <a:ln w="57150" cap="sq">
                <a:solidFill>
                  <a:srgbClr val="0033CC"/>
                </a:solidFill>
                <a:miter lim="800000"/>
                <a:headEnd type="none" w="sm" len="sm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65294" name="Freeform 14"/>
              <p:cNvSpPr>
                <a:spLocks/>
              </p:cNvSpPr>
              <p:nvPr/>
            </p:nvSpPr>
            <p:spPr bwMode="auto">
              <a:xfrm>
                <a:off x="576" y="1392"/>
                <a:ext cx="5184" cy="2208"/>
              </a:xfrm>
              <a:custGeom>
                <a:avLst/>
                <a:gdLst>
                  <a:gd name="T0" fmla="*/ 0 w 5184"/>
                  <a:gd name="T1" fmla="*/ 1296 h 2208"/>
                  <a:gd name="T2" fmla="*/ 1392 w 5184"/>
                  <a:gd name="T3" fmla="*/ 240 h 2208"/>
                  <a:gd name="T4" fmla="*/ 2880 w 5184"/>
                  <a:gd name="T5" fmla="*/ 48 h 2208"/>
                  <a:gd name="T6" fmla="*/ 3984 w 5184"/>
                  <a:gd name="T7" fmla="*/ 528 h 2208"/>
                  <a:gd name="T8" fmla="*/ 4416 w 5184"/>
                  <a:gd name="T9" fmla="*/ 1584 h 2208"/>
                  <a:gd name="T10" fmla="*/ 4656 w 5184"/>
                  <a:gd name="T11" fmla="*/ 1968 h 2208"/>
                  <a:gd name="T12" fmla="*/ 5184 w 5184"/>
                  <a:gd name="T13" fmla="*/ 2208 h 2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84" h="2208">
                    <a:moveTo>
                      <a:pt x="0" y="1296"/>
                    </a:moveTo>
                    <a:cubicBezTo>
                      <a:pt x="456" y="872"/>
                      <a:pt x="912" y="448"/>
                      <a:pt x="1392" y="240"/>
                    </a:cubicBezTo>
                    <a:cubicBezTo>
                      <a:pt x="1872" y="32"/>
                      <a:pt x="2448" y="0"/>
                      <a:pt x="2880" y="48"/>
                    </a:cubicBezTo>
                    <a:cubicBezTo>
                      <a:pt x="3312" y="96"/>
                      <a:pt x="3728" y="272"/>
                      <a:pt x="3984" y="528"/>
                    </a:cubicBezTo>
                    <a:cubicBezTo>
                      <a:pt x="4240" y="784"/>
                      <a:pt x="4304" y="1344"/>
                      <a:pt x="4416" y="1584"/>
                    </a:cubicBezTo>
                    <a:cubicBezTo>
                      <a:pt x="4528" y="1824"/>
                      <a:pt x="4528" y="1864"/>
                      <a:pt x="4656" y="1968"/>
                    </a:cubicBezTo>
                    <a:cubicBezTo>
                      <a:pt x="4784" y="2072"/>
                      <a:pt x="5096" y="2176"/>
                      <a:pt x="5184" y="2208"/>
                    </a:cubicBezTo>
                  </a:path>
                </a:pathLst>
              </a:custGeom>
              <a:noFill/>
              <a:ln w="57150" cap="sq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865295" name="Group 15"/>
              <p:cNvGrpSpPr>
                <a:grpSpLocks/>
              </p:cNvGrpSpPr>
              <p:nvPr/>
            </p:nvGrpSpPr>
            <p:grpSpPr bwMode="auto">
              <a:xfrm>
                <a:off x="576" y="1298"/>
                <a:ext cx="4844" cy="2446"/>
                <a:chOff x="576" y="1056"/>
                <a:chExt cx="4844" cy="2688"/>
              </a:xfrm>
            </p:grpSpPr>
            <p:sp>
              <p:nvSpPr>
                <p:cNvPr id="86529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76" y="1056"/>
                  <a:ext cx="1" cy="2688"/>
                </a:xfrm>
                <a:prstGeom prst="line">
                  <a:avLst/>
                </a:prstGeom>
                <a:noFill/>
                <a:ln w="57150" cap="sq">
                  <a:solidFill>
                    <a:srgbClr val="0033CC"/>
                  </a:solidFill>
                  <a:miter lim="800000"/>
                  <a:headEnd type="none" w="sm" len="sm"/>
                  <a:tailEnd type="triangl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86529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920" y="1056"/>
                  <a:ext cx="1" cy="2640"/>
                </a:xfrm>
                <a:prstGeom prst="line">
                  <a:avLst/>
                </a:prstGeom>
                <a:noFill/>
                <a:ln w="12700" cap="sq">
                  <a:pattFill prst="wdUpDiag">
                    <a:fgClr>
                      <a:schemeClr val="tx1"/>
                    </a:fgClr>
                    <a:bgClr>
                      <a:srgbClr val="FFFFFF"/>
                    </a:bgClr>
                  </a:patt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86529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168" y="1056"/>
                  <a:ext cx="1" cy="2688"/>
                </a:xfrm>
                <a:prstGeom prst="line">
                  <a:avLst/>
                </a:prstGeom>
                <a:noFill/>
                <a:ln w="12700" cap="sq">
                  <a:pattFill prst="wdUpDiag">
                    <a:fgClr>
                      <a:schemeClr val="tx1"/>
                    </a:fgClr>
                    <a:bgClr>
                      <a:srgbClr val="FFFFFF"/>
                    </a:bgClr>
                  </a:patt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86529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320" y="1104"/>
                  <a:ext cx="1" cy="2640"/>
                </a:xfrm>
                <a:prstGeom prst="line">
                  <a:avLst/>
                </a:prstGeom>
                <a:noFill/>
                <a:ln w="12700" cap="sq">
                  <a:pattFill prst="wdDnDiag">
                    <a:fgClr>
                      <a:schemeClr val="tx1"/>
                    </a:fgClr>
                    <a:bgClr>
                      <a:srgbClr val="FFFFFF"/>
                    </a:bgClr>
                  </a:patt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865300" name="Freeform 20"/>
                <p:cNvSpPr>
                  <a:spLocks/>
                </p:cNvSpPr>
                <p:nvPr/>
              </p:nvSpPr>
              <p:spPr bwMode="auto">
                <a:xfrm>
                  <a:off x="576" y="1656"/>
                  <a:ext cx="4844" cy="1992"/>
                </a:xfrm>
                <a:custGeom>
                  <a:avLst/>
                  <a:gdLst>
                    <a:gd name="T0" fmla="*/ 0 w 5136"/>
                    <a:gd name="T1" fmla="*/ 0 h 2112"/>
                    <a:gd name="T2" fmla="*/ 1152 w 5136"/>
                    <a:gd name="T3" fmla="*/ 480 h 2112"/>
                    <a:gd name="T4" fmla="*/ 2496 w 5136"/>
                    <a:gd name="T5" fmla="*/ 1632 h 2112"/>
                    <a:gd name="T6" fmla="*/ 3648 w 5136"/>
                    <a:gd name="T7" fmla="*/ 48 h 2112"/>
                    <a:gd name="T8" fmla="*/ 4368 w 5136"/>
                    <a:gd name="T9" fmla="*/ 1680 h 2112"/>
                    <a:gd name="T10" fmla="*/ 5136 w 5136"/>
                    <a:gd name="T11" fmla="*/ 2112 h 2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36" h="2112">
                      <a:moveTo>
                        <a:pt x="0" y="0"/>
                      </a:moveTo>
                      <a:cubicBezTo>
                        <a:pt x="368" y="104"/>
                        <a:pt x="736" y="208"/>
                        <a:pt x="1152" y="480"/>
                      </a:cubicBezTo>
                      <a:cubicBezTo>
                        <a:pt x="1568" y="752"/>
                        <a:pt x="2080" y="1704"/>
                        <a:pt x="2496" y="1632"/>
                      </a:cubicBezTo>
                      <a:cubicBezTo>
                        <a:pt x="2912" y="1560"/>
                        <a:pt x="3336" y="40"/>
                        <a:pt x="3648" y="48"/>
                      </a:cubicBezTo>
                      <a:cubicBezTo>
                        <a:pt x="3960" y="56"/>
                        <a:pt x="4120" y="1336"/>
                        <a:pt x="4368" y="1680"/>
                      </a:cubicBezTo>
                      <a:cubicBezTo>
                        <a:pt x="4616" y="2024"/>
                        <a:pt x="5008" y="2040"/>
                        <a:pt x="5136" y="2112"/>
                      </a:cubicBezTo>
                    </a:path>
                  </a:pathLst>
                </a:custGeom>
                <a:noFill/>
                <a:ln w="57150" cap="sq" cmpd="sng">
                  <a:solidFill>
                    <a:srgbClr val="FF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865301" name="Rectangle 21"/>
            <p:cNvSpPr>
              <a:spLocks noChangeArrowheads="1"/>
            </p:cNvSpPr>
            <p:nvPr/>
          </p:nvSpPr>
          <p:spPr bwMode="auto">
            <a:xfrm>
              <a:off x="5280" y="4110"/>
              <a:ext cx="48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>
                  <a:solidFill>
                    <a:srgbClr val="33CC33"/>
                  </a:solidFill>
                  <a:latin typeface="Garamond" pitchFamily="18" charset="0"/>
                  <a:ea typeface="宋体" pitchFamily="2" charset="-122"/>
                  <a:sym typeface="Wingdings 3" pitchFamily="18" charset="2"/>
                </a:rPr>
                <a:t></a:t>
              </a:r>
              <a:r>
                <a:rPr lang="zh-CN" altLang="en-US" sz="1400" b="1">
                  <a:solidFill>
                    <a:srgbClr val="33CC33"/>
                  </a:solidFill>
                  <a:latin typeface="Garamond" pitchFamily="18" charset="0"/>
                  <a:ea typeface="宋体" pitchFamily="2" charset="-122"/>
                  <a:sym typeface="Wingdings" pitchFamily="2" charset="2"/>
                </a:rPr>
                <a:t></a:t>
              </a:r>
              <a:endParaRPr lang="zh-CN" altLang="en-US" sz="1400" b="1">
                <a:solidFill>
                  <a:srgbClr val="33CC33"/>
                </a:solidFill>
                <a:latin typeface="楷体_GB2312" pitchFamily="49" charset="-122"/>
                <a:ea typeface="楷体_GB2312" pitchFamily="49" charset="-122"/>
                <a:sym typeface="Wingdings" pitchFamily="2" charset="2"/>
              </a:endParaRPr>
            </a:p>
          </p:txBody>
        </p:sp>
        <p:sp>
          <p:nvSpPr>
            <p:cNvPr id="865303" name="Rectangle 23"/>
            <p:cNvSpPr>
              <a:spLocks noChangeArrowheads="1"/>
            </p:cNvSpPr>
            <p:nvPr/>
          </p:nvSpPr>
          <p:spPr bwMode="auto">
            <a:xfrm>
              <a:off x="5646" y="4156"/>
              <a:ext cx="114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14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  <a:sym typeface="Wingdings" pitchFamily="2" charset="2"/>
                </a:rPr>
                <a:t></a:t>
              </a:r>
            </a:p>
          </p:txBody>
        </p:sp>
        <p:sp>
          <p:nvSpPr>
            <p:cNvPr id="865304" name="Rectangle 24"/>
            <p:cNvSpPr>
              <a:spLocks noChangeArrowheads="1"/>
            </p:cNvSpPr>
            <p:nvPr/>
          </p:nvSpPr>
          <p:spPr bwMode="auto">
            <a:xfrm>
              <a:off x="5280" y="3936"/>
              <a:ext cx="48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1" lang="zh-CN" altLang="en-US" b="1">
                  <a:solidFill>
                    <a:srgbClr val="0033CC"/>
                  </a:solidFill>
                  <a:latin typeface="Times New Roman" pitchFamily="18" charset="0"/>
                  <a:ea typeface="楷体_GB2312" pitchFamily="49" charset="-122"/>
                </a:rPr>
                <a:t>时间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3483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56456" y="3962400"/>
            <a:ext cx="762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ea typeface="楷体_GB2312" pitchFamily="49" charset="-122"/>
              </a:rPr>
              <a:t>        现在分组    行 动 起 来！</a:t>
            </a:r>
            <a:endParaRPr lang="zh-CN" altLang="en-US" sz="4000" dirty="0">
              <a:ea typeface="楷体_GB2312" pitchFamily="49" charset="-122"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220956"/>
              </p:ext>
            </p:extLst>
          </p:nvPr>
        </p:nvGraphicFramePr>
        <p:xfrm>
          <a:off x="446856" y="3429000"/>
          <a:ext cx="228600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剪辑" r:id="rId4" imgW="2286431" imgH="2141644" progId="">
                  <p:embed/>
                </p:oleObj>
              </mc:Choice>
              <mc:Fallback>
                <p:oleObj name="剪辑" r:id="rId4" imgW="2286431" imgH="2141644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56" y="3429000"/>
                        <a:ext cx="2286000" cy="214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42910" y="1484784"/>
            <a:ext cx="8001056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25" indent="-555625">
              <a:buFontTx/>
              <a:buNone/>
            </a:pPr>
            <a:r>
              <a:rPr lang="zh-CN" altLang="en-US" sz="3200" b="1" dirty="0">
                <a:solidFill>
                  <a:srgbClr val="009900"/>
                </a:solidFill>
                <a:ea typeface="楷体_GB2312" pitchFamily="49" charset="-122"/>
                <a:sym typeface="Symbol" pitchFamily="18" charset="2"/>
              </a:rPr>
              <a:t>  </a:t>
            </a:r>
            <a:r>
              <a:rPr lang="zh-CN" altLang="en-US" sz="3200" b="1" dirty="0">
                <a:ea typeface="楷体_GB2312" pitchFamily="49" charset="-122"/>
              </a:rPr>
              <a:t> 体验软件工程各阶段的主要工作，特别注意总结经验和吸取教训；</a:t>
            </a:r>
          </a:p>
          <a:p>
            <a:pPr marL="555625" indent="-555625">
              <a:spcBef>
                <a:spcPts val="1000"/>
              </a:spcBef>
              <a:buFontTx/>
              <a:buNone/>
            </a:pPr>
            <a:r>
              <a:rPr lang="zh-CN" altLang="en-US" sz="3200" b="1" dirty="0">
                <a:ea typeface="楷体_GB2312" pitchFamily="49" charset="-122"/>
              </a:rPr>
              <a:t> </a:t>
            </a:r>
            <a:r>
              <a:rPr lang="zh-CN" altLang="en-US" sz="3200" b="1" dirty="0">
                <a:solidFill>
                  <a:srgbClr val="009900"/>
                </a:solidFill>
                <a:ea typeface="楷体_GB2312" pitchFamily="49" charset="-122"/>
                <a:sym typeface="Symbol" pitchFamily="18" charset="2"/>
              </a:rPr>
              <a:t>  </a:t>
            </a:r>
            <a:r>
              <a:rPr lang="zh-CN" altLang="en-US" sz="3200" b="1" dirty="0">
                <a:ea typeface="楷体_GB2312" pitchFamily="49" charset="-122"/>
              </a:rPr>
              <a:t>学会与他人合作，培养团队精神。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zh-CN" altLang="en-US" dirty="0"/>
              <a:t>小组活动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268760"/>
            <a:ext cx="8208912" cy="511256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zh-CN" altLang="en-US" sz="2400" dirty="0"/>
              <a:t>学习：（听课，讨论，作业）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软件工程与软件过程（</a:t>
            </a:r>
            <a:r>
              <a:rPr lang="en-US" altLang="zh-CN" sz="2400" dirty="0"/>
              <a:t>1-2</a:t>
            </a:r>
            <a:r>
              <a:rPr lang="zh-CN" altLang="en-US" sz="2400" dirty="0"/>
              <a:t>章）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结构化方法学（</a:t>
            </a:r>
            <a:r>
              <a:rPr lang="en-US" altLang="zh-CN" sz="2400" dirty="0"/>
              <a:t>3-5</a:t>
            </a:r>
            <a:r>
              <a:rPr lang="zh-CN" altLang="en-US" sz="2400" dirty="0"/>
              <a:t>章）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软件项目管理（</a:t>
            </a:r>
            <a:r>
              <a:rPr lang="en-US" altLang="zh-CN" sz="2400" dirty="0"/>
              <a:t>11-14</a:t>
            </a:r>
            <a:r>
              <a:rPr lang="zh-CN" altLang="en-US" sz="2400" dirty="0"/>
              <a:t>章）：计划，组织，控制，维护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自学（</a:t>
            </a:r>
            <a:r>
              <a:rPr lang="en-US" altLang="zh-CN" sz="2400" dirty="0"/>
              <a:t>6-9</a:t>
            </a:r>
            <a:r>
              <a:rPr lang="zh-CN" altLang="en-US" sz="2400" dirty="0"/>
              <a:t>章）：面向对象方法学（讲解，讨论，交流）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实践运用：项目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12757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66FF"/>
                </a:solidFill>
              </a:rPr>
              <a:t>参考第</a:t>
            </a:r>
            <a:r>
              <a:rPr lang="en-US" altLang="zh-CN" b="1" dirty="0">
                <a:solidFill>
                  <a:srgbClr val="0066FF"/>
                </a:solidFill>
              </a:rPr>
              <a:t>11</a:t>
            </a:r>
            <a:r>
              <a:rPr lang="zh-CN" altLang="en-US" b="1" dirty="0">
                <a:solidFill>
                  <a:srgbClr val="0066FF"/>
                </a:solidFill>
              </a:rPr>
              <a:t>章计划，第</a:t>
            </a:r>
            <a:r>
              <a:rPr lang="en-US" altLang="zh-CN" b="1" dirty="0">
                <a:solidFill>
                  <a:srgbClr val="0066FF"/>
                </a:solidFill>
              </a:rPr>
              <a:t>12</a:t>
            </a:r>
            <a:r>
              <a:rPr lang="zh-CN" altLang="en-US" b="1" dirty="0">
                <a:solidFill>
                  <a:srgbClr val="0066FF"/>
                </a:solidFill>
              </a:rPr>
              <a:t>章组织，进行小组内分工合作</a:t>
            </a:r>
          </a:p>
        </p:txBody>
      </p:sp>
    </p:spTree>
    <p:extLst>
      <p:ext uri="{BB962C8B-B14F-4D97-AF65-F5344CB8AC3E}">
        <p14:creationId xmlns:p14="http://schemas.microsoft.com/office/powerpoint/2010/main" val="3612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团队（</a:t>
            </a:r>
            <a:r>
              <a:rPr lang="en-US" altLang="zh-CN" b="0" dirty="0"/>
              <a:t>team</a:t>
            </a:r>
            <a:r>
              <a:rPr lang="zh-CN" altLang="en-US" b="0" dirty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258416"/>
            <a:ext cx="7772400" cy="4114800"/>
          </a:xfrm>
        </p:spPr>
        <p:txBody>
          <a:bodyPr/>
          <a:lstStyle/>
          <a:p>
            <a:r>
              <a:rPr lang="zh-CN" altLang="en-US" b="0" dirty="0"/>
              <a:t>团队不是一群人临时聚集在一起，各自完成任务就走人</a:t>
            </a:r>
            <a:r>
              <a:rPr lang="en-US" altLang="zh-CN" b="0" dirty="0"/>
              <a:t>(work group)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14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团队（</a:t>
            </a:r>
            <a:r>
              <a:rPr lang="en-US" altLang="zh-CN" b="0" dirty="0"/>
              <a:t>team</a:t>
            </a:r>
            <a:r>
              <a:rPr lang="zh-CN" altLang="en-US" b="0" dirty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2776"/>
            <a:ext cx="4032448" cy="1750149"/>
          </a:xfrm>
        </p:spPr>
        <p:txBody>
          <a:bodyPr/>
          <a:lstStyle/>
          <a:p>
            <a:r>
              <a:rPr lang="zh-CN" altLang="en-US" dirty="0"/>
              <a:t>一致的目标</a:t>
            </a:r>
            <a:endParaRPr lang="en-US" altLang="zh-CN" dirty="0"/>
          </a:p>
          <a:p>
            <a:r>
              <a:rPr lang="zh-CN" altLang="en-US" dirty="0"/>
              <a:t>分工</a:t>
            </a:r>
            <a:endParaRPr lang="en-US" altLang="zh-CN" dirty="0"/>
          </a:p>
          <a:p>
            <a:r>
              <a:rPr lang="zh-CN" altLang="en-US" dirty="0"/>
              <a:t>合作</a:t>
            </a:r>
          </a:p>
          <a:p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6372201" y="1700808"/>
            <a:ext cx="255577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endParaRPr lang="zh-CN" altLang="en-US" sz="2800" b="1" dirty="0">
              <a:latin typeface="+mn-lt"/>
              <a:ea typeface="+mn-ea"/>
            </a:endParaRPr>
          </a:p>
        </p:txBody>
      </p:sp>
      <p:pic>
        <p:nvPicPr>
          <p:cNvPr id="12290" name="Picture 2" descr="http://img3.imgtn.bdimg.com/it/u=2439932913,2776218634&amp;fm=20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56549"/>
            <a:ext cx="4844175" cy="29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14" y="3717032"/>
            <a:ext cx="29146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7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团队（</a:t>
            </a:r>
            <a:r>
              <a:rPr lang="en-US" altLang="zh-CN" b="0" dirty="0"/>
              <a:t>team</a:t>
            </a:r>
            <a:r>
              <a:rPr lang="zh-CN" altLang="en-US" b="0" dirty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5373216"/>
            <a:ext cx="7772400" cy="1226840"/>
          </a:xfrm>
        </p:spPr>
        <p:txBody>
          <a:bodyPr/>
          <a:lstStyle/>
          <a:p>
            <a:r>
              <a:rPr lang="zh-CN" altLang="en-US" sz="2800" dirty="0"/>
              <a:t>团队成员不一定要同时工作，例如接力赛跑。</a:t>
            </a:r>
          </a:p>
        </p:txBody>
      </p:sp>
      <p:pic>
        <p:nvPicPr>
          <p:cNvPr id="27650" name="Picture 2" descr="http://images.51cto.com/files/uploadimg/20111008/10440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42" y="1268760"/>
            <a:ext cx="667582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1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软件团队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258416"/>
            <a:ext cx="7772400" cy="4114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zh-CN" altLang="en-US" sz="2800" dirty="0"/>
              <a:t>软件开发是一个需要协同作战的工作。</a:t>
            </a:r>
            <a:endParaRPr lang="en-US" altLang="zh-CN" sz="2800" dirty="0"/>
          </a:p>
          <a:p>
            <a:pPr>
              <a:spcBef>
                <a:spcPts val="1800"/>
              </a:spcBef>
            </a:pPr>
            <a:r>
              <a:rPr lang="zh-CN" altLang="en-US" sz="2800" dirty="0"/>
              <a:t>有效的团队是软件开发成功的基础。</a:t>
            </a:r>
            <a:endParaRPr lang="en-US" altLang="zh-CN" sz="2800" dirty="0"/>
          </a:p>
          <a:p>
            <a:pPr>
              <a:spcBef>
                <a:spcPts val="1800"/>
              </a:spcBef>
            </a:pPr>
            <a:r>
              <a:rPr lang="zh-CN" altLang="zh-CN" sz="2800" dirty="0"/>
              <a:t>团队成员互相尊重、互相关心、互相帮助</a:t>
            </a:r>
            <a:r>
              <a:rPr lang="zh-CN" altLang="en-US" sz="2800" dirty="0"/>
              <a:t>、取长补短，</a:t>
            </a:r>
            <a:r>
              <a:rPr lang="zh-CN" altLang="zh-CN" sz="2800" dirty="0"/>
              <a:t>和睦友好，宽容协作、团结尊重、推己及人。</a:t>
            </a:r>
            <a:r>
              <a:rPr lang="zh-CN" altLang="en-US" sz="2800" dirty="0"/>
              <a:t>（</a:t>
            </a:r>
            <a:r>
              <a:rPr lang="zh-CN" altLang="en-US" sz="2800" dirty="0">
                <a:solidFill>
                  <a:srgbClr val="0000FF"/>
                </a:solidFill>
              </a:rPr>
              <a:t>社会主义核心价值观</a:t>
            </a:r>
            <a:r>
              <a:rPr lang="zh-CN" altLang="en-US" sz="2800" dirty="0"/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921A04-A575-4137-A2AF-484DC5AC1CAF}"/>
              </a:ext>
            </a:extLst>
          </p:cNvPr>
          <p:cNvSpPr txBox="1"/>
          <p:nvPr/>
        </p:nvSpPr>
        <p:spPr>
          <a:xfrm>
            <a:off x="1187624" y="332656"/>
            <a:ext cx="15121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课程思政</a:t>
            </a:r>
          </a:p>
        </p:txBody>
      </p:sp>
    </p:spTree>
    <p:extLst>
      <p:ext uri="{BB962C8B-B14F-4D97-AF65-F5344CB8AC3E}">
        <p14:creationId xmlns:p14="http://schemas.microsoft.com/office/powerpoint/2010/main" val="2855861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474440"/>
            <a:ext cx="8208912" cy="4114800"/>
          </a:xfrm>
        </p:spPr>
        <p:txBody>
          <a:bodyPr/>
          <a:lstStyle/>
          <a:p>
            <a:r>
              <a:rPr lang="zh-CN" altLang="en-US" b="0" dirty="0"/>
              <a:t>软件开发和做外科手术有点相似：</a:t>
            </a:r>
            <a:endParaRPr lang="en-US" altLang="zh-CN" b="0" dirty="0"/>
          </a:p>
          <a:p>
            <a:pPr lvl="1"/>
            <a:r>
              <a:rPr lang="zh-CN" altLang="en-US" b="0" dirty="0"/>
              <a:t>外科主任是技术最强的人</a:t>
            </a:r>
            <a:endParaRPr lang="en-US" altLang="zh-CN" b="0" dirty="0"/>
          </a:p>
          <a:p>
            <a:pPr lvl="1"/>
            <a:r>
              <a:rPr lang="zh-CN" altLang="en-US" b="0" dirty="0"/>
              <a:t>软件组织的领导也应该是技术最全面的人</a:t>
            </a:r>
            <a:endParaRPr lang="en-US" altLang="zh-CN" b="0" dirty="0"/>
          </a:p>
          <a:p>
            <a:endParaRPr lang="en-US" altLang="zh-CN" b="0" dirty="0"/>
          </a:p>
          <a:p>
            <a:r>
              <a:rPr lang="zh-CN" altLang="en-US" b="0" dirty="0"/>
              <a:t>但是，软件开发真的像医生看病做手术吗？</a:t>
            </a:r>
            <a:endParaRPr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val="32900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74440"/>
            <a:ext cx="7772400" cy="4114800"/>
          </a:xfrm>
        </p:spPr>
        <p:txBody>
          <a:bodyPr/>
          <a:lstStyle/>
          <a:p>
            <a:r>
              <a:rPr lang="zh-CN" altLang="en-US" b="0" dirty="0"/>
              <a:t>医生通常面对的是一个病人</a:t>
            </a:r>
            <a:endParaRPr lang="en-US" altLang="zh-CN" b="0" dirty="0"/>
          </a:p>
          <a:p>
            <a:r>
              <a:rPr lang="zh-CN" altLang="en-US" b="0" dirty="0"/>
              <a:t>一个复杂的手术需要麻醉、影像、护士、助手的配合才能完成</a:t>
            </a:r>
            <a:endParaRPr lang="en-US" altLang="zh-CN" b="0" dirty="0"/>
          </a:p>
          <a:p>
            <a:endParaRPr lang="en-US" altLang="zh-CN" b="0" dirty="0"/>
          </a:p>
          <a:p>
            <a:r>
              <a:rPr lang="zh-CN" altLang="en-US" b="0" dirty="0"/>
              <a:t>一个软件项目呢？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3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系统开发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340768"/>
            <a:ext cx="8101042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多个小组同时开发一套系统。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以小组为单位完成。</a:t>
            </a:r>
            <a:endParaRPr lang="en-US" altLang="zh-CN" dirty="0"/>
          </a:p>
          <a:p>
            <a:pPr lvl="1"/>
            <a:r>
              <a:rPr lang="zh-CN" altLang="en-US" dirty="0"/>
              <a:t>人际团队能力尤为重要。</a:t>
            </a:r>
            <a:endParaRPr lang="en-US" altLang="zh-CN" dirty="0"/>
          </a:p>
          <a:p>
            <a:pPr lvl="1"/>
            <a:r>
              <a:rPr lang="zh-CN" altLang="en-US" dirty="0"/>
              <a:t>软件项目的实施要有科学的软件过程方法技术支撑，还需要项目团队成员的通力配合。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D148E1-10A7-4832-B2A2-32085D552686}"/>
              </a:ext>
            </a:extLst>
          </p:cNvPr>
          <p:cNvSpPr txBox="1"/>
          <p:nvPr/>
        </p:nvSpPr>
        <p:spPr>
          <a:xfrm>
            <a:off x="1187624" y="332656"/>
            <a:ext cx="15121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课程思政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74440"/>
            <a:ext cx="8062664" cy="4114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zh-CN" altLang="en-US" sz="2400" b="0" dirty="0"/>
              <a:t>小的项目一个人就能够处理所有环节，前端、业务逻辑、数据库</a:t>
            </a:r>
            <a:endParaRPr lang="en-US" altLang="zh-CN" sz="2400" b="0" dirty="0"/>
          </a:p>
          <a:p>
            <a:pPr>
              <a:spcBef>
                <a:spcPts val="1800"/>
              </a:spcBef>
            </a:pPr>
            <a:r>
              <a:rPr lang="zh-CN" altLang="en-US" sz="2400" b="0" dirty="0"/>
              <a:t>大的项目通常由一个几人、几十人、几百人</a:t>
            </a:r>
            <a:r>
              <a:rPr lang="en-US" altLang="zh-CN" sz="2400" b="0" dirty="0"/>
              <a:t>…</a:t>
            </a:r>
            <a:r>
              <a:rPr lang="zh-CN" altLang="en-US" sz="2400" b="0" dirty="0"/>
              <a:t>的团队共同完成，需求分析、结构设计、概要设计、详细设计、编码、测试，中间贯穿配置管理、流程管理等</a:t>
            </a:r>
            <a:endParaRPr lang="en-US" altLang="zh-CN" sz="2400" b="0" dirty="0"/>
          </a:p>
          <a:p>
            <a:pPr>
              <a:spcBef>
                <a:spcPts val="1800"/>
              </a:spcBef>
            </a:pPr>
            <a:r>
              <a:rPr lang="zh-CN" altLang="en-US" sz="2400" b="0" dirty="0"/>
              <a:t>项目的成功不光是技术能力</a:t>
            </a:r>
            <a:endParaRPr lang="en-US" altLang="zh-CN" sz="2400" b="0" dirty="0"/>
          </a:p>
          <a:p>
            <a:pPr>
              <a:spcBef>
                <a:spcPts val="1800"/>
              </a:spcBef>
            </a:pPr>
            <a:r>
              <a:rPr lang="zh-CN" altLang="en-US" sz="2400" b="0" dirty="0"/>
              <a:t>更重要的是管理能力和领导能力</a:t>
            </a:r>
            <a:endParaRPr lang="en-US" altLang="zh-CN" sz="2400" b="0" dirty="0"/>
          </a:p>
          <a:p>
            <a:pPr>
              <a:lnSpc>
                <a:spcPct val="110000"/>
              </a:lnSpc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268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b="0" dirty="0"/>
              <a:t>团队的技术要求是什么？</a:t>
            </a:r>
            <a:endParaRPr lang="en-US" altLang="zh-CN" b="0" dirty="0"/>
          </a:p>
          <a:p>
            <a:pPr marL="514350" indent="-514350">
              <a:buFont typeface="+mj-lt"/>
              <a:buAutoNum type="arabicPeriod"/>
            </a:pPr>
            <a:endParaRPr lang="en-US" altLang="zh-CN" b="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b="0" dirty="0"/>
              <a:t>团队要具有哪些功能模块？</a:t>
            </a:r>
            <a:endParaRPr lang="en-US" altLang="zh-CN" b="0" dirty="0"/>
          </a:p>
          <a:p>
            <a:pPr marL="514350" indent="-514350">
              <a:buFont typeface="+mj-lt"/>
              <a:buAutoNum type="arabicPeriod"/>
            </a:pPr>
            <a:endParaRPr lang="en-US" altLang="zh-CN" b="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b="0" dirty="0"/>
              <a:t>什么样的员工适合我们的团队？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193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53752"/>
            <a:ext cx="8640960" cy="1143000"/>
          </a:xfrm>
        </p:spPr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谈软件团队：技术要求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团队的技术要求是什么？</a:t>
            </a:r>
            <a:endParaRPr lang="en-US" altLang="zh-CN" dirty="0"/>
          </a:p>
          <a:p>
            <a:r>
              <a:rPr lang="zh-CN" altLang="en-US" b="0" dirty="0"/>
              <a:t>软件系统简单分类：</a:t>
            </a:r>
            <a:endParaRPr lang="en-US" altLang="zh-CN" b="0" dirty="0"/>
          </a:p>
          <a:p>
            <a:pPr lvl="1"/>
            <a:r>
              <a:rPr lang="zh-CN" altLang="en-US" b="0" dirty="0"/>
              <a:t>基础系统，如操作系统、数据库系统、服务器系统 </a:t>
            </a:r>
            <a:endParaRPr lang="en-US" altLang="zh-CN" b="0" dirty="0"/>
          </a:p>
          <a:p>
            <a:pPr lvl="1"/>
            <a:r>
              <a:rPr lang="zh-CN" altLang="en-US" b="0" dirty="0"/>
              <a:t>专业系统，如人工智能、大型索引系统</a:t>
            </a:r>
            <a:endParaRPr lang="en-US" altLang="zh-CN" b="0" dirty="0"/>
          </a:p>
          <a:p>
            <a:pPr lvl="1"/>
            <a:r>
              <a:rPr lang="zh-CN" altLang="en-US" b="0" dirty="0"/>
              <a:t>应用系统，如编写网站、报表处理 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b="0" dirty="0"/>
              <a:t>   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谈软件团队：技术要求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680520"/>
          </a:xfrm>
        </p:spPr>
        <p:txBody>
          <a:bodyPr/>
          <a:lstStyle/>
          <a:p>
            <a:r>
              <a:rPr lang="zh-CN" altLang="en-US" b="0" dirty="0"/>
              <a:t>不同的分工：</a:t>
            </a:r>
            <a:endParaRPr lang="en-US" altLang="zh-CN" b="0" dirty="0"/>
          </a:p>
          <a:p>
            <a:pPr lvl="1"/>
            <a:r>
              <a:rPr lang="zh-CN" altLang="en-US" sz="2400" b="0" dirty="0"/>
              <a:t>系统分析工程师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架构工程师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核心层开发工程师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业务层开发工程师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表现层工程师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美工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项目管理人员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测试人员，等等。</a:t>
            </a:r>
            <a:endParaRPr lang="en-US" altLang="zh-CN" sz="2400" b="0" dirty="0"/>
          </a:p>
        </p:txBody>
      </p:sp>
    </p:spTree>
    <p:extLst>
      <p:ext uri="{BB962C8B-B14F-4D97-AF65-F5344CB8AC3E}">
        <p14:creationId xmlns:p14="http://schemas.microsoft.com/office/powerpoint/2010/main" val="2266821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项目人员安排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4A1966-0DF5-48AF-B6C5-05C9242B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26024"/>
            <a:ext cx="85344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谈软件团队：功能模块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84784"/>
            <a:ext cx="8062664" cy="468052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CN" altLang="en-US" dirty="0"/>
              <a:t>团队要具有哪些功能模块？</a:t>
            </a:r>
            <a:endParaRPr lang="en-US" altLang="zh-CN" dirty="0"/>
          </a:p>
          <a:p>
            <a:r>
              <a:rPr lang="zh-CN" altLang="en-US" sz="2800" b="0" dirty="0"/>
              <a:t>需求分析，架构设计、概要设计、详细设计、编码、测试、配置管理、流程管理、过程管理等。</a:t>
            </a:r>
            <a:endParaRPr lang="en-US" altLang="zh-CN" sz="2800" b="0" dirty="0"/>
          </a:p>
          <a:p>
            <a:r>
              <a:rPr lang="zh-CN" altLang="en-US" sz="2800" b="0" dirty="0"/>
              <a:t>可以人员复用，比如设计和编码通常可以融合。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270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0688"/>
            <a:ext cx="92231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47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角色对比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693211"/>
              </p:ext>
            </p:extLst>
          </p:nvPr>
        </p:nvGraphicFramePr>
        <p:xfrm>
          <a:off x="611560" y="1268760"/>
          <a:ext cx="8280920" cy="4023360"/>
        </p:xfrm>
        <a:graphic>
          <a:graphicData uri="http://schemas.openxmlformats.org/drawingml/2006/table">
            <a:tbl>
              <a:tblPr/>
              <a:tblGrid>
                <a:gridCol w="4165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Microsoft YaHei"/>
                        </a:rPr>
                        <a:t>Project Manager</a:t>
                      </a:r>
                      <a:endParaRPr lang="en-US" sz="240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Microsoft YaHei"/>
                        </a:rPr>
                        <a:t>Program Manager</a:t>
                      </a:r>
                      <a:endParaRPr lang="en-US" sz="240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effectLst/>
                          <a:latin typeface="Microsoft YaHei"/>
                        </a:rPr>
                        <a:t>是团队的行政领导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effectLst/>
                          <a:latin typeface="Microsoft YaHei"/>
                        </a:rPr>
                        <a:t>,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effectLst/>
                          <a:latin typeface="Microsoft YaHei"/>
                        </a:rPr>
                        <a:t>带领大家在项目中工作。</a:t>
                      </a:r>
                      <a:endParaRPr lang="zh-CN" altLang="en-US" sz="240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effectLst/>
                          <a:latin typeface="Microsoft YaHei"/>
                        </a:rPr>
                        <a:t>和大家平等工作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effectLst/>
                          <a:latin typeface="Microsoft YaHei"/>
                        </a:rPr>
                        <a:t>,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effectLst/>
                          <a:latin typeface="Microsoft YaHei"/>
                        </a:rPr>
                        <a:t>推动团队完成软件的功能。</a:t>
                      </a:r>
                      <a:endParaRPr lang="zh-CN" altLang="en-US" sz="240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2400">
                          <a:effectLst/>
                          <a:latin typeface="Microsoft YaHei"/>
                        </a:rPr>
                        <a:t>通常是团队和外界打交道的唯一代表</a:t>
                      </a:r>
                      <a:endParaRPr lang="zh-CN" altLang="en-US" sz="240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>
                          <a:effectLst/>
                          <a:latin typeface="Microsoft YaHei"/>
                        </a:rPr>
                        <a:t>一个团队可以有很多</a:t>
                      </a:r>
                      <a:r>
                        <a:rPr lang="en-US" altLang="zh-CN" sz="2400">
                          <a:effectLst/>
                          <a:latin typeface="Microsoft YaHei"/>
                        </a:rPr>
                        <a:t>PM</a:t>
                      </a:r>
                      <a:endParaRPr lang="zh-CN" altLang="en-US" sz="240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2400">
                          <a:effectLst/>
                          <a:latin typeface="Microsoft YaHei"/>
                        </a:rPr>
                        <a:t>对项目的功能有最后的决定权</a:t>
                      </a:r>
                      <a:endParaRPr lang="zh-CN" altLang="en-US" sz="240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>
                          <a:effectLst/>
                          <a:latin typeface="Microsoft YaHei"/>
                        </a:rPr>
                        <a:t>和其他团队成员一起形成决议</a:t>
                      </a:r>
                      <a:endParaRPr lang="zh-CN" altLang="en-US" sz="240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2400">
                          <a:effectLst/>
                          <a:latin typeface="Microsoft YaHei"/>
                        </a:rPr>
                        <a:t>管事也管人</a:t>
                      </a:r>
                      <a:endParaRPr lang="zh-CN" altLang="en-US" sz="240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>
                          <a:effectLst/>
                          <a:latin typeface="Microsoft YaHei"/>
                        </a:rPr>
                        <a:t>管事不管人</a:t>
                      </a:r>
                      <a:endParaRPr lang="zh-CN" altLang="en-US" sz="240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2400">
                          <a:effectLst/>
                          <a:latin typeface="Microsoft YaHei"/>
                        </a:rPr>
                        <a:t>不一定做具体工作</a:t>
                      </a:r>
                      <a:endParaRPr lang="zh-CN" altLang="en-US" sz="240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effectLst/>
                          <a:latin typeface="Microsoft YaHei"/>
                        </a:rPr>
                        <a:t>一定做具体工作</a:t>
                      </a:r>
                      <a:endParaRPr lang="zh-CN" altLang="en-US" sz="2400" dirty="0">
                        <a:effectLst/>
                      </a:endParaRPr>
                    </a:p>
                  </a:txBody>
                  <a:tcPr marL="106680" marR="106680" marT="60960" marB="60960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825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谈软件团队：团队气质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8924" y="2197944"/>
            <a:ext cx="7772400" cy="46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2800" b="0" dirty="0"/>
              <a:t>最不确定的因素，最没有规范的因素。</a:t>
            </a:r>
            <a:endParaRPr lang="en-US" altLang="zh-CN" sz="2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800" b="0" dirty="0"/>
              <a:t>团队有不同的气质：</a:t>
            </a:r>
            <a:endParaRPr lang="en-US" altLang="zh-CN" sz="2800" b="0" dirty="0"/>
          </a:p>
          <a:p>
            <a:pPr marL="1079500" lvl="1" indent="-457200">
              <a:buFont typeface="Wingdings" panose="05000000000000000000" pitchFamily="2" charset="2"/>
              <a:buChar char="Ø"/>
            </a:pPr>
            <a:r>
              <a:rPr lang="zh-CN" altLang="en-US" b="0" dirty="0"/>
              <a:t>活泼的，拘谨的，严肃的，松散的 </a:t>
            </a:r>
            <a:endParaRPr lang="en-US" altLang="zh-CN" b="0" dirty="0"/>
          </a:p>
          <a:p>
            <a:pPr marL="1079500" lvl="1" indent="-457200">
              <a:buFont typeface="Wingdings" panose="05000000000000000000" pitchFamily="2" charset="2"/>
              <a:buChar char="Ø"/>
            </a:pPr>
            <a:r>
              <a:rPr lang="zh-CN" altLang="en-US" b="0" dirty="0"/>
              <a:t>喜欢冒险的，安于稳定的</a:t>
            </a:r>
            <a:endParaRPr lang="en-US" altLang="zh-CN" b="0" dirty="0"/>
          </a:p>
          <a:p>
            <a:pPr marL="1079500" lvl="1" indent="-457200">
              <a:buFont typeface="Wingdings" panose="05000000000000000000" pitchFamily="2" charset="2"/>
              <a:buChar char="Ø"/>
            </a:pPr>
            <a:r>
              <a:rPr lang="zh-CN" altLang="en-US" b="0" dirty="0"/>
              <a:t>繁文缛节的，简单明了的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2278D6-6A09-433C-BE04-B3CA5760C974}"/>
              </a:ext>
            </a:extLst>
          </p:cNvPr>
          <p:cNvSpPr txBox="1"/>
          <p:nvPr/>
        </p:nvSpPr>
        <p:spPr>
          <a:xfrm>
            <a:off x="685800" y="1432855"/>
            <a:ext cx="7918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3200" dirty="0"/>
              <a:t>3.  </a:t>
            </a:r>
            <a:r>
              <a:rPr lang="zh-CN" altLang="en-US" sz="3200" dirty="0"/>
              <a:t>什么样的员工适合我们的团队？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3059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59"/>
            <a:ext cx="4968552" cy="436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6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系统开发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340768"/>
            <a:ext cx="8101042" cy="4114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zh-CN" altLang="en-US" sz="2400" dirty="0"/>
              <a:t>软件开发容易出现重技术轻交流、重开发轻分析和维护的现象。</a:t>
            </a:r>
            <a:endParaRPr lang="en-US" altLang="zh-CN" sz="2400" dirty="0"/>
          </a:p>
          <a:p>
            <a:pPr>
              <a:spcBef>
                <a:spcPts val="1800"/>
              </a:spcBef>
            </a:pPr>
            <a:r>
              <a:rPr lang="zh-CN" altLang="en-US" sz="2400" dirty="0"/>
              <a:t>社会有分工，每个人从事的工作不同，但对于社会的贡献都是重要的，“自由、平等”是每个公民应具有的社会意识。</a:t>
            </a:r>
            <a:endParaRPr lang="en-US" altLang="zh-CN" sz="2400" dirty="0"/>
          </a:p>
          <a:p>
            <a:pPr>
              <a:spcBef>
                <a:spcPts val="1800"/>
              </a:spcBef>
            </a:pPr>
            <a:r>
              <a:rPr lang="zh-CN" altLang="en-US" sz="2400" dirty="0"/>
              <a:t>和睦友好，努力形成社会主义的新型人际关系。为顺利圆满地完成用户交付的开发任务，诚信和友善的沟通是基础。</a:t>
            </a:r>
            <a:endParaRPr lang="en-US" altLang="zh-CN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D148E1-10A7-4832-B2A2-32085D552686}"/>
              </a:ext>
            </a:extLst>
          </p:cNvPr>
          <p:cNvSpPr txBox="1"/>
          <p:nvPr/>
        </p:nvSpPr>
        <p:spPr>
          <a:xfrm>
            <a:off x="1187624" y="332656"/>
            <a:ext cx="15121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课程思政</a:t>
            </a:r>
          </a:p>
        </p:txBody>
      </p:sp>
    </p:spTree>
    <p:extLst>
      <p:ext uri="{BB962C8B-B14F-4D97-AF65-F5344CB8AC3E}">
        <p14:creationId xmlns:p14="http://schemas.microsoft.com/office/powerpoint/2010/main" val="2974202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0" y="1340768"/>
            <a:ext cx="770622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474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团队建设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56792"/>
            <a:ext cx="7639050" cy="362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277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谈软件团队：团队风格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分享</a:t>
            </a:r>
            <a:endParaRPr lang="en-US" altLang="zh-CN" b="0" dirty="0"/>
          </a:p>
          <a:p>
            <a:pPr lvl="1"/>
            <a:r>
              <a:rPr lang="zh-CN" altLang="en-US" b="0" dirty="0"/>
              <a:t>定期举办技术讲座，让每个人都参与进来，分享知识和经验</a:t>
            </a:r>
            <a:endParaRPr lang="en-US" altLang="zh-CN" b="0" dirty="0"/>
          </a:p>
          <a:p>
            <a:pPr lvl="1"/>
            <a:r>
              <a:rPr lang="zh-CN" altLang="en-US" b="0" dirty="0"/>
              <a:t>可以很快地提升团队整体技术能力</a:t>
            </a:r>
            <a:endParaRPr lang="en-US" altLang="zh-CN" b="0" dirty="0"/>
          </a:p>
          <a:p>
            <a:pPr lvl="1"/>
            <a:r>
              <a:rPr lang="zh-CN" altLang="en-US" b="0" dirty="0"/>
              <a:t>增加成员间的相互了解和信任 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b="0" dirty="0"/>
              <a:t>　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087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谈软件团队：团队风格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透明</a:t>
            </a:r>
            <a:endParaRPr lang="en-US" altLang="zh-CN" b="0" dirty="0"/>
          </a:p>
          <a:p>
            <a:pPr lvl="1"/>
            <a:r>
              <a:rPr lang="zh-CN" altLang="en-US" b="0" dirty="0"/>
              <a:t>管理上要透明</a:t>
            </a:r>
            <a:endParaRPr lang="en-US" altLang="zh-CN" b="0" dirty="0"/>
          </a:p>
          <a:p>
            <a:pPr lvl="1"/>
            <a:r>
              <a:rPr lang="zh-CN" altLang="en-US" b="0" dirty="0"/>
              <a:t>没有不能说的秘密（法律保护的除外）</a:t>
            </a:r>
            <a:endParaRPr lang="en-US" altLang="zh-CN" b="0" dirty="0"/>
          </a:p>
          <a:p>
            <a:pPr lvl="1"/>
            <a:r>
              <a:rPr lang="zh-CN" altLang="en-US" b="0" dirty="0"/>
              <a:t>秘密的形成是隔阂的开始　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9306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谈软件团队：团队风格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责任心</a:t>
            </a:r>
            <a:endParaRPr lang="en-US" altLang="zh-CN" b="0" dirty="0"/>
          </a:p>
          <a:p>
            <a:pPr lvl="1"/>
            <a:r>
              <a:rPr lang="zh-CN" altLang="en-US" b="0" dirty="0"/>
              <a:t>积极的态度、责任心是必不可少的素质</a:t>
            </a:r>
            <a:endParaRPr lang="en-US" altLang="zh-CN" b="0" dirty="0"/>
          </a:p>
          <a:p>
            <a:pPr lvl="1"/>
            <a:r>
              <a:rPr lang="zh-CN" altLang="en-US" b="0" dirty="0"/>
              <a:t>由责任心引起的问题一定要处理，确保以后避免类似的错误 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b="0" dirty="0"/>
              <a:t>　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345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谈软件团队：团队风格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讨论</a:t>
            </a:r>
            <a:endParaRPr lang="en-US" altLang="zh-CN" b="0" dirty="0"/>
          </a:p>
          <a:p>
            <a:pPr lvl="1"/>
            <a:r>
              <a:rPr lang="zh-CN" altLang="en-US" b="0" dirty="0"/>
              <a:t>对各项工作多进行讨论，最后执行讨论后的结果。</a:t>
            </a:r>
            <a:endParaRPr lang="en-US" altLang="zh-CN" b="0" dirty="0"/>
          </a:p>
          <a:p>
            <a:pPr lvl="1"/>
            <a:r>
              <a:rPr lang="zh-CN" altLang="en-US" b="0" dirty="0"/>
              <a:t>不要怕争论，多讨论有助于增进协作和团结。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b="0" dirty="0"/>
              <a:t>　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33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谈软件团队：团队风格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确立阶段目标</a:t>
            </a:r>
            <a:endParaRPr lang="en-US" altLang="zh-CN" b="0" dirty="0"/>
          </a:p>
          <a:p>
            <a:pPr lvl="1"/>
            <a:r>
              <a:rPr lang="zh-CN" altLang="en-US" b="0" dirty="0"/>
              <a:t>目标包括项目目标和能力目标</a:t>
            </a:r>
            <a:endParaRPr lang="en-US" altLang="zh-CN" b="0" dirty="0"/>
          </a:p>
          <a:p>
            <a:pPr lvl="1"/>
            <a:r>
              <a:rPr lang="zh-CN" altLang="en-US" b="0" dirty="0"/>
              <a:t>在目标的指引下，团队才会产生激情，产生意想不到的力量</a:t>
            </a:r>
            <a:br>
              <a:rPr lang="zh-CN" altLang="en-US" dirty="0"/>
            </a:br>
            <a:r>
              <a:rPr lang="zh-CN" altLang="en-US" b="0" dirty="0"/>
              <a:t>　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380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谈软件团队：团队管理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规范</a:t>
            </a:r>
            <a:endParaRPr lang="en-US" altLang="zh-CN" b="0" dirty="0"/>
          </a:p>
          <a:p>
            <a:pPr lvl="1"/>
            <a:r>
              <a:rPr lang="zh-CN" altLang="en-US" sz="2400" b="0" dirty="0"/>
              <a:t>软件工程的规范主要有</a:t>
            </a:r>
            <a:r>
              <a:rPr lang="en-US" altLang="zh-CN" sz="2400" b="0" dirty="0"/>
              <a:t>CMM</a:t>
            </a:r>
            <a:r>
              <a:rPr lang="zh-CN" altLang="en-US" sz="2400" b="0" dirty="0"/>
              <a:t>和</a:t>
            </a:r>
            <a:r>
              <a:rPr lang="en-US" altLang="zh-CN" sz="2400" b="0" dirty="0"/>
              <a:t>ISO9000</a:t>
            </a:r>
            <a:r>
              <a:rPr lang="zh-CN" altLang="en-US" sz="2400" b="0" dirty="0"/>
              <a:t>。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关键环节：需求分析，架构设计，概要设计，编码，测试。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基本模版：需求分析模版、设计模版（架构、模块、数据）、编码规范、测试规范，基本管理工具：版本管理、配置管理、测试流程管理。 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28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谈软件团队：团队管理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流程</a:t>
            </a:r>
            <a:endParaRPr lang="en-US" altLang="zh-CN" b="0" dirty="0"/>
          </a:p>
          <a:p>
            <a:pPr lvl="1"/>
            <a:r>
              <a:rPr lang="zh-CN" altLang="en-US" sz="2400" b="0" dirty="0"/>
              <a:t>外部流程：软件组织和需求单位之间</a:t>
            </a:r>
            <a:endParaRPr lang="en-US" altLang="zh-CN" sz="2400" b="0" dirty="0"/>
          </a:p>
          <a:p>
            <a:pPr lvl="2"/>
            <a:r>
              <a:rPr lang="zh-CN" altLang="en-US" b="0" dirty="0"/>
              <a:t>包括需求讨论流程、需求确认流程、系统初审流程、系统终审流程等。</a:t>
            </a:r>
            <a:endParaRPr lang="en-US" altLang="zh-CN" b="0" dirty="0"/>
          </a:p>
          <a:p>
            <a:pPr lvl="2"/>
            <a:endParaRPr lang="en-US" altLang="zh-CN" b="0" dirty="0"/>
          </a:p>
          <a:p>
            <a:pPr lvl="1"/>
            <a:r>
              <a:rPr lang="zh-CN" altLang="en-US" sz="2400" b="0" dirty="0"/>
              <a:t>内部流程：软件组织内部</a:t>
            </a:r>
            <a:endParaRPr lang="en-US" altLang="zh-CN" sz="2400" b="0" dirty="0"/>
          </a:p>
          <a:p>
            <a:pPr lvl="2"/>
            <a:r>
              <a:rPr lang="zh-CN" altLang="en-US" b="0" dirty="0"/>
              <a:t>包括需求分析流程、设计流程、开发流程、测试流程等。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7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团队管理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sz="2000" b="0" dirty="0"/>
              <a:t>一群人把一堆砖头从 </a:t>
            </a:r>
            <a:r>
              <a:rPr lang="en-US" altLang="zh-CN" sz="2000" b="0" dirty="0"/>
              <a:t>A </a:t>
            </a:r>
            <a:r>
              <a:rPr lang="zh-CN" altLang="en-US" sz="2000" b="0" dirty="0"/>
              <a:t>地搬到 </a:t>
            </a:r>
            <a:r>
              <a:rPr lang="en-US" altLang="zh-CN" sz="2000" b="0" dirty="0"/>
              <a:t>B </a:t>
            </a:r>
            <a:r>
              <a:rPr lang="zh-CN" altLang="en-US" sz="2000" b="0" dirty="0"/>
              <a:t>地</a:t>
            </a:r>
            <a:endParaRPr lang="en-US" altLang="zh-CN" sz="2000" b="0" dirty="0"/>
          </a:p>
          <a:p>
            <a:pPr>
              <a:spcBef>
                <a:spcPts val="1200"/>
              </a:spcBef>
            </a:pPr>
            <a:r>
              <a:rPr lang="zh-CN" altLang="en-US" sz="2000" b="0" dirty="0"/>
              <a:t>一个剧组排演电影 </a:t>
            </a:r>
            <a:r>
              <a:rPr lang="en-US" altLang="zh-CN" sz="2000" b="0" dirty="0"/>
              <a:t>(</a:t>
            </a:r>
            <a:r>
              <a:rPr lang="zh-CN" altLang="en-US" sz="2000" b="0" dirty="0"/>
              <a:t>导演</a:t>
            </a:r>
            <a:r>
              <a:rPr lang="en-US" altLang="zh-CN" sz="2000" b="0" dirty="0"/>
              <a:t>, </a:t>
            </a:r>
            <a:r>
              <a:rPr lang="zh-CN" altLang="en-US" sz="2000" b="0" dirty="0"/>
              <a:t>主角</a:t>
            </a:r>
            <a:r>
              <a:rPr lang="en-US" altLang="zh-CN" sz="2000" b="0" dirty="0"/>
              <a:t>, </a:t>
            </a:r>
            <a:r>
              <a:rPr lang="zh-CN" altLang="en-US" sz="2000" b="0" dirty="0"/>
              <a:t>配角</a:t>
            </a:r>
            <a:r>
              <a:rPr lang="en-US" altLang="zh-CN" sz="2000" b="0" dirty="0"/>
              <a:t>, </a:t>
            </a:r>
            <a:r>
              <a:rPr lang="zh-CN" altLang="en-US" sz="2000" b="0" dirty="0"/>
              <a:t>舞美设计</a:t>
            </a:r>
            <a:r>
              <a:rPr lang="en-US" altLang="zh-CN" sz="2000" b="0" dirty="0"/>
              <a:t>, </a:t>
            </a:r>
            <a:r>
              <a:rPr lang="zh-CN" altLang="en-US" sz="2000" b="0" dirty="0"/>
              <a:t>灯光师，司机，盒饭负责人）</a:t>
            </a:r>
            <a:endParaRPr lang="en-US" altLang="zh-CN" sz="2000" b="0" dirty="0"/>
          </a:p>
          <a:p>
            <a:pPr>
              <a:spcBef>
                <a:spcPts val="1200"/>
              </a:spcBef>
            </a:pPr>
            <a:r>
              <a:rPr lang="zh-CN" altLang="en-US" sz="2000" b="0" dirty="0"/>
              <a:t>一群画家集体创作 “百里长江图” </a:t>
            </a:r>
            <a:r>
              <a:rPr lang="en-US" altLang="zh-CN" sz="2000" b="0" dirty="0"/>
              <a:t>(</a:t>
            </a:r>
            <a:r>
              <a:rPr lang="zh-CN" altLang="en-US" sz="2000" b="0" dirty="0"/>
              <a:t>你画一块</a:t>
            </a:r>
            <a:r>
              <a:rPr lang="en-US" altLang="zh-CN" sz="2000" b="0" dirty="0"/>
              <a:t>, </a:t>
            </a:r>
            <a:r>
              <a:rPr lang="zh-CN" altLang="en-US" sz="2000" b="0" dirty="0"/>
              <a:t>我画一块</a:t>
            </a:r>
            <a:r>
              <a:rPr lang="en-US" altLang="zh-CN" sz="2000" b="0" dirty="0"/>
              <a:t>, </a:t>
            </a:r>
            <a:r>
              <a:rPr lang="zh-CN" altLang="en-US" sz="2000" b="0" dirty="0"/>
              <a:t>如何构成一部好作品</a:t>
            </a:r>
            <a:r>
              <a:rPr lang="en-US" altLang="zh-CN" sz="2000" b="0" dirty="0"/>
              <a:t>?)</a:t>
            </a:r>
          </a:p>
          <a:p>
            <a:pPr>
              <a:spcBef>
                <a:spcPts val="1200"/>
              </a:spcBef>
            </a:pPr>
            <a:r>
              <a:rPr lang="zh-CN" altLang="en-US" sz="2000" b="0" dirty="0"/>
              <a:t>一群医生</a:t>
            </a:r>
            <a:r>
              <a:rPr lang="en-US" altLang="zh-CN" sz="2000" b="0" dirty="0"/>
              <a:t>/</a:t>
            </a:r>
            <a:r>
              <a:rPr lang="zh-CN" altLang="en-US" sz="2000" b="0" dirty="0"/>
              <a:t>护士轮流值夜班 </a:t>
            </a:r>
            <a:r>
              <a:rPr lang="en-US" altLang="zh-CN" sz="2000" b="0" dirty="0"/>
              <a:t>(</a:t>
            </a:r>
            <a:r>
              <a:rPr lang="zh-CN" altLang="en-US" sz="2000" b="0" dirty="0"/>
              <a:t>有人值班一个晚上抢救活了</a:t>
            </a:r>
            <a:r>
              <a:rPr lang="en-US" altLang="zh-CN" sz="2000" b="0" dirty="0"/>
              <a:t>m</a:t>
            </a:r>
            <a:r>
              <a:rPr lang="zh-CN" altLang="en-US" sz="2000" b="0" dirty="0"/>
              <a:t>个病人</a:t>
            </a:r>
            <a:r>
              <a:rPr lang="en-US" altLang="zh-CN" sz="2000" b="0" dirty="0"/>
              <a:t>, </a:t>
            </a:r>
            <a:r>
              <a:rPr lang="zh-CN" altLang="en-US" sz="2000" b="0" dirty="0"/>
              <a:t>失败了</a:t>
            </a:r>
            <a:r>
              <a:rPr lang="en-US" altLang="zh-CN" sz="2000" b="0" dirty="0"/>
              <a:t>n</a:t>
            </a:r>
            <a:r>
              <a:rPr lang="zh-CN" altLang="en-US" sz="2000" b="0" dirty="0"/>
              <a:t>次；有人值班时没人来求医</a:t>
            </a:r>
            <a:r>
              <a:rPr lang="en-US" altLang="zh-CN" sz="2000" b="0" dirty="0"/>
              <a:t>, </a:t>
            </a:r>
            <a:r>
              <a:rPr lang="zh-CN" altLang="en-US" sz="2000" b="0" dirty="0"/>
              <a:t>谁的表现好</a:t>
            </a:r>
            <a:r>
              <a:rPr lang="en-US" altLang="zh-CN" sz="2000" b="0" dirty="0"/>
              <a:t>?)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685800" y="1340768"/>
            <a:ext cx="81346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b="0" dirty="0"/>
              <a:t>怎么考核人员绩效？</a:t>
            </a:r>
            <a:r>
              <a:rPr lang="zh-CN" altLang="en-US" sz="1800" b="0" dirty="0"/>
              <a:t>（在</a:t>
            </a:r>
            <a:r>
              <a:rPr lang="en-US" altLang="zh-CN" sz="1800" b="0" dirty="0"/>
              <a:t>Microsoft, Google</a:t>
            </a:r>
            <a:r>
              <a:rPr lang="zh-CN" altLang="en-US" sz="1800" b="0" dirty="0"/>
              <a:t>内部都存在争议）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14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41920" y="1268760"/>
            <a:ext cx="8073484" cy="464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85775" indent="-485775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676275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2800" b="1" dirty="0">
                <a:ea typeface="楷体_GB2312" pitchFamily="49" charset="-122"/>
              </a:rPr>
              <a:t>每组 </a:t>
            </a:r>
            <a:r>
              <a:rPr lang="en-US" altLang="zh-CN" sz="2800" b="1" dirty="0">
                <a:ea typeface="楷体_GB2312" pitchFamily="49" charset="-122"/>
              </a:rPr>
              <a:t>5-6 </a:t>
            </a:r>
            <a:r>
              <a:rPr lang="zh-CN" altLang="en-US" sz="2800" b="1" dirty="0">
                <a:ea typeface="楷体_GB2312" pitchFamily="49" charset="-122"/>
              </a:rPr>
              <a:t>人，自荐或选举组长；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2800" b="1" dirty="0">
                <a:ea typeface="楷体_GB2312" pitchFamily="49" charset="-122"/>
              </a:rPr>
              <a:t>组长负责组织、分工，完成各次作业；</a:t>
            </a:r>
            <a:endParaRPr lang="en-US" altLang="zh-CN" sz="2800" b="1" dirty="0">
              <a:ea typeface="楷体_GB2312" pitchFamily="49" charset="-122"/>
            </a:endParaRPr>
          </a:p>
          <a:p>
            <a:pPr marL="533400" indent="0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 dirty="0">
                <a:latin typeface="+mn-ea"/>
                <a:ea typeface="+mn-ea"/>
              </a:rPr>
              <a:t>角色：（可一人兼任多职，可轮换角色）</a:t>
            </a:r>
            <a:endParaRPr lang="en-US" altLang="zh-CN" sz="2800" b="1" dirty="0">
              <a:latin typeface="+mn-ea"/>
              <a:ea typeface="+mn-ea"/>
            </a:endParaRPr>
          </a:p>
          <a:p>
            <a:pPr marL="533400" indent="0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zh-CN" altLang="en-US" b="1" dirty="0">
                <a:latin typeface="+mn-ea"/>
                <a:ea typeface="+mn-ea"/>
              </a:rPr>
              <a:t>项目负责人</a:t>
            </a:r>
          </a:p>
          <a:p>
            <a:pPr marL="533400" indent="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b="1" dirty="0">
                <a:latin typeface="+mn-ea"/>
                <a:ea typeface="+mn-ea"/>
              </a:rPr>
              <a:t>系统分析人员</a:t>
            </a:r>
          </a:p>
          <a:p>
            <a:pPr marL="533400" indent="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b="1" dirty="0">
                <a:latin typeface="+mn-ea"/>
                <a:ea typeface="+mn-ea"/>
              </a:rPr>
              <a:t>系统设计人员</a:t>
            </a:r>
          </a:p>
          <a:p>
            <a:pPr marL="533400" indent="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b="1" dirty="0">
                <a:latin typeface="+mn-ea"/>
                <a:ea typeface="+mn-ea"/>
              </a:rPr>
              <a:t>系统实施人员</a:t>
            </a:r>
          </a:p>
          <a:p>
            <a:pPr marL="533400" indent="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b="1" dirty="0">
                <a:latin typeface="+mn-ea"/>
                <a:ea typeface="+mn-ea"/>
              </a:rPr>
              <a:t>系统测试人员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分组要求</a:t>
            </a:r>
          </a:p>
        </p:txBody>
      </p:sp>
    </p:spTree>
    <p:extLst>
      <p:ext uri="{BB962C8B-B14F-4D97-AF65-F5344CB8AC3E}">
        <p14:creationId xmlns:p14="http://schemas.microsoft.com/office/powerpoint/2010/main" val="1104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CTO </a:t>
            </a:r>
            <a:r>
              <a:rPr lang="zh-CN" altLang="en-US" dirty="0"/>
              <a:t>谈软件团队：团队管理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考核</a:t>
            </a:r>
            <a:endParaRPr lang="en-US" altLang="zh-CN" b="0" dirty="0"/>
          </a:p>
          <a:p>
            <a:pPr lvl="1"/>
            <a:r>
              <a:rPr lang="zh-CN" altLang="en-US" b="0" dirty="0"/>
              <a:t>工作业绩，协作意识、学习意识、责任意识</a:t>
            </a:r>
            <a:endParaRPr lang="en-US" altLang="zh-CN" b="0" dirty="0"/>
          </a:p>
          <a:p>
            <a:pPr lvl="1"/>
            <a:r>
              <a:rPr lang="zh-CN" altLang="en-US" b="0" dirty="0"/>
              <a:t>软件业绩公式：</a:t>
            </a:r>
            <a:r>
              <a:rPr lang="zh-CN" altLang="en-US" sz="2000" b="0" dirty="0"/>
              <a:t> </a:t>
            </a:r>
            <a:br>
              <a:rPr lang="zh-CN" altLang="en-US" sz="2000" dirty="0"/>
            </a:b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043608" y="3789040"/>
            <a:ext cx="7704856" cy="134806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kern="0" dirty="0">
                <a:solidFill>
                  <a:srgbClr val="000000"/>
                </a:solidFill>
                <a:latin typeface="Times New Roman"/>
                <a:ea typeface="宋体"/>
              </a:rPr>
              <a:t>工作业绩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  <a:ea typeface="宋体"/>
              </a:rPr>
              <a:t>=</a:t>
            </a:r>
            <a:r>
              <a:rPr lang="zh-CN" altLang="en-US" kern="0" dirty="0">
                <a:solidFill>
                  <a:srgbClr val="000000"/>
                </a:solidFill>
                <a:latin typeface="Times New Roman"/>
                <a:ea typeface="宋体"/>
              </a:rPr>
              <a:t>工作量（小时）</a:t>
            </a:r>
            <a:endParaRPr lang="en-US" altLang="zh-CN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lvl="0">
              <a:spcBef>
                <a:spcPct val="20000"/>
              </a:spcBef>
            </a:pPr>
            <a:r>
              <a:rPr lang="en-US" altLang="zh-CN" kern="0" dirty="0">
                <a:solidFill>
                  <a:srgbClr val="000000"/>
                </a:solidFill>
                <a:latin typeface="Times New Roman"/>
                <a:ea typeface="宋体"/>
              </a:rPr>
              <a:t>                </a:t>
            </a:r>
            <a:r>
              <a:rPr lang="zh-CN" altLang="en-US" kern="0" dirty="0">
                <a:solidFill>
                  <a:srgbClr val="000000"/>
                </a:solidFill>
                <a:latin typeface="Times New Roman"/>
                <a:ea typeface="宋体"/>
              </a:rPr>
              <a:t>* 复杂度（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  <a:ea typeface="宋体"/>
              </a:rPr>
              <a:t>1-10</a:t>
            </a:r>
            <a:r>
              <a:rPr lang="zh-CN" altLang="en-US" kern="0" dirty="0">
                <a:solidFill>
                  <a:srgbClr val="000000"/>
                </a:solidFill>
                <a:latin typeface="Times New Roman"/>
                <a:ea typeface="宋体"/>
              </a:rPr>
              <a:t>）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  <a:ea typeface="宋体"/>
              </a:rPr>
              <a:t> </a:t>
            </a:r>
            <a:r>
              <a:rPr lang="zh-CN" altLang="en-US" kern="0" dirty="0">
                <a:solidFill>
                  <a:srgbClr val="000000"/>
                </a:solidFill>
                <a:latin typeface="Times New Roman"/>
                <a:ea typeface="宋体"/>
              </a:rPr>
              <a:t>* 创新性（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  <a:ea typeface="宋体"/>
              </a:rPr>
              <a:t>1-10</a:t>
            </a:r>
            <a:r>
              <a:rPr lang="zh-CN" altLang="en-US" kern="0" dirty="0">
                <a:solidFill>
                  <a:srgbClr val="000000"/>
                </a:solidFill>
                <a:latin typeface="Times New Roman"/>
                <a:ea typeface="宋体"/>
              </a:rPr>
              <a:t>）</a:t>
            </a:r>
            <a:endParaRPr lang="en-US" altLang="zh-CN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lvl="0">
              <a:spcBef>
                <a:spcPct val="20000"/>
              </a:spcBef>
            </a:pPr>
            <a:r>
              <a:rPr lang="en-US" altLang="zh-CN" kern="0" dirty="0">
                <a:solidFill>
                  <a:srgbClr val="000000"/>
                </a:solidFill>
                <a:latin typeface="Times New Roman"/>
                <a:ea typeface="宋体"/>
              </a:rPr>
              <a:t>                </a:t>
            </a:r>
            <a:r>
              <a:rPr lang="zh-CN" altLang="en-US" kern="0" dirty="0">
                <a:solidFill>
                  <a:srgbClr val="000000"/>
                </a:solidFill>
                <a:latin typeface="Times New Roman"/>
                <a:ea typeface="宋体"/>
              </a:rPr>
              <a:t>* 重要性（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  <a:ea typeface="宋体"/>
              </a:rPr>
              <a:t>1-10</a:t>
            </a:r>
            <a:r>
              <a:rPr lang="zh-CN" altLang="en-US" kern="0" dirty="0">
                <a:solidFill>
                  <a:srgbClr val="000000"/>
                </a:solidFill>
                <a:latin typeface="Times New Roman"/>
                <a:ea typeface="宋体"/>
              </a:rPr>
              <a:t>）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  <a:ea typeface="宋体"/>
              </a:rPr>
              <a:t> </a:t>
            </a:r>
            <a:r>
              <a:rPr lang="zh-CN" altLang="en-US" kern="0" dirty="0">
                <a:solidFill>
                  <a:srgbClr val="000000"/>
                </a:solidFill>
                <a:latin typeface="Times New Roman"/>
                <a:ea typeface="宋体"/>
              </a:rPr>
              <a:t>* 质量（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  <a:ea typeface="宋体"/>
              </a:rPr>
              <a:t>1-10</a:t>
            </a:r>
            <a:r>
              <a:rPr lang="zh-CN" altLang="en-US" kern="0" dirty="0">
                <a:solidFill>
                  <a:srgbClr val="000000"/>
                </a:solidFill>
                <a:latin typeface="Times New Roman"/>
                <a:ea typeface="宋体"/>
              </a:rPr>
              <a:t>）  </a:t>
            </a:r>
            <a:endParaRPr lang="zh-CN" altLang="en-US" b="1" kern="0" dirty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525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53752"/>
            <a:ext cx="7268344" cy="1143000"/>
          </a:xfrm>
        </p:spPr>
        <p:txBody>
          <a:bodyPr/>
          <a:lstStyle/>
          <a:p>
            <a:pPr algn="l"/>
            <a:r>
              <a:rPr lang="zh-CN" altLang="en-US" sz="2400" dirty="0"/>
              <a:t>指标不是绝对的、机械的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256584"/>
          </a:xfrm>
        </p:spPr>
        <p:txBody>
          <a:bodyPr/>
          <a:lstStyle/>
          <a:p>
            <a:r>
              <a:rPr lang="zh-CN" altLang="en-US" sz="2000" dirty="0"/>
              <a:t>有人建议根据每人代码量</a:t>
            </a:r>
            <a:r>
              <a:rPr lang="en-US" altLang="zh-CN" sz="2000" dirty="0"/>
              <a:t>, </a:t>
            </a:r>
            <a:r>
              <a:rPr lang="zh-CN" altLang="en-US" sz="2000" dirty="0"/>
              <a:t>每天统计进度</a:t>
            </a:r>
            <a:endParaRPr lang="en-US" altLang="zh-CN" sz="2000" dirty="0"/>
          </a:p>
          <a:p>
            <a:r>
              <a:rPr lang="zh-CN" altLang="en-US" sz="2000" dirty="0">
                <a:solidFill>
                  <a:srgbClr val="0066FF"/>
                </a:solidFill>
              </a:rPr>
              <a:t>大牛报告 </a:t>
            </a:r>
            <a:r>
              <a:rPr lang="en-US" altLang="zh-CN" sz="2000" dirty="0">
                <a:solidFill>
                  <a:srgbClr val="0066FF"/>
                </a:solidFill>
              </a:rPr>
              <a:t>- </a:t>
            </a:r>
            <a:r>
              <a:rPr lang="zh-CN" altLang="en-US" sz="2000" dirty="0">
                <a:solidFill>
                  <a:srgbClr val="0066FF"/>
                </a:solidFill>
              </a:rPr>
              <a:t>今天我重构了原来的程序</a:t>
            </a:r>
            <a:r>
              <a:rPr lang="en-US" altLang="zh-CN" sz="2000" dirty="0">
                <a:solidFill>
                  <a:srgbClr val="0066FF"/>
                </a:solidFill>
              </a:rPr>
              <a:t>, </a:t>
            </a:r>
            <a:r>
              <a:rPr lang="zh-CN" altLang="en-US" sz="2000" dirty="0">
                <a:solidFill>
                  <a:srgbClr val="0066FF"/>
                </a:solidFill>
              </a:rPr>
              <a:t>删掉了原来的 </a:t>
            </a:r>
            <a:r>
              <a:rPr lang="en-US" altLang="zh-CN" sz="2000" dirty="0">
                <a:solidFill>
                  <a:srgbClr val="0066FF"/>
                </a:solidFill>
              </a:rPr>
              <a:t>2000 </a:t>
            </a:r>
            <a:r>
              <a:rPr lang="zh-CN" altLang="en-US" sz="2000" dirty="0">
                <a:solidFill>
                  <a:srgbClr val="0066FF"/>
                </a:solidFill>
              </a:rPr>
              <a:t>行多余的代码</a:t>
            </a:r>
            <a:r>
              <a:rPr lang="en-US" altLang="zh-CN" sz="2000" dirty="0">
                <a:solidFill>
                  <a:srgbClr val="0066FF"/>
                </a:solidFill>
              </a:rPr>
              <a:t>, </a:t>
            </a:r>
            <a:r>
              <a:rPr lang="zh-CN" altLang="en-US" sz="2000" dirty="0">
                <a:solidFill>
                  <a:srgbClr val="0066FF"/>
                </a:solidFill>
              </a:rPr>
              <a:t>那我今天的贡献是 </a:t>
            </a:r>
            <a:r>
              <a:rPr lang="en-US" altLang="zh-CN" sz="2000" dirty="0">
                <a:solidFill>
                  <a:srgbClr val="0066FF"/>
                </a:solidFill>
              </a:rPr>
              <a:t>-2000 ?!</a:t>
            </a:r>
          </a:p>
          <a:p>
            <a:pPr>
              <a:spcBef>
                <a:spcPts val="1000"/>
              </a:spcBef>
            </a:pPr>
            <a:r>
              <a:rPr lang="zh-CN" altLang="en-US" sz="2000" dirty="0">
                <a:solidFill>
                  <a:srgbClr val="0066FF"/>
                </a:solidFill>
              </a:rPr>
              <a:t>注释</a:t>
            </a:r>
            <a:r>
              <a:rPr lang="en-US" altLang="zh-CN" sz="2000" dirty="0">
                <a:solidFill>
                  <a:srgbClr val="0066FF"/>
                </a:solidFill>
              </a:rPr>
              <a:t>, </a:t>
            </a:r>
            <a:r>
              <a:rPr lang="zh-CN" altLang="en-US" sz="2000" dirty="0">
                <a:solidFill>
                  <a:srgbClr val="0066FF"/>
                </a:solidFill>
              </a:rPr>
              <a:t>空行算么</a:t>
            </a:r>
            <a:r>
              <a:rPr lang="en-US" altLang="zh-CN" sz="2000" dirty="0">
                <a:solidFill>
                  <a:srgbClr val="0066FF"/>
                </a:solidFill>
              </a:rPr>
              <a:t>? </a:t>
            </a:r>
          </a:p>
          <a:p>
            <a:pPr>
              <a:spcBef>
                <a:spcPts val="1000"/>
              </a:spcBef>
            </a:pPr>
            <a:r>
              <a:rPr lang="zh-CN" altLang="en-US" sz="2000" dirty="0">
                <a:solidFill>
                  <a:srgbClr val="0066FF"/>
                </a:solidFill>
              </a:rPr>
              <a:t>根据目标码大小</a:t>
            </a:r>
            <a:r>
              <a:rPr lang="en-US" altLang="zh-CN" sz="2000" dirty="0">
                <a:solidFill>
                  <a:srgbClr val="0066FF"/>
                </a:solidFill>
              </a:rPr>
              <a:t>? </a:t>
            </a:r>
            <a:r>
              <a:rPr lang="zh-CN" altLang="en-US" sz="2000" dirty="0">
                <a:solidFill>
                  <a:srgbClr val="0066FF"/>
                </a:solidFill>
              </a:rPr>
              <a:t>那我们不能用库函数了</a:t>
            </a:r>
            <a:r>
              <a:rPr lang="en-US" altLang="zh-CN" sz="2000" dirty="0">
                <a:solidFill>
                  <a:srgbClr val="0066FF"/>
                </a:solidFill>
              </a:rPr>
              <a:t>?</a:t>
            </a:r>
          </a:p>
          <a:p>
            <a:pPr>
              <a:spcBef>
                <a:spcPts val="1000"/>
              </a:spcBef>
            </a:pPr>
            <a:r>
              <a:rPr lang="zh-CN" altLang="en-US" sz="2000" dirty="0"/>
              <a:t>有人建议根据工作时间来衡量</a:t>
            </a:r>
            <a:r>
              <a:rPr lang="en-US" altLang="zh-CN" sz="2000" dirty="0"/>
              <a:t>, </a:t>
            </a:r>
            <a:r>
              <a:rPr lang="zh-CN" altLang="en-US" sz="2000" dirty="0"/>
              <a:t>这规定一宣布</a:t>
            </a:r>
            <a:r>
              <a:rPr lang="en-US" altLang="zh-CN" sz="2000" dirty="0"/>
              <a:t>, </a:t>
            </a:r>
            <a:r>
              <a:rPr lang="zh-CN" altLang="en-US" sz="2000" dirty="0"/>
              <a:t>大家都开始比谁下班得晚。</a:t>
            </a:r>
            <a:endParaRPr lang="en-US" altLang="zh-CN" sz="2000" dirty="0"/>
          </a:p>
          <a:p>
            <a:pPr>
              <a:spcBef>
                <a:spcPts val="1000"/>
              </a:spcBef>
            </a:pPr>
            <a:r>
              <a:rPr lang="zh-CN" altLang="en-US" sz="2000" dirty="0">
                <a:solidFill>
                  <a:srgbClr val="0066FF"/>
                </a:solidFill>
              </a:rPr>
              <a:t>有人说，我周末的时候一直在想工作上的事</a:t>
            </a:r>
            <a:r>
              <a:rPr lang="en-US" altLang="zh-CN" sz="2000" dirty="0">
                <a:solidFill>
                  <a:srgbClr val="0066FF"/>
                </a:solidFill>
              </a:rPr>
              <a:t>, </a:t>
            </a:r>
            <a:r>
              <a:rPr lang="zh-CN" altLang="en-US" sz="2000" dirty="0">
                <a:solidFill>
                  <a:srgbClr val="0066FF"/>
                </a:solidFill>
              </a:rPr>
              <a:t>这算工作时间么</a:t>
            </a:r>
            <a:r>
              <a:rPr lang="en-US" altLang="zh-CN" sz="2000" dirty="0">
                <a:solidFill>
                  <a:srgbClr val="0066FF"/>
                </a:solidFill>
              </a:rPr>
              <a:t>?</a:t>
            </a:r>
          </a:p>
          <a:p>
            <a:pPr>
              <a:spcBef>
                <a:spcPts val="1000"/>
              </a:spcBef>
            </a:pPr>
            <a:r>
              <a:rPr lang="zh-CN" altLang="en-US" sz="2000" dirty="0"/>
              <a:t>在统计技术支持人员的绩效时</a:t>
            </a:r>
            <a:r>
              <a:rPr lang="en-US" altLang="zh-CN" sz="2000" dirty="0"/>
              <a:t>, </a:t>
            </a:r>
            <a:r>
              <a:rPr lang="zh-CN" altLang="en-US" sz="2000" dirty="0"/>
              <a:t>有些公司按处理问题的时间长短。</a:t>
            </a:r>
            <a:endParaRPr lang="en-US" altLang="zh-CN" sz="2000" dirty="0"/>
          </a:p>
          <a:p>
            <a:pPr>
              <a:spcBef>
                <a:spcPts val="1000"/>
              </a:spcBef>
            </a:pPr>
            <a:r>
              <a:rPr lang="zh-CN" altLang="en-US" sz="2000" dirty="0">
                <a:solidFill>
                  <a:srgbClr val="0066FF"/>
                </a:solidFill>
              </a:rPr>
              <a:t>有的员工拿起电话后</a:t>
            </a:r>
            <a:r>
              <a:rPr lang="en-US" altLang="zh-CN" sz="2000" dirty="0">
                <a:solidFill>
                  <a:srgbClr val="0066FF"/>
                </a:solidFill>
              </a:rPr>
              <a:t>, </a:t>
            </a:r>
            <a:r>
              <a:rPr lang="zh-CN" altLang="en-US" sz="2000" dirty="0">
                <a:solidFill>
                  <a:srgbClr val="0066FF"/>
                </a:solidFill>
              </a:rPr>
              <a:t>说</a:t>
            </a:r>
            <a:r>
              <a:rPr lang="en-US" altLang="zh-CN" sz="2000" dirty="0">
                <a:solidFill>
                  <a:srgbClr val="0066FF"/>
                </a:solidFill>
              </a:rPr>
              <a:t>: “</a:t>
            </a:r>
            <a:r>
              <a:rPr lang="zh-CN" altLang="en-US" sz="2000" dirty="0">
                <a:solidFill>
                  <a:srgbClr val="0066FF"/>
                </a:solidFill>
              </a:rPr>
              <a:t>你好</a:t>
            </a:r>
            <a:r>
              <a:rPr lang="en-US" altLang="zh-CN" sz="2000" dirty="0">
                <a:solidFill>
                  <a:srgbClr val="0066FF"/>
                </a:solidFill>
              </a:rPr>
              <a:t>!” </a:t>
            </a:r>
            <a:r>
              <a:rPr lang="zh-CN" altLang="en-US" sz="2000" dirty="0">
                <a:solidFill>
                  <a:srgbClr val="0066FF"/>
                </a:solidFill>
              </a:rPr>
              <a:t>然后马上挂断电话。顾客们虽然摸不着头脑</a:t>
            </a:r>
            <a:r>
              <a:rPr lang="en-US" altLang="zh-CN" sz="2000" dirty="0">
                <a:solidFill>
                  <a:srgbClr val="0066FF"/>
                </a:solidFill>
              </a:rPr>
              <a:t>, </a:t>
            </a:r>
            <a:r>
              <a:rPr lang="zh-CN" altLang="en-US" sz="2000" dirty="0">
                <a:solidFill>
                  <a:srgbClr val="0066FF"/>
                </a:solidFill>
              </a:rPr>
              <a:t>但是技术人员的 </a:t>
            </a:r>
            <a:r>
              <a:rPr lang="en-US" altLang="zh-CN" sz="2000" dirty="0">
                <a:solidFill>
                  <a:srgbClr val="0066FF"/>
                </a:solidFill>
              </a:rPr>
              <a:t>“</a:t>
            </a:r>
            <a:r>
              <a:rPr lang="zh-CN" altLang="en-US" sz="2000" dirty="0">
                <a:solidFill>
                  <a:srgbClr val="0066FF"/>
                </a:solidFill>
              </a:rPr>
              <a:t>与顾客平均通话时间</a:t>
            </a:r>
            <a:r>
              <a:rPr lang="en-US" altLang="zh-CN" sz="2000" dirty="0">
                <a:solidFill>
                  <a:srgbClr val="0066FF"/>
                </a:solidFill>
              </a:rPr>
              <a:t>” </a:t>
            </a:r>
            <a:r>
              <a:rPr lang="zh-CN" altLang="en-US" sz="2000" dirty="0">
                <a:solidFill>
                  <a:srgbClr val="0066FF"/>
                </a:solidFill>
              </a:rPr>
              <a:t>大大降低了。 这样的 “好” 绩效</a:t>
            </a:r>
            <a:r>
              <a:rPr lang="en-US" altLang="zh-CN" sz="2000" dirty="0">
                <a:solidFill>
                  <a:srgbClr val="0066FF"/>
                </a:solidFill>
              </a:rPr>
              <a:t>, </a:t>
            </a:r>
            <a:r>
              <a:rPr lang="zh-CN" altLang="en-US" sz="2000" dirty="0">
                <a:solidFill>
                  <a:srgbClr val="0066FF"/>
                </a:solidFill>
              </a:rPr>
              <a:t>最后对公司有利么</a:t>
            </a:r>
            <a:r>
              <a:rPr lang="en-US" altLang="zh-CN" sz="2000" dirty="0">
                <a:solidFill>
                  <a:srgbClr val="0066FF"/>
                </a:solidFill>
              </a:rPr>
              <a:t>? </a:t>
            </a:r>
            <a:endParaRPr lang="zh-CN" altLang="en-US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9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软件团队模式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一窝蜂模式 </a:t>
            </a:r>
            <a:r>
              <a:rPr lang="en-US" altLang="zh-CN" dirty="0"/>
              <a:t>(Chaos Team)</a:t>
            </a:r>
            <a:endParaRPr lang="zh-CN" altLang="en-US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大家都一窝蜂地去抢球，</a:t>
            </a:r>
            <a:r>
              <a:rPr lang="en-US" altLang="zh-CN" sz="2400" b="0" dirty="0"/>
              <a:t> </a:t>
            </a:r>
            <a:r>
              <a:rPr lang="zh-CN" altLang="en-US" sz="2400" b="0" dirty="0"/>
              <a:t>球在哪里，一堆人就跟到哪里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这样的团队也有，只不过他们在这样的模式下存活的时间一般都不长，没有机会让别人很好地观察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96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软件团队模式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224136"/>
            <a:ext cx="7992888" cy="5229200"/>
          </a:xfrm>
        </p:spPr>
        <p:txBody>
          <a:bodyPr/>
          <a:lstStyle/>
          <a:p>
            <a:r>
              <a:rPr lang="zh-CN" altLang="en-US" b="0" dirty="0"/>
              <a:t>主治医师模式</a:t>
            </a:r>
            <a:r>
              <a:rPr lang="en-US" altLang="zh-CN" sz="2400" dirty="0"/>
              <a:t> (Chief-programmer Team, Surgical Team)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000" b="0" dirty="0"/>
              <a:t>手术台上有一个主刀医师，其他人</a:t>
            </a:r>
            <a:r>
              <a:rPr lang="en-US" altLang="zh-CN" sz="2000" b="0" dirty="0"/>
              <a:t>(</a:t>
            </a:r>
            <a:r>
              <a:rPr lang="zh-CN" altLang="en-US" sz="2000" b="0" dirty="0"/>
              <a:t>麻醉</a:t>
            </a:r>
            <a:r>
              <a:rPr lang="en-US" altLang="zh-CN" sz="2000" b="0" dirty="0"/>
              <a:t>, </a:t>
            </a:r>
            <a:r>
              <a:rPr lang="zh-CN" altLang="en-US" sz="2000" b="0" dirty="0"/>
              <a:t>护士</a:t>
            </a:r>
            <a:r>
              <a:rPr lang="en-US" altLang="zh-CN" sz="2000" b="0" dirty="0"/>
              <a:t>, </a:t>
            </a:r>
            <a:r>
              <a:rPr lang="zh-CN" altLang="en-US" sz="2000" b="0" dirty="0"/>
              <a:t>器械</a:t>
            </a:r>
            <a:r>
              <a:rPr lang="en-US" altLang="zh-CN" sz="2000" b="0" dirty="0"/>
              <a:t>) </a:t>
            </a:r>
            <a:r>
              <a:rPr lang="zh-CN" altLang="en-US" sz="2000" b="0" dirty="0"/>
              <a:t>为主刀医师服务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000" b="0" dirty="0"/>
              <a:t>首席程序员 </a:t>
            </a:r>
            <a:r>
              <a:rPr lang="en-US" altLang="zh-CN" sz="2000" b="0" dirty="0"/>
              <a:t>(Chief-programmer)</a:t>
            </a:r>
            <a:r>
              <a:rPr lang="zh-CN" altLang="en-US" sz="2000" b="0" dirty="0"/>
              <a:t>处理主要模块的设计和编码，</a:t>
            </a:r>
            <a:r>
              <a:rPr lang="en-US" altLang="zh-CN" sz="2000" b="0" dirty="0"/>
              <a:t> </a:t>
            </a:r>
            <a:r>
              <a:rPr lang="zh-CN" altLang="en-US" sz="2000" b="0" dirty="0"/>
              <a:t>其他成员从各种角度支持他的工作 </a:t>
            </a:r>
            <a:r>
              <a:rPr lang="en-US" altLang="zh-CN" sz="2000" b="0" dirty="0"/>
              <a:t>(backup programmer, admin, tool-smith, language lawyer, specialist)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altLang="zh-CN" sz="2000" b="0" dirty="0"/>
              <a:t>Frederic Brooks Jr. </a:t>
            </a:r>
            <a:r>
              <a:rPr lang="zh-CN" altLang="en-US" sz="2000" b="0" dirty="0"/>
              <a:t>在设计 </a:t>
            </a:r>
            <a:r>
              <a:rPr lang="en-US" altLang="zh-CN" sz="2000" b="0" dirty="0"/>
              <a:t>IBM System 360 </a:t>
            </a:r>
            <a:r>
              <a:rPr lang="zh-CN" altLang="en-US" sz="2000" b="0" dirty="0"/>
              <a:t>的时候就是采用这种模式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000" b="0" dirty="0"/>
              <a:t>退化：一个人干活，其余人蹭光</a:t>
            </a:r>
          </a:p>
        </p:txBody>
      </p:sp>
    </p:spTree>
    <p:extLst>
      <p:ext uri="{BB962C8B-B14F-4D97-AF65-F5344CB8AC3E}">
        <p14:creationId xmlns:p14="http://schemas.microsoft.com/office/powerpoint/2010/main" val="37661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软件团队模式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323184"/>
          </a:xfrm>
        </p:spPr>
        <p:txBody>
          <a:bodyPr/>
          <a:lstStyle/>
          <a:p>
            <a:r>
              <a:rPr lang="zh-CN" altLang="en-US" b="0" dirty="0"/>
              <a:t>社区模式</a:t>
            </a:r>
            <a:r>
              <a:rPr lang="en-US" altLang="zh-CN" dirty="0"/>
              <a:t>(Community Model)</a:t>
            </a:r>
            <a:endParaRPr lang="zh-CN" altLang="en-US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社区由很多志愿者参与</a:t>
            </a:r>
            <a:r>
              <a:rPr lang="en-US" altLang="zh-CN" sz="2400" b="0" dirty="0"/>
              <a:t>, </a:t>
            </a:r>
            <a:r>
              <a:rPr lang="zh-CN" altLang="en-US" sz="2400" b="0" dirty="0"/>
              <a:t>每个人参与自己感兴趣的项目</a:t>
            </a:r>
            <a:r>
              <a:rPr lang="en-US" altLang="zh-CN" sz="2400" b="0" dirty="0"/>
              <a:t>, </a:t>
            </a:r>
            <a:r>
              <a:rPr lang="zh-CN" altLang="en-US" sz="2400" b="0" dirty="0"/>
              <a:t>贡献力量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好处：“众人拾柴火焰高”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缺点：质量难以控制，活动难以协同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成功的社区项目（例如</a:t>
            </a:r>
            <a:r>
              <a:rPr lang="en-US" altLang="zh-CN" sz="2400" b="0" dirty="0"/>
              <a:t>Linux </a:t>
            </a:r>
            <a:r>
              <a:rPr lang="zh-CN" altLang="en-US" sz="2400" b="0" dirty="0"/>
              <a:t>操作系统的社区）都有严格的代码复审和签入的质量控制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22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软件团队模式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业余剧团模式</a:t>
            </a:r>
            <a:r>
              <a:rPr lang="en-US" altLang="zh-CN" dirty="0"/>
              <a:t>(Amateur Theater Team)</a:t>
            </a:r>
            <a:endParaRPr lang="zh-CN" altLang="en-US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在每一个项目中，成员会轮换角色类型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听从一个中央指挥的指导和安排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在培训项目中经常发生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62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zh-CN" altLang="en-US" dirty="0"/>
              <a:t>软件团队模式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r>
              <a:rPr lang="zh-CN" altLang="en-US" b="0" dirty="0"/>
              <a:t>秘密团队</a:t>
            </a:r>
            <a:r>
              <a:rPr lang="en-US" altLang="zh-CN" dirty="0"/>
              <a:t>(Skunk Work Team)</a:t>
            </a:r>
            <a:endParaRPr lang="zh-CN" altLang="en-US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一些软件项目在秘密状态下进行</a:t>
            </a:r>
            <a:r>
              <a:rPr lang="en-US" altLang="zh-CN" sz="2400" b="0" dirty="0"/>
              <a:t>, </a:t>
            </a:r>
            <a:r>
              <a:rPr lang="zh-CN" altLang="en-US" sz="2400" b="0" dirty="0"/>
              <a:t>外界不知道他们具体在做什么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altLang="zh-CN" sz="2400" b="0" dirty="0"/>
              <a:t>Apple </a:t>
            </a:r>
            <a:r>
              <a:rPr lang="zh-CN" altLang="en-US" sz="2400" b="0" dirty="0"/>
              <a:t>公司研发 </a:t>
            </a:r>
            <a:r>
              <a:rPr lang="en-US" altLang="zh-CN" sz="2400" b="0" dirty="0"/>
              <a:t>Macintosh </a:t>
            </a:r>
            <a:r>
              <a:rPr lang="zh-CN" altLang="en-US" sz="2400" b="0" dirty="0"/>
              <a:t>之后的系统就是秘密团队模式，现在一些创业团队也是处于类似状态。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好处是：团队内部有极大的自由</a:t>
            </a:r>
            <a:r>
              <a:rPr lang="en-US" altLang="zh-CN" sz="2400" b="0" dirty="0"/>
              <a:t>(</a:t>
            </a:r>
            <a:r>
              <a:rPr lang="zh-CN" altLang="en-US" sz="2400" b="0" dirty="0"/>
              <a:t>不用每周给别人介绍进展，听领导的最新指示</a:t>
            </a:r>
            <a:r>
              <a:rPr lang="en-US" altLang="zh-CN" sz="2400" b="0" dirty="0"/>
              <a:t>)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要求：团队成员有极大的投入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66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软件团队模式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交响乐团模式</a:t>
            </a:r>
            <a:r>
              <a:rPr lang="en-US" altLang="zh-CN" dirty="0"/>
              <a:t>(Orchestra)</a:t>
            </a:r>
            <a:endParaRPr lang="zh-CN" altLang="en-US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家伙多，门类齐全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各司其职，演奏期间没有交流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演奏都靠谱，同时看指挥的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演奏的都是练习过多次的曲目，重在执行</a:t>
            </a:r>
            <a:endParaRPr lang="en-US" altLang="zh-CN" sz="2400" b="0" dirty="0"/>
          </a:p>
        </p:txBody>
      </p:sp>
    </p:spTree>
    <p:extLst>
      <p:ext uri="{BB962C8B-B14F-4D97-AF65-F5344CB8AC3E}">
        <p14:creationId xmlns:p14="http://schemas.microsoft.com/office/powerpoint/2010/main" val="11368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http://images.cnblogs.com/cnblogs_com/xinz/201110/20111007130048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925120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242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软件团队模式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12776"/>
            <a:ext cx="8134672" cy="4114800"/>
          </a:xfrm>
        </p:spPr>
        <p:txBody>
          <a:bodyPr/>
          <a:lstStyle/>
          <a:p>
            <a:r>
              <a:rPr lang="zh-CN" altLang="en-US" b="0" dirty="0"/>
              <a:t>爵士乐模式</a:t>
            </a:r>
            <a:r>
              <a:rPr lang="en-US" altLang="zh-CN" dirty="0"/>
              <a:t>(Jazz Band)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不靠谱：他们演奏时都没有谱子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没有现场指挥，平时有 </a:t>
            </a:r>
            <a:r>
              <a:rPr lang="en-US" altLang="zh-CN" sz="2400" b="0" dirty="0"/>
              <a:t>arranger </a:t>
            </a:r>
            <a:r>
              <a:rPr lang="zh-CN" altLang="en-US" sz="2400" b="0" dirty="0"/>
              <a:t>起协调和指导作用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也有模式：一个人（姑且称之为架构师）先吹出主题，然后走到一旁抽烟去了，其余人员根据这个主题各自即兴发挥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成功的例子：敏捷的开发模式</a:t>
            </a:r>
          </a:p>
          <a:p>
            <a:pPr>
              <a:spcBef>
                <a:spcPts val="1800"/>
              </a:spcBef>
            </a:pP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501008"/>
            <a:ext cx="95718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3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9552" y="1484784"/>
            <a:ext cx="8604448" cy="175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85775" indent="-485775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676275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zh-CN" altLang="en-US" sz="2800" b="1" dirty="0">
                <a:ea typeface="楷体_GB2312" pitchFamily="49" charset="-122"/>
              </a:rPr>
              <a:t>组长带领全组顺利完成任务，则平时成绩 </a:t>
            </a:r>
            <a:r>
              <a:rPr lang="en-US" altLang="zh-CN" sz="2800" b="1" dirty="0">
                <a:ea typeface="楷体_GB2312" pitchFamily="49" charset="-122"/>
              </a:rPr>
              <a:t>+3~4 </a:t>
            </a:r>
            <a:r>
              <a:rPr lang="zh-CN" altLang="en-US" sz="2800" b="1" dirty="0">
                <a:ea typeface="楷体_GB2312" pitchFamily="49" charset="-122"/>
              </a:rPr>
              <a:t>分；</a:t>
            </a:r>
            <a:endParaRPr lang="en-US" altLang="zh-CN" sz="2800" b="1" dirty="0">
              <a:ea typeface="楷体_GB2312" pitchFamily="49" charset="-122"/>
            </a:endParaRP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zh-CN" altLang="en-US" sz="2800" b="1" dirty="0">
                <a:ea typeface="楷体_GB2312" pitchFamily="49" charset="-122"/>
              </a:rPr>
              <a:t>民意推荐本组突出成员 </a:t>
            </a:r>
            <a:r>
              <a:rPr lang="en-US" altLang="zh-CN" sz="2800" b="1" dirty="0">
                <a:ea typeface="楷体_GB2312" pitchFamily="49" charset="-122"/>
              </a:rPr>
              <a:t>2 </a:t>
            </a:r>
            <a:r>
              <a:rPr lang="zh-CN" altLang="en-US" sz="2800" b="1" dirty="0">
                <a:ea typeface="楷体_GB2312" pitchFamily="49" charset="-122"/>
              </a:rPr>
              <a:t>名，平时成绩 </a:t>
            </a:r>
            <a:r>
              <a:rPr lang="en-US" altLang="zh-CN" sz="2800" b="1" dirty="0">
                <a:ea typeface="楷体_GB2312" pitchFamily="49" charset="-122"/>
              </a:rPr>
              <a:t>+2~3 </a:t>
            </a:r>
            <a:r>
              <a:rPr lang="zh-CN" altLang="en-US" sz="2800" b="1" dirty="0">
                <a:ea typeface="楷体_GB2312" pitchFamily="49" charset="-122"/>
              </a:rPr>
              <a:t>分</a:t>
            </a:r>
            <a:r>
              <a:rPr lang="en-US" altLang="zh-CN" sz="2800" b="1" dirty="0">
                <a:ea typeface="楷体_GB2312" pitchFamily="49" charset="-122"/>
              </a:rPr>
              <a:t> </a:t>
            </a:r>
            <a:r>
              <a:rPr lang="zh-CN" altLang="en-US" sz="2800" b="1" dirty="0">
                <a:ea typeface="楷体_GB2312" pitchFamily="49" charset="-122"/>
              </a:rPr>
              <a:t>。</a:t>
            </a:r>
            <a:endParaRPr lang="en-US" altLang="zh-CN" sz="2800" b="1" dirty="0">
              <a:ea typeface="楷体_GB2312" pitchFamily="49" charset="-122"/>
            </a:endParaRP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zh-CN" altLang="en-US" sz="2800" b="1" dirty="0">
                <a:ea typeface="楷体_GB2312" pitchFamily="49" charset="-122"/>
              </a:rPr>
              <a:t>组员最多换组 </a:t>
            </a:r>
            <a:r>
              <a:rPr lang="en-US" altLang="zh-CN" sz="2800" b="1" dirty="0">
                <a:ea typeface="楷体_GB2312" pitchFamily="49" charset="-122"/>
              </a:rPr>
              <a:t>1 </a:t>
            </a:r>
            <a:r>
              <a:rPr lang="zh-CN" altLang="en-US" sz="2800" b="1" dirty="0">
                <a:ea typeface="楷体_GB2312" pitchFamily="49" charset="-122"/>
              </a:rPr>
              <a:t>次，并且在第 </a:t>
            </a:r>
            <a:r>
              <a:rPr lang="en-US" altLang="zh-CN" sz="2800" b="1" dirty="0">
                <a:ea typeface="楷体_GB2312" pitchFamily="49" charset="-122"/>
              </a:rPr>
              <a:t>1 </a:t>
            </a:r>
            <a:r>
              <a:rPr lang="zh-CN" altLang="en-US" sz="2800" b="1" dirty="0">
                <a:ea typeface="楷体_GB2312" pitchFamily="49" charset="-122"/>
              </a:rPr>
              <a:t>周结束前。</a:t>
            </a:r>
            <a:endParaRPr lang="en-US" altLang="zh-CN" sz="2800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分组要求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软件团队模式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/>
              <a:t>功能团队模式</a:t>
            </a:r>
            <a:r>
              <a:rPr lang="en-US" altLang="zh-CN" dirty="0"/>
              <a:t>(Feature Team)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具备不同能力的同事平等协作，共同完成一个功能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之后，这些人又重新组织，一起去完成下一个功能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没有管理和被管理的关系</a:t>
            </a:r>
            <a:endParaRPr lang="en-US" altLang="zh-CN" sz="2400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很多软件公司的团队最后都演变成功能团队</a:t>
            </a:r>
          </a:p>
        </p:txBody>
      </p:sp>
    </p:spTree>
    <p:extLst>
      <p:ext uri="{BB962C8B-B14F-4D97-AF65-F5344CB8AC3E}">
        <p14:creationId xmlns:p14="http://schemas.microsoft.com/office/powerpoint/2010/main" val="21797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软件团队模式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114800"/>
          </a:xfrm>
        </p:spPr>
        <p:txBody>
          <a:bodyPr/>
          <a:lstStyle/>
          <a:p>
            <a:r>
              <a:rPr lang="zh-CN" altLang="en-US" b="0" dirty="0"/>
              <a:t>官僚模式</a:t>
            </a:r>
            <a:r>
              <a:rPr lang="en-US" altLang="zh-CN" dirty="0"/>
              <a:t>(bureaucratic model)</a:t>
            </a:r>
            <a:endParaRPr lang="zh-CN" altLang="en-US" b="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b="0" dirty="0"/>
              <a:t>由行政领导主导</a:t>
            </a:r>
            <a:r>
              <a:rPr lang="en-US" altLang="zh-CN" sz="2400" b="0" dirty="0"/>
              <a:t>, </a:t>
            </a:r>
            <a:r>
              <a:rPr lang="zh-CN" altLang="en-US" sz="2400" b="0" dirty="0"/>
              <a:t>或者由公司老板驱动</a:t>
            </a:r>
            <a:r>
              <a:rPr lang="en-US" altLang="zh-CN" sz="2400" b="0" dirty="0"/>
              <a:t>, boss-driven process</a:t>
            </a:r>
            <a:endParaRPr lang="zh-CN" altLang="en-US" sz="2400" b="0" dirty="0"/>
          </a:p>
        </p:txBody>
      </p:sp>
      <p:pic>
        <p:nvPicPr>
          <p:cNvPr id="28674" name="Picture 2" descr="http://images.51cto.com/files/uploadimg/20111008/1044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32" y="3068960"/>
            <a:ext cx="4554480" cy="29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268760"/>
            <a:ext cx="7990656" cy="4114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zh-CN" altLang="en-US" sz="2400" b="0" dirty="0"/>
              <a:t>在大型企业内部</a:t>
            </a:r>
            <a:r>
              <a:rPr lang="en-US" altLang="zh-CN" sz="2400" b="0" dirty="0"/>
              <a:t>, </a:t>
            </a:r>
            <a:r>
              <a:rPr lang="zh-CN" altLang="en-US" sz="2400" b="0" dirty="0"/>
              <a:t>软件功能往往由行政体系来决定。</a:t>
            </a:r>
          </a:p>
          <a:p>
            <a:pPr>
              <a:spcBef>
                <a:spcPts val="1800"/>
              </a:spcBef>
            </a:pPr>
            <a:r>
              <a:rPr lang="zh-CN" altLang="en-US" sz="2400" b="0" dirty="0"/>
              <a:t>老板比一般技术人员更懂市场和竞争。</a:t>
            </a:r>
          </a:p>
          <a:p>
            <a:pPr>
              <a:spcBef>
                <a:spcPts val="1800"/>
              </a:spcBef>
            </a:pPr>
            <a:r>
              <a:rPr lang="zh-CN" altLang="en-US" sz="2400" b="0" dirty="0"/>
              <a:t>软件团队尚未成熟</a:t>
            </a:r>
            <a:r>
              <a:rPr lang="en-US" altLang="zh-CN" sz="2400" b="0" dirty="0"/>
              <a:t>, </a:t>
            </a:r>
            <a:r>
              <a:rPr lang="zh-CN" altLang="en-US" sz="2400" b="0" dirty="0"/>
              <a:t>不懂得如何独立地进行需求分析</a:t>
            </a:r>
            <a:r>
              <a:rPr lang="en-US" altLang="zh-CN" sz="2400" b="0" dirty="0"/>
              <a:t>, </a:t>
            </a:r>
            <a:r>
              <a:rPr lang="zh-CN" altLang="en-US" sz="2400" b="0" dirty="0"/>
              <a:t>也不知道如何说服利益相关者 </a:t>
            </a:r>
            <a:r>
              <a:rPr lang="en-US" altLang="zh-CN" sz="2400" b="0" dirty="0"/>
              <a:t>(stake-holder) </a:t>
            </a:r>
            <a:r>
              <a:rPr lang="zh-CN" altLang="en-US" sz="2400" b="0" dirty="0"/>
              <a:t>同意并支持正确的项目方向。</a:t>
            </a:r>
            <a:endParaRPr lang="en-US" altLang="zh-CN" sz="2400" b="0" dirty="0"/>
          </a:p>
          <a:p>
            <a:pPr>
              <a:spcBef>
                <a:spcPts val="1800"/>
              </a:spcBef>
            </a:pPr>
            <a:r>
              <a:rPr lang="zh-CN" altLang="en-US" sz="2400" b="0" dirty="0"/>
              <a:t>既然团队成员不能驱动</a:t>
            </a:r>
            <a:r>
              <a:rPr lang="en-US" altLang="zh-CN" sz="2400" b="0" dirty="0"/>
              <a:t>, </a:t>
            </a:r>
            <a:r>
              <a:rPr lang="zh-CN" altLang="en-US" sz="2400" b="0" dirty="0"/>
              <a:t>那只能靠外力来驱动了。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0392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772400" cy="1143000"/>
          </a:xfrm>
        </p:spPr>
        <p:txBody>
          <a:bodyPr/>
          <a:lstStyle/>
          <a:p>
            <a:r>
              <a:rPr lang="zh-CN" altLang="en-US" b="0" dirty="0"/>
              <a:t>有付出</a:t>
            </a:r>
            <a:r>
              <a:rPr lang="en-US" altLang="zh-CN" b="0" dirty="0"/>
              <a:t>, </a:t>
            </a:r>
            <a:r>
              <a:rPr lang="zh-CN" altLang="en-US" b="0" dirty="0"/>
              <a:t>才</a:t>
            </a:r>
            <a:r>
              <a:rPr lang="en-US" altLang="zh-CN" b="0" dirty="0"/>
              <a:t>/</a:t>
            </a:r>
            <a:r>
              <a:rPr lang="zh-CN" altLang="en-US" b="0" dirty="0"/>
              <a:t>就会有收获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484784"/>
            <a:ext cx="7848600" cy="446449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zh-CN" altLang="en-US" sz="2800" dirty="0"/>
              <a:t>完整体验软件生命周期</a:t>
            </a:r>
            <a:endParaRPr lang="en-US" altLang="zh-CN" sz="2800" dirty="0"/>
          </a:p>
          <a:p>
            <a:pPr>
              <a:spcBef>
                <a:spcPts val="1000"/>
              </a:spcBef>
            </a:pPr>
            <a:r>
              <a:rPr lang="zh-CN" altLang="en-US" sz="2800" dirty="0"/>
              <a:t>对于软件设计有实际的掌握</a:t>
            </a:r>
          </a:p>
          <a:p>
            <a:pPr>
              <a:spcBef>
                <a:spcPts val="1000"/>
              </a:spcBef>
            </a:pPr>
            <a:r>
              <a:rPr lang="zh-CN" altLang="en-US" sz="2800" dirty="0"/>
              <a:t>了解软件团队的各个角色，有实际的深入体验</a:t>
            </a:r>
          </a:p>
          <a:p>
            <a:pPr>
              <a:spcBef>
                <a:spcPts val="1000"/>
              </a:spcBef>
            </a:pPr>
            <a:r>
              <a:rPr lang="zh-CN" altLang="en-US" sz="2800" dirty="0"/>
              <a:t>培养团队精神，学会解决冲突、矛盾、危机的方法</a:t>
            </a:r>
            <a:endParaRPr lang="en-US" altLang="zh-CN" sz="2800" dirty="0"/>
          </a:p>
          <a:p>
            <a:endParaRPr lang="en-US" altLang="zh-CN" b="0" dirty="0"/>
          </a:p>
          <a:p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153162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工具包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7808" y="1196752"/>
            <a:ext cx="7990656" cy="504056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自己下载，学会使用：</a:t>
            </a:r>
            <a:endParaRPr lang="en-US" altLang="zh-CN" sz="2400" dirty="0"/>
          </a:p>
          <a:p>
            <a:r>
              <a:rPr lang="zh-CN" altLang="zh-CN" sz="2000" dirty="0"/>
              <a:t>软件工程分析与设计工具</a:t>
            </a:r>
            <a:r>
              <a:rPr lang="en-US" altLang="zh-CN" sz="2000" dirty="0"/>
              <a:t>Microsoft Visio</a:t>
            </a:r>
          </a:p>
          <a:p>
            <a:r>
              <a:rPr lang="zh-CN" altLang="zh-CN" sz="2000" dirty="0"/>
              <a:t>数据建模工具</a:t>
            </a:r>
            <a:r>
              <a:rPr lang="en-US" altLang="zh-CN" sz="2000" dirty="0" err="1"/>
              <a:t>PowerDesigner</a:t>
            </a:r>
            <a:endParaRPr lang="en-US" altLang="zh-CN" sz="2000" dirty="0"/>
          </a:p>
          <a:p>
            <a:r>
              <a:rPr lang="zh-CN" altLang="zh-CN" sz="2000" dirty="0"/>
              <a:t>面向对象建模工具</a:t>
            </a:r>
            <a:r>
              <a:rPr lang="en-US" altLang="zh-CN" sz="2000" dirty="0"/>
              <a:t>Rational Rose</a:t>
            </a:r>
          </a:p>
          <a:p>
            <a:r>
              <a:rPr lang="zh-CN" altLang="zh-CN" sz="2000" dirty="0"/>
              <a:t>功能测试工具</a:t>
            </a:r>
            <a:r>
              <a:rPr lang="en-US" altLang="zh-CN" sz="2000" dirty="0" err="1"/>
              <a:t>WinRunner</a:t>
            </a:r>
            <a:endParaRPr lang="en-US" altLang="zh-CN" sz="2000" dirty="0"/>
          </a:p>
          <a:p>
            <a:r>
              <a:rPr lang="zh-CN" altLang="zh-CN" sz="2000" dirty="0"/>
              <a:t>性能测试工具</a:t>
            </a:r>
            <a:r>
              <a:rPr lang="en-US" altLang="zh-CN" sz="2000" dirty="0" err="1"/>
              <a:t>LoadRunner</a:t>
            </a:r>
            <a:endParaRPr lang="en-US" altLang="zh-CN" sz="2000" dirty="0"/>
          </a:p>
          <a:p>
            <a:r>
              <a:rPr lang="zh-CN" altLang="zh-CN" sz="2000" dirty="0"/>
              <a:t>测试管理工具</a:t>
            </a:r>
            <a:r>
              <a:rPr lang="en-US" altLang="zh-CN" sz="2000" dirty="0" err="1"/>
              <a:t>TestDirector</a:t>
            </a:r>
            <a:endParaRPr lang="en-US" altLang="zh-CN" sz="2000" dirty="0"/>
          </a:p>
          <a:p>
            <a:r>
              <a:rPr lang="zh-CN" altLang="zh-CN" sz="2000" dirty="0"/>
              <a:t>单元测试工具</a:t>
            </a:r>
            <a:r>
              <a:rPr lang="en-US" altLang="zh-CN" sz="2000" dirty="0" err="1"/>
              <a:t>Junit</a:t>
            </a:r>
            <a:endParaRPr lang="en-US" altLang="zh-CN" sz="2000" dirty="0"/>
          </a:p>
          <a:p>
            <a:r>
              <a:rPr lang="zh-CN" altLang="zh-CN" sz="2000" dirty="0"/>
              <a:t>代码测试工具</a:t>
            </a:r>
            <a:r>
              <a:rPr lang="en-US" altLang="zh-CN" sz="2000" dirty="0" err="1"/>
              <a:t>PurifyPlus</a:t>
            </a:r>
            <a:endParaRPr lang="en-US" altLang="zh-CN" sz="2000" dirty="0"/>
          </a:p>
          <a:p>
            <a:r>
              <a:rPr lang="zh-CN" altLang="zh-CN" sz="2000" dirty="0"/>
              <a:t>软件配置管理工具</a:t>
            </a:r>
            <a:r>
              <a:rPr lang="en-US" altLang="zh-CN" sz="2000" dirty="0"/>
              <a:t>VSS</a:t>
            </a:r>
          </a:p>
          <a:p>
            <a:r>
              <a:rPr lang="zh-CN" altLang="zh-CN" sz="2000" dirty="0"/>
              <a:t>软件项目管理工具</a:t>
            </a:r>
            <a:r>
              <a:rPr lang="en-US" altLang="zh-CN" sz="2000" dirty="0"/>
              <a:t>Microsoft Project</a:t>
            </a:r>
            <a:endParaRPr lang="zh-CN" altLang="en-US" sz="2000" dirty="0"/>
          </a:p>
        </p:txBody>
      </p:sp>
      <p:sp>
        <p:nvSpPr>
          <p:cNvPr id="4" name="椭圆形标注 3"/>
          <p:cNvSpPr/>
          <p:nvPr/>
        </p:nvSpPr>
        <p:spPr bwMode="auto">
          <a:xfrm>
            <a:off x="5508104" y="2852936"/>
            <a:ext cx="3419872" cy="2376264"/>
          </a:xfrm>
          <a:prstGeom prst="wedgeEllipseCallout">
            <a:avLst>
              <a:gd name="adj1" fmla="val -66004"/>
              <a:gd name="adj2" fmla="val -13560"/>
            </a:avLst>
          </a:prstGeom>
          <a:solidFill>
            <a:srgbClr val="CCE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/>
              <a:t>可以自选合适的工具，不必面面俱到，也不限于所列举的</a:t>
            </a:r>
            <a:endParaRPr kumimoji="1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73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工具包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zh-CN" altLang="zh-CN" dirty="0"/>
              <a:t>需求分析工具</a:t>
            </a:r>
          </a:p>
          <a:p>
            <a:pPr>
              <a:spcBef>
                <a:spcPts val="1000"/>
              </a:spcBef>
            </a:pPr>
            <a:r>
              <a:rPr lang="en-US" altLang="zh-CN" sz="2400" dirty="0"/>
              <a:t>Rational Rose</a:t>
            </a:r>
            <a:r>
              <a:rPr lang="zh-CN" altLang="zh-CN" sz="2400" dirty="0"/>
              <a:t>、</a:t>
            </a:r>
            <a:r>
              <a:rPr lang="en-US" altLang="zh-CN" sz="2400" dirty="0"/>
              <a:t>Visio</a:t>
            </a:r>
            <a:r>
              <a:rPr lang="zh-CN" altLang="zh-CN" sz="2400" dirty="0"/>
              <a:t>、</a:t>
            </a:r>
            <a:r>
              <a:rPr lang="en-US" altLang="zh-CN" sz="2400" dirty="0" err="1"/>
              <a:t>PowerDesigner</a:t>
            </a:r>
            <a:r>
              <a:rPr lang="zh-CN" altLang="zh-CN" sz="2400" dirty="0"/>
              <a:t>、</a:t>
            </a:r>
            <a:r>
              <a:rPr lang="en-US" altLang="zh-CN" sz="2400" dirty="0" err="1"/>
              <a:t>ArgoUML</a:t>
            </a:r>
            <a:r>
              <a:rPr lang="zh-CN" altLang="zh-CN" sz="2400" dirty="0"/>
              <a:t>、</a:t>
            </a:r>
            <a:r>
              <a:rPr lang="en-US" altLang="zh-CN" sz="2400" dirty="0" err="1"/>
              <a:t>ERWin</a:t>
            </a:r>
            <a:r>
              <a:rPr lang="en-US" altLang="zh-CN" sz="2400" dirty="0"/>
              <a:t> </a:t>
            </a:r>
            <a:r>
              <a:rPr lang="zh-CN" altLang="zh-CN" sz="2400" dirty="0"/>
              <a:t>等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5561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工具包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zh-CN" dirty="0"/>
              <a:t>设计工具</a:t>
            </a:r>
          </a:p>
          <a:p>
            <a:r>
              <a:rPr lang="en-US" altLang="zh-CN" sz="2400" dirty="0"/>
              <a:t>Rational Rose</a:t>
            </a:r>
            <a:r>
              <a:rPr lang="zh-CN" altLang="zh-CN" sz="2400" dirty="0"/>
              <a:t>、</a:t>
            </a:r>
            <a:r>
              <a:rPr lang="en-US" altLang="zh-CN" sz="2400" dirty="0"/>
              <a:t>Visio</a:t>
            </a:r>
            <a:r>
              <a:rPr lang="zh-CN" altLang="zh-CN" sz="2400" dirty="0"/>
              <a:t>、</a:t>
            </a:r>
            <a:r>
              <a:rPr lang="en-US" altLang="zh-CN" sz="2400" dirty="0" err="1"/>
              <a:t>Objectif</a:t>
            </a:r>
            <a:r>
              <a:rPr lang="en-US" altLang="zh-CN" sz="2400" dirty="0"/>
              <a:t> </a:t>
            </a:r>
            <a:r>
              <a:rPr lang="zh-CN" altLang="zh-CN" sz="2400" dirty="0"/>
              <a:t>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86594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工具包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zh-CN" altLang="zh-CN" dirty="0"/>
              <a:t>编码与调试工具</a:t>
            </a:r>
          </a:p>
          <a:p>
            <a:pPr>
              <a:spcBef>
                <a:spcPts val="1000"/>
              </a:spcBef>
            </a:pPr>
            <a:r>
              <a:rPr lang="zh-CN" altLang="zh-CN" sz="2400" dirty="0"/>
              <a:t>文本编辑器</a:t>
            </a:r>
            <a:r>
              <a:rPr lang="en-US" altLang="zh-CN" sz="2400" dirty="0"/>
              <a:t> </a:t>
            </a:r>
            <a:r>
              <a:rPr lang="en-US" altLang="zh-CN" sz="2400" dirty="0" err="1"/>
              <a:t>UltraEdit</a:t>
            </a:r>
            <a:r>
              <a:rPr lang="zh-CN" altLang="zh-CN" sz="2400" dirty="0"/>
              <a:t>、</a:t>
            </a:r>
            <a:r>
              <a:rPr lang="en-US" altLang="zh-CN" sz="2400" dirty="0" err="1"/>
              <a:t>Editplus</a:t>
            </a:r>
            <a:r>
              <a:rPr lang="zh-CN" altLang="zh-CN" sz="2400" dirty="0"/>
              <a:t>、</a:t>
            </a:r>
            <a:r>
              <a:rPr lang="en-US" altLang="zh-CN" sz="2400" dirty="0"/>
              <a:t>EMACS</a:t>
            </a:r>
            <a:r>
              <a:rPr lang="zh-CN" altLang="zh-CN" sz="2400" dirty="0"/>
              <a:t>、</a:t>
            </a:r>
            <a:r>
              <a:rPr lang="en-US" altLang="zh-CN" sz="2400" dirty="0"/>
              <a:t>Visual Slick Edit </a:t>
            </a:r>
            <a:r>
              <a:rPr lang="zh-CN" altLang="zh-CN" sz="2400" dirty="0"/>
              <a:t>等。</a:t>
            </a:r>
          </a:p>
          <a:p>
            <a:pPr>
              <a:spcBef>
                <a:spcPts val="1000"/>
              </a:spcBef>
            </a:pPr>
            <a:r>
              <a:rPr lang="en-US" altLang="zh-CN" sz="2400" dirty="0"/>
              <a:t>Java </a:t>
            </a:r>
            <a:r>
              <a:rPr lang="zh-CN" altLang="zh-CN" sz="2400" dirty="0"/>
              <a:t>工具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netbeans</a:t>
            </a:r>
            <a:r>
              <a:rPr lang="zh-CN" altLang="zh-CN" sz="2400" dirty="0"/>
              <a:t>、</a:t>
            </a:r>
            <a:r>
              <a:rPr lang="en-US" altLang="zh-CN" sz="2400" dirty="0"/>
              <a:t>Eclipse (</a:t>
            </a:r>
            <a:r>
              <a:rPr lang="en-US" altLang="zh-CN" sz="2400" dirty="0" err="1"/>
              <a:t>MyEclipse</a:t>
            </a:r>
            <a:r>
              <a:rPr lang="en-US" altLang="zh-CN" sz="2400" dirty="0"/>
              <a:t>)</a:t>
            </a:r>
            <a:r>
              <a:rPr lang="zh-CN" altLang="zh-CN" sz="2400" dirty="0"/>
              <a:t>、</a:t>
            </a:r>
            <a:r>
              <a:rPr lang="en-US" altLang="zh-CN" sz="2400" dirty="0" err="1"/>
              <a:t>JCreator</a:t>
            </a:r>
            <a:r>
              <a:rPr lang="zh-CN" altLang="zh-CN" sz="2400" dirty="0"/>
              <a:t>、</a:t>
            </a:r>
            <a:r>
              <a:rPr lang="en-US" altLang="zh-CN" sz="2400" dirty="0"/>
              <a:t>notepad </a:t>
            </a:r>
            <a:r>
              <a:rPr lang="zh-CN" altLang="zh-CN" sz="2400" dirty="0"/>
              <a:t>等。</a:t>
            </a:r>
            <a:endParaRPr lang="en-US" altLang="zh-CN" sz="2400" dirty="0"/>
          </a:p>
          <a:p>
            <a:pPr>
              <a:spcBef>
                <a:spcPts val="1000"/>
              </a:spcBef>
            </a:pPr>
            <a:r>
              <a:rPr lang="en-US" altLang="zh-CN" sz="2400" dirty="0"/>
              <a:t>C</a:t>
            </a:r>
            <a:r>
              <a:rPr lang="zh-CN" altLang="zh-CN" sz="2400" dirty="0"/>
              <a:t>语言工具</a:t>
            </a:r>
            <a:r>
              <a:rPr lang="en-US" altLang="zh-CN" sz="2400" dirty="0"/>
              <a:t> VS2010</a:t>
            </a:r>
            <a:r>
              <a:rPr lang="zh-CN" altLang="en-US" sz="2400" dirty="0"/>
              <a:t>、</a:t>
            </a:r>
            <a:r>
              <a:rPr lang="en-US" altLang="zh-CN" sz="2400" dirty="0"/>
              <a:t>2013</a:t>
            </a:r>
            <a:r>
              <a:rPr lang="zh-CN" altLang="en-US" sz="2400" dirty="0"/>
              <a:t>、</a:t>
            </a:r>
            <a:r>
              <a:rPr lang="en-US" altLang="zh-CN" sz="2400" dirty="0"/>
              <a:t>2016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4299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工具包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zh-CN" altLang="zh-CN" dirty="0"/>
              <a:t>测试工具</a:t>
            </a:r>
          </a:p>
          <a:p>
            <a:pPr lvl="0">
              <a:spcBef>
                <a:spcPts val="1000"/>
              </a:spcBef>
            </a:pPr>
            <a:r>
              <a:rPr lang="zh-CN" altLang="zh-CN" sz="2400" dirty="0"/>
              <a:t>程序单元测试工具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xUnit</a:t>
            </a:r>
            <a:r>
              <a:rPr lang="en-US" altLang="zh-CN" sz="2400" dirty="0"/>
              <a:t> </a:t>
            </a:r>
            <a:r>
              <a:rPr lang="zh-CN" altLang="zh-CN" sz="2400" dirty="0"/>
              <a:t>系列。</a:t>
            </a:r>
          </a:p>
          <a:p>
            <a:pPr lvl="0">
              <a:spcBef>
                <a:spcPts val="1000"/>
              </a:spcBef>
            </a:pPr>
            <a:r>
              <a:rPr lang="zh-CN" altLang="zh-CN" sz="2400" dirty="0"/>
              <a:t>组装测试工具</a:t>
            </a:r>
            <a:r>
              <a:rPr lang="en-US" altLang="zh-CN" sz="2400" dirty="0"/>
              <a:t> </a:t>
            </a:r>
            <a:r>
              <a:rPr lang="en-US" altLang="zh-CN" sz="2400" dirty="0" err="1"/>
              <a:t>WinRunner</a:t>
            </a:r>
            <a:r>
              <a:rPr lang="zh-CN" altLang="zh-CN" sz="2400" dirty="0"/>
              <a:t>、</a:t>
            </a:r>
            <a:r>
              <a:rPr lang="en-US" altLang="zh-CN" sz="2400" dirty="0"/>
              <a:t>IBM Rational Robot</a:t>
            </a:r>
            <a:r>
              <a:rPr lang="zh-CN" altLang="zh-CN" sz="2400" dirty="0"/>
              <a:t>、</a:t>
            </a:r>
            <a:r>
              <a:rPr lang="en-US" altLang="zh-CN" sz="2400" dirty="0" err="1"/>
              <a:t>TestDirector</a:t>
            </a:r>
            <a:r>
              <a:rPr lang="en-US" altLang="zh-CN" sz="2400" dirty="0"/>
              <a:t> </a:t>
            </a:r>
            <a:r>
              <a:rPr lang="zh-CN" altLang="zh-CN" sz="2400" dirty="0"/>
              <a:t>等。</a:t>
            </a:r>
          </a:p>
          <a:p>
            <a:pPr lvl="0">
              <a:spcBef>
                <a:spcPts val="1000"/>
              </a:spcBef>
            </a:pPr>
            <a:r>
              <a:rPr lang="zh-CN" altLang="zh-CN" sz="2400" dirty="0"/>
              <a:t>系统测试工具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LoadRunner</a:t>
            </a:r>
            <a:r>
              <a:rPr lang="zh-CN" altLang="zh-CN" sz="2400" dirty="0"/>
              <a:t>、</a:t>
            </a:r>
            <a:r>
              <a:rPr lang="en-US" altLang="zh-CN" sz="2400" dirty="0"/>
              <a:t>OTF</a:t>
            </a:r>
            <a:r>
              <a:rPr lang="zh-CN" altLang="zh-CN" sz="2400" dirty="0"/>
              <a:t>（</a:t>
            </a:r>
            <a:r>
              <a:rPr lang="en-US" altLang="zh-CN" sz="2400" dirty="0"/>
              <a:t>Object Testing Framework</a:t>
            </a:r>
            <a:r>
              <a:rPr lang="zh-CN" altLang="zh-CN" sz="2400" dirty="0"/>
              <a:t>）、</a:t>
            </a:r>
            <a:r>
              <a:rPr lang="en-US" altLang="zh-CN" sz="2400" dirty="0" err="1"/>
              <a:t>TestWorks</a:t>
            </a:r>
            <a:r>
              <a:rPr lang="en-US" altLang="zh-CN" sz="2400"/>
              <a:t> </a:t>
            </a:r>
            <a:r>
              <a:rPr lang="zh-CN" altLang="zh-CN" sz="2400"/>
              <a:t>等</a:t>
            </a:r>
            <a:r>
              <a:rPr lang="zh-CN" altLang="zh-CN" sz="2400" dirty="0"/>
              <a:t>。</a:t>
            </a:r>
            <a:r>
              <a:rPr lang="en-US" altLang="zh-CN" sz="2400" dirty="0"/>
              <a:t> </a:t>
            </a:r>
            <a:endParaRPr lang="zh-CN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563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414" y="1402432"/>
            <a:ext cx="8101042" cy="41148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zh-CN" altLang="en-US" sz="2800" dirty="0"/>
              <a:t>能力强的人能不能</a:t>
            </a:r>
            <a:r>
              <a:rPr lang="en-US" altLang="zh-CN" sz="2800" dirty="0"/>
              <a:t>1-2</a:t>
            </a:r>
            <a:r>
              <a:rPr lang="zh-CN" altLang="en-US" sz="2800" dirty="0"/>
              <a:t>个人组队呢？</a:t>
            </a:r>
            <a:endParaRPr lang="en-US" altLang="zh-CN" sz="2800" dirty="0"/>
          </a:p>
          <a:p>
            <a:pPr>
              <a:spcBef>
                <a:spcPts val="1000"/>
              </a:spcBef>
            </a:pPr>
            <a:r>
              <a:rPr lang="zh-CN" altLang="en-US" sz="2800" dirty="0"/>
              <a:t>不行。你必须要适应跟喜欢、熟悉的人或者不那么喜欢不太的熟悉人共事一个项目。</a:t>
            </a:r>
            <a:endParaRPr lang="en-US" altLang="zh-CN" sz="2800" dirty="0"/>
          </a:p>
          <a:p>
            <a:pPr>
              <a:spcBef>
                <a:spcPts val="1000"/>
              </a:spcBef>
            </a:pPr>
            <a:r>
              <a:rPr lang="zh-CN" altLang="en-US" sz="2800" dirty="0"/>
              <a:t>软件工程除了解决综合性的技术问题之外，还需要重点解决技术生产中的人的关系问题。</a:t>
            </a:r>
            <a:endParaRPr lang="en-US" altLang="zh-CN" sz="2800" dirty="0"/>
          </a:p>
          <a:p>
            <a:pPr>
              <a:spcBef>
                <a:spcPts val="1000"/>
              </a:spcBef>
            </a:pPr>
            <a:r>
              <a:rPr lang="zh-CN" altLang="en-US" sz="2800" dirty="0"/>
              <a:t>取长补短，互惠互利。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2776"/>
            <a:ext cx="8206680" cy="41148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zh-CN" altLang="en-US" sz="2800" dirty="0"/>
              <a:t>只交书面作业行不行？</a:t>
            </a:r>
            <a:endParaRPr lang="en-US" altLang="zh-CN" sz="2800" dirty="0"/>
          </a:p>
          <a:p>
            <a:pPr>
              <a:spcBef>
                <a:spcPts val="1000"/>
              </a:spcBef>
            </a:pPr>
            <a:r>
              <a:rPr lang="zh-CN" altLang="en-US" sz="2800" dirty="0"/>
              <a:t>不行。实际的工程开发，离不开多种形式的表达：</a:t>
            </a:r>
            <a:endParaRPr lang="en-US" altLang="zh-CN" sz="2800" dirty="0"/>
          </a:p>
          <a:p>
            <a:pPr lvl="1">
              <a:spcBef>
                <a:spcPts val="1000"/>
              </a:spcBef>
            </a:pPr>
            <a:r>
              <a:rPr lang="zh-CN" altLang="en-US" sz="2400" dirty="0"/>
              <a:t>演讲、表演、示范、对话、讨论、辩论、写写画画</a:t>
            </a:r>
          </a:p>
        </p:txBody>
      </p:sp>
    </p:spTree>
    <p:extLst>
      <p:ext uri="{BB962C8B-B14F-4D97-AF65-F5344CB8AC3E}">
        <p14:creationId xmlns:p14="http://schemas.microsoft.com/office/powerpoint/2010/main" val="2288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84784"/>
            <a:ext cx="8101042" cy="41148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zh-CN" altLang="en-US" sz="2800" dirty="0"/>
              <a:t>担心自己的想法比较笨拙，不被别人接受。</a:t>
            </a:r>
            <a:endParaRPr lang="en-US" altLang="zh-CN" sz="28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BBC46AF-3701-7A6F-7265-609D2C986188}"/>
              </a:ext>
            </a:extLst>
          </p:cNvPr>
          <p:cNvSpPr txBox="1">
            <a:spLocks/>
          </p:cNvSpPr>
          <p:nvPr/>
        </p:nvSpPr>
        <p:spPr bwMode="auto">
          <a:xfrm>
            <a:off x="899592" y="2348880"/>
            <a:ext cx="7848600" cy="346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ea"/>
                <a:ea typeface="+mn-ea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ea"/>
                <a:ea typeface="+mn-ea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e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400" kern="0" dirty="0"/>
              <a:t>我们无论是做项目还是做活动，最理想的结果就是把事情做成。</a:t>
            </a:r>
          </a:p>
          <a:p>
            <a:r>
              <a:rPr lang="zh-CN" altLang="en-US" sz="2400" kern="0" dirty="0"/>
              <a:t>类比性原理和第一性原理是两种不同的做事思路，其所带来的结果完全不同，对人员的要求也是各有差异。</a:t>
            </a:r>
            <a:endParaRPr lang="en-US" altLang="zh-CN" sz="2400" kern="0" dirty="0"/>
          </a:p>
          <a:p>
            <a:r>
              <a:rPr lang="zh-CN" altLang="en-US" sz="2400" kern="0" dirty="0"/>
              <a:t>那么，什么状况下适合用这两种思路呢？</a:t>
            </a:r>
            <a:endParaRPr lang="en-US" altLang="zh-CN" sz="2400" kern="0" dirty="0"/>
          </a:p>
        </p:txBody>
      </p:sp>
    </p:spTree>
    <p:extLst>
      <p:ext uri="{BB962C8B-B14F-4D97-AF65-F5344CB8AC3E}">
        <p14:creationId xmlns:p14="http://schemas.microsoft.com/office/powerpoint/2010/main" val="40509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同样的问题，不同的思路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399" y="1358106"/>
            <a:ext cx="8088065" cy="4375150"/>
          </a:xfrm>
        </p:spPr>
        <p:txBody>
          <a:bodyPr/>
          <a:lstStyle/>
          <a:p>
            <a:r>
              <a:rPr lang="zh-CN" altLang="en-US" sz="2400" dirty="0">
                <a:solidFill>
                  <a:srgbClr val="0000FF"/>
                </a:solidFill>
              </a:rPr>
              <a:t>类比性原理：</a:t>
            </a:r>
            <a:r>
              <a:rPr lang="zh-CN" altLang="en-US" sz="2400" dirty="0"/>
              <a:t>以具有同样性质、功能或特性的事物为参照，模仿学习。核心是有参照物，在原有基础上进行模仿或创新的过程。</a:t>
            </a:r>
          </a:p>
          <a:p>
            <a:endParaRPr lang="zh-CN" altLang="en-US" sz="2400" dirty="0"/>
          </a:p>
          <a:p>
            <a:r>
              <a:rPr lang="zh-CN" altLang="en-US" sz="2400" dirty="0">
                <a:solidFill>
                  <a:srgbClr val="0000FF"/>
                </a:solidFill>
              </a:rPr>
              <a:t>第一性原理</a:t>
            </a:r>
            <a:r>
              <a:rPr lang="zh-CN" altLang="en-US" sz="2400" dirty="0"/>
              <a:t>：在无任何经验条件下，凭空创造，从</a:t>
            </a:r>
            <a:r>
              <a:rPr lang="en-US" altLang="zh-CN" sz="2400" dirty="0"/>
              <a:t>0</a:t>
            </a:r>
            <a:r>
              <a:rPr lang="zh-CN" altLang="en-US" sz="2400" dirty="0"/>
              <a:t>到</a:t>
            </a:r>
            <a:r>
              <a:rPr lang="en-US" altLang="zh-CN" sz="2400" dirty="0"/>
              <a:t>1</a:t>
            </a:r>
            <a:r>
              <a:rPr lang="zh-CN" altLang="en-US" sz="2400" dirty="0"/>
              <a:t>，从无到有。要把既定的观念革新掉，就要有很大的承受能力。</a:t>
            </a:r>
          </a:p>
        </p:txBody>
      </p:sp>
    </p:spTree>
    <p:extLst>
      <p:ext uri="{BB962C8B-B14F-4D97-AF65-F5344CB8AC3E}">
        <p14:creationId xmlns:p14="http://schemas.microsoft.com/office/powerpoint/2010/main" val="729213047"/>
      </p:ext>
    </p:extLst>
  </p:cSld>
  <p:clrMapOvr>
    <a:masterClrMapping/>
  </p:clrMapOvr>
</p:sld>
</file>

<file path=ppt/theme/theme1.xml><?xml version="1.0" encoding="utf-8"?>
<a:theme xmlns:a="http://schemas.openxmlformats.org/drawingml/2006/main" name="空演示文稿">
  <a:themeElements>
    <a:clrScheme name="空演示文稿 3">
      <a:dk1>
        <a:srgbClr val="000000"/>
      </a:dk1>
      <a:lt1>
        <a:srgbClr val="FFFFCC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空演示文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空演示文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演示文稿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Office\Templates\空演示文稿.pot</Template>
  <TotalTime>3738</TotalTime>
  <Words>2671</Words>
  <Application>Microsoft Office PowerPoint</Application>
  <PresentationFormat>全屏显示(4:3)</PresentationFormat>
  <Paragraphs>295</Paragraphs>
  <Slides>58</Slides>
  <Notes>0</Notes>
  <HiddenSlides>10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9" baseType="lpstr">
      <vt:lpstr>黑体</vt:lpstr>
      <vt:lpstr>楷体_GB2312</vt:lpstr>
      <vt:lpstr>宋体</vt:lpstr>
      <vt:lpstr>Microsoft YaHei</vt:lpstr>
      <vt:lpstr>Microsoft YaHei</vt:lpstr>
      <vt:lpstr>Arial</vt:lpstr>
      <vt:lpstr>Garamond</vt:lpstr>
      <vt:lpstr>Times New Roman</vt:lpstr>
      <vt:lpstr>Wingdings</vt:lpstr>
      <vt:lpstr>空演示文稿</vt:lpstr>
      <vt:lpstr>剪辑</vt:lpstr>
      <vt:lpstr>软 件 工 程 Software Engineering</vt:lpstr>
      <vt:lpstr>系统开发</vt:lpstr>
      <vt:lpstr>系统开发</vt:lpstr>
      <vt:lpstr>分组要求</vt:lpstr>
      <vt:lpstr>分组要求</vt:lpstr>
      <vt:lpstr>Q &amp; A</vt:lpstr>
      <vt:lpstr>Q &amp; A</vt:lpstr>
      <vt:lpstr>Q &amp; A</vt:lpstr>
      <vt:lpstr>同样的问题，不同的思路</vt:lpstr>
      <vt:lpstr>启示</vt:lpstr>
      <vt:lpstr>两种技能在各阶段占的比重</vt:lpstr>
      <vt:lpstr>目的</vt:lpstr>
      <vt:lpstr>小组活动</vt:lpstr>
      <vt:lpstr>团队（team）</vt:lpstr>
      <vt:lpstr>团队（team）</vt:lpstr>
      <vt:lpstr>团队（team）</vt:lpstr>
      <vt:lpstr>软件团队</vt:lpstr>
      <vt:lpstr>CTO 谈软件团队</vt:lpstr>
      <vt:lpstr>CTO 谈软件团队</vt:lpstr>
      <vt:lpstr>CTO 谈软件团队</vt:lpstr>
      <vt:lpstr>CTO 谈软件团队</vt:lpstr>
      <vt:lpstr>CTO 谈软件团队：技术要求</vt:lpstr>
      <vt:lpstr>CTO 谈软件团队：技术要求</vt:lpstr>
      <vt:lpstr>项目人员安排</vt:lpstr>
      <vt:lpstr>CTO 谈软件团队：功能模块</vt:lpstr>
      <vt:lpstr>PowerPoint 演示文稿</vt:lpstr>
      <vt:lpstr>角色对比</vt:lpstr>
      <vt:lpstr>CTO 谈软件团队：团队气质</vt:lpstr>
      <vt:lpstr>PowerPoint 演示文稿</vt:lpstr>
      <vt:lpstr>PowerPoint 演示文稿</vt:lpstr>
      <vt:lpstr>团队建设</vt:lpstr>
      <vt:lpstr>CTO 谈软件团队：团队风格</vt:lpstr>
      <vt:lpstr>CTO 谈软件团队：团队风格</vt:lpstr>
      <vt:lpstr>CTO 谈软件团队：团队风格</vt:lpstr>
      <vt:lpstr>CTO 谈软件团队：团队风格</vt:lpstr>
      <vt:lpstr>CTO 谈软件团队：团队风格</vt:lpstr>
      <vt:lpstr>CTO 谈软件团队：团队管理</vt:lpstr>
      <vt:lpstr>CTO 谈软件团队：团队管理</vt:lpstr>
      <vt:lpstr>团队管理</vt:lpstr>
      <vt:lpstr>CTO 谈软件团队：团队管理</vt:lpstr>
      <vt:lpstr>指标不是绝对的、机械的</vt:lpstr>
      <vt:lpstr>软件团队模式</vt:lpstr>
      <vt:lpstr>软件团队模式</vt:lpstr>
      <vt:lpstr>软件团队模式</vt:lpstr>
      <vt:lpstr>软件团队模式</vt:lpstr>
      <vt:lpstr>软件团队模式</vt:lpstr>
      <vt:lpstr>软件团队模式</vt:lpstr>
      <vt:lpstr>PowerPoint 演示文稿</vt:lpstr>
      <vt:lpstr>软件团队模式</vt:lpstr>
      <vt:lpstr>软件团队模式</vt:lpstr>
      <vt:lpstr>软件团队模式</vt:lpstr>
      <vt:lpstr>PowerPoint 演示文稿</vt:lpstr>
      <vt:lpstr>有付出, 才/就会有收获</vt:lpstr>
      <vt:lpstr>工具包</vt:lpstr>
      <vt:lpstr>工具包</vt:lpstr>
      <vt:lpstr>工具包</vt:lpstr>
      <vt:lpstr>工具包</vt:lpstr>
      <vt:lpstr>工具包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软 件 工 程 Software Engineering</dc:title>
  <dc:creator>科技处</dc:creator>
  <cp:lastModifiedBy>yy</cp:lastModifiedBy>
  <cp:revision>421</cp:revision>
  <cp:lastPrinted>2000-06-01T08:32:58Z</cp:lastPrinted>
  <dcterms:created xsi:type="dcterms:W3CDTF">2000-06-01T08:10:22Z</dcterms:created>
  <dcterms:modified xsi:type="dcterms:W3CDTF">2023-09-09T14:02:37Z</dcterms:modified>
</cp:coreProperties>
</file>