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57" r:id="rId4"/>
    <p:sldId id="273" r:id="rId5"/>
    <p:sldId id="274" r:id="rId6"/>
    <p:sldId id="275" r:id="rId7"/>
    <p:sldId id="265" r:id="rId8"/>
    <p:sldId id="276" r:id="rId9"/>
    <p:sldId id="278" r:id="rId10"/>
    <p:sldId id="279" r:id="rId11"/>
    <p:sldId id="280" r:id="rId12"/>
    <p:sldId id="281" r:id="rId13"/>
    <p:sldId id="282" r:id="rId14"/>
    <p:sldId id="284" r:id="rId15"/>
    <p:sldId id="283" r:id="rId16"/>
    <p:sldId id="266" r:id="rId17"/>
    <p:sldId id="259" r:id="rId18"/>
    <p:sldId id="260" r:id="rId19"/>
    <p:sldId id="261" r:id="rId20"/>
    <p:sldId id="262" r:id="rId21"/>
    <p:sldId id="263" r:id="rId22"/>
    <p:sldId id="264" r:id="rId23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9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1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1F7BD-51DD-41CC-90F8-C5953B3F9380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FBD2-09F5-49DD-9C9B-8C57E070EB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1F7BD-51DD-41CC-90F8-C5953B3F9380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FBD2-09F5-49DD-9C9B-8C57E070EB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1F7BD-51DD-41CC-90F8-C5953B3F9380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FBD2-09F5-49DD-9C9B-8C57E070EB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1F7BD-51DD-41CC-90F8-C5953B3F9380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FBD2-09F5-49DD-9C9B-8C57E070EB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1F7BD-51DD-41CC-90F8-C5953B3F9380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FBD2-09F5-49DD-9C9B-8C57E070EB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1F7BD-51DD-41CC-90F8-C5953B3F9380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FBD2-09F5-49DD-9C9B-8C57E070EB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1F7BD-51DD-41CC-90F8-C5953B3F9380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FBD2-09F5-49DD-9C9B-8C57E070EB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1F7BD-51DD-41CC-90F8-C5953B3F9380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FBD2-09F5-49DD-9C9B-8C57E070EB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1F7BD-51DD-41CC-90F8-C5953B3F9380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FBD2-09F5-49DD-9C9B-8C57E070EB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1F7BD-51DD-41CC-90F8-C5953B3F9380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FBD2-09F5-49DD-9C9B-8C57E070EB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1F7BD-51DD-41CC-90F8-C5953B3F9380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FBD2-09F5-49DD-9C9B-8C57E070EB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1F7BD-51DD-41CC-90F8-C5953B3F9380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9FBD2-09F5-49DD-9C9B-8C57E070EB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922973"/>
            <a:ext cx="9144000" cy="2387600"/>
          </a:xfrm>
        </p:spPr>
        <p:txBody>
          <a:bodyPr/>
          <a:lstStyle/>
          <a:p>
            <a:r>
              <a:rPr lang="zh-CN" altLang="en-US" sz="5400" dirty="0"/>
              <a:t>第七章小测分析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                                                                         </a:t>
            </a:r>
            <a:r>
              <a:rPr lang="zh-CN" altLang="en-US" dirty="0"/>
              <a:t>汇报人：八号疯人院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05394F-81A2-E08A-0E2C-63A6AB830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指导语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1E6F076-76B0-AF13-AFC4-02369A4630F1}"/>
              </a:ext>
            </a:extLst>
          </p:cNvPr>
          <p:cNvSpPr txBox="1"/>
          <p:nvPr/>
        </p:nvSpPr>
        <p:spPr>
          <a:xfrm>
            <a:off x="3866149" y="365125"/>
            <a:ext cx="763604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    TxtSize1=</a:t>
            </a:r>
            <a:r>
              <a:rPr lang="en-US" altLang="zh-CN" dirty="0" err="1"/>
              <a:t>TxtSize</a:t>
            </a:r>
            <a:r>
              <a:rPr lang="en-US" altLang="zh-CN" dirty="0"/>
              <a:t>/4;</a:t>
            </a:r>
          </a:p>
          <a:p>
            <a:r>
              <a:rPr lang="en-US" altLang="zh-CN" dirty="0"/>
              <a:t>    Screen('</a:t>
            </a:r>
            <a:r>
              <a:rPr lang="en-US" altLang="zh-CN" dirty="0" err="1"/>
              <a:t>TextSize</a:t>
            </a:r>
            <a:r>
              <a:rPr lang="en-US" altLang="zh-CN" dirty="0"/>
              <a:t>', </a:t>
            </a:r>
            <a:r>
              <a:rPr lang="en-US" altLang="zh-CN" dirty="0" err="1"/>
              <a:t>wPtr</a:t>
            </a:r>
            <a:r>
              <a:rPr lang="en-US" altLang="zh-CN" dirty="0"/>
              <a:t> , TxtSize1);</a:t>
            </a:r>
          </a:p>
          <a:p>
            <a:r>
              <a:rPr lang="en-US" altLang="zh-CN" dirty="0"/>
              <a:t>    Screen( '</a:t>
            </a:r>
            <a:r>
              <a:rPr lang="en-US" altLang="zh-CN" dirty="0" err="1"/>
              <a:t>TextFont</a:t>
            </a:r>
            <a:r>
              <a:rPr lang="en-US" altLang="zh-CN" dirty="0"/>
              <a:t>', </a:t>
            </a:r>
            <a:r>
              <a:rPr lang="en-US" altLang="zh-CN" dirty="0" err="1"/>
              <a:t>wPtr</a:t>
            </a:r>
            <a:r>
              <a:rPr lang="en-US" altLang="zh-CN" dirty="0"/>
              <a:t> ,</a:t>
            </a:r>
            <a:r>
              <a:rPr lang="en-US" altLang="zh-CN" dirty="0" err="1"/>
              <a:t>TxtFont</a:t>
            </a:r>
            <a:r>
              <a:rPr lang="en-US" altLang="zh-CN" dirty="0"/>
              <a:t>);</a:t>
            </a:r>
          </a:p>
          <a:p>
            <a:r>
              <a:rPr lang="en-US" altLang="zh-CN" dirty="0"/>
              <a:t>    Text2Rect= Screen('</a:t>
            </a:r>
            <a:r>
              <a:rPr lang="en-US" altLang="zh-CN" dirty="0" err="1"/>
              <a:t>TextBounds</a:t>
            </a:r>
            <a:r>
              <a:rPr lang="en-US" altLang="zh-CN" dirty="0"/>
              <a:t>',</a:t>
            </a:r>
            <a:r>
              <a:rPr lang="en-US" altLang="zh-CN" dirty="0" err="1"/>
              <a:t>wPtr</a:t>
            </a:r>
            <a:r>
              <a:rPr lang="en-US" altLang="zh-CN" dirty="0"/>
              <a:t>,'During the experiment, if you see that the color of');</a:t>
            </a:r>
          </a:p>
          <a:p>
            <a:r>
              <a:rPr lang="en-US" altLang="zh-CN" dirty="0"/>
              <a:t>    Text3Rect= Screen('</a:t>
            </a:r>
            <a:r>
              <a:rPr lang="en-US" altLang="zh-CN" dirty="0" err="1"/>
              <a:t>TextBounds</a:t>
            </a:r>
            <a:r>
              <a:rPr lang="en-US" altLang="zh-CN" dirty="0"/>
              <a:t>',</a:t>
            </a:r>
            <a:r>
              <a:rPr lang="en-US" altLang="zh-CN" dirty="0" err="1"/>
              <a:t>wPtr</a:t>
            </a:r>
            <a:r>
              <a:rPr lang="en-US" altLang="zh-CN" dirty="0"/>
              <a:t>,'the word is red, press the "f" key, and the blue color press the "k" key.');</a:t>
            </a:r>
          </a:p>
          <a:p>
            <a:r>
              <a:rPr lang="en-US" altLang="zh-CN" dirty="0"/>
              <a:t>    Text4Rect= Screen('</a:t>
            </a:r>
            <a:r>
              <a:rPr lang="en-US" altLang="zh-CN" dirty="0" err="1"/>
              <a:t>TextBounds</a:t>
            </a:r>
            <a:r>
              <a:rPr lang="en-US" altLang="zh-CN" dirty="0"/>
              <a:t>',</a:t>
            </a:r>
            <a:r>
              <a:rPr lang="en-US" altLang="zh-CN" dirty="0" err="1"/>
              <a:t>wPtr</a:t>
            </a:r>
            <a:r>
              <a:rPr lang="en-US" altLang="zh-CN" dirty="0"/>
              <a:t>,'If there is no doubt, press the space bar to start the experiment.');</a:t>
            </a:r>
          </a:p>
          <a:p>
            <a:r>
              <a:rPr lang="en-US" altLang="zh-CN" dirty="0"/>
              <a:t>    Fornt2Loc=[round(</a:t>
            </a:r>
            <a:r>
              <a:rPr lang="en-US" altLang="zh-CN" dirty="0" err="1"/>
              <a:t>rect</a:t>
            </a:r>
            <a:r>
              <a:rPr lang="en-US" altLang="zh-CN" dirty="0"/>
              <a:t>(3)/2-Text2Rect(3)/2),round(</a:t>
            </a:r>
            <a:r>
              <a:rPr lang="en-US" altLang="zh-CN" dirty="0" err="1"/>
              <a:t>rect</a:t>
            </a:r>
            <a:r>
              <a:rPr lang="en-US" altLang="zh-CN" dirty="0"/>
              <a:t>(4)/2-Text2Rect(4)/4)];</a:t>
            </a:r>
          </a:p>
          <a:p>
            <a:r>
              <a:rPr lang="en-US" altLang="zh-CN" dirty="0"/>
              <a:t>    Fornt3Loc=[round(</a:t>
            </a:r>
            <a:r>
              <a:rPr lang="en-US" altLang="zh-CN" dirty="0" err="1"/>
              <a:t>rect</a:t>
            </a:r>
            <a:r>
              <a:rPr lang="en-US" altLang="zh-CN" dirty="0"/>
              <a:t>(3)/2-Text3Rect(3)/2),round(</a:t>
            </a:r>
            <a:r>
              <a:rPr lang="en-US" altLang="zh-CN" dirty="0" err="1"/>
              <a:t>rect</a:t>
            </a:r>
            <a:r>
              <a:rPr lang="en-US" altLang="zh-CN" dirty="0"/>
              <a:t>(4)/2+Text3Rect(4))];</a:t>
            </a:r>
          </a:p>
          <a:p>
            <a:r>
              <a:rPr lang="en-US" altLang="zh-CN" dirty="0"/>
              <a:t>    Fornt4Loc=[round(</a:t>
            </a:r>
            <a:r>
              <a:rPr lang="en-US" altLang="zh-CN" dirty="0" err="1"/>
              <a:t>rect</a:t>
            </a:r>
            <a:r>
              <a:rPr lang="en-US" altLang="zh-CN" dirty="0"/>
              <a:t>(3)/2-Text4Rect(3)/2),round(</a:t>
            </a:r>
            <a:r>
              <a:rPr lang="en-US" altLang="zh-CN" dirty="0" err="1"/>
              <a:t>rect</a:t>
            </a:r>
            <a:r>
              <a:rPr lang="en-US" altLang="zh-CN" dirty="0"/>
              <a:t>(4)/2+2*Text4Rect(4))];</a:t>
            </a:r>
          </a:p>
          <a:p>
            <a:r>
              <a:rPr lang="en-US" altLang="zh-CN" dirty="0"/>
              <a:t>    </a:t>
            </a:r>
          </a:p>
          <a:p>
            <a:r>
              <a:rPr lang="en-US" altLang="zh-CN" dirty="0"/>
              <a:t>    Screen('</a:t>
            </a:r>
            <a:r>
              <a:rPr lang="en-US" altLang="zh-CN" dirty="0" err="1"/>
              <a:t>DrawText</a:t>
            </a:r>
            <a:r>
              <a:rPr lang="en-US" altLang="zh-CN" dirty="0"/>
              <a:t>', </a:t>
            </a:r>
            <a:r>
              <a:rPr lang="en-US" altLang="zh-CN" dirty="0" err="1"/>
              <a:t>wPtr</a:t>
            </a:r>
            <a:r>
              <a:rPr lang="en-US" altLang="zh-CN" dirty="0"/>
              <a:t>,'During the experiment, if you see that the color of', Fornt2Loc(1), Fornt2Loc(2));</a:t>
            </a:r>
          </a:p>
          <a:p>
            <a:r>
              <a:rPr lang="en-US" altLang="zh-CN" dirty="0"/>
              <a:t>    Screen('</a:t>
            </a:r>
            <a:r>
              <a:rPr lang="en-US" altLang="zh-CN" dirty="0" err="1"/>
              <a:t>DrawText</a:t>
            </a:r>
            <a:r>
              <a:rPr lang="en-US" altLang="zh-CN" dirty="0"/>
              <a:t>', </a:t>
            </a:r>
            <a:r>
              <a:rPr lang="en-US" altLang="zh-CN" dirty="0" err="1"/>
              <a:t>wPtr</a:t>
            </a:r>
            <a:r>
              <a:rPr lang="en-US" altLang="zh-CN" dirty="0"/>
              <a:t>,'the word is red, press the "f" key, and the blue color press the "k" key.', Fornt3Loc(1), Fornt3Loc(2));</a:t>
            </a:r>
          </a:p>
          <a:p>
            <a:r>
              <a:rPr lang="en-US" altLang="zh-CN" dirty="0"/>
              <a:t>    Screen('</a:t>
            </a:r>
            <a:r>
              <a:rPr lang="en-US" altLang="zh-CN" dirty="0" err="1"/>
              <a:t>DrawText</a:t>
            </a:r>
            <a:r>
              <a:rPr lang="en-US" altLang="zh-CN" dirty="0"/>
              <a:t>', </a:t>
            </a:r>
            <a:r>
              <a:rPr lang="en-US" altLang="zh-CN" dirty="0" err="1"/>
              <a:t>wPtr</a:t>
            </a:r>
            <a:r>
              <a:rPr lang="en-US" altLang="zh-CN" dirty="0"/>
              <a:t>,'If there is no doubt, press the space bar to start the experiment.', Fornt4Loc(1), Fornt4Loc(2));</a:t>
            </a:r>
          </a:p>
          <a:p>
            <a:r>
              <a:rPr lang="en-US" altLang="zh-CN" dirty="0"/>
              <a:t>    </a:t>
            </a:r>
            <a:r>
              <a:rPr lang="en-US" altLang="zh-CN" dirty="0" err="1"/>
              <a:t>starttime</a:t>
            </a:r>
            <a:r>
              <a:rPr lang="en-US" altLang="zh-CN" dirty="0"/>
              <a:t>=Screen('Flip',</a:t>
            </a:r>
            <a:r>
              <a:rPr lang="en-US" altLang="zh-CN" dirty="0" err="1"/>
              <a:t>wPtr</a:t>
            </a:r>
            <a:r>
              <a:rPr lang="en-US" altLang="zh-CN" dirty="0"/>
              <a:t>);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B21E8A8-A9A5-31D2-50A6-F30479C555F9}"/>
              </a:ext>
            </a:extLst>
          </p:cNvPr>
          <p:cNvSpPr txBox="1"/>
          <p:nvPr/>
        </p:nvSpPr>
        <p:spPr>
          <a:xfrm>
            <a:off x="689811" y="1524000"/>
            <a:ext cx="312821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第一步，决定指导语参数（字体、字号）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第二步，显示指导语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---------</a:t>
            </a:r>
          </a:p>
          <a:p>
            <a:r>
              <a:rPr lang="en-US" altLang="zh-CN" dirty="0" err="1"/>
              <a:t>TextSize</a:t>
            </a:r>
            <a:r>
              <a:rPr lang="en-US" altLang="zh-CN" dirty="0"/>
              <a:t>,</a:t>
            </a:r>
          </a:p>
          <a:p>
            <a:r>
              <a:rPr lang="en-US" altLang="zh-CN" dirty="0" err="1"/>
              <a:t>TextFont</a:t>
            </a:r>
            <a:r>
              <a:rPr lang="en-US" altLang="zh-CN" dirty="0"/>
              <a:t>,</a:t>
            </a:r>
          </a:p>
          <a:p>
            <a:r>
              <a:rPr lang="en-US" altLang="zh-CN" dirty="0" err="1"/>
              <a:t>TextBounds</a:t>
            </a:r>
            <a:endParaRPr lang="en-US" altLang="zh-CN" dirty="0"/>
          </a:p>
          <a:p>
            <a:r>
              <a:rPr lang="en-US" altLang="zh-CN" dirty="0">
                <a:sym typeface="Wingdings" panose="05000000000000000000" pitchFamily="2" charset="2"/>
              </a:rPr>
              <a:t></a:t>
            </a:r>
          </a:p>
          <a:p>
            <a:r>
              <a:rPr lang="en-US" altLang="zh-CN" dirty="0">
                <a:sym typeface="Wingdings" panose="05000000000000000000" pitchFamily="2" charset="2"/>
              </a:rPr>
              <a:t>‘</a:t>
            </a:r>
            <a:r>
              <a:rPr lang="en-US" altLang="zh-CN" dirty="0" err="1">
                <a:sym typeface="Wingdings" panose="05000000000000000000" pitchFamily="2" charset="2"/>
              </a:rPr>
              <a:t>DrawText</a:t>
            </a:r>
            <a:r>
              <a:rPr lang="en-US" altLang="zh-CN" dirty="0">
                <a:sym typeface="Wingdings" panose="05000000000000000000" pitchFamily="2" charset="2"/>
              </a:rPr>
              <a:t>’</a:t>
            </a:r>
          </a:p>
          <a:p>
            <a:r>
              <a:rPr lang="en-US" altLang="zh-CN" dirty="0">
                <a:sym typeface="Wingdings" panose="05000000000000000000" pitchFamily="2" charset="2"/>
              </a:rPr>
              <a:t>--------</a:t>
            </a:r>
          </a:p>
        </p:txBody>
      </p:sp>
    </p:spTree>
    <p:extLst>
      <p:ext uri="{BB962C8B-B14F-4D97-AF65-F5344CB8AC3E}">
        <p14:creationId xmlns:p14="http://schemas.microsoft.com/office/powerpoint/2010/main" val="12007557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05394F-81A2-E08A-0E2C-63A6AB830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指导语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1E6F076-76B0-AF13-AFC4-02369A4630F1}"/>
              </a:ext>
            </a:extLst>
          </p:cNvPr>
          <p:cNvSpPr txBox="1"/>
          <p:nvPr/>
        </p:nvSpPr>
        <p:spPr>
          <a:xfrm>
            <a:off x="3240505" y="1690688"/>
            <a:ext cx="85183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 </a:t>
            </a:r>
            <a:r>
              <a:rPr lang="en-US" altLang="zh-CN" dirty="0" err="1"/>
              <a:t>ListenChar</a:t>
            </a:r>
            <a:r>
              <a:rPr lang="en-US" altLang="zh-CN" dirty="0"/>
              <a:t>(2);</a:t>
            </a:r>
          </a:p>
          <a:p>
            <a:r>
              <a:rPr lang="en-US" altLang="zh-CN" dirty="0"/>
              <a:t>    while 1</a:t>
            </a:r>
          </a:p>
          <a:p>
            <a:r>
              <a:rPr lang="en-US" altLang="zh-CN" dirty="0"/>
              <a:t>        [ </a:t>
            </a:r>
            <a:r>
              <a:rPr lang="en-US" altLang="zh-CN" dirty="0" err="1"/>
              <a:t>keyIsDown</a:t>
            </a:r>
            <a:r>
              <a:rPr lang="en-US" altLang="zh-CN" dirty="0"/>
              <a:t>, ~, </a:t>
            </a:r>
            <a:r>
              <a:rPr lang="en-US" altLang="zh-CN" dirty="0" err="1"/>
              <a:t>keyCode</a:t>
            </a:r>
            <a:r>
              <a:rPr lang="en-US" altLang="zh-CN" dirty="0"/>
              <a:t> ] = </a:t>
            </a:r>
            <a:r>
              <a:rPr lang="en-US" altLang="zh-CN" dirty="0" err="1"/>
              <a:t>KbCheck</a:t>
            </a:r>
            <a:r>
              <a:rPr lang="en-US" altLang="zh-CN" dirty="0"/>
              <a:t>;</a:t>
            </a:r>
          </a:p>
          <a:p>
            <a:r>
              <a:rPr lang="en-US" altLang="zh-CN" dirty="0"/>
              <a:t>        if </a:t>
            </a:r>
            <a:r>
              <a:rPr lang="en-US" altLang="zh-CN" dirty="0" err="1"/>
              <a:t>keyIsDown</a:t>
            </a:r>
            <a:endParaRPr lang="en-US" altLang="zh-CN" dirty="0"/>
          </a:p>
          <a:p>
            <a:r>
              <a:rPr lang="en-US" altLang="zh-CN" dirty="0"/>
              <a:t>            while ~</a:t>
            </a:r>
            <a:r>
              <a:rPr lang="en-US" altLang="zh-CN" dirty="0" err="1"/>
              <a:t>strcmp</a:t>
            </a:r>
            <a:r>
              <a:rPr lang="en-US" altLang="zh-CN" dirty="0"/>
              <a:t>(</a:t>
            </a:r>
            <a:r>
              <a:rPr lang="en-US" altLang="zh-CN" dirty="0" err="1"/>
              <a:t>KbName</a:t>
            </a:r>
            <a:r>
              <a:rPr lang="en-US" altLang="zh-CN" dirty="0"/>
              <a:t>(</a:t>
            </a:r>
            <a:r>
              <a:rPr lang="en-US" altLang="zh-CN" dirty="0" err="1"/>
              <a:t>keyCode</a:t>
            </a:r>
            <a:r>
              <a:rPr lang="en-US" altLang="zh-CN" dirty="0"/>
              <a:t>),'space’)</a:t>
            </a:r>
          </a:p>
          <a:p>
            <a:r>
              <a:rPr lang="en-US" altLang="zh-CN" dirty="0"/>
              <a:t>	   [ ~, ~, </a:t>
            </a:r>
            <a:r>
              <a:rPr lang="en-US" altLang="zh-CN" dirty="0" err="1"/>
              <a:t>keyCode</a:t>
            </a:r>
            <a:r>
              <a:rPr lang="en-US" altLang="zh-CN" dirty="0"/>
              <a:t> ] = </a:t>
            </a:r>
            <a:r>
              <a:rPr lang="en-US" altLang="zh-CN" dirty="0" err="1"/>
              <a:t>KbCheck</a:t>
            </a:r>
            <a:endParaRPr lang="en-US" altLang="zh-CN" dirty="0"/>
          </a:p>
          <a:p>
            <a:r>
              <a:rPr lang="en-US" altLang="zh-CN" dirty="0"/>
              <a:t>            end</a:t>
            </a:r>
          </a:p>
          <a:p>
            <a:r>
              <a:rPr lang="en-US" altLang="zh-CN" dirty="0"/>
              <a:t>            break</a:t>
            </a:r>
          </a:p>
          <a:p>
            <a:r>
              <a:rPr lang="en-US" altLang="zh-CN" dirty="0"/>
              <a:t>       end</a:t>
            </a:r>
          </a:p>
          <a:p>
            <a:r>
              <a:rPr lang="en-US" altLang="zh-CN" dirty="0"/>
              <a:t>    end</a:t>
            </a:r>
          </a:p>
          <a:p>
            <a:r>
              <a:rPr lang="en-US" altLang="zh-CN" dirty="0"/>
              <a:t>    </a:t>
            </a:r>
            <a:r>
              <a:rPr lang="en-US" altLang="zh-CN" dirty="0" err="1"/>
              <a:t>ListenChar</a:t>
            </a:r>
            <a:r>
              <a:rPr lang="en-US" altLang="zh-CN" dirty="0"/>
              <a:t>(0);</a:t>
            </a:r>
          </a:p>
          <a:p>
            <a:r>
              <a:rPr lang="en-US" altLang="zh-CN" dirty="0"/>
              <a:t>    </a:t>
            </a:r>
            <a:r>
              <a:rPr lang="en-US" altLang="zh-CN" dirty="0" err="1"/>
              <a:t>starttime</a:t>
            </a:r>
            <a:r>
              <a:rPr lang="en-US" altLang="zh-CN" dirty="0"/>
              <a:t>=Screen('Flip', </a:t>
            </a:r>
            <a:r>
              <a:rPr lang="en-US" altLang="zh-CN" dirty="0" err="1"/>
              <a:t>wPtr</a:t>
            </a:r>
            <a:r>
              <a:rPr lang="en-US" altLang="zh-CN" dirty="0"/>
              <a:t>);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B21E8A8-A9A5-31D2-50A6-F30479C555F9}"/>
              </a:ext>
            </a:extLst>
          </p:cNvPr>
          <p:cNvSpPr txBox="1"/>
          <p:nvPr/>
        </p:nvSpPr>
        <p:spPr>
          <a:xfrm>
            <a:off x="689811" y="1524000"/>
            <a:ext cx="3128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第三步，等待确认</a:t>
            </a:r>
          </a:p>
        </p:txBody>
      </p:sp>
    </p:spTree>
    <p:extLst>
      <p:ext uri="{BB962C8B-B14F-4D97-AF65-F5344CB8AC3E}">
        <p14:creationId xmlns:p14="http://schemas.microsoft.com/office/powerpoint/2010/main" val="2448381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05394F-81A2-E08A-0E2C-63A6AB830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呈现刺激（给予反馈）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1E6F076-76B0-AF13-AFC4-02369A4630F1}"/>
              </a:ext>
            </a:extLst>
          </p:cNvPr>
          <p:cNvSpPr txBox="1"/>
          <p:nvPr/>
        </p:nvSpPr>
        <p:spPr>
          <a:xfrm>
            <a:off x="3240505" y="1690688"/>
            <a:ext cx="85183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[</a:t>
            </a:r>
            <a:r>
              <a:rPr lang="en-US" altLang="zh-CN" dirty="0" err="1"/>
              <a:t>keys,RT</a:t>
            </a:r>
            <a:r>
              <a:rPr lang="en-US" altLang="zh-CN" dirty="0"/>
              <a:t>] = </a:t>
            </a:r>
            <a:r>
              <a:rPr lang="en-US" altLang="zh-CN" dirty="0" err="1"/>
              <a:t>waitTilltime</a:t>
            </a:r>
            <a:r>
              <a:rPr lang="en-US" altLang="zh-CN" dirty="0"/>
              <a:t>(</a:t>
            </a:r>
            <a:r>
              <a:rPr lang="en-US" altLang="zh-CN" dirty="0" err="1"/>
              <a:t>StimDuration</a:t>
            </a:r>
            <a:r>
              <a:rPr lang="en-US" altLang="zh-CN" dirty="0"/>
              <a:t>*</a:t>
            </a:r>
            <a:r>
              <a:rPr lang="en-US" altLang="zh-CN" dirty="0" err="1"/>
              <a:t>monitorFlipInterval,starttime</a:t>
            </a:r>
            <a:r>
              <a:rPr lang="en-US" altLang="zh-CN" dirty="0"/>
              <a:t>);</a:t>
            </a:r>
          </a:p>
          <a:p>
            <a:endParaRPr lang="en-US" altLang="zh-CN" dirty="0"/>
          </a:p>
          <a:p>
            <a:r>
              <a:rPr lang="en-US" altLang="zh-CN" dirty="0"/>
              <a:t>If </a:t>
            </a:r>
            <a:r>
              <a:rPr lang="zh-CN" altLang="en-US" dirty="0"/>
              <a:t>正确</a:t>
            </a:r>
            <a:endParaRPr lang="en-US" altLang="zh-CN" dirty="0"/>
          </a:p>
          <a:p>
            <a:r>
              <a:rPr lang="en-US" altLang="zh-CN" dirty="0"/>
              <a:t>	</a:t>
            </a:r>
            <a:r>
              <a:rPr lang="zh-CN" altLang="en-US" dirty="0"/>
              <a:t>记录</a:t>
            </a:r>
            <a:endParaRPr lang="en-US" altLang="zh-CN" dirty="0"/>
          </a:p>
          <a:p>
            <a:r>
              <a:rPr lang="en-US" altLang="zh-CN" dirty="0"/>
              <a:t>	</a:t>
            </a:r>
            <a:r>
              <a:rPr lang="zh-CN" altLang="en-US" dirty="0"/>
              <a:t>给予反馈‘正确’</a:t>
            </a:r>
            <a:endParaRPr lang="en-US" altLang="zh-CN" dirty="0"/>
          </a:p>
          <a:p>
            <a:r>
              <a:rPr lang="en-US" altLang="zh-CN" dirty="0"/>
              <a:t>Else</a:t>
            </a:r>
          </a:p>
          <a:p>
            <a:r>
              <a:rPr lang="en-US" altLang="zh-CN" dirty="0"/>
              <a:t>	</a:t>
            </a:r>
            <a:r>
              <a:rPr lang="zh-CN" altLang="en-US" dirty="0"/>
              <a:t>记录</a:t>
            </a:r>
            <a:endParaRPr lang="en-US" altLang="zh-CN" dirty="0"/>
          </a:p>
          <a:p>
            <a:r>
              <a:rPr lang="en-US" altLang="zh-CN" dirty="0"/>
              <a:t>	</a:t>
            </a:r>
            <a:r>
              <a:rPr lang="zh-CN" altLang="en-US" dirty="0"/>
              <a:t>给予反馈‘错误’</a:t>
            </a:r>
            <a:endParaRPr lang="en-US" altLang="zh-CN" dirty="0"/>
          </a:p>
          <a:p>
            <a:r>
              <a:rPr lang="en-US" altLang="zh-CN" dirty="0"/>
              <a:t>end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B21E8A8-A9A5-31D2-50A6-F30479C555F9}"/>
              </a:ext>
            </a:extLst>
          </p:cNvPr>
          <p:cNvSpPr txBox="1"/>
          <p:nvPr/>
        </p:nvSpPr>
        <p:spPr>
          <a:xfrm>
            <a:off x="689811" y="1598354"/>
            <a:ext cx="31282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第一步，呈现刺激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第二步，给予反馈</a:t>
            </a:r>
          </a:p>
        </p:txBody>
      </p:sp>
    </p:spTree>
    <p:extLst>
      <p:ext uri="{BB962C8B-B14F-4D97-AF65-F5344CB8AC3E}">
        <p14:creationId xmlns:p14="http://schemas.microsoft.com/office/powerpoint/2010/main" val="3763539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05394F-81A2-E08A-0E2C-63A6AB830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呈现刺激（给予反馈）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1E6F076-76B0-AF13-AFC4-02369A4630F1}"/>
              </a:ext>
            </a:extLst>
          </p:cNvPr>
          <p:cNvSpPr txBox="1"/>
          <p:nvPr/>
        </p:nvSpPr>
        <p:spPr>
          <a:xfrm>
            <a:off x="3240505" y="1690688"/>
            <a:ext cx="85183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while </a:t>
            </a:r>
            <a:r>
              <a:rPr lang="en-US" altLang="zh-CN" dirty="0" err="1"/>
              <a:t>GetSecs-startTime</a:t>
            </a:r>
            <a:r>
              <a:rPr lang="en-US" altLang="zh-CN" dirty="0"/>
              <a:t> &lt; </a:t>
            </a:r>
            <a:r>
              <a:rPr lang="en-US" altLang="zh-CN" dirty="0" err="1"/>
              <a:t>waitTime</a:t>
            </a:r>
            <a:endParaRPr lang="en-US" altLang="zh-CN" dirty="0"/>
          </a:p>
          <a:p>
            <a:endParaRPr lang="en-US" altLang="zh-CN" dirty="0"/>
          </a:p>
          <a:p>
            <a:pPr lvl="1"/>
            <a:r>
              <a:rPr lang="en-US" altLang="zh-CN" dirty="0"/>
              <a:t>[ </a:t>
            </a:r>
            <a:r>
              <a:rPr lang="en-US" altLang="zh-CN" dirty="0" err="1"/>
              <a:t>keyIsDown</a:t>
            </a:r>
            <a:r>
              <a:rPr lang="en-US" altLang="zh-CN" dirty="0"/>
              <a:t>, </a:t>
            </a:r>
            <a:r>
              <a:rPr lang="en-US" altLang="zh-CN" dirty="0" err="1"/>
              <a:t>timeSecs</a:t>
            </a:r>
            <a:r>
              <a:rPr lang="en-US" altLang="zh-CN" dirty="0"/>
              <a:t>, </a:t>
            </a:r>
            <a:r>
              <a:rPr lang="en-US" altLang="zh-CN" dirty="0" err="1"/>
              <a:t>keyCode</a:t>
            </a:r>
            <a:r>
              <a:rPr lang="en-US" altLang="zh-CN" dirty="0"/>
              <a:t> ] = </a:t>
            </a:r>
            <a:r>
              <a:rPr lang="en-US" altLang="zh-CN" dirty="0" err="1"/>
              <a:t>KbCheck</a:t>
            </a:r>
            <a:r>
              <a:rPr lang="en-US" altLang="zh-CN" dirty="0"/>
              <a:t>;</a:t>
            </a:r>
          </a:p>
          <a:p>
            <a:r>
              <a:rPr lang="en-US" altLang="zh-CN" dirty="0"/>
              <a:t>	if </a:t>
            </a:r>
            <a:r>
              <a:rPr lang="en-US" altLang="zh-CN" dirty="0" err="1"/>
              <a:t>keyIsDown</a:t>
            </a:r>
            <a:endParaRPr lang="en-US" altLang="zh-CN" dirty="0"/>
          </a:p>
          <a:p>
            <a:r>
              <a:rPr lang="en-US" altLang="zh-CN" dirty="0"/>
              <a:t>		</a:t>
            </a:r>
            <a:r>
              <a:rPr lang="en-US" altLang="zh-CN" dirty="0" err="1"/>
              <a:t>nKeys</a:t>
            </a:r>
            <a:r>
              <a:rPr lang="en-US" altLang="zh-CN" dirty="0"/>
              <a:t> = nKeys+1;</a:t>
            </a:r>
          </a:p>
          <a:p>
            <a:r>
              <a:rPr lang="en-US" altLang="zh-CN" dirty="0"/>
              <a:t>        	RT(</a:t>
            </a:r>
            <a:r>
              <a:rPr lang="en-US" altLang="zh-CN" dirty="0" err="1"/>
              <a:t>nKeys</a:t>
            </a:r>
            <a:r>
              <a:rPr lang="en-US" altLang="zh-CN" dirty="0"/>
              <a:t>) = </a:t>
            </a:r>
            <a:r>
              <a:rPr lang="en-US" altLang="zh-CN" dirty="0" err="1"/>
              <a:t>timeSecs-startTime</a:t>
            </a:r>
            <a:r>
              <a:rPr lang="en-US" altLang="zh-CN" dirty="0"/>
              <a:t>;</a:t>
            </a:r>
          </a:p>
          <a:p>
            <a:r>
              <a:rPr lang="en-US" altLang="zh-CN" dirty="0"/>
              <a:t>        	keys{</a:t>
            </a:r>
            <a:r>
              <a:rPr lang="en-US" altLang="zh-CN" dirty="0" err="1"/>
              <a:t>nKeys</a:t>
            </a:r>
            <a:r>
              <a:rPr lang="en-US" altLang="zh-CN" dirty="0"/>
              <a:t>} = </a:t>
            </a:r>
            <a:r>
              <a:rPr lang="en-US" altLang="zh-CN" dirty="0" err="1"/>
              <a:t>KbName</a:t>
            </a:r>
            <a:r>
              <a:rPr lang="en-US" altLang="zh-CN" dirty="0"/>
              <a:t>(</a:t>
            </a:r>
            <a:r>
              <a:rPr lang="en-US" altLang="zh-CN" dirty="0" err="1"/>
              <a:t>keyCode</a:t>
            </a:r>
            <a:r>
              <a:rPr lang="en-US" altLang="zh-CN" dirty="0"/>
              <a:t>);</a:t>
            </a:r>
          </a:p>
          <a:p>
            <a:endParaRPr lang="en-US" altLang="zh-CN" dirty="0"/>
          </a:p>
          <a:p>
            <a:r>
              <a:rPr lang="en-US" altLang="zh-CN" dirty="0"/>
              <a:t>	while </a:t>
            </a:r>
            <a:r>
              <a:rPr lang="en-US" altLang="zh-CN" dirty="0" err="1"/>
              <a:t>KbCheck</a:t>
            </a:r>
            <a:endParaRPr lang="en-US" altLang="zh-CN" dirty="0"/>
          </a:p>
          <a:p>
            <a:r>
              <a:rPr lang="en-US" altLang="zh-CN" dirty="0"/>
              <a:t>	end</a:t>
            </a:r>
          </a:p>
          <a:p>
            <a:r>
              <a:rPr lang="en-US" altLang="zh-CN" dirty="0"/>
              <a:t>    end</a:t>
            </a:r>
          </a:p>
          <a:p>
            <a:r>
              <a:rPr lang="en-US" altLang="zh-CN" dirty="0"/>
              <a:t>end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B21E8A8-A9A5-31D2-50A6-F30479C555F9}"/>
              </a:ext>
            </a:extLst>
          </p:cNvPr>
          <p:cNvSpPr txBox="1"/>
          <p:nvPr/>
        </p:nvSpPr>
        <p:spPr>
          <a:xfrm>
            <a:off x="689811" y="1598354"/>
            <a:ext cx="31282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第一步，呈现刺激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第二步，给予反馈</a:t>
            </a:r>
          </a:p>
        </p:txBody>
      </p:sp>
    </p:spTree>
    <p:extLst>
      <p:ext uri="{BB962C8B-B14F-4D97-AF65-F5344CB8AC3E}">
        <p14:creationId xmlns:p14="http://schemas.microsoft.com/office/powerpoint/2010/main" val="39759861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05394F-81A2-E08A-0E2C-63A6AB830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呈现刺激（给予反馈）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1E6F076-76B0-AF13-AFC4-02369A4630F1}"/>
              </a:ext>
            </a:extLst>
          </p:cNvPr>
          <p:cNvSpPr txBox="1"/>
          <p:nvPr/>
        </p:nvSpPr>
        <p:spPr>
          <a:xfrm>
            <a:off x="3240505" y="1690688"/>
            <a:ext cx="85183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while </a:t>
            </a:r>
            <a:r>
              <a:rPr lang="zh-CN" altLang="en-US" dirty="0"/>
              <a:t>时间以内</a:t>
            </a:r>
            <a:endParaRPr lang="en-US" altLang="zh-CN" dirty="0"/>
          </a:p>
          <a:p>
            <a:r>
              <a:rPr lang="en-US" altLang="zh-CN" dirty="0"/>
              <a:t>	</a:t>
            </a:r>
            <a:r>
              <a:rPr lang="zh-CN" altLang="en-US" dirty="0"/>
              <a:t>记录反应</a:t>
            </a:r>
            <a:endParaRPr lang="en-US" altLang="zh-CN" dirty="0"/>
          </a:p>
          <a:p>
            <a:r>
              <a:rPr lang="en-US" altLang="zh-CN" dirty="0"/>
              <a:t>end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B21E8A8-A9A5-31D2-50A6-F30479C555F9}"/>
              </a:ext>
            </a:extLst>
          </p:cNvPr>
          <p:cNvSpPr txBox="1"/>
          <p:nvPr/>
        </p:nvSpPr>
        <p:spPr>
          <a:xfrm>
            <a:off x="689811" y="1598354"/>
            <a:ext cx="31282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第一步，呈现刺激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第二步，给予反馈</a:t>
            </a:r>
          </a:p>
        </p:txBody>
      </p:sp>
    </p:spTree>
    <p:extLst>
      <p:ext uri="{BB962C8B-B14F-4D97-AF65-F5344CB8AC3E}">
        <p14:creationId xmlns:p14="http://schemas.microsoft.com/office/powerpoint/2010/main" val="3744996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05394F-81A2-E08A-0E2C-63A6AB830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呈现刺激（给予反馈）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1E6F076-76B0-AF13-AFC4-02369A4630F1}"/>
              </a:ext>
            </a:extLst>
          </p:cNvPr>
          <p:cNvSpPr txBox="1"/>
          <p:nvPr/>
        </p:nvSpPr>
        <p:spPr>
          <a:xfrm>
            <a:off x="3240505" y="1690688"/>
            <a:ext cx="851835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While </a:t>
            </a:r>
            <a:r>
              <a:rPr lang="zh-CN" altLang="en-US" dirty="0"/>
              <a:t>时间以内</a:t>
            </a:r>
            <a:endParaRPr lang="en-US" altLang="zh-CN" dirty="0"/>
          </a:p>
          <a:p>
            <a:r>
              <a:rPr lang="en-US" altLang="zh-CN" dirty="0"/>
              <a:t>	</a:t>
            </a:r>
            <a:r>
              <a:rPr lang="zh-CN" altLang="en-US" dirty="0"/>
              <a:t>记录反应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	if </a:t>
            </a:r>
            <a:r>
              <a:rPr lang="zh-CN" altLang="en-US" dirty="0"/>
              <a:t>反应正确</a:t>
            </a:r>
            <a:endParaRPr lang="en-US" altLang="zh-CN" dirty="0"/>
          </a:p>
          <a:p>
            <a:r>
              <a:rPr lang="en-US" altLang="zh-CN" dirty="0"/>
              <a:t>		</a:t>
            </a:r>
            <a:r>
              <a:rPr lang="zh-CN" altLang="en-US" dirty="0"/>
              <a:t>记录</a:t>
            </a:r>
            <a:endParaRPr lang="en-US" altLang="zh-CN" dirty="0"/>
          </a:p>
          <a:p>
            <a:r>
              <a:rPr lang="en-US" altLang="zh-CN" dirty="0"/>
              <a:t>		</a:t>
            </a:r>
            <a:r>
              <a:rPr lang="zh-CN" altLang="en-US" dirty="0"/>
              <a:t>反馈‘错误’</a:t>
            </a:r>
            <a:endParaRPr lang="en-US" altLang="zh-CN" dirty="0"/>
          </a:p>
          <a:p>
            <a:r>
              <a:rPr lang="en-US" altLang="zh-CN" dirty="0"/>
              <a:t>		</a:t>
            </a:r>
            <a:r>
              <a:rPr lang="zh-CN" altLang="en-US" dirty="0"/>
              <a:t>结束</a:t>
            </a:r>
            <a:r>
              <a:rPr lang="en-US" altLang="zh-CN" dirty="0"/>
              <a:t>while</a:t>
            </a:r>
            <a:r>
              <a:rPr lang="zh-CN" altLang="en-US" dirty="0"/>
              <a:t>（</a:t>
            </a:r>
            <a:r>
              <a:rPr lang="en-US" altLang="zh-CN" dirty="0"/>
              <a:t>break</a:t>
            </a:r>
            <a:r>
              <a:rPr lang="zh-CN" altLang="en-US" dirty="0"/>
              <a:t>）</a:t>
            </a:r>
            <a:endParaRPr lang="en-US" altLang="zh-CN" dirty="0"/>
          </a:p>
          <a:p>
            <a:r>
              <a:rPr lang="en-US" altLang="zh-CN" dirty="0"/>
              <a:t>	else</a:t>
            </a:r>
          </a:p>
          <a:p>
            <a:r>
              <a:rPr lang="en-US" altLang="zh-CN" dirty="0"/>
              <a:t>		</a:t>
            </a:r>
            <a:r>
              <a:rPr lang="zh-CN" altLang="en-US" dirty="0"/>
              <a:t>记录</a:t>
            </a:r>
            <a:endParaRPr lang="en-US" altLang="zh-CN" dirty="0"/>
          </a:p>
          <a:p>
            <a:r>
              <a:rPr lang="en-US" altLang="zh-CN" dirty="0"/>
              <a:t>		</a:t>
            </a:r>
            <a:r>
              <a:rPr lang="zh-CN" altLang="en-US" dirty="0"/>
              <a:t>反馈‘正确</a:t>
            </a:r>
            <a:endParaRPr lang="en-US" altLang="zh-CN" dirty="0"/>
          </a:p>
          <a:p>
            <a:r>
              <a:rPr lang="en-US" altLang="zh-CN" dirty="0"/>
              <a:t>		</a:t>
            </a:r>
            <a:r>
              <a:rPr lang="zh-CN" altLang="en-US" dirty="0"/>
              <a:t>结束</a:t>
            </a:r>
            <a:r>
              <a:rPr lang="en-US" altLang="zh-CN" dirty="0"/>
              <a:t>while</a:t>
            </a:r>
            <a:r>
              <a:rPr lang="zh-CN" altLang="en-US" dirty="0"/>
              <a:t>（</a:t>
            </a:r>
            <a:r>
              <a:rPr lang="en-US" altLang="zh-CN" dirty="0"/>
              <a:t>break</a:t>
            </a:r>
            <a:r>
              <a:rPr lang="zh-CN" altLang="en-US" dirty="0"/>
              <a:t>）</a:t>
            </a:r>
            <a:endParaRPr lang="en-US" altLang="zh-CN" dirty="0"/>
          </a:p>
          <a:p>
            <a:r>
              <a:rPr lang="en-US" altLang="zh-CN" dirty="0"/>
              <a:t>	end</a:t>
            </a:r>
          </a:p>
          <a:p>
            <a:endParaRPr lang="en-US" altLang="zh-CN" dirty="0"/>
          </a:p>
          <a:p>
            <a:r>
              <a:rPr lang="en-US" altLang="zh-CN" dirty="0"/>
              <a:t>end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B21E8A8-A9A5-31D2-50A6-F30479C555F9}"/>
              </a:ext>
            </a:extLst>
          </p:cNvPr>
          <p:cNvSpPr txBox="1"/>
          <p:nvPr/>
        </p:nvSpPr>
        <p:spPr>
          <a:xfrm>
            <a:off x="689811" y="1598354"/>
            <a:ext cx="31282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第一步，呈现刺激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第二步，给予反馈</a:t>
            </a:r>
          </a:p>
        </p:txBody>
      </p:sp>
    </p:spTree>
    <p:extLst>
      <p:ext uri="{BB962C8B-B14F-4D97-AF65-F5344CB8AC3E}">
        <p14:creationId xmlns:p14="http://schemas.microsoft.com/office/powerpoint/2010/main" val="27022311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2135" y="2609021"/>
            <a:ext cx="10515600" cy="1149005"/>
          </a:xfrm>
        </p:spPr>
        <p:txBody>
          <a:bodyPr/>
          <a:lstStyle/>
          <a:p>
            <a:pPr algn="ctr"/>
            <a:r>
              <a:rPr lang="zh-CN" altLang="en-US" dirty="0"/>
              <a:t>第三题及分析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6822" y="3799094"/>
            <a:ext cx="10515600" cy="1325563"/>
          </a:xfrm>
        </p:spPr>
        <p:txBody>
          <a:bodyPr>
            <a:noAutofit/>
          </a:bodyPr>
          <a:lstStyle/>
          <a:p>
            <a:r>
              <a:rPr lang="en-US" altLang="zh-CN" sz="1600" dirty="0">
                <a:solidFill>
                  <a:schemeClr val="accent6"/>
                </a:solidFill>
              </a:rPr>
              <a:t>% </a:t>
            </a:r>
            <a:r>
              <a:rPr lang="en-US" altLang="zh-CN" sz="1600" dirty="0" err="1">
                <a:solidFill>
                  <a:schemeClr val="accent6"/>
                </a:solidFill>
              </a:rPr>
              <a:t>StroopDataAnalysis.m</a:t>
            </a:r>
            <a:br>
              <a:rPr lang="en-US" altLang="zh-CN" sz="1600" dirty="0">
                <a:solidFill>
                  <a:schemeClr val="accent6"/>
                </a:solidFill>
              </a:rPr>
            </a:br>
            <a:r>
              <a:rPr lang="en-US" altLang="zh-CN" sz="1600" dirty="0">
                <a:solidFill>
                  <a:schemeClr val="accent6"/>
                </a:solidFill>
              </a:rPr>
              <a:t>%</a:t>
            </a:r>
            <a:br>
              <a:rPr lang="en-US" altLang="zh-CN" sz="1600" dirty="0">
                <a:solidFill>
                  <a:schemeClr val="accent6"/>
                </a:solidFill>
              </a:rPr>
            </a:br>
            <a:r>
              <a:rPr lang="en-US" altLang="zh-CN" sz="1600" dirty="0">
                <a:solidFill>
                  <a:schemeClr val="accent6"/>
                </a:solidFill>
              </a:rPr>
              <a:t>% To compute the grand average result of all participants or subjects</a:t>
            </a:r>
            <a:br>
              <a:rPr lang="en-US" altLang="zh-CN" sz="1600" dirty="0">
                <a:solidFill>
                  <a:schemeClr val="accent6"/>
                </a:solidFill>
              </a:rPr>
            </a:br>
            <a:r>
              <a:rPr lang="en-US" altLang="zh-CN" sz="1600" dirty="0">
                <a:solidFill>
                  <a:schemeClr val="accent6"/>
                </a:solidFill>
              </a:rPr>
              <a:t>% written in 2022.</a:t>
            </a:r>
            <a:br>
              <a:rPr lang="en-US" altLang="zh-CN" sz="1600" dirty="0">
                <a:solidFill>
                  <a:schemeClr val="accent6"/>
                </a:solidFill>
              </a:rPr>
            </a:br>
            <a:br>
              <a:rPr lang="en-US" altLang="zh-CN" sz="1600" dirty="0"/>
            </a:br>
            <a:r>
              <a:rPr lang="en-US" altLang="zh-CN" sz="1600" dirty="0"/>
              <a:t>clear all</a:t>
            </a:r>
            <a:br>
              <a:rPr lang="en-US" altLang="zh-CN" sz="1600" dirty="0"/>
            </a:br>
            <a:r>
              <a:rPr lang="en-US" altLang="zh-CN" sz="1600" dirty="0"/>
              <a:t>close all</a:t>
            </a:r>
            <a:br>
              <a:rPr lang="en-US" altLang="zh-CN" sz="1600" dirty="0"/>
            </a:br>
            <a:br>
              <a:rPr lang="en-US" altLang="zh-CN" sz="1600" dirty="0"/>
            </a:br>
            <a:r>
              <a:rPr lang="en-US" altLang="zh-CN" sz="1600" dirty="0">
                <a:solidFill>
                  <a:schemeClr val="accent6"/>
                </a:solidFill>
              </a:rPr>
              <a:t>% load each subject's mat data file</a:t>
            </a:r>
            <a:br>
              <a:rPr lang="en-US" altLang="zh-CN" sz="1600" dirty="0"/>
            </a:br>
            <a:r>
              <a:rPr lang="en-US" altLang="zh-CN" sz="1600" dirty="0"/>
              <a:t>path=</a:t>
            </a:r>
            <a:r>
              <a:rPr lang="en-US" altLang="zh-CN" sz="1600" dirty="0" err="1"/>
              <a:t>pwd</a:t>
            </a:r>
            <a:r>
              <a:rPr lang="en-US" altLang="zh-CN" sz="1600" dirty="0"/>
              <a:t>;</a:t>
            </a:r>
            <a:br>
              <a:rPr lang="en-US" altLang="zh-CN" sz="1600" dirty="0"/>
            </a:br>
            <a:r>
              <a:rPr lang="en-US" altLang="zh-CN" sz="1600" dirty="0" err="1"/>
              <a:t>filemat</a:t>
            </a:r>
            <a:r>
              <a:rPr lang="en-US" altLang="zh-CN" sz="1600" dirty="0"/>
              <a:t>=</a:t>
            </a:r>
            <a:r>
              <a:rPr lang="en-US" altLang="zh-CN" sz="1600" dirty="0" err="1"/>
              <a:t>dir</a:t>
            </a:r>
            <a:r>
              <a:rPr lang="en-US" altLang="zh-CN" sz="1600" dirty="0"/>
              <a:t>([path '\Data\*.mat']);</a:t>
            </a:r>
            <a:br>
              <a:rPr lang="en-US" altLang="zh-CN" sz="1600" dirty="0"/>
            </a:br>
            <a:r>
              <a:rPr lang="en-US" altLang="zh-CN" sz="1600" dirty="0"/>
              <a:t>for </a:t>
            </a:r>
            <a:r>
              <a:rPr lang="en-US" altLang="zh-CN" sz="1600" dirty="0" err="1"/>
              <a:t>i</a:t>
            </a:r>
            <a:r>
              <a:rPr lang="en-US" altLang="zh-CN" sz="1600" dirty="0"/>
              <a:t>=1:length(</a:t>
            </a:r>
            <a:r>
              <a:rPr lang="en-US" altLang="zh-CN" sz="1600" dirty="0" err="1"/>
              <a:t>filemat</a:t>
            </a:r>
            <a:r>
              <a:rPr lang="en-US" altLang="zh-CN" sz="1600" dirty="0"/>
              <a:t>)</a:t>
            </a:r>
            <a:br>
              <a:rPr lang="en-US" altLang="zh-CN" sz="1600" dirty="0"/>
            </a:br>
            <a:r>
              <a:rPr lang="en-US" altLang="zh-CN" sz="1600" dirty="0"/>
              <a:t>    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 = load([path '\Data\' </a:t>
            </a:r>
            <a:r>
              <a:rPr lang="en-US" altLang="zh-CN" sz="1600" dirty="0" err="1"/>
              <a:t>filemat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).name]); % load all subjects' results into a variable</a:t>
            </a:r>
            <a:br>
              <a:rPr lang="en-US" altLang="zh-CN" sz="1600" dirty="0"/>
            </a:br>
            <a:r>
              <a:rPr lang="en-US" altLang="zh-CN" sz="1600" dirty="0"/>
              <a:t>    a(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)=str2num(</a:t>
            </a:r>
            <a:r>
              <a:rPr lang="en-US" altLang="zh-CN" sz="1600" dirty="0" err="1"/>
              <a:t>filemat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).name(length(</a:t>
            </a:r>
            <a:r>
              <a:rPr lang="en-US" altLang="zh-CN" sz="1600" dirty="0" err="1"/>
              <a:t>filemat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).name)-4));</a:t>
            </a:r>
            <a:br>
              <a:rPr lang="en-US" altLang="zh-CN" sz="1600" dirty="0"/>
            </a:br>
            <a:br>
              <a:rPr lang="en-US" altLang="zh-CN" sz="1600" dirty="0"/>
            </a:br>
            <a:r>
              <a:rPr lang="en-US" altLang="zh-CN" sz="1600" dirty="0"/>
              <a:t>end</a:t>
            </a:r>
            <a:br>
              <a:rPr lang="en-US" altLang="zh-CN" sz="1600" dirty="0"/>
            </a:br>
            <a:r>
              <a:rPr lang="en-US" altLang="zh-CN" sz="1600" dirty="0"/>
              <a:t>for </a:t>
            </a:r>
            <a:r>
              <a:rPr lang="en-US" altLang="zh-CN" sz="1600" dirty="0" err="1"/>
              <a:t>i</a:t>
            </a:r>
            <a:r>
              <a:rPr lang="en-US" altLang="zh-CN" sz="1600" dirty="0"/>
              <a:t>=1:length(</a:t>
            </a:r>
            <a:r>
              <a:rPr lang="en-US" altLang="zh-CN" sz="1600" dirty="0" err="1"/>
              <a:t>filemat</a:t>
            </a:r>
            <a:r>
              <a:rPr lang="en-US" altLang="zh-CN" sz="1600" dirty="0"/>
              <a:t>)</a:t>
            </a:r>
            <a:br>
              <a:rPr lang="en-US" altLang="zh-CN" sz="1600" dirty="0"/>
            </a:br>
            <a:r>
              <a:rPr lang="en-US" altLang="zh-CN" sz="1600" dirty="0"/>
              <a:t>    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results.word</a:t>
            </a:r>
            <a:r>
              <a:rPr lang="en-US" altLang="zh-CN" sz="1600" dirty="0"/>
              <a:t>(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results.word</a:t>
            </a:r>
            <a:r>
              <a:rPr lang="en-US" altLang="zh-CN" sz="1600" dirty="0"/>
              <a:t>&lt;=4)=1;</a:t>
            </a:r>
            <a:br>
              <a:rPr lang="en-US" altLang="zh-CN" sz="1600" dirty="0"/>
            </a:br>
            <a:r>
              <a:rPr lang="en-US" altLang="zh-CN" sz="1600" dirty="0"/>
              <a:t>    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results.word</a:t>
            </a:r>
            <a:r>
              <a:rPr lang="en-US" altLang="zh-CN" sz="1600" dirty="0"/>
              <a:t>(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results.word</a:t>
            </a:r>
            <a:r>
              <a:rPr lang="en-US" altLang="zh-CN" sz="1600" dirty="0"/>
              <a:t>&gt;4)=2;</a:t>
            </a:r>
            <a:br>
              <a:rPr lang="en-US" altLang="zh-CN" sz="1600" dirty="0"/>
            </a:br>
            <a:r>
              <a:rPr lang="en-US" altLang="zh-CN" sz="1600" dirty="0"/>
              <a:t>end</a:t>
            </a:r>
            <a:br>
              <a:rPr lang="en-US" altLang="zh-CN" sz="1600" dirty="0"/>
            </a:br>
            <a:endParaRPr lang="zh-CN" altLang="en-US" sz="16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34" y="468042"/>
            <a:ext cx="11996531" cy="156450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6700" y="3028812"/>
            <a:ext cx="10515600" cy="1325563"/>
          </a:xfrm>
        </p:spPr>
        <p:txBody>
          <a:bodyPr>
            <a:noAutofit/>
          </a:bodyPr>
          <a:lstStyle/>
          <a:p>
            <a:r>
              <a:rPr lang="en-US" altLang="zh-CN" sz="1600" dirty="0" err="1"/>
              <a:t>blocknum</a:t>
            </a:r>
            <a:r>
              <a:rPr lang="en-US" altLang="zh-CN" sz="1600" dirty="0"/>
              <a:t>=size(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(1).results.response,1);</a:t>
            </a:r>
            <a:br>
              <a:rPr lang="en-US" altLang="zh-CN" sz="1600" dirty="0"/>
            </a:br>
            <a:r>
              <a:rPr lang="en-US" altLang="zh-CN" sz="1600" dirty="0"/>
              <a:t>trial=size(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(1).results.response,2);</a:t>
            </a:r>
            <a:br>
              <a:rPr lang="en-US" altLang="zh-CN" sz="1600" dirty="0"/>
            </a:br>
            <a:r>
              <a:rPr lang="en-US" altLang="zh-CN" sz="1600" dirty="0"/>
              <a:t>session=max(a);</a:t>
            </a:r>
            <a:br>
              <a:rPr lang="en-US" altLang="zh-CN" sz="1600" dirty="0"/>
            </a:br>
            <a:r>
              <a:rPr lang="en-US" altLang="zh-CN" sz="1600" dirty="0"/>
              <a:t>people=length(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)/session;</a:t>
            </a:r>
            <a:br>
              <a:rPr lang="en-US" altLang="zh-CN" sz="1600" dirty="0"/>
            </a:br>
            <a:r>
              <a:rPr lang="en-US" altLang="zh-CN" sz="1600" dirty="0" err="1"/>
              <a:t>filenum</a:t>
            </a:r>
            <a:r>
              <a:rPr lang="en-US" altLang="zh-CN" sz="1600" dirty="0"/>
              <a:t>=length(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);</a:t>
            </a:r>
            <a:br>
              <a:rPr lang="en-US" altLang="zh-CN" sz="1600" dirty="0"/>
            </a:br>
            <a:br>
              <a:rPr lang="en-US" altLang="zh-CN" sz="1600" dirty="0"/>
            </a:br>
            <a:r>
              <a:rPr lang="en-US" altLang="zh-CN" sz="1600" dirty="0"/>
              <a:t>for </a:t>
            </a:r>
            <a:r>
              <a:rPr lang="en-US" altLang="zh-CN" sz="1600" dirty="0" err="1"/>
              <a:t>i</a:t>
            </a:r>
            <a:r>
              <a:rPr lang="en-US" altLang="zh-CN" sz="1600" dirty="0"/>
              <a:t>=1:length(</a:t>
            </a:r>
            <a:r>
              <a:rPr lang="en-US" altLang="zh-CN" sz="1600" dirty="0" err="1"/>
              <a:t>filemat</a:t>
            </a:r>
            <a:r>
              <a:rPr lang="en-US" altLang="zh-CN" sz="1600" dirty="0"/>
              <a:t>)</a:t>
            </a:r>
            <a:br>
              <a:rPr lang="en-US" altLang="zh-CN" sz="1600" dirty="0"/>
            </a:br>
            <a:r>
              <a:rPr lang="en-US" altLang="zh-CN" sz="1600" dirty="0"/>
              <a:t>    </a:t>
            </a:r>
            <a:r>
              <a:rPr lang="en-US" altLang="zh-CN" sz="1600" dirty="0" err="1"/>
              <a:t>por</a:t>
            </a:r>
            <a:r>
              <a:rPr lang="en-US" altLang="zh-CN" sz="1600" dirty="0"/>
              <a:t>=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results.response</a:t>
            </a:r>
            <a:r>
              <a:rPr lang="en-US" altLang="zh-CN" sz="1600" dirty="0"/>
              <a:t>(((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results.word</a:t>
            </a:r>
            <a:r>
              <a:rPr lang="en-US" altLang="zh-CN" sz="1600" dirty="0"/>
              <a:t>==1)+(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results.color</a:t>
            </a:r>
            <a:r>
              <a:rPr lang="en-US" altLang="zh-CN" sz="1600" dirty="0"/>
              <a:t>==1))==2);</a:t>
            </a:r>
            <a:br>
              <a:rPr lang="en-US" altLang="zh-CN" sz="1600" dirty="0"/>
            </a:br>
            <a:r>
              <a:rPr lang="en-US" altLang="zh-CN" sz="1600" dirty="0"/>
              <a:t>    port=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results.reactiontime</a:t>
            </a:r>
            <a:r>
              <a:rPr lang="en-US" altLang="zh-CN" sz="1600" dirty="0"/>
              <a:t>(((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results.word</a:t>
            </a:r>
            <a:r>
              <a:rPr lang="en-US" altLang="zh-CN" sz="1600" dirty="0"/>
              <a:t>==1)+(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results.color</a:t>
            </a:r>
            <a:r>
              <a:rPr lang="en-US" altLang="zh-CN" sz="1600" dirty="0"/>
              <a:t>==1))==2);</a:t>
            </a:r>
            <a:br>
              <a:rPr lang="en-US" altLang="zh-CN" sz="1600" dirty="0"/>
            </a:br>
            <a:r>
              <a:rPr lang="en-US" altLang="zh-CN" sz="1600" dirty="0"/>
              <a:t>    </a:t>
            </a:r>
            <a:r>
              <a:rPr lang="en-US" altLang="zh-CN" sz="1600" dirty="0" err="1"/>
              <a:t>po_r_acc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)=mean(</a:t>
            </a:r>
            <a:r>
              <a:rPr lang="en-US" altLang="zh-CN" sz="1600" dirty="0" err="1"/>
              <a:t>por</a:t>
            </a:r>
            <a:r>
              <a:rPr lang="en-US" altLang="zh-CN" sz="1600" dirty="0"/>
              <a:t>(~</a:t>
            </a:r>
            <a:r>
              <a:rPr lang="en-US" altLang="zh-CN" sz="1600" dirty="0" err="1"/>
              <a:t>isnan</a:t>
            </a:r>
            <a:r>
              <a:rPr lang="en-US" altLang="zh-CN" sz="1600" dirty="0"/>
              <a:t>(</a:t>
            </a:r>
            <a:r>
              <a:rPr lang="en-US" altLang="zh-CN" sz="1600" dirty="0" err="1"/>
              <a:t>por</a:t>
            </a:r>
            <a:r>
              <a:rPr lang="en-US" altLang="zh-CN" sz="1600" dirty="0"/>
              <a:t>)));</a:t>
            </a:r>
            <a:br>
              <a:rPr lang="en-US" altLang="zh-CN" sz="1600" dirty="0"/>
            </a:br>
            <a:r>
              <a:rPr lang="en-US" altLang="zh-CN" sz="1600" dirty="0"/>
              <a:t>    </a:t>
            </a:r>
            <a:r>
              <a:rPr lang="en-US" altLang="zh-CN" sz="1600" dirty="0" err="1"/>
              <a:t>po_r_rt</a:t>
            </a:r>
            <a:r>
              <a:rPr lang="en-US" altLang="zh-CN" sz="1600" dirty="0"/>
              <a:t>((length(port)*(i-1)+1) : (length(port)*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))=port;</a:t>
            </a:r>
            <a:br>
              <a:rPr lang="en-US" altLang="zh-CN" sz="1600" dirty="0"/>
            </a:br>
            <a:r>
              <a:rPr lang="en-US" altLang="zh-CN" sz="1600" dirty="0"/>
              <a:t>    </a:t>
            </a:r>
            <a:br>
              <a:rPr lang="en-US" altLang="zh-CN" sz="1600" dirty="0"/>
            </a:br>
            <a:r>
              <a:rPr lang="en-US" altLang="zh-CN" sz="1600" dirty="0"/>
              <a:t>    </a:t>
            </a:r>
            <a:r>
              <a:rPr lang="en-US" altLang="zh-CN" sz="1600" dirty="0" err="1"/>
              <a:t>pob</a:t>
            </a:r>
            <a:r>
              <a:rPr lang="en-US" altLang="zh-CN" sz="1600" dirty="0"/>
              <a:t>=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results.response</a:t>
            </a:r>
            <a:r>
              <a:rPr lang="en-US" altLang="zh-CN" sz="1600" dirty="0"/>
              <a:t>(((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results.word</a:t>
            </a:r>
            <a:r>
              <a:rPr lang="en-US" altLang="zh-CN" sz="1600" dirty="0"/>
              <a:t>==1)+(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results.color</a:t>
            </a:r>
            <a:r>
              <a:rPr lang="en-US" altLang="zh-CN" sz="1600" dirty="0"/>
              <a:t>==3))==2);</a:t>
            </a:r>
            <a:br>
              <a:rPr lang="en-US" altLang="zh-CN" sz="1600" dirty="0"/>
            </a:br>
            <a:r>
              <a:rPr lang="en-US" altLang="zh-CN" sz="1600" dirty="0"/>
              <a:t>    </a:t>
            </a:r>
            <a:r>
              <a:rPr lang="en-US" altLang="zh-CN" sz="1600" dirty="0" err="1"/>
              <a:t>pobt</a:t>
            </a:r>
            <a:r>
              <a:rPr lang="en-US" altLang="zh-CN" sz="1600" dirty="0"/>
              <a:t>=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results.reactiontime</a:t>
            </a:r>
            <a:r>
              <a:rPr lang="en-US" altLang="zh-CN" sz="1600" dirty="0"/>
              <a:t>(((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results.word</a:t>
            </a:r>
            <a:r>
              <a:rPr lang="en-US" altLang="zh-CN" sz="1600" dirty="0"/>
              <a:t>==1)+(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results.color</a:t>
            </a:r>
            <a:r>
              <a:rPr lang="en-US" altLang="zh-CN" sz="1600" dirty="0"/>
              <a:t>==3))==2);</a:t>
            </a:r>
            <a:br>
              <a:rPr lang="en-US" altLang="zh-CN" sz="1600" dirty="0"/>
            </a:br>
            <a:r>
              <a:rPr lang="en-US" altLang="zh-CN" sz="1600" dirty="0"/>
              <a:t>    </a:t>
            </a:r>
            <a:r>
              <a:rPr lang="en-US" altLang="zh-CN" sz="1600" dirty="0" err="1"/>
              <a:t>po_b_acc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)=mean(</a:t>
            </a:r>
            <a:r>
              <a:rPr lang="en-US" altLang="zh-CN" sz="1600" dirty="0" err="1"/>
              <a:t>pob</a:t>
            </a:r>
            <a:r>
              <a:rPr lang="en-US" altLang="zh-CN" sz="1600" dirty="0"/>
              <a:t>(~</a:t>
            </a:r>
            <a:r>
              <a:rPr lang="en-US" altLang="zh-CN" sz="1600" dirty="0" err="1"/>
              <a:t>isnan</a:t>
            </a:r>
            <a:r>
              <a:rPr lang="en-US" altLang="zh-CN" sz="1600" dirty="0"/>
              <a:t>(</a:t>
            </a:r>
            <a:r>
              <a:rPr lang="en-US" altLang="zh-CN" sz="1600" dirty="0" err="1"/>
              <a:t>pob</a:t>
            </a:r>
            <a:r>
              <a:rPr lang="en-US" altLang="zh-CN" sz="1600" dirty="0"/>
              <a:t>)));</a:t>
            </a:r>
            <a:br>
              <a:rPr lang="en-US" altLang="zh-CN" sz="1600" dirty="0"/>
            </a:br>
            <a:r>
              <a:rPr lang="en-US" altLang="zh-CN" sz="1600" dirty="0"/>
              <a:t>    </a:t>
            </a:r>
            <a:r>
              <a:rPr lang="en-US" altLang="zh-CN" sz="1600" dirty="0" err="1"/>
              <a:t>po_b_rt</a:t>
            </a:r>
            <a:r>
              <a:rPr lang="en-US" altLang="zh-CN" sz="1600" dirty="0"/>
              <a:t>((length(</a:t>
            </a:r>
            <a:r>
              <a:rPr lang="en-US" altLang="zh-CN" sz="1600" dirty="0" err="1"/>
              <a:t>pobt</a:t>
            </a:r>
            <a:r>
              <a:rPr lang="en-US" altLang="zh-CN" sz="1600" dirty="0"/>
              <a:t>)*(i-1)+1) : (length(</a:t>
            </a:r>
            <a:r>
              <a:rPr lang="en-US" altLang="zh-CN" sz="1600" dirty="0" err="1"/>
              <a:t>pobt</a:t>
            </a:r>
            <a:r>
              <a:rPr lang="en-US" altLang="zh-CN" sz="1600" dirty="0"/>
              <a:t>)*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))=</a:t>
            </a:r>
            <a:r>
              <a:rPr lang="en-US" altLang="zh-CN" sz="1600" dirty="0" err="1"/>
              <a:t>pobt</a:t>
            </a:r>
            <a:r>
              <a:rPr lang="en-US" altLang="zh-CN" sz="1600" dirty="0"/>
              <a:t>;</a:t>
            </a:r>
            <a:br>
              <a:rPr lang="en-US" altLang="zh-CN" sz="1600" dirty="0"/>
            </a:br>
            <a:r>
              <a:rPr lang="en-US" altLang="zh-CN" sz="1600" dirty="0"/>
              <a:t>    </a:t>
            </a:r>
            <a:br>
              <a:rPr lang="en-US" altLang="zh-CN" sz="1600" dirty="0"/>
            </a:br>
            <a:r>
              <a:rPr lang="en-US" altLang="zh-CN" sz="1600" dirty="0"/>
              <a:t>    </a:t>
            </a:r>
            <a:r>
              <a:rPr lang="en-US" altLang="zh-CN" sz="1600" dirty="0" err="1"/>
              <a:t>ner</a:t>
            </a:r>
            <a:r>
              <a:rPr lang="en-US" altLang="zh-CN" sz="1600" dirty="0"/>
              <a:t>=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results.response</a:t>
            </a:r>
            <a:r>
              <a:rPr lang="en-US" altLang="zh-CN" sz="1600" dirty="0"/>
              <a:t>(((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results.word</a:t>
            </a:r>
            <a:r>
              <a:rPr lang="en-US" altLang="zh-CN" sz="1600" dirty="0"/>
              <a:t>==2)+(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results.color</a:t>
            </a:r>
            <a:r>
              <a:rPr lang="en-US" altLang="zh-CN" sz="1600" dirty="0"/>
              <a:t>==1))==2);</a:t>
            </a:r>
            <a:br>
              <a:rPr lang="en-US" altLang="zh-CN" sz="1600" dirty="0"/>
            </a:br>
            <a:r>
              <a:rPr lang="en-US" altLang="zh-CN" sz="1600" dirty="0"/>
              <a:t>    </a:t>
            </a:r>
            <a:r>
              <a:rPr lang="en-US" altLang="zh-CN" sz="1600" dirty="0" err="1"/>
              <a:t>nert</a:t>
            </a:r>
            <a:r>
              <a:rPr lang="en-US" altLang="zh-CN" sz="1600" dirty="0"/>
              <a:t>=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results.reactiontime</a:t>
            </a:r>
            <a:r>
              <a:rPr lang="en-US" altLang="zh-CN" sz="1600" dirty="0"/>
              <a:t>(((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results.word</a:t>
            </a:r>
            <a:r>
              <a:rPr lang="en-US" altLang="zh-CN" sz="1600" dirty="0"/>
              <a:t>==2)+(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results.color</a:t>
            </a:r>
            <a:r>
              <a:rPr lang="en-US" altLang="zh-CN" sz="1600" dirty="0"/>
              <a:t>==1))==2);</a:t>
            </a:r>
            <a:br>
              <a:rPr lang="en-US" altLang="zh-CN" sz="1600" dirty="0"/>
            </a:br>
            <a:r>
              <a:rPr lang="en-US" altLang="zh-CN" sz="1600" dirty="0"/>
              <a:t>    </a:t>
            </a:r>
            <a:r>
              <a:rPr lang="en-US" altLang="zh-CN" sz="1600" dirty="0" err="1"/>
              <a:t>ne_r_acc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)=mean(</a:t>
            </a:r>
            <a:r>
              <a:rPr lang="en-US" altLang="zh-CN" sz="1600" dirty="0" err="1"/>
              <a:t>ner</a:t>
            </a:r>
            <a:r>
              <a:rPr lang="en-US" altLang="zh-CN" sz="1600" dirty="0"/>
              <a:t>(~</a:t>
            </a:r>
            <a:r>
              <a:rPr lang="en-US" altLang="zh-CN" sz="1600" dirty="0" err="1"/>
              <a:t>isnan</a:t>
            </a:r>
            <a:r>
              <a:rPr lang="en-US" altLang="zh-CN" sz="1600" dirty="0"/>
              <a:t>(</a:t>
            </a:r>
            <a:r>
              <a:rPr lang="en-US" altLang="zh-CN" sz="1600" dirty="0" err="1"/>
              <a:t>ner</a:t>
            </a:r>
            <a:r>
              <a:rPr lang="en-US" altLang="zh-CN" sz="1600" dirty="0"/>
              <a:t>)));</a:t>
            </a:r>
            <a:br>
              <a:rPr lang="en-US" altLang="zh-CN" sz="1600" dirty="0"/>
            </a:br>
            <a:r>
              <a:rPr lang="en-US" altLang="zh-CN" sz="1600" dirty="0"/>
              <a:t>    </a:t>
            </a:r>
            <a:r>
              <a:rPr lang="en-US" altLang="zh-CN" sz="1600" dirty="0" err="1"/>
              <a:t>ne_r_rt</a:t>
            </a:r>
            <a:r>
              <a:rPr lang="en-US" altLang="zh-CN" sz="1600" dirty="0"/>
              <a:t>((length(</a:t>
            </a:r>
            <a:r>
              <a:rPr lang="en-US" altLang="zh-CN" sz="1600" dirty="0" err="1"/>
              <a:t>nert</a:t>
            </a:r>
            <a:r>
              <a:rPr lang="en-US" altLang="zh-CN" sz="1600" dirty="0"/>
              <a:t>)*(i-1)+1) : (length(</a:t>
            </a:r>
            <a:r>
              <a:rPr lang="en-US" altLang="zh-CN" sz="1600" dirty="0" err="1"/>
              <a:t>nert</a:t>
            </a:r>
            <a:r>
              <a:rPr lang="en-US" altLang="zh-CN" sz="1600" dirty="0"/>
              <a:t>)*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))=</a:t>
            </a:r>
            <a:r>
              <a:rPr lang="en-US" altLang="zh-CN" sz="1600" dirty="0" err="1"/>
              <a:t>nert</a:t>
            </a:r>
            <a:r>
              <a:rPr lang="en-US" altLang="zh-CN" sz="1600" dirty="0"/>
              <a:t>;</a:t>
            </a:r>
            <a:br>
              <a:rPr lang="en-US" altLang="zh-CN" sz="1600" dirty="0"/>
            </a:br>
            <a:r>
              <a:rPr lang="en-US" altLang="zh-CN" sz="1600" dirty="0"/>
              <a:t>    </a:t>
            </a:r>
            <a:br>
              <a:rPr lang="en-US" altLang="zh-CN" sz="1600" dirty="0"/>
            </a:br>
            <a:r>
              <a:rPr lang="en-US" altLang="zh-CN" sz="1600" dirty="0"/>
              <a:t>    neb=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results.response</a:t>
            </a:r>
            <a:r>
              <a:rPr lang="en-US" altLang="zh-CN" sz="1600" dirty="0"/>
              <a:t>(((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results.word</a:t>
            </a:r>
            <a:r>
              <a:rPr lang="en-US" altLang="zh-CN" sz="1600" dirty="0"/>
              <a:t>==2)+(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results.color</a:t>
            </a:r>
            <a:r>
              <a:rPr lang="en-US" altLang="zh-CN" sz="1600" dirty="0"/>
              <a:t>==3))==2);</a:t>
            </a:r>
            <a:br>
              <a:rPr lang="en-US" altLang="zh-CN" sz="1600" dirty="0"/>
            </a:br>
            <a:r>
              <a:rPr lang="en-US" altLang="zh-CN" sz="1600" dirty="0"/>
              <a:t>    </a:t>
            </a:r>
            <a:r>
              <a:rPr lang="en-US" altLang="zh-CN" sz="1600" dirty="0" err="1"/>
              <a:t>nebt</a:t>
            </a:r>
            <a:r>
              <a:rPr lang="en-US" altLang="zh-CN" sz="1600" dirty="0"/>
              <a:t>=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results.response</a:t>
            </a:r>
            <a:r>
              <a:rPr lang="en-US" altLang="zh-CN" sz="1600" dirty="0"/>
              <a:t>(((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results.word</a:t>
            </a:r>
            <a:r>
              <a:rPr lang="en-US" altLang="zh-CN" sz="1600" dirty="0"/>
              <a:t>==2)+(</a:t>
            </a:r>
            <a:r>
              <a:rPr lang="en-US" altLang="zh-CN" sz="1600" dirty="0" err="1"/>
              <a:t>allresults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).</a:t>
            </a:r>
            <a:r>
              <a:rPr lang="en-US" altLang="zh-CN" sz="1600" dirty="0" err="1"/>
              <a:t>results.color</a:t>
            </a:r>
            <a:r>
              <a:rPr lang="en-US" altLang="zh-CN" sz="1600" dirty="0"/>
              <a:t>==3))==2);</a:t>
            </a:r>
            <a:br>
              <a:rPr lang="en-US" altLang="zh-CN" sz="1600" dirty="0"/>
            </a:br>
            <a:r>
              <a:rPr lang="en-US" altLang="zh-CN" sz="1600" dirty="0"/>
              <a:t>    </a:t>
            </a:r>
            <a:r>
              <a:rPr lang="en-US" altLang="zh-CN" sz="1600" dirty="0" err="1"/>
              <a:t>ne_b_acc</a:t>
            </a:r>
            <a:r>
              <a:rPr lang="en-US" altLang="zh-CN" sz="1600" dirty="0"/>
              <a:t>(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)=mean(neb(~</a:t>
            </a:r>
            <a:r>
              <a:rPr lang="en-US" altLang="zh-CN" sz="1600" dirty="0" err="1"/>
              <a:t>isnan</a:t>
            </a:r>
            <a:r>
              <a:rPr lang="en-US" altLang="zh-CN" sz="1600" dirty="0"/>
              <a:t>(neb)));</a:t>
            </a:r>
            <a:br>
              <a:rPr lang="en-US" altLang="zh-CN" sz="1600" dirty="0"/>
            </a:br>
            <a:r>
              <a:rPr lang="en-US" altLang="zh-CN" sz="1600" dirty="0"/>
              <a:t>    </a:t>
            </a:r>
            <a:r>
              <a:rPr lang="en-US" altLang="zh-CN" sz="1600" dirty="0" err="1"/>
              <a:t>ne_b_rt</a:t>
            </a:r>
            <a:r>
              <a:rPr lang="en-US" altLang="zh-CN" sz="1600" dirty="0"/>
              <a:t>((length(</a:t>
            </a:r>
            <a:r>
              <a:rPr lang="en-US" altLang="zh-CN" sz="1600" dirty="0" err="1"/>
              <a:t>nert</a:t>
            </a:r>
            <a:r>
              <a:rPr lang="en-US" altLang="zh-CN" sz="1600" dirty="0"/>
              <a:t>)*(i-1)+1) : (length(</a:t>
            </a:r>
            <a:r>
              <a:rPr lang="en-US" altLang="zh-CN" sz="1600" dirty="0" err="1"/>
              <a:t>nert</a:t>
            </a:r>
            <a:r>
              <a:rPr lang="en-US" altLang="zh-CN" sz="1600" dirty="0"/>
              <a:t>)*</a:t>
            </a:r>
            <a:r>
              <a:rPr lang="en-US" altLang="zh-CN" sz="1600" dirty="0" err="1"/>
              <a:t>i</a:t>
            </a:r>
            <a:r>
              <a:rPr lang="en-US" altLang="zh-CN" sz="1600" dirty="0"/>
              <a:t>))=</a:t>
            </a:r>
            <a:r>
              <a:rPr lang="en-US" altLang="zh-CN" sz="1600" dirty="0" err="1"/>
              <a:t>nebt</a:t>
            </a:r>
            <a:r>
              <a:rPr lang="en-US" altLang="zh-CN" sz="1600" dirty="0"/>
              <a:t>;</a:t>
            </a:r>
            <a:br>
              <a:rPr lang="en-US" altLang="zh-CN" sz="1600" dirty="0"/>
            </a:br>
            <a:r>
              <a:rPr lang="en-US" altLang="zh-CN" sz="1600" dirty="0"/>
              <a:t>end</a:t>
            </a:r>
            <a:endParaRPr lang="zh-CN" altLang="en-US" sz="1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6153" y="2766218"/>
            <a:ext cx="10515600" cy="1325563"/>
          </a:xfrm>
        </p:spPr>
        <p:txBody>
          <a:bodyPr>
            <a:noAutofit/>
          </a:bodyPr>
          <a:lstStyle/>
          <a:p>
            <a:r>
              <a:rPr lang="en-US" altLang="zh-CN" sz="1400" dirty="0" err="1"/>
              <a:t>po_r_rt</a:t>
            </a:r>
            <a:r>
              <a:rPr lang="en-US" altLang="zh-CN" sz="1400" dirty="0"/>
              <a:t>=</a:t>
            </a:r>
            <a:r>
              <a:rPr lang="en-US" altLang="zh-CN" sz="1400" dirty="0" err="1"/>
              <a:t>po_r_rt</a:t>
            </a:r>
            <a:r>
              <a:rPr lang="en-US" altLang="zh-CN" sz="1400" dirty="0"/>
              <a:t>(~</a:t>
            </a:r>
            <a:r>
              <a:rPr lang="en-US" altLang="zh-CN" sz="1400" dirty="0" err="1"/>
              <a:t>isnan</a:t>
            </a:r>
            <a:r>
              <a:rPr lang="en-US" altLang="zh-CN" sz="1400" dirty="0"/>
              <a:t>(</a:t>
            </a:r>
            <a:r>
              <a:rPr lang="en-US" altLang="zh-CN" sz="1400" dirty="0" err="1"/>
              <a:t>po_r_rt</a:t>
            </a:r>
            <a:r>
              <a:rPr lang="en-US" altLang="zh-CN" sz="1400" dirty="0"/>
              <a:t>));</a:t>
            </a:r>
            <a:br>
              <a:rPr lang="en-US" altLang="zh-CN" sz="1400" dirty="0"/>
            </a:br>
            <a:r>
              <a:rPr lang="en-US" altLang="zh-CN" sz="1400" dirty="0" err="1"/>
              <a:t>po_b_rt</a:t>
            </a:r>
            <a:r>
              <a:rPr lang="en-US" altLang="zh-CN" sz="1400" dirty="0"/>
              <a:t>=</a:t>
            </a:r>
            <a:r>
              <a:rPr lang="en-US" altLang="zh-CN" sz="1400" dirty="0" err="1"/>
              <a:t>po_b_rt</a:t>
            </a:r>
            <a:r>
              <a:rPr lang="en-US" altLang="zh-CN" sz="1400" dirty="0"/>
              <a:t>(~</a:t>
            </a:r>
            <a:r>
              <a:rPr lang="en-US" altLang="zh-CN" sz="1400" dirty="0" err="1"/>
              <a:t>isnan</a:t>
            </a:r>
            <a:r>
              <a:rPr lang="en-US" altLang="zh-CN" sz="1400" dirty="0"/>
              <a:t>(</a:t>
            </a:r>
            <a:r>
              <a:rPr lang="en-US" altLang="zh-CN" sz="1400" dirty="0" err="1"/>
              <a:t>po_b_rt</a:t>
            </a:r>
            <a:r>
              <a:rPr lang="en-US" altLang="zh-CN" sz="1400" dirty="0"/>
              <a:t>));</a:t>
            </a:r>
            <a:br>
              <a:rPr lang="en-US" altLang="zh-CN" sz="1400" dirty="0"/>
            </a:br>
            <a:r>
              <a:rPr lang="en-US" altLang="zh-CN" sz="1400" dirty="0" err="1"/>
              <a:t>ne_r_rt</a:t>
            </a:r>
            <a:r>
              <a:rPr lang="en-US" altLang="zh-CN" sz="1400" dirty="0"/>
              <a:t>=</a:t>
            </a:r>
            <a:r>
              <a:rPr lang="en-US" altLang="zh-CN" sz="1400" dirty="0" err="1"/>
              <a:t>ne_r_rt</a:t>
            </a:r>
            <a:r>
              <a:rPr lang="en-US" altLang="zh-CN" sz="1400" dirty="0"/>
              <a:t>(~</a:t>
            </a:r>
            <a:r>
              <a:rPr lang="en-US" altLang="zh-CN" sz="1400" dirty="0" err="1"/>
              <a:t>isnan</a:t>
            </a:r>
            <a:r>
              <a:rPr lang="en-US" altLang="zh-CN" sz="1400" dirty="0"/>
              <a:t>(</a:t>
            </a:r>
            <a:r>
              <a:rPr lang="en-US" altLang="zh-CN" sz="1400" dirty="0" err="1"/>
              <a:t>ne_r_rt</a:t>
            </a:r>
            <a:r>
              <a:rPr lang="en-US" altLang="zh-CN" sz="1400" dirty="0"/>
              <a:t>));</a:t>
            </a:r>
            <a:br>
              <a:rPr lang="en-US" altLang="zh-CN" sz="1400" dirty="0"/>
            </a:br>
            <a:r>
              <a:rPr lang="en-US" altLang="zh-CN" sz="1400" dirty="0" err="1"/>
              <a:t>ne_b_rt</a:t>
            </a:r>
            <a:r>
              <a:rPr lang="en-US" altLang="zh-CN" sz="1400" dirty="0"/>
              <a:t>=</a:t>
            </a:r>
            <a:r>
              <a:rPr lang="en-US" altLang="zh-CN" sz="1400" dirty="0" err="1"/>
              <a:t>ne_b_rt</a:t>
            </a:r>
            <a:r>
              <a:rPr lang="en-US" altLang="zh-CN" sz="1400" dirty="0"/>
              <a:t>(~</a:t>
            </a:r>
            <a:r>
              <a:rPr lang="en-US" altLang="zh-CN" sz="1400" dirty="0" err="1"/>
              <a:t>isnan</a:t>
            </a:r>
            <a:r>
              <a:rPr lang="en-US" altLang="zh-CN" sz="1400" dirty="0"/>
              <a:t>(</a:t>
            </a:r>
            <a:r>
              <a:rPr lang="en-US" altLang="zh-CN" sz="1400" dirty="0" err="1"/>
              <a:t>ne_b_rt</a:t>
            </a:r>
            <a:r>
              <a:rPr lang="en-US" altLang="zh-CN" sz="1400" dirty="0"/>
              <a:t>));</a:t>
            </a:r>
            <a:br>
              <a:rPr lang="en-US" altLang="zh-CN" sz="1400" dirty="0"/>
            </a:br>
            <a:br>
              <a:rPr lang="en-US" altLang="zh-CN" sz="1400" dirty="0"/>
            </a:br>
            <a:r>
              <a:rPr lang="en-US" altLang="zh-CN" sz="1400" dirty="0">
                <a:solidFill>
                  <a:schemeClr val="accent6"/>
                </a:solidFill>
              </a:rPr>
              <a:t>% mean acc of all subjects</a:t>
            </a:r>
            <a:br>
              <a:rPr lang="en-US" altLang="zh-CN" sz="1400" dirty="0"/>
            </a:br>
            <a:r>
              <a:rPr lang="en-US" altLang="zh-CN" sz="1400" dirty="0" err="1"/>
              <a:t>po_r_accmean</a:t>
            </a:r>
            <a:r>
              <a:rPr lang="en-US" altLang="zh-CN" sz="1400" dirty="0"/>
              <a:t>=mean(</a:t>
            </a:r>
            <a:r>
              <a:rPr lang="en-US" altLang="zh-CN" sz="1400" dirty="0" err="1"/>
              <a:t>po_r_acc</a:t>
            </a:r>
            <a:r>
              <a:rPr lang="en-US" altLang="zh-CN" sz="1400" dirty="0"/>
              <a:t>(~</a:t>
            </a:r>
            <a:r>
              <a:rPr lang="en-US" altLang="zh-CN" sz="1400" dirty="0" err="1"/>
              <a:t>isnan</a:t>
            </a:r>
            <a:r>
              <a:rPr lang="en-US" altLang="zh-CN" sz="1400" dirty="0"/>
              <a:t>(</a:t>
            </a:r>
            <a:r>
              <a:rPr lang="en-US" altLang="zh-CN" sz="1400" dirty="0" err="1"/>
              <a:t>po_r_acc</a:t>
            </a:r>
            <a:r>
              <a:rPr lang="en-US" altLang="zh-CN" sz="1400" dirty="0"/>
              <a:t>)));</a:t>
            </a:r>
            <a:r>
              <a:rPr lang="en-US" altLang="zh-CN" sz="1400" dirty="0" err="1"/>
              <a:t>po_r_accstd</a:t>
            </a:r>
            <a:r>
              <a:rPr lang="en-US" altLang="zh-CN" sz="1400" dirty="0"/>
              <a:t>=std(</a:t>
            </a:r>
            <a:r>
              <a:rPr lang="en-US" altLang="zh-CN" sz="1400" dirty="0" err="1"/>
              <a:t>po_r_acc</a:t>
            </a:r>
            <a:r>
              <a:rPr lang="en-US" altLang="zh-CN" sz="1400" dirty="0"/>
              <a:t>(~</a:t>
            </a:r>
            <a:r>
              <a:rPr lang="en-US" altLang="zh-CN" sz="1400" dirty="0" err="1"/>
              <a:t>isnan</a:t>
            </a:r>
            <a:r>
              <a:rPr lang="en-US" altLang="zh-CN" sz="1400" dirty="0"/>
              <a:t>(</a:t>
            </a:r>
            <a:r>
              <a:rPr lang="en-US" altLang="zh-CN" sz="1400" dirty="0" err="1"/>
              <a:t>po_r_acc</a:t>
            </a:r>
            <a:r>
              <a:rPr lang="en-US" altLang="zh-CN" sz="1400" dirty="0"/>
              <a:t>)));</a:t>
            </a:r>
            <a:br>
              <a:rPr lang="en-US" altLang="zh-CN" sz="1400" dirty="0"/>
            </a:br>
            <a:r>
              <a:rPr lang="en-US" altLang="zh-CN" sz="1400" dirty="0" err="1"/>
              <a:t>po_b_accmean</a:t>
            </a:r>
            <a:r>
              <a:rPr lang="en-US" altLang="zh-CN" sz="1400" dirty="0"/>
              <a:t>=mean(</a:t>
            </a:r>
            <a:r>
              <a:rPr lang="en-US" altLang="zh-CN" sz="1400" dirty="0" err="1"/>
              <a:t>po_b_acc</a:t>
            </a:r>
            <a:r>
              <a:rPr lang="en-US" altLang="zh-CN" sz="1400" dirty="0"/>
              <a:t>(~</a:t>
            </a:r>
            <a:r>
              <a:rPr lang="en-US" altLang="zh-CN" sz="1400" dirty="0" err="1"/>
              <a:t>isnan</a:t>
            </a:r>
            <a:r>
              <a:rPr lang="en-US" altLang="zh-CN" sz="1400" dirty="0"/>
              <a:t>(</a:t>
            </a:r>
            <a:r>
              <a:rPr lang="en-US" altLang="zh-CN" sz="1400" dirty="0" err="1"/>
              <a:t>po_b_acc</a:t>
            </a:r>
            <a:r>
              <a:rPr lang="en-US" altLang="zh-CN" sz="1400" dirty="0"/>
              <a:t>)));</a:t>
            </a:r>
            <a:r>
              <a:rPr lang="en-US" altLang="zh-CN" sz="1400" dirty="0" err="1"/>
              <a:t>po_b_accstd</a:t>
            </a:r>
            <a:r>
              <a:rPr lang="en-US" altLang="zh-CN" sz="1400" dirty="0"/>
              <a:t>=std(</a:t>
            </a:r>
            <a:r>
              <a:rPr lang="en-US" altLang="zh-CN" sz="1400" dirty="0" err="1"/>
              <a:t>po_b_acc</a:t>
            </a:r>
            <a:r>
              <a:rPr lang="en-US" altLang="zh-CN" sz="1400" dirty="0"/>
              <a:t>(~</a:t>
            </a:r>
            <a:r>
              <a:rPr lang="en-US" altLang="zh-CN" sz="1400" dirty="0" err="1"/>
              <a:t>isnan</a:t>
            </a:r>
            <a:r>
              <a:rPr lang="en-US" altLang="zh-CN" sz="1400" dirty="0"/>
              <a:t>(</a:t>
            </a:r>
            <a:r>
              <a:rPr lang="en-US" altLang="zh-CN" sz="1400" dirty="0" err="1"/>
              <a:t>po_b_acc</a:t>
            </a:r>
            <a:r>
              <a:rPr lang="en-US" altLang="zh-CN" sz="1400" dirty="0"/>
              <a:t>)));</a:t>
            </a:r>
            <a:br>
              <a:rPr lang="en-US" altLang="zh-CN" sz="1400" dirty="0"/>
            </a:br>
            <a:r>
              <a:rPr lang="en-US" altLang="zh-CN" sz="1400" dirty="0" err="1"/>
              <a:t>ne_r_accmean</a:t>
            </a:r>
            <a:r>
              <a:rPr lang="en-US" altLang="zh-CN" sz="1400" dirty="0"/>
              <a:t>=mean(</a:t>
            </a:r>
            <a:r>
              <a:rPr lang="en-US" altLang="zh-CN" sz="1400" dirty="0" err="1"/>
              <a:t>ne_r_acc</a:t>
            </a:r>
            <a:r>
              <a:rPr lang="en-US" altLang="zh-CN" sz="1400" dirty="0"/>
              <a:t>(~</a:t>
            </a:r>
            <a:r>
              <a:rPr lang="en-US" altLang="zh-CN" sz="1400" dirty="0" err="1"/>
              <a:t>isnan</a:t>
            </a:r>
            <a:r>
              <a:rPr lang="en-US" altLang="zh-CN" sz="1400" dirty="0"/>
              <a:t>(</a:t>
            </a:r>
            <a:r>
              <a:rPr lang="en-US" altLang="zh-CN" sz="1400" dirty="0" err="1"/>
              <a:t>ne_r_acc</a:t>
            </a:r>
            <a:r>
              <a:rPr lang="en-US" altLang="zh-CN" sz="1400" dirty="0"/>
              <a:t>)));</a:t>
            </a:r>
            <a:r>
              <a:rPr lang="en-US" altLang="zh-CN" sz="1400" dirty="0" err="1"/>
              <a:t>ne_r_accstd</a:t>
            </a:r>
            <a:r>
              <a:rPr lang="en-US" altLang="zh-CN" sz="1400" dirty="0"/>
              <a:t>=std(</a:t>
            </a:r>
            <a:r>
              <a:rPr lang="en-US" altLang="zh-CN" sz="1400" dirty="0" err="1"/>
              <a:t>ne_r_acc</a:t>
            </a:r>
            <a:r>
              <a:rPr lang="en-US" altLang="zh-CN" sz="1400" dirty="0"/>
              <a:t>(~</a:t>
            </a:r>
            <a:r>
              <a:rPr lang="en-US" altLang="zh-CN" sz="1400" dirty="0" err="1"/>
              <a:t>isnan</a:t>
            </a:r>
            <a:r>
              <a:rPr lang="en-US" altLang="zh-CN" sz="1400" dirty="0"/>
              <a:t>(</a:t>
            </a:r>
            <a:r>
              <a:rPr lang="en-US" altLang="zh-CN" sz="1400" dirty="0" err="1"/>
              <a:t>ne_r_acc</a:t>
            </a:r>
            <a:r>
              <a:rPr lang="en-US" altLang="zh-CN" sz="1400" dirty="0"/>
              <a:t>)));</a:t>
            </a:r>
            <a:br>
              <a:rPr lang="en-US" altLang="zh-CN" sz="1400" dirty="0"/>
            </a:br>
            <a:r>
              <a:rPr lang="en-US" altLang="zh-CN" sz="1400" dirty="0" err="1"/>
              <a:t>ne_b_accmean</a:t>
            </a:r>
            <a:r>
              <a:rPr lang="en-US" altLang="zh-CN" sz="1400" dirty="0"/>
              <a:t>=mean(</a:t>
            </a:r>
            <a:r>
              <a:rPr lang="en-US" altLang="zh-CN" sz="1400" dirty="0" err="1"/>
              <a:t>ne_b_acc</a:t>
            </a:r>
            <a:r>
              <a:rPr lang="en-US" altLang="zh-CN" sz="1400" dirty="0"/>
              <a:t>(~</a:t>
            </a:r>
            <a:r>
              <a:rPr lang="en-US" altLang="zh-CN" sz="1400" dirty="0" err="1"/>
              <a:t>isnan</a:t>
            </a:r>
            <a:r>
              <a:rPr lang="en-US" altLang="zh-CN" sz="1400" dirty="0"/>
              <a:t>(</a:t>
            </a:r>
            <a:r>
              <a:rPr lang="en-US" altLang="zh-CN" sz="1400" dirty="0" err="1"/>
              <a:t>ne_b_acc</a:t>
            </a:r>
            <a:r>
              <a:rPr lang="en-US" altLang="zh-CN" sz="1400" dirty="0"/>
              <a:t>)));</a:t>
            </a:r>
            <a:r>
              <a:rPr lang="en-US" altLang="zh-CN" sz="1400" dirty="0" err="1"/>
              <a:t>ne_b_accstd</a:t>
            </a:r>
            <a:r>
              <a:rPr lang="en-US" altLang="zh-CN" sz="1400" dirty="0"/>
              <a:t>=std(</a:t>
            </a:r>
            <a:r>
              <a:rPr lang="en-US" altLang="zh-CN" sz="1400" dirty="0" err="1"/>
              <a:t>ne_b_acc</a:t>
            </a:r>
            <a:r>
              <a:rPr lang="en-US" altLang="zh-CN" sz="1400" dirty="0"/>
              <a:t>(~</a:t>
            </a:r>
            <a:r>
              <a:rPr lang="en-US" altLang="zh-CN" sz="1400" dirty="0" err="1"/>
              <a:t>isnan</a:t>
            </a:r>
            <a:r>
              <a:rPr lang="en-US" altLang="zh-CN" sz="1400" dirty="0"/>
              <a:t>(</a:t>
            </a:r>
            <a:r>
              <a:rPr lang="en-US" altLang="zh-CN" sz="1400" dirty="0" err="1"/>
              <a:t>ne_b_acc</a:t>
            </a:r>
            <a:r>
              <a:rPr lang="en-US" altLang="zh-CN" sz="1400" dirty="0"/>
              <a:t>)));</a:t>
            </a:r>
            <a:br>
              <a:rPr lang="en-US" altLang="zh-CN" sz="1400" dirty="0"/>
            </a:br>
            <a:br>
              <a:rPr lang="en-US" altLang="zh-CN" sz="1400" dirty="0"/>
            </a:br>
            <a:r>
              <a:rPr lang="en-US" altLang="zh-CN" sz="1400" dirty="0">
                <a:solidFill>
                  <a:schemeClr val="accent6"/>
                </a:solidFill>
              </a:rPr>
              <a:t>% % % </a:t>
            </a:r>
            <a:r>
              <a:rPr lang="en-US" altLang="zh-CN" sz="1400" dirty="0" err="1">
                <a:solidFill>
                  <a:schemeClr val="accent6"/>
                </a:solidFill>
              </a:rPr>
              <a:t>congaccmean</a:t>
            </a:r>
            <a:r>
              <a:rPr lang="en-US" altLang="zh-CN" sz="1400" dirty="0">
                <a:solidFill>
                  <a:schemeClr val="accent6"/>
                </a:solidFill>
              </a:rPr>
              <a:t>=mean(</a:t>
            </a:r>
            <a:r>
              <a:rPr lang="en-US" altLang="zh-CN" sz="1400" dirty="0" err="1">
                <a:solidFill>
                  <a:schemeClr val="accent6"/>
                </a:solidFill>
              </a:rPr>
              <a:t>congacc</a:t>
            </a:r>
            <a:r>
              <a:rPr lang="en-US" altLang="zh-CN" sz="1400" dirty="0">
                <a:solidFill>
                  <a:schemeClr val="accent6"/>
                </a:solidFill>
              </a:rPr>
              <a:t>(~</a:t>
            </a:r>
            <a:r>
              <a:rPr lang="en-US" altLang="zh-CN" sz="1400" dirty="0" err="1">
                <a:solidFill>
                  <a:schemeClr val="accent6"/>
                </a:solidFill>
              </a:rPr>
              <a:t>isnan</a:t>
            </a:r>
            <a:r>
              <a:rPr lang="en-US" altLang="zh-CN" sz="1400" dirty="0">
                <a:solidFill>
                  <a:schemeClr val="accent6"/>
                </a:solidFill>
              </a:rPr>
              <a:t>(</a:t>
            </a:r>
            <a:r>
              <a:rPr lang="en-US" altLang="zh-CN" sz="1400" dirty="0" err="1">
                <a:solidFill>
                  <a:schemeClr val="accent6"/>
                </a:solidFill>
              </a:rPr>
              <a:t>congacc</a:t>
            </a:r>
            <a:r>
              <a:rPr lang="en-US" altLang="zh-CN" sz="1400" dirty="0">
                <a:solidFill>
                  <a:schemeClr val="accent6"/>
                </a:solidFill>
              </a:rPr>
              <a:t>)));</a:t>
            </a:r>
            <a:r>
              <a:rPr lang="en-US" altLang="zh-CN" sz="1400" dirty="0" err="1">
                <a:solidFill>
                  <a:schemeClr val="accent6"/>
                </a:solidFill>
              </a:rPr>
              <a:t>congaccsd</a:t>
            </a:r>
            <a:r>
              <a:rPr lang="en-US" altLang="zh-CN" sz="1400" dirty="0">
                <a:solidFill>
                  <a:schemeClr val="accent6"/>
                </a:solidFill>
              </a:rPr>
              <a:t>=std(</a:t>
            </a:r>
            <a:r>
              <a:rPr lang="en-US" altLang="zh-CN" sz="1400" dirty="0" err="1">
                <a:solidFill>
                  <a:schemeClr val="accent6"/>
                </a:solidFill>
              </a:rPr>
              <a:t>congacc</a:t>
            </a:r>
            <a:r>
              <a:rPr lang="en-US" altLang="zh-CN" sz="1400" dirty="0">
                <a:solidFill>
                  <a:schemeClr val="accent6"/>
                </a:solidFill>
              </a:rPr>
              <a:t>(~</a:t>
            </a:r>
            <a:r>
              <a:rPr lang="en-US" altLang="zh-CN" sz="1400" dirty="0" err="1">
                <a:solidFill>
                  <a:schemeClr val="accent6"/>
                </a:solidFill>
              </a:rPr>
              <a:t>isnan</a:t>
            </a:r>
            <a:r>
              <a:rPr lang="en-US" altLang="zh-CN" sz="1400" dirty="0">
                <a:solidFill>
                  <a:schemeClr val="accent6"/>
                </a:solidFill>
              </a:rPr>
              <a:t>(</a:t>
            </a:r>
            <a:r>
              <a:rPr lang="en-US" altLang="zh-CN" sz="1400" dirty="0" err="1">
                <a:solidFill>
                  <a:schemeClr val="accent6"/>
                </a:solidFill>
              </a:rPr>
              <a:t>congacc</a:t>
            </a:r>
            <a:r>
              <a:rPr lang="en-US" altLang="zh-CN" sz="1400" dirty="0">
                <a:solidFill>
                  <a:schemeClr val="accent6"/>
                </a:solidFill>
              </a:rPr>
              <a:t>)));</a:t>
            </a:r>
            <a:br>
              <a:rPr lang="en-US" altLang="zh-CN" sz="1400" dirty="0">
                <a:solidFill>
                  <a:schemeClr val="accent6"/>
                </a:solidFill>
              </a:rPr>
            </a:br>
            <a:r>
              <a:rPr lang="en-US" altLang="zh-CN" sz="1400" dirty="0">
                <a:solidFill>
                  <a:schemeClr val="accent6"/>
                </a:solidFill>
              </a:rPr>
              <a:t>% % % </a:t>
            </a:r>
            <a:r>
              <a:rPr lang="en-US" altLang="zh-CN" sz="1400" dirty="0" err="1">
                <a:solidFill>
                  <a:schemeClr val="accent6"/>
                </a:solidFill>
              </a:rPr>
              <a:t>incongaccmean</a:t>
            </a:r>
            <a:r>
              <a:rPr lang="en-US" altLang="zh-CN" sz="1400" dirty="0">
                <a:solidFill>
                  <a:schemeClr val="accent6"/>
                </a:solidFill>
              </a:rPr>
              <a:t>=mean(</a:t>
            </a:r>
            <a:r>
              <a:rPr lang="en-US" altLang="zh-CN" sz="1400" dirty="0" err="1">
                <a:solidFill>
                  <a:schemeClr val="accent6"/>
                </a:solidFill>
              </a:rPr>
              <a:t>incongacc</a:t>
            </a:r>
            <a:r>
              <a:rPr lang="en-US" altLang="zh-CN" sz="1400" dirty="0">
                <a:solidFill>
                  <a:schemeClr val="accent6"/>
                </a:solidFill>
              </a:rPr>
              <a:t>(~</a:t>
            </a:r>
            <a:r>
              <a:rPr lang="en-US" altLang="zh-CN" sz="1400" dirty="0" err="1">
                <a:solidFill>
                  <a:schemeClr val="accent6"/>
                </a:solidFill>
              </a:rPr>
              <a:t>isnan</a:t>
            </a:r>
            <a:r>
              <a:rPr lang="en-US" altLang="zh-CN" sz="1400" dirty="0">
                <a:solidFill>
                  <a:schemeClr val="accent6"/>
                </a:solidFill>
              </a:rPr>
              <a:t>(</a:t>
            </a:r>
            <a:r>
              <a:rPr lang="en-US" altLang="zh-CN" sz="1400" dirty="0" err="1">
                <a:solidFill>
                  <a:schemeClr val="accent6"/>
                </a:solidFill>
              </a:rPr>
              <a:t>congacc</a:t>
            </a:r>
            <a:r>
              <a:rPr lang="en-US" altLang="zh-CN" sz="1400" dirty="0">
                <a:solidFill>
                  <a:schemeClr val="accent6"/>
                </a:solidFill>
              </a:rPr>
              <a:t>)));</a:t>
            </a:r>
            <a:r>
              <a:rPr lang="en-US" altLang="zh-CN" sz="1400" dirty="0" err="1">
                <a:solidFill>
                  <a:schemeClr val="accent6"/>
                </a:solidFill>
              </a:rPr>
              <a:t>incongaccsd</a:t>
            </a:r>
            <a:r>
              <a:rPr lang="en-US" altLang="zh-CN" sz="1400" dirty="0">
                <a:solidFill>
                  <a:schemeClr val="accent6"/>
                </a:solidFill>
              </a:rPr>
              <a:t>=std(</a:t>
            </a:r>
            <a:r>
              <a:rPr lang="en-US" altLang="zh-CN" sz="1400" dirty="0" err="1">
                <a:solidFill>
                  <a:schemeClr val="accent6"/>
                </a:solidFill>
              </a:rPr>
              <a:t>incongacc</a:t>
            </a:r>
            <a:r>
              <a:rPr lang="en-US" altLang="zh-CN" sz="1400" dirty="0">
                <a:solidFill>
                  <a:schemeClr val="accent6"/>
                </a:solidFill>
              </a:rPr>
              <a:t>(~</a:t>
            </a:r>
            <a:r>
              <a:rPr lang="en-US" altLang="zh-CN" sz="1400" dirty="0" err="1">
                <a:solidFill>
                  <a:schemeClr val="accent6"/>
                </a:solidFill>
              </a:rPr>
              <a:t>isnan</a:t>
            </a:r>
            <a:r>
              <a:rPr lang="en-US" altLang="zh-CN" sz="1400" dirty="0">
                <a:solidFill>
                  <a:schemeClr val="accent6"/>
                </a:solidFill>
              </a:rPr>
              <a:t>(</a:t>
            </a:r>
            <a:r>
              <a:rPr lang="en-US" altLang="zh-CN" sz="1400" dirty="0" err="1">
                <a:solidFill>
                  <a:schemeClr val="accent6"/>
                </a:solidFill>
              </a:rPr>
              <a:t>congacc</a:t>
            </a:r>
            <a:r>
              <a:rPr lang="en-US" altLang="zh-CN" sz="1400" dirty="0">
                <a:solidFill>
                  <a:schemeClr val="accent6"/>
                </a:solidFill>
              </a:rPr>
              <a:t>)));</a:t>
            </a:r>
            <a:br>
              <a:rPr lang="en-US" altLang="zh-CN" sz="1400" dirty="0">
                <a:solidFill>
                  <a:schemeClr val="accent6"/>
                </a:solidFill>
              </a:rPr>
            </a:br>
            <a:br>
              <a:rPr lang="en-US" altLang="zh-CN" sz="1400" dirty="0">
                <a:solidFill>
                  <a:schemeClr val="accent6"/>
                </a:solidFill>
              </a:rPr>
            </a:br>
            <a:r>
              <a:rPr lang="en-US" altLang="zh-CN" sz="1400" dirty="0">
                <a:solidFill>
                  <a:schemeClr val="accent6"/>
                </a:solidFill>
              </a:rPr>
              <a:t>% mean rt of all subjects</a:t>
            </a:r>
            <a:br>
              <a:rPr lang="en-US" altLang="zh-CN" sz="1400" dirty="0"/>
            </a:br>
            <a:r>
              <a:rPr lang="en-US" altLang="zh-CN" sz="1400" dirty="0" err="1"/>
              <a:t>po_r_rtmean</a:t>
            </a:r>
            <a:r>
              <a:rPr lang="en-US" altLang="zh-CN" sz="1400" dirty="0"/>
              <a:t>=mean(</a:t>
            </a:r>
            <a:r>
              <a:rPr lang="en-US" altLang="zh-CN" sz="1400" dirty="0" err="1"/>
              <a:t>po_r_rt</a:t>
            </a:r>
            <a:r>
              <a:rPr lang="en-US" altLang="zh-CN" sz="1400" dirty="0"/>
              <a:t>(~</a:t>
            </a:r>
            <a:r>
              <a:rPr lang="en-US" altLang="zh-CN" sz="1400" dirty="0" err="1"/>
              <a:t>isnan</a:t>
            </a:r>
            <a:r>
              <a:rPr lang="en-US" altLang="zh-CN" sz="1400" dirty="0"/>
              <a:t>(</a:t>
            </a:r>
            <a:r>
              <a:rPr lang="en-US" altLang="zh-CN" sz="1400" dirty="0" err="1"/>
              <a:t>po_r_rt</a:t>
            </a:r>
            <a:r>
              <a:rPr lang="en-US" altLang="zh-CN" sz="1400" dirty="0"/>
              <a:t>)));</a:t>
            </a:r>
            <a:r>
              <a:rPr lang="en-US" altLang="zh-CN" sz="1400" dirty="0" err="1"/>
              <a:t>po_r_rtstd</a:t>
            </a:r>
            <a:r>
              <a:rPr lang="en-US" altLang="zh-CN" sz="1400" dirty="0"/>
              <a:t>=std(</a:t>
            </a:r>
            <a:r>
              <a:rPr lang="en-US" altLang="zh-CN" sz="1400" dirty="0" err="1"/>
              <a:t>po_r_rt</a:t>
            </a:r>
            <a:r>
              <a:rPr lang="en-US" altLang="zh-CN" sz="1400" dirty="0"/>
              <a:t>(~</a:t>
            </a:r>
            <a:r>
              <a:rPr lang="en-US" altLang="zh-CN" sz="1400" dirty="0" err="1"/>
              <a:t>isnan</a:t>
            </a:r>
            <a:r>
              <a:rPr lang="en-US" altLang="zh-CN" sz="1400" dirty="0"/>
              <a:t>(</a:t>
            </a:r>
            <a:r>
              <a:rPr lang="en-US" altLang="zh-CN" sz="1400" dirty="0" err="1"/>
              <a:t>po_r_rt</a:t>
            </a:r>
            <a:r>
              <a:rPr lang="en-US" altLang="zh-CN" sz="1400" dirty="0"/>
              <a:t>)));</a:t>
            </a:r>
            <a:br>
              <a:rPr lang="en-US" altLang="zh-CN" sz="1400" dirty="0"/>
            </a:br>
            <a:r>
              <a:rPr lang="en-US" altLang="zh-CN" sz="1400" dirty="0" err="1"/>
              <a:t>po_b_rtmean</a:t>
            </a:r>
            <a:r>
              <a:rPr lang="en-US" altLang="zh-CN" sz="1400" dirty="0"/>
              <a:t>=mean(</a:t>
            </a:r>
            <a:r>
              <a:rPr lang="en-US" altLang="zh-CN" sz="1400" dirty="0" err="1"/>
              <a:t>po_b_rt</a:t>
            </a:r>
            <a:r>
              <a:rPr lang="en-US" altLang="zh-CN" sz="1400" dirty="0"/>
              <a:t>(~</a:t>
            </a:r>
            <a:r>
              <a:rPr lang="en-US" altLang="zh-CN" sz="1400" dirty="0" err="1"/>
              <a:t>isnan</a:t>
            </a:r>
            <a:r>
              <a:rPr lang="en-US" altLang="zh-CN" sz="1400" dirty="0"/>
              <a:t>(</a:t>
            </a:r>
            <a:r>
              <a:rPr lang="en-US" altLang="zh-CN" sz="1400" dirty="0" err="1"/>
              <a:t>po_b_rt</a:t>
            </a:r>
            <a:r>
              <a:rPr lang="en-US" altLang="zh-CN" sz="1400" dirty="0"/>
              <a:t>)));</a:t>
            </a:r>
            <a:r>
              <a:rPr lang="en-US" altLang="zh-CN" sz="1400" dirty="0" err="1"/>
              <a:t>po_b_rtstd</a:t>
            </a:r>
            <a:r>
              <a:rPr lang="en-US" altLang="zh-CN" sz="1400" dirty="0"/>
              <a:t>=std(</a:t>
            </a:r>
            <a:r>
              <a:rPr lang="en-US" altLang="zh-CN" sz="1400" dirty="0" err="1"/>
              <a:t>po_b_rt</a:t>
            </a:r>
            <a:r>
              <a:rPr lang="en-US" altLang="zh-CN" sz="1400" dirty="0"/>
              <a:t>(~</a:t>
            </a:r>
            <a:r>
              <a:rPr lang="en-US" altLang="zh-CN" sz="1400" dirty="0" err="1"/>
              <a:t>isnan</a:t>
            </a:r>
            <a:r>
              <a:rPr lang="en-US" altLang="zh-CN" sz="1400" dirty="0"/>
              <a:t>(</a:t>
            </a:r>
            <a:r>
              <a:rPr lang="en-US" altLang="zh-CN" sz="1400" dirty="0" err="1"/>
              <a:t>po_b_rt</a:t>
            </a:r>
            <a:r>
              <a:rPr lang="en-US" altLang="zh-CN" sz="1400" dirty="0"/>
              <a:t>)));</a:t>
            </a:r>
            <a:br>
              <a:rPr lang="en-US" altLang="zh-CN" sz="1400" dirty="0"/>
            </a:br>
            <a:r>
              <a:rPr lang="en-US" altLang="zh-CN" sz="1400" dirty="0" err="1"/>
              <a:t>ne_r_rtmean</a:t>
            </a:r>
            <a:r>
              <a:rPr lang="en-US" altLang="zh-CN" sz="1400" dirty="0"/>
              <a:t>=mean(</a:t>
            </a:r>
            <a:r>
              <a:rPr lang="en-US" altLang="zh-CN" sz="1400" dirty="0" err="1"/>
              <a:t>ne_r_rt</a:t>
            </a:r>
            <a:r>
              <a:rPr lang="en-US" altLang="zh-CN" sz="1400" dirty="0"/>
              <a:t>(~</a:t>
            </a:r>
            <a:r>
              <a:rPr lang="en-US" altLang="zh-CN" sz="1400" dirty="0" err="1"/>
              <a:t>isnan</a:t>
            </a:r>
            <a:r>
              <a:rPr lang="en-US" altLang="zh-CN" sz="1400" dirty="0"/>
              <a:t>(</a:t>
            </a:r>
            <a:r>
              <a:rPr lang="en-US" altLang="zh-CN" sz="1400" dirty="0" err="1"/>
              <a:t>ne_r_rt</a:t>
            </a:r>
            <a:r>
              <a:rPr lang="en-US" altLang="zh-CN" sz="1400" dirty="0"/>
              <a:t>)));</a:t>
            </a:r>
            <a:r>
              <a:rPr lang="en-US" altLang="zh-CN" sz="1400" dirty="0" err="1"/>
              <a:t>ne_r_rtstd</a:t>
            </a:r>
            <a:r>
              <a:rPr lang="en-US" altLang="zh-CN" sz="1400" dirty="0"/>
              <a:t>=std(</a:t>
            </a:r>
            <a:r>
              <a:rPr lang="en-US" altLang="zh-CN" sz="1400" dirty="0" err="1"/>
              <a:t>ne_r_rt</a:t>
            </a:r>
            <a:r>
              <a:rPr lang="en-US" altLang="zh-CN" sz="1400" dirty="0"/>
              <a:t>(~</a:t>
            </a:r>
            <a:r>
              <a:rPr lang="en-US" altLang="zh-CN" sz="1400" dirty="0" err="1"/>
              <a:t>isnan</a:t>
            </a:r>
            <a:r>
              <a:rPr lang="en-US" altLang="zh-CN" sz="1400" dirty="0"/>
              <a:t>(</a:t>
            </a:r>
            <a:r>
              <a:rPr lang="en-US" altLang="zh-CN" sz="1400" dirty="0" err="1"/>
              <a:t>ne_r_rt</a:t>
            </a:r>
            <a:r>
              <a:rPr lang="en-US" altLang="zh-CN" sz="1400" dirty="0"/>
              <a:t>)));</a:t>
            </a:r>
            <a:br>
              <a:rPr lang="en-US" altLang="zh-CN" sz="1400" dirty="0"/>
            </a:br>
            <a:r>
              <a:rPr lang="en-US" altLang="zh-CN" sz="1400" dirty="0" err="1"/>
              <a:t>ne_b_rtmean</a:t>
            </a:r>
            <a:r>
              <a:rPr lang="en-US" altLang="zh-CN" sz="1400" dirty="0"/>
              <a:t>=mean(</a:t>
            </a:r>
            <a:r>
              <a:rPr lang="en-US" altLang="zh-CN" sz="1400" dirty="0" err="1"/>
              <a:t>ne_b_rt</a:t>
            </a:r>
            <a:r>
              <a:rPr lang="en-US" altLang="zh-CN" sz="1400" dirty="0"/>
              <a:t>(~</a:t>
            </a:r>
            <a:r>
              <a:rPr lang="en-US" altLang="zh-CN" sz="1400" dirty="0" err="1"/>
              <a:t>isnan</a:t>
            </a:r>
            <a:r>
              <a:rPr lang="en-US" altLang="zh-CN" sz="1400" dirty="0"/>
              <a:t>(</a:t>
            </a:r>
            <a:r>
              <a:rPr lang="en-US" altLang="zh-CN" sz="1400" dirty="0" err="1"/>
              <a:t>ne_b_rt</a:t>
            </a:r>
            <a:r>
              <a:rPr lang="en-US" altLang="zh-CN" sz="1400" dirty="0"/>
              <a:t>)));</a:t>
            </a:r>
            <a:r>
              <a:rPr lang="en-US" altLang="zh-CN" sz="1400" dirty="0" err="1"/>
              <a:t>ne_b_rtstd</a:t>
            </a:r>
            <a:r>
              <a:rPr lang="en-US" altLang="zh-CN" sz="1400" dirty="0"/>
              <a:t>=std(</a:t>
            </a:r>
            <a:r>
              <a:rPr lang="en-US" altLang="zh-CN" sz="1400" dirty="0" err="1"/>
              <a:t>ne_b_rt</a:t>
            </a:r>
            <a:r>
              <a:rPr lang="en-US" altLang="zh-CN" sz="1400" dirty="0"/>
              <a:t>(~</a:t>
            </a:r>
            <a:r>
              <a:rPr lang="en-US" altLang="zh-CN" sz="1400" dirty="0" err="1"/>
              <a:t>isnan</a:t>
            </a:r>
            <a:r>
              <a:rPr lang="en-US" altLang="zh-CN" sz="1400" dirty="0"/>
              <a:t>(</a:t>
            </a:r>
            <a:r>
              <a:rPr lang="en-US" altLang="zh-CN" sz="1400" dirty="0" err="1"/>
              <a:t>ne_b_rt</a:t>
            </a:r>
            <a:r>
              <a:rPr lang="en-US" altLang="zh-CN" sz="1400" dirty="0"/>
              <a:t>)));</a:t>
            </a:r>
            <a:br>
              <a:rPr lang="en-US" altLang="zh-CN" sz="1400" dirty="0"/>
            </a:br>
            <a:br>
              <a:rPr lang="en-US" altLang="zh-CN" sz="1400" dirty="0"/>
            </a:br>
            <a:r>
              <a:rPr lang="en-US" altLang="zh-CN" sz="1400" dirty="0">
                <a:solidFill>
                  <a:schemeClr val="accent6"/>
                </a:solidFill>
              </a:rPr>
              <a:t>% </a:t>
            </a:r>
            <a:r>
              <a:rPr lang="en-US" altLang="zh-CN" sz="1400" dirty="0" err="1">
                <a:solidFill>
                  <a:schemeClr val="accent6"/>
                </a:solidFill>
              </a:rPr>
              <a:t>congrtmean</a:t>
            </a:r>
            <a:r>
              <a:rPr lang="en-US" altLang="zh-CN" sz="1400" dirty="0">
                <a:solidFill>
                  <a:schemeClr val="accent6"/>
                </a:solidFill>
              </a:rPr>
              <a:t>=mean(</a:t>
            </a:r>
            <a:r>
              <a:rPr lang="en-US" altLang="zh-CN" sz="1400" dirty="0" err="1">
                <a:solidFill>
                  <a:schemeClr val="accent6"/>
                </a:solidFill>
              </a:rPr>
              <a:t>congrt</a:t>
            </a:r>
            <a:r>
              <a:rPr lang="en-US" altLang="zh-CN" sz="1400" dirty="0">
                <a:solidFill>
                  <a:schemeClr val="accent6"/>
                </a:solidFill>
              </a:rPr>
              <a:t>(~</a:t>
            </a:r>
            <a:r>
              <a:rPr lang="en-US" altLang="zh-CN" sz="1400" dirty="0" err="1">
                <a:solidFill>
                  <a:schemeClr val="accent6"/>
                </a:solidFill>
              </a:rPr>
              <a:t>isnan</a:t>
            </a:r>
            <a:r>
              <a:rPr lang="en-US" altLang="zh-CN" sz="1400" dirty="0">
                <a:solidFill>
                  <a:schemeClr val="accent6"/>
                </a:solidFill>
              </a:rPr>
              <a:t>(</a:t>
            </a:r>
            <a:r>
              <a:rPr lang="en-US" altLang="zh-CN" sz="1400" dirty="0" err="1">
                <a:solidFill>
                  <a:schemeClr val="accent6"/>
                </a:solidFill>
              </a:rPr>
              <a:t>congacc</a:t>
            </a:r>
            <a:r>
              <a:rPr lang="en-US" altLang="zh-CN" sz="1400" dirty="0">
                <a:solidFill>
                  <a:schemeClr val="accent6"/>
                </a:solidFill>
              </a:rPr>
              <a:t>)));</a:t>
            </a:r>
            <a:r>
              <a:rPr lang="en-US" altLang="zh-CN" sz="1400" dirty="0" err="1">
                <a:solidFill>
                  <a:schemeClr val="accent6"/>
                </a:solidFill>
              </a:rPr>
              <a:t>congrtsd</a:t>
            </a:r>
            <a:r>
              <a:rPr lang="en-US" altLang="zh-CN" sz="1400" dirty="0">
                <a:solidFill>
                  <a:schemeClr val="accent6"/>
                </a:solidFill>
              </a:rPr>
              <a:t>=std(</a:t>
            </a:r>
            <a:r>
              <a:rPr lang="en-US" altLang="zh-CN" sz="1400" dirty="0" err="1">
                <a:solidFill>
                  <a:schemeClr val="accent6"/>
                </a:solidFill>
              </a:rPr>
              <a:t>congrt</a:t>
            </a:r>
            <a:r>
              <a:rPr lang="en-US" altLang="zh-CN" sz="1400" dirty="0">
                <a:solidFill>
                  <a:schemeClr val="accent6"/>
                </a:solidFill>
              </a:rPr>
              <a:t>(~</a:t>
            </a:r>
            <a:r>
              <a:rPr lang="en-US" altLang="zh-CN" sz="1400" dirty="0" err="1">
                <a:solidFill>
                  <a:schemeClr val="accent6"/>
                </a:solidFill>
              </a:rPr>
              <a:t>isnan</a:t>
            </a:r>
            <a:r>
              <a:rPr lang="en-US" altLang="zh-CN" sz="1400" dirty="0">
                <a:solidFill>
                  <a:schemeClr val="accent6"/>
                </a:solidFill>
              </a:rPr>
              <a:t>(</a:t>
            </a:r>
            <a:r>
              <a:rPr lang="en-US" altLang="zh-CN" sz="1400" dirty="0" err="1">
                <a:solidFill>
                  <a:schemeClr val="accent6"/>
                </a:solidFill>
              </a:rPr>
              <a:t>congacc</a:t>
            </a:r>
            <a:r>
              <a:rPr lang="en-US" altLang="zh-CN" sz="1400" dirty="0">
                <a:solidFill>
                  <a:schemeClr val="accent6"/>
                </a:solidFill>
              </a:rPr>
              <a:t>)));</a:t>
            </a:r>
            <a:br>
              <a:rPr lang="en-US" altLang="zh-CN" sz="1400" dirty="0">
                <a:solidFill>
                  <a:schemeClr val="accent6"/>
                </a:solidFill>
              </a:rPr>
            </a:br>
            <a:r>
              <a:rPr lang="en-US" altLang="zh-CN" sz="1400" dirty="0">
                <a:solidFill>
                  <a:schemeClr val="accent6"/>
                </a:solidFill>
              </a:rPr>
              <a:t>% </a:t>
            </a:r>
            <a:r>
              <a:rPr lang="en-US" altLang="zh-CN" sz="1400" dirty="0" err="1">
                <a:solidFill>
                  <a:schemeClr val="accent6"/>
                </a:solidFill>
              </a:rPr>
              <a:t>incongrtmean</a:t>
            </a:r>
            <a:r>
              <a:rPr lang="en-US" altLang="zh-CN" sz="1400" dirty="0">
                <a:solidFill>
                  <a:schemeClr val="accent6"/>
                </a:solidFill>
              </a:rPr>
              <a:t>=mean(</a:t>
            </a:r>
            <a:r>
              <a:rPr lang="en-US" altLang="zh-CN" sz="1400" dirty="0" err="1">
                <a:solidFill>
                  <a:schemeClr val="accent6"/>
                </a:solidFill>
              </a:rPr>
              <a:t>incongrt</a:t>
            </a:r>
            <a:r>
              <a:rPr lang="en-US" altLang="zh-CN" sz="1400" dirty="0">
                <a:solidFill>
                  <a:schemeClr val="accent6"/>
                </a:solidFill>
              </a:rPr>
              <a:t>(~</a:t>
            </a:r>
            <a:r>
              <a:rPr lang="en-US" altLang="zh-CN" sz="1400" dirty="0" err="1">
                <a:solidFill>
                  <a:schemeClr val="accent6"/>
                </a:solidFill>
              </a:rPr>
              <a:t>isnan</a:t>
            </a:r>
            <a:r>
              <a:rPr lang="en-US" altLang="zh-CN" sz="1400" dirty="0">
                <a:solidFill>
                  <a:schemeClr val="accent6"/>
                </a:solidFill>
              </a:rPr>
              <a:t>(</a:t>
            </a:r>
            <a:r>
              <a:rPr lang="en-US" altLang="zh-CN" sz="1400" dirty="0" err="1">
                <a:solidFill>
                  <a:schemeClr val="accent6"/>
                </a:solidFill>
              </a:rPr>
              <a:t>congacc</a:t>
            </a:r>
            <a:r>
              <a:rPr lang="en-US" altLang="zh-CN" sz="1400" dirty="0">
                <a:solidFill>
                  <a:schemeClr val="accent6"/>
                </a:solidFill>
              </a:rPr>
              <a:t>)));</a:t>
            </a:r>
            <a:r>
              <a:rPr lang="en-US" altLang="zh-CN" sz="1400" dirty="0" err="1">
                <a:solidFill>
                  <a:schemeClr val="accent6"/>
                </a:solidFill>
              </a:rPr>
              <a:t>incongrtsd</a:t>
            </a:r>
            <a:r>
              <a:rPr lang="en-US" altLang="zh-CN" sz="1400" dirty="0">
                <a:solidFill>
                  <a:schemeClr val="accent6"/>
                </a:solidFill>
              </a:rPr>
              <a:t>=std(</a:t>
            </a:r>
            <a:r>
              <a:rPr lang="en-US" altLang="zh-CN" sz="1400" dirty="0" err="1">
                <a:solidFill>
                  <a:schemeClr val="accent6"/>
                </a:solidFill>
              </a:rPr>
              <a:t>incongrt</a:t>
            </a:r>
            <a:r>
              <a:rPr lang="en-US" altLang="zh-CN" sz="1400" dirty="0">
                <a:solidFill>
                  <a:schemeClr val="accent6"/>
                </a:solidFill>
              </a:rPr>
              <a:t>(~</a:t>
            </a:r>
            <a:r>
              <a:rPr lang="en-US" altLang="zh-CN" sz="1400" dirty="0" err="1">
                <a:solidFill>
                  <a:schemeClr val="accent6"/>
                </a:solidFill>
              </a:rPr>
              <a:t>isnan</a:t>
            </a:r>
            <a:r>
              <a:rPr lang="en-US" altLang="zh-CN" sz="1400" dirty="0">
                <a:solidFill>
                  <a:schemeClr val="accent6"/>
                </a:solidFill>
              </a:rPr>
              <a:t>(</a:t>
            </a:r>
            <a:r>
              <a:rPr lang="en-US" altLang="zh-CN" sz="1400" dirty="0" err="1">
                <a:solidFill>
                  <a:schemeClr val="accent6"/>
                </a:solidFill>
              </a:rPr>
              <a:t>congacc</a:t>
            </a:r>
            <a:r>
              <a:rPr lang="en-US" altLang="zh-CN" sz="1400" dirty="0">
                <a:solidFill>
                  <a:schemeClr val="accent6"/>
                </a:solidFill>
              </a:rPr>
              <a:t>)));</a:t>
            </a:r>
            <a:br>
              <a:rPr lang="en-US" altLang="zh-CN" sz="1400" dirty="0">
                <a:solidFill>
                  <a:schemeClr val="accent6"/>
                </a:solidFill>
              </a:rPr>
            </a:br>
            <a:br>
              <a:rPr lang="en-US" altLang="zh-CN" sz="1400" dirty="0">
                <a:solidFill>
                  <a:schemeClr val="accent6"/>
                </a:solidFill>
              </a:rPr>
            </a:br>
            <a:r>
              <a:rPr lang="en-US" altLang="zh-CN" sz="1400" dirty="0">
                <a:solidFill>
                  <a:schemeClr val="accent6"/>
                </a:solidFill>
              </a:rPr>
              <a:t>%%%% plotting data</a:t>
            </a:r>
            <a:br>
              <a:rPr lang="en-US" altLang="zh-CN" sz="1400" dirty="0">
                <a:solidFill>
                  <a:schemeClr val="accent6"/>
                </a:solidFill>
              </a:rPr>
            </a:br>
            <a:r>
              <a:rPr lang="en-US" altLang="zh-CN" sz="1400" dirty="0"/>
              <a:t>close all</a:t>
            </a:r>
            <a:br>
              <a:rPr lang="en-US" altLang="zh-CN" sz="1400" dirty="0"/>
            </a:br>
            <a:r>
              <a:rPr lang="en-US" altLang="zh-CN" sz="1400" dirty="0"/>
              <a:t>f1=figure(1)</a:t>
            </a:r>
            <a:br>
              <a:rPr lang="en-US" altLang="zh-CN" sz="1400" dirty="0"/>
            </a:br>
            <a:r>
              <a:rPr lang="en-US" altLang="zh-CN" sz="1400" dirty="0"/>
              <a:t>acc=subplot(2,1,1);</a:t>
            </a:r>
            <a:br>
              <a:rPr lang="en-US" altLang="zh-CN" sz="1400" dirty="0"/>
            </a:br>
            <a:r>
              <a:rPr lang="en-US" altLang="zh-CN" sz="1400" dirty="0"/>
              <a:t>p=plot([</a:t>
            </a:r>
            <a:r>
              <a:rPr lang="en-US" altLang="zh-CN" sz="1400" dirty="0" err="1"/>
              <a:t>po_r_accmean</a:t>
            </a:r>
            <a:r>
              <a:rPr lang="en-US" altLang="zh-CN" sz="1400" dirty="0"/>
              <a:t>; </a:t>
            </a:r>
            <a:r>
              <a:rPr lang="en-US" altLang="zh-CN" sz="1400" dirty="0" err="1"/>
              <a:t>po_b_accmean;ne_r_accmean;ne_b_accmean</a:t>
            </a:r>
            <a:r>
              <a:rPr lang="en-US" altLang="zh-CN" sz="1400" dirty="0"/>
              <a:t>;]);</a:t>
            </a:r>
            <a:br>
              <a:rPr lang="en-US" altLang="zh-CN" sz="1400" dirty="0"/>
            </a:br>
            <a:r>
              <a:rPr lang="en-US" altLang="zh-CN" sz="1400" dirty="0"/>
              <a:t>set(p, 'Color','k','LineStyle',':','LineWidth',2,'Marker','o',...</a:t>
            </a:r>
            <a:br>
              <a:rPr lang="en-US" altLang="zh-CN" sz="1400" dirty="0"/>
            </a:br>
            <a:r>
              <a:rPr lang="en-US" altLang="zh-CN" sz="1400" dirty="0"/>
              <a:t>    '</a:t>
            </a:r>
            <a:r>
              <a:rPr lang="en-US" altLang="zh-CN" sz="1400" dirty="0" err="1"/>
              <a:t>MarkerSize</a:t>
            </a:r>
            <a:r>
              <a:rPr lang="en-US" altLang="zh-CN" sz="1400" dirty="0"/>
              <a:t>', 5,'MarkerEdgeColor' , 'k', '</a:t>
            </a:r>
            <a:r>
              <a:rPr lang="en-US" altLang="zh-CN" sz="1400" dirty="0" err="1"/>
              <a:t>MarkerFaceColor</a:t>
            </a:r>
            <a:r>
              <a:rPr lang="en-US" altLang="zh-CN" sz="1400" dirty="0"/>
              <a:t>','k');</a:t>
            </a:r>
            <a:br>
              <a:rPr lang="en-US" altLang="zh-CN" sz="1400" dirty="0"/>
            </a:br>
            <a:br>
              <a:rPr lang="en-US" altLang="zh-CN" sz="1400" dirty="0"/>
            </a:br>
            <a:r>
              <a:rPr lang="en-US" altLang="zh-CN" sz="1400" dirty="0"/>
              <a:t>hold on</a:t>
            </a:r>
            <a:br>
              <a:rPr lang="en-US" altLang="zh-CN" sz="1400" dirty="0"/>
            </a:br>
            <a:endParaRPr lang="zh-CN" altLang="en-US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3535" y="330338"/>
            <a:ext cx="10373139" cy="1240045"/>
          </a:xfrm>
        </p:spPr>
        <p:txBody>
          <a:bodyPr>
            <a:normAutofit/>
          </a:bodyPr>
          <a:lstStyle/>
          <a:p>
            <a:r>
              <a:rPr lang="zh-CN" altLang="en-US" sz="5400" dirty="0"/>
              <a:t>目录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31136" y="1520686"/>
            <a:ext cx="110175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+mj-lt"/>
              </a:rPr>
              <a:t>一、第一题及分析</a:t>
            </a:r>
            <a:endParaRPr lang="en-US" altLang="zh-CN" sz="4000" dirty="0">
              <a:latin typeface="+mj-lt"/>
            </a:endParaRPr>
          </a:p>
          <a:p>
            <a:r>
              <a:rPr lang="zh-CN" altLang="en-US" sz="4000" dirty="0">
                <a:latin typeface="+mj-lt"/>
              </a:rPr>
              <a:t>二、第二题及分析</a:t>
            </a:r>
            <a:endParaRPr lang="en-US" altLang="zh-CN" sz="4000" dirty="0">
              <a:latin typeface="+mj-lt"/>
            </a:endParaRPr>
          </a:p>
          <a:p>
            <a:r>
              <a:rPr lang="zh-CN" altLang="en-US" sz="4000" dirty="0">
                <a:latin typeface="+mj-lt"/>
              </a:rPr>
              <a:t>三、第三题及分析</a:t>
            </a:r>
            <a:endParaRPr lang="en-US" altLang="zh-CN" sz="4000" dirty="0">
              <a:latin typeface="+mj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2338" y="2973110"/>
            <a:ext cx="10515600" cy="1325563"/>
          </a:xfrm>
        </p:spPr>
        <p:txBody>
          <a:bodyPr>
            <a:noAutofit/>
          </a:bodyPr>
          <a:lstStyle/>
          <a:p>
            <a:r>
              <a:rPr lang="en-US" altLang="zh-CN" sz="1400" dirty="0"/>
              <a:t>e=</a:t>
            </a:r>
            <a:r>
              <a:rPr lang="en-US" altLang="zh-CN" sz="1400" dirty="0" err="1"/>
              <a:t>errorbar</a:t>
            </a:r>
            <a:r>
              <a:rPr lang="en-US" altLang="zh-CN" sz="1400" dirty="0"/>
              <a:t>([1;2;3;4],[</a:t>
            </a:r>
            <a:r>
              <a:rPr lang="en-US" altLang="zh-CN" sz="1400" dirty="0" err="1"/>
              <a:t>po_r_accmean</a:t>
            </a:r>
            <a:r>
              <a:rPr lang="en-US" altLang="zh-CN" sz="1400" dirty="0"/>
              <a:t>; </a:t>
            </a:r>
            <a:r>
              <a:rPr lang="en-US" altLang="zh-CN" sz="1400" dirty="0" err="1"/>
              <a:t>po_b_accmean;ne_r_accmean;ne_b_accmean</a:t>
            </a:r>
            <a:r>
              <a:rPr lang="en-US" altLang="zh-CN" sz="1400" dirty="0"/>
              <a:t>],[</a:t>
            </a:r>
            <a:r>
              <a:rPr lang="en-US" altLang="zh-CN" sz="1400" dirty="0" err="1"/>
              <a:t>po_r_accstd</a:t>
            </a:r>
            <a:r>
              <a:rPr lang="en-US" altLang="zh-CN" sz="1400" dirty="0"/>
              <a:t>; </a:t>
            </a:r>
            <a:r>
              <a:rPr lang="en-US" altLang="zh-CN" sz="1400" dirty="0" err="1"/>
              <a:t>po_b_accstd;ne_r_accstd;ne_b_accstd</a:t>
            </a:r>
            <a:r>
              <a:rPr lang="en-US" altLang="zh-CN" sz="1400" dirty="0"/>
              <a:t>]);</a:t>
            </a:r>
            <a:br>
              <a:rPr lang="en-US" altLang="zh-CN" sz="1400" dirty="0"/>
            </a:br>
            <a:r>
              <a:rPr lang="en-US" altLang="zh-CN" sz="1400" dirty="0"/>
              <a:t>set(</a:t>
            </a:r>
            <a:r>
              <a:rPr lang="en-US" altLang="zh-CN" sz="1400" dirty="0" err="1"/>
              <a:t>e,'Color</a:t>
            </a:r>
            <a:r>
              <a:rPr lang="en-US" altLang="zh-CN" sz="1400" dirty="0"/>
              <a:t>', [.5 .5 .5], '</a:t>
            </a:r>
            <a:r>
              <a:rPr lang="en-US" altLang="zh-CN" sz="1400" dirty="0" err="1"/>
              <a:t>LineStyle</a:t>
            </a:r>
            <a:r>
              <a:rPr lang="en-US" altLang="zh-CN" sz="1400" dirty="0"/>
              <a:t>', 'none', ...</a:t>
            </a:r>
            <a:br>
              <a:rPr lang="en-US" altLang="zh-CN" sz="1400" dirty="0"/>
            </a:br>
            <a:r>
              <a:rPr lang="en-US" altLang="zh-CN" sz="1400" dirty="0"/>
              <a:t>    '</a:t>
            </a:r>
            <a:r>
              <a:rPr lang="en-US" altLang="zh-CN" sz="1400" dirty="0" err="1"/>
              <a:t>LineWidth</a:t>
            </a:r>
            <a:r>
              <a:rPr lang="en-US" altLang="zh-CN" sz="1400" dirty="0"/>
              <a:t>', 2,  'Marker', 'none');</a:t>
            </a:r>
            <a:br>
              <a:rPr lang="en-US" altLang="zh-CN" sz="1400" dirty="0"/>
            </a:br>
            <a:r>
              <a:rPr lang="en-US" altLang="zh-CN" sz="1400" dirty="0"/>
              <a:t>set(acc, '</a:t>
            </a:r>
            <a:r>
              <a:rPr lang="en-US" altLang="zh-CN" sz="1400" dirty="0" err="1"/>
              <a:t>XLim</a:t>
            </a:r>
            <a:r>
              <a:rPr lang="en-US" altLang="zh-CN" sz="1400" dirty="0"/>
              <a:t>', [0 5]);   </a:t>
            </a:r>
            <a:br>
              <a:rPr lang="en-US" altLang="zh-CN" sz="1400" dirty="0"/>
            </a:br>
            <a:r>
              <a:rPr lang="en-US" altLang="zh-CN" sz="1400" dirty="0"/>
              <a:t>set(acc, '</a:t>
            </a:r>
            <a:r>
              <a:rPr lang="en-US" altLang="zh-CN" sz="1400" dirty="0" err="1"/>
              <a:t>YLim</a:t>
            </a:r>
            <a:r>
              <a:rPr lang="en-US" altLang="zh-CN" sz="1400" dirty="0"/>
              <a:t>', [0 1.2]);    </a:t>
            </a:r>
            <a:br>
              <a:rPr lang="en-US" altLang="zh-CN" sz="1400" dirty="0"/>
            </a:br>
            <a:r>
              <a:rPr lang="en-US" altLang="zh-CN" sz="1400" dirty="0"/>
              <a:t>set(acc, '</a:t>
            </a:r>
            <a:r>
              <a:rPr lang="en-US" altLang="zh-CN" sz="1400" dirty="0" err="1"/>
              <a:t>XTick</a:t>
            </a:r>
            <a:r>
              <a:rPr lang="en-US" altLang="zh-CN" sz="1400" dirty="0"/>
              <a:t>', 0:1:5);</a:t>
            </a:r>
            <a:br>
              <a:rPr lang="en-US" altLang="zh-CN" sz="1400" dirty="0"/>
            </a:br>
            <a:r>
              <a:rPr lang="en-US" altLang="zh-CN" sz="1400" dirty="0"/>
              <a:t>set(acc, '</a:t>
            </a:r>
            <a:r>
              <a:rPr lang="en-US" altLang="zh-CN" sz="1400" dirty="0" err="1"/>
              <a:t>YTick</a:t>
            </a:r>
            <a:r>
              <a:rPr lang="en-US" altLang="zh-CN" sz="1400" dirty="0"/>
              <a:t>', [0 0.2 0.4 0.6 0.8 1.0 1.2]);</a:t>
            </a:r>
            <a:br>
              <a:rPr lang="en-US" altLang="zh-CN" sz="1400" dirty="0"/>
            </a:br>
            <a:r>
              <a:rPr lang="en-US" altLang="zh-CN" sz="1400" dirty="0"/>
              <a:t>set(acc, '</a:t>
            </a:r>
            <a:r>
              <a:rPr lang="en-US" altLang="zh-CN" sz="1400" dirty="0" err="1"/>
              <a:t>XTickLabel</a:t>
            </a:r>
            <a:r>
              <a:rPr lang="en-US" altLang="zh-CN" sz="1400" dirty="0"/>
              <a:t>', {'';'Positive*Red'; 'Positive*</a:t>
            </a:r>
            <a:r>
              <a:rPr lang="en-US" altLang="zh-CN" sz="1400" dirty="0" err="1"/>
              <a:t>Blue';'Normal</a:t>
            </a:r>
            <a:r>
              <a:rPr lang="en-US" altLang="zh-CN" sz="1400" dirty="0"/>
              <a:t>*</a:t>
            </a:r>
            <a:r>
              <a:rPr lang="en-US" altLang="zh-CN" sz="1400" dirty="0" err="1"/>
              <a:t>Red';'Normal</a:t>
            </a:r>
            <a:r>
              <a:rPr lang="en-US" altLang="zh-CN" sz="1400" dirty="0"/>
              <a:t>*Blue';''});</a:t>
            </a:r>
            <a:br>
              <a:rPr lang="en-US" altLang="zh-CN" sz="1400" dirty="0"/>
            </a:br>
            <a:r>
              <a:rPr lang="en-US" altLang="zh-CN" sz="1400" dirty="0"/>
              <a:t>set(acc, '</a:t>
            </a:r>
            <a:r>
              <a:rPr lang="en-US" altLang="zh-CN" sz="1400" dirty="0" err="1"/>
              <a:t>YTickLabel</a:t>
            </a:r>
            <a:r>
              <a:rPr lang="en-US" altLang="zh-CN" sz="1400" dirty="0"/>
              <a:t>', [0 20 40 60 80 100 120]);</a:t>
            </a:r>
            <a:br>
              <a:rPr lang="en-US" altLang="zh-CN" sz="1400" dirty="0"/>
            </a:br>
            <a:r>
              <a:rPr lang="en-US" altLang="zh-CN" sz="1400" dirty="0" err="1"/>
              <a:t>ylabel</a:t>
            </a:r>
            <a:r>
              <a:rPr lang="en-US" altLang="zh-CN" sz="1400" dirty="0"/>
              <a:t>('Response Accuracy(%)'); </a:t>
            </a:r>
            <a:br>
              <a:rPr lang="en-US" altLang="zh-CN" sz="1400" dirty="0"/>
            </a:br>
            <a:r>
              <a:rPr lang="en-US" altLang="zh-CN" sz="1400" dirty="0"/>
              <a:t>title('</a:t>
            </a:r>
            <a:r>
              <a:rPr lang="en-US" altLang="zh-CN" sz="1400" dirty="0" err="1"/>
              <a:t>StroopACC</a:t>
            </a:r>
            <a:r>
              <a:rPr lang="en-US" altLang="zh-CN" sz="1400" dirty="0"/>
              <a:t>');</a:t>
            </a:r>
            <a:br>
              <a:rPr lang="en-US" altLang="zh-CN" sz="1400" dirty="0"/>
            </a:br>
            <a:br>
              <a:rPr lang="en-US" altLang="zh-CN" sz="1400" dirty="0"/>
            </a:br>
            <a:r>
              <a:rPr lang="en-US" altLang="zh-CN" sz="1400" dirty="0"/>
              <a:t>rt=subplot(2,1,2);</a:t>
            </a:r>
            <a:br>
              <a:rPr lang="en-US" altLang="zh-CN" sz="1400" dirty="0"/>
            </a:br>
            <a:r>
              <a:rPr lang="en-US" altLang="zh-CN" sz="1400" dirty="0"/>
              <a:t>p=plot([</a:t>
            </a:r>
            <a:r>
              <a:rPr lang="en-US" altLang="zh-CN" sz="1400" dirty="0" err="1"/>
              <a:t>po_r_rtmean</a:t>
            </a:r>
            <a:r>
              <a:rPr lang="en-US" altLang="zh-CN" sz="1400" dirty="0"/>
              <a:t>; </a:t>
            </a:r>
            <a:r>
              <a:rPr lang="en-US" altLang="zh-CN" sz="1400" dirty="0" err="1"/>
              <a:t>po_b_rtmean;ne_r_rtmean;ne_b_rtmean</a:t>
            </a:r>
            <a:r>
              <a:rPr lang="en-US" altLang="zh-CN" sz="1400" dirty="0"/>
              <a:t>;]);</a:t>
            </a:r>
            <a:br>
              <a:rPr lang="en-US" altLang="zh-CN" sz="1400" dirty="0"/>
            </a:br>
            <a:r>
              <a:rPr lang="en-US" altLang="zh-CN" sz="1400" dirty="0"/>
              <a:t>set(p, 'Color','k','LineStyle',':','LineWidth',2,'Marker','o',...</a:t>
            </a:r>
            <a:br>
              <a:rPr lang="en-US" altLang="zh-CN" sz="1400" dirty="0"/>
            </a:br>
            <a:r>
              <a:rPr lang="en-US" altLang="zh-CN" sz="1400" dirty="0"/>
              <a:t>    '</a:t>
            </a:r>
            <a:r>
              <a:rPr lang="en-US" altLang="zh-CN" sz="1400" dirty="0" err="1"/>
              <a:t>MarkerSize</a:t>
            </a:r>
            <a:r>
              <a:rPr lang="en-US" altLang="zh-CN" sz="1400" dirty="0"/>
              <a:t>', 5,'MarkerEdgeColor' , 'k', '</a:t>
            </a:r>
            <a:r>
              <a:rPr lang="en-US" altLang="zh-CN" sz="1400" dirty="0" err="1"/>
              <a:t>MarkerFaceColor</a:t>
            </a:r>
            <a:r>
              <a:rPr lang="en-US" altLang="zh-CN" sz="1400" dirty="0"/>
              <a:t>','k');</a:t>
            </a:r>
            <a:br>
              <a:rPr lang="en-US" altLang="zh-CN" sz="1400" dirty="0"/>
            </a:br>
            <a:r>
              <a:rPr lang="en-US" altLang="zh-CN" sz="1400" dirty="0"/>
              <a:t>hold on</a:t>
            </a:r>
            <a:br>
              <a:rPr lang="en-US" altLang="zh-CN" sz="1400" dirty="0"/>
            </a:br>
            <a:r>
              <a:rPr lang="en-US" altLang="zh-CN" sz="1400" dirty="0"/>
              <a:t>e=</a:t>
            </a:r>
            <a:r>
              <a:rPr lang="en-US" altLang="zh-CN" sz="1400" dirty="0" err="1"/>
              <a:t>errorbar</a:t>
            </a:r>
            <a:r>
              <a:rPr lang="en-US" altLang="zh-CN" sz="1400" dirty="0"/>
              <a:t>([1;2;3;4],[</a:t>
            </a:r>
            <a:r>
              <a:rPr lang="en-US" altLang="zh-CN" sz="1400" dirty="0" err="1"/>
              <a:t>po_r_rtmean</a:t>
            </a:r>
            <a:r>
              <a:rPr lang="en-US" altLang="zh-CN" sz="1400" dirty="0"/>
              <a:t>; </a:t>
            </a:r>
            <a:r>
              <a:rPr lang="en-US" altLang="zh-CN" sz="1400" dirty="0" err="1"/>
              <a:t>po_b_rtmean;ne_r_rtmean;ne_b_rtmean</a:t>
            </a:r>
            <a:r>
              <a:rPr lang="en-US" altLang="zh-CN" sz="1400" dirty="0"/>
              <a:t>],[</a:t>
            </a:r>
            <a:r>
              <a:rPr lang="en-US" altLang="zh-CN" sz="1400" dirty="0" err="1"/>
              <a:t>po_r_rtstd</a:t>
            </a:r>
            <a:r>
              <a:rPr lang="en-US" altLang="zh-CN" sz="1400" dirty="0"/>
              <a:t>; </a:t>
            </a:r>
            <a:r>
              <a:rPr lang="en-US" altLang="zh-CN" sz="1400" dirty="0" err="1"/>
              <a:t>po_b_rtstd;ne_r_rtstd;ne_b_rtstd</a:t>
            </a:r>
            <a:r>
              <a:rPr lang="en-US" altLang="zh-CN" sz="1400" dirty="0"/>
              <a:t>]);</a:t>
            </a:r>
            <a:br>
              <a:rPr lang="en-US" altLang="zh-CN" sz="1400" dirty="0"/>
            </a:br>
            <a:r>
              <a:rPr lang="en-US" altLang="zh-CN" sz="1400" dirty="0"/>
              <a:t>set(</a:t>
            </a:r>
            <a:r>
              <a:rPr lang="en-US" altLang="zh-CN" sz="1400" dirty="0" err="1"/>
              <a:t>e,'Color</a:t>
            </a:r>
            <a:r>
              <a:rPr lang="en-US" altLang="zh-CN" sz="1400" dirty="0"/>
              <a:t>', [.5 .5 .5], '</a:t>
            </a:r>
            <a:r>
              <a:rPr lang="en-US" altLang="zh-CN" sz="1400" dirty="0" err="1"/>
              <a:t>LineStyle</a:t>
            </a:r>
            <a:r>
              <a:rPr lang="en-US" altLang="zh-CN" sz="1400" dirty="0"/>
              <a:t>', 'none', ...</a:t>
            </a:r>
            <a:br>
              <a:rPr lang="en-US" altLang="zh-CN" sz="1400" dirty="0"/>
            </a:br>
            <a:r>
              <a:rPr lang="en-US" altLang="zh-CN" sz="1400" dirty="0"/>
              <a:t>    '</a:t>
            </a:r>
            <a:r>
              <a:rPr lang="en-US" altLang="zh-CN" sz="1400" dirty="0" err="1"/>
              <a:t>LineWidth</a:t>
            </a:r>
            <a:r>
              <a:rPr lang="en-US" altLang="zh-CN" sz="1400" dirty="0"/>
              <a:t>', 2,  'Marker', 'none');</a:t>
            </a:r>
            <a:br>
              <a:rPr lang="en-US" altLang="zh-CN" sz="1400" dirty="0"/>
            </a:br>
            <a:r>
              <a:rPr lang="en-US" altLang="zh-CN" sz="1400" dirty="0"/>
              <a:t>set(rt, '</a:t>
            </a:r>
            <a:r>
              <a:rPr lang="en-US" altLang="zh-CN" sz="1400" dirty="0" err="1"/>
              <a:t>XLim</a:t>
            </a:r>
            <a:r>
              <a:rPr lang="en-US" altLang="zh-CN" sz="1400" dirty="0"/>
              <a:t>', [0 5]);   </a:t>
            </a:r>
            <a:br>
              <a:rPr lang="en-US" altLang="zh-CN" sz="1400" dirty="0"/>
            </a:br>
            <a:r>
              <a:rPr lang="en-US" altLang="zh-CN" sz="1400" dirty="0"/>
              <a:t>set(rt, '</a:t>
            </a:r>
            <a:r>
              <a:rPr lang="en-US" altLang="zh-CN" sz="1400" dirty="0" err="1"/>
              <a:t>YLim</a:t>
            </a:r>
            <a:r>
              <a:rPr lang="en-US" altLang="zh-CN" sz="1400" dirty="0"/>
              <a:t>', [0 1.4]);    </a:t>
            </a:r>
            <a:br>
              <a:rPr lang="en-US" altLang="zh-CN" sz="1400" dirty="0"/>
            </a:br>
            <a:r>
              <a:rPr lang="en-US" altLang="zh-CN" sz="1400" dirty="0"/>
              <a:t>set(rt, '</a:t>
            </a:r>
            <a:r>
              <a:rPr lang="en-US" altLang="zh-CN" sz="1400" dirty="0" err="1"/>
              <a:t>XTick</a:t>
            </a:r>
            <a:r>
              <a:rPr lang="en-US" altLang="zh-CN" sz="1400" dirty="0"/>
              <a:t>', 0:1:5);</a:t>
            </a:r>
            <a:br>
              <a:rPr lang="en-US" altLang="zh-CN" sz="1400" dirty="0"/>
            </a:br>
            <a:r>
              <a:rPr lang="en-US" altLang="zh-CN" sz="1400" dirty="0"/>
              <a:t>set(rt, '</a:t>
            </a:r>
            <a:r>
              <a:rPr lang="en-US" altLang="zh-CN" sz="1400" dirty="0" err="1"/>
              <a:t>YTick</a:t>
            </a:r>
            <a:r>
              <a:rPr lang="en-US" altLang="zh-CN" sz="1400" dirty="0"/>
              <a:t>', [0 0.2 0.4 0.6 0.8 1.0 1.2 1.4]);</a:t>
            </a:r>
            <a:br>
              <a:rPr lang="en-US" altLang="zh-CN" sz="1400" dirty="0"/>
            </a:br>
            <a:r>
              <a:rPr lang="en-US" altLang="zh-CN" sz="1400" dirty="0"/>
              <a:t>set(rt, '</a:t>
            </a:r>
            <a:r>
              <a:rPr lang="en-US" altLang="zh-CN" sz="1400" dirty="0" err="1"/>
              <a:t>XTickLabel</a:t>
            </a:r>
            <a:r>
              <a:rPr lang="en-US" altLang="zh-CN" sz="1400" dirty="0"/>
              <a:t>', {'';'Positive*Red'; 'Positive*</a:t>
            </a:r>
            <a:r>
              <a:rPr lang="en-US" altLang="zh-CN" sz="1400" dirty="0" err="1"/>
              <a:t>Blue';'Normal</a:t>
            </a:r>
            <a:r>
              <a:rPr lang="en-US" altLang="zh-CN" sz="1400" dirty="0"/>
              <a:t>*</a:t>
            </a:r>
            <a:r>
              <a:rPr lang="en-US" altLang="zh-CN" sz="1400" dirty="0" err="1"/>
              <a:t>Red';'Normal</a:t>
            </a:r>
            <a:r>
              <a:rPr lang="en-US" altLang="zh-CN" sz="1400" dirty="0"/>
              <a:t>*Blue';''});</a:t>
            </a:r>
            <a:br>
              <a:rPr lang="en-US" altLang="zh-CN" sz="1400" dirty="0"/>
            </a:br>
            <a:r>
              <a:rPr lang="en-US" altLang="zh-CN" sz="1400" dirty="0"/>
              <a:t>set(rt, '</a:t>
            </a:r>
            <a:r>
              <a:rPr lang="en-US" altLang="zh-CN" sz="1400" dirty="0" err="1"/>
              <a:t>YTickLabel</a:t>
            </a:r>
            <a:r>
              <a:rPr lang="en-US" altLang="zh-CN" sz="1400" dirty="0"/>
              <a:t>', [0 200 400 600 800 1000 1200 1400]);</a:t>
            </a:r>
            <a:br>
              <a:rPr lang="en-US" altLang="zh-CN" sz="1400" dirty="0"/>
            </a:br>
            <a:r>
              <a:rPr lang="en-US" altLang="zh-CN" sz="1400" dirty="0" err="1"/>
              <a:t>ylabel</a:t>
            </a:r>
            <a:r>
              <a:rPr lang="en-US" altLang="zh-CN" sz="1400" dirty="0"/>
              <a:t>('Response Time(</a:t>
            </a:r>
            <a:r>
              <a:rPr lang="en-US" altLang="zh-CN" sz="1400" dirty="0" err="1"/>
              <a:t>ms</a:t>
            </a:r>
            <a:r>
              <a:rPr lang="en-US" altLang="zh-CN" sz="1400" dirty="0"/>
              <a:t>)'); </a:t>
            </a:r>
            <a:br>
              <a:rPr lang="en-US" altLang="zh-CN" sz="1400" dirty="0"/>
            </a:br>
            <a:r>
              <a:rPr lang="en-US" altLang="zh-CN" sz="1400" dirty="0"/>
              <a:t>title('</a:t>
            </a:r>
            <a:r>
              <a:rPr lang="en-US" altLang="zh-CN" sz="1400" dirty="0" err="1"/>
              <a:t>StroopRT</a:t>
            </a:r>
            <a:r>
              <a:rPr lang="en-US" altLang="zh-CN" sz="1400" dirty="0"/>
              <a:t>');</a:t>
            </a:r>
            <a:br>
              <a:rPr lang="en-US" altLang="zh-CN" sz="1400" dirty="0"/>
            </a:br>
            <a:br>
              <a:rPr lang="en-US" altLang="zh-CN" sz="1400" dirty="0"/>
            </a:br>
            <a:r>
              <a:rPr lang="en-US" altLang="zh-CN" sz="1400" dirty="0">
                <a:solidFill>
                  <a:schemeClr val="accent6"/>
                </a:solidFill>
              </a:rPr>
              <a:t>% save plot</a:t>
            </a:r>
            <a:br>
              <a:rPr lang="en-US" altLang="zh-CN" sz="1400" dirty="0"/>
            </a:br>
            <a:r>
              <a:rPr lang="en-US" altLang="zh-CN" sz="1400" dirty="0" err="1"/>
              <a:t>saveas</a:t>
            </a:r>
            <a:r>
              <a:rPr lang="en-US" altLang="zh-CN" sz="1400" dirty="0"/>
              <a:t>(f1,'StroopDataPlot','bmp'); % save as bmp pic</a:t>
            </a:r>
            <a:br>
              <a:rPr lang="en-US" altLang="zh-CN" sz="1400" dirty="0"/>
            </a:br>
            <a:r>
              <a:rPr lang="en-US" altLang="zh-CN" sz="1400" dirty="0"/>
              <a:t>print(f1, '-djpeg','-r600', '</a:t>
            </a:r>
            <a:r>
              <a:rPr lang="en-US" altLang="zh-CN" sz="1400" dirty="0" err="1"/>
              <a:t>StroopDataPlot</a:t>
            </a:r>
            <a:r>
              <a:rPr lang="en-US" altLang="zh-CN" sz="1400" dirty="0"/>
              <a:t>'); % save as jpg with resolution of 600dpi</a:t>
            </a:r>
            <a:br>
              <a:rPr lang="en-US" altLang="zh-CN" sz="1400" dirty="0"/>
            </a:br>
            <a:endParaRPr lang="zh-CN" altLang="en-US" sz="1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5033" y="186690"/>
            <a:ext cx="10822057" cy="1325563"/>
          </a:xfrm>
        </p:spPr>
        <p:txBody>
          <a:bodyPr/>
          <a:lstStyle/>
          <a:p>
            <a:r>
              <a:rPr lang="zh-CN" altLang="en-US" dirty="0"/>
              <a:t>可视化数据图</a:t>
            </a:r>
          </a:p>
        </p:txBody>
      </p:sp>
      <p:pic>
        <p:nvPicPr>
          <p:cNvPr id="4" name="图片 3" descr="dataanalysi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8235" y="1177290"/>
            <a:ext cx="7573010" cy="568071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0013" y="269664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zh-CN" altLang="en-US" sz="5400" dirty="0"/>
              <a:t>谢谢大家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2135" y="2609021"/>
            <a:ext cx="10515600" cy="1149005"/>
          </a:xfrm>
        </p:spPr>
        <p:txBody>
          <a:bodyPr/>
          <a:lstStyle/>
          <a:p>
            <a:pPr algn="ctr"/>
            <a:r>
              <a:rPr lang="zh-CN" altLang="en-US" sz="3600" dirty="0">
                <a:latin typeface="+mn-ea"/>
                <a:ea typeface="+mn-ea"/>
              </a:rPr>
              <a:t>第一题及分析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6400" y="323215"/>
            <a:ext cx="52838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+mj-lt"/>
              </a:rPr>
              <a:t>一、小测第一题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26472" y="3859004"/>
            <a:ext cx="10372436" cy="968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（</a:t>
            </a:r>
            <a:r>
              <a:rPr lang="en-US" altLang="zh-CN" sz="2000" dirty="0"/>
              <a:t>3</a:t>
            </a:r>
            <a:r>
              <a:rPr lang="zh-CN" altLang="en-US" sz="2000" dirty="0"/>
              <a:t>）实验任务为要求被试判断词语的颜色，需要</a:t>
            </a:r>
            <a:r>
              <a:rPr lang="zh-CN" altLang="en-US" sz="2000" dirty="0">
                <a:highlight>
                  <a:srgbClr val="FFFF00"/>
                </a:highlight>
              </a:rPr>
              <a:t>记录和存储</a:t>
            </a:r>
            <a:r>
              <a:rPr lang="zh-CN" altLang="en-US" sz="2000" dirty="0"/>
              <a:t>被试的反应数据，并</a:t>
            </a:r>
            <a:r>
              <a:rPr lang="zh-CN" altLang="en-US" sz="2000" dirty="0">
                <a:highlight>
                  <a:srgbClr val="FFFF00"/>
                </a:highlight>
              </a:rPr>
              <a:t>保存为</a:t>
            </a:r>
            <a:r>
              <a:rPr lang="en-US" altLang="zh-CN" sz="2000" dirty="0">
                <a:highlight>
                  <a:srgbClr val="FFFF00"/>
                </a:highlight>
              </a:rPr>
              <a:t>mat</a:t>
            </a:r>
            <a:r>
              <a:rPr lang="zh-CN" altLang="en-US" sz="2000" dirty="0">
                <a:highlight>
                  <a:srgbClr val="FFFF00"/>
                </a:highlight>
              </a:rPr>
              <a:t>文件</a:t>
            </a:r>
            <a:r>
              <a:rPr lang="zh-CN" altLang="en-US" sz="2000" dirty="0"/>
              <a:t>。</a:t>
            </a:r>
            <a:r>
              <a:rPr lang="en-US" altLang="zh-CN" sz="2000" dirty="0" err="1"/>
              <a:t>MyEmotionalStroop</a:t>
            </a:r>
            <a:r>
              <a:rPr lang="zh-CN" altLang="en-US" sz="2000" dirty="0"/>
              <a:t>的命令语句是（）。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34727" y="1175727"/>
            <a:ext cx="4572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1.</a:t>
            </a:r>
            <a:r>
              <a:rPr lang="zh-CN" altLang="en-US" sz="2800" dirty="0"/>
              <a:t>题目要求</a:t>
            </a:r>
            <a:endParaRPr lang="en-US" altLang="zh-CN" sz="2800" dirty="0"/>
          </a:p>
          <a:p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06400" y="1794415"/>
            <a:ext cx="107049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   （</a:t>
            </a:r>
            <a:r>
              <a:rPr lang="en-US" altLang="zh-CN" sz="2000" dirty="0"/>
              <a:t>1</a:t>
            </a:r>
            <a:r>
              <a:rPr lang="zh-CN" altLang="en-US" sz="2000" dirty="0"/>
              <a:t>）实验刺激为</a:t>
            </a:r>
            <a:r>
              <a:rPr lang="zh-CN" altLang="en-US" sz="2000" dirty="0">
                <a:highlight>
                  <a:srgbClr val="FFFF00"/>
                </a:highlight>
              </a:rPr>
              <a:t>红色和蓝色的积极（</a:t>
            </a:r>
            <a:r>
              <a:rPr lang="en-US" altLang="zh-CN" sz="2000" dirty="0">
                <a:highlight>
                  <a:srgbClr val="FFFF00"/>
                </a:highlight>
              </a:rPr>
              <a:t>positive</a:t>
            </a:r>
            <a:r>
              <a:rPr lang="zh-CN" altLang="en-US" sz="2000" dirty="0">
                <a:highlight>
                  <a:srgbClr val="FFFF00"/>
                </a:highlight>
              </a:rPr>
              <a:t>）和中性（</a:t>
            </a:r>
            <a:r>
              <a:rPr lang="en-US" altLang="zh-CN" sz="2000" dirty="0">
                <a:highlight>
                  <a:srgbClr val="FFFF00"/>
                </a:highlight>
              </a:rPr>
              <a:t>neutral</a:t>
            </a:r>
            <a:r>
              <a:rPr lang="zh-CN" altLang="en-US" sz="2000" dirty="0">
                <a:highlight>
                  <a:srgbClr val="FFFF00"/>
                </a:highlight>
              </a:rPr>
              <a:t>）中文</a:t>
            </a:r>
            <a:r>
              <a:rPr lang="zh-CN" altLang="en-US" sz="2000" dirty="0"/>
              <a:t>词语共</a:t>
            </a:r>
            <a:r>
              <a:rPr lang="en-US" altLang="zh-CN" sz="2000" dirty="0"/>
              <a:t>8</a:t>
            </a:r>
            <a:r>
              <a:rPr lang="zh-CN" altLang="en-US" sz="2000" dirty="0"/>
              <a:t>个，词语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zh-CN" altLang="en-US" sz="2000" dirty="0"/>
              <a:t>长度和熟悉度尽量保持一致；</a:t>
            </a:r>
            <a:endParaRPr lang="en-US" altLang="zh-CN" sz="2000" dirty="0"/>
          </a:p>
          <a:p>
            <a:endParaRPr lang="zh-CN" altLang="en-US" sz="2000" dirty="0"/>
          </a:p>
        </p:txBody>
      </p:sp>
      <p:sp>
        <p:nvSpPr>
          <p:cNvPr id="6" name="文本框 5"/>
          <p:cNvSpPr txBox="1"/>
          <p:nvPr/>
        </p:nvSpPr>
        <p:spPr>
          <a:xfrm>
            <a:off x="534636" y="2795544"/>
            <a:ext cx="1015076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（</a:t>
            </a:r>
            <a:r>
              <a:rPr lang="en-US" altLang="zh-CN" sz="2000" dirty="0"/>
              <a:t>2</a:t>
            </a:r>
            <a:r>
              <a:rPr lang="zh-CN" altLang="en-US" sz="2000" dirty="0"/>
              <a:t>）每个</a:t>
            </a:r>
            <a:r>
              <a:rPr lang="en-US" altLang="zh-CN" sz="2000" dirty="0"/>
              <a:t>trial</a:t>
            </a:r>
            <a:r>
              <a:rPr lang="zh-CN" altLang="en-US" sz="2000" dirty="0">
                <a:highlight>
                  <a:srgbClr val="FFFF00"/>
                </a:highlight>
              </a:rPr>
              <a:t>随机</a:t>
            </a:r>
            <a:r>
              <a:rPr lang="zh-CN" altLang="en-US" sz="2000" dirty="0"/>
              <a:t>在屏幕正中央</a:t>
            </a:r>
            <a:r>
              <a:rPr lang="zh-CN" altLang="en-US" sz="2000" dirty="0">
                <a:highlight>
                  <a:srgbClr val="FFFF00"/>
                </a:highlight>
              </a:rPr>
              <a:t>呈现</a:t>
            </a:r>
            <a:r>
              <a:rPr lang="en-US" altLang="zh-CN" sz="2000" dirty="0"/>
              <a:t>1</a:t>
            </a:r>
            <a:r>
              <a:rPr lang="zh-CN" altLang="en-US" sz="2000" dirty="0"/>
              <a:t>个词语，其他刺激呈现参数和</a:t>
            </a:r>
            <a:r>
              <a:rPr lang="en-US" altLang="zh-CN" sz="2000" dirty="0" err="1"/>
              <a:t>StroopStimResponse</a:t>
            </a:r>
            <a:r>
              <a:rPr lang="zh-CN" altLang="en-US" sz="2000" dirty="0"/>
              <a:t>保持一致；</a:t>
            </a:r>
            <a:endParaRPr lang="en-US" altLang="zh-CN" sz="2000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3274" y="-12370"/>
            <a:ext cx="8553890" cy="362603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02378" y="378693"/>
            <a:ext cx="3610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2.</a:t>
            </a:r>
            <a:r>
              <a:rPr lang="zh-CN" altLang="en-US" sz="2800" dirty="0"/>
              <a:t>实验程序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/>
          <a:srcRect l="152" r="648"/>
          <a:stretch>
            <a:fillRect/>
          </a:stretch>
        </p:blipFill>
        <p:spPr>
          <a:xfrm>
            <a:off x="6096000" y="3429000"/>
            <a:ext cx="6803512" cy="3346622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502378" y="1232807"/>
            <a:ext cx="4914900" cy="881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）选择八个积极和中性的词语，比如爱心、健康、快乐、自信、知道、新闻、中心、精神。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02378" y="2732719"/>
            <a:ext cx="4914899" cy="1712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）为了让中文在</a:t>
            </a:r>
            <a:r>
              <a:rPr lang="en-US" altLang="zh-CN" dirty="0"/>
              <a:t>MATLAB</a:t>
            </a:r>
            <a:r>
              <a:rPr lang="zh-CN" altLang="en-US" dirty="0"/>
              <a:t>里正常显示，在开头加了一行命令使</a:t>
            </a:r>
            <a:r>
              <a:rPr lang="zh-CN" altLang="en-US" b="0" i="0" dirty="0">
                <a:solidFill>
                  <a:srgbClr val="05073B"/>
                </a:solidFill>
                <a:effectLst/>
                <a:latin typeface="-apple-system"/>
              </a:rPr>
              <a:t>屏幕文本编码设置为</a:t>
            </a:r>
            <a:r>
              <a:rPr lang="en-US" altLang="zh-CN" b="0" i="0" dirty="0">
                <a:solidFill>
                  <a:srgbClr val="05073B"/>
                </a:solidFill>
                <a:effectLst/>
                <a:latin typeface="-apple-system"/>
              </a:rPr>
              <a:t>UTF-8</a:t>
            </a:r>
            <a:r>
              <a:rPr lang="zh-CN" altLang="en-US" b="0" i="0" dirty="0">
                <a:solidFill>
                  <a:srgbClr val="05073B"/>
                </a:solidFill>
                <a:effectLst/>
                <a:latin typeface="-apple-system"/>
              </a:rPr>
              <a:t>，并且将字体设置为宋体，在每一个中文前面加上</a:t>
            </a:r>
            <a:r>
              <a:rPr lang="en-US" altLang="zh-CN" b="0" i="0" dirty="0">
                <a:solidFill>
                  <a:srgbClr val="05073B"/>
                </a:solidFill>
                <a:effectLst/>
                <a:latin typeface="-apple-system"/>
              </a:rPr>
              <a:t>double</a:t>
            </a:r>
            <a:r>
              <a:rPr lang="zh-CN" altLang="en-US" b="0" i="0" dirty="0">
                <a:solidFill>
                  <a:srgbClr val="05073B"/>
                </a:solidFill>
                <a:effectLst/>
                <a:latin typeface="-apple-system"/>
              </a:rPr>
              <a:t>。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343649" y="3429000"/>
            <a:ext cx="4490358" cy="42454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343649" y="1340947"/>
            <a:ext cx="3445330" cy="2184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5220" y="88842"/>
            <a:ext cx="10471688" cy="372129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3191" y="2182902"/>
            <a:ext cx="7150467" cy="4576469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28600" y="1094014"/>
            <a:ext cx="4572000" cy="129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）为了让</a:t>
            </a:r>
            <a:r>
              <a:rPr lang="en-US" altLang="zh-CN" dirty="0"/>
              <a:t>8</a:t>
            </a:r>
            <a:r>
              <a:rPr lang="zh-CN" altLang="en-US" dirty="0"/>
              <a:t>个中文词语随机呈现，使用了</a:t>
            </a:r>
            <a:r>
              <a:rPr lang="en-US" altLang="zh-CN" dirty="0" err="1"/>
              <a:t>StimRand</a:t>
            </a:r>
            <a:r>
              <a:rPr lang="en-US" altLang="zh-CN" dirty="0"/>
              <a:t>=Stim(</a:t>
            </a:r>
            <a:r>
              <a:rPr lang="en-US" altLang="zh-CN" dirty="0" err="1"/>
              <a:t>randperm</a:t>
            </a:r>
            <a:r>
              <a:rPr lang="en-US" altLang="zh-CN" dirty="0"/>
              <a:t>(length(Stim))</a:t>
            </a:r>
            <a:r>
              <a:rPr lang="zh-CN" altLang="en-US" dirty="0"/>
              <a:t>这行命令。</a:t>
            </a:r>
          </a:p>
        </p:txBody>
      </p:sp>
      <p:sp>
        <p:nvSpPr>
          <p:cNvPr id="9" name="矩形 8"/>
          <p:cNvSpPr/>
          <p:nvPr/>
        </p:nvSpPr>
        <p:spPr>
          <a:xfrm>
            <a:off x="5159829" y="538843"/>
            <a:ext cx="2792185" cy="25309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28600" y="3344493"/>
            <a:ext cx="4302580" cy="46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（</a:t>
            </a:r>
            <a:r>
              <a:rPr lang="en-US" altLang="zh-CN" dirty="0"/>
              <a:t>4</a:t>
            </a:r>
            <a:r>
              <a:rPr lang="zh-CN" altLang="en-US" dirty="0"/>
              <a:t>）将被试的反应数据保存为</a:t>
            </a:r>
            <a:r>
              <a:rPr lang="en-US" altLang="zh-CN" dirty="0"/>
              <a:t>mat</a:t>
            </a:r>
            <a:r>
              <a:rPr lang="zh-CN" altLang="en-US" dirty="0"/>
              <a:t>文件。</a:t>
            </a:r>
          </a:p>
        </p:txBody>
      </p:sp>
      <p:sp>
        <p:nvSpPr>
          <p:cNvPr id="11" name="矩形 10"/>
          <p:cNvSpPr/>
          <p:nvPr/>
        </p:nvSpPr>
        <p:spPr>
          <a:xfrm flipV="1">
            <a:off x="4945560" y="5339441"/>
            <a:ext cx="4598490" cy="6939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10" grpId="0"/>
      <p:bldP spid="11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2135" y="2609021"/>
            <a:ext cx="10515600" cy="1149005"/>
          </a:xfrm>
        </p:spPr>
        <p:txBody>
          <a:bodyPr/>
          <a:lstStyle/>
          <a:p>
            <a:pPr algn="ctr"/>
            <a:r>
              <a:rPr lang="zh-CN" altLang="en-US" dirty="0"/>
              <a:t>第二题及分析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333EA6-3C93-A847-3D13-D122540FA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/>
              <a:t>编程思路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72B4391-88C6-6336-C536-D1C8B15B1B49}"/>
              </a:ext>
            </a:extLst>
          </p:cNvPr>
          <p:cNvSpPr txBox="1"/>
          <p:nvPr/>
        </p:nvSpPr>
        <p:spPr>
          <a:xfrm>
            <a:off x="5267825" y="5204720"/>
            <a:ext cx="20373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记录反应</a:t>
            </a:r>
            <a:endParaRPr lang="en-US" altLang="zh-CN" sz="28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8AD6CA6-7B13-5164-E651-E0BD9E3270DD}"/>
              </a:ext>
            </a:extLst>
          </p:cNvPr>
          <p:cNvSpPr txBox="1"/>
          <p:nvPr/>
        </p:nvSpPr>
        <p:spPr>
          <a:xfrm>
            <a:off x="9416717" y="2196279"/>
            <a:ext cx="1315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指导语</a:t>
            </a:r>
            <a:endParaRPr lang="en-US" altLang="zh-CN" sz="28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D4CED09-7BD9-49B4-DC78-EF74CECD760E}"/>
              </a:ext>
            </a:extLst>
          </p:cNvPr>
          <p:cNvSpPr txBox="1"/>
          <p:nvPr/>
        </p:nvSpPr>
        <p:spPr>
          <a:xfrm>
            <a:off x="5267825" y="2196279"/>
            <a:ext cx="1852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准备刺激</a:t>
            </a:r>
            <a:endParaRPr lang="en-US" altLang="zh-CN" sz="28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4ED5D5C-28B8-BABD-C49C-B492B1539E6D}"/>
              </a:ext>
            </a:extLst>
          </p:cNvPr>
          <p:cNvSpPr txBox="1"/>
          <p:nvPr/>
        </p:nvSpPr>
        <p:spPr>
          <a:xfrm>
            <a:off x="1540040" y="5204720"/>
            <a:ext cx="11229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结语</a:t>
            </a:r>
            <a:endParaRPr lang="en-US" altLang="zh-CN" sz="28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33D7120-0EF7-C567-158A-48FCECF2B7F9}"/>
              </a:ext>
            </a:extLst>
          </p:cNvPr>
          <p:cNvSpPr txBox="1"/>
          <p:nvPr/>
        </p:nvSpPr>
        <p:spPr>
          <a:xfrm>
            <a:off x="9055767" y="4989276"/>
            <a:ext cx="20373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   呈现刺激（给予反馈）</a:t>
            </a:r>
            <a:endParaRPr lang="en-US" altLang="zh-CN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1EDB2B3-E49F-4A8E-AA9E-A450ADB06D3C}"/>
              </a:ext>
            </a:extLst>
          </p:cNvPr>
          <p:cNvSpPr txBox="1"/>
          <p:nvPr/>
        </p:nvSpPr>
        <p:spPr>
          <a:xfrm>
            <a:off x="1175083" y="2188440"/>
            <a:ext cx="1852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设置参数</a:t>
            </a:r>
            <a:endParaRPr lang="en-US" altLang="zh-CN" sz="2800" dirty="0"/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4A1EFAC4-CBE3-A9B2-34E3-444DA7E79275}"/>
              </a:ext>
            </a:extLst>
          </p:cNvPr>
          <p:cNvCxnSpPr>
            <a:stCxn id="8" idx="3"/>
            <a:endCxn id="5" idx="1"/>
          </p:cNvCxnSpPr>
          <p:nvPr/>
        </p:nvCxnSpPr>
        <p:spPr>
          <a:xfrm>
            <a:off x="3027946" y="2450050"/>
            <a:ext cx="2239879" cy="78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BD29C87E-0FC0-76C7-C1DB-C98F106CF2E3}"/>
              </a:ext>
            </a:extLst>
          </p:cNvPr>
          <p:cNvCxnSpPr>
            <a:stCxn id="5" idx="3"/>
            <a:endCxn id="4" idx="1"/>
          </p:cNvCxnSpPr>
          <p:nvPr/>
        </p:nvCxnSpPr>
        <p:spPr>
          <a:xfrm>
            <a:off x="7120688" y="2457889"/>
            <a:ext cx="22960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912B8CFE-600D-C2E7-CFDC-BA79A8CF2FF5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 flipH="1">
            <a:off x="10074442" y="2719499"/>
            <a:ext cx="1" cy="2269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id="{A50B89C7-0EFF-669D-4D9C-CDF7A55D1AF7}"/>
              </a:ext>
            </a:extLst>
          </p:cNvPr>
          <p:cNvCxnSpPr>
            <a:cxnSpLocks/>
            <a:stCxn id="7" idx="1"/>
            <a:endCxn id="3" idx="3"/>
          </p:cNvCxnSpPr>
          <p:nvPr/>
        </p:nvCxnSpPr>
        <p:spPr>
          <a:xfrm flipH="1">
            <a:off x="7305174" y="5466330"/>
            <a:ext cx="175059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9B5A290D-B601-CAF3-9399-9416DC3B284E}"/>
              </a:ext>
            </a:extLst>
          </p:cNvPr>
          <p:cNvCxnSpPr>
            <a:stCxn id="3" idx="1"/>
            <a:endCxn id="6" idx="3"/>
          </p:cNvCxnSpPr>
          <p:nvPr/>
        </p:nvCxnSpPr>
        <p:spPr>
          <a:xfrm flipH="1">
            <a:off x="2662987" y="5466330"/>
            <a:ext cx="26048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5006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05394F-81A2-E08A-0E2C-63A6AB830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指导语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1E6F076-76B0-AF13-AFC4-02369A4630F1}"/>
              </a:ext>
            </a:extLst>
          </p:cNvPr>
          <p:cNvSpPr txBox="1"/>
          <p:nvPr/>
        </p:nvSpPr>
        <p:spPr>
          <a:xfrm>
            <a:off x="3866149" y="1590592"/>
            <a:ext cx="76360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 </a:t>
            </a:r>
            <a:r>
              <a:rPr lang="en-US" altLang="zh-CN" dirty="0" err="1"/>
              <a:t>starttime</a:t>
            </a:r>
            <a:r>
              <a:rPr lang="en-US" altLang="zh-CN" dirty="0"/>
              <a:t>=Screen('Flip',</a:t>
            </a:r>
            <a:r>
              <a:rPr lang="en-US" altLang="zh-CN" dirty="0" err="1"/>
              <a:t>wPtr</a:t>
            </a:r>
            <a:r>
              <a:rPr lang="en-US" altLang="zh-CN" dirty="0"/>
              <a:t>); Screen('</a:t>
            </a:r>
            <a:r>
              <a:rPr lang="en-US" altLang="zh-CN" dirty="0" err="1"/>
              <a:t>TextSize</a:t>
            </a:r>
            <a:r>
              <a:rPr lang="en-US" altLang="zh-CN" dirty="0"/>
              <a:t>', </a:t>
            </a:r>
            <a:r>
              <a:rPr lang="en-US" altLang="zh-CN" dirty="0" err="1"/>
              <a:t>wPtr</a:t>
            </a:r>
            <a:r>
              <a:rPr lang="en-US" altLang="zh-CN" dirty="0"/>
              <a:t> , </a:t>
            </a:r>
            <a:r>
              <a:rPr lang="en-US" altLang="zh-CN" dirty="0" err="1"/>
              <a:t>TxtSize</a:t>
            </a:r>
            <a:r>
              <a:rPr lang="en-US" altLang="zh-CN" dirty="0"/>
              <a:t>);</a:t>
            </a:r>
          </a:p>
          <a:p>
            <a:r>
              <a:rPr lang="en-US" altLang="zh-CN" dirty="0"/>
              <a:t>    Screen( '</a:t>
            </a:r>
            <a:r>
              <a:rPr lang="en-US" altLang="zh-CN" dirty="0" err="1"/>
              <a:t>TextFont</a:t>
            </a:r>
            <a:r>
              <a:rPr lang="en-US" altLang="zh-CN" dirty="0"/>
              <a:t>', </a:t>
            </a:r>
            <a:r>
              <a:rPr lang="en-US" altLang="zh-CN" dirty="0" err="1"/>
              <a:t>wPtr</a:t>
            </a:r>
            <a:r>
              <a:rPr lang="en-US" altLang="zh-CN" dirty="0"/>
              <a:t> ,</a:t>
            </a:r>
            <a:r>
              <a:rPr lang="en-US" altLang="zh-CN" dirty="0" err="1"/>
              <a:t>TxtFont</a:t>
            </a:r>
            <a:r>
              <a:rPr lang="en-US" altLang="zh-CN" dirty="0"/>
              <a:t>);</a:t>
            </a:r>
          </a:p>
          <a:p>
            <a:endParaRPr lang="en-US" altLang="zh-CN" dirty="0"/>
          </a:p>
          <a:p>
            <a:r>
              <a:rPr lang="en-US" altLang="zh-CN" dirty="0"/>
              <a:t>    Fornt1Rect= Screen('</a:t>
            </a:r>
            <a:r>
              <a:rPr lang="en-US" altLang="zh-CN" dirty="0" err="1"/>
              <a:t>TextBounds</a:t>
            </a:r>
            <a:r>
              <a:rPr lang="en-US" altLang="zh-CN" dirty="0"/>
              <a:t>',</a:t>
            </a:r>
            <a:r>
              <a:rPr lang="en-US" altLang="zh-CN" dirty="0" err="1"/>
              <a:t>wPtr</a:t>
            </a:r>
            <a:r>
              <a:rPr lang="en-US" altLang="zh-CN" dirty="0"/>
              <a:t>,'Welcome to the experiment!’);</a:t>
            </a:r>
          </a:p>
          <a:p>
            <a:endParaRPr lang="en-US" altLang="zh-CN" dirty="0"/>
          </a:p>
          <a:p>
            <a:r>
              <a:rPr lang="en-US" altLang="zh-CN" dirty="0"/>
              <a:t>    Fornt1Loc=[round(</a:t>
            </a:r>
            <a:r>
              <a:rPr lang="en-US" altLang="zh-CN" dirty="0" err="1"/>
              <a:t>rect</a:t>
            </a:r>
            <a:r>
              <a:rPr lang="en-US" altLang="zh-CN" dirty="0"/>
              <a:t>(3)/2-Fornt1Rect(3)/2),round(</a:t>
            </a:r>
            <a:r>
              <a:rPr lang="en-US" altLang="zh-CN" dirty="0" err="1"/>
              <a:t>rect</a:t>
            </a:r>
            <a:r>
              <a:rPr lang="en-US" altLang="zh-CN" dirty="0"/>
              <a:t>(4)/6-Fornt1Rect(4)/2)];</a:t>
            </a:r>
          </a:p>
          <a:p>
            <a:endParaRPr lang="en-US" altLang="zh-CN" dirty="0"/>
          </a:p>
          <a:p>
            <a:r>
              <a:rPr lang="en-US" altLang="zh-CN" dirty="0"/>
              <a:t>    Screen('</a:t>
            </a:r>
            <a:r>
              <a:rPr lang="en-US" altLang="zh-CN" dirty="0" err="1"/>
              <a:t>DrawText</a:t>
            </a:r>
            <a:r>
              <a:rPr lang="en-US" altLang="zh-CN" dirty="0"/>
              <a:t>', </a:t>
            </a:r>
            <a:r>
              <a:rPr lang="en-US" altLang="zh-CN" dirty="0" err="1"/>
              <a:t>wPtr</a:t>
            </a:r>
            <a:r>
              <a:rPr lang="en-US" altLang="zh-CN" dirty="0"/>
              <a:t>,'Welcome to the experiment!', Fornt1Loc(1), Fornt1Loc(2));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B21E8A8-A9A5-31D2-50A6-F30479C555F9}"/>
              </a:ext>
            </a:extLst>
          </p:cNvPr>
          <p:cNvSpPr txBox="1"/>
          <p:nvPr/>
        </p:nvSpPr>
        <p:spPr>
          <a:xfrm>
            <a:off x="689811" y="1524000"/>
            <a:ext cx="312821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第一步，决定指导语参数（字体、字号）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第二步，显示指导语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---------</a:t>
            </a:r>
          </a:p>
          <a:p>
            <a:r>
              <a:rPr lang="en-US" altLang="zh-CN" dirty="0" err="1"/>
              <a:t>TextSize</a:t>
            </a:r>
            <a:r>
              <a:rPr lang="en-US" altLang="zh-CN" dirty="0">
                <a:sym typeface="Wingdings" panose="05000000000000000000" pitchFamily="2" charset="2"/>
              </a:rPr>
              <a:t>,</a:t>
            </a:r>
            <a:endParaRPr lang="en-US" altLang="zh-CN" dirty="0"/>
          </a:p>
          <a:p>
            <a:r>
              <a:rPr lang="en-US" altLang="zh-CN" dirty="0" err="1"/>
              <a:t>TextFont</a:t>
            </a:r>
            <a:r>
              <a:rPr lang="en-US" altLang="zh-CN" dirty="0">
                <a:sym typeface="Wingdings" panose="05000000000000000000" pitchFamily="2" charset="2"/>
              </a:rPr>
              <a:t>,</a:t>
            </a:r>
          </a:p>
          <a:p>
            <a:r>
              <a:rPr lang="en-US" altLang="zh-CN" dirty="0" err="1"/>
              <a:t>TextBounds</a:t>
            </a:r>
            <a:endParaRPr lang="en-US" altLang="zh-CN" dirty="0"/>
          </a:p>
          <a:p>
            <a:r>
              <a:rPr lang="en-US" altLang="zh-CN" dirty="0">
                <a:sym typeface="Wingdings" panose="05000000000000000000" pitchFamily="2" charset="2"/>
              </a:rPr>
              <a:t></a:t>
            </a:r>
          </a:p>
          <a:p>
            <a:r>
              <a:rPr lang="en-US" altLang="zh-CN" dirty="0">
                <a:sym typeface="Wingdings" panose="05000000000000000000" pitchFamily="2" charset="2"/>
              </a:rPr>
              <a:t>‘</a:t>
            </a:r>
            <a:r>
              <a:rPr lang="en-US" altLang="zh-CN" dirty="0" err="1">
                <a:sym typeface="Wingdings" panose="05000000000000000000" pitchFamily="2" charset="2"/>
              </a:rPr>
              <a:t>DrawText</a:t>
            </a:r>
            <a:r>
              <a:rPr lang="en-US" altLang="zh-CN" dirty="0">
                <a:sym typeface="Wingdings" panose="05000000000000000000" pitchFamily="2" charset="2"/>
              </a:rPr>
              <a:t>’</a:t>
            </a:r>
          </a:p>
          <a:p>
            <a:r>
              <a:rPr lang="en-US" altLang="zh-CN" dirty="0">
                <a:sym typeface="Wingdings" panose="05000000000000000000" pitchFamily="2" charset="2"/>
              </a:rPr>
              <a:t>--------</a:t>
            </a:r>
          </a:p>
        </p:txBody>
      </p:sp>
    </p:spTree>
    <p:extLst>
      <p:ext uri="{BB962C8B-B14F-4D97-AF65-F5344CB8AC3E}">
        <p14:creationId xmlns:p14="http://schemas.microsoft.com/office/powerpoint/2010/main" val="36844031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mZlMjU5YjJhN2JiNjkwMzg3MTVmOTZjYzk2ODQyOGY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2808</Words>
  <Application>Microsoft Office PowerPoint</Application>
  <PresentationFormat>宽屏</PresentationFormat>
  <Paragraphs>147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7" baseType="lpstr">
      <vt:lpstr>-apple-system</vt:lpstr>
      <vt:lpstr>等线</vt:lpstr>
      <vt:lpstr>等线 Light</vt:lpstr>
      <vt:lpstr>Arial</vt:lpstr>
      <vt:lpstr>Office 主题​​</vt:lpstr>
      <vt:lpstr>第七章小测分析</vt:lpstr>
      <vt:lpstr>目录</vt:lpstr>
      <vt:lpstr>第一题及分析</vt:lpstr>
      <vt:lpstr>PowerPoint 演示文稿</vt:lpstr>
      <vt:lpstr>PowerPoint 演示文稿</vt:lpstr>
      <vt:lpstr>PowerPoint 演示文稿</vt:lpstr>
      <vt:lpstr>第二题及分析</vt:lpstr>
      <vt:lpstr>编程思路</vt:lpstr>
      <vt:lpstr>指导语</vt:lpstr>
      <vt:lpstr>指导语</vt:lpstr>
      <vt:lpstr>指导语</vt:lpstr>
      <vt:lpstr>呈现刺激（给予反馈）</vt:lpstr>
      <vt:lpstr>呈现刺激（给予反馈）</vt:lpstr>
      <vt:lpstr>呈现刺激（给予反馈）</vt:lpstr>
      <vt:lpstr>呈现刺激（给予反馈）</vt:lpstr>
      <vt:lpstr>第三题及分析</vt:lpstr>
      <vt:lpstr>% StroopDataAnalysis.m % % To compute the grand average result of all participants or subjects % written in 2022.  clear all close all  % load each subject's mat data file path=pwd; filemat=dir([path '\Data\*.mat']); for i=1:length(filemat)     allresults(i) = load([path '\Data\' filemat(i).name]); % load all subjects' results into a variable     a(i)=str2num(filemat(i).name(length(filemat(i).name)-4));  end for i=1:length(filemat)     allresults(i).results.word(allresults(i).results.word&lt;=4)=1;     allresults(i).results.word(allresults(i).results.word&gt;4)=2; end </vt:lpstr>
      <vt:lpstr>blocknum=size(allresults(1).results.response,1); trial=size(allresults(1).results.response,2); session=max(a); people=length(allresults)/session; filenum=length(allresults);  for i=1:length(filemat)     por=allresults(i).results.response(((allresults(i).results.word==1)+(allresults(i).results.color==1))==2);     port=allresults(i).results.reactiontime(((allresults(i).results.word==1)+(allresults(i).results.color==1))==2);     po_r_acc(i)=mean(por(~isnan(por)));     po_r_rt((length(port)*(i-1)+1) : (length(port)*i))=port;          pob=allresults(i).results.response(((allresults(i).results.word==1)+(allresults(i).results.color==3))==2);     pobt=allresults(i).results.reactiontime(((allresults(i).results.word==1)+(allresults(i).results.color==3))==2);     po_b_acc(i)=mean(pob(~isnan(pob)));     po_b_rt((length(pobt)*(i-1)+1) : (length(pobt)*i))=pobt;          ner=allresults(i).results.response(((allresults(i).results.word==2)+(allresults(i).results.color==1))==2);     nert=allresults(i).results.reactiontime(((allresults(i).results.word==2)+(allresults(i).results.color==1))==2);     ne_r_acc(i)=mean(ner(~isnan(ner)));     ne_r_rt((length(nert)*(i-1)+1) : (length(nert)*i))=nert;          neb=allresults(i).results.response(((allresults(i).results.word==2)+(allresults(i).results.color==3))==2);     nebt=allresults(i).results.response(((allresults(i).results.word==2)+(allresults(i).results.color==3))==2);     ne_b_acc(i)=mean(neb(~isnan(neb)));     ne_b_rt((length(nert)*(i-1)+1) : (length(nert)*i))=nebt; end</vt:lpstr>
      <vt:lpstr>po_r_rt=po_r_rt(~isnan(po_r_rt)); po_b_rt=po_b_rt(~isnan(po_b_rt)); ne_r_rt=ne_r_rt(~isnan(ne_r_rt)); ne_b_rt=ne_b_rt(~isnan(ne_b_rt));  % mean acc of all subjects po_r_accmean=mean(po_r_acc(~isnan(po_r_acc)));po_r_accstd=std(po_r_acc(~isnan(po_r_acc))); po_b_accmean=mean(po_b_acc(~isnan(po_b_acc)));po_b_accstd=std(po_b_acc(~isnan(po_b_acc))); ne_r_accmean=mean(ne_r_acc(~isnan(ne_r_acc)));ne_r_accstd=std(ne_r_acc(~isnan(ne_r_acc))); ne_b_accmean=mean(ne_b_acc(~isnan(ne_b_acc)));ne_b_accstd=std(ne_b_acc(~isnan(ne_b_acc)));  % % % congaccmean=mean(congacc(~isnan(congacc)));congaccsd=std(congacc(~isnan(congacc))); % % % incongaccmean=mean(incongacc(~isnan(congacc)));incongaccsd=std(incongacc(~isnan(congacc)));  % mean rt of all subjects po_r_rtmean=mean(po_r_rt(~isnan(po_r_rt)));po_r_rtstd=std(po_r_rt(~isnan(po_r_rt))); po_b_rtmean=mean(po_b_rt(~isnan(po_b_rt)));po_b_rtstd=std(po_b_rt(~isnan(po_b_rt))); ne_r_rtmean=mean(ne_r_rt(~isnan(ne_r_rt)));ne_r_rtstd=std(ne_r_rt(~isnan(ne_r_rt))); ne_b_rtmean=mean(ne_b_rt(~isnan(ne_b_rt)));ne_b_rtstd=std(ne_b_rt(~isnan(ne_b_rt)));  % congrtmean=mean(congrt(~isnan(congacc)));congrtsd=std(congrt(~isnan(congacc))); % incongrtmean=mean(incongrt(~isnan(congacc)));incongrtsd=std(incongrt(~isnan(congacc)));  %%%% plotting data close all f1=figure(1) acc=subplot(2,1,1); p=plot([po_r_accmean; po_b_accmean;ne_r_accmean;ne_b_accmean;]); set(p, 'Color','k','LineStyle',':','LineWidth',2,'Marker','o',...     'MarkerSize', 5,'MarkerEdgeColor' , 'k', 'MarkerFaceColor','k');  hold on </vt:lpstr>
      <vt:lpstr>e=errorbar([1;2;3;4],[po_r_accmean; po_b_accmean;ne_r_accmean;ne_b_accmean],[po_r_accstd; po_b_accstd;ne_r_accstd;ne_b_accstd]); set(e,'Color', [.5 .5 .5], 'LineStyle', 'none', ...     'LineWidth', 2,  'Marker', 'none'); set(acc, 'XLim', [0 5]);    set(acc, 'YLim', [0 1.2]);     set(acc, 'XTick', 0:1:5); set(acc, 'YTick', [0 0.2 0.4 0.6 0.8 1.0 1.2]); set(acc, 'XTickLabel', {'';'Positive*Red'; 'Positive*Blue';'Normal*Red';'Normal*Blue';''}); set(acc, 'YTickLabel', [0 20 40 60 80 100 120]); ylabel('Response Accuracy(%)');  title('StroopACC');  rt=subplot(2,1,2); p=plot([po_r_rtmean; po_b_rtmean;ne_r_rtmean;ne_b_rtmean;]); set(p, 'Color','k','LineStyle',':','LineWidth',2,'Marker','o',...     'MarkerSize', 5,'MarkerEdgeColor' , 'k', 'MarkerFaceColor','k'); hold on e=errorbar([1;2;3;4],[po_r_rtmean; po_b_rtmean;ne_r_rtmean;ne_b_rtmean],[po_r_rtstd; po_b_rtstd;ne_r_rtstd;ne_b_rtstd]); set(e,'Color', [.5 .5 .5], 'LineStyle', 'none', ...     'LineWidth', 2,  'Marker', 'none'); set(rt, 'XLim', [0 5]);    set(rt, 'YLim', [0 1.4]);     set(rt, 'XTick', 0:1:5); set(rt, 'YTick', [0 0.2 0.4 0.6 0.8 1.0 1.2 1.4]); set(rt, 'XTickLabel', {'';'Positive*Red'; 'Positive*Blue';'Normal*Red';'Normal*Blue';''}); set(rt, 'YTickLabel', [0 200 400 600 800 1000 1200 1400]); ylabel('Response Time(ms)');  title('StroopRT');  % save plot saveas(f1,'StroopDataPlot','bmp'); % save as bmp pic print(f1, '-djpeg','-r600', 'StroopDataPlot'); % save as jpg with resolution of 600dpi </vt:lpstr>
      <vt:lpstr>可视化数据图</vt:lpstr>
      <vt:lpstr>谢谢大家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第七章小测分析</dc:title>
  <dc:creator>宜孜 邹</dc:creator>
  <cp:lastModifiedBy>Administrator</cp:lastModifiedBy>
  <cp:revision>4</cp:revision>
  <dcterms:created xsi:type="dcterms:W3CDTF">2024-01-03T00:52:00Z</dcterms:created>
  <dcterms:modified xsi:type="dcterms:W3CDTF">2024-01-03T05:48:23Z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C0E65175905C47E4856484A712DC6735_12</vt:lpwstr>
  </property>
  <property fmtid="{D5CDD505-2E9C-101B-9397-08002B2CF9AE}" pid="3" name="KSOProductBuildVer">
    <vt:lpwstr>2052-12.1.0.16120</vt:lpwstr>
  </property>
</Properties>
</file>