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69" r:id="rId3"/>
    <p:sldId id="270" r:id="rId4"/>
    <p:sldId id="272" r:id="rId5"/>
    <p:sldId id="271" r:id="rId6"/>
    <p:sldId id="273" r:id="rId7"/>
    <p:sldId id="274" r:id="rId8"/>
    <p:sldId id="275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56" r:id="rId20"/>
    <p:sldId id="267" r:id="rId21"/>
    <p:sldId id="268" r:id="rId22"/>
    <p:sldId id="276" r:id="rId23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" y="439"/>
      </p:cViewPr>
      <p:guideLst>
        <p:guide orient="horz" pos="2195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69EC31-500F-95DC-D095-694488E36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92305AC-4DE5-208F-4246-0C271FB60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A6C183-F145-3716-0382-130B85B8D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29EBDF-18F3-D078-FC55-D1F0321BA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B9B06D-BD0F-F07D-0C97-3B434C656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237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7AF74E-7AB6-BC80-235C-B63A53AFC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F3B359-0453-FFDF-0084-D3F6B2F11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994969-ED54-F601-8470-5FFC7D616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572BA-9478-FE99-B20F-6AB209F1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1713AD-2D5D-D4CE-313E-7D936EA42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764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FED39E-0737-4668-2F7B-4FDBEB74E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F4CE0AB-4B9D-50C8-390A-53689C69C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09793E-03C8-3F16-CD22-AA9B09EDF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662DD34-D8DF-2CBF-D080-66A8006F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D72EC5-97EF-F6C9-164E-1262BC22D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952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4DFA59-45F1-4690-5381-CDCDB0567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087A18-85CB-A121-75BF-276AAEFA5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BAB928A-2A70-8562-69D3-ABEDDDC62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5CCB341-D657-343B-0FCE-6EE3C8C24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9137C6-956A-EDA4-321A-8C5DFE26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28CBE15-BC60-BF8D-A96E-90D1C0ABE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374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1340DD-CF56-EAEA-B241-885C852C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3625199-9337-1B0F-C84D-D2A08BC6E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4C4579A-70EC-320E-A0B5-29D9589BD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F5416D3-5207-ABCD-B54E-80A51B34A6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28FF47-8630-8CD3-DD09-0235F7BAA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562117E-4078-D4CA-44C6-9B31FCC5A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AE47869-468B-620C-9608-01B28ED8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4EDC76F-C639-0945-7A52-8BCAA953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31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0A3271-7FE7-30D8-C130-759DDE118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D1DCA7D-4292-57A3-8797-783E9052A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15F3076-C639-5F73-21B4-2BA2B0F95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3119E6-5CA9-F86B-FA0B-7EF5A2D63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7822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7C0988-7F0B-6FA8-26E7-4E677B901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B86378-E000-1802-6407-49C337E9F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6108CDB-3D2C-3D13-348C-730E739E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382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BA9D2B-6451-0972-D741-BD1C07BCA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BBE685-0C12-C0E5-56D4-C6B884827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024342-1196-0B53-FD12-99DEC7A27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36C79AE-E4AC-D9DC-3A0D-DDCC3BA8D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ABABE37-8974-DC67-0B44-A9E3B49DA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9BDC37-0BD2-F146-78BA-05C5713A2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5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B2A33A-7938-71FD-384D-B4F8E784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8CB6AE1-FF04-FB17-B685-73FAB5AE86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D117A19-3258-D49F-9DFC-067670DB6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5433C05-EF6E-0F54-837A-A447FFE69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6DE512F-649B-1373-2245-C24EEC4B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202CC1-5FC5-532F-C5DF-6F9214880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046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2D8F0A-4772-5120-0554-2E2E7BF9E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E0D5440-EA34-6A0C-90E1-198035F68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7F57D3-4147-7828-4B6A-997A766A5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1C3B03-EDF8-FEE5-4232-3BB9FC714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099679-1DDD-351D-FF84-7FC870E6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683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5A6ADE6-9490-E41E-4228-71AE208FA3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C873F6-9B77-E9BE-62BC-C696AB6E7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9A0278-6903-96D9-D6B0-8ABF44D95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9EDA20-5771-3696-3209-32DE2B52E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0EAACC-EF02-BBBE-F4C8-32A084FFD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237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2024/1/3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8DF95FD-ED3E-C673-3CD7-AFE962ED5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70F9E0-3ED1-76F4-B8F0-C8B387A19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25BAA8-C21D-14EF-5B4E-69234B364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6C1F4-6FF2-4768-8FD8-363B9134ECDF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8058B4-12B9-B4E6-1E49-1C90CC0DAE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1ACC8F-B221-CA49-A815-B42DE7B006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B0D64-47AA-4C59-9253-1827F77E8C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05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6AC3D5-3853-59F3-489D-E85488F18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30" y="574138"/>
            <a:ext cx="12412133" cy="607906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000" b="1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zh-CN" altLang="en-US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创建</a:t>
            </a:r>
            <a:r>
              <a:rPr lang="en-US" altLang="zh-CN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mat</a:t>
            </a:r>
            <a:r>
              <a:rPr lang="zh-CN" altLang="en-US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文件</a:t>
            </a:r>
            <a:endParaRPr lang="en-US" altLang="zh-CN" sz="20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MyEmotionalStroopData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matfile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MyEmotionalStroopData.mat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'Writable'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true);</a:t>
            </a:r>
          </a:p>
          <a:p>
            <a:pPr marL="0" indent="0">
              <a:buNone/>
            </a:pPr>
            <a:r>
              <a:rPr lang="zh-CN" altLang="en-US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设置实验参数</a:t>
            </a:r>
          </a:p>
          <a:p>
            <a:pPr marL="0" indent="0">
              <a:buNone/>
            </a:pPr>
            <a:r>
              <a:rPr lang="en-US" altLang="zh-CN" sz="2000" b="1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appyNeutralFaces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{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'happy_male.bmp'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'happy_female.bmp'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'neutral_male.bmp'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'neutral_female.bmp'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};</a:t>
            </a:r>
          </a:p>
          <a:p>
            <a:pPr marL="0" indent="0">
              <a:buNone/>
            </a:pPr>
            <a:r>
              <a:rPr lang="en-US" altLang="zh-CN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Words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{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'Joyful'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'Happy’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'Neutral'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'Objective’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};</a:t>
            </a:r>
          </a:p>
          <a:p>
            <a:pPr marL="0" indent="0">
              <a:buNone/>
            </a:pPr>
            <a:r>
              <a:rPr lang="zh-CN" altLang="en-US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创建不重复的组合列表</a:t>
            </a:r>
          </a:p>
          <a:p>
            <a:pPr marL="0" indent="0">
              <a:buNone/>
            </a:pP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allCombinations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1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combvec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(1:length(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happyNeutralFaces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), 1:length(Words));</a:t>
            </a:r>
          </a:p>
          <a:p>
            <a:pPr marL="0" indent="0">
              <a:buNone/>
            </a:pPr>
            <a:r>
              <a:rPr lang="zh-CN" altLang="en-US" sz="2000" b="1" i="0" u="none" strike="noStrike" baseline="0" dirty="0">
                <a:latin typeface="Courier New" panose="02070309020205020404" pitchFamily="49" charset="0"/>
              </a:rPr>
              <a:t>随机打乱组合列表</a:t>
            </a:r>
            <a:endParaRPr lang="en-US" altLang="zh-CN" sz="2000" b="1" i="0" u="none" strike="noStrike" baseline="0" dirty="0"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shuffledCombinations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allCombinations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</a:t>
            </a:r>
            <a:r>
              <a:rPr lang="en-US" altLang="zh-CN" sz="2000" b="1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randperm</a:t>
            </a:r>
            <a:r>
              <a:rPr lang="en-US" altLang="zh-CN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(size(</a:t>
            </a:r>
            <a:r>
              <a:rPr lang="en-US" altLang="zh-CN" sz="2000" b="1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allCombinations</a:t>
            </a:r>
            <a:r>
              <a:rPr lang="en-US" altLang="zh-CN" sz="20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2))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zh-CN" altLang="en-US" sz="2000" b="1" i="0" u="none" strike="noStrike" baseline="0" dirty="0">
                <a:latin typeface="Courier New" panose="02070309020205020404" pitchFamily="49" charset="0"/>
              </a:rPr>
              <a:t>初始化试次数次</a:t>
            </a:r>
            <a:endParaRPr lang="en-US" altLang="zh-CN" sz="2000" b="1" i="0" u="none" strike="noStrike" baseline="0" dirty="0"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trialOrder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[];</a:t>
            </a:r>
            <a:endParaRPr lang="zh-CN" altLang="en-US" sz="20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7D70682-4157-5B84-F661-C32D7A7A0006}"/>
              </a:ext>
            </a:extLst>
          </p:cNvPr>
          <p:cNvSpPr txBox="1"/>
          <p:nvPr/>
        </p:nvSpPr>
        <p:spPr>
          <a:xfrm>
            <a:off x="155430" y="112473"/>
            <a:ext cx="5469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第一题</a:t>
            </a:r>
          </a:p>
        </p:txBody>
      </p:sp>
    </p:spTree>
    <p:extLst>
      <p:ext uri="{BB962C8B-B14F-4D97-AF65-F5344CB8AC3E}">
        <p14:creationId xmlns:p14="http://schemas.microsoft.com/office/powerpoint/2010/main" val="293871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710" y="543560"/>
            <a:ext cx="11603355" cy="661035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zh-CN" altLang="en-US" sz="7200" b="1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zh-CN" altLang="en-US" sz="72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% 获取屏幕中央坐标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[screenX, screenY] = Screen(</a:t>
            </a:r>
            <a:r>
              <a:rPr lang="zh-CN" altLang="en-US" sz="72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'WindowSize'</a:t>
            </a:r>
            <a:r>
              <a:rPr lang="zh-CN" altLang="en-US" sz="7200" b="1">
                <a:latin typeface="+mj-ea"/>
                <a:ea typeface="+mj-ea"/>
                <a:cs typeface="+mj-ea"/>
              </a:rPr>
              <a:t>, window);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centerX = screenX / 2;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centerY = screenY / 2;</a:t>
            </a:r>
          </a:p>
          <a:p>
            <a:pPr marL="0" indent="0">
              <a:buNone/>
            </a:pPr>
            <a:endParaRPr lang="zh-CN" altLang="en-US" sz="7200" b="1"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</a:t>
            </a:r>
            <a:r>
              <a:rPr lang="zh-CN" altLang="en-US" sz="72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 % 指导语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instructionText = </a:t>
            </a:r>
            <a:r>
              <a:rPr lang="zh-CN" altLang="en-US" sz="72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'Welcome to the experiment!\nPress ''f'' for red, ''j'' for green, ''k'' for blue.\n press SPACE to continue'</a:t>
            </a:r>
            <a:r>
              <a:rPr lang="zh-CN" altLang="en-US" sz="7200" b="1">
                <a:latin typeface="+mj-ea"/>
                <a:ea typeface="+mj-ea"/>
                <a:cs typeface="+mj-ea"/>
              </a:rPr>
              <a:t>;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textSize = 60; 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Screen(</a:t>
            </a:r>
            <a:r>
              <a:rPr lang="zh-CN" altLang="en-US" sz="72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'TextSize'</a:t>
            </a:r>
            <a:r>
              <a:rPr lang="zh-CN" altLang="en-US" sz="7200" b="1">
                <a:latin typeface="+mj-ea"/>
                <a:ea typeface="+mj-ea"/>
                <a:cs typeface="+mj-ea"/>
              </a:rPr>
              <a:t>, window, textSize);</a:t>
            </a:r>
          </a:p>
          <a:p>
            <a:pPr marL="0" indent="0">
              <a:buNone/>
            </a:pPr>
            <a:r>
              <a:rPr lang="zh-CN" altLang="en-US" sz="7200" b="1">
                <a:latin typeface="+mj-ea"/>
                <a:ea typeface="+mj-ea"/>
                <a:cs typeface="+mj-ea"/>
              </a:rPr>
              <a:t>    DrawFormattedText(window, instructionText, </a:t>
            </a:r>
            <a:r>
              <a:rPr lang="zh-CN" altLang="en-US" sz="72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'center'</a:t>
            </a:r>
            <a:r>
              <a:rPr lang="zh-CN" altLang="en-US" sz="72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,</a:t>
            </a:r>
            <a:r>
              <a:rPr lang="zh-CN" altLang="en-US" sz="72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 'center'</a:t>
            </a:r>
            <a:r>
              <a:rPr lang="zh-CN" altLang="en-US" sz="7200" b="1">
                <a:latin typeface="+mj-ea"/>
                <a:ea typeface="+mj-ea"/>
                <a:cs typeface="+mj-ea"/>
              </a:rPr>
              <a:t>, 0);</a:t>
            </a:r>
          </a:p>
          <a:p>
            <a:pPr marL="0" indent="0" algn="l">
              <a:buNone/>
            </a:pPr>
            <a:r>
              <a:rPr lang="en-US" altLang="zh-CN" sz="7200" b="1">
                <a:latin typeface="+mj-ea"/>
                <a:ea typeface="+mj-ea"/>
                <a:cs typeface="+mj-ea"/>
                <a:sym typeface="+mn-ea"/>
              </a:rPr>
              <a:t>    </a:t>
            </a:r>
            <a:r>
              <a:rPr lang="zh-CN" altLang="en-US" sz="7200" b="1">
                <a:latin typeface="+mj-ea"/>
                <a:ea typeface="+mj-ea"/>
                <a:cs typeface="+mj-ea"/>
                <a:sym typeface="+mn-ea"/>
              </a:rPr>
              <a:t>Screen(</a:t>
            </a:r>
            <a:r>
              <a:rPr lang="zh-CN" altLang="en-US" sz="7200" b="1">
                <a:solidFill>
                  <a:srgbClr val="7030A0"/>
                </a:solidFill>
                <a:latin typeface="+mj-ea"/>
                <a:ea typeface="+mj-ea"/>
                <a:cs typeface="+mj-ea"/>
                <a:sym typeface="+mn-ea"/>
              </a:rPr>
              <a:t>'Flip'</a:t>
            </a:r>
            <a:r>
              <a:rPr lang="zh-CN" altLang="en-US" sz="7200" b="1">
                <a:latin typeface="+mj-ea"/>
                <a:ea typeface="+mj-ea"/>
                <a:cs typeface="+mj-ea"/>
                <a:sym typeface="+mn-ea"/>
              </a:rPr>
              <a:t>, window);</a:t>
            </a:r>
            <a:endParaRPr lang="zh-CN" altLang="en-US" sz="7200" b="1"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endParaRPr lang="zh-CN" altLang="en-US" sz="5550" b="1"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endParaRPr lang="zh-CN" altLang="en-US" b="1"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endParaRPr lang="zh-CN" altLang="en-US" b="1"/>
          </a:p>
          <a:p>
            <a:pPr marL="0" indent="0">
              <a:buNone/>
            </a:pPr>
            <a:r>
              <a:rPr lang="zh-CN" altLang="en-US" b="1"/>
              <a:t>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12746355" cy="6051550"/>
          </a:xfrm>
        </p:spPr>
        <p:txBody>
          <a:bodyPr/>
          <a:lstStyle/>
          <a:p>
            <a:pPr marL="0" indent="0">
              <a:buNone/>
            </a:pPr>
            <a:r>
              <a:rPr lang="zh-CN" altLang="en-US"/>
              <a:t> </a:t>
            </a:r>
            <a:r>
              <a:rPr lang="zh-CN" altLang="en-US" sz="2400" b="1">
                <a:latin typeface="+mj-ea"/>
                <a:ea typeface="+mj-ea"/>
                <a:cs typeface="+mj-ea"/>
              </a:rPr>
              <a:t>    KbWait([], 2); </a:t>
            </a:r>
            <a:r>
              <a:rPr lang="zh-CN" altLang="en-US" sz="24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% 等待空格键按下</a:t>
            </a:r>
          </a:p>
          <a:p>
            <a:pPr marL="0" indent="0">
              <a:buNone/>
            </a:pPr>
            <a:r>
              <a:rPr lang="zh-CN" altLang="en-US" sz="2400" b="1">
                <a:latin typeface="+mj-ea"/>
                <a:ea typeface="+mj-ea"/>
                <a:cs typeface="+mj-ea"/>
              </a:rPr>
              <a:t>    Screen(</a:t>
            </a:r>
            <a:r>
              <a:rPr lang="zh-CN" altLang="en-US" sz="24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'Flip'</a:t>
            </a:r>
            <a:r>
              <a:rPr lang="zh-CN" altLang="en-US" sz="2400" b="1">
                <a:latin typeface="+mj-ea"/>
                <a:ea typeface="+mj-ea"/>
                <a:cs typeface="+mj-ea"/>
              </a:rPr>
              <a:t>, window);</a:t>
            </a:r>
          </a:p>
          <a:p>
            <a:pPr marL="0" indent="0">
              <a:buNone/>
            </a:pPr>
            <a:r>
              <a:rPr lang="zh-CN" altLang="en-US" sz="2400" b="1">
                <a:latin typeface="+mj-ea"/>
                <a:ea typeface="+mj-ea"/>
                <a:cs typeface="+mj-ea"/>
              </a:rPr>
              <a:t>    pauseDuration = 2;</a:t>
            </a:r>
            <a:r>
              <a:rPr lang="zh-CN" altLang="en-US" sz="24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 % 设置暂停时间（单位：秒）</a:t>
            </a:r>
            <a:endParaRPr lang="zh-CN" altLang="en-US" sz="2400" b="1"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2400" b="1">
                <a:latin typeface="+mj-ea"/>
                <a:ea typeface="+mj-ea"/>
                <a:cs typeface="+mj-ea"/>
              </a:rPr>
              <a:t>    WaitSecs(pauseDuration);</a:t>
            </a:r>
          </a:p>
          <a:p>
            <a:pPr marL="0" indent="0">
              <a:buNone/>
            </a:pPr>
            <a:r>
              <a:rPr lang="zh-CN" altLang="en-US"/>
              <a:t>  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1085" y="264850"/>
            <a:ext cx="10969200" cy="475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for block = 1:2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    for i = 1:length(trialOrder)</a:t>
            </a:r>
          </a:p>
          <a:p>
            <a:pPr marL="0" indent="0">
              <a:buNone/>
            </a:pPr>
            <a:r>
              <a:rPr lang="zh-CN" altLang="en-US" sz="2000" b="1"/>
              <a:t>           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</a:rPr>
              <a:t>% 获取当前试次的条件</a:t>
            </a:r>
          </a:p>
          <a:p>
            <a:pPr marL="0" indent="0">
              <a:buNone/>
            </a:pPr>
            <a:r>
              <a:rPr lang="zh-CN" altLang="en-US" sz="2000" b="1"/>
              <a:t>           </a:t>
            </a:r>
            <a:r>
              <a:rPr lang="zh-CN" altLang="en-US" sz="2000" b="1">
                <a:solidFill>
                  <a:schemeClr val="tx1"/>
                </a:solidFill>
              </a:rPr>
              <a:t> currentCondIndex = trialOrder(i);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        currentCondImage = imread(color{currentCondIndex});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        currentCondText = currentCondition{currentCondIndex};</a:t>
            </a:r>
          </a:p>
          <a:p>
            <a:pPr marL="0" indent="0">
              <a:buNone/>
            </a:pPr>
            <a:endParaRPr lang="zh-CN" altLang="en-US" sz="2000" b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000" b="1"/>
              <a:t>          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</a:rPr>
              <a:t> % 在屏幕中央显示实验刺激</a:t>
            </a:r>
          </a:p>
          <a:p>
            <a:pPr marL="0" indent="0">
              <a:buNone/>
            </a:pPr>
            <a:r>
              <a:rPr lang="zh-CN" altLang="en-US" sz="2000" b="1"/>
              <a:t>            </a:t>
            </a:r>
            <a:r>
              <a:rPr lang="zh-CN" altLang="en-US" sz="2000" b="1">
                <a:solidFill>
                  <a:schemeClr val="tx1"/>
                </a:solidFill>
              </a:rPr>
              <a:t>texture = Screen</a:t>
            </a:r>
            <a:r>
              <a:rPr lang="zh-CN" altLang="en-US" sz="2000" b="1"/>
              <a:t>(</a:t>
            </a:r>
            <a:r>
              <a:rPr lang="zh-CN" altLang="en-US" sz="2000" b="1">
                <a:solidFill>
                  <a:srgbClr val="7030A0"/>
                </a:solidFill>
              </a:rPr>
              <a:t>'MakeTexture'</a:t>
            </a:r>
            <a:r>
              <a:rPr lang="zh-CN" altLang="en-US" sz="2000" b="1">
                <a:solidFill>
                  <a:schemeClr val="tx1"/>
                </a:solidFill>
              </a:rPr>
              <a:t>, window, currentCondImage);</a:t>
            </a:r>
          </a:p>
          <a:p>
            <a:pPr marL="0" indent="0">
              <a:buNone/>
            </a:pPr>
            <a:r>
              <a:rPr lang="zh-CN" altLang="en-US" sz="2000" b="1"/>
              <a:t>            </a:t>
            </a:r>
            <a:r>
              <a:rPr lang="zh-CN" altLang="en-US" sz="2000" b="1">
                <a:solidFill>
                  <a:schemeClr val="tx1"/>
                </a:solidFill>
              </a:rPr>
              <a:t>Screen(</a:t>
            </a:r>
            <a:r>
              <a:rPr lang="zh-CN" altLang="en-US" sz="2000" b="1">
                <a:solidFill>
                  <a:srgbClr val="7030A0"/>
                </a:solidFill>
              </a:rPr>
              <a:t>'DrawTexture'</a:t>
            </a:r>
            <a:r>
              <a:rPr lang="zh-CN" altLang="en-US" sz="2000" b="1">
                <a:solidFill>
                  <a:schemeClr val="tx1"/>
                </a:solidFill>
              </a:rPr>
              <a:t>, window, texture, [], [], 0);</a:t>
            </a:r>
            <a:endParaRPr lang="zh-CN" altLang="en-US" sz="2000" b="1"/>
          </a:p>
          <a:p>
            <a:pPr marL="0" indent="0">
              <a:buNone/>
            </a:pPr>
            <a:r>
              <a:rPr lang="zh-CN" altLang="en-US" sz="2000" b="1"/>
              <a:t>            </a:t>
            </a:r>
            <a:r>
              <a:rPr lang="zh-CN" altLang="en-US" sz="2000" b="1">
                <a:solidFill>
                  <a:schemeClr val="tx1"/>
                </a:solidFill>
              </a:rPr>
              <a:t>Screen</a:t>
            </a:r>
            <a:r>
              <a:rPr lang="zh-CN" altLang="en-US" sz="2000" b="1"/>
              <a:t>(</a:t>
            </a:r>
            <a:r>
              <a:rPr lang="zh-CN" altLang="en-US" sz="2000" b="1">
                <a:solidFill>
                  <a:srgbClr val="7030A0"/>
                </a:solidFill>
              </a:rPr>
              <a:t>'Flip'</a:t>
            </a:r>
            <a:r>
              <a:rPr lang="zh-CN" altLang="en-US" sz="2000" b="1"/>
              <a:t>,</a:t>
            </a:r>
            <a:r>
              <a:rPr lang="zh-CN" altLang="en-US" sz="2000" b="1">
                <a:solidFill>
                  <a:schemeClr val="tx1"/>
                </a:solidFill>
              </a:rPr>
              <a:t> window);</a:t>
            </a:r>
            <a:endParaRPr lang="zh-CN" altLang="en-US" sz="2000" b="1"/>
          </a:p>
          <a:p>
            <a:pPr marL="0" indent="0">
              <a:buNone/>
            </a:pPr>
            <a:endParaRPr lang="zh-CN" altLang="en-US" sz="1600"/>
          </a:p>
          <a:p>
            <a:pPr marL="0" indent="0">
              <a:buNone/>
            </a:pPr>
            <a:r>
              <a:rPr lang="zh-CN" altLang="en-US" sz="1600"/>
              <a:t>         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2925" y="886460"/>
            <a:ext cx="11034395" cy="518731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>
                <a:solidFill>
                  <a:srgbClr val="002060"/>
                </a:solidFill>
                <a:sym typeface="+mn-ea"/>
              </a:rPr>
              <a:t> </a:t>
            </a:r>
            <a:r>
              <a:rPr lang="zh-CN" altLang="en-US" sz="2400" b="1">
                <a:solidFill>
                  <a:srgbClr val="002060"/>
                </a:solidFill>
                <a:sym typeface="+mn-ea"/>
              </a:rPr>
              <a:t>reactionStartTime = GetSecs;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response =</a:t>
            </a:r>
            <a:r>
              <a:rPr lang="zh-CN" altLang="en-US" sz="2400" b="1">
                <a:solidFill>
                  <a:srgbClr val="7030A0"/>
                </a:solidFill>
                <a:sym typeface="+mn-ea"/>
              </a:rPr>
              <a:t> ''</a:t>
            </a:r>
            <a:r>
              <a:rPr lang="zh-CN" altLang="en-US" sz="2400" b="1">
                <a:solidFill>
                  <a:srgbClr val="002060"/>
                </a:solidFill>
                <a:sym typeface="+mn-ea"/>
              </a:rPr>
              <a:t>;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while isempty(response)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    [keyIsDown, ~, keyCode] = KbCheck;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    if keyIsDown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        response = KbName(keyCode);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    end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zh-CN" altLang="en-US" sz="2400" b="1">
                <a:solidFill>
                  <a:srgbClr val="002060"/>
                </a:solidFill>
                <a:sym typeface="+mn-ea"/>
              </a:rPr>
              <a:t>            end</a:t>
            </a:r>
            <a:endParaRPr lang="zh-CN" altLang="en-US" sz="2400" b="1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zh-CN" altLang="en-US" sz="2400" b="1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3070" y="249555"/>
            <a:ext cx="10836910" cy="43649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1900">
                <a:solidFill>
                  <a:schemeClr val="tx1"/>
                </a:solidFill>
              </a:rPr>
              <a:t> </a:t>
            </a:r>
            <a:r>
              <a:rPr lang="zh-CN" altLang="en-US" sz="1900" b="1">
                <a:solidFill>
                  <a:schemeClr val="tx1"/>
                </a:solidFill>
              </a:rPr>
              <a:t>reactionEndTime = GetSecs; 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if (strcmp(response, </a:t>
            </a:r>
            <a:r>
              <a:rPr lang="zh-CN" altLang="en-US" sz="1900" b="1">
                <a:solidFill>
                  <a:srgbClr val="7030A0"/>
                </a:solidFill>
              </a:rPr>
              <a:t>'f'</a:t>
            </a:r>
            <a:r>
              <a:rPr lang="zh-CN" altLang="en-US" sz="1900" b="1">
                <a:solidFill>
                  <a:schemeClr val="tx1"/>
                </a:solidFill>
              </a:rPr>
              <a:t>) &amp;&amp; strcmp(currentCondText,</a:t>
            </a:r>
            <a:r>
              <a:rPr lang="zh-CN" altLang="en-US" sz="1900" b="1">
                <a:solidFill>
                  <a:srgbClr val="7030A0"/>
                </a:solidFill>
              </a:rPr>
              <a:t> 'red'</a:t>
            </a:r>
            <a:r>
              <a:rPr lang="zh-CN" altLang="en-US" sz="1900" b="1">
                <a:solidFill>
                  <a:schemeClr val="tx1"/>
                </a:solidFill>
              </a:rPr>
              <a:t>)) || ...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(strcmp(response, </a:t>
            </a:r>
            <a:r>
              <a:rPr lang="zh-CN" altLang="en-US" sz="1900" b="1">
                <a:solidFill>
                  <a:srgbClr val="7030A0"/>
                </a:solidFill>
              </a:rPr>
              <a:t>'j'</a:t>
            </a:r>
            <a:r>
              <a:rPr lang="zh-CN" altLang="en-US" sz="1900" b="1">
                <a:solidFill>
                  <a:schemeClr val="tx1"/>
                </a:solidFill>
              </a:rPr>
              <a:t>) &amp;&amp; strcmp(currentCondText, </a:t>
            </a:r>
            <a:r>
              <a:rPr lang="zh-CN" altLang="en-US" sz="1900" b="1">
                <a:solidFill>
                  <a:srgbClr val="7030A0"/>
                </a:solidFill>
              </a:rPr>
              <a:t>'green'</a:t>
            </a:r>
            <a:r>
              <a:rPr lang="zh-CN" altLang="en-US" sz="1900" b="1">
                <a:solidFill>
                  <a:schemeClr val="tx1"/>
                </a:solidFill>
              </a:rPr>
              <a:t>)) || ...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(strcmp(response,</a:t>
            </a:r>
            <a:r>
              <a:rPr lang="zh-CN" altLang="en-US" sz="1900" b="1">
                <a:solidFill>
                  <a:srgbClr val="7030A0"/>
                </a:solidFill>
              </a:rPr>
              <a:t> 'k'</a:t>
            </a:r>
            <a:r>
              <a:rPr lang="zh-CN" altLang="en-US" sz="1900" b="1">
                <a:solidFill>
                  <a:schemeClr val="tx1"/>
                </a:solidFill>
              </a:rPr>
              <a:t>) &amp;&amp; strcmp(currentCondText, </a:t>
            </a:r>
            <a:r>
              <a:rPr lang="zh-CN" altLang="en-US" sz="1900" b="1">
                <a:solidFill>
                  <a:srgbClr val="7030A0"/>
                </a:solidFill>
              </a:rPr>
              <a:t>'blue'</a:t>
            </a:r>
            <a:r>
              <a:rPr lang="zh-CN" altLang="en-US" sz="1900" b="1">
                <a:solidFill>
                  <a:schemeClr val="tx1"/>
                </a:solidFill>
              </a:rPr>
              <a:t>))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 feedback = </a:t>
            </a:r>
            <a:r>
              <a:rPr lang="zh-CN" altLang="en-US" sz="1900" b="1">
                <a:solidFill>
                  <a:srgbClr val="7030A0"/>
                </a:solidFill>
              </a:rPr>
              <a:t>'Correct!'</a:t>
            </a:r>
            <a:r>
              <a:rPr lang="zh-CN" altLang="en-US" sz="1900" b="1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 feedbackColor = [0, 255, 0]; 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 accuracy = 1; 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else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 feedback = </a:t>
            </a:r>
            <a:r>
              <a:rPr lang="zh-CN" altLang="en-US" sz="1900" b="1">
                <a:solidFill>
                  <a:srgbClr val="7030A0"/>
                </a:solidFill>
              </a:rPr>
              <a:t>'Incorrect!'</a:t>
            </a:r>
            <a:r>
              <a:rPr lang="zh-CN" altLang="en-US" sz="1900" b="1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 feedbackColor = [255, 0, 0];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    accuracy = 0; </a:t>
            </a:r>
          </a:p>
          <a:p>
            <a:pPr marL="0" indent="0">
              <a:buNone/>
            </a:pPr>
            <a:r>
              <a:rPr lang="zh-CN" altLang="en-US" sz="1900" b="1">
                <a:solidFill>
                  <a:schemeClr val="tx1"/>
                </a:solidFill>
              </a:rPr>
              <a:t>            end</a:t>
            </a:r>
          </a:p>
          <a:p>
            <a:pPr marL="0" indent="0">
              <a:buNone/>
            </a:pPr>
            <a:endParaRPr lang="zh-CN" altLang="en-US" sz="19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900"/>
              <a:t>         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1565" y="162615"/>
            <a:ext cx="10969200" cy="475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1700"/>
              <a:t> </a:t>
            </a: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fprintf(</a:t>
            </a:r>
            <a:r>
              <a:rPr lang="zh-CN" altLang="en-US" sz="17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'Feedback: %s\n'</a:t>
            </a: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, feedback);</a:t>
            </a:r>
          </a:p>
          <a:p>
            <a:pPr marL="0" indent="0">
              <a:buNone/>
            </a:pPr>
            <a:endParaRPr lang="zh-CN" altLang="en-US" sz="17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</a:t>
            </a:r>
            <a:r>
              <a:rPr lang="zh-CN" altLang="en-US" sz="17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 % 在屏幕中央显示反馈</a:t>
            </a:r>
            <a:endParaRPr lang="zh-CN" altLang="en-US" sz="17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DrawFormattedText(window, feedback, </a:t>
            </a:r>
            <a:r>
              <a:rPr lang="zh-CN" altLang="en-US" sz="17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'center'</a:t>
            </a: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, centerY - 50, feedbackColor);</a:t>
            </a: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Screen(</a:t>
            </a:r>
            <a:r>
              <a:rPr lang="zh-CN" altLang="en-US" sz="17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'Flip'</a:t>
            </a: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, window);</a:t>
            </a:r>
          </a:p>
          <a:p>
            <a:pPr marL="0" indent="0">
              <a:buNone/>
            </a:pPr>
            <a:endParaRPr lang="zh-CN" altLang="en-US" sz="17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</a:t>
            </a:r>
            <a:r>
              <a:rPr lang="zh-CN" altLang="en-US" sz="17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% 保存被试的反应数据</a:t>
            </a:r>
            <a:endParaRPr lang="zh-CN" altLang="en-US" sz="17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trialData.condition = currentCondText;</a:t>
            </a: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trialData.response = response;</a:t>
            </a: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trialData.feedback = feedback;</a:t>
            </a: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trialData.feedbackColor = feedbackColor;</a:t>
            </a: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trialData.reactionTime = reactionEndTime - reactionStartTime; </a:t>
            </a:r>
            <a:r>
              <a:rPr lang="zh-CN" altLang="en-US" sz="17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% 记录反应时间</a:t>
            </a:r>
          </a:p>
          <a:p>
            <a:pPr marL="0" indent="0">
              <a:buNone/>
            </a:pPr>
            <a:r>
              <a:rPr lang="zh-CN" altLang="en-US" sz="17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trialData.accuracy = accuracy; </a:t>
            </a:r>
            <a:r>
              <a:rPr lang="zh-CN" altLang="en-US" sz="17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% 记录准确率</a:t>
            </a:r>
          </a:p>
          <a:p>
            <a:pPr marL="0" indent="0">
              <a:buNone/>
            </a:pPr>
            <a:endParaRPr lang="zh-CN" altLang="en-US" sz="1700"/>
          </a:p>
          <a:p>
            <a:pPr marL="0" indent="0">
              <a:buNone/>
            </a:pPr>
            <a:r>
              <a:rPr lang="en-US" altLang="zh-CN" sz="1700"/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8530" y="774120"/>
            <a:ext cx="10969200" cy="475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% 将新的试验数据添加到MAT文件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trialFieldName = sprintf(</a:t>
            </a:r>
            <a:r>
              <a:rPr lang="zh-CN" altLang="en-US" sz="20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'block%d_trial%d'</a:t>
            </a: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, block, i);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StroopData.(trialFieldName) = trialData;</a:t>
            </a:r>
          </a:p>
          <a:p>
            <a:pPr marL="0" indent="0">
              <a:buNone/>
            </a:pPr>
            <a:endParaRPr lang="zh-CN" altLang="en-US" sz="20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  % 暂停一段时间</a:t>
            </a:r>
            <a:endParaRPr lang="zh-CN" altLang="en-US" sz="20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WaitSecs(2);</a:t>
            </a:r>
          </a:p>
          <a:p>
            <a:pPr marL="0" indent="0">
              <a:buNone/>
            </a:pPr>
            <a:endParaRPr lang="zh-CN" altLang="en-US" sz="2000" b="1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  <a:cs typeface="+mj-ea"/>
              </a:rPr>
              <a:t>            % 关闭纹理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    Screen(</a:t>
            </a:r>
            <a:r>
              <a:rPr lang="zh-CN" altLang="en-US" sz="2000" b="1">
                <a:solidFill>
                  <a:srgbClr val="7030A0"/>
                </a:solidFill>
                <a:latin typeface="+mj-ea"/>
                <a:ea typeface="+mj-ea"/>
                <a:cs typeface="+mj-ea"/>
              </a:rPr>
              <a:t>'Close'</a:t>
            </a: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, texture);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    end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  <a:latin typeface="+mj-ea"/>
                <a:ea typeface="+mj-ea"/>
                <a:cs typeface="+mj-ea"/>
              </a:rPr>
              <a:t>    end</a:t>
            </a: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0770" y="1049075"/>
            <a:ext cx="10969200" cy="475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/>
              <a:t> </a:t>
            </a:r>
            <a:r>
              <a:rPr lang="zh-CN" altLang="en-US" sz="2000" b="1">
                <a:solidFill>
                  <a:schemeClr val="tx1"/>
                </a:solidFill>
              </a:rPr>
              <a:t>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</a:rPr>
              <a:t>% 结束语</a:t>
            </a:r>
            <a:endParaRPr lang="zh-CN" altLang="en-US" sz="2000" b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endingText = </a:t>
            </a:r>
            <a:r>
              <a:rPr lang="zh-CN" altLang="en-US" sz="2000" b="1">
                <a:solidFill>
                  <a:srgbClr val="7030A0"/>
                </a:solidFill>
              </a:rPr>
              <a:t>'Thank you for participating in the experiment. Goodbye!'</a:t>
            </a:r>
            <a:r>
              <a:rPr lang="zh-CN" altLang="en-US" sz="2000" b="1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DrawFormattedText(window, endingText,</a:t>
            </a:r>
            <a:r>
              <a:rPr lang="zh-CN" altLang="en-US" sz="2000" b="1">
                <a:solidFill>
                  <a:srgbClr val="7030A0"/>
                </a:solidFill>
              </a:rPr>
              <a:t> 'center'</a:t>
            </a:r>
            <a:r>
              <a:rPr lang="zh-CN" altLang="en-US" sz="2000" b="1">
                <a:solidFill>
                  <a:schemeClr val="tx1"/>
                </a:solidFill>
              </a:rPr>
              <a:t>, </a:t>
            </a:r>
            <a:r>
              <a:rPr lang="zh-CN" altLang="en-US" sz="2000" b="1">
                <a:solidFill>
                  <a:srgbClr val="7030A0"/>
                </a:solidFill>
              </a:rPr>
              <a:t>'center'</a:t>
            </a:r>
            <a:r>
              <a:rPr lang="zh-CN" altLang="en-US" sz="2000" b="1">
                <a:solidFill>
                  <a:schemeClr val="tx1"/>
                </a:solidFill>
              </a:rPr>
              <a:t>, 0);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Screen(</a:t>
            </a:r>
            <a:r>
              <a:rPr lang="zh-CN" altLang="en-US" sz="2000" b="1">
                <a:solidFill>
                  <a:srgbClr val="7030A0"/>
                </a:solidFill>
              </a:rPr>
              <a:t>'Flip'</a:t>
            </a:r>
            <a:r>
              <a:rPr lang="zh-CN" altLang="en-US" sz="2000" b="1">
                <a:solidFill>
                  <a:schemeClr val="tx1"/>
                </a:solidFill>
              </a:rPr>
              <a:t>, window);</a:t>
            </a:r>
          </a:p>
          <a:p>
            <a:pPr marL="0" indent="0">
              <a:buNone/>
            </a:pPr>
            <a:endParaRPr lang="zh-CN" altLang="en-US" sz="2000" b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KbWait;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</a:rPr>
              <a:t>% 等待键盘输入</a:t>
            </a:r>
          </a:p>
          <a:p>
            <a:pPr marL="0" indent="0">
              <a:buNone/>
            </a:pPr>
            <a:endParaRPr lang="zh-CN" altLang="en-US" sz="2000" b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</a:t>
            </a: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</a:rPr>
              <a:t> % 关闭窗口</a:t>
            </a:r>
            <a:endParaRPr lang="zh-CN" altLang="en-US" sz="2000" b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    Screen(</a:t>
            </a:r>
            <a:r>
              <a:rPr lang="zh-CN" altLang="en-US" sz="2000" b="1">
                <a:solidFill>
                  <a:srgbClr val="7030A0"/>
                </a:solidFill>
              </a:rPr>
              <a:t>'CloseAll'</a:t>
            </a:r>
            <a:r>
              <a:rPr lang="zh-CN" altLang="en-US" sz="2000" b="1">
                <a:solidFill>
                  <a:schemeClr val="tx1"/>
                </a:solidFill>
              </a:rPr>
              <a:t>);</a:t>
            </a:r>
          </a:p>
          <a:p>
            <a:pPr marL="0" indent="0">
              <a:buNone/>
            </a:pPr>
            <a:r>
              <a:rPr lang="zh-CN" altLang="en-US" sz="2000" b="1">
                <a:solidFill>
                  <a:schemeClr val="tx1"/>
                </a:solidFill>
              </a:rPr>
              <a:t>end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11EF702E-141D-1AC0-7340-704A9A5CB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6648" y="838348"/>
            <a:ext cx="10948934" cy="232906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1.</a:t>
            </a: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用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Load</a:t>
            </a: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函数读取数据并且存储到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subjecyData</a:t>
            </a: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中</a:t>
            </a:r>
            <a:endParaRPr lang="en-US" altLang="zh-CN" sz="180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subject1Data = load(</a:t>
            </a:r>
            <a:r>
              <a:rPr lang="en-US" altLang="zh-CN" sz="180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'StroopExp_001_Duan_Session1.mat'</a:t>
            </a:r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algn="l"/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subject2Data = load(</a:t>
            </a:r>
            <a:r>
              <a:rPr lang="en-US" altLang="zh-CN" sz="180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'StroopExp_001_Chen_Session1.mat'</a:t>
            </a:r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algn="l"/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subject3Data = load(</a:t>
            </a:r>
            <a:r>
              <a:rPr lang="en-US" altLang="zh-CN" sz="180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'StroopExp_001_WANG_Session1.mat'</a:t>
            </a:r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algn="l"/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subject4Data = load(</a:t>
            </a:r>
            <a:r>
              <a:rPr lang="en-US" altLang="zh-CN" sz="180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'StroopExp_001_Gao_Session1.mat'</a:t>
            </a:r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algn="l"/>
            <a:r>
              <a:rPr lang="en-US" altLang="zh-CN" sz="180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subjectData = [subject1Data, subject2Data, subject3Data, subject4Data];</a:t>
            </a:r>
          </a:p>
          <a:p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03DEC71-92D7-D81E-8E45-B000D6ACCE77}"/>
              </a:ext>
            </a:extLst>
          </p:cNvPr>
          <p:cNvSpPr txBox="1"/>
          <p:nvPr/>
        </p:nvSpPr>
        <p:spPr>
          <a:xfrm>
            <a:off x="238205" y="253573"/>
            <a:ext cx="9282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第三题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554D18-2321-4CF7-0EEC-467144C79121}"/>
              </a:ext>
            </a:extLst>
          </p:cNvPr>
          <p:cNvSpPr txBox="1"/>
          <p:nvPr/>
        </p:nvSpPr>
        <p:spPr>
          <a:xfrm>
            <a:off x="326648" y="3101568"/>
            <a:ext cx="11039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%load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函数用于从磁盘上读取数据并加载到工作区中。它可以用于加载多种类型的数据文件，包括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MAT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文件、文本文件、二进制文件等。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273CE78-0305-D437-E79E-43FBCDE17FF2}"/>
              </a:ext>
            </a:extLst>
          </p:cNvPr>
          <p:cNvSpPr txBox="1"/>
          <p:nvPr/>
        </p:nvSpPr>
        <p:spPr>
          <a:xfrm>
            <a:off x="326648" y="3986199"/>
            <a:ext cx="8683773" cy="316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2.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定义实验条件，初始化变量以存储反应时和准确率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conditions = {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'blue'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'green'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'red'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};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numConditions = length(conditions);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avgReactionTime = zeros(4, numConditions);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avgAccuracy = zeros(4, numConditions);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%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方便后面作图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28B22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948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11EF702E-141D-1AC0-7340-704A9A5CB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896" y="338198"/>
            <a:ext cx="11153298" cy="5989934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3.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计算每个被试在不同实验条件下的总平均反应时和准确率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subj = 1:4 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%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四个被试</a:t>
            </a:r>
            <a:endParaRPr lang="en-US" altLang="zh-CN" sz="18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1:2 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%</a:t>
            </a:r>
            <a:r>
              <a:rPr lang="zh-CN" altLang="en-US" sz="1800" dirty="0">
                <a:solidFill>
                  <a:srgbClr val="228B22"/>
                </a:solidFill>
              </a:rPr>
              <a:t>两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个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block</a:t>
            </a:r>
            <a:endParaRPr lang="en-US" altLang="zh-CN" sz="18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zh-CN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j = 1:3 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%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三个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trial</a:t>
            </a:r>
            <a:endParaRPr lang="en-US" altLang="zh-CN" sz="18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%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获取当前实验条件下的数据，获取当前被试（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subj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）、区块（</a:t>
            </a:r>
            <a:r>
              <a:rPr lang="en-US" altLang="zh-CN" sz="1800" b="0" i="0" u="none" strike="noStrike" baseline="0" dirty="0" err="1">
                <a:solidFill>
                  <a:srgbClr val="228B22"/>
                </a:solidFill>
              </a:rPr>
              <a:t>i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）和试验（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j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）的数据</a:t>
            </a:r>
            <a:endParaRPr lang="en-US" altLang="zh-CN" sz="1800" b="0" i="0" u="none" strike="noStrike" baseline="0" dirty="0">
              <a:solidFill>
                <a:srgbClr val="228B22"/>
              </a:solidFill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currentData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subjectData(subj).(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sprintf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'block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% </a:t>
            </a:r>
            <a:r>
              <a:rPr lang="en-US" altLang="zh-CN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d_trial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 </a:t>
            </a:r>
            <a:r>
              <a:rPr lang="en-US" altLang="zh-CN" sz="1800" b="0" i="0" u="none" strike="noStrike" baseline="0" dirty="0">
                <a:solidFill>
                  <a:srgbClr val="A020F0"/>
                </a:solidFill>
              </a:rPr>
              <a:t>%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 </a:t>
            </a:r>
            <a:r>
              <a:rPr lang="en-US" altLang="zh-CN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d'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j));</a:t>
            </a:r>
            <a:endParaRPr lang="zh-CN" alt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                           %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</a:rPr>
              <a:t>计算平均反应时</a:t>
            </a:r>
            <a:endParaRPr lang="en-US" altLang="zh-CN" sz="18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dirty="0">
                <a:solidFill>
                  <a:srgbClr val="228B22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avgReactionTime(subj, j) = mean(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currentData.reactionTime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zh-CN" alt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%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计算准确率</a:t>
            </a:r>
            <a:endParaRPr lang="en-US" altLang="zh-CN" sz="18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avgAccuracy(subj, j) = mean(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currentData.accuracy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zh-CN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algn="l"/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algn="l"/>
            <a:r>
              <a:rPr lang="en-US" altLang="zh-CN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algn="l"/>
            <a:r>
              <a:rPr lang="en-US" altLang="zh-CN" sz="1800" b="0" i="0" u="none" strike="noStrike" baseline="0" dirty="0">
                <a:solidFill>
                  <a:srgbClr val="228B22"/>
                </a:solidFill>
              </a:rPr>
              <a:t>%</a:t>
            </a:r>
            <a:r>
              <a:rPr lang="zh-CN" alt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计算标准</a:t>
            </a:r>
            <a:r>
              <a:rPr lang="zh-CN" altLang="en-US" sz="1800" dirty="0">
                <a:solidFill>
                  <a:srgbClr val="228B22"/>
                </a:solidFill>
                <a:latin typeface="Courier New" panose="02070309020205020404" pitchFamily="49" charset="0"/>
              </a:rPr>
              <a:t>误差</a:t>
            </a:r>
            <a:endParaRPr lang="en-US" altLang="zh-CN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algn="l"/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stdErrorRT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std(avgReactionTime) / sqrt(4);</a:t>
            </a:r>
          </a:p>
          <a:p>
            <a:pPr algn="l"/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stdErrorAccuracy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std(avgAccuracy) / sqrt(4);</a:t>
            </a:r>
          </a:p>
          <a:p>
            <a:pPr algn="l"/>
            <a:endParaRPr lang="en-US" altLang="zh-CN" sz="1800" b="0" i="0" u="none" strike="noStrike" baseline="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0382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0C6D70-076E-7C26-8C9E-F88C62834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>
                <a:latin typeface="+mn-ea"/>
                <a:ea typeface="+mn-ea"/>
              </a:rPr>
              <a:t>构建试次顺序，每张照片和每个词语只循环一次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8F6BFC-82A4-CD7C-7373-A6187A564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453" y="1517152"/>
            <a:ext cx="10222736" cy="4520091"/>
          </a:xfrm>
        </p:spPr>
        <p:txBody>
          <a:bodyPr/>
          <a:lstStyle/>
          <a:p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1:size(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shuffledCombinations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2)</a:t>
            </a:r>
          </a:p>
          <a:p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currentFaceIndex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shuffledCombinations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(1,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currentWordIndex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shuffledCombinations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(2,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zh-CN" altLang="en-US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pPr marL="0" indent="0">
              <a:buNone/>
            </a:pPr>
            <a:r>
              <a:rPr lang="zh-CN" altLang="en-US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%</a:t>
            </a:r>
            <a:r>
              <a:rPr lang="zh-CN" altLang="en-US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添加到试次序列</a:t>
            </a:r>
            <a:endParaRPr lang="en-US" altLang="zh-CN" sz="24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trialOrder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[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trialOrder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struct(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faceIndex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currentFaceIndex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wordIndex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currentWordIndex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)];</a:t>
            </a:r>
          </a:p>
          <a:p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marL="0" indent="0">
              <a:buNone/>
            </a:pPr>
            <a:endParaRPr lang="en-US" altLang="zh-CN" sz="2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5408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86B1A05-0D3D-BA5A-C65A-28BCF2CF8D1C}"/>
              </a:ext>
            </a:extLst>
          </p:cNvPr>
          <p:cNvSpPr txBox="1"/>
          <p:nvPr/>
        </p:nvSpPr>
        <p:spPr>
          <a:xfrm>
            <a:off x="254337" y="351225"/>
            <a:ext cx="11852885" cy="6039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4.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可视化，画图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figure;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fi=figure;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%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方便后面保存为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JPG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格式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subplot(2, 1, 1);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errorbar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(1:numConditions, mean(avgReactionTime),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stdErrorRT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'o-'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LineWidth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1);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set(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gca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XTick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1:numConditions,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XTickLabel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conditions);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ylabel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'Mean Reaction Time'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title(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'Mean Reaction Time Across Conditions’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);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subplot(2, 1, 2);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errorbar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(1:numConditions, mean(avgAccuracy),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stdErrorAccuracy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'o-'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LineWidth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1);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set(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gca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XTick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1:numConditions,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XTickLabel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conditions);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ylabel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'Accuracy'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title(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'Accuracy Across Conditions’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setggtitle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‘Experiment Results Across Subjects’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‘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FontSize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’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16);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%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调整图形窗口布局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print(fi,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'-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djpeg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A020F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'StroopDataPlotNew.jpg'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等线" panose="02010600030101010101" pitchFamily="2" charset="-122"/>
                <a:cs typeface="+mn-cs"/>
              </a:rPr>
              <a:t>);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%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保存为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JPG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8B22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格式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073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6BD46D3B-9BD5-3EE1-E10A-200A5D612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827" y="32016"/>
            <a:ext cx="10945702" cy="682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1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B8C43E-CD71-993D-E0AB-494278601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945" y="572877"/>
            <a:ext cx="10908075" cy="6136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000" b="1" i="0" u="none" strike="noStrike" baseline="0" dirty="0">
                <a:latin typeface="Courier New" panose="02070309020205020404" pitchFamily="49" charset="0"/>
              </a:rPr>
              <a:t>设置实验参数结构体</a:t>
            </a:r>
            <a:endParaRPr lang="en-US" altLang="zh-CN" sz="2000" b="1" i="0" u="none" strike="noStrike" baseline="0" dirty="0">
              <a:latin typeface="Courier New" panose="02070309020205020404" pitchFamily="49" charset="0"/>
            </a:endParaRPr>
          </a:p>
          <a:p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MyEmotionalStroopData.happyNeutralFaces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happyNeutralFaces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MyEmotionalStroopData.Words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Words;</a:t>
            </a:r>
          </a:p>
          <a:p>
            <a:pPr marL="0" indent="0">
              <a:buNone/>
            </a:pPr>
            <a:endParaRPr lang="en-US" altLang="zh-CN" sz="2000" b="1" dirty="0">
              <a:solidFill>
                <a:srgbClr val="000000"/>
              </a:solidFill>
              <a:latin typeface="+mn-ea"/>
            </a:endParaRPr>
          </a:p>
          <a:p>
            <a:pPr marL="0" indent="0"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+mn-ea"/>
              </a:rPr>
              <a:t>初始化</a:t>
            </a:r>
            <a:r>
              <a:rPr lang="en-US" altLang="zh-CN" sz="2000" b="1" dirty="0" err="1">
                <a:solidFill>
                  <a:srgbClr val="000000"/>
                </a:solidFill>
                <a:latin typeface="+mn-ea"/>
              </a:rPr>
              <a:t>matlab</a:t>
            </a:r>
            <a:r>
              <a:rPr lang="zh-CN" altLang="en-US" sz="2000" b="1" dirty="0">
                <a:solidFill>
                  <a:srgbClr val="000000"/>
                </a:solidFill>
                <a:latin typeface="+mn-ea"/>
              </a:rPr>
              <a:t>，打开一个白色窗口</a:t>
            </a:r>
            <a:endParaRPr lang="zh-CN" altLang="en-US" sz="20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'Preference'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SkipSyncTests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1);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'Preference'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VisualDebugLevel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0);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[window, ~] = 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OpenWindow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max(Screen(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'Screens'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)), [255 255 255]); </a:t>
            </a:r>
          </a:p>
          <a:p>
            <a:pPr marL="0" indent="0">
              <a:buNone/>
            </a:pPr>
            <a:endParaRPr lang="en-US" altLang="zh-CN" sz="2000" b="1" i="0" u="none" strike="noStrike" baseline="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zh-CN" altLang="en-US" sz="2000" b="1" i="0" u="none" strike="noStrike" baseline="0" dirty="0">
                <a:solidFill>
                  <a:srgbClr val="000000"/>
                </a:solidFill>
              </a:rPr>
              <a:t>获取屏幕中央坐标</a:t>
            </a:r>
            <a:r>
              <a:rPr lang="zh-CN" altLang="en-US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screenX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screenY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WindowSize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window);</a:t>
            </a:r>
          </a:p>
          <a:p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centerX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screenX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/ 2;</a:t>
            </a:r>
          </a:p>
          <a:p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centerY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screenY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/ 2;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560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4ACB6F-F933-3255-0E9C-C4461D256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94" y="685800"/>
            <a:ext cx="11575412" cy="6273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zh-CN" altLang="en-US" sz="4500" b="1" dirty="0"/>
              <a:t>指导语</a:t>
            </a:r>
            <a:endParaRPr lang="en-US" altLang="zh-CN" sz="4500" b="1" i="0" u="none" strike="noStrike" baseline="0" dirty="0"/>
          </a:p>
          <a:p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instructionText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'Welcome to the experiment!\</a:t>
            </a:r>
            <a:r>
              <a:rPr lang="en-US" altLang="zh-CN" sz="45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nPress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 ''h'' for happy face, ''n'' for neutral </a:t>
            </a:r>
            <a:r>
              <a:rPr lang="en-US" altLang="zh-CN" sz="45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facen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.\n press SPACE to continue'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textSize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60;</a:t>
            </a:r>
          </a:p>
          <a:p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45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TextSize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window, </a:t>
            </a:r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textSize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zh-CN" sz="4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zh-CN" altLang="en-US" sz="4500" b="1" dirty="0">
                <a:solidFill>
                  <a:srgbClr val="000000"/>
                </a:solidFill>
                <a:latin typeface="+mn-ea"/>
              </a:rPr>
              <a:t>在图形窗口显示格式化的文本</a:t>
            </a:r>
            <a:endParaRPr lang="en-US" altLang="zh-CN" sz="4500" b="1" i="0" u="none" strike="noStrike" baseline="0" dirty="0">
              <a:solidFill>
                <a:srgbClr val="000000"/>
              </a:solidFill>
              <a:latin typeface="+mn-ea"/>
            </a:endParaRPr>
          </a:p>
          <a:p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DrawFormattedText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(window, </a:t>
            </a:r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instructionText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'center'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'center'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0);</a:t>
            </a:r>
          </a:p>
          <a:p>
            <a:pPr marL="0" indent="0">
              <a:buNone/>
            </a:pPr>
            <a:r>
              <a:rPr lang="zh-CN" altLang="en-US" sz="4500" dirty="0"/>
              <a:t>  注：</a:t>
            </a:r>
            <a:r>
              <a:rPr lang="zh-CN" altLang="en-US" sz="4500" dirty="0">
                <a:solidFill>
                  <a:srgbClr val="00B050"/>
                </a:solidFill>
              </a:rPr>
              <a:t>两个</a:t>
            </a:r>
            <a:r>
              <a:rPr lang="en-US" altLang="zh-CN" sz="4500" dirty="0">
                <a:solidFill>
                  <a:srgbClr val="00B050"/>
                </a:solidFill>
              </a:rPr>
              <a:t>center</a:t>
            </a:r>
            <a:r>
              <a:rPr lang="zh-CN" altLang="en-US" sz="4500" dirty="0">
                <a:solidFill>
                  <a:srgbClr val="00B050"/>
                </a:solidFill>
              </a:rPr>
              <a:t>表示文本将在窗口中心垂直对齐</a:t>
            </a:r>
            <a:endParaRPr lang="en-US" altLang="zh-CN" sz="45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altLang="zh-CN" sz="4500" dirty="0">
                <a:solidFill>
                  <a:srgbClr val="00B050"/>
                </a:solidFill>
              </a:rPr>
              <a:t>          0</a:t>
            </a:r>
            <a:r>
              <a:rPr lang="zh-CN" altLang="en-US" sz="4500" dirty="0">
                <a:solidFill>
                  <a:srgbClr val="00B050"/>
                </a:solidFill>
              </a:rPr>
              <a:t>表示系统自动选择适宜字体大小</a:t>
            </a:r>
            <a:endParaRPr lang="en-US" altLang="zh-CN" sz="45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zh-CN" sz="4500" dirty="0"/>
          </a:p>
          <a:p>
            <a:pPr marL="0" indent="0">
              <a:buNone/>
            </a:pPr>
            <a:r>
              <a:rPr lang="zh-CN" altLang="en-US" sz="4500" b="1" dirty="0"/>
              <a:t>实验准备</a:t>
            </a:r>
            <a:endParaRPr lang="en-US" altLang="zh-CN" sz="4500" b="1" dirty="0"/>
          </a:p>
          <a:p>
            <a:pPr marL="0" indent="0">
              <a:buNone/>
            </a:pP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'Flip'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window);</a:t>
            </a:r>
          </a:p>
          <a:p>
            <a:pPr marL="0" indent="0">
              <a:buNone/>
            </a:pPr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KbWait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([], 2); </a:t>
            </a:r>
            <a:r>
              <a:rPr lang="zh-CN" altLang="en-US" sz="4500" dirty="0">
                <a:solidFill>
                  <a:srgbClr val="228B22"/>
                </a:solidFill>
                <a:latin typeface="Courier New" panose="02070309020205020404" pitchFamily="49" charset="0"/>
              </a:rPr>
              <a:t>等待空格键按下</a:t>
            </a:r>
            <a:endParaRPr lang="en-US" altLang="zh-CN" sz="45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45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'Flip'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window);</a:t>
            </a:r>
          </a:p>
          <a:p>
            <a:pPr marL="0" indent="0">
              <a:buNone/>
            </a:pPr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pauseDuration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2; </a:t>
            </a:r>
            <a:r>
              <a:rPr lang="zh-CN" altLang="en-US" sz="45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设置暂停时间（</a:t>
            </a:r>
            <a:r>
              <a:rPr lang="en-US" altLang="zh-CN" sz="45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s</a:t>
            </a:r>
            <a:r>
              <a:rPr lang="zh-CN" altLang="en-US" sz="45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）</a:t>
            </a:r>
            <a:endParaRPr lang="en-US" altLang="zh-CN" sz="45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WaitSecs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4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pauseDuration</a:t>
            </a:r>
            <a:r>
              <a:rPr lang="en-US" altLang="zh-CN" sz="4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43474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3E1355-6089-49CF-1BB2-F8E5BD95A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18" y="1068636"/>
            <a:ext cx="12048782" cy="5684703"/>
          </a:xfrm>
        </p:spPr>
        <p:txBody>
          <a:bodyPr>
            <a:normAutofit/>
          </a:bodyPr>
          <a:lstStyle/>
          <a:p>
            <a:r>
              <a:rPr lang="en-US" altLang="zh-CN" sz="20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1:length(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trialOrder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currentFaceIndex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trialOrder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).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faceIndex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currentWordIndex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trialOrder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).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wordIndex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zh-CN" altLang="en-US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%</a:t>
            </a:r>
            <a:r>
              <a:rPr lang="zh-CN" altLang="en-US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随机选择一个面孔和单词</a:t>
            </a:r>
            <a:endParaRPr lang="en-US" altLang="zh-CN" sz="20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zh-CN" altLang="en-US" sz="20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currentFaceTexture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MakeTexture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window,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imread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happyNeutralFaces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currentFaceIndex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}));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Words{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currentWordIndex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};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DrawTexture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window,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currentFaceTexture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zh-CN" altLang="en-US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在图片上叠加单词</a:t>
            </a:r>
            <a:endParaRPr lang="en-US" altLang="zh-CN" sz="20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DrawFormattedText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(window, </a:t>
            </a:r>
            <a:r>
              <a:rPr lang="en-US" altLang="zh-CN" sz="20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'center'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'center'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[0 0 0];</a:t>
            </a:r>
          </a:p>
          <a:p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Screen(</a:t>
            </a:r>
            <a:r>
              <a:rPr lang="en-US" altLang="zh-CN" sz="20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'Flip'</a:t>
            </a:r>
            <a:r>
              <a:rPr lang="en-US" altLang="zh-CN" sz="20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window);</a:t>
            </a:r>
          </a:p>
          <a:p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91AA61A-2A84-FACC-40F2-0A1A8D8A9CC3}"/>
              </a:ext>
            </a:extLst>
          </p:cNvPr>
          <p:cNvSpPr txBox="1"/>
          <p:nvPr/>
        </p:nvSpPr>
        <p:spPr>
          <a:xfrm>
            <a:off x="275421" y="209320"/>
            <a:ext cx="6466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进行试验</a:t>
            </a:r>
          </a:p>
        </p:txBody>
      </p:sp>
    </p:spTree>
    <p:extLst>
      <p:ext uri="{BB962C8B-B14F-4D97-AF65-F5344CB8AC3E}">
        <p14:creationId xmlns:p14="http://schemas.microsoft.com/office/powerpoint/2010/main" val="112965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D06A3E-93A0-C3E3-75D3-FAC47E0DB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063" y="0"/>
            <a:ext cx="11015949" cy="978933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latin typeface="+mn-ea"/>
                <a:ea typeface="+mn-ea"/>
              </a:rPr>
              <a:t>等待被试反应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B31C17-1D68-8E74-2F0F-7CEB3F24A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58" y="776284"/>
            <a:ext cx="11104084" cy="49465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response =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while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isempty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(response)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[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keyIsDown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~,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keyCode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KbCheck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keyIsDown</a:t>
            </a:r>
            <a:endParaRPr lang="en-US" altLang="zh-CN" sz="24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keyPressed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KbName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keyCode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400" b="1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strcmp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keyPressed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'h'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response =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'happy'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elseif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strcmp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keyPressed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'n'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response =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'neutral'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marL="0" indent="0">
              <a:buNone/>
            </a:pP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endParaRPr lang="zh-CN" alt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F5885FF-4EDB-ACDB-2E2B-C965F047F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021" y="5943216"/>
            <a:ext cx="52321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696" tIns="0" rIns="12696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 Unicode MS"/>
                <a:ea typeface="SFMono-Regular"/>
                <a:cs typeface="+mn-cs"/>
              </a:rPr>
              <a:t>strcmp</a:t>
            </a: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" panose="020B0604020202020204" pitchFamily="34" charset="0"/>
                <a:ea typeface="-apple-system"/>
                <a:cs typeface="+mn-cs"/>
              </a:rPr>
              <a:t> 是一个函数，用于比较两个字符串是否相同</a:t>
            </a: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000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E168D3-8889-FD06-57B9-85E1DAC59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595" y="320946"/>
            <a:ext cx="11930809" cy="6443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保存被试的反应数据</a:t>
            </a:r>
            <a:endParaRPr lang="en-US" altLang="zh-CN" sz="2400" b="1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trialData.condition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sprintf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'%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s_%s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happyNeutralFaces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currentFaceIndex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}, Words{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currentWordIndex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});</a:t>
            </a:r>
          </a:p>
          <a:p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trialData.response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response;</a:t>
            </a:r>
          </a:p>
          <a:p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MyEmotionalStroopData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.(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sprintf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trial%d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 =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trialData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zh-CN" altLang="en-US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zh-CN" altLang="en-US" sz="2400" b="1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暂停一段时间</a:t>
            </a:r>
            <a:endParaRPr lang="en-US" altLang="zh-CN" sz="2400" b="1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it-IT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pauseDuration = 2; </a:t>
            </a:r>
            <a:r>
              <a:rPr lang="zh-CN" altLang="en-US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设置等待时间</a:t>
            </a:r>
            <a:endParaRPr lang="en-US" altLang="zh-CN" sz="24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WaitSecs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pauseDuration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zh-CN" altLang="en-US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'Close'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currentFaceTexture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zh-CN" sz="24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marL="0" indent="0">
              <a:buNone/>
            </a:pPr>
            <a:r>
              <a:rPr lang="zh-CN" altLang="en-US" sz="2400" b="1" i="0" u="none" strike="noStrike" baseline="0" dirty="0">
                <a:latin typeface="Courier New" panose="02070309020205020404" pitchFamily="49" charset="0"/>
              </a:rPr>
              <a:t>关闭窗口，导出并永久保存实验数据文件</a:t>
            </a:r>
            <a:endParaRPr lang="en-US" altLang="zh-CN" sz="2400" b="1" i="0" u="none" strike="noStrike" baseline="0" dirty="0">
              <a:latin typeface="Courier New" panose="02070309020205020404" pitchFamily="49" charset="0"/>
            </a:endParaRPr>
          </a:p>
          <a:p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Screen(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CloseAll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save(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MyEmotionalStroopData.mat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MyEmotionalStroopData</a:t>
            </a:r>
            <a:r>
              <a:rPr lang="en-US" altLang="zh-CN" sz="24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altLang="zh-CN" sz="2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zh-CN" alt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9DD1BB9-0200-AEFB-338E-8336D37BF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635" y="2596841"/>
            <a:ext cx="99140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696" tIns="0" rIns="12696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 Unicode MS"/>
                <a:ea typeface="SFMono-Regular"/>
                <a:cs typeface="+mn-cs"/>
              </a:rPr>
              <a:t>注：</a:t>
            </a: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 Unicode MS"/>
                <a:ea typeface="SFMono-Regular"/>
                <a:cs typeface="+mn-cs"/>
              </a:rPr>
              <a:t>sprintf</a:t>
            </a: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" panose="020B0604020202020204" pitchFamily="34" charset="0"/>
                <a:ea typeface="-apple-system"/>
                <a:cs typeface="+mn-cs"/>
              </a:rPr>
              <a:t>函数来格式化一个字符串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" panose="020B0604020202020204" pitchFamily="34" charset="0"/>
                <a:ea typeface="-apple-system"/>
                <a:cs typeface="+mn-cs"/>
              </a:rPr>
              <a:t>。</a:t>
            </a: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 Unicode MS"/>
                <a:ea typeface="SFMono-Regular"/>
                <a:cs typeface="+mn-cs"/>
              </a:rPr>
              <a:t>%s_%s</a:t>
            </a: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" panose="020B0604020202020204" pitchFamily="34" charset="0"/>
                <a:ea typeface="PingFang-SC-Regular"/>
                <a:cs typeface="+mn-cs"/>
              </a:rPr>
              <a:t> 是格式字符串，表示将两个字符串以“_”连接。</a:t>
            </a:r>
            <a:endParaRPr kumimoji="0" lang="zh-CN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5073B"/>
              </a:solidFill>
              <a:effectLst/>
              <a:uLnTx/>
              <a:uFillTx/>
              <a:latin typeface="Arial" panose="020B0604020202020204" pitchFamily="34" charset="0"/>
              <a:ea typeface="-apple-system"/>
              <a:cs typeface="+mn-cs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DE0AF1-1491-9574-2A71-C1345CC95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23138"/>
            <a:ext cx="166704" cy="446276"/>
          </a:xfrm>
          <a:prstGeom prst="rect">
            <a:avLst/>
          </a:prstGeom>
          <a:solidFill>
            <a:srgbClr val="FDFD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696" tIns="0" rIns="12696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5073B"/>
                </a:solidFill>
                <a:effectLst/>
                <a:uLnTx/>
                <a:uFillTx/>
                <a:latin typeface="Arial" panose="020B0604020202020204" pitchFamily="34" charset="0"/>
                <a:ea typeface="PingFang-SC-Regular"/>
                <a:cs typeface="+mn-cs"/>
              </a:rPr>
              <a:t>。</a:t>
            </a:r>
            <a:endParaRPr kumimoji="0" lang="zh-CN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05073B"/>
              </a:solidFill>
              <a:effectLst/>
              <a:uLnTx/>
              <a:uFillTx/>
              <a:latin typeface="Arial" panose="020B0604020202020204" pitchFamily="34" charset="0"/>
              <a:ea typeface="-apple-system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305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215" y="930275"/>
            <a:ext cx="11588750" cy="668972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zh-CN" altLang="zh-CN"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第二题</a:t>
            </a:r>
          </a:p>
          <a:p>
            <a:pPr>
              <a:lnSpc>
                <a:spcPct val="100000"/>
              </a:lnSpc>
            </a:pP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function MyEmotionalStroopExpPTB(id, name, session)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</a:t>
            </a:r>
            <a:r>
              <a:rPr lang="zh-CN" altLang="zh-CN" sz="25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</a:t>
            </a:r>
            <a: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% 创建一个新的MAT文件</a:t>
            </a:r>
            <a:b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% 检查输入参数的数目</a:t>
            </a:r>
            <a:b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if nargin &lt; 3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    error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('请输入被试编号、被试姓名和实验轮次。'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);  </a:t>
            </a:r>
            <a: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%MyEmotionalStroopExpF('001', 'Duan', 1);</a:t>
            </a:r>
            <a:b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end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</a:t>
            </a:r>
            <a:r>
              <a:rPr lang="zh-CN" altLang="zh-CN" sz="25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</a:t>
            </a:r>
            <a: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% 创建一个新的MAT文件</a:t>
            </a:r>
            <a:b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filename = sprintf(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'StroopExp_%s_%s_Session%d.mat'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id, name, session);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StroopData = matfile(filename,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 'Writable'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true);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974145"/>
            <a:ext cx="10969200" cy="47592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</a:t>
            </a:r>
            <a: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% 定义实验参数</a:t>
            </a:r>
            <a:b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color = {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'blue-blue.bmp'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'green-green.bmp'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'red-red.bmp'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};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currentCondition = </a:t>
            </a:r>
            <a:r>
              <a:rPr lang="zh-CN" altLang="zh-CN" sz="2220" b="1" spc="30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{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'blue'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'green'</a:t>
            </a:r>
            <a:r>
              <a:rPr lang="zh-CN" altLang="zh-CN" sz="2220" b="1" spc="30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,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'red'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};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trialOrder = randperm(length(color));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</a:t>
            </a:r>
            <a: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</a:t>
            </a:r>
            <a:r>
              <a:rPr lang="zh-CN" altLang="zh-CN" sz="250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% 初始化Psychtoolbox</a:t>
            </a:r>
            <a:b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Screen(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'Preference'</a:t>
            </a:r>
            <a:r>
              <a:rPr lang="zh-CN" altLang="zh-CN" sz="2220" b="1" spc="30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,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 'SkipSyncTests'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1);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Screen(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'Preference'</a:t>
            </a:r>
            <a:r>
              <a:rPr lang="zh-CN" altLang="zh-CN" sz="2220" b="1" spc="30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,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 'VisualDebugLevel'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0);</a:t>
            </a:r>
            <a:b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</a:b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[window, ~] = Screen(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'OpenWindow'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, max(Screen(</a:t>
            </a:r>
            <a:r>
              <a:rPr lang="zh-CN" altLang="zh-CN" sz="2220" b="1" spc="300">
                <a:solidFill>
                  <a:srgbClr val="7030A0"/>
                </a:solidFill>
                <a:latin typeface="+mj-lt"/>
                <a:ea typeface="+mj-ea"/>
                <a:cs typeface="+mj-cs"/>
                <a:sym typeface="+mn-ea"/>
              </a:rPr>
              <a:t>'Screens'</a:t>
            </a:r>
            <a:r>
              <a:rPr lang="zh-CN" altLang="zh-CN" sz="2220" b="1" spc="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)), [255 255 255]); 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      </a:t>
            </a:r>
            <a:r>
              <a:rPr lang="zh-CN" altLang="zh-CN" sz="2220" b="1" spc="30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% 打开窗口</a:t>
            </a:r>
            <a:endParaRPr lang="zh-CN" altLang="zh-CN" sz="2220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A3ZDQwMmNiOWFlYzZjYTcwOWJiZGQ0YTA5ODBmZG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2015</Words>
  <Application>Microsoft Office PowerPoint</Application>
  <PresentationFormat>宽屏</PresentationFormat>
  <Paragraphs>234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 Unicode MS</vt:lpstr>
      <vt:lpstr>等线</vt:lpstr>
      <vt:lpstr>等线 Light</vt:lpstr>
      <vt:lpstr>微软雅黑</vt:lpstr>
      <vt:lpstr>Arial</vt:lpstr>
      <vt:lpstr>Courier New</vt:lpstr>
      <vt:lpstr>Wingdings</vt:lpstr>
      <vt:lpstr>WPS</vt:lpstr>
      <vt:lpstr>Office 主题​​</vt:lpstr>
      <vt:lpstr>PowerPoint 演示文稿</vt:lpstr>
      <vt:lpstr>构建试次顺序，每张照片和每个词语只循环一次</vt:lpstr>
      <vt:lpstr>PowerPoint 演示文稿</vt:lpstr>
      <vt:lpstr>PowerPoint 演示文稿</vt:lpstr>
      <vt:lpstr>PowerPoint 演示文稿</vt:lpstr>
      <vt:lpstr>等待被试反应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妍 陈</cp:lastModifiedBy>
  <cp:revision>158</cp:revision>
  <dcterms:created xsi:type="dcterms:W3CDTF">2019-06-19T02:08:00Z</dcterms:created>
  <dcterms:modified xsi:type="dcterms:W3CDTF">2024-01-03T00:43:44Z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7688DBAF53684DFC9F42DC44AEB9E1BB_11</vt:lpwstr>
  </property>
</Properties>
</file>