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handoutMasterIdLst>
    <p:handoutMasterId r:id="rId82"/>
  </p:handoutMasterIdLst>
  <p:sldIdLst>
    <p:sldId id="256"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380" r:id="rId18"/>
    <p:sldId id="277" r:id="rId19"/>
    <p:sldId id="445" r:id="rId20"/>
    <p:sldId id="381" r:id="rId21"/>
    <p:sldId id="278" r:id="rId22"/>
    <p:sldId id="446" r:id="rId23"/>
    <p:sldId id="280" r:id="rId24"/>
    <p:sldId id="279" r:id="rId25"/>
    <p:sldId id="447" r:id="rId26"/>
    <p:sldId id="281" r:id="rId27"/>
    <p:sldId id="283" r:id="rId28"/>
    <p:sldId id="284" r:id="rId29"/>
    <p:sldId id="285" r:id="rId30"/>
    <p:sldId id="286" r:id="rId31"/>
    <p:sldId id="287" r:id="rId32"/>
    <p:sldId id="288" r:id="rId33"/>
    <p:sldId id="289" r:id="rId34"/>
    <p:sldId id="290" r:id="rId36"/>
    <p:sldId id="291"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31" r:id="rId52"/>
    <p:sldId id="309" r:id="rId53"/>
    <p:sldId id="310" r:id="rId54"/>
    <p:sldId id="311" r:id="rId55"/>
    <p:sldId id="450"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64" r:id="rId69"/>
    <p:sldId id="362" r:id="rId70"/>
    <p:sldId id="363" r:id="rId71"/>
    <p:sldId id="327" r:id="rId72"/>
    <p:sldId id="359" r:id="rId73"/>
    <p:sldId id="361" r:id="rId74"/>
    <p:sldId id="360" r:id="rId75"/>
    <p:sldId id="366" r:id="rId76"/>
    <p:sldId id="329" r:id="rId77"/>
    <p:sldId id="332" r:id="rId78"/>
    <p:sldId id="335" r:id="rId79"/>
    <p:sldId id="336" r:id="rId80"/>
    <p:sldId id="367" r:id="rId81"/>
  </p:sldIdLst>
  <p:sldSz cx="12192000" cy="6858000"/>
  <p:notesSz cx="6760845" cy="9881870"/>
  <p:custDataLst>
    <p:tags r:id="rId8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1B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6" Type="http://schemas.openxmlformats.org/officeDocument/2006/relationships/tags" Target="tags/tag14.xml"/><Relationship Id="rId85" Type="http://schemas.openxmlformats.org/officeDocument/2006/relationships/tableStyles" Target="tableStyles.xml"/><Relationship Id="rId84" Type="http://schemas.openxmlformats.org/officeDocument/2006/relationships/viewProps" Target="viewProps.xml"/><Relationship Id="rId83" Type="http://schemas.openxmlformats.org/officeDocument/2006/relationships/presProps" Target="presProps.xml"/><Relationship Id="rId82" Type="http://schemas.openxmlformats.org/officeDocument/2006/relationships/handoutMaster" Target="handoutMasters/handoutMaster1.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6.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notesMaster" Target="notesMasters/notesMaster1.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29837" cy="495826"/>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29761" y="0"/>
            <a:ext cx="2929837" cy="495826"/>
          </a:xfrm>
          <a:prstGeom prst="rect">
            <a:avLst/>
          </a:prstGeom>
        </p:spPr>
        <p:txBody>
          <a:bodyPr vert="horz" lIns="91440" tIns="45720" rIns="91440" bIns="45720" rtlCol="0"/>
          <a:lstStyle>
            <a:lvl1pPr algn="r">
              <a:defRPr sz="1200"/>
            </a:lvl1pPr>
          </a:lstStyle>
          <a:p>
            <a:fld id="{C06FA6FB-EFF9-42F1-9B1E-5967C70AA699}" type="datetimeFigureOut">
              <a:rPr lang="zh-CN" altLang="en-US" smtClean="0"/>
            </a:fld>
            <a:endParaRPr lang="zh-CN" altLang="en-US"/>
          </a:p>
        </p:txBody>
      </p:sp>
      <p:sp>
        <p:nvSpPr>
          <p:cNvPr id="4" name="页脚占位符 3"/>
          <p:cNvSpPr>
            <a:spLocks noGrp="1"/>
          </p:cNvSpPr>
          <p:nvPr>
            <p:ph type="ftr" sz="quarter" idx="2"/>
          </p:nvPr>
        </p:nvSpPr>
        <p:spPr>
          <a:xfrm>
            <a:off x="0" y="9386364"/>
            <a:ext cx="2929837" cy="495825"/>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29761" y="9386364"/>
            <a:ext cx="2929837" cy="495825"/>
          </a:xfrm>
          <a:prstGeom prst="rect">
            <a:avLst/>
          </a:prstGeom>
        </p:spPr>
        <p:txBody>
          <a:bodyPr vert="horz" lIns="91440" tIns="45720" rIns="91440" bIns="45720" rtlCol="0" anchor="b"/>
          <a:lstStyle>
            <a:lvl1pPr algn="r">
              <a:defRPr sz="1200"/>
            </a:lvl1pPr>
          </a:lstStyle>
          <a:p>
            <a:fld id="{115FF244-8138-4B60-AD01-3905239DC928}"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29837" cy="495826"/>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29761" y="0"/>
            <a:ext cx="2929837" cy="495826"/>
          </a:xfrm>
          <a:prstGeom prst="rect">
            <a:avLst/>
          </a:prstGeom>
        </p:spPr>
        <p:txBody>
          <a:bodyPr vert="horz" lIns="91440" tIns="45720" rIns="91440" bIns="45720" rtlCol="0"/>
          <a:lstStyle>
            <a:lvl1pPr algn="r">
              <a:defRPr sz="1200"/>
            </a:lvl1pPr>
          </a:lstStyle>
          <a:p>
            <a:fld id="{031BFD99-5567-4D93-939D-6A9AF80285A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15925" y="1235075"/>
            <a:ext cx="5929313" cy="3335338"/>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6117" y="4755803"/>
            <a:ext cx="5408930" cy="3891112"/>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386364"/>
            <a:ext cx="2929837" cy="495825"/>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29761" y="9386364"/>
            <a:ext cx="2929837" cy="495825"/>
          </a:xfrm>
          <a:prstGeom prst="rect">
            <a:avLst/>
          </a:prstGeom>
        </p:spPr>
        <p:txBody>
          <a:bodyPr vert="horz" lIns="91440" tIns="45720" rIns="91440" bIns="45720" rtlCol="0" anchor="b"/>
          <a:lstStyle>
            <a:lvl1pPr algn="r">
              <a:defRPr sz="1200"/>
            </a:lvl1pPr>
          </a:lstStyle>
          <a:p>
            <a:fld id="{5406005D-C771-49B0-9EDD-78F25F82E1F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p:sp>
      <p:sp>
        <p:nvSpPr>
          <p:cNvPr id="1638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fld id="{BF7A2C12-AF16-408B-A530-348754846426}" type="slidenum">
              <a:rPr lang="en-US" altLang="zh-CN" sz="1200"/>
            </a:fld>
            <a:endParaRPr lang="en-US" altLang="zh-CN"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8E148E73-ADED-4F65-8BBC-794E9226EB6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98136A-5043-43B2-9352-637BCE10408D}"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E148E73-ADED-4F65-8BBC-794E9226EB6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98136A-5043-43B2-9352-637BCE10408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E148E73-ADED-4F65-8BBC-794E9226EB6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98136A-5043-43B2-9352-637BCE10408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914400" y="228600"/>
            <a:ext cx="10363200" cy="1143000"/>
          </a:xfrm>
        </p:spPr>
        <p:txBody>
          <a:bodyPr/>
          <a:lstStyle/>
          <a:p>
            <a:r>
              <a:rPr lang="zh-CN" altLang="en-US"/>
              <a:t>单击此处编辑母版标题样式</a:t>
            </a:r>
            <a:endParaRPr lang="zh-CN" altLang="en-US"/>
          </a:p>
        </p:txBody>
      </p:sp>
      <p:sp>
        <p:nvSpPr>
          <p:cNvPr id="3" name="文本占位符 2"/>
          <p:cNvSpPr>
            <a:spLocks noGrp="1"/>
          </p:cNvSpPr>
          <p:nvPr>
            <p:ph type="body" sz="half" idx="1"/>
          </p:nvPr>
        </p:nvSpPr>
        <p:spPr>
          <a:xfrm>
            <a:off x="914400" y="1905000"/>
            <a:ext cx="5087816" cy="4114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quarter" idx="2"/>
          </p:nvPr>
        </p:nvSpPr>
        <p:spPr>
          <a:xfrm>
            <a:off x="6189784" y="1905000"/>
            <a:ext cx="5087816" cy="19812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内容占位符 4"/>
          <p:cNvSpPr>
            <a:spLocks noGrp="1"/>
          </p:cNvSpPr>
          <p:nvPr>
            <p:ph sz="quarter" idx="3"/>
          </p:nvPr>
        </p:nvSpPr>
        <p:spPr>
          <a:xfrm>
            <a:off x="6189784" y="4038600"/>
            <a:ext cx="5087816" cy="19812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日期占位符 5"/>
          <p:cNvSpPr>
            <a:spLocks noGrp="1"/>
          </p:cNvSpPr>
          <p:nvPr>
            <p:ph type="dt" sz="half" idx="10"/>
          </p:nvPr>
        </p:nvSpPr>
        <p:spPr>
          <a:xfrm>
            <a:off x="2946400" y="6400800"/>
            <a:ext cx="2540000" cy="457200"/>
          </a:xfrm>
        </p:spPr>
        <p:txBody>
          <a:bodyPr/>
          <a:lstStyle>
            <a:lvl1pPr>
              <a:defRPr/>
            </a:lvl1pPr>
          </a:lstStyle>
          <a:p>
            <a:pPr>
              <a:defRPr/>
            </a:pPr>
            <a:endParaRPr lang="en-US" altLang="zh-CN"/>
          </a:p>
        </p:txBody>
      </p:sp>
      <p:sp>
        <p:nvSpPr>
          <p:cNvPr id="7" name="页脚占位符 6"/>
          <p:cNvSpPr>
            <a:spLocks noGrp="1"/>
          </p:cNvSpPr>
          <p:nvPr>
            <p:ph type="ftr" sz="quarter" idx="11"/>
          </p:nvPr>
        </p:nvSpPr>
        <p:spPr>
          <a:xfrm>
            <a:off x="5588000" y="6400800"/>
            <a:ext cx="3860800" cy="457200"/>
          </a:xfrm>
        </p:spPr>
        <p:txBody>
          <a:bodyPr/>
          <a:lstStyle>
            <a:lvl1pPr>
              <a:defRPr/>
            </a:lvl1pPr>
          </a:lstStyle>
          <a:p>
            <a:pPr>
              <a:defRPr/>
            </a:pPr>
            <a:endParaRPr lang="en-US" altLang="zh-CN"/>
          </a:p>
        </p:txBody>
      </p:sp>
      <p:sp>
        <p:nvSpPr>
          <p:cNvPr id="8" name="灯片编号占位符 7"/>
          <p:cNvSpPr>
            <a:spLocks noGrp="1"/>
          </p:cNvSpPr>
          <p:nvPr>
            <p:ph type="sldNum" sz="quarter" idx="12"/>
          </p:nvPr>
        </p:nvSpPr>
        <p:spPr>
          <a:xfrm>
            <a:off x="9550400" y="6324600"/>
            <a:ext cx="2540000" cy="457200"/>
          </a:xfrm>
        </p:spPr>
        <p:txBody>
          <a:bodyPr/>
          <a:lstStyle>
            <a:lvl1pPr>
              <a:defRPr/>
            </a:lvl1pPr>
          </a:lstStyle>
          <a:p>
            <a:fld id="{48706E14-4EFD-4657-A6EB-BFEFECD4074E}" type="slidenum">
              <a:rPr lang="zh-CN" altLang="en-US"/>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E148E73-ADED-4F65-8BBC-794E9226EB6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98136A-5043-43B2-9352-637BCE10408D}"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8E148E73-ADED-4F65-8BBC-794E9226EB6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98136A-5043-43B2-9352-637BCE10408D}"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8E148E73-ADED-4F65-8BBC-794E9226EB6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98136A-5043-43B2-9352-637BCE10408D}"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E148E73-ADED-4F65-8BBC-794E9226EB6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B98136A-5043-43B2-9352-637BCE10408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E148E73-ADED-4F65-8BBC-794E9226EB6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B98136A-5043-43B2-9352-637BCE10408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E148E73-ADED-4F65-8BBC-794E9226EB6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B98136A-5043-43B2-9352-637BCE10408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8E148E73-ADED-4F65-8BBC-794E9226EB6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98136A-5043-43B2-9352-637BCE10408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8E148E73-ADED-4F65-8BBC-794E9226EB6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98136A-5043-43B2-9352-637BCE10408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148E73-ADED-4F65-8BBC-794E9226EB6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98136A-5043-43B2-9352-637BCE10408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jpeg"/><Relationship Id="rId1"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jpeg"/><Relationship Id="rId1"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jpeg"/><Relationship Id="rId1" Type="http://schemas.openxmlformats.org/officeDocument/2006/relationships/image" Target="../media/image19.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image" Target="../media/image21.jpeg"/></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28.jpeg"/><Relationship Id="rId6" Type="http://schemas.openxmlformats.org/officeDocument/2006/relationships/image" Target="../media/image27.jpeg"/><Relationship Id="rId5" Type="http://schemas.openxmlformats.org/officeDocument/2006/relationships/hyperlink" Target="http://www.med126.com/Article/Print.asp?ArticleID=18950" TargetMode="External"/><Relationship Id="rId4" Type="http://schemas.openxmlformats.org/officeDocument/2006/relationships/image" Target="../media/image26.jpeg"/><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hyperlink" Target="http://health.163.com/06/1023/15/2U4L0DNG00181RA3.html" TargetMode="Externa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1.jpeg"/><Relationship Id="rId1"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5.jpeg"/><Relationship Id="rId3" Type="http://schemas.openxmlformats.org/officeDocument/2006/relationships/tags" Target="../tags/tag5.xml"/><Relationship Id="rId2" Type="http://schemas.openxmlformats.org/officeDocument/2006/relationships/image" Target="../media/image20.jpeg"/><Relationship Id="rId1" Type="http://schemas.openxmlformats.org/officeDocument/2006/relationships/tags" Target="../tags/tag4.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image" Target="../media/image36.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jpeg"/><Relationship Id="rId1"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tags" Target="../tags/tag7.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image" Target="../media/image4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2.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3.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4.jpe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6.jpeg"/><Relationship Id="rId1" Type="http://schemas.openxmlformats.org/officeDocument/2006/relationships/image" Target="../media/image45.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7.png"/></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image" Target="../media/image40.png"/></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image" Target="../media/image4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hyperlink" Target="file:///D:\A%20My%20documents\&#29983;&#21629;&#31185;&#23398;&#19982;&#25216;&#26415;&#23398;&#38498;\&#26032;&#24314;&#25991;&#20214;&#22841;\Google%20&#22270;&#20687;&#25628;&#32034;%20www_amnh_org-exhibitions-epidemic-section_04-images-smallpox_jpg%20&#30340;&#32467;&#26524;.files\imgres.files\smallpox.jpg" TargetMode="External"/><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image" Target="../media/image51.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0.jpeg"/><Relationship Id="rId2" Type="http://schemas.openxmlformats.org/officeDocument/2006/relationships/image" Target="../media/image57.jpeg"/><Relationship Id="rId1" Type="http://schemas.openxmlformats.org/officeDocument/2006/relationships/image" Target="../media/image56.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8.jpeg"/></Relationships>
</file>

<file path=ppt/slides/_rels/slide5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0.png"/><Relationship Id="rId2" Type="http://schemas.openxmlformats.org/officeDocument/2006/relationships/image" Target="../media/image20.jpeg"/><Relationship Id="rId1" Type="http://schemas.openxmlformats.org/officeDocument/2006/relationships/image" Target="../media/image59.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2.jpeg"/><Relationship Id="rId1" Type="http://schemas.openxmlformats.org/officeDocument/2006/relationships/image" Target="../media/image61.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3.pn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6.jpeg"/></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6.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7.jpeg"/></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9.png"/><Relationship Id="rId1" Type="http://schemas.openxmlformats.org/officeDocument/2006/relationships/image" Target="../media/image68.jpeg"/></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0.jpeg"/></Relationships>
</file>

<file path=ppt/slides/_rels/slide6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image" Target="../media/image7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8.png"/><Relationship Id="rId1" Type="http://schemas.openxmlformats.org/officeDocument/2006/relationships/image" Target="../media/image7.png"/></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2.jpeg"/><Relationship Id="rId1" Type="http://schemas.openxmlformats.org/officeDocument/2006/relationships/tags" Target="../tags/tag13.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4.png"/><Relationship Id="rId1" Type="http://schemas.openxmlformats.org/officeDocument/2006/relationships/image" Target="../media/image73.png"/></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5.jpeg"/></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6.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aike.smu.edu.cn/course/view.php?id=1721"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descr="02_antibodycartoo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0" y="333375"/>
            <a:ext cx="9144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8"/>
          <p:cNvSpPr>
            <a:spLocks noChangeArrowheads="1"/>
          </p:cNvSpPr>
          <p:nvPr/>
        </p:nvSpPr>
        <p:spPr bwMode="auto">
          <a:xfrm>
            <a:off x="4440238" y="4868864"/>
            <a:ext cx="3744912" cy="935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3076" name="Text Box 9"/>
          <p:cNvSpPr txBox="1">
            <a:spLocks noChangeArrowheads="1"/>
          </p:cNvSpPr>
          <p:nvPr/>
        </p:nvSpPr>
        <p:spPr bwMode="auto">
          <a:xfrm>
            <a:off x="3359150" y="4941889"/>
            <a:ext cx="567055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7200">
                <a:ea typeface="华文行楷" panose="02010800040101010101" pitchFamily="2" charset="-122"/>
              </a:rPr>
              <a:t>抗体工程概论</a:t>
            </a:r>
            <a:endParaRPr lang="zh-CN" altLang="en-US" sz="7200">
              <a:ea typeface="华文行楷" panose="02010800040101010101" pitchFamily="2" charset="-122"/>
            </a:endParaRPr>
          </a:p>
        </p:txBody>
      </p:sp>
      <p:sp>
        <p:nvSpPr>
          <p:cNvPr id="3077" name="Rectangle 10"/>
          <p:cNvSpPr>
            <a:spLocks noChangeArrowheads="1"/>
          </p:cNvSpPr>
          <p:nvPr/>
        </p:nvSpPr>
        <p:spPr bwMode="auto">
          <a:xfrm>
            <a:off x="1048385" y="260350"/>
            <a:ext cx="10079355" cy="6264275"/>
          </a:xfrm>
          <a:prstGeom prst="rect">
            <a:avLst/>
          </a:prstGeom>
          <a:noFill/>
          <a:ln w="57150" cmpd="thinThick">
            <a:solidFill>
              <a:srgbClr val="FF6699"/>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iphtheria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782888" y="692151"/>
            <a:ext cx="2305050" cy="2879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descr="diphthe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6988" y="3860800"/>
            <a:ext cx="2881312" cy="240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descr="diphther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7801" y="2349500"/>
            <a:ext cx="2303463"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5"/>
          <p:cNvSpPr txBox="1">
            <a:spLocks noChangeArrowheads="1"/>
          </p:cNvSpPr>
          <p:nvPr/>
        </p:nvSpPr>
        <p:spPr bwMode="auto">
          <a:xfrm>
            <a:off x="6743700" y="527051"/>
            <a:ext cx="185166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3600" b="1">
                <a:latin typeface="等线" panose="02010600030101010101" charset="-122"/>
                <a:ea typeface="等线" panose="02010600030101010101" charset="-122"/>
                <a:cs typeface="等线" panose="02010600030101010101" charset="-122"/>
              </a:rPr>
              <a:t>白      喉</a:t>
            </a:r>
            <a:endParaRPr lang="zh-CN" altLang="en-US" sz="3600" b="1">
              <a:latin typeface="等线" panose="02010600030101010101" charset="-122"/>
              <a:ea typeface="等线" panose="02010600030101010101" charset="-122"/>
              <a:cs typeface="等线" panose="02010600030101010101" charset="-122"/>
            </a:endParaRPr>
          </a:p>
        </p:txBody>
      </p:sp>
      <p:sp>
        <p:nvSpPr>
          <p:cNvPr id="11270" name="Rectangle 6"/>
          <p:cNvSpPr>
            <a:spLocks noChangeArrowheads="1"/>
          </p:cNvSpPr>
          <p:nvPr/>
        </p:nvSpPr>
        <p:spPr bwMode="auto">
          <a:xfrm>
            <a:off x="1774825" y="260351"/>
            <a:ext cx="8713788" cy="6264275"/>
          </a:xfrm>
          <a:prstGeom prst="rect">
            <a:avLst/>
          </a:prstGeom>
          <a:noFill/>
          <a:ln w="57150" cmpd="thinThick">
            <a:solidFill>
              <a:srgbClr val="FF6699"/>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11271" name="Text Box 7"/>
          <p:cNvSpPr txBox="1">
            <a:spLocks noChangeArrowheads="1"/>
          </p:cNvSpPr>
          <p:nvPr/>
        </p:nvSpPr>
        <p:spPr bwMode="auto">
          <a:xfrm>
            <a:off x="5283200" y="876300"/>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zh-CN"/>
          </a:p>
        </p:txBody>
      </p:sp>
      <p:sp>
        <p:nvSpPr>
          <p:cNvPr id="11272" name="Text Box 8"/>
          <p:cNvSpPr txBox="1">
            <a:spLocks noChangeArrowheads="1"/>
          </p:cNvSpPr>
          <p:nvPr/>
        </p:nvSpPr>
        <p:spPr bwMode="auto">
          <a:xfrm>
            <a:off x="5303839" y="1196975"/>
            <a:ext cx="17541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a:t>Bull neck</a:t>
            </a:r>
            <a:endParaRPr lang="en-US" altLang="zh-CN"/>
          </a:p>
        </p:txBody>
      </p:sp>
      <p:sp>
        <p:nvSpPr>
          <p:cNvPr id="11273" name="Text Box 9"/>
          <p:cNvSpPr txBox="1">
            <a:spLocks noChangeArrowheads="1"/>
          </p:cNvSpPr>
          <p:nvPr/>
        </p:nvSpPr>
        <p:spPr bwMode="auto">
          <a:xfrm>
            <a:off x="6383339" y="5053013"/>
            <a:ext cx="2722880" cy="398780"/>
          </a:xfrm>
          <a:prstGeom prst="rect">
            <a:avLst/>
          </a:prstGeom>
          <a:noFill/>
          <a:ln w="9525">
            <a:solidFill>
              <a:schemeClr val="bg1"/>
            </a:solidFill>
            <a:miter lim="800000"/>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2000" b="1">
                <a:latin typeface="等线" panose="02010600030101010101" charset="-122"/>
                <a:ea typeface="等线" panose="02010600030101010101" charset="-122"/>
              </a:rPr>
              <a:t>致病因子：白喉外毒素</a:t>
            </a:r>
            <a:endParaRPr lang="zh-CN" altLang="en-US" sz="2000" b="1">
              <a:latin typeface="等线" panose="02010600030101010101" charset="-122"/>
              <a:ea typeface="等线" panose="02010600030101010101" charset="-122"/>
            </a:endParaRPr>
          </a:p>
        </p:txBody>
      </p:sp>
      <p:sp>
        <p:nvSpPr>
          <p:cNvPr id="11274" name="Text Box 8"/>
          <p:cNvSpPr txBox="1">
            <a:spLocks noChangeArrowheads="1"/>
          </p:cNvSpPr>
          <p:nvPr/>
        </p:nvSpPr>
        <p:spPr bwMode="auto">
          <a:xfrm>
            <a:off x="6456364" y="1844676"/>
            <a:ext cx="231648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2800" b="1">
                <a:latin typeface="等线" panose="02010600030101010101" charset="-122"/>
                <a:ea typeface="等线" panose="02010600030101010101" charset="-122"/>
              </a:rPr>
              <a:t>白喉棒状杆菌</a:t>
            </a:r>
            <a:endParaRPr lang="zh-CN" altLang="en-US" sz="2800" b="1">
              <a:latin typeface="等线" panose="02010600030101010101" charset="-122"/>
              <a:ea typeface="等线" panose="0201060003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fade">
                                      <p:cBhvr>
                                        <p:cTn id="7" dur="500"/>
                                        <p:tgtEl>
                                          <p:spTgt spid="1126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274"/>
                                        </p:tgtEl>
                                        <p:attrNameLst>
                                          <p:attrName>style.visibility</p:attrName>
                                        </p:attrNameLst>
                                      </p:cBhvr>
                                      <p:to>
                                        <p:strVal val="visible"/>
                                      </p:to>
                                    </p:set>
                                    <p:animEffect transition="in" filter="fade">
                                      <p:cBhvr>
                                        <p:cTn id="10" dur="500"/>
                                        <p:tgtEl>
                                          <p:spTgt spid="112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267"/>
                                        </p:tgtEl>
                                        <p:attrNameLst>
                                          <p:attrName>style.visibility</p:attrName>
                                        </p:attrNameLst>
                                      </p:cBhvr>
                                      <p:to>
                                        <p:strVal val="visible"/>
                                      </p:to>
                                    </p:set>
                                    <p:animEffect transition="in" filter="fade">
                                      <p:cBhvr>
                                        <p:cTn id="15" dur="500"/>
                                        <p:tgtEl>
                                          <p:spTgt spid="1126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273">
                                            <p:txEl>
                                              <p:pRg st="0" end="0"/>
                                            </p:txEl>
                                          </p:spTgt>
                                        </p:tgtEl>
                                        <p:attrNameLst>
                                          <p:attrName>style.visibility</p:attrName>
                                        </p:attrNameLst>
                                      </p:cBhvr>
                                      <p:to>
                                        <p:strVal val="visible"/>
                                      </p:to>
                                    </p:set>
                                    <p:animEffect transition="in" filter="fade">
                                      <p:cBhvr>
                                        <p:cTn id="20" dur="500"/>
                                        <p:tgtEl>
                                          <p:spTgt spid="1127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27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11266"/>
                                        </p:tgtEl>
                                        <p:attrNameLst>
                                          <p:attrName>style.visibility</p:attrName>
                                        </p:attrNameLst>
                                      </p:cBhvr>
                                      <p:to>
                                        <p:strVal val="visible"/>
                                      </p:to>
                                    </p:set>
                                    <p:animEffect transition="in" filter="wheel(1)">
                                      <p:cBhvr>
                                        <p:cTn id="29" dur="2000"/>
                                        <p:tgtEl>
                                          <p:spTgt spid="11266"/>
                                        </p:tgtEl>
                                      </p:cBhvr>
                                    </p:animEffect>
                                  </p:childTnLst>
                                </p:cTn>
                              </p:par>
                            </p:childTnLst>
                          </p:cTn>
                        </p:par>
                        <p:par>
                          <p:cTn id="30" fill="hold">
                            <p:stCondLst>
                              <p:cond delay="2000"/>
                            </p:stCondLst>
                            <p:childTnLst>
                              <p:par>
                                <p:cTn id="31" presetID="21" presetClass="entr" presetSubtype="1" fill="hold" grpId="0" nodeType="afterEffect">
                                  <p:stCondLst>
                                    <p:cond delay="0"/>
                                  </p:stCondLst>
                                  <p:childTnLst>
                                    <p:set>
                                      <p:cBhvr>
                                        <p:cTn id="32" dur="1" fill="hold">
                                          <p:stCondLst>
                                            <p:cond delay="0"/>
                                          </p:stCondLst>
                                        </p:cTn>
                                        <p:tgtEl>
                                          <p:spTgt spid="11272"/>
                                        </p:tgtEl>
                                        <p:attrNameLst>
                                          <p:attrName>style.visibility</p:attrName>
                                        </p:attrNameLst>
                                      </p:cBhvr>
                                      <p:to>
                                        <p:strVal val="visible"/>
                                      </p:to>
                                    </p:set>
                                    <p:animEffect transition="in" filter="wheel(1)">
                                      <p:cBhvr>
                                        <p:cTn id="33" dur="2000"/>
                                        <p:tgtEl>
                                          <p:spTgt spid="11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p:bldP spid="11273" grpId="0" bldLvl="0" animBg="1"/>
      <p:bldP spid="1127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ChangeArrowheads="1"/>
          </p:cNvSpPr>
          <p:nvPr/>
        </p:nvSpPr>
        <p:spPr bwMode="auto">
          <a:xfrm>
            <a:off x="815975" y="260350"/>
            <a:ext cx="10748645" cy="6264275"/>
          </a:xfrm>
          <a:prstGeom prst="rect">
            <a:avLst/>
          </a:prstGeom>
          <a:noFill/>
          <a:ln w="57150" cmpd="thinThick">
            <a:solidFill>
              <a:srgbClr val="FF6699"/>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pic>
        <p:nvPicPr>
          <p:cNvPr id="102402" name="Picture 2" descr="c:\users\administrator\appdata\roaming\360se6\User Data\temp\pyqheg.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98905" y="571500"/>
            <a:ext cx="5981700" cy="4436745"/>
          </a:xfrm>
          <a:prstGeom prst="rect">
            <a:avLst/>
          </a:prstGeom>
          <a:noFill/>
          <a:ln w="9525">
            <a:solidFill>
              <a:srgbClr val="FF6699"/>
            </a:solidFill>
            <a:miter lim="800000"/>
            <a:headEnd/>
            <a:tailEnd/>
          </a:ln>
          <a:extLst>
            <a:ext uri="{909E8E84-426E-40DD-AFC4-6F175D3DCCD1}">
              <a14:hiddenFill xmlns:a14="http://schemas.microsoft.com/office/drawing/2010/main">
                <a:solidFill>
                  <a:srgbClr val="FFFFFF"/>
                </a:solidFill>
              </a14:hiddenFill>
            </a:ext>
          </a:extLst>
        </p:spPr>
      </p:pic>
      <p:pic>
        <p:nvPicPr>
          <p:cNvPr id="12292" name="Picture 4" descr="c:\users\administrator\appdata\roaming\360se6\User Data\temp\005yC7KRgy6TYP0AWtv0d&amp;690.jpg"/>
          <p:cNvPicPr>
            <a:picLocks noChangeAspect="1" noChangeArrowheads="1"/>
          </p:cNvPicPr>
          <p:nvPr/>
        </p:nvPicPr>
        <p:blipFill>
          <a:blip r:embed="rId2">
            <a:extLst>
              <a:ext uri="{28A0092B-C50C-407E-A947-70E740481C1C}">
                <a14:useLocalDpi xmlns:a14="http://schemas.microsoft.com/office/drawing/2010/main" val="0"/>
              </a:ext>
            </a:extLst>
          </a:blip>
          <a:srcRect l="28397" r="18527" b="19568"/>
          <a:stretch>
            <a:fillRect/>
          </a:stretch>
        </p:blipFill>
        <p:spPr bwMode="auto">
          <a:xfrm>
            <a:off x="8399463" y="358776"/>
            <a:ext cx="170815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a:spLocks noChangeArrowheads="1"/>
          </p:cNvSpPr>
          <p:nvPr/>
        </p:nvSpPr>
        <p:spPr bwMode="auto">
          <a:xfrm>
            <a:off x="1985329" y="5238750"/>
            <a:ext cx="496887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2800" b="1">
                <a:latin typeface="等线" panose="02010600030101010101" charset="-122"/>
                <a:ea typeface="等线" panose="02010600030101010101" charset="-122"/>
              </a:rPr>
              <a:t>白喉抗毒素的小白鼠试验</a:t>
            </a:r>
            <a:endParaRPr lang="zh-CN" altLang="en-US" sz="2800" b="1">
              <a:latin typeface="等线" panose="02010600030101010101" charset="-122"/>
              <a:ea typeface="等线" panose="02010600030101010101" charset="-122"/>
            </a:endParaRPr>
          </a:p>
        </p:txBody>
      </p:sp>
      <p:sp>
        <p:nvSpPr>
          <p:cNvPr id="12294" name="矩形 3"/>
          <p:cNvSpPr>
            <a:spLocks noChangeArrowheads="1"/>
          </p:cNvSpPr>
          <p:nvPr/>
        </p:nvSpPr>
        <p:spPr bwMode="auto">
          <a:xfrm>
            <a:off x="8666164" y="2286001"/>
            <a:ext cx="11763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400"/>
              <a:t>Behring</a:t>
            </a:r>
            <a:endParaRPr lang="zh-CN" altLang="en-US" sz="2400"/>
          </a:p>
        </p:txBody>
      </p:sp>
      <p:sp>
        <p:nvSpPr>
          <p:cNvPr id="7" name="矩形 6"/>
          <p:cNvSpPr>
            <a:spLocks noChangeArrowheads="1"/>
          </p:cNvSpPr>
          <p:nvPr/>
        </p:nvSpPr>
        <p:spPr bwMode="auto">
          <a:xfrm>
            <a:off x="8399464" y="3114675"/>
            <a:ext cx="1584325"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2000" b="1">
                <a:latin typeface="等线" panose="02010600030101010101" charset="-122"/>
                <a:ea typeface="等线" panose="02010600030101010101" charset="-122"/>
                <a:cs typeface="等线" panose="02010600030101010101" charset="-122"/>
              </a:rPr>
              <a:t>细菌</a:t>
            </a:r>
            <a:r>
              <a:rPr lang="en-US" altLang="zh-CN" sz="2000" b="1">
                <a:latin typeface="等线" panose="02010600030101010101" charset="-122"/>
                <a:ea typeface="等线" panose="02010600030101010101" charset="-122"/>
                <a:cs typeface="等线" panose="02010600030101010101" charset="-122"/>
              </a:rPr>
              <a:t>/</a:t>
            </a:r>
            <a:r>
              <a:rPr lang="zh-CN" altLang="en-US" sz="2000" b="1">
                <a:latin typeface="等线" panose="02010600030101010101" charset="-122"/>
                <a:ea typeface="等线" panose="02010600030101010101" charset="-122"/>
                <a:cs typeface="等线" panose="02010600030101010101" charset="-122"/>
              </a:rPr>
              <a:t>外毒素</a:t>
            </a:r>
            <a:endParaRPr lang="zh-CN" altLang="en-US" sz="2000" b="1">
              <a:latin typeface="等线" panose="02010600030101010101" charset="-122"/>
              <a:ea typeface="等线" panose="02010600030101010101" charset="-122"/>
              <a:cs typeface="等线" panose="02010600030101010101" charset="-122"/>
            </a:endParaRPr>
          </a:p>
        </p:txBody>
      </p:sp>
      <p:sp>
        <p:nvSpPr>
          <p:cNvPr id="8" name="矩形 7"/>
          <p:cNvSpPr>
            <a:spLocks noChangeArrowheads="1"/>
          </p:cNvSpPr>
          <p:nvPr/>
        </p:nvSpPr>
        <p:spPr bwMode="auto">
          <a:xfrm>
            <a:off x="8832850" y="4076700"/>
            <a:ext cx="719138"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2000" b="1">
                <a:latin typeface="等线" panose="02010600030101010101" charset="-122"/>
                <a:ea typeface="等线" panose="02010600030101010101" charset="-122"/>
              </a:rPr>
              <a:t>动物</a:t>
            </a:r>
            <a:endParaRPr lang="zh-CN" altLang="en-US" sz="2000" b="1">
              <a:latin typeface="等线" panose="02010600030101010101" charset="-122"/>
              <a:ea typeface="等线" panose="02010600030101010101" charset="-122"/>
            </a:endParaRPr>
          </a:p>
        </p:txBody>
      </p:sp>
      <p:sp>
        <p:nvSpPr>
          <p:cNvPr id="9" name="矩形 8"/>
          <p:cNvSpPr>
            <a:spLocks noChangeArrowheads="1"/>
          </p:cNvSpPr>
          <p:nvPr/>
        </p:nvSpPr>
        <p:spPr bwMode="auto">
          <a:xfrm>
            <a:off x="8148638" y="5008563"/>
            <a:ext cx="2087562"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2000" b="1">
                <a:latin typeface="等线" panose="02010600030101010101" charset="-122"/>
                <a:ea typeface="等线" panose="02010600030101010101" charset="-122"/>
                <a:cs typeface="等线" panose="02010600030101010101" charset="-122"/>
              </a:rPr>
              <a:t>免疫血清</a:t>
            </a:r>
            <a:r>
              <a:rPr lang="en-US" altLang="zh-CN" sz="2000" b="1">
                <a:latin typeface="等线" panose="02010600030101010101" charset="-122"/>
                <a:ea typeface="等线" panose="02010600030101010101" charset="-122"/>
                <a:cs typeface="等线" panose="02010600030101010101" charset="-122"/>
              </a:rPr>
              <a:t>/</a:t>
            </a:r>
            <a:r>
              <a:rPr lang="zh-CN" altLang="en-US" sz="2000" b="1">
                <a:latin typeface="等线" panose="02010600030101010101" charset="-122"/>
                <a:ea typeface="等线" panose="02010600030101010101" charset="-122"/>
                <a:cs typeface="等线" panose="02010600030101010101" charset="-122"/>
              </a:rPr>
              <a:t>抗毒素</a:t>
            </a:r>
            <a:endParaRPr lang="zh-CN" altLang="en-US" sz="2000" b="1">
              <a:latin typeface="等线" panose="02010600030101010101" charset="-122"/>
              <a:ea typeface="等线" panose="02010600030101010101" charset="-122"/>
              <a:cs typeface="等线" panose="02010600030101010101" charset="-122"/>
            </a:endParaRPr>
          </a:p>
        </p:txBody>
      </p:sp>
      <p:cxnSp>
        <p:nvCxnSpPr>
          <p:cNvPr id="6" name="直接箭头连接符 5"/>
          <p:cNvCxnSpPr>
            <a:cxnSpLocks noChangeShapeType="1"/>
          </p:cNvCxnSpPr>
          <p:nvPr/>
        </p:nvCxnSpPr>
        <p:spPr bwMode="auto">
          <a:xfrm>
            <a:off x="9191625" y="3573463"/>
            <a:ext cx="0" cy="417512"/>
          </a:xfrm>
          <a:prstGeom prst="straightConnector1">
            <a:avLst/>
          </a:prstGeom>
          <a:noFill/>
          <a:ln w="28575" algn="ctr">
            <a:solidFill>
              <a:srgbClr val="FF0000"/>
            </a:solidFill>
            <a:round/>
            <a:tailEnd type="arrow" w="med" len="med"/>
          </a:ln>
          <a:extLst>
            <a:ext uri="{909E8E84-426E-40DD-AFC4-6F175D3DCCD1}">
              <a14:hiddenFill xmlns:a14="http://schemas.microsoft.com/office/drawing/2010/main">
                <a:noFill/>
              </a14:hiddenFill>
            </a:ext>
          </a:extLst>
        </p:spPr>
      </p:cxnSp>
      <p:cxnSp>
        <p:nvCxnSpPr>
          <p:cNvPr id="13" name="直接箭头连接符 12"/>
          <p:cNvCxnSpPr>
            <a:cxnSpLocks noChangeShapeType="1"/>
          </p:cNvCxnSpPr>
          <p:nvPr/>
        </p:nvCxnSpPr>
        <p:spPr bwMode="auto">
          <a:xfrm>
            <a:off x="9191625" y="4591051"/>
            <a:ext cx="0" cy="417513"/>
          </a:xfrm>
          <a:prstGeom prst="straightConnector1">
            <a:avLst/>
          </a:prstGeom>
          <a:noFill/>
          <a:ln w="28575" algn="ctr">
            <a:solidFill>
              <a:srgbClr val="FF0000"/>
            </a:solidFill>
            <a:round/>
            <a:tailEnd type="arrow" w="med" len="med"/>
          </a:ln>
          <a:extLst>
            <a:ext uri="{909E8E84-426E-40DD-AFC4-6F175D3DCCD1}">
              <a14:hiddenFill xmlns:a14="http://schemas.microsoft.com/office/drawing/2010/main">
                <a:noFill/>
              </a14:hiddenFill>
            </a:ext>
          </a:extLst>
        </p:spPr>
      </p:cxnSp>
      <p:sp>
        <p:nvSpPr>
          <p:cNvPr id="2" name="文本框 1"/>
          <p:cNvSpPr txBox="1"/>
          <p:nvPr/>
        </p:nvSpPr>
        <p:spPr>
          <a:xfrm>
            <a:off x="5555615" y="5941060"/>
            <a:ext cx="6096000" cy="521970"/>
          </a:xfrm>
          <a:prstGeom prst="rect">
            <a:avLst/>
          </a:prstGeom>
          <a:noFill/>
        </p:spPr>
        <p:txBody>
          <a:bodyPr wrap="square" rtlCol="0" anchor="t">
            <a:spAutoFit/>
          </a:bodyPr>
          <a:p>
            <a:r>
              <a:rPr lang="zh-CN" altLang="en-US" sz="1400" b="1"/>
              <a:t>Behring E</a:t>
            </a:r>
            <a:r>
              <a:rPr lang="zh-CN" altLang="en-US" sz="1400"/>
              <a:t>. Untersuchungen ueber das Zustandekommen der Diphtherie-Immunität bei Thieren. Dtsch Med Wochenschrift. </a:t>
            </a:r>
            <a:r>
              <a:rPr lang="zh-CN" altLang="en-US" sz="1400" b="1"/>
              <a:t>1890</a:t>
            </a:r>
            <a:r>
              <a:rPr lang="zh-CN" altLang="en-US" sz="1400"/>
              <a:t>, 50: 1145–1148.</a:t>
            </a:r>
            <a:endParaRPr lang="zh-CN" alt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02"/>
                                        </p:tgtEl>
                                        <p:attrNameLst>
                                          <p:attrName>style.visibility</p:attrName>
                                        </p:attrNameLst>
                                      </p:cBhvr>
                                      <p:to>
                                        <p:strVal val="visible"/>
                                      </p:to>
                                    </p:set>
                                    <p:animEffect transition="in" filter="fade">
                                      <p:cBhvr>
                                        <p:cTn id="7" dur="500"/>
                                        <p:tgtEl>
                                          <p:spTgt spid="10240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500"/>
                            </p:stCondLst>
                            <p:childTnLst>
                              <p:par>
                                <p:cTn id="18" presetID="10" presetClass="entr" presetSubtype="0" fill="hold" nodeType="afterEffect">
                                  <p:stCondLst>
                                    <p:cond delay="25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par>
                          <p:cTn id="21" fill="hold">
                            <p:stCondLst>
                              <p:cond delay="1250"/>
                            </p:stCondLst>
                            <p:childTnLst>
                              <p:par>
                                <p:cTn id="22" presetID="10" presetClass="entr" presetSubtype="0" fill="hold" grpId="0" nodeType="afterEffect">
                                  <p:stCondLst>
                                    <p:cond delay="25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10" presetClass="entr" presetSubtype="0" fill="hold" nodeType="afterEffect">
                                  <p:stCondLst>
                                    <p:cond delay="25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par>
                          <p:cTn id="29" fill="hold">
                            <p:stCondLst>
                              <p:cond delay="2750"/>
                            </p:stCondLst>
                            <p:childTnLst>
                              <p:par>
                                <p:cTn id="30" presetID="10" presetClass="entr" presetSubtype="0" fill="hold" grpId="0" nodeType="afterEffect">
                                  <p:stCondLst>
                                    <p:cond delay="25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tetanus-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84339" y="1129030"/>
            <a:ext cx="381952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descr="tetanu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6276" y="1129031"/>
            <a:ext cx="3743325"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 Box 4"/>
          <p:cNvSpPr txBox="1">
            <a:spLocks noChangeArrowheads="1"/>
          </p:cNvSpPr>
          <p:nvPr/>
        </p:nvSpPr>
        <p:spPr bwMode="auto">
          <a:xfrm>
            <a:off x="6327775" y="4057969"/>
            <a:ext cx="241871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r>
              <a:rPr kumimoji="0" lang="en-US" altLang="zh-CN" sz="2400">
                <a:latin typeface="Arial" panose="020B0604020202020204" pitchFamily="34" charset="0"/>
              </a:rPr>
              <a:t>Tetanus bacteria</a:t>
            </a:r>
            <a:endParaRPr kumimoji="0" lang="en-US" altLang="zh-CN" sz="2400">
              <a:latin typeface="Arial" panose="020B0604020202020204" pitchFamily="34" charset="0"/>
            </a:endParaRPr>
          </a:p>
          <a:p>
            <a:pPr eaLnBrk="1" hangingPunct="1"/>
            <a:r>
              <a:rPr kumimoji="0" lang="zh-CN" altLang="en-US" sz="2400" b="1">
                <a:latin typeface="等线" panose="02010600030101010101" charset="-122"/>
                <a:ea typeface="等线" panose="02010600030101010101" charset="-122"/>
              </a:rPr>
              <a:t>破伤风杆菌</a:t>
            </a:r>
            <a:endParaRPr kumimoji="0" lang="zh-CN" altLang="en-US" sz="2400" b="1">
              <a:latin typeface="等线" panose="02010600030101010101" charset="-122"/>
              <a:ea typeface="等线" panose="02010600030101010101" charset="-122"/>
            </a:endParaRPr>
          </a:p>
        </p:txBody>
      </p:sp>
      <p:sp>
        <p:nvSpPr>
          <p:cNvPr id="13317" name="Rectangle 5"/>
          <p:cNvSpPr>
            <a:spLocks noChangeArrowheads="1"/>
          </p:cNvSpPr>
          <p:nvPr/>
        </p:nvSpPr>
        <p:spPr bwMode="auto">
          <a:xfrm>
            <a:off x="575310" y="260350"/>
            <a:ext cx="10850245" cy="6264275"/>
          </a:xfrm>
          <a:prstGeom prst="rect">
            <a:avLst/>
          </a:prstGeom>
          <a:noFill/>
          <a:ln w="57150" cmpd="thinThick">
            <a:solidFill>
              <a:srgbClr val="FF6699"/>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13318" name="Text Box 6"/>
          <p:cNvSpPr txBox="1">
            <a:spLocks noChangeArrowheads="1"/>
          </p:cNvSpPr>
          <p:nvPr/>
        </p:nvSpPr>
        <p:spPr bwMode="auto">
          <a:xfrm>
            <a:off x="1725613" y="392430"/>
            <a:ext cx="14020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b="1">
                <a:latin typeface="等线" panose="02010600030101010101" charset="-122"/>
                <a:ea typeface="等线" panose="02010600030101010101" charset="-122"/>
              </a:rPr>
              <a:t>破伤风</a:t>
            </a:r>
            <a:endParaRPr lang="zh-CN" altLang="en-US" b="1">
              <a:latin typeface="等线" panose="02010600030101010101" charset="-122"/>
              <a:ea typeface="等线" panose="02010600030101010101" charset="-122"/>
            </a:endParaRPr>
          </a:p>
        </p:txBody>
      </p:sp>
      <p:sp>
        <p:nvSpPr>
          <p:cNvPr id="12295" name="Text Box 7"/>
          <p:cNvSpPr txBox="1">
            <a:spLocks noChangeArrowheads="1"/>
          </p:cNvSpPr>
          <p:nvPr/>
        </p:nvSpPr>
        <p:spPr bwMode="auto">
          <a:xfrm>
            <a:off x="1684655" y="3992880"/>
            <a:ext cx="38195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2400" b="1">
                <a:latin typeface="等线" panose="02010600030101010101" charset="-122"/>
                <a:ea typeface="等线" panose="02010600030101010101" charset="-122"/>
              </a:rPr>
              <a:t>角弓反张</a:t>
            </a:r>
            <a:endParaRPr lang="zh-CN" altLang="en-US" sz="2400" b="1">
              <a:latin typeface="等线" panose="02010600030101010101" charset="-122"/>
              <a:ea typeface="等线" panose="02010600030101010101" charset="-122"/>
            </a:endParaRPr>
          </a:p>
          <a:p>
            <a:pPr eaLnBrk="1" hangingPunct="1"/>
            <a:r>
              <a:rPr lang="en-US" altLang="zh-CN" sz="2000" b="1">
                <a:latin typeface="等线" panose="02010600030101010101" charset="-122"/>
                <a:ea typeface="等线" panose="02010600030101010101" charset="-122"/>
              </a:rPr>
              <a:t>      </a:t>
            </a:r>
            <a:r>
              <a:rPr lang="zh-CN" altLang="en-US" sz="2000" b="1">
                <a:latin typeface="等线" panose="02010600030101010101" charset="-122"/>
                <a:ea typeface="等线" panose="02010600030101010101" charset="-122"/>
              </a:rPr>
              <a:t>破伤风的典型临床表现</a:t>
            </a:r>
            <a:endParaRPr lang="zh-CN" altLang="en-US" sz="2000" b="1">
              <a:latin typeface="等线" panose="02010600030101010101" charset="-122"/>
              <a:ea typeface="等线" panose="02010600030101010101" charset="-122"/>
            </a:endParaRPr>
          </a:p>
        </p:txBody>
      </p:sp>
      <p:sp>
        <p:nvSpPr>
          <p:cNvPr id="12296" name="Text Box 9"/>
          <p:cNvSpPr txBox="1">
            <a:spLocks noChangeArrowheads="1"/>
          </p:cNvSpPr>
          <p:nvPr/>
        </p:nvSpPr>
        <p:spPr bwMode="auto">
          <a:xfrm>
            <a:off x="1739901" y="4880293"/>
            <a:ext cx="3281363" cy="398780"/>
          </a:xfrm>
          <a:prstGeom prst="rect">
            <a:avLst/>
          </a:prstGeom>
          <a:noFill/>
          <a:ln w="9525">
            <a:solidFill>
              <a:schemeClr val="bg1"/>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2000" b="1">
                <a:latin typeface="等线" panose="02010600030101010101" charset="-122"/>
                <a:ea typeface="等线" panose="02010600030101010101" charset="-122"/>
              </a:rPr>
              <a:t>致病因子：破伤风外毒素</a:t>
            </a:r>
            <a:r>
              <a:rPr lang="zh-CN" altLang="en-US" sz="2000" b="1">
                <a:latin typeface="楷体_GB2312" pitchFamily="49" charset="-122"/>
                <a:ea typeface="楷体_GB2312" pitchFamily="49" charset="-122"/>
              </a:rPr>
              <a:t>   </a:t>
            </a:r>
            <a:endParaRPr lang="zh-CN" altLang="en-US" sz="2000" b="1">
              <a:latin typeface="楷体_GB2312" pitchFamily="49" charset="-122"/>
              <a:ea typeface="楷体_GB2312" pitchFamily="49" charset="-122"/>
            </a:endParaRPr>
          </a:p>
        </p:txBody>
      </p:sp>
      <p:sp>
        <p:nvSpPr>
          <p:cNvPr id="9" name="矩形 8"/>
          <p:cNvSpPr>
            <a:spLocks noChangeArrowheads="1"/>
          </p:cNvSpPr>
          <p:nvPr/>
        </p:nvSpPr>
        <p:spPr bwMode="auto">
          <a:xfrm>
            <a:off x="1668464" y="5405438"/>
            <a:ext cx="1811337"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2000" b="1">
                <a:latin typeface="等线" panose="02010600030101010101" charset="-122"/>
                <a:ea typeface="等线" panose="02010600030101010101" charset="-122"/>
              </a:rPr>
              <a:t>破伤风外毒素</a:t>
            </a:r>
            <a:endParaRPr lang="zh-CN" altLang="en-US" sz="2000" b="1">
              <a:latin typeface="等线" panose="02010600030101010101" charset="-122"/>
              <a:ea typeface="等线" panose="02010600030101010101" charset="-122"/>
            </a:endParaRPr>
          </a:p>
        </p:txBody>
      </p:sp>
      <p:sp>
        <p:nvSpPr>
          <p:cNvPr id="10" name="矩形 9"/>
          <p:cNvSpPr>
            <a:spLocks noChangeArrowheads="1"/>
          </p:cNvSpPr>
          <p:nvPr/>
        </p:nvSpPr>
        <p:spPr bwMode="auto">
          <a:xfrm>
            <a:off x="4275139" y="5395913"/>
            <a:ext cx="719137"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2000" b="1">
                <a:latin typeface="等线" panose="02010600030101010101" charset="-122"/>
                <a:ea typeface="等线" panose="02010600030101010101" charset="-122"/>
              </a:rPr>
              <a:t>动物</a:t>
            </a:r>
            <a:endParaRPr lang="zh-CN" altLang="en-US" sz="2000" b="1">
              <a:latin typeface="等线" panose="02010600030101010101" charset="-122"/>
              <a:ea typeface="等线" panose="02010600030101010101" charset="-122"/>
            </a:endParaRPr>
          </a:p>
        </p:txBody>
      </p:sp>
      <p:sp>
        <p:nvSpPr>
          <p:cNvPr id="11" name="矩形 10"/>
          <p:cNvSpPr>
            <a:spLocks noChangeArrowheads="1"/>
          </p:cNvSpPr>
          <p:nvPr/>
        </p:nvSpPr>
        <p:spPr bwMode="auto">
          <a:xfrm>
            <a:off x="5859463" y="5405438"/>
            <a:ext cx="2087562"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2000" b="1">
                <a:latin typeface="等线" panose="02010600030101010101" charset="-122"/>
                <a:ea typeface="等线" panose="02010600030101010101" charset="-122"/>
              </a:rPr>
              <a:t>破伤风抗毒素</a:t>
            </a:r>
            <a:endParaRPr lang="zh-CN" altLang="en-US" sz="2000" b="1">
              <a:latin typeface="等线" panose="02010600030101010101" charset="-122"/>
              <a:ea typeface="等线" panose="02010600030101010101" charset="-122"/>
            </a:endParaRPr>
          </a:p>
        </p:txBody>
      </p:sp>
      <p:cxnSp>
        <p:nvCxnSpPr>
          <p:cNvPr id="12" name="直接箭头连接符 11"/>
          <p:cNvCxnSpPr>
            <a:cxnSpLocks noChangeShapeType="1"/>
          </p:cNvCxnSpPr>
          <p:nvPr/>
        </p:nvCxnSpPr>
        <p:spPr bwMode="auto">
          <a:xfrm>
            <a:off x="3479801" y="5605463"/>
            <a:ext cx="720725" cy="0"/>
          </a:xfrm>
          <a:prstGeom prst="straightConnector1">
            <a:avLst/>
          </a:prstGeom>
          <a:noFill/>
          <a:ln w="28575" algn="ctr">
            <a:solidFill>
              <a:srgbClr val="FF0000"/>
            </a:solidFill>
            <a:round/>
            <a:tailEnd type="arrow" w="med" len="med"/>
          </a:ln>
          <a:extLst>
            <a:ext uri="{909E8E84-426E-40DD-AFC4-6F175D3DCCD1}">
              <a14:hiddenFill xmlns:a14="http://schemas.microsoft.com/office/drawing/2010/main">
                <a:noFill/>
              </a14:hiddenFill>
            </a:ext>
          </a:extLst>
        </p:spPr>
      </p:cxnSp>
      <p:cxnSp>
        <p:nvCxnSpPr>
          <p:cNvPr id="15" name="直接箭头连接符 14"/>
          <p:cNvCxnSpPr>
            <a:cxnSpLocks noChangeShapeType="1"/>
          </p:cNvCxnSpPr>
          <p:nvPr/>
        </p:nvCxnSpPr>
        <p:spPr bwMode="auto">
          <a:xfrm>
            <a:off x="5029201" y="5591175"/>
            <a:ext cx="720725" cy="0"/>
          </a:xfrm>
          <a:prstGeom prst="straightConnector1">
            <a:avLst/>
          </a:prstGeom>
          <a:noFill/>
          <a:ln w="28575" algn="ctr">
            <a:solidFill>
              <a:srgbClr val="FF0000"/>
            </a:solidFill>
            <a:round/>
            <a:tailEnd type="arrow" w="med" len="med"/>
          </a:ln>
          <a:extLst>
            <a:ext uri="{909E8E84-426E-40DD-AFC4-6F175D3DCCD1}">
              <a14:hiddenFill xmlns:a14="http://schemas.microsoft.com/office/drawing/2010/main">
                <a:noFill/>
              </a14:hiddenFill>
            </a:ext>
          </a:extLst>
        </p:spPr>
      </p:cxnSp>
      <p:sp>
        <p:nvSpPr>
          <p:cNvPr id="2" name="文本框 1"/>
          <p:cNvSpPr txBox="1"/>
          <p:nvPr/>
        </p:nvSpPr>
        <p:spPr>
          <a:xfrm>
            <a:off x="3875405" y="5984875"/>
            <a:ext cx="7550150" cy="521970"/>
          </a:xfrm>
          <a:prstGeom prst="rect">
            <a:avLst/>
          </a:prstGeom>
          <a:noFill/>
        </p:spPr>
        <p:txBody>
          <a:bodyPr wrap="square" rtlCol="0" anchor="t">
            <a:spAutoFit/>
          </a:bodyPr>
          <a:p>
            <a:r>
              <a:rPr lang="zh-CN" altLang="en-US" sz="1400" b="1"/>
              <a:t>Behring E, Kitasato S.</a:t>
            </a:r>
            <a:r>
              <a:rPr lang="zh-CN" altLang="en-US" sz="1400"/>
              <a:t> Über das Zustandekommen der Diphtherie-Immunität und der Tetanus-Immunität bei Thieren. Dtsch Med Wochenschrift. </a:t>
            </a:r>
            <a:r>
              <a:rPr lang="zh-CN" altLang="en-US" sz="1400" b="1"/>
              <a:t>1890</a:t>
            </a:r>
            <a:r>
              <a:rPr lang="zh-CN" altLang="en-US" sz="1400"/>
              <a:t>, 49: 1113–1114.</a:t>
            </a:r>
            <a:endParaRPr lang="zh-CN" alt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500"/>
                                        <p:tgtEl>
                                          <p:spTgt spid="1229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292"/>
                                        </p:tgtEl>
                                        <p:attrNameLst>
                                          <p:attrName>style.visibility</p:attrName>
                                        </p:attrNameLst>
                                      </p:cBhvr>
                                      <p:to>
                                        <p:strVal val="visible"/>
                                      </p:to>
                                    </p:set>
                                    <p:animEffect transition="in" filter="fade">
                                      <p:cBhvr>
                                        <p:cTn id="10" dur="500"/>
                                        <p:tgtEl>
                                          <p:spTgt spid="1229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2296">
                                            <p:txEl>
                                              <p:pRg st="0" end="0"/>
                                            </p:txEl>
                                          </p:spTgt>
                                        </p:tgtEl>
                                        <p:attrNameLst>
                                          <p:attrName>style.visibility</p:attrName>
                                        </p:attrNameLst>
                                      </p:cBhvr>
                                      <p:to>
                                        <p:strVal val="visible"/>
                                      </p:to>
                                    </p:set>
                                    <p:animEffect transition="in" filter="randombar(horizontal)">
                                      <p:cBhvr>
                                        <p:cTn id="15" dur="500"/>
                                        <p:tgtEl>
                                          <p:spTgt spid="1229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12290"/>
                                        </p:tgtEl>
                                        <p:attrNameLst>
                                          <p:attrName>style.visibility</p:attrName>
                                        </p:attrNameLst>
                                      </p:cBhvr>
                                      <p:to>
                                        <p:strVal val="visible"/>
                                      </p:to>
                                    </p:set>
                                    <p:animEffect transition="in" filter="wheel(1)">
                                      <p:cBhvr>
                                        <p:cTn id="20" dur="2000"/>
                                        <p:tgtEl>
                                          <p:spTgt spid="12290"/>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12295"/>
                                        </p:tgtEl>
                                        <p:attrNameLst>
                                          <p:attrName>style.visibility</p:attrName>
                                        </p:attrNameLst>
                                      </p:cBhvr>
                                      <p:to>
                                        <p:strVal val="visible"/>
                                      </p:to>
                                    </p:set>
                                    <p:animEffect transition="in" filter="wheel(1)">
                                      <p:cBhvr>
                                        <p:cTn id="23" dur="2000"/>
                                        <p:tgtEl>
                                          <p:spTgt spid="1229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par>
                          <p:cTn id="29" fill="hold">
                            <p:stCondLst>
                              <p:cond delay="500"/>
                            </p:stCondLst>
                            <p:childTnLst>
                              <p:par>
                                <p:cTn id="30" presetID="10" presetClass="entr" presetSubtype="0" fill="hold" nodeType="afterEffect">
                                  <p:stCondLst>
                                    <p:cond delay="25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par>
                          <p:cTn id="33" fill="hold">
                            <p:stCondLst>
                              <p:cond delay="1250"/>
                            </p:stCondLst>
                            <p:childTnLst>
                              <p:par>
                                <p:cTn id="34" presetID="10" presetClass="entr" presetSubtype="0" fill="hold" grpId="0" nodeType="afterEffect">
                                  <p:stCondLst>
                                    <p:cond delay="25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par>
                          <p:cTn id="37" fill="hold">
                            <p:stCondLst>
                              <p:cond delay="2000"/>
                            </p:stCondLst>
                            <p:childTnLst>
                              <p:par>
                                <p:cTn id="38" presetID="10" presetClass="entr" presetSubtype="0" fill="hold" nodeType="afterEffect">
                                  <p:stCondLst>
                                    <p:cond delay="25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par>
                          <p:cTn id="41" fill="hold">
                            <p:stCondLst>
                              <p:cond delay="2750"/>
                            </p:stCondLst>
                            <p:childTnLst>
                              <p:par>
                                <p:cTn id="42" presetID="10" presetClass="entr" presetSubtype="0" fill="hold" grpId="0" nodeType="afterEffect">
                                  <p:stCondLst>
                                    <p:cond delay="25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2295"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46313" y="476250"/>
            <a:ext cx="7772400" cy="1143000"/>
          </a:xfrm>
        </p:spPr>
        <p:txBody>
          <a:bodyPr/>
          <a:lstStyle/>
          <a:p>
            <a:pPr eaLnBrk="1" hangingPunct="1"/>
            <a:r>
              <a:rPr lang="en-US" altLang="zh-CN" sz="4000" b="1"/>
              <a:t>ADOLF VON BEHRING</a:t>
            </a:r>
            <a:r>
              <a:rPr lang="en-US" altLang="zh-CN" sz="4000"/>
              <a:t> </a:t>
            </a:r>
            <a:endParaRPr lang="en-US" altLang="zh-CN" sz="4000"/>
          </a:p>
        </p:txBody>
      </p:sp>
      <p:sp>
        <p:nvSpPr>
          <p:cNvPr id="14339" name="Rectangle 3"/>
          <p:cNvSpPr>
            <a:spLocks noGrp="1" noChangeArrowheads="1"/>
          </p:cNvSpPr>
          <p:nvPr>
            <p:ph type="body" idx="1"/>
          </p:nvPr>
        </p:nvSpPr>
        <p:spPr>
          <a:xfrm>
            <a:off x="1919605" y="1981200"/>
            <a:ext cx="6191250" cy="2527300"/>
          </a:xfrm>
        </p:spPr>
        <p:txBody>
          <a:bodyPr/>
          <a:lstStyle/>
          <a:p>
            <a:pPr eaLnBrk="1" hangingPunct="1">
              <a:buFontTx/>
              <a:buNone/>
            </a:pPr>
            <a:r>
              <a:rPr lang="en-US" altLang="zh-CN" sz="2400" i="1"/>
              <a:t>       For his work on serum therapy, especially its application against diphtheria, by which he has opened a new road in the domain of medical science and thereby placed in the hands of the physician a victorious weapon against illness and deaths. </a:t>
            </a:r>
            <a:endParaRPr lang="en-US" altLang="zh-CN" sz="2400" i="1"/>
          </a:p>
        </p:txBody>
      </p:sp>
      <p:pic>
        <p:nvPicPr>
          <p:cNvPr id="14340" name="Picture 4" descr="behri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174038" y="1916114"/>
            <a:ext cx="2139950"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9013" name="Text Box 5"/>
          <p:cNvSpPr txBox="1">
            <a:spLocks noChangeArrowheads="1"/>
          </p:cNvSpPr>
          <p:nvPr/>
        </p:nvSpPr>
        <p:spPr bwMode="auto">
          <a:xfrm>
            <a:off x="2640014" y="5373688"/>
            <a:ext cx="7634287" cy="911860"/>
          </a:xfrm>
          <a:prstGeom prst="rect">
            <a:avLst/>
          </a:prstGeom>
          <a:noFill/>
          <a:ln w="9525">
            <a:noFill/>
            <a:miter lim="800000"/>
          </a:ln>
          <a:effectLst/>
        </p:spPr>
        <p:txBody>
          <a:bodyPr>
            <a:spAutoFit/>
          </a:bodyPr>
          <a:lstStyle/>
          <a:p>
            <a:pPr algn="ctr">
              <a:lnSpc>
                <a:spcPts val="3200"/>
              </a:lnSpc>
              <a:defRPr/>
            </a:pPr>
            <a:r>
              <a:rPr lang="en-US" altLang="zh-CN" b="1" dirty="0">
                <a:solidFill>
                  <a:schemeClr val="tx2"/>
                </a:solidFill>
                <a:effectLst>
                  <a:outerShdw blurRad="38100" dist="38100" dir="2700000" algn="tl">
                    <a:srgbClr val="C0C0C0"/>
                  </a:outerShdw>
                </a:effectLst>
                <a:latin typeface="Arial" panose="020B0604020202020204" pitchFamily="34" charset="0"/>
              </a:rPr>
              <a:t>  </a:t>
            </a:r>
            <a:r>
              <a:rPr lang="zh-CN" altLang="en-US" b="1" dirty="0">
                <a:solidFill>
                  <a:schemeClr val="tx2"/>
                </a:solidFill>
                <a:effectLst>
                  <a:outerShdw blurRad="38100" dist="38100" dir="2700000" algn="tl">
                    <a:srgbClr val="C0C0C0"/>
                  </a:outerShdw>
                </a:effectLst>
                <a:latin typeface="等线" panose="02010600030101010101" charset="-122"/>
                <a:ea typeface="等线" panose="02010600030101010101" charset="-122"/>
                <a:cs typeface="等线" panose="02010600030101010101" charset="-122"/>
              </a:rPr>
              <a:t>德国科学家贝林因血清疗法防治白喉、破伤风</a:t>
            </a:r>
            <a:endParaRPr lang="zh-CN" altLang="en-US" b="1" dirty="0">
              <a:solidFill>
                <a:schemeClr val="tx2"/>
              </a:solidFill>
              <a:effectLst>
                <a:outerShdw blurRad="38100" dist="38100" dir="2700000" algn="tl">
                  <a:srgbClr val="C0C0C0"/>
                </a:outerShdw>
              </a:effectLst>
              <a:latin typeface="等线" panose="02010600030101010101" charset="-122"/>
              <a:ea typeface="等线" panose="02010600030101010101" charset="-122"/>
              <a:cs typeface="等线" panose="02010600030101010101" charset="-122"/>
            </a:endParaRPr>
          </a:p>
          <a:p>
            <a:pPr algn="ctr">
              <a:lnSpc>
                <a:spcPts val="3200"/>
              </a:lnSpc>
              <a:defRPr/>
            </a:pPr>
            <a:r>
              <a:rPr lang="en-US" altLang="zh-CN" b="1" dirty="0">
                <a:solidFill>
                  <a:schemeClr val="tx2"/>
                </a:solidFill>
                <a:effectLst>
                  <a:outerShdw blurRad="38100" dist="38100" dir="2700000" algn="tl">
                    <a:srgbClr val="C0C0C0"/>
                  </a:outerShdw>
                </a:effectLst>
                <a:latin typeface="等线" panose="02010600030101010101" charset="-122"/>
                <a:ea typeface="等线" panose="02010600030101010101" charset="-122"/>
                <a:cs typeface="等线" panose="02010600030101010101" charset="-122"/>
              </a:rPr>
              <a:t>1901</a:t>
            </a:r>
            <a:r>
              <a:rPr lang="zh-CN" altLang="en-US" b="1" dirty="0">
                <a:solidFill>
                  <a:schemeClr val="tx2"/>
                </a:solidFill>
                <a:effectLst>
                  <a:outerShdw blurRad="38100" dist="38100" dir="2700000" algn="tl">
                    <a:srgbClr val="C0C0C0"/>
                  </a:outerShdw>
                </a:effectLst>
                <a:latin typeface="等线" panose="02010600030101010101" charset="-122"/>
                <a:ea typeface="等线" panose="02010600030101010101" charset="-122"/>
                <a:cs typeface="等线" panose="02010600030101010101" charset="-122"/>
              </a:rPr>
              <a:t>年首届诺贝尔生理学或医学奖</a:t>
            </a:r>
            <a:endParaRPr lang="zh-CN" altLang="en-US" b="1" dirty="0">
              <a:solidFill>
                <a:schemeClr val="tx2"/>
              </a:solidFill>
              <a:effectLst>
                <a:outerShdw blurRad="38100" dist="38100" dir="2700000" algn="tl">
                  <a:srgbClr val="C0C0C0"/>
                </a:outerShdw>
              </a:effectLst>
              <a:latin typeface="等线" panose="02010600030101010101" charset="-122"/>
              <a:ea typeface="等线" panose="02010600030101010101" charset="-122"/>
              <a:cs typeface="等线" panose="02010600030101010101" charset="-122"/>
            </a:endParaRPr>
          </a:p>
        </p:txBody>
      </p:sp>
      <p:pic>
        <p:nvPicPr>
          <p:cNvPr id="14342" name="Picture 6" descr="nobelfro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1" y="4724400"/>
            <a:ext cx="1909763"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7"/>
          <p:cNvSpPr>
            <a:spLocks noChangeArrowheads="1"/>
          </p:cNvSpPr>
          <p:nvPr/>
        </p:nvSpPr>
        <p:spPr bwMode="auto">
          <a:xfrm>
            <a:off x="1127464" y="260351"/>
            <a:ext cx="9703293" cy="6264275"/>
          </a:xfrm>
          <a:prstGeom prst="rect">
            <a:avLst/>
          </a:prstGeom>
          <a:noFill/>
          <a:ln w="57150" cmpd="thinThick">
            <a:solidFill>
              <a:srgbClr val="FF6699"/>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snake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985001" y="765176"/>
            <a:ext cx="3394075"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descr="snake bit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6523" y="765175"/>
            <a:ext cx="3744912"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descr="snakebite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6523" y="3573464"/>
            <a:ext cx="3816350"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5"/>
          <p:cNvSpPr>
            <a:spLocks noChangeArrowheads="1"/>
          </p:cNvSpPr>
          <p:nvPr/>
        </p:nvSpPr>
        <p:spPr bwMode="auto">
          <a:xfrm>
            <a:off x="713740" y="260350"/>
            <a:ext cx="10629900" cy="6264275"/>
          </a:xfrm>
          <a:prstGeom prst="rect">
            <a:avLst/>
          </a:prstGeom>
          <a:noFill/>
          <a:ln w="57150" cmpd="thinThick">
            <a:solidFill>
              <a:srgbClr val="FF6699"/>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2" name="文本框 1"/>
          <p:cNvSpPr txBox="1"/>
          <p:nvPr/>
        </p:nvSpPr>
        <p:spPr>
          <a:xfrm>
            <a:off x="1374775" y="2173605"/>
            <a:ext cx="562610" cy="1938020"/>
          </a:xfrm>
          <a:prstGeom prst="rect">
            <a:avLst/>
          </a:prstGeom>
          <a:noFill/>
        </p:spPr>
        <p:txBody>
          <a:bodyPr wrap="square" rtlCol="0">
            <a:spAutoFit/>
          </a:bodyPr>
          <a:p>
            <a:pPr>
              <a:lnSpc>
                <a:spcPct val="150000"/>
              </a:lnSpc>
            </a:pPr>
            <a:r>
              <a:rPr lang="zh-CN" altLang="en-US" sz="4000" b="1"/>
              <a:t>蛇毒</a:t>
            </a:r>
            <a:endParaRPr lang="zh-CN" altLang="en-US" sz="4000"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20061023151921cfed3">
            <a:hlinkClick r:id="rId1"/>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8575" y="521019"/>
            <a:ext cx="4286250"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9" descr="480px-Dog_with_rabi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3750" y="692151"/>
            <a:ext cx="1817688" cy="226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11" descr="%E7%8B%82%E7%8A%AC%E7%97%85%E4%BA%BA%E5%85%8D%E7%96%AB%E7%90%83%E8%9B%8B%E7%99%B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751" y="3177859"/>
            <a:ext cx="1871663" cy="140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13" descr="2007122278512">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1675" y="4437063"/>
            <a:ext cx="2952750" cy="198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15" descr="200305220015_1109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08889" y="4508500"/>
            <a:ext cx="2376487" cy="184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16"/>
          <p:cNvSpPr>
            <a:spLocks noChangeArrowheads="1"/>
          </p:cNvSpPr>
          <p:nvPr/>
        </p:nvSpPr>
        <p:spPr bwMode="auto">
          <a:xfrm>
            <a:off x="1260630" y="260351"/>
            <a:ext cx="9561250" cy="6264275"/>
          </a:xfrm>
          <a:prstGeom prst="rect">
            <a:avLst/>
          </a:prstGeom>
          <a:noFill/>
          <a:ln w="57150" cmpd="thinThick">
            <a:solidFill>
              <a:srgbClr val="FF6699"/>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2" name="文本框 1"/>
          <p:cNvSpPr txBox="1"/>
          <p:nvPr/>
        </p:nvSpPr>
        <p:spPr>
          <a:xfrm>
            <a:off x="2167255" y="5284470"/>
            <a:ext cx="2199640" cy="645160"/>
          </a:xfrm>
          <a:prstGeom prst="rect">
            <a:avLst/>
          </a:prstGeom>
          <a:noFill/>
        </p:spPr>
        <p:txBody>
          <a:bodyPr wrap="square" rtlCol="0">
            <a:spAutoFit/>
          </a:bodyPr>
          <a:p>
            <a:r>
              <a:rPr lang="zh-CN" altLang="en-US" sz="3600" b="1"/>
              <a:t>狂犬病</a:t>
            </a:r>
            <a:endParaRPr lang="zh-CN" altLang="en-US" sz="3600"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84225" y="322580"/>
            <a:ext cx="6734810" cy="521970"/>
          </a:xfrm>
          <a:prstGeom prst="rect">
            <a:avLst/>
          </a:prstGeom>
          <a:noFill/>
        </p:spPr>
        <p:txBody>
          <a:bodyPr wrap="square" rtlCol="0">
            <a:spAutoFit/>
          </a:bodyPr>
          <a:p>
            <a:r>
              <a:rPr lang="zh-CN" altLang="en-US" sz="2800" b="1"/>
              <a:t>抗体</a:t>
            </a:r>
            <a:r>
              <a:rPr lang="en-US" altLang="zh-CN" sz="2800" b="1"/>
              <a:t>“</a:t>
            </a:r>
            <a:r>
              <a:rPr lang="zh-CN" altLang="en-US" sz="2800" b="1"/>
              <a:t>侧链学说</a:t>
            </a:r>
            <a:r>
              <a:rPr lang="en-US" altLang="zh-CN" sz="2800" b="1"/>
              <a:t>”--</a:t>
            </a:r>
            <a:r>
              <a:rPr lang="en-US" altLang="zh-CN" sz="2400" b="1">
                <a:sym typeface="+mn-ea"/>
              </a:rPr>
              <a:t>PAUL EHRLICH</a:t>
            </a:r>
            <a:endParaRPr lang="en-US" altLang="zh-CN" sz="2400" b="1">
              <a:sym typeface="+mn-ea"/>
            </a:endParaRPr>
          </a:p>
        </p:txBody>
      </p:sp>
      <p:pic>
        <p:nvPicPr>
          <p:cNvPr id="100" name="图片 99"/>
          <p:cNvPicPr/>
          <p:nvPr/>
        </p:nvPicPr>
        <p:blipFill>
          <a:blip r:embed="rId1"/>
          <a:stretch>
            <a:fillRect/>
          </a:stretch>
        </p:blipFill>
        <p:spPr>
          <a:xfrm>
            <a:off x="784225" y="1185545"/>
            <a:ext cx="7903845" cy="4140835"/>
          </a:xfrm>
          <a:prstGeom prst="rect">
            <a:avLst/>
          </a:prstGeom>
          <a:noFill/>
          <a:ln w="9525">
            <a:noFill/>
          </a:ln>
        </p:spPr>
      </p:pic>
      <p:sp>
        <p:nvSpPr>
          <p:cNvPr id="101" name="文本框 100"/>
          <p:cNvSpPr txBox="1"/>
          <p:nvPr/>
        </p:nvSpPr>
        <p:spPr>
          <a:xfrm>
            <a:off x="551815" y="5626735"/>
            <a:ext cx="10953115" cy="737235"/>
          </a:xfrm>
          <a:prstGeom prst="rect">
            <a:avLst/>
          </a:prstGeom>
          <a:noFill/>
          <a:ln w="9525">
            <a:noFill/>
          </a:ln>
        </p:spPr>
        <p:txBody>
          <a:bodyPr wrap="square">
            <a:spAutoFit/>
          </a:bodyPr>
          <a:p>
            <a:pPr marL="285750" indent="-285750">
              <a:lnSpc>
                <a:spcPct val="150000"/>
              </a:lnSpc>
              <a:buFont typeface="Arial" panose="020B0604020202020204" pitchFamily="34" charset="0"/>
              <a:buChar char="•"/>
            </a:pPr>
            <a:r>
              <a:rPr lang="en-US" sz="1400" b="1">
                <a:latin typeface="等线" panose="02010600030101010101" charset="-122"/>
              </a:rPr>
              <a:t>Ehrlich P</a:t>
            </a:r>
            <a:r>
              <a:rPr lang="en-US" sz="1400" b="0">
                <a:latin typeface="等线" panose="02010600030101010101" charset="-122"/>
              </a:rPr>
              <a:t>. Die Wertbemessung des Diophtherieheilserums und deren theoretische Grundlagen. Klinisches Jahrbuch. </a:t>
            </a:r>
            <a:r>
              <a:rPr lang="en-US" sz="1400" b="1">
                <a:latin typeface="等线" panose="02010600030101010101" charset="-122"/>
              </a:rPr>
              <a:t>1897</a:t>
            </a:r>
            <a:r>
              <a:rPr lang="en-US" sz="1400" b="0">
                <a:latin typeface="等线" panose="02010600030101010101" charset="-122"/>
              </a:rPr>
              <a:t>, 6: 299-326.</a:t>
            </a:r>
            <a:endParaRPr lang="en-US" sz="1400" b="0">
              <a:latin typeface="等线" panose="02010600030101010101" charset="-122"/>
            </a:endParaRPr>
          </a:p>
          <a:p>
            <a:pPr marL="285750" indent="-285750">
              <a:lnSpc>
                <a:spcPct val="150000"/>
              </a:lnSpc>
              <a:buFont typeface="Arial" panose="020B0604020202020204" pitchFamily="34" charset="0"/>
              <a:buChar char="•"/>
            </a:pPr>
            <a:r>
              <a:rPr lang="en-US" altLang="en-US" sz="1400" b="1">
                <a:latin typeface="等线" panose="02010600030101010101" charset="-122"/>
              </a:rPr>
              <a:t>Ehrlich P</a:t>
            </a:r>
            <a:r>
              <a:rPr lang="en-US" altLang="en-US" sz="1400" b="0">
                <a:latin typeface="等线" panose="02010600030101010101" charset="-122"/>
              </a:rPr>
              <a:t>. Croonian lecture: on immunity with special reference to cell life. Proc. Roy. Soc. London 66, 424–448 (</a:t>
            </a:r>
            <a:r>
              <a:rPr lang="en-US" altLang="en-US" sz="1400" b="1">
                <a:latin typeface="等线" panose="02010600030101010101" charset="-122"/>
              </a:rPr>
              <a:t>1900</a:t>
            </a:r>
            <a:r>
              <a:rPr lang="en-US" altLang="en-US" sz="1400" b="0">
                <a:latin typeface="等线" panose="02010600030101010101" charset="-122"/>
              </a:rPr>
              <a:t>).</a:t>
            </a:r>
            <a:endParaRPr lang="en-US" altLang="en-US" sz="1400" b="0">
              <a:latin typeface="等线" panose="02010600030101010101" charset="-122"/>
            </a:endParaRPr>
          </a:p>
        </p:txBody>
      </p:sp>
      <p:sp>
        <p:nvSpPr>
          <p:cNvPr id="3" name="文本框 2"/>
          <p:cNvSpPr txBox="1"/>
          <p:nvPr/>
        </p:nvSpPr>
        <p:spPr>
          <a:xfrm>
            <a:off x="8905875" y="1514475"/>
            <a:ext cx="2684780" cy="3322955"/>
          </a:xfrm>
          <a:prstGeom prst="rect">
            <a:avLst/>
          </a:prstGeom>
          <a:noFill/>
        </p:spPr>
        <p:txBody>
          <a:bodyPr wrap="square" rtlCol="0">
            <a:spAutoFit/>
          </a:bodyPr>
          <a:p>
            <a:pPr>
              <a:lnSpc>
                <a:spcPct val="150000"/>
              </a:lnSpc>
            </a:pPr>
            <a:r>
              <a:rPr lang="zh-CN" altLang="en-US" sz="2000" b="1"/>
              <a:t>细胞表面存在一些可以与外源异物（毒素）结合的“侧链“，而这些“侧链”是有感应的，一旦与外源物质结合，进一步激发相关抗体产生。</a:t>
            </a:r>
            <a:endParaRPr lang="zh-CN" altLang="en-US" sz="2000" b="1"/>
          </a:p>
        </p:txBody>
      </p:sp>
      <p:sp>
        <p:nvSpPr>
          <p:cNvPr id="16391" name="Rectangle 16"/>
          <p:cNvSpPr>
            <a:spLocks noChangeArrowheads="1"/>
          </p:cNvSpPr>
          <p:nvPr>
            <p:custDataLst>
              <p:tags r:id="rId2"/>
            </p:custDataLst>
          </p:nvPr>
        </p:nvSpPr>
        <p:spPr bwMode="auto">
          <a:xfrm>
            <a:off x="436245" y="260350"/>
            <a:ext cx="11228705" cy="6264275"/>
          </a:xfrm>
          <a:prstGeom prst="rect">
            <a:avLst/>
          </a:prstGeom>
          <a:noFill/>
          <a:ln w="57150" cmpd="thinThick">
            <a:solidFill>
              <a:srgbClr val="FF6699"/>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25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606868" y="414338"/>
            <a:ext cx="7772400" cy="1143000"/>
          </a:xfrm>
        </p:spPr>
        <p:txBody>
          <a:bodyPr/>
          <a:lstStyle/>
          <a:p>
            <a:pPr eaLnBrk="1" hangingPunct="1"/>
            <a:r>
              <a:rPr lang="en-US" altLang="zh-CN" sz="4000" b="1"/>
              <a:t>PAUL EHRLICH</a:t>
            </a:r>
            <a:endParaRPr lang="en-US" altLang="zh-CN" sz="4000"/>
          </a:p>
        </p:txBody>
      </p:sp>
      <p:sp>
        <p:nvSpPr>
          <p:cNvPr id="17411" name="Rectangle 3"/>
          <p:cNvSpPr>
            <a:spLocks noGrp="1" noChangeArrowheads="1"/>
          </p:cNvSpPr>
          <p:nvPr>
            <p:ph type="body" idx="1"/>
          </p:nvPr>
        </p:nvSpPr>
        <p:spPr>
          <a:xfrm>
            <a:off x="1540828" y="1557339"/>
            <a:ext cx="6191250" cy="3024187"/>
          </a:xfrm>
        </p:spPr>
        <p:txBody>
          <a:bodyPr/>
          <a:lstStyle/>
          <a:p>
            <a:pPr eaLnBrk="1" hangingPunct="1">
              <a:buFontTx/>
              <a:buNone/>
            </a:pPr>
            <a:r>
              <a:rPr lang="en-US" altLang="zh-CN" sz="2400" i="1"/>
              <a:t>       </a:t>
            </a:r>
            <a:r>
              <a:rPr lang="en-US" altLang="zh-CN" sz="2000" i="1"/>
              <a:t>For his work on developing the methods for standardization of antibody activity in immune sera, describing neutralizing and complement-depending effect of antibodies and enunciating the ,"ide-chain" theory of the formation of antibodies. His discoveries and conceptions  exceedingly influenced development of immunology and are also applicable, instructive and suggestive in contemporary immunology and microbiology.. </a:t>
            </a:r>
            <a:endParaRPr lang="en-US" altLang="zh-CN" sz="2000" i="1"/>
          </a:p>
        </p:txBody>
      </p:sp>
      <p:sp>
        <p:nvSpPr>
          <p:cNvPr id="299013" name="Text Box 5"/>
          <p:cNvSpPr txBox="1">
            <a:spLocks noChangeArrowheads="1"/>
          </p:cNvSpPr>
          <p:nvPr/>
        </p:nvSpPr>
        <p:spPr bwMode="auto">
          <a:xfrm>
            <a:off x="4079875" y="4941888"/>
            <a:ext cx="5545138" cy="911860"/>
          </a:xfrm>
          <a:prstGeom prst="rect">
            <a:avLst/>
          </a:prstGeom>
          <a:noFill/>
          <a:ln w="9525">
            <a:noFill/>
            <a:miter lim="800000"/>
          </a:ln>
          <a:effectLst/>
        </p:spPr>
        <p:txBody>
          <a:bodyPr>
            <a:spAutoFit/>
          </a:bodyPr>
          <a:lstStyle/>
          <a:p>
            <a:pPr algn="ctr">
              <a:lnSpc>
                <a:spcPts val="3200"/>
              </a:lnSpc>
              <a:defRPr/>
            </a:pPr>
            <a:r>
              <a:rPr lang="en-US" altLang="zh-CN" b="1" dirty="0">
                <a:solidFill>
                  <a:schemeClr val="tx2"/>
                </a:solidFill>
                <a:effectLst>
                  <a:outerShdw blurRad="38100" dist="38100" dir="2700000" algn="tl">
                    <a:srgbClr val="C0C0C0"/>
                  </a:outerShdw>
                </a:effectLst>
                <a:latin typeface="Arial" panose="020B0604020202020204" pitchFamily="34" charset="0"/>
              </a:rPr>
              <a:t>  </a:t>
            </a:r>
            <a:r>
              <a:rPr lang="zh-CN" altLang="en-US" b="1" dirty="0">
                <a:solidFill>
                  <a:schemeClr val="tx2"/>
                </a:solidFill>
                <a:effectLst>
                  <a:outerShdw blurRad="38100" dist="38100" dir="2700000" algn="tl">
                    <a:srgbClr val="C0C0C0"/>
                  </a:outerShdw>
                </a:effectLst>
                <a:latin typeface="Arial" panose="020B0604020202020204" pitchFamily="34" charset="0"/>
              </a:rPr>
              <a:t>德国科学家保罗</a:t>
            </a:r>
            <a:r>
              <a:rPr lang="en-US" altLang="zh-CN" b="1" dirty="0">
                <a:solidFill>
                  <a:schemeClr val="tx2"/>
                </a:solidFill>
                <a:effectLst>
                  <a:outerShdw blurRad="38100" dist="38100" dir="2700000" algn="tl">
                    <a:srgbClr val="C0C0C0"/>
                  </a:outerShdw>
                </a:effectLst>
                <a:latin typeface="Arial" panose="020B0604020202020204" pitchFamily="34" charset="0"/>
              </a:rPr>
              <a:t>·</a:t>
            </a:r>
            <a:r>
              <a:rPr lang="zh-CN" altLang="en-US" b="1" dirty="0">
                <a:solidFill>
                  <a:schemeClr val="tx2"/>
                </a:solidFill>
                <a:effectLst>
                  <a:outerShdw blurRad="38100" dist="38100" dir="2700000" algn="tl">
                    <a:srgbClr val="C0C0C0"/>
                  </a:outerShdw>
                </a:effectLst>
                <a:latin typeface="Arial" panose="020B0604020202020204" pitchFamily="34" charset="0"/>
              </a:rPr>
              <a:t>埃利希因抗体形成的“侧链”学说获</a:t>
            </a:r>
            <a:r>
              <a:rPr lang="en-US" altLang="zh-CN" b="1" dirty="0">
                <a:solidFill>
                  <a:schemeClr val="tx2"/>
                </a:solidFill>
                <a:effectLst>
                  <a:outerShdw blurRad="38100" dist="38100" dir="2700000" algn="tl">
                    <a:srgbClr val="C0C0C0"/>
                  </a:outerShdw>
                </a:effectLst>
                <a:latin typeface="Arial" panose="020B0604020202020204" pitchFamily="34" charset="0"/>
              </a:rPr>
              <a:t>1908</a:t>
            </a:r>
            <a:r>
              <a:rPr lang="zh-CN" altLang="en-US" b="1" dirty="0">
                <a:solidFill>
                  <a:schemeClr val="tx2"/>
                </a:solidFill>
                <a:effectLst>
                  <a:outerShdw blurRad="38100" dist="38100" dir="2700000" algn="tl">
                    <a:srgbClr val="C0C0C0"/>
                  </a:outerShdw>
                </a:effectLst>
                <a:latin typeface="Arial" panose="020B0604020202020204" pitchFamily="34" charset="0"/>
              </a:rPr>
              <a:t>年诺贝尔生理学或医学奖</a:t>
            </a:r>
            <a:endParaRPr lang="zh-CN" altLang="en-US" b="1" dirty="0">
              <a:solidFill>
                <a:schemeClr val="tx2"/>
              </a:solidFill>
              <a:effectLst>
                <a:outerShdw blurRad="38100" dist="38100" dir="2700000" algn="tl">
                  <a:srgbClr val="C0C0C0"/>
                </a:outerShdw>
              </a:effectLst>
              <a:latin typeface="Arial" panose="020B0604020202020204" pitchFamily="34" charset="0"/>
            </a:endParaRPr>
          </a:p>
        </p:txBody>
      </p:sp>
      <p:sp>
        <p:nvSpPr>
          <p:cNvPr id="17413" name="Rectangle 7"/>
          <p:cNvSpPr>
            <a:spLocks noChangeArrowheads="1"/>
          </p:cNvSpPr>
          <p:nvPr/>
        </p:nvSpPr>
        <p:spPr bwMode="auto">
          <a:xfrm>
            <a:off x="866140" y="260350"/>
            <a:ext cx="10469245" cy="6264275"/>
          </a:xfrm>
          <a:prstGeom prst="rect">
            <a:avLst/>
          </a:prstGeom>
          <a:noFill/>
          <a:ln w="57150" cmpd="thinThick">
            <a:solidFill>
              <a:srgbClr val="FF6699"/>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pic>
        <p:nvPicPr>
          <p:cNvPr id="17415"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92313" y="4465638"/>
            <a:ext cx="1871662" cy="188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图片 100"/>
          <p:cNvPicPr/>
          <p:nvPr/>
        </p:nvPicPr>
        <p:blipFill>
          <a:blip r:embed="rId2"/>
          <a:srcRect l="945" t="12038" r="55526" b="18912"/>
          <a:stretch>
            <a:fillRect/>
          </a:stretch>
        </p:blipFill>
        <p:spPr>
          <a:xfrm>
            <a:off x="8265795" y="695960"/>
            <a:ext cx="2674620" cy="3884930"/>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225550" y="676275"/>
            <a:ext cx="8227060" cy="583565"/>
          </a:xfrm>
          <a:prstGeom prst="rect">
            <a:avLst/>
          </a:prstGeom>
          <a:noFill/>
        </p:spPr>
        <p:txBody>
          <a:bodyPr wrap="square" rtlCol="0" anchor="t">
            <a:spAutoFit/>
          </a:bodyPr>
          <a:p>
            <a:r>
              <a:rPr lang="zh-CN" altLang="en-US" sz="3200" b="1"/>
              <a:t>抗体是一种蛋白质</a:t>
            </a:r>
            <a:r>
              <a:rPr lang="en-US" altLang="zh-CN" sz="3200" b="1"/>
              <a:t>--</a:t>
            </a:r>
            <a:r>
              <a:rPr lang="zh-CN" altLang="en-US" sz="2400" b="1">
                <a:sym typeface="+mn-ea"/>
              </a:rPr>
              <a:t>Heidelberger</a:t>
            </a:r>
            <a:r>
              <a:rPr lang="en-US" altLang="zh-CN" sz="2400" b="1">
                <a:sym typeface="+mn-ea"/>
              </a:rPr>
              <a:t>&amp;</a:t>
            </a:r>
            <a:r>
              <a:rPr lang="zh-CN" altLang="en-US" sz="2400" b="1">
                <a:sym typeface="+mn-ea"/>
              </a:rPr>
              <a:t> Avery</a:t>
            </a:r>
            <a:endParaRPr lang="zh-CN" altLang="en-US" sz="2400" b="1"/>
          </a:p>
        </p:txBody>
      </p:sp>
      <p:sp>
        <p:nvSpPr>
          <p:cNvPr id="3" name="文本框 2"/>
          <p:cNvSpPr txBox="1"/>
          <p:nvPr/>
        </p:nvSpPr>
        <p:spPr>
          <a:xfrm>
            <a:off x="3862070" y="5156200"/>
            <a:ext cx="7296150" cy="922020"/>
          </a:xfrm>
          <a:prstGeom prst="rect">
            <a:avLst/>
          </a:prstGeom>
          <a:noFill/>
        </p:spPr>
        <p:txBody>
          <a:bodyPr wrap="square" rtlCol="0" anchor="t">
            <a:spAutoFit/>
          </a:bodyPr>
          <a:p>
            <a:r>
              <a:rPr lang="zh-CN" altLang="en-US" b="1"/>
              <a:t>Heidelberger, M., Avery, O.T.</a:t>
            </a:r>
            <a:r>
              <a:rPr lang="zh-CN" altLang="en-US"/>
              <a:t> The soluble specific substances of pneumococcus: Their localization in the cell and their biological significance. Journal of Experimental Medicine, </a:t>
            </a:r>
            <a:r>
              <a:rPr lang="zh-CN" altLang="en-US" b="1"/>
              <a:t>1923</a:t>
            </a:r>
            <a:r>
              <a:rPr lang="zh-CN" altLang="en-US"/>
              <a:t>, 38(1)：73-89.</a:t>
            </a:r>
            <a:endParaRPr lang="zh-CN" altLang="en-US"/>
          </a:p>
        </p:txBody>
      </p:sp>
      <p:sp>
        <p:nvSpPr>
          <p:cNvPr id="17413" name="Rectangle 7"/>
          <p:cNvSpPr>
            <a:spLocks noChangeArrowheads="1"/>
          </p:cNvSpPr>
          <p:nvPr>
            <p:custDataLst>
              <p:tags r:id="rId1"/>
            </p:custDataLst>
          </p:nvPr>
        </p:nvSpPr>
        <p:spPr bwMode="auto">
          <a:xfrm>
            <a:off x="866140" y="260350"/>
            <a:ext cx="10469245" cy="6264275"/>
          </a:xfrm>
          <a:prstGeom prst="rect">
            <a:avLst/>
          </a:prstGeom>
          <a:noFill/>
          <a:ln w="57150" cmpd="thinThick">
            <a:solidFill>
              <a:srgbClr val="FF6699"/>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103" name="文本框 102"/>
          <p:cNvSpPr txBox="1"/>
          <p:nvPr/>
        </p:nvSpPr>
        <p:spPr>
          <a:xfrm>
            <a:off x="1657350" y="1685925"/>
            <a:ext cx="8896350" cy="2748280"/>
          </a:xfrm>
          <a:prstGeom prst="rect">
            <a:avLst/>
          </a:prstGeom>
          <a:noFill/>
          <a:ln w="9525">
            <a:noFill/>
          </a:ln>
        </p:spPr>
        <p:txBody>
          <a:bodyPr>
            <a:noAutofit/>
          </a:bodyPr>
          <a:p>
            <a:pPr indent="0">
              <a:lnSpc>
                <a:spcPct val="150000"/>
              </a:lnSpc>
            </a:pPr>
            <a:r>
              <a:rPr lang="en-US" altLang="zh-CN" sz="2400" b="0">
                <a:ea typeface="等线" panose="02010600030101010101" charset="-122"/>
              </a:rPr>
              <a:t> </a:t>
            </a:r>
            <a:r>
              <a:rPr lang="en-US" altLang="zh-CN" sz="2400" b="1">
                <a:ea typeface="等线" panose="02010600030101010101" charset="-122"/>
              </a:rPr>
              <a:t>细菌多糖及其抗体中N含量的测定 </a:t>
            </a:r>
            <a:r>
              <a:rPr lang="en-US" altLang="zh-CN" sz="2400" b="0">
                <a:ea typeface="等线" panose="02010600030101010101" charset="-122"/>
              </a:rPr>
              <a:t>      </a:t>
            </a:r>
            <a:endParaRPr lang="en-US" altLang="zh-CN" sz="2400" b="0">
              <a:ea typeface="等线" panose="02010600030101010101" charset="-122"/>
            </a:endParaRPr>
          </a:p>
          <a:p>
            <a:pPr indent="0">
              <a:lnSpc>
                <a:spcPct val="150000"/>
              </a:lnSpc>
              <a:spcBef>
                <a:spcPts val="800"/>
              </a:spcBef>
              <a:spcAft>
                <a:spcPts val="0"/>
              </a:spcAft>
            </a:pPr>
            <a:r>
              <a:rPr lang="en-US" altLang="zh-CN" sz="2400" b="0">
                <a:ea typeface="等线" panose="02010600030101010101" charset="-122"/>
              </a:rPr>
              <a:t>        </a:t>
            </a:r>
            <a:r>
              <a:rPr lang="zh-CN" sz="2400" b="0">
                <a:ea typeface="等线" panose="02010600030101010101" charset="-122"/>
              </a:rPr>
              <a:t>以肺炎双球菌为研究对象，使用各种生化和免疫学的实验方法进行了一系列实验，最终得出抗体是一种蛋白质的结论，并且确定了多糖是肺炎双球菌的毒素。</a:t>
            </a:r>
            <a:endParaRPr lang="zh-CN" altLang="en-US" sz="2400" b="0">
              <a:ea typeface="等线" panose="0201060003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3"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84580" y="700405"/>
            <a:ext cx="7839710" cy="645160"/>
          </a:xfrm>
          <a:prstGeom prst="rect">
            <a:avLst/>
          </a:prstGeom>
          <a:noFill/>
        </p:spPr>
        <p:txBody>
          <a:bodyPr wrap="square" rtlCol="0">
            <a:spAutoFit/>
          </a:bodyPr>
          <a:p>
            <a:r>
              <a:rPr lang="zh-CN" altLang="en-US" sz="3600" b="1"/>
              <a:t>抗原</a:t>
            </a:r>
            <a:r>
              <a:rPr lang="en-US" altLang="zh-CN" sz="3600" b="1"/>
              <a:t>-</a:t>
            </a:r>
            <a:r>
              <a:rPr lang="zh-CN" altLang="en-US" sz="3600" b="1"/>
              <a:t>抗体结合学说</a:t>
            </a:r>
            <a:r>
              <a:rPr lang="en-US" altLang="zh-CN" sz="3600" b="1"/>
              <a:t>--</a:t>
            </a:r>
            <a:r>
              <a:rPr lang="zh-CN" altLang="en-US" sz="2400" b="1"/>
              <a:t>John Marrack</a:t>
            </a:r>
            <a:endParaRPr lang="zh-CN" altLang="en-US" sz="2400" b="1"/>
          </a:p>
        </p:txBody>
      </p:sp>
      <p:sp>
        <p:nvSpPr>
          <p:cNvPr id="17413" name="Rectangle 7"/>
          <p:cNvSpPr>
            <a:spLocks noChangeArrowheads="1"/>
          </p:cNvSpPr>
          <p:nvPr>
            <p:custDataLst>
              <p:tags r:id="rId1"/>
            </p:custDataLst>
          </p:nvPr>
        </p:nvSpPr>
        <p:spPr bwMode="auto">
          <a:xfrm>
            <a:off x="866140" y="260350"/>
            <a:ext cx="10469245" cy="6264275"/>
          </a:xfrm>
          <a:prstGeom prst="rect">
            <a:avLst/>
          </a:prstGeom>
          <a:noFill/>
          <a:ln w="57150" cmpd="thinThick">
            <a:solidFill>
              <a:srgbClr val="FF6699"/>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3" name="文本框 2"/>
          <p:cNvSpPr txBox="1"/>
          <p:nvPr/>
        </p:nvSpPr>
        <p:spPr>
          <a:xfrm>
            <a:off x="5102225" y="5732780"/>
            <a:ext cx="6096000" cy="645160"/>
          </a:xfrm>
          <a:prstGeom prst="rect">
            <a:avLst/>
          </a:prstGeom>
          <a:noFill/>
        </p:spPr>
        <p:txBody>
          <a:bodyPr wrap="square" rtlCol="0" anchor="t">
            <a:spAutoFit/>
          </a:bodyPr>
          <a:p>
            <a:r>
              <a:rPr lang="zh-CN" altLang="en-US"/>
              <a:t>Marrack, J.R. The Theory of Antigen-Antibody Reactions. Science, 1934, 79(2044)：355-357.</a:t>
            </a:r>
            <a:endParaRPr lang="zh-CN" altLang="en-US"/>
          </a:p>
        </p:txBody>
      </p:sp>
      <p:sp>
        <p:nvSpPr>
          <p:cNvPr id="103" name="文本框 102"/>
          <p:cNvSpPr txBox="1"/>
          <p:nvPr/>
        </p:nvSpPr>
        <p:spPr>
          <a:xfrm>
            <a:off x="1603375" y="1873250"/>
            <a:ext cx="8984615" cy="2499360"/>
          </a:xfrm>
          <a:prstGeom prst="rect">
            <a:avLst/>
          </a:prstGeom>
          <a:noFill/>
          <a:ln w="9525">
            <a:noFill/>
          </a:ln>
        </p:spPr>
        <p:txBody>
          <a:bodyPr wrap="square">
            <a:spAutoFit/>
          </a:bodyPr>
          <a:p>
            <a:pPr marL="342900" indent="-342900">
              <a:lnSpc>
                <a:spcPct val="150000"/>
              </a:lnSpc>
              <a:spcBef>
                <a:spcPts val="1000"/>
              </a:spcBef>
              <a:spcAft>
                <a:spcPts val="0"/>
              </a:spcAft>
              <a:buFont typeface="Arial" panose="020B0604020202020204" pitchFamily="34" charset="0"/>
              <a:buChar char="•"/>
            </a:pPr>
            <a:r>
              <a:rPr lang="zh-CN" sz="2400" b="1">
                <a:ea typeface="等线" panose="02010600030101010101" charset="-122"/>
              </a:rPr>
              <a:t>抗原-抗体相互作用中的生物化学特性，</a:t>
            </a:r>
            <a:r>
              <a:rPr lang="zh-CN" sz="2400" b="1">
                <a:ea typeface="等线" panose="02010600030101010101" charset="-122"/>
              </a:rPr>
              <a:t>如特异性、饱和度、反应速度和温度等，对结合力的影响。</a:t>
            </a:r>
            <a:endParaRPr lang="zh-CN" sz="2400" b="1">
              <a:ea typeface="等线" panose="02010600030101010101" charset="-122"/>
            </a:endParaRPr>
          </a:p>
          <a:p>
            <a:pPr marL="342900" indent="-342900">
              <a:lnSpc>
                <a:spcPct val="150000"/>
              </a:lnSpc>
              <a:spcBef>
                <a:spcPts val="1500"/>
              </a:spcBef>
              <a:spcAft>
                <a:spcPts val="0"/>
              </a:spcAft>
              <a:buFont typeface="Arial" panose="020B0604020202020204" pitchFamily="34" charset="0"/>
              <a:buChar char="•"/>
            </a:pPr>
            <a:r>
              <a:rPr lang="zh-CN" sz="2400" b="1">
                <a:ea typeface="等线" panose="02010600030101010101" charset="-122"/>
              </a:rPr>
              <a:t>抗原-抗体相互作用分为两个阶段：初次结合和稳定复合，从初次反应到最终稳定复合的过程是多个物理和化学作用的结果。</a:t>
            </a:r>
            <a:endParaRPr lang="zh-CN" altLang="en-US" sz="2400" b="1">
              <a:ea typeface="等线" panose="0201060003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标题 1"/>
          <p:cNvSpPr>
            <a:spLocks noGrp="1"/>
          </p:cNvSpPr>
          <p:nvPr>
            <p:ph type="title"/>
          </p:nvPr>
        </p:nvSpPr>
        <p:spPr>
          <a:xfrm>
            <a:off x="2309813" y="428625"/>
            <a:ext cx="7772400" cy="1143000"/>
          </a:xfrm>
        </p:spPr>
        <p:txBody>
          <a:bodyPr/>
          <a:lstStyle/>
          <a:p>
            <a:pPr eaLnBrk="1" hangingPunct="1"/>
            <a:r>
              <a:rPr lang="en-US" altLang="zh-CN" dirty="0">
                <a:latin typeface="华文行楷" panose="02010800040101010101" pitchFamily="2" charset="-122"/>
                <a:ea typeface="华文行楷" panose="02010800040101010101" pitchFamily="2" charset="-122"/>
              </a:rPr>
              <a:t>《</a:t>
            </a:r>
            <a:r>
              <a:rPr lang="zh-CN" altLang="en-US" dirty="0">
                <a:latin typeface="华文行楷" panose="02010800040101010101" pitchFamily="2" charset="-122"/>
                <a:ea typeface="华文行楷" panose="02010800040101010101" pitchFamily="2" charset="-122"/>
              </a:rPr>
              <a:t>抗体工程</a:t>
            </a:r>
            <a:r>
              <a:rPr lang="en-US" altLang="zh-CN" dirty="0">
                <a:latin typeface="华文行楷" panose="02010800040101010101" pitchFamily="2" charset="-122"/>
                <a:ea typeface="华文行楷" panose="02010800040101010101" pitchFamily="2" charset="-122"/>
              </a:rPr>
              <a:t>》</a:t>
            </a:r>
            <a:r>
              <a:rPr lang="zh-CN" altLang="en-US" dirty="0">
                <a:latin typeface="华文行楷" panose="02010800040101010101" pitchFamily="2" charset="-122"/>
                <a:ea typeface="华文行楷" panose="02010800040101010101" pitchFamily="2" charset="-122"/>
              </a:rPr>
              <a:t>课程简介</a:t>
            </a:r>
            <a:endParaRPr lang="zh-CN" altLang="en-US" dirty="0">
              <a:latin typeface="华文行楷" panose="02010800040101010101" pitchFamily="2" charset="-122"/>
              <a:ea typeface="华文行楷" panose="02010800040101010101" pitchFamily="2" charset="-122"/>
            </a:endParaRPr>
          </a:p>
        </p:txBody>
      </p:sp>
      <p:sp>
        <p:nvSpPr>
          <p:cNvPr id="3075" name="内容占位符 2"/>
          <p:cNvSpPr>
            <a:spLocks noGrp="1"/>
          </p:cNvSpPr>
          <p:nvPr>
            <p:ph idx="1"/>
          </p:nvPr>
        </p:nvSpPr>
        <p:spPr>
          <a:xfrm>
            <a:off x="1732280" y="1657985"/>
            <a:ext cx="8760460" cy="4432300"/>
          </a:xfrm>
        </p:spPr>
        <p:txBody>
          <a:bodyPr>
            <a:normAutofit fontScale="67500"/>
          </a:bodyPr>
          <a:lstStyle/>
          <a:p>
            <a:pPr eaLnBrk="1" hangingPunct="1">
              <a:lnSpc>
                <a:spcPct val="125000"/>
              </a:lnSpc>
            </a:pPr>
            <a:r>
              <a:rPr lang="zh-CN" altLang="en-US" sz="3600" b="1" dirty="0">
                <a:latin typeface="等线" panose="02010600030101010101" charset="-122"/>
                <a:ea typeface="等线" panose="02010600030101010101" charset="-122"/>
                <a:cs typeface="等线" panose="02010600030101010101" charset="-122"/>
              </a:rPr>
              <a:t>核心专业课，</a:t>
            </a:r>
            <a:r>
              <a:rPr lang="en-US" altLang="zh-CN" sz="3600" b="1" dirty="0">
                <a:latin typeface="等线" panose="02010600030101010101" charset="-122"/>
                <a:ea typeface="等线" panose="02010600030101010101" charset="-122"/>
                <a:cs typeface="等线" panose="02010600030101010101" charset="-122"/>
              </a:rPr>
              <a:t>4</a:t>
            </a:r>
            <a:r>
              <a:rPr lang="zh-CN" altLang="en-US" sz="3600" b="1" dirty="0">
                <a:latin typeface="等线" panose="02010600030101010101" charset="-122"/>
                <a:ea typeface="等线" panose="02010600030101010101" charset="-122"/>
                <a:cs typeface="等线" panose="02010600030101010101" charset="-122"/>
              </a:rPr>
              <a:t>学分</a:t>
            </a:r>
            <a:endParaRPr lang="en-US" altLang="zh-CN" sz="3600" b="1" dirty="0">
              <a:latin typeface="等线" panose="02010600030101010101" charset="-122"/>
              <a:ea typeface="等线" panose="02010600030101010101" charset="-122"/>
              <a:cs typeface="等线" panose="02010600030101010101" charset="-122"/>
            </a:endParaRPr>
          </a:p>
          <a:p>
            <a:pPr eaLnBrk="1" hangingPunct="1">
              <a:lnSpc>
                <a:spcPct val="125000"/>
              </a:lnSpc>
            </a:pPr>
            <a:r>
              <a:rPr lang="zh-CN" altLang="en-US" sz="3600" b="1" dirty="0">
                <a:latin typeface="等线" panose="02010600030101010101" charset="-122"/>
                <a:ea typeface="等线" panose="02010600030101010101" charset="-122"/>
                <a:cs typeface="等线" panose="02010600030101010101" charset="-122"/>
              </a:rPr>
              <a:t>现代生物技术的重要组成部分</a:t>
            </a:r>
            <a:endParaRPr lang="en-US" altLang="zh-CN" sz="3600" b="1" dirty="0">
              <a:latin typeface="等线" panose="02010600030101010101" charset="-122"/>
              <a:ea typeface="等线" panose="02010600030101010101" charset="-122"/>
              <a:cs typeface="等线" panose="02010600030101010101" charset="-122"/>
            </a:endParaRPr>
          </a:p>
          <a:p>
            <a:pPr eaLnBrk="1" hangingPunct="1">
              <a:lnSpc>
                <a:spcPct val="125000"/>
              </a:lnSpc>
            </a:pPr>
            <a:r>
              <a:rPr lang="zh-CN" altLang="en-US" sz="3600" b="1" dirty="0">
                <a:latin typeface="等线" panose="02010600030101010101" charset="-122"/>
                <a:ea typeface="等线" panose="02010600030101010101" charset="-122"/>
                <a:cs typeface="等线" panose="02010600030101010101" charset="-122"/>
              </a:rPr>
              <a:t>生物技术产业化的主力军</a:t>
            </a:r>
            <a:endParaRPr lang="en-US" altLang="zh-CN" sz="3600" b="1" dirty="0">
              <a:latin typeface="等线" panose="02010600030101010101" charset="-122"/>
              <a:ea typeface="等线" panose="02010600030101010101" charset="-122"/>
              <a:cs typeface="等线" panose="02010600030101010101" charset="-122"/>
            </a:endParaRPr>
          </a:p>
          <a:p>
            <a:pPr eaLnBrk="1" hangingPunct="1">
              <a:lnSpc>
                <a:spcPct val="125000"/>
              </a:lnSpc>
            </a:pPr>
            <a:r>
              <a:rPr lang="zh-CN" altLang="en-US" sz="3600" b="1" dirty="0">
                <a:latin typeface="等线" panose="02010600030101010101" charset="-122"/>
                <a:ea typeface="等线" panose="02010600030101010101" charset="-122"/>
                <a:cs typeface="等线" panose="02010600030101010101" charset="-122"/>
              </a:rPr>
              <a:t>学习目标</a:t>
            </a:r>
            <a:endParaRPr lang="en-US" altLang="zh-CN" sz="3600" b="1" dirty="0">
              <a:latin typeface="等线" panose="02010600030101010101" charset="-122"/>
              <a:ea typeface="等线" panose="02010600030101010101" charset="-122"/>
              <a:cs typeface="等线" panose="02010600030101010101" charset="-122"/>
            </a:endParaRPr>
          </a:p>
          <a:p>
            <a:pPr eaLnBrk="1" hangingPunct="1">
              <a:lnSpc>
                <a:spcPct val="125000"/>
              </a:lnSpc>
              <a:buFontTx/>
              <a:buNone/>
            </a:pPr>
            <a:r>
              <a:rPr lang="en-US" altLang="zh-CN" sz="3600" b="1" dirty="0">
                <a:latin typeface="等线" panose="02010600030101010101" charset="-122"/>
                <a:ea typeface="等线" panose="02010600030101010101" charset="-122"/>
                <a:cs typeface="等线" panose="02010600030101010101" charset="-122"/>
              </a:rPr>
              <a:t>       </a:t>
            </a:r>
            <a:r>
              <a:rPr lang="zh-CN" altLang="en-US" sz="3600" b="1" dirty="0">
                <a:latin typeface="等线" panose="02010600030101010101" charset="-122"/>
                <a:ea typeface="等线" panose="02010600030101010101" charset="-122"/>
                <a:cs typeface="等线" panose="02010600030101010101" charset="-122"/>
                <a:sym typeface="+mn-ea"/>
              </a:rPr>
              <a:t>理解抗体生成相关理论，掌握各种抗体工程技术的原理、制备流程、研发、应用等知识体系和新进展，并有效实现知识内化。提高综合科研素质，能运用抗体工程技术进行抗体诊断试剂及抗体新药的研发工作。</a:t>
            </a:r>
            <a:endParaRPr lang="zh-CN" altLang="en-US" sz="3600" b="1" dirty="0">
              <a:latin typeface="等线" panose="02010600030101010101" charset="-122"/>
              <a:ea typeface="等线" panose="02010600030101010101" charset="-122"/>
              <a:cs typeface="等线" panose="02010600030101010101" charset="-122"/>
            </a:endParaRPr>
          </a:p>
          <a:p>
            <a:pPr eaLnBrk="1" hangingPunct="1">
              <a:lnSpc>
                <a:spcPct val="125000"/>
              </a:lnSpc>
              <a:buFontTx/>
              <a:buNone/>
            </a:pPr>
            <a:endParaRPr lang="zh-CN" altLang="en-US" sz="3600" dirty="0">
              <a:latin typeface="华文行楷" panose="02010800040101010101" pitchFamily="2" charset="-122"/>
              <a:ea typeface="华文行楷" panose="02010800040101010101" pitchFamily="2" charset="-122"/>
            </a:endParaRPr>
          </a:p>
          <a:p>
            <a:pPr eaLnBrk="1" hangingPunct="1">
              <a:lnSpc>
                <a:spcPct val="125000"/>
              </a:lnSpc>
            </a:pPr>
            <a:endParaRPr lang="en-US" altLang="zh-CN" dirty="0">
              <a:latin typeface="华文行楷" panose="02010800040101010101" pitchFamily="2" charset="-122"/>
              <a:ea typeface="华文行楷" panose="02010800040101010101" pitchFamily="2" charset="-122"/>
            </a:endParaRPr>
          </a:p>
        </p:txBody>
      </p:sp>
      <p:sp>
        <p:nvSpPr>
          <p:cNvPr id="3076" name="Rectangle 4"/>
          <p:cNvSpPr>
            <a:spLocks noChangeArrowheads="1"/>
          </p:cNvSpPr>
          <p:nvPr/>
        </p:nvSpPr>
        <p:spPr bwMode="auto">
          <a:xfrm>
            <a:off x="683581" y="260350"/>
            <a:ext cx="10910656" cy="6408738"/>
          </a:xfrm>
          <a:prstGeom prst="rect">
            <a:avLst/>
          </a:prstGeom>
          <a:noFill/>
          <a:ln w="57150" cmpd="thinThick">
            <a:solidFill>
              <a:srgbClr val="FF6699"/>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xEl>
                                              <p:pRg st="3" end="3"/>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250"/>
                                  </p:stCondLst>
                                  <p:childTnLst>
                                    <p:set>
                                      <p:cBhvr>
                                        <p:cTn id="17"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13"/>
          <p:cNvGrpSpPr/>
          <p:nvPr/>
        </p:nvGrpSpPr>
        <p:grpSpPr bwMode="auto">
          <a:xfrm>
            <a:off x="631825" y="350520"/>
            <a:ext cx="10791825" cy="6264275"/>
            <a:chOff x="-281" y="164"/>
            <a:chExt cx="6328" cy="3946"/>
          </a:xfrm>
        </p:grpSpPr>
        <p:pic>
          <p:nvPicPr>
            <p:cNvPr id="18439" name="Picture 4" descr="105_f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8" y="1514"/>
              <a:ext cx="2631" cy="2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5" descr="Electrophore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1" y="535"/>
              <a:ext cx="1748" cy="2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Rectangle 6"/>
            <p:cNvSpPr>
              <a:spLocks noChangeArrowheads="1"/>
            </p:cNvSpPr>
            <p:nvPr/>
          </p:nvSpPr>
          <p:spPr bwMode="auto">
            <a:xfrm>
              <a:off x="-281" y="164"/>
              <a:ext cx="6328" cy="3946"/>
            </a:xfrm>
            <a:prstGeom prst="rect">
              <a:avLst/>
            </a:prstGeom>
            <a:noFill/>
            <a:ln w="57150" cmpd="thinThick">
              <a:solidFill>
                <a:srgbClr val="FF6699"/>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18442" name="Text Box 7"/>
            <p:cNvSpPr txBox="1">
              <a:spLocks noChangeArrowheads="1"/>
            </p:cNvSpPr>
            <p:nvPr/>
          </p:nvSpPr>
          <p:spPr bwMode="auto">
            <a:xfrm>
              <a:off x="297" y="1514"/>
              <a:ext cx="599" cy="25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2000" b="1">
                  <a:ea typeface="楷体_GB2312" pitchFamily="49" charset="-122"/>
                </a:rPr>
                <a:t>白蛋白</a:t>
              </a:r>
              <a:endParaRPr lang="zh-CN" altLang="en-US" sz="2000" b="1">
                <a:ea typeface="楷体_GB2312" pitchFamily="49" charset="-122"/>
              </a:endParaRPr>
            </a:p>
          </p:txBody>
        </p:sp>
        <p:sp>
          <p:nvSpPr>
            <p:cNvPr id="18443" name="Text Box 9"/>
            <p:cNvSpPr txBox="1">
              <a:spLocks noChangeArrowheads="1"/>
            </p:cNvSpPr>
            <p:nvPr/>
          </p:nvSpPr>
          <p:spPr bwMode="auto">
            <a:xfrm>
              <a:off x="825" y="2949"/>
              <a:ext cx="694" cy="25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r>
                <a:rPr lang="el-GR" altLang="zh-CN" sz="2000" b="1">
                  <a:ea typeface="楷体_GB2312" pitchFamily="49" charset="-122"/>
                  <a:cs typeface="Times New Roman" panose="02020603050405020304" pitchFamily="18" charset="0"/>
                </a:rPr>
                <a:t>α</a:t>
              </a:r>
              <a:r>
                <a:rPr lang="zh-CN" altLang="en-US" sz="2000" b="1">
                  <a:ea typeface="楷体_GB2312" pitchFamily="49" charset="-122"/>
                  <a:cs typeface="Times New Roman" panose="02020603050405020304" pitchFamily="18" charset="0"/>
                </a:rPr>
                <a:t>球蛋白</a:t>
              </a:r>
              <a:endParaRPr lang="zh-CN" altLang="en-US" sz="2000" b="1">
                <a:ea typeface="楷体_GB2312" pitchFamily="49" charset="-122"/>
                <a:cs typeface="Times New Roman" panose="02020603050405020304" pitchFamily="18" charset="0"/>
              </a:endParaRPr>
            </a:p>
          </p:txBody>
        </p:sp>
        <p:sp>
          <p:nvSpPr>
            <p:cNvPr id="18444" name="Text Box 10"/>
            <p:cNvSpPr txBox="1">
              <a:spLocks noChangeArrowheads="1"/>
            </p:cNvSpPr>
            <p:nvPr/>
          </p:nvSpPr>
          <p:spPr bwMode="auto">
            <a:xfrm>
              <a:off x="1430" y="2834"/>
              <a:ext cx="689" cy="25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r>
                <a:rPr lang="el-GR" altLang="zh-CN" sz="2000" b="1">
                  <a:ea typeface="楷体_GB2312" pitchFamily="49" charset="-122"/>
                  <a:cs typeface="Times New Roman" panose="02020603050405020304" pitchFamily="18" charset="0"/>
                </a:rPr>
                <a:t>β</a:t>
              </a:r>
              <a:r>
                <a:rPr lang="zh-CN" altLang="en-US" sz="2000" b="1">
                  <a:ea typeface="楷体_GB2312" pitchFamily="49" charset="-122"/>
                  <a:cs typeface="Times New Roman" panose="02020603050405020304" pitchFamily="18" charset="0"/>
                </a:rPr>
                <a:t>球蛋白</a:t>
              </a:r>
              <a:endParaRPr lang="zh-CN" altLang="en-US" sz="2000" b="1">
                <a:ea typeface="楷体_GB2312" pitchFamily="49" charset="-122"/>
                <a:cs typeface="Times New Roman" panose="02020603050405020304" pitchFamily="18" charset="0"/>
              </a:endParaRPr>
            </a:p>
          </p:txBody>
        </p:sp>
        <p:sp>
          <p:nvSpPr>
            <p:cNvPr id="18445" name="Text Box 11"/>
            <p:cNvSpPr txBox="1">
              <a:spLocks noChangeArrowheads="1"/>
            </p:cNvSpPr>
            <p:nvPr/>
          </p:nvSpPr>
          <p:spPr bwMode="auto">
            <a:xfrm>
              <a:off x="2106" y="2927"/>
              <a:ext cx="680" cy="25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r>
                <a:rPr lang="el-GR" altLang="zh-CN" sz="2000" b="1">
                  <a:ea typeface="楷体_GB2312" pitchFamily="49" charset="-122"/>
                  <a:cs typeface="Times New Roman" panose="02020603050405020304" pitchFamily="18" charset="0"/>
                </a:rPr>
                <a:t>γ</a:t>
              </a:r>
              <a:r>
                <a:rPr lang="zh-CN" altLang="en-US" sz="2000" b="1">
                  <a:ea typeface="楷体_GB2312" pitchFamily="49" charset="-122"/>
                  <a:cs typeface="Times New Roman" panose="02020603050405020304" pitchFamily="18" charset="0"/>
                </a:rPr>
                <a:t>球蛋白</a:t>
              </a:r>
              <a:endParaRPr lang="zh-CN" altLang="en-US" sz="2000" b="1">
                <a:ea typeface="楷体_GB2312" pitchFamily="49" charset="-122"/>
                <a:cs typeface="Times New Roman" panose="02020603050405020304" pitchFamily="18" charset="0"/>
              </a:endParaRPr>
            </a:p>
          </p:txBody>
        </p:sp>
        <p:sp>
          <p:nvSpPr>
            <p:cNvPr id="18446" name="Rectangle 12"/>
            <p:cNvSpPr>
              <a:spLocks noChangeArrowheads="1"/>
            </p:cNvSpPr>
            <p:nvPr/>
          </p:nvSpPr>
          <p:spPr bwMode="auto">
            <a:xfrm>
              <a:off x="1655" y="2251"/>
              <a:ext cx="363" cy="1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sp>
        <p:nvSpPr>
          <p:cNvPr id="17411" name="Rectangle 14"/>
          <p:cNvSpPr>
            <a:spLocks noChangeArrowheads="1"/>
          </p:cNvSpPr>
          <p:nvPr/>
        </p:nvSpPr>
        <p:spPr bwMode="auto">
          <a:xfrm>
            <a:off x="4671238" y="4736308"/>
            <a:ext cx="1223962" cy="433388"/>
          </a:xfrm>
          <a:prstGeom prst="rect">
            <a:avLst/>
          </a:prstGeom>
          <a:noFill/>
          <a:ln w="38100">
            <a:solidFill>
              <a:schemeClr val="accent2"/>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17412" name="Rectangle 15"/>
          <p:cNvSpPr>
            <a:spLocks noChangeArrowheads="1"/>
          </p:cNvSpPr>
          <p:nvPr/>
        </p:nvSpPr>
        <p:spPr bwMode="auto">
          <a:xfrm>
            <a:off x="8803005" y="3564255"/>
            <a:ext cx="1797685" cy="478155"/>
          </a:xfrm>
          <a:prstGeom prst="rect">
            <a:avLst/>
          </a:prstGeom>
          <a:noFill/>
          <a:ln w="38100">
            <a:solidFill>
              <a:schemeClr val="accent2"/>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18437" name="矩形 1"/>
          <p:cNvSpPr>
            <a:spLocks noChangeArrowheads="1"/>
          </p:cNvSpPr>
          <p:nvPr/>
        </p:nvSpPr>
        <p:spPr bwMode="auto">
          <a:xfrm>
            <a:off x="777240" y="541020"/>
            <a:ext cx="7477760" cy="629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algn="ctr" eaLnBrk="1" hangingPunct="1">
              <a:lnSpc>
                <a:spcPct val="125000"/>
              </a:lnSpc>
            </a:pPr>
            <a:r>
              <a:rPr lang="zh-CN" altLang="zh-CN" sz="2800" b="1">
                <a:latin typeface="等线" panose="02010600030101010101" charset="-122"/>
                <a:ea typeface="等线" panose="02010600030101010101" charset="-122"/>
                <a:cs typeface="等线" panose="02010600030101010101" charset="-122"/>
              </a:rPr>
              <a:t>抗体活性与血清</a:t>
            </a:r>
            <a:r>
              <a:rPr lang="zh-CN" altLang="en-US" sz="2800" b="1">
                <a:latin typeface="等线" panose="02010600030101010101" charset="-122"/>
                <a:ea typeface="等线" panose="02010600030101010101" charset="-122"/>
                <a:cs typeface="等线" panose="02010600030101010101" charset="-122"/>
              </a:rPr>
              <a:t>γ球蛋白</a:t>
            </a:r>
            <a:r>
              <a:rPr lang="zh-CN" altLang="zh-CN" sz="2800" b="1">
                <a:latin typeface="等线" panose="02010600030101010101" charset="-122"/>
                <a:ea typeface="等线" panose="02010600030101010101" charset="-122"/>
                <a:cs typeface="等线" panose="02010600030101010101" charset="-122"/>
              </a:rPr>
              <a:t>相关</a:t>
            </a:r>
            <a:r>
              <a:rPr lang="en-US" altLang="zh-CN" sz="2400" b="1">
                <a:latin typeface="等线" panose="02010600030101010101" charset="-122"/>
                <a:ea typeface="等线" panose="02010600030101010101" charset="-122"/>
                <a:cs typeface="等线" panose="02010600030101010101" charset="-122"/>
              </a:rPr>
              <a:t>--</a:t>
            </a:r>
            <a:r>
              <a:rPr lang="en-US" altLang="zh-CN" sz="2400" b="1">
                <a:latin typeface="等线" panose="02010600030101010101" charset="-122"/>
                <a:ea typeface="等线" panose="02010600030101010101" charset="-122"/>
                <a:cs typeface="等线" panose="02010600030101010101" charset="-122"/>
                <a:sym typeface="+mn-ea"/>
              </a:rPr>
              <a:t>Tiselius&amp;</a:t>
            </a:r>
            <a:r>
              <a:rPr lang="en-US" altLang="zh-CN" sz="2400" b="1">
                <a:latin typeface="等线" panose="02010600030101010101" charset="-122"/>
                <a:ea typeface="等线" panose="02010600030101010101" charset="-122"/>
                <a:cs typeface="等线" panose="02010600030101010101" charset="-122"/>
                <a:sym typeface="+mn-ea"/>
              </a:rPr>
              <a:t>Kabat</a:t>
            </a:r>
            <a:endParaRPr lang="zh-CN" altLang="en-US" sz="2400" b="1">
              <a:latin typeface="等线" panose="02010600030101010101" charset="-122"/>
              <a:ea typeface="等线" panose="02010600030101010101" charset="-122"/>
              <a:cs typeface="等线" panose="02010600030101010101" charset="-122"/>
            </a:endParaRPr>
          </a:p>
        </p:txBody>
      </p:sp>
      <p:pic>
        <p:nvPicPr>
          <p:cNvPr id="17423" name="Picture 15" descr="c:\users\administrator\appdata\roaming\360se6\User Data\temp\1401207709237681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9060" y="1584960"/>
            <a:ext cx="3355975" cy="145288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03" name="文本框 102"/>
          <p:cNvSpPr txBox="1"/>
          <p:nvPr/>
        </p:nvSpPr>
        <p:spPr>
          <a:xfrm>
            <a:off x="6287770" y="5401627"/>
            <a:ext cx="5080000" cy="1168400"/>
          </a:xfrm>
          <a:prstGeom prst="rect">
            <a:avLst/>
          </a:prstGeom>
          <a:noFill/>
          <a:ln w="9525">
            <a:noFill/>
          </a:ln>
        </p:spPr>
        <p:txBody>
          <a:bodyPr>
            <a:spAutoFit/>
          </a:bodyPr>
          <a:p>
            <a:pPr indent="0"/>
            <a:r>
              <a:rPr lang="en-US" sz="1400" b="1">
                <a:latin typeface="等线" panose="02010600030101010101" charset="-122"/>
              </a:rPr>
              <a:t>Tiselius, A., and Kabat, E. A.</a:t>
            </a:r>
            <a:r>
              <a:rPr lang="en-US" sz="1400" b="0">
                <a:latin typeface="等线" panose="02010600030101010101" charset="-122"/>
              </a:rPr>
              <a:t> Studies on the chemical nature of the substance inducing transformation of pneumococcal types: a demonstration of the presence of desoxyribonucleic acid in pneumococcus type III. Journal of Experimental Medicine, </a:t>
            </a:r>
            <a:r>
              <a:rPr lang="en-US" sz="1400" b="1">
                <a:latin typeface="等线" panose="02010600030101010101" charset="-122"/>
              </a:rPr>
              <a:t>1939</a:t>
            </a:r>
            <a:r>
              <a:rPr lang="en-US" sz="1400" b="0">
                <a:latin typeface="等线" panose="02010600030101010101" charset="-122"/>
              </a:rPr>
              <a:t>, 70(4): 607-616.</a:t>
            </a:r>
            <a:endParaRPr lang="en-US" altLang="en-US" sz="1400" b="0">
              <a:latin typeface="等线" panose="0201060003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7423"/>
                                        </p:tgtEl>
                                        <p:attrNameLst>
                                          <p:attrName>style.visibility</p:attrName>
                                        </p:attrNameLst>
                                      </p:cBhvr>
                                      <p:to>
                                        <p:strVal val="visible"/>
                                      </p:to>
                                    </p:set>
                                    <p:anim calcmode="lin" valueType="num">
                                      <p:cBhvr additive="base">
                                        <p:cTn id="11" dur="500" fill="hold"/>
                                        <p:tgtEl>
                                          <p:spTgt spid="17423"/>
                                        </p:tgtEl>
                                        <p:attrNameLst>
                                          <p:attrName>ppt_x</p:attrName>
                                        </p:attrNameLst>
                                      </p:cBhvr>
                                      <p:tavLst>
                                        <p:tav tm="0">
                                          <p:val>
                                            <p:strVal val="#ppt_x"/>
                                          </p:val>
                                        </p:tav>
                                        <p:tav tm="100000">
                                          <p:val>
                                            <p:strVal val="#ppt_x"/>
                                          </p:val>
                                        </p:tav>
                                      </p:tavLst>
                                    </p:anim>
                                    <p:anim calcmode="lin" valueType="num">
                                      <p:cBhvr additive="base">
                                        <p:cTn id="12" dur="500" fill="hold"/>
                                        <p:tgtEl>
                                          <p:spTgt spid="1742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411"/>
                                        </p:tgtEl>
                                        <p:attrNameLst>
                                          <p:attrName>style.visibility</p:attrName>
                                        </p:attrNameLst>
                                      </p:cBhvr>
                                      <p:to>
                                        <p:strVal val="visible"/>
                                      </p:to>
                                    </p:set>
                                    <p:anim calcmode="lin" valueType="num">
                                      <p:cBhvr additive="base">
                                        <p:cTn id="17" dur="500" fill="hold"/>
                                        <p:tgtEl>
                                          <p:spTgt spid="17411"/>
                                        </p:tgtEl>
                                        <p:attrNameLst>
                                          <p:attrName>ppt_x</p:attrName>
                                        </p:attrNameLst>
                                      </p:cBhvr>
                                      <p:tavLst>
                                        <p:tav tm="0">
                                          <p:val>
                                            <p:strVal val="#ppt_x"/>
                                          </p:val>
                                        </p:tav>
                                        <p:tav tm="100000">
                                          <p:val>
                                            <p:strVal val="#ppt_x"/>
                                          </p:val>
                                        </p:tav>
                                      </p:tavLst>
                                    </p:anim>
                                    <p:anim calcmode="lin" valueType="num">
                                      <p:cBhvr additive="base">
                                        <p:cTn id="18" dur="500" fill="hold"/>
                                        <p:tgtEl>
                                          <p:spTgt spid="17411"/>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17412"/>
                                        </p:tgtEl>
                                        <p:attrNameLst>
                                          <p:attrName>style.visibility</p:attrName>
                                        </p:attrNameLst>
                                      </p:cBhvr>
                                      <p:to>
                                        <p:strVal val="visible"/>
                                      </p:to>
                                    </p:set>
                                    <p:anim calcmode="lin" valueType="num">
                                      <p:cBhvr additive="base">
                                        <p:cTn id="22" dur="500" fill="hold"/>
                                        <p:tgtEl>
                                          <p:spTgt spid="17412"/>
                                        </p:tgtEl>
                                        <p:attrNameLst>
                                          <p:attrName>ppt_x</p:attrName>
                                        </p:attrNameLst>
                                      </p:cBhvr>
                                      <p:tavLst>
                                        <p:tav tm="0">
                                          <p:val>
                                            <p:strVal val="#ppt_x"/>
                                          </p:val>
                                        </p:tav>
                                        <p:tav tm="100000">
                                          <p:val>
                                            <p:strVal val="#ppt_x"/>
                                          </p:val>
                                        </p:tav>
                                      </p:tavLst>
                                    </p:anim>
                                    <p:anim calcmode="lin" valueType="num">
                                      <p:cBhvr additive="base">
                                        <p:cTn id="23" dur="500" fill="hold"/>
                                        <p:tgtEl>
                                          <p:spTgt spid="174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ldLvl="0" animBg="1" autoUpdateAnimBg="0"/>
      <p:bldP spid="17412" grpId="0" bldLvl="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510348" y="414338"/>
            <a:ext cx="7772400" cy="1143000"/>
          </a:xfrm>
        </p:spPr>
        <p:txBody>
          <a:bodyPr/>
          <a:lstStyle/>
          <a:p>
            <a:pPr eaLnBrk="1" hangingPunct="1"/>
            <a:r>
              <a:rPr lang="en-US" altLang="zh-CN" sz="4000" b="1"/>
              <a:t>Arne Tiselius</a:t>
            </a:r>
            <a:endParaRPr lang="en-US" altLang="zh-CN" sz="4000" b="1"/>
          </a:p>
        </p:txBody>
      </p:sp>
      <p:sp>
        <p:nvSpPr>
          <p:cNvPr id="17411" name="Rectangle 3"/>
          <p:cNvSpPr>
            <a:spLocks noGrp="1" noChangeArrowheads="1"/>
          </p:cNvSpPr>
          <p:nvPr>
            <p:ph type="body" idx="1"/>
          </p:nvPr>
        </p:nvSpPr>
        <p:spPr>
          <a:xfrm>
            <a:off x="1606868" y="1679894"/>
            <a:ext cx="6191250" cy="3024187"/>
          </a:xfrm>
        </p:spPr>
        <p:txBody>
          <a:bodyPr/>
          <a:lstStyle/>
          <a:p>
            <a:pPr eaLnBrk="1" hangingPunct="1">
              <a:buFontTx/>
              <a:buNone/>
            </a:pPr>
            <a:r>
              <a:rPr lang="en-US" altLang="zh-CN" sz="2400" i="1"/>
              <a:t>       The Nobel Prize inChemistry 1948 was awarded to Arne WilhelmKaurin Tiselius "for hisresearch on electrophoresisand adsorption analysis,especially for his discoveriesconcerning the complexnature of the serum proteins".</a:t>
            </a:r>
            <a:endParaRPr lang="zh-CN" altLang="en-US" sz="2400" i="1"/>
          </a:p>
        </p:txBody>
      </p:sp>
      <p:sp>
        <p:nvSpPr>
          <p:cNvPr id="299013" name="Text Box 5"/>
          <p:cNvSpPr txBox="1">
            <a:spLocks noChangeArrowheads="1"/>
          </p:cNvSpPr>
          <p:nvPr/>
        </p:nvSpPr>
        <p:spPr bwMode="auto">
          <a:xfrm>
            <a:off x="4622800" y="4703763"/>
            <a:ext cx="5545138" cy="1322070"/>
          </a:xfrm>
          <a:prstGeom prst="rect">
            <a:avLst/>
          </a:prstGeom>
          <a:noFill/>
          <a:ln w="9525">
            <a:noFill/>
            <a:miter lim="800000"/>
          </a:ln>
          <a:effectLst/>
        </p:spPr>
        <p:txBody>
          <a:bodyPr>
            <a:spAutoFit/>
          </a:bodyPr>
          <a:lstStyle/>
          <a:p>
            <a:pPr algn="ctr">
              <a:lnSpc>
                <a:spcPts val="3200"/>
              </a:lnSpc>
              <a:defRPr/>
            </a:pPr>
            <a:r>
              <a:rPr lang="en-US" altLang="zh-CN" b="1" dirty="0">
                <a:solidFill>
                  <a:schemeClr val="tx2"/>
                </a:solidFill>
                <a:effectLst>
                  <a:outerShdw blurRad="38100" dist="38100" dir="2700000" algn="tl">
                    <a:srgbClr val="C0C0C0"/>
                  </a:outerShdw>
                </a:effectLst>
                <a:latin typeface="Arial" panose="020B0604020202020204" pitchFamily="34" charset="0"/>
              </a:rPr>
              <a:t>  </a:t>
            </a:r>
            <a:r>
              <a:rPr lang="zh-CN" altLang="en-US" b="1" dirty="0">
                <a:solidFill>
                  <a:schemeClr val="tx2"/>
                </a:solidFill>
                <a:effectLst>
                  <a:outerShdw blurRad="38100" dist="38100" dir="2700000" algn="tl">
                    <a:srgbClr val="C0C0C0"/>
                  </a:outerShdw>
                </a:effectLst>
                <a:latin typeface="Arial" panose="020B0604020202020204" pitchFamily="34" charset="0"/>
              </a:rPr>
              <a:t>瑞典科学家</a:t>
            </a:r>
            <a:r>
              <a:rPr b="1" dirty="0">
                <a:solidFill>
                  <a:schemeClr val="tx2"/>
                </a:solidFill>
                <a:effectLst>
                  <a:outerShdw blurRad="38100" dist="38100" dir="2700000" algn="tl">
                    <a:srgbClr val="C0C0C0"/>
                  </a:outerShdw>
                </a:effectLst>
                <a:latin typeface="Arial" panose="020B0604020202020204" pitchFamily="34" charset="0"/>
              </a:rPr>
              <a:t>阿恩提塞留斯</a:t>
            </a:r>
            <a:r>
              <a:rPr lang="zh-CN" altLang="en-US" b="1" dirty="0">
                <a:solidFill>
                  <a:schemeClr val="tx2"/>
                </a:solidFill>
                <a:effectLst>
                  <a:outerShdw blurRad="38100" dist="38100" dir="2700000" algn="tl">
                    <a:srgbClr val="C0C0C0"/>
                  </a:outerShdw>
                </a:effectLst>
                <a:latin typeface="Arial" panose="020B0604020202020204" pitchFamily="34" charset="0"/>
              </a:rPr>
              <a:t>因“对电泳现象和吸附分析的研究，特别是对于血清蛋白的复杂性质的研究”获</a:t>
            </a:r>
            <a:r>
              <a:rPr lang="en-US" altLang="zh-CN" b="1" dirty="0">
                <a:solidFill>
                  <a:schemeClr val="tx2"/>
                </a:solidFill>
                <a:effectLst>
                  <a:outerShdw blurRad="38100" dist="38100" dir="2700000" algn="tl">
                    <a:srgbClr val="C0C0C0"/>
                  </a:outerShdw>
                </a:effectLst>
                <a:latin typeface="Arial" panose="020B0604020202020204" pitchFamily="34" charset="0"/>
              </a:rPr>
              <a:t>1948</a:t>
            </a:r>
            <a:r>
              <a:rPr lang="zh-CN" altLang="en-US" b="1" dirty="0">
                <a:solidFill>
                  <a:schemeClr val="tx2"/>
                </a:solidFill>
                <a:effectLst>
                  <a:outerShdw blurRad="38100" dist="38100" dir="2700000" algn="tl">
                    <a:srgbClr val="C0C0C0"/>
                  </a:outerShdw>
                </a:effectLst>
                <a:latin typeface="Arial" panose="020B0604020202020204" pitchFamily="34" charset="0"/>
              </a:rPr>
              <a:t>年诺贝尔</a:t>
            </a:r>
            <a:r>
              <a:rPr lang="zh-CN" altLang="en-US" b="1" dirty="0">
                <a:solidFill>
                  <a:schemeClr val="tx2"/>
                </a:solidFill>
                <a:effectLst>
                  <a:outerShdw blurRad="38100" dist="38100" dir="2700000" algn="tl">
                    <a:srgbClr val="C0C0C0"/>
                  </a:outerShdw>
                </a:effectLst>
                <a:latin typeface="Arial" panose="020B0604020202020204" pitchFamily="34" charset="0"/>
              </a:rPr>
              <a:t>化学奖</a:t>
            </a:r>
            <a:endParaRPr lang="zh-CN" altLang="en-US" b="1" dirty="0">
              <a:solidFill>
                <a:schemeClr val="tx2"/>
              </a:solidFill>
              <a:effectLst>
                <a:outerShdw blurRad="38100" dist="38100" dir="2700000" algn="tl">
                  <a:srgbClr val="C0C0C0"/>
                </a:outerShdw>
              </a:effectLst>
              <a:latin typeface="Arial" panose="020B0604020202020204" pitchFamily="34" charset="0"/>
            </a:endParaRPr>
          </a:p>
        </p:txBody>
      </p:sp>
      <p:sp>
        <p:nvSpPr>
          <p:cNvPr id="17413" name="Rectangle 7"/>
          <p:cNvSpPr>
            <a:spLocks noChangeArrowheads="1"/>
          </p:cNvSpPr>
          <p:nvPr/>
        </p:nvSpPr>
        <p:spPr bwMode="auto">
          <a:xfrm>
            <a:off x="866140" y="260350"/>
            <a:ext cx="10469245" cy="6264275"/>
          </a:xfrm>
          <a:prstGeom prst="rect">
            <a:avLst/>
          </a:prstGeom>
          <a:noFill/>
          <a:ln w="57150" cmpd="thinThick">
            <a:solidFill>
              <a:srgbClr val="FF6699"/>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pic>
        <p:nvPicPr>
          <p:cNvPr id="19460" name="Picture 4" descr="nobelfront"/>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1898333" y="4293871"/>
            <a:ext cx="2087562"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p:cNvPicPr/>
          <p:nvPr>
            <p:custDataLst>
              <p:tags r:id="rId3"/>
            </p:custDataLst>
          </p:nvPr>
        </p:nvPicPr>
        <p:blipFill>
          <a:blip r:embed="rId4"/>
          <a:srcRect t="21720" r="65436" b="21335"/>
          <a:stretch>
            <a:fillRect/>
          </a:stretch>
        </p:blipFill>
        <p:spPr>
          <a:xfrm>
            <a:off x="8179435" y="578485"/>
            <a:ext cx="2750820" cy="3830955"/>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Clone_theory"/>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39775" y="1311275"/>
            <a:ext cx="5486400" cy="3993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5"/>
          <p:cNvSpPr>
            <a:spLocks noChangeArrowheads="1"/>
          </p:cNvSpPr>
          <p:nvPr/>
        </p:nvSpPr>
        <p:spPr bwMode="auto">
          <a:xfrm>
            <a:off x="525145" y="260350"/>
            <a:ext cx="10974705" cy="6264275"/>
          </a:xfrm>
          <a:prstGeom prst="rect">
            <a:avLst/>
          </a:prstGeom>
          <a:noFill/>
          <a:ln w="57150" cmpd="thinThick">
            <a:solidFill>
              <a:srgbClr val="FF6699"/>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4" name="矩形 3"/>
          <p:cNvSpPr>
            <a:spLocks noChangeArrowheads="1"/>
          </p:cNvSpPr>
          <p:nvPr/>
        </p:nvSpPr>
        <p:spPr bwMode="auto">
          <a:xfrm>
            <a:off x="5744845" y="5304790"/>
            <a:ext cx="155765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2400" b="1">
                <a:solidFill>
                  <a:srgbClr val="401BC0"/>
                </a:solidFill>
                <a:latin typeface="等线" panose="02010600030101010101" charset="-122"/>
                <a:ea typeface="等线" panose="02010600030101010101" charset="-122"/>
              </a:rPr>
              <a:t>血流抗体</a:t>
            </a:r>
            <a:endParaRPr lang="zh-CN" altLang="en-US" sz="2400" b="1">
              <a:solidFill>
                <a:srgbClr val="401BC0"/>
              </a:solidFill>
              <a:latin typeface="等线" panose="02010600030101010101" charset="-122"/>
              <a:ea typeface="等线" panose="02010600030101010101" charset="-122"/>
            </a:endParaRPr>
          </a:p>
        </p:txBody>
      </p:sp>
      <p:sp>
        <p:nvSpPr>
          <p:cNvPr id="5" name="矩形 4"/>
          <p:cNvSpPr>
            <a:spLocks noChangeArrowheads="1"/>
          </p:cNvSpPr>
          <p:nvPr/>
        </p:nvSpPr>
        <p:spPr bwMode="auto">
          <a:xfrm>
            <a:off x="8194040" y="5304791"/>
            <a:ext cx="23764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2400" b="1">
                <a:solidFill>
                  <a:srgbClr val="401BC0"/>
                </a:solidFill>
                <a:latin typeface="等线" panose="02010600030101010101" charset="-122"/>
                <a:ea typeface="等线" panose="02010600030101010101" charset="-122"/>
              </a:rPr>
              <a:t>细胞生成抗体</a:t>
            </a:r>
            <a:endParaRPr lang="zh-CN" altLang="en-US" sz="2400" b="1">
              <a:solidFill>
                <a:srgbClr val="401BC0"/>
              </a:solidFill>
              <a:latin typeface="等线" panose="02010600030101010101" charset="-122"/>
              <a:ea typeface="等线" panose="02010600030101010101" charset="-122"/>
            </a:endParaRPr>
          </a:p>
        </p:txBody>
      </p:sp>
      <p:cxnSp>
        <p:nvCxnSpPr>
          <p:cNvPr id="6" name="直接箭头连接符 5"/>
          <p:cNvCxnSpPr>
            <a:cxnSpLocks noChangeShapeType="1"/>
          </p:cNvCxnSpPr>
          <p:nvPr/>
        </p:nvCxnSpPr>
        <p:spPr bwMode="auto">
          <a:xfrm>
            <a:off x="7138353" y="5532755"/>
            <a:ext cx="846455" cy="3810"/>
          </a:xfrm>
          <a:prstGeom prst="straightConnector1">
            <a:avLst/>
          </a:prstGeom>
          <a:noFill/>
          <a:ln w="28575" algn="ctr">
            <a:solidFill>
              <a:srgbClr val="FF0000"/>
            </a:solidFill>
            <a:round/>
            <a:tailEnd type="arrow" w="med" len="med"/>
          </a:ln>
          <a:extLst>
            <a:ext uri="{909E8E84-426E-40DD-AFC4-6F175D3DCCD1}">
              <a14:hiddenFill xmlns:a14="http://schemas.microsoft.com/office/drawing/2010/main">
                <a:noFill/>
              </a14:hiddenFill>
            </a:ext>
          </a:extLst>
        </p:spPr>
      </p:cxnSp>
      <p:sp>
        <p:nvSpPr>
          <p:cNvPr id="18438" name="Rectangle 3"/>
          <p:cNvSpPr>
            <a:spLocks noChangeArrowheads="1"/>
          </p:cNvSpPr>
          <p:nvPr>
            <p:custDataLst>
              <p:tags r:id="rId2"/>
            </p:custDataLst>
          </p:nvPr>
        </p:nvSpPr>
        <p:spPr bwMode="auto">
          <a:xfrm>
            <a:off x="739776" y="450057"/>
            <a:ext cx="9311005" cy="583565"/>
          </a:xfrm>
          <a:prstGeom prst="rect">
            <a:avLst/>
          </a:prstGeom>
          <a:noFill/>
          <a:ln>
            <a:noFill/>
          </a:ln>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algn="l" eaLnBrk="1" hangingPunct="1"/>
            <a:r>
              <a:rPr kumimoji="0" lang="zh-CN" altLang="en-US" b="1">
                <a:latin typeface="等线" panose="02010600030101010101" charset="-122"/>
                <a:ea typeface="等线" panose="02010600030101010101" charset="-122"/>
              </a:rPr>
              <a:t>抗体形成的克隆选择学说</a:t>
            </a:r>
            <a:r>
              <a:rPr kumimoji="0" lang="en-US" altLang="zh-CN" b="1">
                <a:latin typeface="等线" panose="02010600030101010101" charset="-122"/>
                <a:ea typeface="等线" panose="02010600030101010101" charset="-122"/>
              </a:rPr>
              <a:t>--</a:t>
            </a:r>
            <a:r>
              <a:rPr kumimoji="0" lang="en-US" altLang="zh-CN" sz="2400" b="1">
                <a:latin typeface="等线" panose="02010600030101010101" charset="-122"/>
                <a:ea typeface="等线" panose="02010600030101010101" charset="-122"/>
              </a:rPr>
              <a:t>Frank Burnet &amp; David Talmage</a:t>
            </a:r>
            <a:endParaRPr kumimoji="0" lang="en-US" altLang="zh-CN" sz="2400" b="1">
              <a:latin typeface="等线" panose="02010600030101010101" charset="-122"/>
              <a:ea typeface="等线" panose="02010600030101010101" charset="-122"/>
            </a:endParaRPr>
          </a:p>
        </p:txBody>
      </p:sp>
      <p:sp>
        <p:nvSpPr>
          <p:cNvPr id="103" name="文本框 102"/>
          <p:cNvSpPr txBox="1"/>
          <p:nvPr/>
        </p:nvSpPr>
        <p:spPr>
          <a:xfrm>
            <a:off x="626110" y="6125210"/>
            <a:ext cx="10796270" cy="337185"/>
          </a:xfrm>
          <a:prstGeom prst="rect">
            <a:avLst/>
          </a:prstGeom>
          <a:noFill/>
          <a:ln w="9525">
            <a:noFill/>
          </a:ln>
        </p:spPr>
        <p:txBody>
          <a:bodyPr wrap="square">
            <a:spAutoFit/>
          </a:bodyPr>
          <a:p>
            <a:pPr indent="0"/>
            <a:r>
              <a:rPr lang="zh-CN" sz="1600" b="1">
                <a:ea typeface="等线" panose="02010600030101010101" charset="-122"/>
              </a:rPr>
              <a:t>Burnet, F. M</a:t>
            </a:r>
            <a:r>
              <a:rPr lang="zh-CN" sz="1600" b="0">
                <a:ea typeface="等线" panose="02010600030101010101" charset="-122"/>
              </a:rPr>
              <a:t>., &amp; </a:t>
            </a:r>
            <a:r>
              <a:rPr lang="zh-CN" sz="1600" b="1">
                <a:ea typeface="等线" panose="02010600030101010101" charset="-122"/>
              </a:rPr>
              <a:t>Talmage, D</a:t>
            </a:r>
            <a:r>
              <a:rPr lang="zh-CN" sz="1600" b="0">
                <a:ea typeface="等线" panose="02010600030101010101" charset="-122"/>
              </a:rPr>
              <a:t>. W. The clonal selection theory of acquired immunity. Nature,  </a:t>
            </a:r>
            <a:r>
              <a:rPr lang="zh-CN" sz="1600" b="1">
                <a:ea typeface="等线" panose="02010600030101010101" charset="-122"/>
              </a:rPr>
              <a:t>1957</a:t>
            </a:r>
            <a:r>
              <a:rPr lang="zh-CN" sz="1600" b="0">
                <a:ea typeface="等线" panose="02010600030101010101" charset="-122"/>
              </a:rPr>
              <a:t>，180(4588)：553-554.</a:t>
            </a:r>
            <a:endParaRPr lang="zh-CN" altLang="en-US" sz="1600" b="0">
              <a:ea typeface="等线" panose="02010600030101010101" charset="-122"/>
            </a:endParaRPr>
          </a:p>
        </p:txBody>
      </p:sp>
      <p:sp>
        <p:nvSpPr>
          <p:cNvPr id="2" name="文本框 1"/>
          <p:cNvSpPr txBox="1"/>
          <p:nvPr/>
        </p:nvSpPr>
        <p:spPr>
          <a:xfrm>
            <a:off x="6371590" y="1313815"/>
            <a:ext cx="4547870" cy="3830955"/>
          </a:xfrm>
          <a:prstGeom prst="rect">
            <a:avLst/>
          </a:prstGeom>
          <a:noFill/>
          <a:ln w="9525">
            <a:noFill/>
          </a:ln>
        </p:spPr>
        <p:txBody>
          <a:bodyPr wrap="square">
            <a:spAutoFit/>
          </a:bodyPr>
          <a:p>
            <a:pPr marL="285750" indent="-285750">
              <a:lnSpc>
                <a:spcPct val="150000"/>
              </a:lnSpc>
              <a:buFont typeface="Arial" panose="020B0604020202020204" pitchFamily="34" charset="0"/>
              <a:buChar char="•"/>
            </a:pPr>
            <a:r>
              <a:rPr lang="zh-CN" b="1">
                <a:ea typeface="等线" panose="02010600030101010101" charset="-122"/>
              </a:rPr>
              <a:t>动物体内存在着许多免疫活性细胞克隆，不同克隆的细胞具有不同的表面受体，能与相对应的抗原决定簇发生互补结合。</a:t>
            </a:r>
            <a:endParaRPr lang="zh-CN" b="1">
              <a:ea typeface="等线" panose="02010600030101010101" charset="-122"/>
            </a:endParaRPr>
          </a:p>
          <a:p>
            <a:pPr marL="285750" indent="-285750">
              <a:lnSpc>
                <a:spcPct val="150000"/>
              </a:lnSpc>
              <a:buFont typeface="Arial" panose="020B0604020202020204" pitchFamily="34" charset="0"/>
              <a:buChar char="•"/>
            </a:pPr>
            <a:r>
              <a:rPr lang="zh-CN" b="1">
                <a:ea typeface="等线" panose="02010600030101010101" charset="-122"/>
              </a:rPr>
              <a:t>一旦某种抗原进入体内与相应克隆的受体发生结合后便选择性地激活了这一克隆，使它扩增并产生大量抗体（即免疫球蛋白）。</a:t>
            </a:r>
            <a:endParaRPr lang="zh-CN" b="1">
              <a:ea typeface="等线" panose="02010600030101010101" charset="-122"/>
            </a:endParaRPr>
          </a:p>
          <a:p>
            <a:pPr marL="285750" indent="-285750">
              <a:lnSpc>
                <a:spcPct val="150000"/>
              </a:lnSpc>
              <a:buFont typeface="Arial" panose="020B0604020202020204" pitchFamily="34" charset="0"/>
              <a:buChar char="•"/>
            </a:pPr>
            <a:r>
              <a:rPr lang="zh-CN" b="1">
                <a:ea typeface="等线" panose="02010600030101010101" charset="-122"/>
              </a:rPr>
              <a:t>抗体分子的特异性与被选择的细胞的表面受体相同。</a:t>
            </a:r>
            <a:endParaRPr lang="zh-CN" altLang="en-US" b="1">
              <a:ea typeface="等线" panose="0201060003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500"/>
                            </p:stCondLst>
                            <p:childTnLst>
                              <p:par>
                                <p:cTn id="25" presetID="10" presetClass="entr" presetSubtype="0" fill="hold" nodeType="afterEffect">
                                  <p:stCondLst>
                                    <p:cond delay="25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1250"/>
                            </p:stCondLst>
                            <p:childTnLst>
                              <p:par>
                                <p:cTn id="29" presetID="10" presetClass="entr" presetSubtype="0" fill="hold" grpId="0" nodeType="afterEffect">
                                  <p:stCondLst>
                                    <p:cond delay="25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burnet%20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35863" y="908050"/>
            <a:ext cx="2076450" cy="2857500"/>
          </a:xfrm>
          <a:prstGeom prst="rect">
            <a:avLst/>
          </a:prstGeom>
          <a:noFill/>
          <a:ln w="9525">
            <a:solidFill>
              <a:srgbClr val="FF6699"/>
            </a:solidFill>
            <a:miter lim="800000"/>
            <a:headEnd/>
            <a:tailEnd/>
          </a:ln>
          <a:extLst>
            <a:ext uri="{909E8E84-426E-40DD-AFC4-6F175D3DCCD1}">
              <a14:hiddenFill xmlns:a14="http://schemas.microsoft.com/office/drawing/2010/main">
                <a:solidFill>
                  <a:srgbClr val="FFFFFF"/>
                </a:solidFill>
              </a14:hiddenFill>
            </a:ext>
          </a:extLst>
        </p:spPr>
      </p:pic>
      <p:sp>
        <p:nvSpPr>
          <p:cNvPr id="19459" name="Rectangle 3"/>
          <p:cNvSpPr>
            <a:spLocks noChangeArrowheads="1"/>
          </p:cNvSpPr>
          <p:nvPr/>
        </p:nvSpPr>
        <p:spPr bwMode="auto">
          <a:xfrm>
            <a:off x="7032626" y="4005264"/>
            <a:ext cx="3262313" cy="369887"/>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r>
              <a:rPr kumimoji="0" lang="en-US" altLang="zh-CN" sz="1800" b="1" i="1">
                <a:latin typeface="Arial" panose="020B0604020202020204" pitchFamily="34" charset="0"/>
              </a:rPr>
              <a:t>Sir Frank Macfarlane Burnet</a:t>
            </a:r>
            <a:endParaRPr kumimoji="0" lang="en-US" altLang="zh-CN" sz="1800" b="1" i="1">
              <a:latin typeface="Arial" panose="020B0604020202020204" pitchFamily="34" charset="0"/>
            </a:endParaRPr>
          </a:p>
        </p:txBody>
      </p:sp>
      <p:pic>
        <p:nvPicPr>
          <p:cNvPr id="19460" name="Picture 4" descr="nobelfro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213" y="3644901"/>
            <a:ext cx="2087562"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5"/>
          <p:cNvSpPr>
            <a:spLocks noChangeArrowheads="1"/>
          </p:cNvSpPr>
          <p:nvPr/>
        </p:nvSpPr>
        <p:spPr bwMode="auto">
          <a:xfrm>
            <a:off x="1331650" y="260351"/>
            <a:ext cx="9712171" cy="6264275"/>
          </a:xfrm>
          <a:prstGeom prst="rect">
            <a:avLst/>
          </a:prstGeom>
          <a:noFill/>
          <a:ln w="57150" cmpd="thinThick">
            <a:solidFill>
              <a:srgbClr val="FF6699"/>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18438" name="Rectangle 3"/>
          <p:cNvSpPr>
            <a:spLocks noChangeArrowheads="1"/>
          </p:cNvSpPr>
          <p:nvPr/>
        </p:nvSpPr>
        <p:spPr bwMode="auto">
          <a:xfrm>
            <a:off x="1911986" y="1857852"/>
            <a:ext cx="4653280" cy="58356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r>
              <a:rPr kumimoji="0" lang="zh-CN" altLang="en-US" b="1">
                <a:latin typeface="等线" panose="02010600030101010101" charset="-122"/>
                <a:ea typeface="等线" panose="02010600030101010101" charset="-122"/>
              </a:rPr>
              <a:t>抗体形成的克隆选择学说</a:t>
            </a:r>
            <a:endParaRPr kumimoji="0" lang="zh-CN" altLang="en-US" b="1">
              <a:latin typeface="等线" panose="02010600030101010101" charset="-122"/>
              <a:ea typeface="等线" panose="02010600030101010101" charset="-122"/>
            </a:endParaRPr>
          </a:p>
        </p:txBody>
      </p:sp>
      <p:sp>
        <p:nvSpPr>
          <p:cNvPr id="8" name="Text Box 5"/>
          <p:cNvSpPr txBox="1">
            <a:spLocks noChangeArrowheads="1"/>
          </p:cNvSpPr>
          <p:nvPr/>
        </p:nvSpPr>
        <p:spPr bwMode="auto">
          <a:xfrm>
            <a:off x="4511675" y="5013326"/>
            <a:ext cx="5545138" cy="1323975"/>
          </a:xfrm>
          <a:prstGeom prst="rect">
            <a:avLst/>
          </a:prstGeom>
          <a:noFill/>
          <a:ln w="9525">
            <a:noFill/>
            <a:miter lim="800000"/>
          </a:ln>
          <a:effectLst/>
        </p:spPr>
        <p:txBody>
          <a:bodyPr>
            <a:spAutoFit/>
          </a:bodyPr>
          <a:lstStyle/>
          <a:p>
            <a:pPr algn="ctr">
              <a:lnSpc>
                <a:spcPts val="3200"/>
              </a:lnSpc>
              <a:defRPr/>
            </a:pPr>
            <a:r>
              <a:rPr lang="en-US" altLang="zh-CN" b="1" dirty="0">
                <a:solidFill>
                  <a:schemeClr val="tx2"/>
                </a:solidFill>
                <a:effectLst>
                  <a:outerShdw blurRad="38100" dist="38100" dir="2700000" algn="tl">
                    <a:srgbClr val="C0C0C0"/>
                  </a:outerShdw>
                </a:effectLst>
                <a:latin typeface="Arial" panose="020B0604020202020204" pitchFamily="34" charset="0"/>
              </a:rPr>
              <a:t>  </a:t>
            </a:r>
            <a:r>
              <a:rPr lang="zh-CN" altLang="en-US" b="1" dirty="0">
                <a:solidFill>
                  <a:schemeClr val="tx2"/>
                </a:solidFill>
                <a:effectLst>
                  <a:outerShdw blurRad="38100" dist="38100" dir="2700000" algn="tl">
                    <a:srgbClr val="C0C0C0"/>
                  </a:outerShdw>
                </a:effectLst>
                <a:latin typeface="Arial" panose="020B0604020202020204" pitchFamily="34" charset="0"/>
              </a:rPr>
              <a:t>澳大利亚病毒学家和免疫学家弗兰克</a:t>
            </a:r>
            <a:r>
              <a:rPr lang="en-US" altLang="zh-CN" b="1" dirty="0">
                <a:solidFill>
                  <a:schemeClr val="tx2"/>
                </a:solidFill>
                <a:effectLst>
                  <a:outerShdw blurRad="38100" dist="38100" dir="2700000" algn="tl">
                    <a:srgbClr val="C0C0C0"/>
                  </a:outerShdw>
                </a:effectLst>
                <a:latin typeface="Arial" panose="020B0604020202020204" pitchFamily="34" charset="0"/>
              </a:rPr>
              <a:t>·</a:t>
            </a:r>
            <a:r>
              <a:rPr lang="zh-CN" altLang="en-US" b="1" dirty="0">
                <a:solidFill>
                  <a:schemeClr val="tx2"/>
                </a:solidFill>
                <a:effectLst>
                  <a:outerShdw blurRad="38100" dist="38100" dir="2700000" algn="tl">
                    <a:srgbClr val="C0C0C0"/>
                  </a:outerShdw>
                </a:effectLst>
                <a:latin typeface="Arial" panose="020B0604020202020204" pitchFamily="34" charset="0"/>
              </a:rPr>
              <a:t>伯内特因发现并证实动物抗体的获得性免疫耐受性获</a:t>
            </a:r>
            <a:r>
              <a:rPr lang="en-US" altLang="zh-CN" b="1" dirty="0">
                <a:solidFill>
                  <a:schemeClr val="tx2"/>
                </a:solidFill>
                <a:effectLst>
                  <a:outerShdw blurRad="38100" dist="38100" dir="2700000" algn="tl">
                    <a:srgbClr val="C0C0C0"/>
                  </a:outerShdw>
                </a:effectLst>
                <a:latin typeface="Arial" panose="020B0604020202020204" pitchFamily="34" charset="0"/>
              </a:rPr>
              <a:t>1960</a:t>
            </a:r>
            <a:r>
              <a:rPr lang="zh-CN" altLang="en-US" b="1" dirty="0">
                <a:solidFill>
                  <a:schemeClr val="tx2"/>
                </a:solidFill>
                <a:effectLst>
                  <a:outerShdw blurRad="38100" dist="38100" dir="2700000" algn="tl">
                    <a:srgbClr val="C0C0C0"/>
                  </a:outerShdw>
                </a:effectLst>
                <a:latin typeface="Arial" panose="020B0604020202020204" pitchFamily="34" charset="0"/>
              </a:rPr>
              <a:t>年诺贝尔生理学或医学奖</a:t>
            </a:r>
            <a:endParaRPr lang="zh-CN" altLang="en-US" b="1" dirty="0">
              <a:solidFill>
                <a:schemeClr val="tx2"/>
              </a:solidFill>
              <a:effectLst>
                <a:outerShdw blurRad="38100" dist="38100" dir="2700000" algn="tl">
                  <a:srgbClr val="C0C0C0"/>
                </a:outerShdw>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5"/>
          <p:cNvSpPr>
            <a:spLocks noChangeArrowheads="1"/>
          </p:cNvSpPr>
          <p:nvPr/>
        </p:nvSpPr>
        <p:spPr bwMode="auto">
          <a:xfrm>
            <a:off x="525145" y="260350"/>
            <a:ext cx="11178540" cy="6264275"/>
          </a:xfrm>
          <a:prstGeom prst="rect">
            <a:avLst/>
          </a:prstGeom>
          <a:noFill/>
          <a:ln w="57150" cmpd="thinThick">
            <a:solidFill>
              <a:srgbClr val="FF6699"/>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18438" name="Rectangle 3"/>
          <p:cNvSpPr>
            <a:spLocks noChangeArrowheads="1"/>
          </p:cNvSpPr>
          <p:nvPr>
            <p:custDataLst>
              <p:tags r:id="rId1"/>
            </p:custDataLst>
          </p:nvPr>
        </p:nvSpPr>
        <p:spPr bwMode="auto">
          <a:xfrm>
            <a:off x="739776" y="450057"/>
            <a:ext cx="5900420" cy="583565"/>
          </a:xfrm>
          <a:prstGeom prst="rect">
            <a:avLst/>
          </a:prstGeom>
          <a:noFill/>
          <a:ln>
            <a:noFill/>
          </a:ln>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algn="l" eaLnBrk="1" hangingPunct="1"/>
            <a:r>
              <a:rPr kumimoji="0" lang="zh-CN" altLang="en-US" b="1">
                <a:latin typeface="等线" panose="02010600030101010101" charset="-122"/>
                <a:ea typeface="等线" panose="02010600030101010101" charset="-122"/>
              </a:rPr>
              <a:t>抗体的化学结构</a:t>
            </a:r>
            <a:r>
              <a:rPr kumimoji="0" lang="en-US" altLang="zh-CN" b="1">
                <a:latin typeface="等线" panose="02010600030101010101" charset="-122"/>
                <a:ea typeface="等线" panose="02010600030101010101" charset="-122"/>
              </a:rPr>
              <a:t>--</a:t>
            </a:r>
            <a:r>
              <a:rPr kumimoji="0" lang="en-US" altLang="zh-CN" sz="2400" b="1">
                <a:latin typeface="等线" panose="02010600030101010101" charset="-122"/>
                <a:ea typeface="等线" panose="02010600030101010101" charset="-122"/>
              </a:rPr>
              <a:t>Edelman</a:t>
            </a:r>
            <a:r>
              <a:rPr kumimoji="0" lang="en-US" altLang="zh-CN" sz="2400" b="1">
                <a:latin typeface="等线" panose="02010600030101010101" charset="-122"/>
                <a:ea typeface="等线" panose="02010600030101010101" charset="-122"/>
              </a:rPr>
              <a:t> &amp; Porter</a:t>
            </a:r>
            <a:endParaRPr kumimoji="0" lang="en-US" altLang="zh-CN" sz="2400" b="1">
              <a:latin typeface="等线" panose="02010600030101010101" charset="-122"/>
              <a:ea typeface="等线" panose="02010600030101010101" charset="-122"/>
            </a:endParaRPr>
          </a:p>
        </p:txBody>
      </p:sp>
      <p:sp>
        <p:nvSpPr>
          <p:cNvPr id="2" name="文本框 1"/>
          <p:cNvSpPr txBox="1"/>
          <p:nvPr/>
        </p:nvSpPr>
        <p:spPr>
          <a:xfrm>
            <a:off x="7213600" y="2332355"/>
            <a:ext cx="4199890" cy="2030095"/>
          </a:xfrm>
          <a:prstGeom prst="rect">
            <a:avLst/>
          </a:prstGeom>
          <a:noFill/>
          <a:ln w="9525">
            <a:noFill/>
          </a:ln>
        </p:spPr>
        <p:txBody>
          <a:bodyPr wrap="square">
            <a:spAutoFit/>
          </a:bodyPr>
          <a:p>
            <a:pPr marL="285750" indent="-285750">
              <a:lnSpc>
                <a:spcPct val="150000"/>
              </a:lnSpc>
              <a:buFont typeface="Arial" panose="020B0604020202020204" pitchFamily="34" charset="0"/>
              <a:buChar char="•"/>
            </a:pPr>
            <a:r>
              <a:rPr lang="zh-CN" sz="2800" b="1">
                <a:ea typeface="等线" panose="02010600030101010101" charset="-122"/>
              </a:rPr>
              <a:t>抗体由轻链和重链组成</a:t>
            </a:r>
            <a:endParaRPr lang="zh-CN" sz="2800" b="1">
              <a:ea typeface="等线" panose="02010600030101010101" charset="-122"/>
            </a:endParaRPr>
          </a:p>
          <a:p>
            <a:pPr marL="285750" indent="-285750">
              <a:lnSpc>
                <a:spcPct val="150000"/>
              </a:lnSpc>
              <a:buFont typeface="Arial" panose="020B0604020202020204" pitchFamily="34" charset="0"/>
              <a:buChar char="•"/>
            </a:pPr>
            <a:endParaRPr lang="zh-CN" sz="2800" b="1">
              <a:ea typeface="等线" panose="02010600030101010101" charset="-122"/>
            </a:endParaRPr>
          </a:p>
          <a:p>
            <a:pPr marL="285750" indent="-285750">
              <a:lnSpc>
                <a:spcPct val="150000"/>
              </a:lnSpc>
              <a:buFont typeface="Arial" panose="020B0604020202020204" pitchFamily="34" charset="0"/>
              <a:buChar char="•"/>
            </a:pPr>
            <a:r>
              <a:rPr lang="zh-CN" sz="2800" b="1">
                <a:ea typeface="等线" panose="02010600030101010101" charset="-122"/>
              </a:rPr>
              <a:t>抗原结合部位</a:t>
            </a:r>
            <a:endParaRPr lang="zh-CN" sz="2800" b="1">
              <a:ea typeface="等线" panose="02010600030101010101" charset="-122"/>
            </a:endParaRPr>
          </a:p>
        </p:txBody>
      </p:sp>
      <p:sp>
        <p:nvSpPr>
          <p:cNvPr id="3" name="文本框 2"/>
          <p:cNvSpPr txBox="1"/>
          <p:nvPr/>
        </p:nvSpPr>
        <p:spPr>
          <a:xfrm>
            <a:off x="593090" y="5601335"/>
            <a:ext cx="5445125" cy="737235"/>
          </a:xfrm>
          <a:prstGeom prst="rect">
            <a:avLst/>
          </a:prstGeom>
          <a:noFill/>
          <a:ln w="9525">
            <a:noFill/>
          </a:ln>
        </p:spPr>
        <p:txBody>
          <a:bodyPr wrap="square">
            <a:spAutoFit/>
          </a:bodyPr>
          <a:p>
            <a:pPr indent="0"/>
            <a:r>
              <a:rPr lang="en-US" sz="1400" b="1">
                <a:latin typeface="等线" panose="02010600030101010101" charset="-122"/>
              </a:rPr>
              <a:t>Edelman</a:t>
            </a:r>
            <a:r>
              <a:rPr lang="en-US" sz="1400" b="0">
                <a:latin typeface="等线" panose="02010600030101010101" charset="-122"/>
              </a:rPr>
              <a:t>, GM. The specific antibody response: amino acid sequence of the site of attachment of the haptens to bovine serum albumin". Journal of Experimental Medicine, </a:t>
            </a:r>
            <a:r>
              <a:rPr lang="en-US" sz="1400" b="1">
                <a:latin typeface="等线" panose="02010600030101010101" charset="-122"/>
              </a:rPr>
              <a:t>1959</a:t>
            </a:r>
            <a:r>
              <a:rPr lang="en-US" sz="1400" b="0">
                <a:latin typeface="等线" panose="02010600030101010101" charset="-122"/>
              </a:rPr>
              <a:t>, 109 (1): 69–83.</a:t>
            </a:r>
            <a:endParaRPr lang="en-US" altLang="en-US" sz="1400" b="0">
              <a:latin typeface="等线" panose="02010600030101010101" charset="-122"/>
            </a:endParaRPr>
          </a:p>
        </p:txBody>
      </p:sp>
      <p:sp>
        <p:nvSpPr>
          <p:cNvPr id="7" name="文本框 6"/>
          <p:cNvSpPr txBox="1"/>
          <p:nvPr/>
        </p:nvSpPr>
        <p:spPr>
          <a:xfrm>
            <a:off x="6038215" y="5601335"/>
            <a:ext cx="5544185" cy="737235"/>
          </a:xfrm>
          <a:prstGeom prst="rect">
            <a:avLst/>
          </a:prstGeom>
          <a:noFill/>
          <a:ln w="9525">
            <a:noFill/>
          </a:ln>
        </p:spPr>
        <p:txBody>
          <a:bodyPr wrap="square">
            <a:spAutoFit/>
          </a:bodyPr>
          <a:p>
            <a:pPr indent="0"/>
            <a:r>
              <a:rPr lang="en-US" sz="1400" b="1">
                <a:latin typeface="等线" panose="02010600030101010101" charset="-122"/>
              </a:rPr>
              <a:t>Porter</a:t>
            </a:r>
            <a:r>
              <a:rPr lang="en-US" sz="1400" b="0">
                <a:latin typeface="等线" panose="02010600030101010101" charset="-122"/>
              </a:rPr>
              <a:t>, RR. Press, EM. The localization of the group-specific haemolytic activity in complement". Biochemical Journal, </a:t>
            </a:r>
            <a:r>
              <a:rPr lang="en-US" sz="1400" b="1">
                <a:latin typeface="等线" panose="02010600030101010101" charset="-122"/>
              </a:rPr>
              <a:t>1959</a:t>
            </a:r>
            <a:r>
              <a:rPr lang="en-US" sz="1400" b="0">
                <a:latin typeface="等线" panose="02010600030101010101" charset="-122"/>
              </a:rPr>
              <a:t>, 73 (1): 119–28.</a:t>
            </a:r>
            <a:endParaRPr lang="en-US" altLang="en-US" sz="1400" b="0">
              <a:latin typeface="等线" panose="02010600030101010101" charset="-122"/>
            </a:endParaRPr>
          </a:p>
        </p:txBody>
      </p:sp>
      <p:pic>
        <p:nvPicPr>
          <p:cNvPr id="22530" name="Picture 4" descr="02_antibodycartoon"/>
          <p:cNvPicPr>
            <a:picLocks noChangeAspect="1" noChangeArrowheads="1"/>
          </p:cNvPicPr>
          <p:nvPr/>
        </p:nvPicPr>
        <p:blipFill>
          <a:blip r:embed="rId2">
            <a:extLst>
              <a:ext uri="{28A0092B-C50C-407E-A947-70E740481C1C}">
                <a14:useLocalDpi xmlns:a14="http://schemas.microsoft.com/office/drawing/2010/main" val="0"/>
              </a:ext>
            </a:extLst>
          </a:blip>
          <a:srcRect r="9982" b="13551"/>
          <a:stretch>
            <a:fillRect/>
          </a:stretch>
        </p:blipFill>
        <p:spPr bwMode="auto">
          <a:xfrm>
            <a:off x="899160" y="1331595"/>
            <a:ext cx="6089650" cy="3754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50"/>
                                  </p:stCondLst>
                                  <p:childTnLst>
                                    <p:set>
                                      <p:cBhvr>
                                        <p:cTn id="9"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24000" y="333375"/>
            <a:ext cx="9144000" cy="1143000"/>
          </a:xfrm>
        </p:spPr>
        <p:txBody>
          <a:bodyPr/>
          <a:lstStyle/>
          <a:p>
            <a:pPr eaLnBrk="1" hangingPunct="1"/>
            <a:r>
              <a:rPr lang="en-US" altLang="zh-CN" sz="2400" b="1"/>
              <a:t>GERALD MAURICE EDELMAN &amp;RODNEY ROBER PORTER</a:t>
            </a:r>
            <a:endParaRPr lang="en-US" altLang="zh-CN" sz="2400"/>
          </a:p>
        </p:txBody>
      </p:sp>
      <p:sp>
        <p:nvSpPr>
          <p:cNvPr id="21507" name="Rectangle 3"/>
          <p:cNvSpPr>
            <a:spLocks noGrp="1" noChangeArrowheads="1"/>
          </p:cNvSpPr>
          <p:nvPr>
            <p:ph type="body" idx="1"/>
          </p:nvPr>
        </p:nvSpPr>
        <p:spPr>
          <a:xfrm>
            <a:off x="1955800" y="1514476"/>
            <a:ext cx="6191250" cy="2303463"/>
          </a:xfrm>
        </p:spPr>
        <p:txBody>
          <a:bodyPr/>
          <a:lstStyle/>
          <a:p>
            <a:pPr eaLnBrk="1" hangingPunct="1">
              <a:buFontTx/>
              <a:buNone/>
            </a:pPr>
            <a:r>
              <a:rPr lang="en-US" altLang="zh-CN" sz="2400" i="1"/>
              <a:t>           </a:t>
            </a:r>
            <a:r>
              <a:rPr lang="en-US" altLang="zh-CN" sz="2000" i="1"/>
              <a:t>For their discoveries concerning "the chemical structure of antibodies". Their discoveries represent clearly a break-through that immediately incited a fervent research activity the whole world over, in all fields of immunological science, yielding results of practical value for clinical diagnostics and therapy.</a:t>
            </a:r>
            <a:endParaRPr lang="en-US" altLang="zh-CN" sz="2000" i="1"/>
          </a:p>
        </p:txBody>
      </p:sp>
      <p:sp>
        <p:nvSpPr>
          <p:cNvPr id="299013" name="Text Box 5"/>
          <p:cNvSpPr txBox="1">
            <a:spLocks noChangeArrowheads="1"/>
          </p:cNvSpPr>
          <p:nvPr/>
        </p:nvSpPr>
        <p:spPr bwMode="auto">
          <a:xfrm>
            <a:off x="3719514" y="4292601"/>
            <a:ext cx="4321175" cy="1323975"/>
          </a:xfrm>
          <a:prstGeom prst="rect">
            <a:avLst/>
          </a:prstGeom>
          <a:noFill/>
          <a:ln w="9525">
            <a:noFill/>
            <a:miter lim="800000"/>
          </a:ln>
          <a:effectLst/>
        </p:spPr>
        <p:txBody>
          <a:bodyPr>
            <a:spAutoFit/>
          </a:bodyPr>
          <a:lstStyle/>
          <a:p>
            <a:pPr algn="ctr">
              <a:lnSpc>
                <a:spcPts val="3200"/>
              </a:lnSpc>
              <a:defRPr/>
            </a:pPr>
            <a:r>
              <a:rPr lang="en-US" altLang="zh-CN" b="1" dirty="0">
                <a:solidFill>
                  <a:schemeClr val="tx2"/>
                </a:solidFill>
                <a:effectLst>
                  <a:outerShdw blurRad="38100" dist="38100" dir="2700000" algn="tl">
                    <a:srgbClr val="C0C0C0"/>
                  </a:outerShdw>
                </a:effectLst>
                <a:latin typeface="Arial" panose="020B0604020202020204" pitchFamily="34" charset="0"/>
              </a:rPr>
              <a:t>  </a:t>
            </a:r>
            <a:r>
              <a:rPr lang="zh-CN" altLang="en-US" b="1" dirty="0">
                <a:solidFill>
                  <a:schemeClr val="tx2"/>
                </a:solidFill>
                <a:effectLst>
                  <a:outerShdw blurRad="38100" dist="38100" dir="2700000" algn="tl">
                    <a:srgbClr val="C0C0C0"/>
                  </a:outerShdw>
                </a:effectLst>
                <a:latin typeface="Arial" panose="020B0604020202020204" pitchFamily="34" charset="0"/>
              </a:rPr>
              <a:t>杰拉尔德</a:t>
            </a:r>
            <a:r>
              <a:rPr lang="en-US" altLang="zh-CN" b="1" dirty="0">
                <a:solidFill>
                  <a:schemeClr val="tx2"/>
                </a:solidFill>
                <a:effectLst>
                  <a:outerShdw blurRad="38100" dist="38100" dir="2700000" algn="tl">
                    <a:srgbClr val="C0C0C0"/>
                  </a:outerShdw>
                </a:effectLst>
                <a:latin typeface="Arial" panose="020B0604020202020204" pitchFamily="34" charset="0"/>
              </a:rPr>
              <a:t>·</a:t>
            </a:r>
            <a:r>
              <a:rPr lang="zh-CN" altLang="en-US" b="1" dirty="0">
                <a:solidFill>
                  <a:schemeClr val="tx2"/>
                </a:solidFill>
                <a:effectLst>
                  <a:outerShdw blurRad="38100" dist="38100" dir="2700000" algn="tl">
                    <a:srgbClr val="C0C0C0"/>
                  </a:outerShdw>
                </a:effectLst>
                <a:latin typeface="Arial" panose="020B0604020202020204" pitchFamily="34" charset="0"/>
              </a:rPr>
              <a:t>埃德尔曼（美国）和罗伯特</a:t>
            </a:r>
            <a:r>
              <a:rPr lang="en-US" altLang="zh-CN" b="1" dirty="0">
                <a:solidFill>
                  <a:schemeClr val="tx2"/>
                </a:solidFill>
                <a:effectLst>
                  <a:outerShdw blurRad="38100" dist="38100" dir="2700000" algn="tl">
                    <a:srgbClr val="C0C0C0"/>
                  </a:outerShdw>
                </a:effectLst>
                <a:latin typeface="Arial" panose="020B0604020202020204" pitchFamily="34" charset="0"/>
              </a:rPr>
              <a:t>·</a:t>
            </a:r>
            <a:r>
              <a:rPr lang="zh-CN" altLang="en-US" b="1" dirty="0">
                <a:solidFill>
                  <a:schemeClr val="tx2"/>
                </a:solidFill>
                <a:effectLst>
                  <a:outerShdw blurRad="38100" dist="38100" dir="2700000" algn="tl">
                    <a:srgbClr val="C0C0C0"/>
                  </a:outerShdw>
                </a:effectLst>
                <a:latin typeface="Arial" panose="020B0604020202020204" pitchFamily="34" charset="0"/>
              </a:rPr>
              <a:t>波特（英国）因阐明抗体的本质和化学结构获</a:t>
            </a:r>
            <a:r>
              <a:rPr lang="en-US" altLang="zh-CN" b="1" dirty="0">
                <a:solidFill>
                  <a:schemeClr val="tx2"/>
                </a:solidFill>
                <a:effectLst>
                  <a:outerShdw blurRad="38100" dist="38100" dir="2700000" algn="tl">
                    <a:srgbClr val="C0C0C0"/>
                  </a:outerShdw>
                </a:effectLst>
                <a:latin typeface="Arial" panose="020B0604020202020204" pitchFamily="34" charset="0"/>
              </a:rPr>
              <a:t>1972</a:t>
            </a:r>
            <a:r>
              <a:rPr lang="zh-CN" altLang="en-US" b="1" dirty="0">
                <a:solidFill>
                  <a:schemeClr val="tx2"/>
                </a:solidFill>
                <a:effectLst>
                  <a:outerShdw blurRad="38100" dist="38100" dir="2700000" algn="tl">
                    <a:srgbClr val="C0C0C0"/>
                  </a:outerShdw>
                </a:effectLst>
                <a:latin typeface="Arial" panose="020B0604020202020204" pitchFamily="34" charset="0"/>
              </a:rPr>
              <a:t>年诺贝尔生理学或医学奖</a:t>
            </a:r>
            <a:endParaRPr lang="zh-CN" altLang="en-US" b="1" dirty="0">
              <a:solidFill>
                <a:schemeClr val="tx2"/>
              </a:solidFill>
              <a:effectLst>
                <a:outerShdw blurRad="38100" dist="38100" dir="2700000" algn="tl">
                  <a:srgbClr val="C0C0C0"/>
                </a:outerShdw>
              </a:effectLst>
              <a:latin typeface="Arial" panose="020B0604020202020204" pitchFamily="34" charset="0"/>
            </a:endParaRPr>
          </a:p>
        </p:txBody>
      </p:sp>
      <p:sp>
        <p:nvSpPr>
          <p:cNvPr id="21509" name="Rectangle 7"/>
          <p:cNvSpPr>
            <a:spLocks noChangeArrowheads="1"/>
          </p:cNvSpPr>
          <p:nvPr/>
        </p:nvSpPr>
        <p:spPr bwMode="auto">
          <a:xfrm>
            <a:off x="1180730" y="260351"/>
            <a:ext cx="9685538" cy="6264275"/>
          </a:xfrm>
          <a:prstGeom prst="rect">
            <a:avLst/>
          </a:prstGeom>
          <a:noFill/>
          <a:ln w="57150" cmpd="thinThick">
            <a:solidFill>
              <a:srgbClr val="FF6699"/>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pic>
        <p:nvPicPr>
          <p:cNvPr id="21510"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47851" y="4005263"/>
            <a:ext cx="1871663" cy="188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2" descr="c:\users\ADMINI~1\appdata\roaming\360se6\USERDA~1\Temp\B17ECA~1.JPG"/>
          <p:cNvPicPr>
            <a:picLocks noChangeAspect="1" noChangeArrowheads="1"/>
          </p:cNvPicPr>
          <p:nvPr/>
        </p:nvPicPr>
        <p:blipFill>
          <a:blip r:embed="rId2">
            <a:extLst>
              <a:ext uri="{28A0092B-C50C-407E-A947-70E740481C1C}">
                <a14:useLocalDpi xmlns:a14="http://schemas.microsoft.com/office/drawing/2010/main" val="0"/>
              </a:ext>
            </a:extLst>
          </a:blip>
          <a:srcRect b="10703"/>
          <a:stretch>
            <a:fillRect/>
          </a:stretch>
        </p:blipFill>
        <p:spPr bwMode="auto">
          <a:xfrm>
            <a:off x="8472488" y="1412875"/>
            <a:ext cx="154305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4" descr="c:\users\ADMINI~1\appdata\roaming\360se6\USERDA~1\Temp\8694A4~1.JPG"/>
          <p:cNvPicPr>
            <a:picLocks noChangeAspect="1" noChangeArrowheads="1"/>
          </p:cNvPicPr>
          <p:nvPr/>
        </p:nvPicPr>
        <p:blipFill>
          <a:blip r:embed="rId3">
            <a:extLst>
              <a:ext uri="{28A0092B-C50C-407E-A947-70E740481C1C}">
                <a14:useLocalDpi xmlns:a14="http://schemas.microsoft.com/office/drawing/2010/main" val="0"/>
              </a:ext>
            </a:extLst>
          </a:blip>
          <a:srcRect b="14145"/>
          <a:stretch>
            <a:fillRect/>
          </a:stretch>
        </p:blipFill>
        <p:spPr bwMode="auto">
          <a:xfrm>
            <a:off x="8328026" y="3933826"/>
            <a:ext cx="1647825"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矩形 2"/>
          <p:cNvSpPr>
            <a:spLocks noChangeArrowheads="1"/>
          </p:cNvSpPr>
          <p:nvPr/>
        </p:nvSpPr>
        <p:spPr bwMode="auto">
          <a:xfrm>
            <a:off x="7535863" y="3429000"/>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000" b="1" i="1"/>
              <a:t>Gerald Maurice Edelman </a:t>
            </a:r>
            <a:endParaRPr lang="zh-CN" altLang="en-US" sz="2000" b="1" i="1"/>
          </a:p>
        </p:txBody>
      </p:sp>
      <p:sp>
        <p:nvSpPr>
          <p:cNvPr id="21514" name="矩形 3"/>
          <p:cNvSpPr>
            <a:spLocks noChangeArrowheads="1"/>
          </p:cNvSpPr>
          <p:nvPr/>
        </p:nvSpPr>
        <p:spPr bwMode="auto">
          <a:xfrm>
            <a:off x="7824789" y="5876925"/>
            <a:ext cx="24907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000" b="1" i="1"/>
              <a:t>Rodney Robert Porter</a:t>
            </a:r>
            <a:endParaRPr lang="zh-CN" altLang="en-US" sz="2000" i="1"/>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ChangeArrowheads="1"/>
          </p:cNvSpPr>
          <p:nvPr/>
        </p:nvSpPr>
        <p:spPr bwMode="auto">
          <a:xfrm>
            <a:off x="1242060" y="260350"/>
            <a:ext cx="9808845" cy="6264275"/>
          </a:xfrm>
          <a:prstGeom prst="rect">
            <a:avLst/>
          </a:prstGeom>
          <a:noFill/>
          <a:ln w="57150" cmpd="thinThick">
            <a:solidFill>
              <a:srgbClr val="FF6699"/>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23555" name="矩形 2"/>
          <p:cNvSpPr>
            <a:spLocks noChangeArrowheads="1"/>
          </p:cNvSpPr>
          <p:nvPr/>
        </p:nvSpPr>
        <p:spPr bwMode="auto">
          <a:xfrm>
            <a:off x="2370455" y="903605"/>
            <a:ext cx="7552055" cy="470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lnSpc>
                <a:spcPct val="150000"/>
              </a:lnSpc>
            </a:pPr>
            <a:r>
              <a:rPr lang="en-US" altLang="zh-CN" b="1"/>
              <a:t>        </a:t>
            </a:r>
            <a:r>
              <a:rPr lang="en-US" altLang="zh-CN" sz="4000" b="1"/>
              <a:t>1968</a:t>
            </a:r>
            <a:r>
              <a:rPr lang="zh-CN" altLang="zh-CN" sz="4000" b="1"/>
              <a:t>年和</a:t>
            </a:r>
            <a:r>
              <a:rPr lang="en-US" altLang="zh-CN" sz="4000" b="1"/>
              <a:t>1972</a:t>
            </a:r>
            <a:r>
              <a:rPr lang="zh-CN" altLang="zh-CN" sz="4000" b="1"/>
              <a:t>年世界卫生和国际免疫学会联合会的专门委员会决定，</a:t>
            </a:r>
            <a:r>
              <a:rPr lang="zh-CN" altLang="zh-CN" sz="4000" b="1">
                <a:solidFill>
                  <a:srgbClr val="C00000"/>
                </a:solidFill>
              </a:rPr>
              <a:t>将具有抗体活性或</a:t>
            </a:r>
            <a:r>
              <a:rPr lang="zh-CN" altLang="en-US" sz="4000" b="1">
                <a:solidFill>
                  <a:srgbClr val="C00000"/>
                </a:solidFill>
              </a:rPr>
              <a:t>化学结构与</a:t>
            </a:r>
            <a:r>
              <a:rPr lang="zh-CN" altLang="zh-CN" sz="4000" b="1">
                <a:solidFill>
                  <a:srgbClr val="C00000"/>
                </a:solidFill>
              </a:rPr>
              <a:t>抗体相似的球蛋白统称为免疫球蛋白</a:t>
            </a:r>
            <a:r>
              <a:rPr lang="zh-CN" altLang="zh-CN" sz="4000" b="1"/>
              <a:t>。</a:t>
            </a:r>
            <a:endParaRPr lang="zh-CN" altLang="en-US" sz="4000" b="1"/>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ChangeArrowheads="1"/>
          </p:cNvSpPr>
          <p:nvPr/>
        </p:nvSpPr>
        <p:spPr bwMode="auto">
          <a:xfrm>
            <a:off x="974725" y="260350"/>
            <a:ext cx="10403205" cy="6264275"/>
          </a:xfrm>
          <a:prstGeom prst="rect">
            <a:avLst/>
          </a:prstGeom>
          <a:noFill/>
          <a:ln w="57150" cmpd="thinThick">
            <a:solidFill>
              <a:srgbClr val="FF6699"/>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24579" name="标题 8"/>
          <p:cNvSpPr>
            <a:spLocks noGrp="1"/>
          </p:cNvSpPr>
          <p:nvPr>
            <p:ph type="title"/>
          </p:nvPr>
        </p:nvSpPr>
        <p:spPr>
          <a:xfrm>
            <a:off x="2166938" y="142875"/>
            <a:ext cx="7772400" cy="1143000"/>
          </a:xfrm>
        </p:spPr>
        <p:txBody>
          <a:bodyPr/>
          <a:lstStyle/>
          <a:p>
            <a:r>
              <a:rPr lang="zh-CN" altLang="en-US">
                <a:latin typeface="华文行楷" panose="02010800040101010101" pitchFamily="2" charset="-122"/>
                <a:ea typeface="华文行楷" panose="02010800040101010101" pitchFamily="2" charset="-122"/>
              </a:rPr>
              <a:t>与抗体有关的诺贝尔奖</a:t>
            </a:r>
            <a:endParaRPr lang="zh-CN" altLang="en-US">
              <a:latin typeface="华文行楷" panose="02010800040101010101" pitchFamily="2" charset="-122"/>
              <a:ea typeface="华文行楷" panose="02010800040101010101" pitchFamily="2" charset="-122"/>
            </a:endParaRPr>
          </a:p>
        </p:txBody>
      </p:sp>
      <p:graphicFrame>
        <p:nvGraphicFramePr>
          <p:cNvPr id="11" name="内容占位符 10"/>
          <p:cNvGraphicFramePr>
            <a:graphicFrameLocks noGrp="1"/>
          </p:cNvGraphicFramePr>
          <p:nvPr>
            <p:ph idx="1"/>
            <p:custDataLst>
              <p:tags r:id="rId1"/>
            </p:custDataLst>
          </p:nvPr>
        </p:nvGraphicFramePr>
        <p:xfrm>
          <a:off x="1491615" y="1071880"/>
          <a:ext cx="9264650" cy="5174615"/>
        </p:xfrm>
        <a:graphic>
          <a:graphicData uri="http://schemas.openxmlformats.org/drawingml/2006/table">
            <a:tbl>
              <a:tblPr firstRow="1" bandRow="1">
                <a:tableStyleId>{5C22544A-7EE6-4342-B048-85BDC9FD1C3A}</a:tableStyleId>
              </a:tblPr>
              <a:tblGrid>
                <a:gridCol w="1125855"/>
                <a:gridCol w="4079875"/>
                <a:gridCol w="4058920"/>
              </a:tblGrid>
              <a:tr h="685165">
                <a:tc>
                  <a:txBody>
                    <a:bodyPr/>
                    <a:lstStyle/>
                    <a:p>
                      <a:pPr>
                        <a:lnSpc>
                          <a:spcPct val="100000"/>
                        </a:lnSpc>
                      </a:pPr>
                      <a:r>
                        <a:rPr lang="zh-CN" altLang="en-US" sz="1800" dirty="0"/>
                        <a:t>时间</a:t>
                      </a:r>
                      <a:endParaRPr lang="zh-CN" altLang="en-US" sz="1800" dirty="0"/>
                    </a:p>
                  </a:txBody>
                  <a:tcPr marT="45693" marB="45693"/>
                </a:tc>
                <a:tc>
                  <a:txBody>
                    <a:bodyPr/>
                    <a:lstStyle/>
                    <a:p>
                      <a:pPr>
                        <a:lnSpc>
                          <a:spcPct val="100000"/>
                        </a:lnSpc>
                      </a:pPr>
                      <a:r>
                        <a:rPr lang="zh-CN" altLang="en-US" sz="1800" dirty="0"/>
                        <a:t>获奖人</a:t>
                      </a:r>
                      <a:endParaRPr lang="zh-CN" altLang="en-US" sz="1800" dirty="0"/>
                    </a:p>
                  </a:txBody>
                  <a:tcPr marT="45693" marB="45693"/>
                </a:tc>
                <a:tc>
                  <a:txBody>
                    <a:bodyPr/>
                    <a:lstStyle/>
                    <a:p>
                      <a:pPr>
                        <a:lnSpc>
                          <a:spcPct val="100000"/>
                        </a:lnSpc>
                      </a:pPr>
                      <a:r>
                        <a:rPr lang="zh-CN" altLang="en-US" sz="1800" dirty="0"/>
                        <a:t>贡献</a:t>
                      </a:r>
                      <a:endParaRPr lang="zh-CN" altLang="en-US" sz="1800" dirty="0"/>
                    </a:p>
                  </a:txBody>
                  <a:tcPr marT="45693" marB="45693"/>
                </a:tc>
              </a:tr>
              <a:tr h="491490">
                <a:tc>
                  <a:txBody>
                    <a:bodyPr/>
                    <a:lstStyle/>
                    <a:p>
                      <a:pPr>
                        <a:lnSpc>
                          <a:spcPct val="100000"/>
                        </a:lnSpc>
                      </a:pPr>
                      <a:r>
                        <a:rPr lang="en-US" altLang="zh-CN" sz="1600" b="1" dirty="0"/>
                        <a:t>1901</a:t>
                      </a:r>
                      <a:r>
                        <a:rPr lang="zh-CN" altLang="en-US" sz="1600" b="1" dirty="0"/>
                        <a:t>年</a:t>
                      </a:r>
                      <a:endParaRPr lang="zh-CN" altLang="en-US" sz="1600" b="1" dirty="0"/>
                    </a:p>
                  </a:txBody>
                  <a:tcPr marT="45693" marB="45693"/>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600" b="1" dirty="0"/>
                        <a:t>Behring（德国）</a:t>
                      </a:r>
                      <a:endParaRPr lang="zh-CN" altLang="en-US" sz="1600" b="1" dirty="0"/>
                    </a:p>
                  </a:txBody>
                  <a:tcPr marT="45693" marB="45693"/>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600" b="1" dirty="0"/>
                        <a:t>血清疗法治疗白喉、破伤风</a:t>
                      </a:r>
                      <a:endParaRPr lang="zh-CN" altLang="en-US" sz="1600" b="1" dirty="0"/>
                    </a:p>
                  </a:txBody>
                  <a:tcPr marT="45693" marB="45693"/>
                </a:tc>
              </a:tr>
              <a:tr h="43688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600" b="1" dirty="0"/>
                        <a:t>1908</a:t>
                      </a:r>
                      <a:r>
                        <a:rPr lang="zh-CN" altLang="en-US" sz="1600" b="1" dirty="0"/>
                        <a:t>年</a:t>
                      </a:r>
                      <a:endParaRPr lang="zh-CN" altLang="en-US" sz="1600" b="1" dirty="0"/>
                    </a:p>
                  </a:txBody>
                  <a:tcPr marT="45693" marB="45693"/>
                </a:tc>
                <a:tc>
                  <a:txBody>
                    <a:bodyPr/>
                    <a:lstStyle/>
                    <a:p>
                      <a:pPr>
                        <a:lnSpc>
                          <a:spcPct val="100000"/>
                        </a:lnSpc>
                      </a:pPr>
                      <a:r>
                        <a:rPr lang="zh-CN" altLang="en-US" sz="1600" b="1" dirty="0"/>
                        <a:t>Ehrlich（德国）</a:t>
                      </a:r>
                      <a:endParaRPr lang="zh-CN" altLang="en-US" sz="1600" b="1" dirty="0"/>
                    </a:p>
                  </a:txBody>
                  <a:tcPr marT="45693" marB="45693"/>
                </a:tc>
                <a:tc>
                  <a:txBody>
                    <a:bodyPr/>
                    <a:lstStyle/>
                    <a:p>
                      <a:pPr>
                        <a:lnSpc>
                          <a:spcPct val="100000"/>
                        </a:lnSpc>
                      </a:pPr>
                      <a:r>
                        <a:rPr lang="zh-CN" altLang="en-US" sz="1600" b="1" dirty="0"/>
                        <a:t>抗体生成的侧链学说</a:t>
                      </a:r>
                      <a:endParaRPr lang="zh-CN" altLang="en-US" sz="1600" b="1" dirty="0"/>
                    </a:p>
                  </a:txBody>
                  <a:tcPr marT="45693" marB="45693"/>
                </a:tc>
              </a:tr>
              <a:tr h="459105">
                <a:tc>
                  <a:txBody>
                    <a:bodyPr/>
                    <a:p>
                      <a:pPr marL="0" marR="0" indent="0" algn="l" defTabSz="914400" rtl="0" eaLnBrk="1" fontAlgn="auto" latinLnBrk="0" hangingPunct="1">
                        <a:lnSpc>
                          <a:spcPct val="100000"/>
                        </a:lnSpc>
                        <a:spcBef>
                          <a:spcPts val="0"/>
                        </a:spcBef>
                        <a:spcAft>
                          <a:spcPts val="0"/>
                        </a:spcAft>
                        <a:buClrTx/>
                        <a:buSzTx/>
                        <a:buFontTx/>
                        <a:buNone/>
                        <a:defRPr/>
                      </a:pPr>
                      <a:r>
                        <a:rPr lang="en-US" altLang="zh-CN" sz="1600" b="1" dirty="0"/>
                        <a:t>1948</a:t>
                      </a:r>
                      <a:r>
                        <a:rPr lang="zh-CN" altLang="en-US" sz="1600" b="1" dirty="0"/>
                        <a:t>年</a:t>
                      </a:r>
                      <a:endParaRPr lang="zh-CN" altLang="en-US" sz="1600" b="1" dirty="0"/>
                    </a:p>
                  </a:txBody>
                  <a:tcPr marT="45693" marB="45693"/>
                </a:tc>
                <a:tc>
                  <a:txBody>
                    <a:bodyPr/>
                    <a:p>
                      <a:pPr>
                        <a:lnSpc>
                          <a:spcPct val="100000"/>
                        </a:lnSpc>
                        <a:buNone/>
                      </a:pPr>
                      <a:r>
                        <a:rPr lang="zh-CN" altLang="en-US" sz="1600" b="1" dirty="0"/>
                        <a:t>Tiselius（</a:t>
                      </a:r>
                      <a:r>
                        <a:rPr lang="zh-CN" altLang="en-US" sz="1600" b="1" dirty="0"/>
                        <a:t>瑞典）</a:t>
                      </a:r>
                      <a:endParaRPr lang="zh-CN" altLang="en-US" sz="1600" b="1" dirty="0"/>
                    </a:p>
                  </a:txBody>
                  <a:tcPr marT="45693" marB="45693"/>
                </a:tc>
                <a:tc>
                  <a:txBody>
                    <a:bodyPr/>
                    <a:p>
                      <a:pPr>
                        <a:lnSpc>
                          <a:spcPct val="100000"/>
                        </a:lnSpc>
                        <a:buNone/>
                      </a:pPr>
                      <a:r>
                        <a:rPr lang="zh-CN" altLang="en-US" sz="1600" b="1" dirty="0"/>
                        <a:t>电泳和吸附分析，血清蛋白复杂性质研究</a:t>
                      </a:r>
                      <a:endParaRPr lang="zh-CN" altLang="en-US" sz="1600" b="1" dirty="0"/>
                    </a:p>
                  </a:txBody>
                  <a:tcPr marT="45693" marB="45693"/>
                </a:tc>
              </a:tr>
              <a:tr h="448310">
                <a:tc>
                  <a:txBody>
                    <a:bodyPr/>
                    <a:lstStyle/>
                    <a:p>
                      <a:pPr>
                        <a:lnSpc>
                          <a:spcPct val="100000"/>
                        </a:lnSpc>
                      </a:pPr>
                      <a:r>
                        <a:rPr lang="en-US" altLang="zh-CN" sz="1600" b="1" dirty="0"/>
                        <a:t>1960</a:t>
                      </a:r>
                      <a:r>
                        <a:rPr lang="zh-CN" altLang="en-US" sz="1600" b="1" dirty="0"/>
                        <a:t>年</a:t>
                      </a:r>
                      <a:endParaRPr lang="zh-CN" altLang="en-US" sz="1600" b="1" dirty="0"/>
                    </a:p>
                  </a:txBody>
                  <a:tcPr marT="45693" marB="45693"/>
                </a:tc>
                <a:tc>
                  <a:txBody>
                    <a:bodyPr/>
                    <a:lstStyle/>
                    <a:p>
                      <a:pPr>
                        <a:lnSpc>
                          <a:spcPct val="100000"/>
                        </a:lnSpc>
                      </a:pPr>
                      <a:r>
                        <a:rPr lang="zh-CN" altLang="en-US" sz="1600" b="1" dirty="0"/>
                        <a:t>Burnet（澳大利亚）、</a:t>
                      </a:r>
                      <a:r>
                        <a:rPr lang="zh-CN" altLang="en-US" sz="1600" b="1" i="0" kern="1200" dirty="0">
                          <a:solidFill>
                            <a:schemeClr val="dk1"/>
                          </a:solidFill>
                          <a:latin typeface="+mn-lt"/>
                          <a:ea typeface="+mn-ea"/>
                          <a:cs typeface="+mn-cs"/>
                        </a:rPr>
                        <a:t>Medawar</a:t>
                      </a:r>
                      <a:r>
                        <a:rPr lang="zh-CN" altLang="en-US" sz="1600" b="1" i="0" kern="1200" dirty="0">
                          <a:solidFill>
                            <a:schemeClr val="dk1"/>
                          </a:solidFill>
                          <a:latin typeface="+mn-lt"/>
                          <a:ea typeface="+mn-ea"/>
                          <a:cs typeface="+mn-cs"/>
                        </a:rPr>
                        <a:t>（英国）</a:t>
                      </a:r>
                      <a:endParaRPr lang="zh-CN" altLang="en-US" sz="1600" b="1" dirty="0"/>
                    </a:p>
                  </a:txBody>
                  <a:tcPr marT="45693" marB="45693"/>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kumimoji="0" lang="zh-CN" altLang="en-US" sz="1600" b="1" dirty="0">
                          <a:solidFill>
                            <a:schemeClr val="tx2"/>
                          </a:solidFill>
                          <a:effectLst>
                            <a:outerShdw blurRad="38100" dist="38100" dir="2700000" algn="tl">
                              <a:srgbClr val="C0C0C0"/>
                            </a:outerShdw>
                          </a:effectLst>
                          <a:latin typeface="Arial" panose="020B0604020202020204" pitchFamily="34" charset="0"/>
                        </a:rPr>
                        <a:t>动物抗体的获得性免疫耐受性</a:t>
                      </a:r>
                      <a:endParaRPr kumimoji="0" lang="zh-CN" altLang="en-US" sz="1600" b="1" dirty="0">
                        <a:solidFill>
                          <a:schemeClr val="tx2"/>
                        </a:solidFill>
                        <a:effectLst>
                          <a:outerShdw blurRad="38100" dist="38100" dir="2700000" algn="tl">
                            <a:srgbClr val="C0C0C0"/>
                          </a:outerShdw>
                        </a:effectLst>
                        <a:latin typeface="Arial" panose="020B0604020202020204" pitchFamily="34" charset="0"/>
                      </a:endParaRPr>
                    </a:p>
                  </a:txBody>
                  <a:tcPr marT="45693" marB="45693"/>
                </a:tc>
              </a:tr>
              <a:tr h="436880">
                <a:tc>
                  <a:txBody>
                    <a:bodyPr/>
                    <a:lstStyle/>
                    <a:p>
                      <a:pPr>
                        <a:lnSpc>
                          <a:spcPct val="100000"/>
                        </a:lnSpc>
                      </a:pPr>
                      <a:r>
                        <a:rPr lang="en-US" altLang="zh-CN" sz="1600" b="1" dirty="0"/>
                        <a:t>1972</a:t>
                      </a:r>
                      <a:r>
                        <a:rPr lang="zh-CN" altLang="en-US" sz="1600" b="1" dirty="0"/>
                        <a:t>年</a:t>
                      </a:r>
                      <a:endParaRPr lang="zh-CN" altLang="en-US" sz="1600" b="1" dirty="0"/>
                    </a:p>
                  </a:txBody>
                  <a:tcPr marT="45693" marB="45693"/>
                </a:tc>
                <a:tc>
                  <a:txBody>
                    <a:bodyPr/>
                    <a:lstStyle/>
                    <a:p>
                      <a:pPr>
                        <a:lnSpc>
                          <a:spcPct val="100000"/>
                        </a:lnSpc>
                      </a:pPr>
                      <a:r>
                        <a:rPr lang="zh-CN" altLang="en-US" sz="1600" b="1" dirty="0"/>
                        <a:t>Edelman（美国）、Porter（英国）</a:t>
                      </a:r>
                      <a:endParaRPr lang="zh-CN" altLang="en-US" sz="1600" b="1" dirty="0"/>
                    </a:p>
                  </a:txBody>
                  <a:tcPr marT="45693" marB="45693"/>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600" b="1" dirty="0"/>
                        <a:t>抗体的化学结构</a:t>
                      </a:r>
                      <a:endParaRPr lang="zh-CN" altLang="en-US" sz="1600" b="1" dirty="0"/>
                    </a:p>
                  </a:txBody>
                  <a:tcPr marT="45693" marB="45693"/>
                </a:tc>
              </a:tr>
              <a:tr h="416560">
                <a:tc>
                  <a:txBody>
                    <a:bodyPr/>
                    <a:lstStyle/>
                    <a:p>
                      <a:pPr>
                        <a:lnSpc>
                          <a:spcPct val="100000"/>
                        </a:lnSpc>
                      </a:pPr>
                      <a:r>
                        <a:rPr lang="en-US" altLang="zh-CN" sz="1600" b="1" dirty="0"/>
                        <a:t>1977</a:t>
                      </a:r>
                      <a:r>
                        <a:rPr lang="zh-CN" altLang="en-US" sz="1600" b="1" dirty="0"/>
                        <a:t>年</a:t>
                      </a:r>
                      <a:endParaRPr lang="zh-CN" altLang="en-US" sz="1600" b="1" dirty="0"/>
                    </a:p>
                  </a:txBody>
                  <a:tcPr marT="45693" marB="45693"/>
                </a:tc>
                <a:tc>
                  <a:txBody>
                    <a:bodyPr/>
                    <a:lstStyle/>
                    <a:p>
                      <a:pPr>
                        <a:lnSpc>
                          <a:spcPct val="100000"/>
                        </a:lnSpc>
                      </a:pPr>
                      <a:r>
                        <a:rPr lang="zh-CN" altLang="en-US" sz="1600" b="1" dirty="0"/>
                        <a:t>Yalow（美国）</a:t>
                      </a:r>
                      <a:endParaRPr lang="zh-CN" altLang="en-US" sz="1600" b="1" dirty="0"/>
                    </a:p>
                  </a:txBody>
                  <a:tcPr marT="45693" marB="45693"/>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600" b="1" dirty="0"/>
                        <a:t>开发放射免疫分析法</a:t>
                      </a:r>
                      <a:endParaRPr lang="zh-CN" altLang="en-US" sz="1600" b="1" dirty="0"/>
                    </a:p>
                  </a:txBody>
                  <a:tcPr marT="45693" marB="45693"/>
                </a:tc>
              </a:tr>
              <a:tr h="730250">
                <a:tc>
                  <a:txBody>
                    <a:bodyPr/>
                    <a:lstStyle/>
                    <a:p>
                      <a:pPr>
                        <a:lnSpc>
                          <a:spcPct val="100000"/>
                        </a:lnSpc>
                      </a:pPr>
                      <a:r>
                        <a:rPr lang="en-US" altLang="zh-CN" sz="1600" b="1" dirty="0"/>
                        <a:t>1984</a:t>
                      </a:r>
                      <a:r>
                        <a:rPr lang="zh-CN" altLang="en-US" sz="1600" b="1" dirty="0"/>
                        <a:t>年</a:t>
                      </a:r>
                      <a:endParaRPr lang="zh-CN" altLang="en-US" sz="1600" b="1" dirty="0"/>
                    </a:p>
                  </a:txBody>
                  <a:tcPr marT="45693" marB="45693"/>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600" b="1" dirty="0"/>
                        <a:t>Köhler（德国）、Milstein（英国）</a:t>
                      </a:r>
                      <a:endParaRPr lang="en-US" altLang="zh-CN" sz="1600" b="1" dirty="0"/>
                    </a:p>
                    <a:p>
                      <a:pPr marL="0" marR="0" indent="0" algn="l" defTabSz="914400" rtl="0" eaLnBrk="1" fontAlgn="auto" latinLnBrk="0" hangingPunct="1">
                        <a:lnSpc>
                          <a:spcPct val="100000"/>
                        </a:lnSpc>
                        <a:spcBef>
                          <a:spcPts val="0"/>
                        </a:spcBef>
                        <a:spcAft>
                          <a:spcPts val="0"/>
                        </a:spcAft>
                        <a:buClrTx/>
                        <a:buSzTx/>
                        <a:buFontTx/>
                        <a:buNone/>
                        <a:defRPr/>
                      </a:pPr>
                      <a:r>
                        <a:rPr lang="en-US" altLang="zh-CN" sz="1600" b="1" dirty="0"/>
                        <a:t>Jerne</a:t>
                      </a:r>
                      <a:r>
                        <a:rPr lang="zh-CN" altLang="en-US" sz="1600" b="1" dirty="0"/>
                        <a:t>（丹麦）</a:t>
                      </a:r>
                      <a:endParaRPr lang="zh-CN" altLang="en-US" sz="1600" b="1" dirty="0"/>
                    </a:p>
                  </a:txBody>
                  <a:tcPr marT="45693" marB="45693"/>
                </a:tc>
                <a:tc>
                  <a:txBody>
                    <a:bodyPr/>
                    <a:lstStyle/>
                    <a:p>
                      <a:pPr>
                        <a:lnSpc>
                          <a:spcPct val="100000"/>
                        </a:lnSpc>
                      </a:pPr>
                      <a:r>
                        <a:rPr lang="zh-CN" altLang="en-US" sz="1600" b="1" dirty="0"/>
                        <a:t>单克隆抗体</a:t>
                      </a:r>
                      <a:endParaRPr lang="en-US" altLang="zh-CN" sz="1600" b="1" dirty="0"/>
                    </a:p>
                    <a:p>
                      <a:pPr>
                        <a:lnSpc>
                          <a:spcPct val="100000"/>
                        </a:lnSpc>
                      </a:pPr>
                      <a:r>
                        <a:rPr lang="zh-CN" altLang="en-US" sz="1600" b="1" dirty="0"/>
                        <a:t>免疫网络学说</a:t>
                      </a:r>
                      <a:endParaRPr lang="zh-CN" altLang="en-US" sz="1600" b="1" dirty="0"/>
                    </a:p>
                  </a:txBody>
                  <a:tcPr marT="45693" marB="45693"/>
                </a:tc>
              </a:tr>
              <a:tr h="384810">
                <a:tc>
                  <a:txBody>
                    <a:bodyPr/>
                    <a:lstStyle/>
                    <a:p>
                      <a:pPr>
                        <a:lnSpc>
                          <a:spcPct val="100000"/>
                        </a:lnSpc>
                      </a:pPr>
                      <a:r>
                        <a:rPr lang="en-US" altLang="zh-CN" sz="1600" b="1" dirty="0"/>
                        <a:t>1987</a:t>
                      </a:r>
                      <a:r>
                        <a:rPr lang="zh-CN" altLang="en-US" sz="1600" b="1" dirty="0"/>
                        <a:t>年</a:t>
                      </a:r>
                      <a:endParaRPr lang="zh-CN" altLang="en-US" sz="1600" b="1" dirty="0"/>
                    </a:p>
                  </a:txBody>
                  <a:tcPr marT="45693" marB="45693"/>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600" b="1" dirty="0"/>
                        <a:t>Tonegawa（日本）</a:t>
                      </a:r>
                      <a:endParaRPr lang="zh-CN" altLang="en-US" sz="1600" b="1" dirty="0"/>
                    </a:p>
                  </a:txBody>
                  <a:tcPr marT="45693" marB="45693"/>
                </a:tc>
                <a:tc>
                  <a:txBody>
                    <a:bodyPr/>
                    <a:lstStyle/>
                    <a:p>
                      <a:pPr>
                        <a:lnSpc>
                          <a:spcPct val="100000"/>
                        </a:lnSpc>
                      </a:pPr>
                      <a:r>
                        <a:rPr lang="zh-CN" altLang="en-US" sz="1600" b="1" dirty="0"/>
                        <a:t>抗体生成有关的遗传性原理</a:t>
                      </a:r>
                      <a:endParaRPr lang="zh-CN" altLang="en-US" sz="1600" b="1" dirty="0"/>
                    </a:p>
                  </a:txBody>
                  <a:tcPr marT="45693" marB="45693"/>
                </a:tc>
              </a:tr>
              <a:tr h="685165">
                <a:tc>
                  <a:txBody>
                    <a:bodyPr/>
                    <a:p>
                      <a:pPr>
                        <a:lnSpc>
                          <a:spcPct val="100000"/>
                        </a:lnSpc>
                        <a:buNone/>
                      </a:pPr>
                      <a:r>
                        <a:rPr lang="en-US" altLang="zh-CN" sz="1600" b="1" dirty="0"/>
                        <a:t>2018</a:t>
                      </a:r>
                      <a:r>
                        <a:rPr lang="zh-CN" altLang="en-US" sz="1600" b="1" dirty="0"/>
                        <a:t>年</a:t>
                      </a:r>
                      <a:endParaRPr lang="zh-CN" altLang="en-US" sz="1600" b="1" dirty="0"/>
                    </a:p>
                  </a:txBody>
                  <a:tcPr marT="45693" marB="45693"/>
                </a:tc>
                <a:tc>
                  <a:txBody>
                    <a:bodyPr/>
                    <a:p>
                      <a:pPr marL="0" marR="0" indent="0" algn="l" defTabSz="914400" rtl="0" eaLnBrk="1" fontAlgn="auto" latinLnBrk="0" hangingPunct="1">
                        <a:lnSpc>
                          <a:spcPct val="100000"/>
                        </a:lnSpc>
                        <a:spcBef>
                          <a:spcPts val="0"/>
                        </a:spcBef>
                        <a:spcAft>
                          <a:spcPts val="0"/>
                        </a:spcAft>
                        <a:buClrTx/>
                        <a:buSzTx/>
                        <a:buFontTx/>
                        <a:buNone/>
                        <a:defRPr/>
                      </a:pPr>
                      <a:r>
                        <a:rPr lang="zh-CN" altLang="en-US" sz="1600" b="1" dirty="0"/>
                        <a:t>Smith</a:t>
                      </a:r>
                      <a:r>
                        <a:rPr lang="en-US" altLang="zh-CN" sz="1600" b="1" dirty="0"/>
                        <a:t> </a:t>
                      </a:r>
                      <a:r>
                        <a:rPr lang="zh-CN" altLang="en-US" sz="1600" b="1" dirty="0"/>
                        <a:t>（美国）</a:t>
                      </a:r>
                      <a:r>
                        <a:rPr lang="en-US" altLang="zh-CN" sz="1600" b="1" dirty="0"/>
                        <a:t>&amp; Winter</a:t>
                      </a:r>
                      <a:r>
                        <a:rPr lang="zh-CN" altLang="en-US" sz="1600" b="1" dirty="0"/>
                        <a:t>（</a:t>
                      </a:r>
                      <a:r>
                        <a:rPr lang="zh-CN" altLang="en-US" sz="1600" b="1" dirty="0"/>
                        <a:t>英国）</a:t>
                      </a:r>
                      <a:endParaRPr lang="zh-CN" altLang="en-US" sz="1600" b="1" dirty="0"/>
                    </a:p>
                  </a:txBody>
                  <a:tcPr marT="45693" marB="45693"/>
                </a:tc>
                <a:tc>
                  <a:txBody>
                    <a:bodyPr/>
                    <a:p>
                      <a:pPr>
                        <a:lnSpc>
                          <a:spcPct val="100000"/>
                        </a:lnSpc>
                        <a:buNone/>
                      </a:pPr>
                      <a:r>
                        <a:rPr lang="zh-CN" altLang="en-US" sz="1600" b="1" dirty="0"/>
                        <a:t>噬菌体展示</a:t>
                      </a:r>
                      <a:r>
                        <a:rPr lang="zh-CN" altLang="en-US" sz="1600" b="1" dirty="0"/>
                        <a:t>技术</a:t>
                      </a:r>
                      <a:endParaRPr lang="zh-CN" altLang="en-US" sz="1600" b="1" dirty="0"/>
                    </a:p>
                  </a:txBody>
                  <a:tcPr marT="45693" marB="45693"/>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2209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algn="ctr" eaLnBrk="1" hangingPunct="1"/>
            <a:r>
              <a:rPr lang="zh-CN" altLang="en-US" sz="4400" dirty="0">
                <a:solidFill>
                  <a:schemeClr val="tx2"/>
                </a:solidFill>
              </a:rPr>
              <a:t>主要内容</a:t>
            </a:r>
            <a:endParaRPr lang="zh-CN" altLang="en-US" sz="4400" dirty="0">
              <a:solidFill>
                <a:schemeClr val="tx2"/>
              </a:solidFill>
            </a:endParaRPr>
          </a:p>
        </p:txBody>
      </p:sp>
      <p:sp>
        <p:nvSpPr>
          <p:cNvPr id="374789" name="Rectangle 5"/>
          <p:cNvSpPr>
            <a:spLocks noChangeArrowheads="1"/>
          </p:cNvSpPr>
          <p:nvPr/>
        </p:nvSpPr>
        <p:spPr bwMode="auto">
          <a:xfrm>
            <a:off x="2209800" y="1981200"/>
            <a:ext cx="7772400" cy="4114800"/>
          </a:xfrm>
          <a:prstGeom prst="rect">
            <a:avLst/>
          </a:prstGeom>
          <a:noFill/>
          <a:ln w="9525">
            <a:noFill/>
            <a:miter lim="800000"/>
          </a:ln>
          <a:effectLst/>
        </p:spPr>
        <p:txBody>
          <a:bodyPr/>
          <a:lstStyle/>
          <a:p>
            <a:pPr marL="342900" indent="-342900">
              <a:lnSpc>
                <a:spcPct val="140000"/>
              </a:lnSpc>
              <a:spcBef>
                <a:spcPct val="20000"/>
              </a:spcBef>
              <a:buFontTx/>
              <a:buChar char="•"/>
              <a:defRPr/>
            </a:pPr>
            <a:r>
              <a:rPr lang="zh-CN" altLang="en-US" sz="2800" b="1" dirty="0">
                <a:solidFill>
                  <a:schemeClr val="bg2"/>
                </a:solidFill>
                <a:effectLst>
                  <a:outerShdw blurRad="38100" dist="38100" dir="2700000" algn="tl">
                    <a:srgbClr val="C0C0C0"/>
                  </a:outerShdw>
                </a:effectLst>
              </a:rPr>
              <a:t>抗体的前世今生</a:t>
            </a:r>
            <a:endParaRPr lang="zh-CN" altLang="en-US" sz="2800" b="1" dirty="0">
              <a:solidFill>
                <a:schemeClr val="bg2"/>
              </a:solidFill>
              <a:effectLst>
                <a:outerShdw blurRad="38100" dist="38100" dir="2700000" algn="tl">
                  <a:srgbClr val="C0C0C0"/>
                </a:outerShdw>
              </a:effectLst>
            </a:endParaRPr>
          </a:p>
          <a:p>
            <a:pPr marL="342900" indent="-342900">
              <a:lnSpc>
                <a:spcPct val="140000"/>
              </a:lnSpc>
              <a:spcBef>
                <a:spcPct val="20000"/>
              </a:spcBef>
              <a:buFontTx/>
              <a:buChar char="•"/>
              <a:defRPr/>
            </a:pPr>
            <a:r>
              <a:rPr lang="zh-CN" altLang="en-US" sz="3600" b="1" dirty="0">
                <a:solidFill>
                  <a:srgbClr val="FF0000"/>
                </a:solidFill>
                <a:effectLst>
                  <a:outerShdw blurRad="38100" dist="38100" dir="2700000" algn="tl">
                    <a:srgbClr val="C0C0C0"/>
                  </a:outerShdw>
                </a:effectLst>
              </a:rPr>
              <a:t>抗体－最奇妙的分子</a:t>
            </a:r>
            <a:endParaRPr lang="zh-CN" altLang="en-US" sz="3600" b="1" dirty="0">
              <a:solidFill>
                <a:srgbClr val="FF0000"/>
              </a:solidFill>
              <a:effectLst>
                <a:outerShdw blurRad="38100" dist="38100" dir="2700000" algn="tl">
                  <a:srgbClr val="C0C0C0"/>
                </a:outerShdw>
              </a:effectLst>
            </a:endParaRPr>
          </a:p>
          <a:p>
            <a:pPr marL="342900" indent="-342900">
              <a:lnSpc>
                <a:spcPct val="140000"/>
              </a:lnSpc>
              <a:spcBef>
                <a:spcPct val="20000"/>
              </a:spcBef>
              <a:buFontTx/>
              <a:buChar char="•"/>
              <a:defRPr/>
            </a:pPr>
            <a:r>
              <a:rPr lang="zh-CN" altLang="en-US" sz="2800" b="1" dirty="0">
                <a:effectLst>
                  <a:outerShdw blurRad="38100" dist="38100" dir="2700000" algn="tl">
                    <a:srgbClr val="C0C0C0"/>
                  </a:outerShdw>
                </a:effectLst>
              </a:rPr>
              <a:t>抗体工程的定义和要解决的科学问题</a:t>
            </a:r>
            <a:endParaRPr lang="zh-CN" altLang="en-US" sz="2800" b="1" dirty="0">
              <a:effectLst>
                <a:outerShdw blurRad="38100" dist="38100" dir="2700000" algn="tl">
                  <a:srgbClr val="C0C0C0"/>
                </a:outerShdw>
              </a:effectLst>
            </a:endParaRPr>
          </a:p>
          <a:p>
            <a:pPr marL="342900" indent="-342900">
              <a:lnSpc>
                <a:spcPct val="140000"/>
              </a:lnSpc>
              <a:spcBef>
                <a:spcPct val="20000"/>
              </a:spcBef>
              <a:buFontTx/>
              <a:buChar char="•"/>
              <a:defRPr/>
            </a:pPr>
            <a:r>
              <a:rPr lang="zh-CN" altLang="en-US" sz="2800" b="1" dirty="0">
                <a:effectLst>
                  <a:outerShdw blurRad="38100" dist="38100" dir="2700000" algn="tl">
                    <a:srgbClr val="C0C0C0"/>
                  </a:outerShdw>
                </a:effectLst>
              </a:rPr>
              <a:t>抗体工程的主要技术</a:t>
            </a:r>
            <a:endParaRPr lang="zh-CN" altLang="en-US" sz="2800" b="1" dirty="0">
              <a:effectLst>
                <a:outerShdw blurRad="38100" dist="38100" dir="2700000" algn="tl">
                  <a:srgbClr val="C0C0C0"/>
                </a:outerShdw>
              </a:effectLst>
            </a:endParaRPr>
          </a:p>
          <a:p>
            <a:pPr marL="342900" indent="-342900">
              <a:lnSpc>
                <a:spcPct val="140000"/>
              </a:lnSpc>
              <a:spcBef>
                <a:spcPct val="20000"/>
              </a:spcBef>
              <a:buFontTx/>
              <a:buChar char="•"/>
              <a:defRPr/>
            </a:pPr>
            <a:r>
              <a:rPr lang="zh-CN" altLang="en-US" sz="2800" b="1" dirty="0">
                <a:effectLst>
                  <a:outerShdw blurRad="38100" dist="38100" dir="2700000" algn="tl">
                    <a:srgbClr val="C0C0C0"/>
                  </a:outerShdw>
                </a:effectLst>
              </a:rPr>
              <a:t>抗体产业</a:t>
            </a:r>
            <a:endParaRPr lang="zh-CN" altLang="en-US" sz="2800" b="1" dirty="0">
              <a:effectLst>
                <a:outerShdw blurRad="38100" dist="38100" dir="2700000" algn="tl">
                  <a:srgbClr val="C0C0C0"/>
                </a:outerShdw>
              </a:effectLst>
            </a:endParaRPr>
          </a:p>
        </p:txBody>
      </p:sp>
      <p:sp>
        <p:nvSpPr>
          <p:cNvPr id="26628" name="Rectangle 6"/>
          <p:cNvSpPr>
            <a:spLocks noChangeArrowheads="1"/>
          </p:cNvSpPr>
          <p:nvPr/>
        </p:nvSpPr>
        <p:spPr bwMode="auto">
          <a:xfrm>
            <a:off x="1136015" y="260350"/>
            <a:ext cx="9934575" cy="6409055"/>
          </a:xfrm>
          <a:prstGeom prst="rect">
            <a:avLst/>
          </a:prstGeom>
          <a:noFill/>
          <a:ln w="57150" cmpd="thinThick">
            <a:solidFill>
              <a:srgbClr val="FF6699"/>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2279650" y="476250"/>
            <a:ext cx="7620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a:spcBef>
                <a:spcPct val="50000"/>
              </a:spcBef>
            </a:pPr>
            <a:r>
              <a:rPr kumimoji="0" lang="zh-CN" altLang="en-US" sz="4400" b="1">
                <a:solidFill>
                  <a:srgbClr val="FF0000"/>
                </a:solidFill>
                <a:ea typeface="华文新魏" panose="02010800040101010101" pitchFamily="2" charset="-122"/>
              </a:rPr>
              <a:t>抗体</a:t>
            </a:r>
            <a:r>
              <a:rPr kumimoji="0" lang="en-US" altLang="zh-CN" sz="4400" b="1">
                <a:solidFill>
                  <a:srgbClr val="FF0000"/>
                </a:solidFill>
                <a:ea typeface="华文新魏" panose="02010800040101010101" pitchFamily="2" charset="-122"/>
              </a:rPr>
              <a:t>——</a:t>
            </a:r>
            <a:r>
              <a:rPr kumimoji="0" lang="zh-CN" altLang="en-US" sz="4400" b="1">
                <a:solidFill>
                  <a:srgbClr val="FF0000"/>
                </a:solidFill>
                <a:ea typeface="华文新魏" panose="02010800040101010101" pitchFamily="2" charset="-122"/>
              </a:rPr>
              <a:t>生物体最奇妙的分子</a:t>
            </a:r>
            <a:endParaRPr kumimoji="0" lang="zh-CN" altLang="en-US" sz="4400" b="1">
              <a:solidFill>
                <a:srgbClr val="FF0000"/>
              </a:solidFill>
              <a:ea typeface="华文新魏" panose="02010800040101010101" pitchFamily="2" charset="-122"/>
            </a:endParaRPr>
          </a:p>
        </p:txBody>
      </p:sp>
      <p:sp>
        <p:nvSpPr>
          <p:cNvPr id="284675" name="Text Box 3"/>
          <p:cNvSpPr txBox="1">
            <a:spLocks noChangeArrowheads="1"/>
          </p:cNvSpPr>
          <p:nvPr/>
        </p:nvSpPr>
        <p:spPr bwMode="auto">
          <a:xfrm>
            <a:off x="2279650" y="2060576"/>
            <a:ext cx="8001000" cy="3862705"/>
          </a:xfrm>
          <a:prstGeom prst="rect">
            <a:avLst/>
          </a:prstGeom>
          <a:noFill/>
          <a:ln w="9525">
            <a:noFill/>
            <a:miter lim="800000"/>
          </a:ln>
          <a:effectLst/>
        </p:spPr>
        <p:txBody>
          <a:bodyPr>
            <a:spAutoFit/>
          </a:bodyPr>
          <a:lstStyle/>
          <a:p>
            <a:pPr eaLnBrk="0" hangingPunct="0">
              <a:lnSpc>
                <a:spcPct val="130000"/>
              </a:lnSpc>
              <a:spcBef>
                <a:spcPct val="50000"/>
              </a:spcBef>
              <a:defRPr/>
            </a:pPr>
            <a:endParaRPr lang="en-US" altLang="zh-CN" sz="2800" b="1" dirty="0">
              <a:solidFill>
                <a:srgbClr val="3333CC"/>
              </a:solidFill>
              <a:ea typeface="黑体" panose="02010609060101010101" pitchFamily="49" charset="-122"/>
            </a:endParaRPr>
          </a:p>
          <a:p>
            <a:pPr eaLnBrk="0" hangingPunct="0">
              <a:lnSpc>
                <a:spcPct val="130000"/>
              </a:lnSpc>
              <a:spcBef>
                <a:spcPct val="50000"/>
              </a:spcBef>
              <a:buFontTx/>
              <a:buBlip>
                <a:blip r:embed="rId1"/>
              </a:buBlip>
              <a:defRPr/>
            </a:pPr>
            <a:r>
              <a:rPr lang="en-US" altLang="zh-CN" b="1" i="1" dirty="0">
                <a:solidFill>
                  <a:srgbClr val="990033"/>
                </a:solidFill>
                <a:effectLst>
                  <a:outerShdw blurRad="38100" dist="38100" dir="2700000" algn="tl">
                    <a:srgbClr val="C0C0C0"/>
                  </a:outerShdw>
                </a:effectLst>
                <a:latin typeface="楷体_GB2312" pitchFamily="49" charset="-122"/>
                <a:ea typeface="楷体_GB2312" pitchFamily="49" charset="-122"/>
              </a:rPr>
              <a:t> </a:t>
            </a:r>
            <a:r>
              <a:rPr lang="zh-CN" altLang="en-US" sz="3200" b="1" i="1" dirty="0">
                <a:solidFill>
                  <a:srgbClr val="990033"/>
                </a:solidFill>
                <a:effectLst>
                  <a:outerShdw blurRad="38100" dist="38100" dir="2700000" algn="tl">
                    <a:srgbClr val="C0C0C0"/>
                  </a:outerShdw>
                </a:effectLst>
                <a:latin typeface="等线" panose="02010600030101010101" charset="-122"/>
                <a:ea typeface="等线" panose="02010600030101010101" charset="-122"/>
                <a:cs typeface="等线" panose="02010600030101010101" charset="-122"/>
              </a:rPr>
              <a:t>无限的多样性</a:t>
            </a:r>
            <a:endParaRPr lang="zh-CN" altLang="en-US" sz="3200" b="1" i="1" dirty="0">
              <a:solidFill>
                <a:srgbClr val="990033"/>
              </a:solidFill>
              <a:effectLst>
                <a:outerShdw blurRad="38100" dist="38100" dir="2700000" algn="tl">
                  <a:srgbClr val="C0C0C0"/>
                </a:outerShdw>
              </a:effectLst>
              <a:latin typeface="等线" panose="02010600030101010101" charset="-122"/>
              <a:ea typeface="等线" panose="02010600030101010101" charset="-122"/>
              <a:cs typeface="等线" panose="02010600030101010101" charset="-122"/>
            </a:endParaRPr>
          </a:p>
          <a:p>
            <a:pPr eaLnBrk="0" hangingPunct="0">
              <a:lnSpc>
                <a:spcPct val="130000"/>
              </a:lnSpc>
              <a:spcBef>
                <a:spcPct val="50000"/>
              </a:spcBef>
              <a:buFontTx/>
              <a:buBlip>
                <a:blip r:embed="rId1"/>
              </a:buBlip>
              <a:defRPr/>
            </a:pPr>
            <a:r>
              <a:rPr lang="zh-CN" altLang="en-US" sz="2800" b="1" dirty="0">
                <a:solidFill>
                  <a:srgbClr val="3333CC"/>
                </a:solidFill>
                <a:latin typeface="等线" panose="02010600030101010101" charset="-122"/>
                <a:ea typeface="等线" panose="02010600030101010101" charset="-122"/>
                <a:cs typeface="等线" panose="02010600030101010101" charset="-122"/>
              </a:rPr>
              <a:t> 功能的重要性</a:t>
            </a:r>
            <a:endParaRPr lang="zh-CN" altLang="en-US" sz="2800" b="1" dirty="0">
              <a:solidFill>
                <a:srgbClr val="3333CC"/>
              </a:solidFill>
              <a:latin typeface="等线" panose="02010600030101010101" charset="-122"/>
              <a:ea typeface="等线" panose="02010600030101010101" charset="-122"/>
              <a:cs typeface="等线" panose="02010600030101010101" charset="-122"/>
            </a:endParaRPr>
          </a:p>
          <a:p>
            <a:pPr eaLnBrk="0" hangingPunct="0">
              <a:lnSpc>
                <a:spcPct val="130000"/>
              </a:lnSpc>
              <a:spcBef>
                <a:spcPct val="50000"/>
              </a:spcBef>
              <a:buFontTx/>
              <a:buBlip>
                <a:blip r:embed="rId1"/>
              </a:buBlip>
              <a:defRPr/>
            </a:pPr>
            <a:r>
              <a:rPr lang="zh-CN" altLang="en-US" sz="2800" b="1" dirty="0">
                <a:solidFill>
                  <a:srgbClr val="3333CC"/>
                </a:solidFill>
                <a:latin typeface="等线" panose="02010600030101010101" charset="-122"/>
                <a:ea typeface="等线" panose="02010600030101010101" charset="-122"/>
                <a:cs typeface="等线" panose="02010600030101010101" charset="-122"/>
              </a:rPr>
              <a:t> 调节的精确性</a:t>
            </a:r>
            <a:endParaRPr lang="zh-CN" altLang="en-US" sz="2800" b="1" dirty="0">
              <a:solidFill>
                <a:srgbClr val="3333CC"/>
              </a:solidFill>
              <a:latin typeface="等线" panose="02010600030101010101" charset="-122"/>
              <a:ea typeface="等线" panose="02010600030101010101" charset="-122"/>
              <a:cs typeface="等线" panose="02010600030101010101" charset="-122"/>
            </a:endParaRPr>
          </a:p>
          <a:p>
            <a:pPr eaLnBrk="0" hangingPunct="0">
              <a:lnSpc>
                <a:spcPct val="130000"/>
              </a:lnSpc>
              <a:spcBef>
                <a:spcPct val="50000"/>
              </a:spcBef>
              <a:defRPr/>
            </a:pPr>
            <a:r>
              <a:rPr lang="zh-CN" altLang="en-US" sz="2800" b="1" dirty="0">
                <a:solidFill>
                  <a:srgbClr val="3333CC"/>
                </a:solidFill>
                <a:latin typeface="楷体_GB2312" pitchFamily="49" charset="-122"/>
                <a:ea typeface="楷体_GB2312" pitchFamily="49" charset="-122"/>
              </a:rPr>
              <a:t>   </a:t>
            </a:r>
            <a:endParaRPr lang="zh-CN" altLang="en-US" sz="2800" b="1" dirty="0">
              <a:solidFill>
                <a:srgbClr val="3333CC"/>
              </a:solidFill>
              <a:latin typeface="楷体_GB2312" pitchFamily="49" charset="-122"/>
              <a:ea typeface="楷体_GB2312" pitchFamily="49" charset="-122"/>
            </a:endParaRPr>
          </a:p>
        </p:txBody>
      </p:sp>
      <p:pic>
        <p:nvPicPr>
          <p:cNvPr id="3076" name="Picture 5" descr="02_antibody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8301" y="1700213"/>
            <a:ext cx="460057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6"/>
          <p:cNvSpPr>
            <a:spLocks noChangeArrowheads="1"/>
          </p:cNvSpPr>
          <p:nvPr/>
        </p:nvSpPr>
        <p:spPr bwMode="auto">
          <a:xfrm>
            <a:off x="1358283" y="260351"/>
            <a:ext cx="9579006" cy="6264275"/>
          </a:xfrm>
          <a:prstGeom prst="rect">
            <a:avLst/>
          </a:prstGeom>
          <a:noFill/>
          <a:ln w="57150" cmpd="thinThick">
            <a:solidFill>
              <a:srgbClr val="FF6699"/>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pic>
        <p:nvPicPr>
          <p:cNvPr id="3078" name="Picture 7" descr="B C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7800" y="4005263"/>
            <a:ext cx="2736850" cy="229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Rectangle 8"/>
          <p:cNvSpPr>
            <a:spLocks noChangeArrowheads="1"/>
          </p:cNvSpPr>
          <p:nvPr/>
        </p:nvSpPr>
        <p:spPr bwMode="auto">
          <a:xfrm>
            <a:off x="5519738" y="1557338"/>
            <a:ext cx="4392612" cy="4824412"/>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772356" y="260350"/>
            <a:ext cx="10697593" cy="6408738"/>
          </a:xfrm>
          <a:prstGeom prst="rect">
            <a:avLst/>
          </a:prstGeom>
          <a:noFill/>
          <a:ln w="57150" cmpd="thinThick">
            <a:solidFill>
              <a:srgbClr val="FF6699"/>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3" name="标题 2"/>
          <p:cNvSpPr/>
          <p:nvPr>
            <p:ph type="title"/>
          </p:nvPr>
        </p:nvSpPr>
        <p:spPr/>
        <p:txBody>
          <a:bodyPr/>
          <a:p>
            <a:endParaRPr lang="zh-CN" altLang="en-US"/>
          </a:p>
        </p:txBody>
      </p:sp>
      <p:pic>
        <p:nvPicPr>
          <p:cNvPr id="5" name="内容占位符 4"/>
          <p:cNvPicPr>
            <a:picLocks noChangeAspect="1"/>
          </p:cNvPicPr>
          <p:nvPr>
            <p:ph idx="1"/>
          </p:nvPr>
        </p:nvPicPr>
        <p:blipFill>
          <a:blip r:embed="rId1"/>
          <a:stretch>
            <a:fillRect/>
          </a:stretch>
        </p:blipFill>
        <p:spPr>
          <a:xfrm>
            <a:off x="1188720" y="598170"/>
            <a:ext cx="9852660" cy="55499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02_antibodycartoo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24113" y="260350"/>
            <a:ext cx="6985000" cy="448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5"/>
          <p:cNvSpPr>
            <a:spLocks noChangeArrowheads="1"/>
          </p:cNvSpPr>
          <p:nvPr/>
        </p:nvSpPr>
        <p:spPr bwMode="auto">
          <a:xfrm>
            <a:off x="2495551" y="1700214"/>
            <a:ext cx="1800225" cy="433387"/>
          </a:xfrm>
          <a:prstGeom prst="rect">
            <a:avLst/>
          </a:prstGeom>
          <a:noFill/>
          <a:ln w="28575">
            <a:solidFill>
              <a:schemeClr val="accent2"/>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28676" name="Text Box 6"/>
          <p:cNvSpPr txBox="1">
            <a:spLocks noChangeArrowheads="1"/>
          </p:cNvSpPr>
          <p:nvPr/>
        </p:nvSpPr>
        <p:spPr bwMode="auto">
          <a:xfrm>
            <a:off x="1992314" y="4724401"/>
            <a:ext cx="8072755"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lnSpc>
                <a:spcPct val="150000"/>
              </a:lnSpc>
              <a:buClr>
                <a:schemeClr val="accent2"/>
              </a:buClr>
              <a:buSzPct val="85000"/>
              <a:buFont typeface="Wingdings" panose="05000000000000000000" pitchFamily="2" charset="2"/>
              <a:buChar char="l"/>
            </a:pPr>
            <a:r>
              <a:rPr lang="en-US" altLang="zh-CN" sz="2400" b="1">
                <a:ea typeface="楷体_GB2312" pitchFamily="49" charset="-122"/>
              </a:rPr>
              <a:t> </a:t>
            </a:r>
            <a:r>
              <a:rPr lang="zh-CN" altLang="en-US" sz="2400" b="1">
                <a:latin typeface="等线" panose="02010600030101010101" charset="-122"/>
                <a:ea typeface="等线" panose="02010600030101010101" charset="-122"/>
                <a:cs typeface="等线" panose="02010600030101010101" charset="-122"/>
              </a:rPr>
              <a:t>抗体可变区的多样性：</a:t>
            </a:r>
            <a:r>
              <a:rPr lang="zh-CN" altLang="en-US" sz="2000" b="1">
                <a:latin typeface="等线" panose="02010600030101010101" charset="-122"/>
                <a:ea typeface="等线" panose="02010600030101010101" charset="-122"/>
                <a:cs typeface="等线" panose="02010600030101010101" charset="-122"/>
              </a:rPr>
              <a:t>人体内具备针对自然界所有大分子的抗体</a:t>
            </a:r>
            <a:endParaRPr lang="zh-CN" altLang="en-US" sz="2000" b="1">
              <a:latin typeface="等线" panose="02010600030101010101" charset="-122"/>
              <a:ea typeface="等线" panose="02010600030101010101" charset="-122"/>
              <a:cs typeface="等线" panose="02010600030101010101" charset="-122"/>
            </a:endParaRPr>
          </a:p>
          <a:p>
            <a:pPr eaLnBrk="1" hangingPunct="1">
              <a:lnSpc>
                <a:spcPct val="150000"/>
              </a:lnSpc>
              <a:buClr>
                <a:schemeClr val="accent2"/>
              </a:buClr>
              <a:buSzPct val="85000"/>
              <a:buFont typeface="Wingdings" panose="05000000000000000000" pitchFamily="2" charset="2"/>
              <a:buChar char="l"/>
            </a:pPr>
            <a:r>
              <a:rPr lang="zh-CN" altLang="en-US" sz="2400" b="1">
                <a:latin typeface="等线" panose="02010600030101010101" charset="-122"/>
                <a:ea typeface="等线" panose="02010600030101010101" charset="-122"/>
                <a:cs typeface="等线" panose="02010600030101010101" charset="-122"/>
              </a:rPr>
              <a:t> 抗体组学、表位组学</a:t>
            </a:r>
            <a:r>
              <a:rPr lang="en-US" altLang="zh-CN" sz="2400" b="1">
                <a:latin typeface="等线" panose="02010600030101010101" charset="-122"/>
                <a:ea typeface="等线" panose="02010600030101010101" charset="-122"/>
                <a:cs typeface="等线" panose="02010600030101010101" charset="-122"/>
              </a:rPr>
              <a:t>(Epitomics): </a:t>
            </a:r>
            <a:endParaRPr lang="en-US" altLang="zh-CN" sz="2400" b="1">
              <a:latin typeface="等线" panose="02010600030101010101" charset="-122"/>
              <a:ea typeface="等线" panose="02010600030101010101" charset="-122"/>
              <a:cs typeface="等线" panose="02010600030101010101" charset="-122"/>
            </a:endParaRPr>
          </a:p>
          <a:p>
            <a:pPr eaLnBrk="1" hangingPunct="1">
              <a:lnSpc>
                <a:spcPct val="150000"/>
              </a:lnSpc>
              <a:buClr>
                <a:schemeClr val="accent2"/>
              </a:buClr>
              <a:buSzPct val="85000"/>
            </a:pPr>
            <a:r>
              <a:rPr lang="en-US" altLang="zh-CN" sz="2000" b="1">
                <a:latin typeface="等线" panose="02010600030101010101" charset="-122"/>
                <a:ea typeface="等线" panose="02010600030101010101" charset="-122"/>
                <a:cs typeface="等线" panose="02010600030101010101" charset="-122"/>
              </a:rPr>
              <a:t>                     </a:t>
            </a:r>
            <a:r>
              <a:rPr lang="zh-CN" altLang="en-US" sz="2000" b="1">
                <a:latin typeface="等线" panose="02010600030101010101" charset="-122"/>
                <a:ea typeface="等线" panose="02010600030101010101" charset="-122"/>
                <a:cs typeface="等线" panose="02010600030101010101" charset="-122"/>
              </a:rPr>
              <a:t>全景式地研究抗体多样性及其生物学基础</a:t>
            </a:r>
            <a:endParaRPr lang="zh-CN" altLang="en-US" sz="2000" b="1">
              <a:latin typeface="等线" panose="02010600030101010101" charset="-122"/>
              <a:ea typeface="等线" panose="02010600030101010101" charset="-122"/>
              <a:cs typeface="等线" panose="02010600030101010101" charset="-122"/>
            </a:endParaRPr>
          </a:p>
        </p:txBody>
      </p:sp>
      <p:sp>
        <p:nvSpPr>
          <p:cNvPr id="4101" name="Rectangle 6"/>
          <p:cNvSpPr>
            <a:spLocks noChangeArrowheads="1"/>
          </p:cNvSpPr>
          <p:nvPr/>
        </p:nvSpPr>
        <p:spPr bwMode="auto">
          <a:xfrm>
            <a:off x="1429304" y="260351"/>
            <a:ext cx="9445841" cy="6264275"/>
          </a:xfrm>
          <a:prstGeom prst="rect">
            <a:avLst/>
          </a:prstGeom>
          <a:noFill/>
          <a:ln w="57150" cmpd="thinThick">
            <a:solidFill>
              <a:srgbClr val="FF6699"/>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6" name="Rectangle 5"/>
          <p:cNvSpPr>
            <a:spLocks noChangeArrowheads="1"/>
          </p:cNvSpPr>
          <p:nvPr/>
        </p:nvSpPr>
        <p:spPr bwMode="auto">
          <a:xfrm>
            <a:off x="3071814" y="2565400"/>
            <a:ext cx="1728787" cy="433388"/>
          </a:xfrm>
          <a:prstGeom prst="rect">
            <a:avLst/>
          </a:prstGeom>
          <a:noFill/>
          <a:ln w="28575">
            <a:solidFill>
              <a:schemeClr val="accent2"/>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fade">
                                      <p:cBhvr>
                                        <p:cTn id="7" dur="500"/>
                                        <p:tgtEl>
                                          <p:spTgt spid="2867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8676">
                                            <p:txEl>
                                              <p:pRg st="0" end="0"/>
                                            </p:txEl>
                                          </p:spTgt>
                                        </p:tgtEl>
                                        <p:attrNameLst>
                                          <p:attrName>style.visibility</p:attrName>
                                        </p:attrNameLst>
                                      </p:cBhvr>
                                      <p:to>
                                        <p:strVal val="visible"/>
                                      </p:to>
                                    </p:set>
                                    <p:animEffect transition="in" filter="fade">
                                      <p:cBhvr>
                                        <p:cTn id="15" dur="500"/>
                                        <p:tgtEl>
                                          <p:spTgt spid="2867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8676">
                                            <p:txEl>
                                              <p:pRg st="1" end="1"/>
                                            </p:txEl>
                                          </p:spTgt>
                                        </p:tgtEl>
                                        <p:attrNameLst>
                                          <p:attrName>style.visibility</p:attrName>
                                        </p:attrNameLst>
                                      </p:cBhvr>
                                      <p:to>
                                        <p:strVal val="visible"/>
                                      </p:to>
                                    </p:set>
                                    <p:animEffect transition="in" filter="randombar(horizontal)">
                                      <p:cBhvr>
                                        <p:cTn id="20" dur="500"/>
                                        <p:tgtEl>
                                          <p:spTgt spid="28676">
                                            <p:txEl>
                                              <p:pRg st="1" end="1"/>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28676">
                                            <p:txEl>
                                              <p:pRg st="2" end="2"/>
                                            </p:txEl>
                                          </p:spTgt>
                                        </p:tgtEl>
                                        <p:attrNameLst>
                                          <p:attrName>style.visibility</p:attrName>
                                        </p:attrNameLst>
                                      </p:cBhvr>
                                      <p:to>
                                        <p:strVal val="visible"/>
                                      </p:to>
                                    </p:set>
                                    <p:animEffect transition="in" filter="randombar(horizontal)">
                                      <p:cBhvr>
                                        <p:cTn id="23" dur="500"/>
                                        <p:tgtEl>
                                          <p:spTgt spid="2867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279650" y="476250"/>
            <a:ext cx="76200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a:spcBef>
                <a:spcPct val="50000"/>
              </a:spcBef>
            </a:pPr>
            <a:r>
              <a:rPr kumimoji="0" lang="zh-CN" altLang="en-US" sz="4400" b="1">
                <a:solidFill>
                  <a:srgbClr val="FF0000"/>
                </a:solidFill>
                <a:latin typeface="等线" panose="02010600030101010101" charset="-122"/>
                <a:ea typeface="等线" panose="02010600030101010101" charset="-122"/>
                <a:cs typeface="等线" panose="02010600030101010101" charset="-122"/>
              </a:rPr>
              <a:t>抗体</a:t>
            </a:r>
            <a:r>
              <a:rPr kumimoji="0" lang="en-US" altLang="zh-CN" sz="4400" b="1">
                <a:solidFill>
                  <a:srgbClr val="FF0000"/>
                </a:solidFill>
                <a:latin typeface="等线" panose="02010600030101010101" charset="-122"/>
                <a:ea typeface="等线" panose="02010600030101010101" charset="-122"/>
                <a:cs typeface="等线" panose="02010600030101010101" charset="-122"/>
              </a:rPr>
              <a:t>——</a:t>
            </a:r>
            <a:r>
              <a:rPr kumimoji="0" lang="zh-CN" altLang="en-US" sz="4400" b="1">
                <a:solidFill>
                  <a:srgbClr val="FF0000"/>
                </a:solidFill>
                <a:latin typeface="等线" panose="02010600030101010101" charset="-122"/>
                <a:ea typeface="等线" panose="02010600030101010101" charset="-122"/>
                <a:cs typeface="等线" panose="02010600030101010101" charset="-122"/>
              </a:rPr>
              <a:t>生物体最奇妙的分子</a:t>
            </a:r>
            <a:endParaRPr kumimoji="0" lang="zh-CN" altLang="en-US" sz="4400" b="1">
              <a:solidFill>
                <a:srgbClr val="FF0000"/>
              </a:solidFill>
              <a:latin typeface="等线" panose="02010600030101010101" charset="-122"/>
              <a:ea typeface="等线" panose="02010600030101010101" charset="-122"/>
              <a:cs typeface="等线" panose="02010600030101010101" charset="-122"/>
            </a:endParaRPr>
          </a:p>
        </p:txBody>
      </p:sp>
      <p:sp>
        <p:nvSpPr>
          <p:cNvPr id="312323" name="Text Box 3"/>
          <p:cNvSpPr txBox="1">
            <a:spLocks noChangeArrowheads="1"/>
          </p:cNvSpPr>
          <p:nvPr/>
        </p:nvSpPr>
        <p:spPr bwMode="auto">
          <a:xfrm>
            <a:off x="2279650" y="2060575"/>
            <a:ext cx="8001000" cy="3751580"/>
          </a:xfrm>
          <a:prstGeom prst="rect">
            <a:avLst/>
          </a:prstGeom>
          <a:noFill/>
          <a:ln w="9525">
            <a:noFill/>
            <a:miter lim="800000"/>
          </a:ln>
          <a:effectLst/>
        </p:spPr>
        <p:txBody>
          <a:bodyPr>
            <a:spAutoFit/>
          </a:bodyPr>
          <a:lstStyle/>
          <a:p>
            <a:pPr eaLnBrk="0" hangingPunct="0">
              <a:lnSpc>
                <a:spcPct val="130000"/>
              </a:lnSpc>
              <a:spcBef>
                <a:spcPct val="50000"/>
              </a:spcBef>
              <a:defRPr/>
            </a:pPr>
            <a:endParaRPr lang="en-US" altLang="zh-CN" sz="2800" b="1" dirty="0">
              <a:solidFill>
                <a:srgbClr val="3333CC"/>
              </a:solidFill>
              <a:ea typeface="黑体" panose="02010609060101010101" pitchFamily="49" charset="-122"/>
            </a:endParaRPr>
          </a:p>
          <a:p>
            <a:pPr eaLnBrk="0" hangingPunct="0">
              <a:lnSpc>
                <a:spcPct val="130000"/>
              </a:lnSpc>
              <a:spcBef>
                <a:spcPct val="50000"/>
              </a:spcBef>
              <a:buFontTx/>
              <a:buBlip>
                <a:blip r:embed="rId1"/>
              </a:buBlip>
              <a:defRPr/>
            </a:pPr>
            <a:r>
              <a:rPr lang="en-US" altLang="zh-CN" sz="2800" b="1" dirty="0">
                <a:solidFill>
                  <a:srgbClr val="3333CC"/>
                </a:solidFill>
                <a:latin typeface="楷体_GB2312" pitchFamily="49" charset="-122"/>
                <a:ea typeface="楷体_GB2312" pitchFamily="49" charset="-122"/>
              </a:rPr>
              <a:t> </a:t>
            </a:r>
            <a:r>
              <a:rPr lang="zh-CN" altLang="en-US" sz="2800" b="1" dirty="0">
                <a:solidFill>
                  <a:schemeClr val="hlink"/>
                </a:solidFill>
                <a:latin typeface="等线" panose="02010600030101010101" charset="-122"/>
                <a:ea typeface="等线" panose="02010600030101010101" charset="-122"/>
                <a:cs typeface="等线" panose="02010600030101010101" charset="-122"/>
              </a:rPr>
              <a:t>无限的多样性</a:t>
            </a:r>
            <a:endParaRPr lang="zh-CN" altLang="en-US" sz="2800" b="1" dirty="0">
              <a:solidFill>
                <a:schemeClr val="hlink"/>
              </a:solidFill>
              <a:latin typeface="等线" panose="02010600030101010101" charset="-122"/>
              <a:ea typeface="等线" panose="02010600030101010101" charset="-122"/>
              <a:cs typeface="等线" panose="02010600030101010101" charset="-122"/>
            </a:endParaRPr>
          </a:p>
          <a:p>
            <a:pPr eaLnBrk="0" hangingPunct="0">
              <a:lnSpc>
                <a:spcPct val="130000"/>
              </a:lnSpc>
              <a:spcBef>
                <a:spcPct val="50000"/>
              </a:spcBef>
              <a:buFontTx/>
              <a:buBlip>
                <a:blip r:embed="rId1"/>
              </a:buBlip>
              <a:defRPr/>
            </a:pPr>
            <a:r>
              <a:rPr lang="zh-CN" altLang="en-US" sz="2800" b="1" dirty="0">
                <a:solidFill>
                  <a:srgbClr val="990033"/>
                </a:solidFill>
                <a:latin typeface="等线" panose="02010600030101010101" charset="-122"/>
                <a:ea typeface="等线" panose="02010600030101010101" charset="-122"/>
                <a:cs typeface="等线" panose="02010600030101010101" charset="-122"/>
              </a:rPr>
              <a:t> </a:t>
            </a:r>
            <a:r>
              <a:rPr lang="zh-CN" altLang="en-US" sz="2800" b="1" i="1" dirty="0">
                <a:solidFill>
                  <a:srgbClr val="990033"/>
                </a:solidFill>
                <a:effectLst>
                  <a:outerShdw blurRad="38100" dist="38100" dir="2700000" algn="tl">
                    <a:srgbClr val="C0C0C0"/>
                  </a:outerShdw>
                </a:effectLst>
                <a:latin typeface="等线" panose="02010600030101010101" charset="-122"/>
                <a:ea typeface="等线" panose="02010600030101010101" charset="-122"/>
                <a:cs typeface="等线" panose="02010600030101010101" charset="-122"/>
              </a:rPr>
              <a:t>功能的重要性</a:t>
            </a:r>
            <a:endParaRPr lang="zh-CN" altLang="en-US" sz="2800" b="1" i="1" dirty="0">
              <a:solidFill>
                <a:srgbClr val="990033"/>
              </a:solidFill>
              <a:effectLst>
                <a:outerShdw blurRad="38100" dist="38100" dir="2700000" algn="tl">
                  <a:srgbClr val="C0C0C0"/>
                </a:outerShdw>
              </a:effectLst>
              <a:latin typeface="等线" panose="02010600030101010101" charset="-122"/>
              <a:ea typeface="等线" panose="02010600030101010101" charset="-122"/>
              <a:cs typeface="等线" panose="02010600030101010101" charset="-122"/>
            </a:endParaRPr>
          </a:p>
          <a:p>
            <a:pPr eaLnBrk="0" hangingPunct="0">
              <a:lnSpc>
                <a:spcPct val="130000"/>
              </a:lnSpc>
              <a:spcBef>
                <a:spcPct val="50000"/>
              </a:spcBef>
              <a:buFontTx/>
              <a:buBlip>
                <a:blip r:embed="rId1"/>
              </a:buBlip>
              <a:defRPr/>
            </a:pPr>
            <a:r>
              <a:rPr lang="zh-CN" altLang="en-US" sz="2800" b="1" dirty="0">
                <a:solidFill>
                  <a:srgbClr val="3333CC"/>
                </a:solidFill>
                <a:latin typeface="等线" panose="02010600030101010101" charset="-122"/>
                <a:ea typeface="等线" panose="02010600030101010101" charset="-122"/>
                <a:cs typeface="等线" panose="02010600030101010101" charset="-122"/>
              </a:rPr>
              <a:t> 调节的精确性</a:t>
            </a:r>
            <a:endParaRPr lang="zh-CN" altLang="en-US" sz="2800" b="1" dirty="0">
              <a:solidFill>
                <a:srgbClr val="3333CC"/>
              </a:solidFill>
              <a:latin typeface="等线" panose="02010600030101010101" charset="-122"/>
              <a:ea typeface="等线" panose="02010600030101010101" charset="-122"/>
              <a:cs typeface="等线" panose="02010600030101010101" charset="-122"/>
            </a:endParaRPr>
          </a:p>
          <a:p>
            <a:pPr eaLnBrk="0" hangingPunct="0">
              <a:lnSpc>
                <a:spcPct val="130000"/>
              </a:lnSpc>
              <a:spcBef>
                <a:spcPct val="50000"/>
              </a:spcBef>
              <a:defRPr/>
            </a:pPr>
            <a:r>
              <a:rPr lang="zh-CN" altLang="en-US" sz="2800" b="1" dirty="0">
                <a:solidFill>
                  <a:srgbClr val="3333CC"/>
                </a:solidFill>
                <a:latin typeface="楷体_GB2312" pitchFamily="49" charset="-122"/>
                <a:ea typeface="楷体_GB2312" pitchFamily="49" charset="-122"/>
              </a:rPr>
              <a:t>   </a:t>
            </a:r>
            <a:endParaRPr lang="zh-CN" altLang="en-US" sz="2800" b="1" dirty="0">
              <a:solidFill>
                <a:srgbClr val="3333CC"/>
              </a:solidFill>
              <a:latin typeface="楷体_GB2312" pitchFamily="49" charset="-122"/>
              <a:ea typeface="楷体_GB2312" pitchFamily="49" charset="-122"/>
            </a:endParaRPr>
          </a:p>
        </p:txBody>
      </p:sp>
      <p:pic>
        <p:nvPicPr>
          <p:cNvPr id="5124" name="Picture 4" descr="02_antibody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8301" y="1700213"/>
            <a:ext cx="460057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5"/>
          <p:cNvSpPr>
            <a:spLocks noChangeArrowheads="1"/>
          </p:cNvSpPr>
          <p:nvPr/>
        </p:nvSpPr>
        <p:spPr bwMode="auto">
          <a:xfrm>
            <a:off x="970915" y="260350"/>
            <a:ext cx="10224770" cy="6264275"/>
          </a:xfrm>
          <a:prstGeom prst="rect">
            <a:avLst/>
          </a:prstGeom>
          <a:noFill/>
          <a:ln w="57150" cmpd="thinThick">
            <a:solidFill>
              <a:srgbClr val="FF6699"/>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pic>
        <p:nvPicPr>
          <p:cNvPr id="5126" name="Picture 6" descr="B C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7800" y="4005263"/>
            <a:ext cx="2736850" cy="229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7"/>
          <p:cNvSpPr>
            <a:spLocks noChangeArrowheads="1"/>
          </p:cNvSpPr>
          <p:nvPr/>
        </p:nvSpPr>
        <p:spPr bwMode="auto">
          <a:xfrm>
            <a:off x="5519738" y="1557338"/>
            <a:ext cx="4392612" cy="4824412"/>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Tree>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156460" y="1492250"/>
            <a:ext cx="8350885" cy="3095625"/>
          </a:xfrm>
        </p:spPr>
        <p:txBody>
          <a:bodyPr/>
          <a:lstStyle/>
          <a:p>
            <a:pPr algn="l" eaLnBrk="1" hangingPunct="1">
              <a:lnSpc>
                <a:spcPct val="150000"/>
              </a:lnSpc>
            </a:pPr>
            <a:r>
              <a:rPr lang="en-US" altLang="zh-CN" sz="4000" dirty="0"/>
              <a:t>Question:</a:t>
            </a:r>
            <a:br>
              <a:rPr lang="en-US" altLang="zh-CN" sz="4000" dirty="0"/>
            </a:br>
            <a:r>
              <a:rPr lang="zh-CN" altLang="en-US" sz="4000" b="1" dirty="0">
                <a:latin typeface="等线" panose="02010600030101010101" charset="-122"/>
                <a:ea typeface="等线" panose="02010600030101010101" charset="-122"/>
              </a:rPr>
              <a:t>抗体在机体抵御感染性疾病中的功能和机理？</a:t>
            </a:r>
            <a:endParaRPr lang="zh-CN" altLang="en-US" sz="4000" b="1" dirty="0">
              <a:latin typeface="等线" panose="02010600030101010101" charset="-122"/>
              <a:ea typeface="等线" panose="02010600030101010101" charset="-122"/>
            </a:endParaRPr>
          </a:p>
        </p:txBody>
      </p:sp>
      <p:sp>
        <p:nvSpPr>
          <p:cNvPr id="6147" name="Rectangle 3"/>
          <p:cNvSpPr>
            <a:spLocks noChangeArrowheads="1"/>
          </p:cNvSpPr>
          <p:nvPr/>
        </p:nvSpPr>
        <p:spPr bwMode="auto">
          <a:xfrm>
            <a:off x="941705" y="260350"/>
            <a:ext cx="10382885" cy="6264275"/>
          </a:xfrm>
          <a:prstGeom prst="rect">
            <a:avLst/>
          </a:prstGeom>
          <a:noFill/>
          <a:ln w="57150" cmpd="thinThick">
            <a:solidFill>
              <a:srgbClr val="FF6699"/>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u3fg2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08630" y="1181100"/>
            <a:ext cx="723900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1333819" y="5857875"/>
            <a:ext cx="2672080" cy="521970"/>
          </a:xfrm>
          <a:prstGeom prst="rect">
            <a:avLst/>
          </a:prstGeom>
          <a:noFill/>
          <a:ln w="9525">
            <a:solidFill>
              <a:srgbClr val="990033"/>
            </a:solidFill>
            <a:miter lim="800000"/>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2800" b="1">
                <a:latin typeface="等线" panose="02010600030101010101" charset="-122"/>
                <a:ea typeface="等线" panose="02010600030101010101" charset="-122"/>
              </a:rPr>
              <a:t>作用：中和毒素</a:t>
            </a:r>
            <a:endParaRPr lang="zh-CN" altLang="en-US" sz="2800" b="1">
              <a:latin typeface="等线" panose="02010600030101010101" charset="-122"/>
              <a:ea typeface="等线" panose="02010600030101010101" charset="-122"/>
            </a:endParaRPr>
          </a:p>
        </p:txBody>
      </p:sp>
      <p:sp>
        <p:nvSpPr>
          <p:cNvPr id="7172" name="Rectangle 4"/>
          <p:cNvSpPr>
            <a:spLocks noChangeArrowheads="1"/>
          </p:cNvSpPr>
          <p:nvPr/>
        </p:nvSpPr>
        <p:spPr bwMode="auto">
          <a:xfrm>
            <a:off x="765810" y="260350"/>
            <a:ext cx="10705465" cy="6264275"/>
          </a:xfrm>
          <a:prstGeom prst="rect">
            <a:avLst/>
          </a:prstGeom>
          <a:noFill/>
          <a:ln w="57150" cmpd="thinThick">
            <a:solidFill>
              <a:srgbClr val="FF6699"/>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u3fg2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147060" y="843915"/>
            <a:ext cx="7539038"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3"/>
          <p:cNvSpPr txBox="1">
            <a:spLocks noChangeArrowheads="1"/>
          </p:cNvSpPr>
          <p:nvPr/>
        </p:nvSpPr>
        <p:spPr bwMode="auto">
          <a:xfrm>
            <a:off x="1410654" y="5786439"/>
            <a:ext cx="4450080" cy="521970"/>
          </a:xfrm>
          <a:prstGeom prst="rect">
            <a:avLst/>
          </a:prstGeom>
          <a:noFill/>
          <a:ln w="9525">
            <a:solidFill>
              <a:srgbClr val="990033"/>
            </a:solidFill>
            <a:miter lim="800000"/>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2800" b="1">
                <a:latin typeface="等线" panose="02010600030101010101" charset="-122"/>
                <a:ea typeface="等线" panose="02010600030101010101" charset="-122"/>
              </a:rPr>
              <a:t>作用：中和病毒，阻断入侵</a:t>
            </a:r>
            <a:endParaRPr lang="zh-CN" altLang="en-US" sz="2800" b="1">
              <a:latin typeface="等线" panose="02010600030101010101" charset="-122"/>
              <a:ea typeface="等线" panose="02010600030101010101" charset="-122"/>
            </a:endParaRPr>
          </a:p>
        </p:txBody>
      </p:sp>
      <p:sp>
        <p:nvSpPr>
          <p:cNvPr id="8196" name="Rectangle 4"/>
          <p:cNvSpPr>
            <a:spLocks noChangeArrowheads="1"/>
          </p:cNvSpPr>
          <p:nvPr/>
        </p:nvSpPr>
        <p:spPr bwMode="auto">
          <a:xfrm>
            <a:off x="886460" y="260350"/>
            <a:ext cx="10560050" cy="6264275"/>
          </a:xfrm>
          <a:prstGeom prst="rect">
            <a:avLst/>
          </a:prstGeom>
          <a:noFill/>
          <a:ln w="57150" cmpd="thinThick">
            <a:solidFill>
              <a:srgbClr val="FF6699"/>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u3fg2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962910" y="691515"/>
            <a:ext cx="7467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3"/>
          <p:cNvSpPr txBox="1">
            <a:spLocks noChangeArrowheads="1"/>
          </p:cNvSpPr>
          <p:nvPr/>
        </p:nvSpPr>
        <p:spPr bwMode="auto">
          <a:xfrm>
            <a:off x="1161099" y="5796915"/>
            <a:ext cx="3027680" cy="521970"/>
          </a:xfrm>
          <a:prstGeom prst="rect">
            <a:avLst/>
          </a:prstGeom>
          <a:noFill/>
          <a:ln w="9525">
            <a:solidFill>
              <a:srgbClr val="990033"/>
            </a:solidFill>
            <a:miter lim="800000"/>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2800" b="1">
                <a:latin typeface="等线" panose="02010600030101010101" charset="-122"/>
                <a:ea typeface="等线" panose="02010600030101010101" charset="-122"/>
              </a:rPr>
              <a:t>作用：凝集病原体</a:t>
            </a:r>
            <a:endParaRPr lang="zh-CN" altLang="en-US" sz="2800" b="1">
              <a:latin typeface="等线" panose="02010600030101010101" charset="-122"/>
              <a:ea typeface="等线" panose="02010600030101010101" charset="-122"/>
            </a:endParaRPr>
          </a:p>
        </p:txBody>
      </p:sp>
      <p:sp>
        <p:nvSpPr>
          <p:cNvPr id="10244" name="Rectangle 4"/>
          <p:cNvSpPr>
            <a:spLocks noChangeArrowheads="1"/>
          </p:cNvSpPr>
          <p:nvPr/>
        </p:nvSpPr>
        <p:spPr bwMode="auto">
          <a:xfrm>
            <a:off x="854075" y="260350"/>
            <a:ext cx="10457815" cy="6264275"/>
          </a:xfrm>
          <a:prstGeom prst="rect">
            <a:avLst/>
          </a:prstGeom>
          <a:noFill/>
          <a:ln w="57150" cmpd="thinThick">
            <a:solidFill>
              <a:srgbClr val="FF6699"/>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ig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191386" y="817563"/>
            <a:ext cx="3546475"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descr="fig29_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4881" y="1363664"/>
            <a:ext cx="5040313" cy="328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4"/>
          <p:cNvSpPr txBox="1">
            <a:spLocks noChangeArrowheads="1"/>
          </p:cNvSpPr>
          <p:nvPr/>
        </p:nvSpPr>
        <p:spPr bwMode="auto">
          <a:xfrm>
            <a:off x="1013779" y="5588635"/>
            <a:ext cx="2672080" cy="521970"/>
          </a:xfrm>
          <a:prstGeom prst="rect">
            <a:avLst/>
          </a:prstGeom>
          <a:noFill/>
          <a:ln w="9525">
            <a:solidFill>
              <a:srgbClr val="990033"/>
            </a:solidFill>
            <a:miter lim="800000"/>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2800" b="1">
                <a:latin typeface="等线" panose="02010600030101010101" charset="-122"/>
                <a:ea typeface="等线" panose="02010600030101010101" charset="-122"/>
              </a:rPr>
              <a:t>作用：调理吞噬</a:t>
            </a:r>
            <a:endParaRPr lang="zh-CN" altLang="en-US" sz="2800" b="1">
              <a:latin typeface="等线" panose="02010600030101010101" charset="-122"/>
              <a:ea typeface="等线" panose="02010600030101010101" charset="-122"/>
            </a:endParaRPr>
          </a:p>
        </p:txBody>
      </p:sp>
      <p:sp>
        <p:nvSpPr>
          <p:cNvPr id="11269" name="Rectangle 5"/>
          <p:cNvSpPr>
            <a:spLocks noChangeArrowheads="1"/>
          </p:cNvSpPr>
          <p:nvPr/>
        </p:nvSpPr>
        <p:spPr bwMode="auto">
          <a:xfrm>
            <a:off x="718185" y="260350"/>
            <a:ext cx="10677525" cy="6264275"/>
          </a:xfrm>
          <a:prstGeom prst="rect">
            <a:avLst/>
          </a:prstGeom>
          <a:noFill/>
          <a:ln w="57150" cmpd="thinThick">
            <a:solidFill>
              <a:srgbClr val="FF6699"/>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el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95550" y="765175"/>
            <a:ext cx="7437438" cy="422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3"/>
          <p:cNvSpPr txBox="1">
            <a:spLocks noChangeArrowheads="1"/>
          </p:cNvSpPr>
          <p:nvPr/>
        </p:nvSpPr>
        <p:spPr bwMode="auto">
          <a:xfrm>
            <a:off x="1180784" y="5734050"/>
            <a:ext cx="2672080" cy="521970"/>
          </a:xfrm>
          <a:prstGeom prst="rect">
            <a:avLst/>
          </a:prstGeom>
          <a:noFill/>
          <a:ln w="9525">
            <a:solidFill>
              <a:srgbClr val="990033"/>
            </a:solidFill>
            <a:miter lim="800000"/>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2800" b="1">
                <a:latin typeface="等线" panose="02010600030101010101" charset="-122"/>
                <a:ea typeface="等线" panose="02010600030101010101" charset="-122"/>
              </a:rPr>
              <a:t>作用：介导杀伤</a:t>
            </a:r>
            <a:endParaRPr lang="zh-CN" altLang="en-US" sz="2800" b="1">
              <a:latin typeface="等线" panose="02010600030101010101" charset="-122"/>
              <a:ea typeface="等线" panose="02010600030101010101" charset="-122"/>
            </a:endParaRPr>
          </a:p>
        </p:txBody>
      </p:sp>
      <p:sp>
        <p:nvSpPr>
          <p:cNvPr id="12292" name="Rectangle 4"/>
          <p:cNvSpPr>
            <a:spLocks noChangeArrowheads="1"/>
          </p:cNvSpPr>
          <p:nvPr/>
        </p:nvSpPr>
        <p:spPr bwMode="auto">
          <a:xfrm>
            <a:off x="741045" y="260350"/>
            <a:ext cx="10728325" cy="6264275"/>
          </a:xfrm>
          <a:prstGeom prst="rect">
            <a:avLst/>
          </a:prstGeom>
          <a:noFill/>
          <a:ln w="57150" cmpd="thinThick">
            <a:solidFill>
              <a:srgbClr val="FF6699"/>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12293" name="Rectangle 5"/>
          <p:cNvSpPr>
            <a:spLocks noChangeArrowheads="1"/>
          </p:cNvSpPr>
          <p:nvPr/>
        </p:nvSpPr>
        <p:spPr bwMode="auto">
          <a:xfrm>
            <a:off x="2351089" y="1412875"/>
            <a:ext cx="865187" cy="431800"/>
          </a:xfrm>
          <a:prstGeom prst="rect">
            <a:avLst/>
          </a:prstGeom>
          <a:noFill/>
          <a:ln w="28575">
            <a:solidFill>
              <a:schemeClr val="accent2"/>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ln>
                <a:solidFill>
                  <a:srgbClr val="C00000"/>
                </a:solidFill>
              </a:ln>
            </a:endParaRPr>
          </a:p>
        </p:txBody>
      </p:sp>
      <p:sp>
        <p:nvSpPr>
          <p:cNvPr id="12294" name="Rectangle 5"/>
          <p:cNvSpPr>
            <a:spLocks noChangeArrowheads="1"/>
          </p:cNvSpPr>
          <p:nvPr/>
        </p:nvSpPr>
        <p:spPr bwMode="auto">
          <a:xfrm>
            <a:off x="9336088" y="1484313"/>
            <a:ext cx="792162" cy="431800"/>
          </a:xfrm>
          <a:prstGeom prst="rect">
            <a:avLst/>
          </a:prstGeom>
          <a:noFill/>
          <a:ln w="28575">
            <a:solidFill>
              <a:schemeClr val="accent2"/>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1000"/>
                                        <p:tgtEl>
                                          <p:spTgt spid="12293"/>
                                        </p:tgtEl>
                                      </p:cBhvr>
                                    </p:animEffect>
                                    <p:anim calcmode="lin" valueType="num">
                                      <p:cBhvr>
                                        <p:cTn id="8" dur="1000" fill="hold"/>
                                        <p:tgtEl>
                                          <p:spTgt spid="12293"/>
                                        </p:tgtEl>
                                        <p:attrNameLst>
                                          <p:attrName>ppt_x</p:attrName>
                                        </p:attrNameLst>
                                      </p:cBhvr>
                                      <p:tavLst>
                                        <p:tav tm="0">
                                          <p:val>
                                            <p:strVal val="#ppt_x"/>
                                          </p:val>
                                        </p:tav>
                                        <p:tav tm="100000">
                                          <p:val>
                                            <p:strVal val="#ppt_x"/>
                                          </p:val>
                                        </p:tav>
                                      </p:tavLst>
                                    </p:anim>
                                    <p:anim calcmode="lin" valueType="num">
                                      <p:cBhvr>
                                        <p:cTn id="9" dur="900" decel="100000" fill="hold"/>
                                        <p:tgtEl>
                                          <p:spTgt spid="1229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29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2294"/>
                                        </p:tgtEl>
                                        <p:attrNameLst>
                                          <p:attrName>style.visibility</p:attrName>
                                        </p:attrNameLst>
                                      </p:cBhvr>
                                      <p:to>
                                        <p:strVal val="visible"/>
                                      </p:to>
                                    </p:set>
                                    <p:animEffect transition="in" filter="fade">
                                      <p:cBhvr>
                                        <p:cTn id="15" dur="1000"/>
                                        <p:tgtEl>
                                          <p:spTgt spid="12294"/>
                                        </p:tgtEl>
                                      </p:cBhvr>
                                    </p:animEffect>
                                    <p:anim calcmode="lin" valueType="num">
                                      <p:cBhvr>
                                        <p:cTn id="16" dur="1000" fill="hold"/>
                                        <p:tgtEl>
                                          <p:spTgt spid="12294"/>
                                        </p:tgtEl>
                                        <p:attrNameLst>
                                          <p:attrName>ppt_x</p:attrName>
                                        </p:attrNameLst>
                                      </p:cBhvr>
                                      <p:tavLst>
                                        <p:tav tm="0">
                                          <p:val>
                                            <p:strVal val="#ppt_x"/>
                                          </p:val>
                                        </p:tav>
                                        <p:tav tm="100000">
                                          <p:val>
                                            <p:strVal val="#ppt_x"/>
                                          </p:val>
                                        </p:tav>
                                      </p:tavLst>
                                    </p:anim>
                                    <p:anim calcmode="lin" valueType="num">
                                      <p:cBhvr>
                                        <p:cTn id="17" dur="900" decel="100000" fill="hold"/>
                                        <p:tgtEl>
                                          <p:spTgt spid="12294"/>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229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bldLvl="0" animBg="1"/>
      <p:bldP spid="12293" grpId="1" animBg="1"/>
      <p:bldP spid="12294" grpId="0" animBg="1"/>
      <p:bldP spid="12294"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279650" y="476250"/>
            <a:ext cx="76200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a:spcBef>
                <a:spcPct val="50000"/>
              </a:spcBef>
            </a:pPr>
            <a:r>
              <a:rPr kumimoji="0" lang="zh-CN" altLang="en-US" sz="4400" b="1">
                <a:solidFill>
                  <a:srgbClr val="FF0000"/>
                </a:solidFill>
                <a:latin typeface="等线" panose="02010600030101010101" charset="-122"/>
                <a:ea typeface="等线" panose="02010600030101010101" charset="-122"/>
                <a:cs typeface="等线" panose="02010600030101010101" charset="-122"/>
              </a:rPr>
              <a:t>抗体</a:t>
            </a:r>
            <a:r>
              <a:rPr kumimoji="0" lang="en-US" altLang="zh-CN" sz="4400" b="1">
                <a:solidFill>
                  <a:srgbClr val="FF0000"/>
                </a:solidFill>
                <a:latin typeface="等线" panose="02010600030101010101" charset="-122"/>
                <a:ea typeface="等线" panose="02010600030101010101" charset="-122"/>
                <a:cs typeface="等线" panose="02010600030101010101" charset="-122"/>
              </a:rPr>
              <a:t>——</a:t>
            </a:r>
            <a:r>
              <a:rPr kumimoji="0" lang="zh-CN" altLang="en-US" sz="4400" b="1">
                <a:solidFill>
                  <a:srgbClr val="FF0000"/>
                </a:solidFill>
                <a:latin typeface="等线" panose="02010600030101010101" charset="-122"/>
                <a:ea typeface="等线" panose="02010600030101010101" charset="-122"/>
                <a:cs typeface="等线" panose="02010600030101010101" charset="-122"/>
              </a:rPr>
              <a:t>生物体最奇妙的分子</a:t>
            </a:r>
            <a:endParaRPr kumimoji="0" lang="zh-CN" altLang="en-US" sz="4400" b="1">
              <a:solidFill>
                <a:srgbClr val="FF0000"/>
              </a:solidFill>
              <a:latin typeface="等线" panose="02010600030101010101" charset="-122"/>
              <a:ea typeface="等线" panose="02010600030101010101" charset="-122"/>
              <a:cs typeface="等线" panose="02010600030101010101" charset="-122"/>
            </a:endParaRPr>
          </a:p>
        </p:txBody>
      </p:sp>
      <p:sp>
        <p:nvSpPr>
          <p:cNvPr id="13315" name="Text Box 3"/>
          <p:cNvSpPr txBox="1">
            <a:spLocks noChangeArrowheads="1"/>
          </p:cNvSpPr>
          <p:nvPr/>
        </p:nvSpPr>
        <p:spPr bwMode="auto">
          <a:xfrm>
            <a:off x="2279650" y="2060575"/>
            <a:ext cx="8001000" cy="4749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a:lnSpc>
                <a:spcPct val="130000"/>
              </a:lnSpc>
              <a:spcBef>
                <a:spcPct val="50000"/>
              </a:spcBef>
            </a:pPr>
            <a:endParaRPr kumimoji="0" lang="en-US" altLang="zh-CN" sz="2800" b="1">
              <a:solidFill>
                <a:srgbClr val="3333CC"/>
              </a:solidFill>
              <a:ea typeface="黑体" panose="02010609060101010101" pitchFamily="49" charset="-122"/>
            </a:endParaRPr>
          </a:p>
          <a:p>
            <a:pPr>
              <a:lnSpc>
                <a:spcPct val="130000"/>
              </a:lnSpc>
              <a:spcBef>
                <a:spcPct val="50000"/>
              </a:spcBef>
              <a:buFontTx/>
              <a:buBlip>
                <a:blip r:embed="rId1"/>
              </a:buBlip>
            </a:pPr>
            <a:r>
              <a:rPr kumimoji="0" lang="en-US" altLang="zh-CN" sz="2800" b="1">
                <a:solidFill>
                  <a:srgbClr val="3333CC"/>
                </a:solidFill>
                <a:latin typeface="楷体_GB2312" pitchFamily="49" charset="-122"/>
                <a:ea typeface="楷体_GB2312" pitchFamily="49" charset="-122"/>
              </a:rPr>
              <a:t> </a:t>
            </a:r>
            <a:r>
              <a:rPr kumimoji="0" lang="zh-CN" altLang="en-US" sz="2800" b="1">
                <a:solidFill>
                  <a:schemeClr val="hlink"/>
                </a:solidFill>
                <a:latin typeface="等线" panose="02010600030101010101" charset="-122"/>
                <a:ea typeface="等线" panose="02010600030101010101" charset="-122"/>
                <a:cs typeface="等线" panose="02010600030101010101" charset="-122"/>
              </a:rPr>
              <a:t>无限的多样性</a:t>
            </a:r>
            <a:endParaRPr kumimoji="0" lang="zh-CN" altLang="en-US" sz="2800" b="1">
              <a:solidFill>
                <a:schemeClr val="hlink"/>
              </a:solidFill>
              <a:latin typeface="等线" panose="02010600030101010101" charset="-122"/>
              <a:ea typeface="等线" panose="02010600030101010101" charset="-122"/>
              <a:cs typeface="等线" panose="02010600030101010101" charset="-122"/>
            </a:endParaRPr>
          </a:p>
          <a:p>
            <a:pPr>
              <a:lnSpc>
                <a:spcPct val="130000"/>
              </a:lnSpc>
              <a:spcBef>
                <a:spcPct val="50000"/>
              </a:spcBef>
              <a:buFontTx/>
              <a:buBlip>
                <a:blip r:embed="rId1"/>
              </a:buBlip>
            </a:pPr>
            <a:r>
              <a:rPr kumimoji="0" lang="zh-CN" altLang="en-US" sz="2800" b="1">
                <a:solidFill>
                  <a:srgbClr val="990033"/>
                </a:solidFill>
                <a:latin typeface="等线" panose="02010600030101010101" charset="-122"/>
                <a:ea typeface="等线" panose="02010600030101010101" charset="-122"/>
                <a:cs typeface="等线" panose="02010600030101010101" charset="-122"/>
              </a:rPr>
              <a:t> </a:t>
            </a:r>
            <a:r>
              <a:rPr kumimoji="0" lang="zh-CN" altLang="en-US" sz="2800" b="1">
                <a:solidFill>
                  <a:schemeClr val="hlink"/>
                </a:solidFill>
                <a:latin typeface="等线" panose="02010600030101010101" charset="-122"/>
                <a:ea typeface="等线" panose="02010600030101010101" charset="-122"/>
                <a:cs typeface="等线" panose="02010600030101010101" charset="-122"/>
              </a:rPr>
              <a:t>功能的重要性</a:t>
            </a:r>
            <a:endParaRPr kumimoji="0" lang="zh-CN" altLang="en-US" sz="2800" b="1">
              <a:solidFill>
                <a:schemeClr val="hlink"/>
              </a:solidFill>
              <a:latin typeface="等线" panose="02010600030101010101" charset="-122"/>
              <a:ea typeface="等线" panose="02010600030101010101" charset="-122"/>
              <a:cs typeface="等线" panose="02010600030101010101" charset="-122"/>
            </a:endParaRPr>
          </a:p>
          <a:p>
            <a:pPr>
              <a:lnSpc>
                <a:spcPct val="130000"/>
              </a:lnSpc>
              <a:spcBef>
                <a:spcPct val="50000"/>
              </a:spcBef>
              <a:buFontTx/>
              <a:buBlip>
                <a:blip r:embed="rId1"/>
              </a:buBlip>
            </a:pPr>
            <a:r>
              <a:rPr kumimoji="0" lang="zh-CN" altLang="en-US" sz="2800" b="1">
                <a:solidFill>
                  <a:srgbClr val="3333CC"/>
                </a:solidFill>
                <a:latin typeface="等线" panose="02010600030101010101" charset="-122"/>
                <a:ea typeface="等线" panose="02010600030101010101" charset="-122"/>
                <a:cs typeface="等线" panose="02010600030101010101" charset="-122"/>
              </a:rPr>
              <a:t> </a:t>
            </a:r>
            <a:r>
              <a:rPr kumimoji="0" lang="zh-CN" altLang="en-US" b="1" i="1">
                <a:solidFill>
                  <a:srgbClr val="990033"/>
                </a:solidFill>
                <a:latin typeface="等线" panose="02010600030101010101" charset="-122"/>
                <a:ea typeface="等线" panose="02010600030101010101" charset="-122"/>
                <a:cs typeface="等线" panose="02010600030101010101" charset="-122"/>
              </a:rPr>
              <a:t>调节的复杂性</a:t>
            </a:r>
            <a:endParaRPr kumimoji="0" lang="zh-CN" altLang="en-US" b="1" i="1">
              <a:solidFill>
                <a:srgbClr val="990033"/>
              </a:solidFill>
              <a:latin typeface="等线" panose="02010600030101010101" charset="-122"/>
              <a:ea typeface="等线" panose="02010600030101010101" charset="-122"/>
              <a:cs typeface="等线" panose="02010600030101010101" charset="-122"/>
            </a:endParaRPr>
          </a:p>
          <a:p>
            <a:pPr>
              <a:lnSpc>
                <a:spcPct val="130000"/>
              </a:lnSpc>
              <a:spcBef>
                <a:spcPct val="50000"/>
              </a:spcBef>
            </a:pPr>
            <a:r>
              <a:rPr kumimoji="0" lang="zh-CN" altLang="en-US" b="1" i="1">
                <a:solidFill>
                  <a:srgbClr val="990033"/>
                </a:solidFill>
                <a:latin typeface="等线" panose="02010600030101010101" charset="-122"/>
                <a:ea typeface="等线" panose="02010600030101010101" charset="-122"/>
                <a:cs typeface="等线" panose="02010600030101010101" charset="-122"/>
              </a:rPr>
              <a:t>  和精确性</a:t>
            </a:r>
            <a:endParaRPr kumimoji="0" lang="zh-CN" altLang="en-US" b="1" i="1">
              <a:solidFill>
                <a:srgbClr val="990033"/>
              </a:solidFill>
              <a:latin typeface="等线" panose="02010600030101010101" charset="-122"/>
              <a:ea typeface="等线" panose="02010600030101010101" charset="-122"/>
              <a:cs typeface="等线" panose="02010600030101010101" charset="-122"/>
            </a:endParaRPr>
          </a:p>
          <a:p>
            <a:pPr>
              <a:lnSpc>
                <a:spcPct val="130000"/>
              </a:lnSpc>
              <a:spcBef>
                <a:spcPct val="50000"/>
              </a:spcBef>
            </a:pPr>
            <a:r>
              <a:rPr kumimoji="0" lang="zh-CN" altLang="en-US" sz="2800" b="1">
                <a:solidFill>
                  <a:srgbClr val="3333CC"/>
                </a:solidFill>
                <a:latin typeface="楷体_GB2312" pitchFamily="49" charset="-122"/>
                <a:ea typeface="楷体_GB2312" pitchFamily="49" charset="-122"/>
              </a:rPr>
              <a:t>   </a:t>
            </a:r>
            <a:endParaRPr kumimoji="0" lang="zh-CN" altLang="en-US" sz="2800" b="1">
              <a:solidFill>
                <a:srgbClr val="3333CC"/>
              </a:solidFill>
              <a:latin typeface="楷体_GB2312" pitchFamily="49" charset="-122"/>
              <a:ea typeface="楷体_GB2312" pitchFamily="49" charset="-122"/>
            </a:endParaRPr>
          </a:p>
        </p:txBody>
      </p:sp>
      <p:pic>
        <p:nvPicPr>
          <p:cNvPr id="13316" name="Picture 4" descr="02_antibody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8301" y="1700213"/>
            <a:ext cx="460057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5"/>
          <p:cNvSpPr>
            <a:spLocks noChangeArrowheads="1"/>
          </p:cNvSpPr>
          <p:nvPr/>
        </p:nvSpPr>
        <p:spPr bwMode="auto">
          <a:xfrm>
            <a:off x="768350" y="260350"/>
            <a:ext cx="10560050" cy="6264275"/>
          </a:xfrm>
          <a:prstGeom prst="rect">
            <a:avLst/>
          </a:prstGeom>
          <a:noFill/>
          <a:ln w="57150" cmpd="thinThick">
            <a:solidFill>
              <a:srgbClr val="FF6699"/>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pic>
        <p:nvPicPr>
          <p:cNvPr id="13318" name="Picture 6" descr="B C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7800" y="4005263"/>
            <a:ext cx="2736850" cy="229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Rectangle 7"/>
          <p:cNvSpPr>
            <a:spLocks noChangeArrowheads="1"/>
          </p:cNvSpPr>
          <p:nvPr/>
        </p:nvSpPr>
        <p:spPr bwMode="auto">
          <a:xfrm>
            <a:off x="5519738" y="1557338"/>
            <a:ext cx="4392612" cy="4824412"/>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Tree>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734695" y="260350"/>
            <a:ext cx="10856595" cy="6264275"/>
          </a:xfrm>
          <a:prstGeom prst="rect">
            <a:avLst/>
          </a:prstGeom>
          <a:noFill/>
          <a:ln w="57150" cmpd="thinThick">
            <a:solidFill>
              <a:srgbClr val="FF6699"/>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4" name="Rectangle 5"/>
          <p:cNvSpPr>
            <a:spLocks noChangeArrowheads="1"/>
          </p:cNvSpPr>
          <p:nvPr/>
        </p:nvSpPr>
        <p:spPr bwMode="auto">
          <a:xfrm>
            <a:off x="1408113" y="520066"/>
            <a:ext cx="3097212" cy="2447925"/>
          </a:xfrm>
          <a:prstGeom prst="rect">
            <a:avLst/>
          </a:prstGeom>
          <a:noFill/>
          <a:ln w="9525">
            <a:noFill/>
            <a:miter lim="800000"/>
          </a:ln>
          <a:effectLst/>
        </p:spPr>
        <p:txBody>
          <a:bodyPr/>
          <a:lstStyle/>
          <a:p>
            <a:pPr marL="342900" indent="-342900">
              <a:lnSpc>
                <a:spcPts val="3500"/>
              </a:lnSpc>
              <a:spcBef>
                <a:spcPct val="20000"/>
              </a:spcBef>
              <a:buFontTx/>
              <a:buChar char="•"/>
              <a:defRPr/>
            </a:pPr>
            <a:r>
              <a:rPr lang="zh-CN" altLang="en-US" sz="2800" b="1" dirty="0">
                <a:effectLst>
                  <a:outerShdw blurRad="38100" dist="38100" dir="2700000" algn="tl">
                    <a:srgbClr val="C0C0C0"/>
                  </a:outerShdw>
                </a:effectLst>
              </a:rPr>
              <a:t>抗原的调节</a:t>
            </a:r>
            <a:endParaRPr lang="zh-CN" altLang="en-US" sz="2800" b="1" dirty="0">
              <a:effectLst>
                <a:outerShdw blurRad="38100" dist="38100" dir="2700000" algn="tl">
                  <a:srgbClr val="C0C0C0"/>
                </a:outerShdw>
              </a:effectLst>
            </a:endParaRPr>
          </a:p>
          <a:p>
            <a:pPr marL="342900" indent="-342900">
              <a:lnSpc>
                <a:spcPts val="3500"/>
              </a:lnSpc>
              <a:spcBef>
                <a:spcPct val="20000"/>
              </a:spcBef>
              <a:buFontTx/>
              <a:buChar char="•"/>
              <a:defRPr/>
            </a:pPr>
            <a:r>
              <a:rPr lang="zh-CN" altLang="en-US" sz="2800" b="1" dirty="0">
                <a:effectLst>
                  <a:outerShdw blurRad="38100" dist="38100" dir="2700000" algn="tl">
                    <a:srgbClr val="C0C0C0"/>
                  </a:outerShdw>
                </a:effectLst>
              </a:rPr>
              <a:t>抗体的调节</a:t>
            </a:r>
            <a:endParaRPr lang="en-US" altLang="zh-CN" sz="2800" b="1" dirty="0">
              <a:effectLst>
                <a:outerShdw blurRad="38100" dist="38100" dir="2700000" algn="tl">
                  <a:srgbClr val="C0C0C0"/>
                </a:outerShdw>
              </a:effectLst>
            </a:endParaRPr>
          </a:p>
          <a:p>
            <a:pPr marL="342900" indent="-342900">
              <a:lnSpc>
                <a:spcPts val="3500"/>
              </a:lnSpc>
              <a:spcBef>
                <a:spcPct val="20000"/>
              </a:spcBef>
              <a:buFontTx/>
              <a:buChar char="•"/>
              <a:defRPr/>
            </a:pPr>
            <a:r>
              <a:rPr lang="zh-CN" altLang="en-US" sz="2800" b="1" dirty="0">
                <a:effectLst>
                  <a:outerShdw blurRad="38100" dist="38100" dir="2700000" algn="tl">
                    <a:srgbClr val="C0C0C0"/>
                  </a:outerShdw>
                </a:effectLst>
              </a:rPr>
              <a:t>免疫细胞的调节</a:t>
            </a:r>
            <a:endParaRPr lang="en-US" altLang="zh-CN" sz="2800" b="1" dirty="0">
              <a:effectLst>
                <a:outerShdw blurRad="38100" dist="38100" dir="2700000" algn="tl">
                  <a:srgbClr val="C0C0C0"/>
                </a:outerShdw>
              </a:effectLst>
            </a:endParaRPr>
          </a:p>
          <a:p>
            <a:pPr marL="342900" indent="-342900">
              <a:lnSpc>
                <a:spcPts val="3500"/>
              </a:lnSpc>
              <a:spcBef>
                <a:spcPct val="20000"/>
              </a:spcBef>
              <a:buFontTx/>
              <a:buChar char="•"/>
              <a:defRPr/>
            </a:pPr>
            <a:r>
              <a:rPr lang="zh-CN" altLang="en-US" sz="2800" b="1" dirty="0">
                <a:solidFill>
                  <a:schemeClr val="accent2"/>
                </a:solidFill>
                <a:effectLst>
                  <a:outerShdw blurRad="38100" dist="38100" dir="2700000" algn="tl">
                    <a:srgbClr val="C0C0C0"/>
                  </a:outerShdw>
                </a:effectLst>
              </a:rPr>
              <a:t>独特型网络调节</a:t>
            </a:r>
            <a:endParaRPr lang="zh-CN" altLang="en-US" sz="2800" b="1" dirty="0">
              <a:solidFill>
                <a:schemeClr val="accent2"/>
              </a:solidFill>
              <a:effectLst>
                <a:outerShdw blurRad="38100" dist="38100" dir="2700000" algn="tl">
                  <a:srgbClr val="C0C0C0"/>
                </a:outerShdw>
              </a:effectLst>
            </a:endParaRPr>
          </a:p>
        </p:txBody>
      </p:sp>
      <p:pic>
        <p:nvPicPr>
          <p:cNvPr id="37893" name="Picture 6" descr="c:\users\apple\appdata\roaming\360se6\USERDA~1\Temp\MYX-CH~1.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71270" y="2897505"/>
            <a:ext cx="6265545" cy="2975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5" descr="jer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0350" y="3644901"/>
            <a:ext cx="1543050" cy="2162175"/>
          </a:xfrm>
          <a:prstGeom prst="rect">
            <a:avLst/>
          </a:prstGeom>
          <a:noFill/>
          <a:ln w="9525">
            <a:solidFill>
              <a:srgbClr val="FF6699"/>
            </a:solidFill>
            <a:miter lim="800000"/>
            <a:headEnd/>
            <a:tailEnd/>
          </a:ln>
          <a:extLst>
            <a:ext uri="{909E8E84-426E-40DD-AFC4-6F175D3DCCD1}">
              <a14:hiddenFill xmlns:a14="http://schemas.microsoft.com/office/drawing/2010/main">
                <a:solidFill>
                  <a:srgbClr val="FFFFFF"/>
                </a:solidFill>
              </a14:hiddenFill>
            </a:ext>
          </a:extLst>
        </p:spPr>
      </p:pic>
      <p:sp>
        <p:nvSpPr>
          <p:cNvPr id="37895" name="Rectangle 6"/>
          <p:cNvSpPr>
            <a:spLocks noChangeArrowheads="1"/>
          </p:cNvSpPr>
          <p:nvPr/>
        </p:nvSpPr>
        <p:spPr bwMode="auto">
          <a:xfrm>
            <a:off x="6356033" y="5949951"/>
            <a:ext cx="4337050" cy="366713"/>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r>
              <a:rPr kumimoji="0" lang="en-US" altLang="zh-CN" sz="1800" b="1" i="1">
                <a:latin typeface="Arial" panose="020B0604020202020204" pitchFamily="34" charset="0"/>
              </a:rPr>
              <a:t>Niels K. Jerne</a:t>
            </a:r>
            <a:r>
              <a:rPr kumimoji="0" lang="en-US" altLang="zh-CN" sz="1800" b="1">
                <a:latin typeface="Arial" panose="020B0604020202020204" pitchFamily="34" charset="0"/>
              </a:rPr>
              <a:t>, 1984  Immune network </a:t>
            </a:r>
            <a:endParaRPr kumimoji="0" lang="en-US" altLang="zh-CN" sz="1800" b="1">
              <a:latin typeface="Arial" panose="020B0604020202020204" pitchFamily="34" charset="0"/>
            </a:endParaRPr>
          </a:p>
        </p:txBody>
      </p:sp>
      <p:pic>
        <p:nvPicPr>
          <p:cNvPr id="14340" name="Picture 4" descr="c:\users\apple\appdata\roaming\360se6\USERDA~1\Temp\20110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1710" y="520065"/>
            <a:ext cx="4926330" cy="2616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7894"/>
                                        </p:tgtEl>
                                        <p:attrNameLst>
                                          <p:attrName>style.visibility</p:attrName>
                                        </p:attrNameLst>
                                      </p:cBhvr>
                                      <p:to>
                                        <p:strVal val="visible"/>
                                      </p:to>
                                    </p:set>
                                    <p:animEffect transition="in" filter="wipe(down)">
                                      <p:cBhvr>
                                        <p:cTn id="7" dur="500"/>
                                        <p:tgtEl>
                                          <p:spTgt spid="3789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7895"/>
                                        </p:tgtEl>
                                        <p:attrNameLst>
                                          <p:attrName>style.visibility</p:attrName>
                                        </p:attrNameLst>
                                      </p:cBhvr>
                                      <p:to>
                                        <p:strVal val="visible"/>
                                      </p:to>
                                    </p:set>
                                    <p:animEffect transition="in" filter="wipe(down)">
                                      <p:cBhvr>
                                        <p:cTn id="10" dur="500"/>
                                        <p:tgtEl>
                                          <p:spTgt spid="3789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893"/>
                                        </p:tgtEl>
                                        <p:attrNameLst>
                                          <p:attrName>style.visibility</p:attrName>
                                        </p:attrNameLst>
                                      </p:cBhvr>
                                      <p:to>
                                        <p:strVal val="visible"/>
                                      </p:to>
                                    </p:set>
                                    <p:animEffect transition="in" filter="fade">
                                      <p:cBhvr>
                                        <p:cTn id="15" dur="500"/>
                                        <p:tgtEl>
                                          <p:spTgt spid="37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5"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208213" y="620713"/>
            <a:ext cx="7772400" cy="1143000"/>
          </a:xfrm>
        </p:spPr>
        <p:txBody>
          <a:bodyPr>
            <a:normAutofit/>
          </a:bodyPr>
          <a:lstStyle/>
          <a:p>
            <a:pPr eaLnBrk="1" hangingPunct="1"/>
            <a:r>
              <a:rPr lang="zh-CN" altLang="en-US" sz="6000" dirty="0">
                <a:latin typeface="华文行楷" panose="02010800040101010101" pitchFamily="2" charset="-122"/>
                <a:ea typeface="华文行楷" panose="02010800040101010101" pitchFamily="2" charset="-122"/>
              </a:rPr>
              <a:t>主要内容</a:t>
            </a:r>
            <a:endParaRPr lang="zh-CN" altLang="en-US" sz="6000" dirty="0">
              <a:latin typeface="华文行楷" panose="02010800040101010101" pitchFamily="2" charset="-122"/>
              <a:ea typeface="华文行楷" panose="02010800040101010101" pitchFamily="2" charset="-122"/>
            </a:endParaRPr>
          </a:p>
        </p:txBody>
      </p:sp>
      <p:sp>
        <p:nvSpPr>
          <p:cNvPr id="371715" name="Rectangle 3"/>
          <p:cNvSpPr>
            <a:spLocks noGrp="1" noChangeArrowheads="1"/>
          </p:cNvSpPr>
          <p:nvPr>
            <p:ph type="body" idx="1"/>
          </p:nvPr>
        </p:nvSpPr>
        <p:spPr>
          <a:xfrm>
            <a:off x="2298415" y="1923280"/>
            <a:ext cx="7666608" cy="4351338"/>
          </a:xfrm>
        </p:spPr>
        <p:txBody>
          <a:bodyPr/>
          <a:lstStyle/>
          <a:p>
            <a:pPr eaLnBrk="1" hangingPunct="1">
              <a:lnSpc>
                <a:spcPct val="140000"/>
              </a:lnSpc>
              <a:defRPr/>
            </a:pPr>
            <a:r>
              <a:rPr lang="zh-CN" altLang="en-US" b="1" dirty="0">
                <a:effectLst>
                  <a:outerShdw blurRad="38100" dist="38100" dir="2700000" algn="tl">
                    <a:srgbClr val="C0C0C0"/>
                  </a:outerShdw>
                </a:effectLst>
              </a:rPr>
              <a:t>抗体的前世今生</a:t>
            </a:r>
            <a:endParaRPr lang="en-US" altLang="zh-CN" b="1" dirty="0">
              <a:effectLst>
                <a:outerShdw blurRad="38100" dist="38100" dir="2700000" algn="tl">
                  <a:srgbClr val="C0C0C0"/>
                </a:outerShdw>
              </a:effectLst>
            </a:endParaRPr>
          </a:p>
          <a:p>
            <a:pPr eaLnBrk="1" hangingPunct="1">
              <a:lnSpc>
                <a:spcPct val="140000"/>
              </a:lnSpc>
              <a:defRPr/>
            </a:pPr>
            <a:r>
              <a:rPr lang="zh-CN" altLang="en-US" b="1" dirty="0">
                <a:effectLst>
                  <a:outerShdw blurRad="38100" dist="38100" dir="2700000" algn="tl">
                    <a:srgbClr val="C0C0C0"/>
                  </a:outerShdw>
                </a:effectLst>
              </a:rPr>
              <a:t>抗体－最奇妙的分子</a:t>
            </a:r>
            <a:endParaRPr lang="zh-CN" altLang="en-US" b="1" dirty="0">
              <a:effectLst>
                <a:outerShdw blurRad="38100" dist="38100" dir="2700000" algn="tl">
                  <a:srgbClr val="C0C0C0"/>
                </a:outerShdw>
              </a:effectLst>
            </a:endParaRPr>
          </a:p>
          <a:p>
            <a:pPr eaLnBrk="1" hangingPunct="1">
              <a:lnSpc>
                <a:spcPct val="140000"/>
              </a:lnSpc>
              <a:defRPr/>
            </a:pPr>
            <a:r>
              <a:rPr lang="zh-CN" altLang="en-US" b="1" dirty="0">
                <a:effectLst>
                  <a:outerShdw blurRad="38100" dist="38100" dir="2700000" algn="tl">
                    <a:srgbClr val="C0C0C0"/>
                  </a:outerShdw>
                </a:effectLst>
              </a:rPr>
              <a:t>抗体工程的定义和要解决的科学问题</a:t>
            </a:r>
            <a:endParaRPr lang="zh-CN" altLang="en-US" b="1" dirty="0">
              <a:effectLst>
                <a:outerShdw blurRad="38100" dist="38100" dir="2700000" algn="tl">
                  <a:srgbClr val="C0C0C0"/>
                </a:outerShdw>
              </a:effectLst>
            </a:endParaRPr>
          </a:p>
          <a:p>
            <a:pPr eaLnBrk="1" hangingPunct="1">
              <a:lnSpc>
                <a:spcPct val="140000"/>
              </a:lnSpc>
              <a:defRPr/>
            </a:pPr>
            <a:r>
              <a:rPr lang="zh-CN" altLang="en-US" b="1" dirty="0">
                <a:effectLst>
                  <a:outerShdw blurRad="38100" dist="38100" dir="2700000" algn="tl">
                    <a:srgbClr val="C0C0C0"/>
                  </a:outerShdw>
                </a:effectLst>
              </a:rPr>
              <a:t>抗体工程的主要技术</a:t>
            </a:r>
            <a:endParaRPr lang="zh-CN" altLang="en-US" b="1" dirty="0">
              <a:effectLst>
                <a:outerShdw blurRad="38100" dist="38100" dir="2700000" algn="tl">
                  <a:srgbClr val="C0C0C0"/>
                </a:outerShdw>
              </a:effectLst>
            </a:endParaRPr>
          </a:p>
          <a:p>
            <a:pPr eaLnBrk="1" hangingPunct="1">
              <a:lnSpc>
                <a:spcPct val="140000"/>
              </a:lnSpc>
              <a:defRPr/>
            </a:pPr>
            <a:r>
              <a:rPr lang="zh-CN" altLang="en-US" b="1" dirty="0">
                <a:effectLst>
                  <a:outerShdw blurRad="38100" dist="38100" dir="2700000" algn="tl">
                    <a:srgbClr val="C0C0C0"/>
                  </a:outerShdw>
                </a:effectLst>
              </a:rPr>
              <a:t>抗体产业</a:t>
            </a:r>
            <a:endParaRPr lang="zh-CN" altLang="en-US" b="1" dirty="0">
              <a:effectLst>
                <a:outerShdw blurRad="38100" dist="38100" dir="2700000" algn="tl">
                  <a:srgbClr val="C0C0C0"/>
                </a:outerShdw>
              </a:effectLst>
            </a:endParaRPr>
          </a:p>
        </p:txBody>
      </p:sp>
      <p:sp>
        <p:nvSpPr>
          <p:cNvPr id="6148" name="Rectangle 4"/>
          <p:cNvSpPr>
            <a:spLocks noChangeArrowheads="1"/>
          </p:cNvSpPr>
          <p:nvPr/>
        </p:nvSpPr>
        <p:spPr bwMode="auto">
          <a:xfrm>
            <a:off x="1251751" y="260350"/>
            <a:ext cx="9898602" cy="6344636"/>
          </a:xfrm>
          <a:prstGeom prst="rect">
            <a:avLst/>
          </a:prstGeom>
          <a:noFill/>
          <a:ln w="57150" cmpd="thinThick">
            <a:solidFill>
              <a:srgbClr val="FF6699"/>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ChangeArrowheads="1"/>
          </p:cNvSpPr>
          <p:nvPr/>
        </p:nvSpPr>
        <p:spPr bwMode="auto">
          <a:xfrm>
            <a:off x="2209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algn="ctr" eaLnBrk="1" hangingPunct="1"/>
            <a:r>
              <a:rPr lang="zh-CN" altLang="en-US" sz="4400">
                <a:solidFill>
                  <a:schemeClr val="tx2"/>
                </a:solidFill>
              </a:rPr>
              <a:t>主要内容</a:t>
            </a:r>
            <a:endParaRPr lang="zh-CN" altLang="en-US" sz="4400">
              <a:solidFill>
                <a:schemeClr val="tx2"/>
              </a:solidFill>
            </a:endParaRPr>
          </a:p>
        </p:txBody>
      </p:sp>
      <p:sp>
        <p:nvSpPr>
          <p:cNvPr id="375813" name="Rectangle 5"/>
          <p:cNvSpPr>
            <a:spLocks noChangeArrowheads="1"/>
          </p:cNvSpPr>
          <p:nvPr/>
        </p:nvSpPr>
        <p:spPr bwMode="auto">
          <a:xfrm>
            <a:off x="1935331" y="1700213"/>
            <a:ext cx="8362765" cy="4114800"/>
          </a:xfrm>
          <a:prstGeom prst="rect">
            <a:avLst/>
          </a:prstGeom>
          <a:noFill/>
          <a:ln w="9525">
            <a:noFill/>
            <a:miter lim="800000"/>
          </a:ln>
          <a:effectLst/>
        </p:spPr>
        <p:txBody>
          <a:bodyPr/>
          <a:lstStyle/>
          <a:p>
            <a:pPr marL="342900" indent="-342900">
              <a:lnSpc>
                <a:spcPct val="140000"/>
              </a:lnSpc>
              <a:spcBef>
                <a:spcPct val="20000"/>
              </a:spcBef>
              <a:buFontTx/>
              <a:buChar char="•"/>
              <a:defRPr/>
            </a:pPr>
            <a:r>
              <a:rPr lang="zh-CN" altLang="en-US" sz="2800" b="1" dirty="0">
                <a:solidFill>
                  <a:schemeClr val="bg2"/>
                </a:solidFill>
                <a:effectLst>
                  <a:outerShdw blurRad="38100" dist="38100" dir="2700000" algn="tl">
                    <a:srgbClr val="C0C0C0"/>
                  </a:outerShdw>
                </a:effectLst>
              </a:rPr>
              <a:t>抗体的发现</a:t>
            </a:r>
            <a:endParaRPr lang="zh-CN" altLang="en-US" sz="2800" b="1" dirty="0">
              <a:solidFill>
                <a:schemeClr val="bg2"/>
              </a:solidFill>
              <a:effectLst>
                <a:outerShdw blurRad="38100" dist="38100" dir="2700000" algn="tl">
                  <a:srgbClr val="C0C0C0"/>
                </a:outerShdw>
              </a:effectLst>
            </a:endParaRPr>
          </a:p>
          <a:p>
            <a:pPr marL="342900" indent="-342900">
              <a:lnSpc>
                <a:spcPct val="140000"/>
              </a:lnSpc>
              <a:spcBef>
                <a:spcPct val="20000"/>
              </a:spcBef>
              <a:buFontTx/>
              <a:buChar char="•"/>
              <a:defRPr/>
            </a:pPr>
            <a:r>
              <a:rPr lang="zh-CN" altLang="en-US" sz="2800" b="1" dirty="0">
                <a:solidFill>
                  <a:schemeClr val="bg2"/>
                </a:solidFill>
                <a:effectLst>
                  <a:outerShdw blurRad="38100" dist="38100" dir="2700000" algn="tl">
                    <a:srgbClr val="C0C0C0"/>
                  </a:outerShdw>
                </a:effectLst>
              </a:rPr>
              <a:t>抗体－最奇妙的分子</a:t>
            </a:r>
            <a:endParaRPr lang="zh-CN" altLang="en-US" sz="2800" b="1" dirty="0">
              <a:solidFill>
                <a:schemeClr val="bg2"/>
              </a:solidFill>
              <a:effectLst>
                <a:outerShdw blurRad="38100" dist="38100" dir="2700000" algn="tl">
                  <a:srgbClr val="C0C0C0"/>
                </a:outerShdw>
              </a:effectLst>
            </a:endParaRPr>
          </a:p>
          <a:p>
            <a:pPr marL="342900" indent="-342900">
              <a:lnSpc>
                <a:spcPct val="140000"/>
              </a:lnSpc>
              <a:spcBef>
                <a:spcPct val="20000"/>
              </a:spcBef>
              <a:buFontTx/>
              <a:buChar char="•"/>
              <a:defRPr/>
            </a:pPr>
            <a:r>
              <a:rPr lang="zh-CN" altLang="en-US" sz="3600" b="1" dirty="0">
                <a:solidFill>
                  <a:srgbClr val="FF0000"/>
                </a:solidFill>
                <a:effectLst>
                  <a:outerShdw blurRad="38100" dist="38100" dir="2700000" algn="tl">
                    <a:srgbClr val="C0C0C0"/>
                  </a:outerShdw>
                </a:effectLst>
              </a:rPr>
              <a:t>抗体工程的定义和要解决的科学问题</a:t>
            </a:r>
            <a:endParaRPr lang="zh-CN" altLang="en-US" sz="3600" b="1" dirty="0">
              <a:solidFill>
                <a:srgbClr val="FF0000"/>
              </a:solidFill>
              <a:effectLst>
                <a:outerShdw blurRad="38100" dist="38100" dir="2700000" algn="tl">
                  <a:srgbClr val="C0C0C0"/>
                </a:outerShdw>
              </a:effectLst>
            </a:endParaRPr>
          </a:p>
          <a:p>
            <a:pPr marL="342900" indent="-342900">
              <a:lnSpc>
                <a:spcPct val="140000"/>
              </a:lnSpc>
              <a:spcBef>
                <a:spcPct val="20000"/>
              </a:spcBef>
              <a:buFontTx/>
              <a:buChar char="•"/>
              <a:defRPr/>
            </a:pPr>
            <a:r>
              <a:rPr lang="zh-CN" altLang="en-US" sz="2800" b="1" dirty="0">
                <a:effectLst>
                  <a:outerShdw blurRad="38100" dist="38100" dir="2700000" algn="tl">
                    <a:srgbClr val="C0C0C0"/>
                  </a:outerShdw>
                </a:effectLst>
              </a:rPr>
              <a:t>抗体工程的主要技术</a:t>
            </a:r>
            <a:endParaRPr lang="zh-CN" altLang="en-US" sz="2800" b="1" dirty="0">
              <a:effectLst>
                <a:outerShdw blurRad="38100" dist="38100" dir="2700000" algn="tl">
                  <a:srgbClr val="C0C0C0"/>
                </a:outerShdw>
              </a:effectLst>
            </a:endParaRPr>
          </a:p>
          <a:p>
            <a:pPr marL="342900" indent="-342900">
              <a:lnSpc>
                <a:spcPct val="140000"/>
              </a:lnSpc>
              <a:spcBef>
                <a:spcPct val="20000"/>
              </a:spcBef>
              <a:buFontTx/>
              <a:buChar char="•"/>
              <a:defRPr/>
            </a:pPr>
            <a:r>
              <a:rPr lang="zh-CN" altLang="en-US" sz="2800" b="1" dirty="0">
                <a:effectLst>
                  <a:outerShdw blurRad="38100" dist="38100" dir="2700000" algn="tl">
                    <a:srgbClr val="C0C0C0"/>
                  </a:outerShdw>
                </a:effectLst>
              </a:rPr>
              <a:t>抗体产业</a:t>
            </a:r>
            <a:endParaRPr lang="zh-CN" altLang="en-US" sz="2800" b="1" dirty="0">
              <a:effectLst>
                <a:outerShdw blurRad="38100" dist="38100" dir="2700000" algn="tl">
                  <a:srgbClr val="C0C0C0"/>
                </a:outerShdw>
              </a:effectLst>
            </a:endParaRPr>
          </a:p>
        </p:txBody>
      </p:sp>
      <p:sp>
        <p:nvSpPr>
          <p:cNvPr id="38916" name="Rectangle 6"/>
          <p:cNvSpPr>
            <a:spLocks noChangeArrowheads="1"/>
          </p:cNvSpPr>
          <p:nvPr/>
        </p:nvSpPr>
        <p:spPr bwMode="auto">
          <a:xfrm>
            <a:off x="1455938" y="260350"/>
            <a:ext cx="9206144" cy="6408738"/>
          </a:xfrm>
          <a:prstGeom prst="rect">
            <a:avLst/>
          </a:prstGeom>
          <a:noFill/>
          <a:ln w="57150" cmpd="thinThick">
            <a:solidFill>
              <a:srgbClr val="FF6699"/>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Text Box 2"/>
          <p:cNvSpPr txBox="1">
            <a:spLocks noChangeArrowheads="1"/>
          </p:cNvSpPr>
          <p:nvPr/>
        </p:nvSpPr>
        <p:spPr bwMode="auto">
          <a:xfrm>
            <a:off x="1641475" y="5048568"/>
            <a:ext cx="8604250" cy="1260475"/>
          </a:xfrm>
          <a:prstGeom prst="rect">
            <a:avLst/>
          </a:prstGeom>
          <a:noFill/>
          <a:ln w="9525">
            <a:noFill/>
            <a:miter lim="800000"/>
          </a:ln>
          <a:effectLst/>
        </p:spPr>
        <p:txBody>
          <a:bodyPr>
            <a:spAutoFit/>
          </a:bodyPr>
          <a:lstStyle/>
          <a:p>
            <a:pPr>
              <a:defRPr/>
            </a:pPr>
            <a:r>
              <a:rPr lang="zh-CN" altLang="en-US" sz="2400" b="1" dirty="0">
                <a:latin typeface="等线" panose="02010600030101010101" charset="-122"/>
                <a:ea typeface="等线" panose="02010600030101010101" charset="-122"/>
                <a:cs typeface="等线" panose="02010600030101010101" charset="-122"/>
              </a:rPr>
              <a:t>急性感染</a:t>
            </a:r>
            <a:r>
              <a:rPr lang="zh-CN" altLang="en-US" sz="2400" dirty="0">
                <a:latin typeface="等线" panose="02010600030101010101" charset="-122"/>
                <a:ea typeface="等线" panose="02010600030101010101" charset="-122"/>
                <a:cs typeface="等线" panose="02010600030101010101" charset="-122"/>
              </a:rPr>
              <a:t> </a:t>
            </a:r>
            <a:r>
              <a:rPr lang="en-US" altLang="zh-CN" sz="2400" dirty="0">
                <a:latin typeface="等线" panose="02010600030101010101" charset="-122"/>
                <a:ea typeface="等线" panose="02010600030101010101" charset="-122"/>
                <a:cs typeface="等线" panose="02010600030101010101" charset="-122"/>
              </a:rPr>
              <a:t>(diphtheria, tetanus, </a:t>
            </a:r>
            <a:r>
              <a:rPr lang="en-US" altLang="zh-CN" sz="2800" b="1" u="sng" dirty="0">
                <a:effectLst>
                  <a:outerShdw blurRad="38100" dist="38100" dir="2700000" algn="tl">
                    <a:srgbClr val="808080"/>
                  </a:outerShdw>
                </a:effectLst>
                <a:latin typeface="等线" panose="02010600030101010101" charset="-122"/>
                <a:ea typeface="等线" panose="02010600030101010101" charset="-122"/>
                <a:cs typeface="等线" panose="02010600030101010101" charset="-122"/>
              </a:rPr>
              <a:t>rabies,</a:t>
            </a:r>
            <a:r>
              <a:rPr lang="en-US" altLang="zh-CN" sz="2400" dirty="0">
                <a:latin typeface="等线" panose="02010600030101010101" charset="-122"/>
                <a:ea typeface="等线" panose="02010600030101010101" charset="-122"/>
                <a:cs typeface="等线" panose="02010600030101010101" charset="-122"/>
              </a:rPr>
              <a:t> etc.)</a:t>
            </a:r>
            <a:endParaRPr lang="en-US" altLang="zh-CN" sz="2400" dirty="0">
              <a:latin typeface="等线" panose="02010600030101010101" charset="-122"/>
              <a:ea typeface="等线" panose="02010600030101010101" charset="-122"/>
              <a:cs typeface="等线" panose="02010600030101010101" charset="-122"/>
            </a:endParaRPr>
          </a:p>
          <a:p>
            <a:pPr>
              <a:defRPr/>
            </a:pPr>
            <a:r>
              <a:rPr lang="zh-CN" altLang="en-US" sz="2400" b="1" dirty="0">
                <a:latin typeface="等线" panose="02010600030101010101" charset="-122"/>
                <a:ea typeface="等线" panose="02010600030101010101" charset="-122"/>
                <a:cs typeface="等线" panose="02010600030101010101" charset="-122"/>
              </a:rPr>
              <a:t>中    毒</a:t>
            </a:r>
            <a:r>
              <a:rPr lang="zh-CN" altLang="en-US" sz="2400" dirty="0">
                <a:latin typeface="等线" panose="02010600030101010101" charset="-122"/>
                <a:ea typeface="等线" panose="02010600030101010101" charset="-122"/>
                <a:cs typeface="等线" panose="02010600030101010101" charset="-122"/>
              </a:rPr>
              <a:t> </a:t>
            </a:r>
            <a:r>
              <a:rPr lang="en-US" altLang="zh-CN" sz="2400" dirty="0">
                <a:latin typeface="等线" panose="02010600030101010101" charset="-122"/>
                <a:ea typeface="等线" panose="02010600030101010101" charset="-122"/>
                <a:cs typeface="等线" panose="02010600030101010101" charset="-122"/>
              </a:rPr>
              <a:t>(insects, snake-bites, botulism)</a:t>
            </a:r>
            <a:r>
              <a:rPr lang="en-US" altLang="zh-CN" sz="2400" dirty="0">
                <a:latin typeface="等线" panose="02010600030101010101" charset="-122"/>
                <a:ea typeface="等线" panose="02010600030101010101" charset="-122"/>
                <a:cs typeface="等线" panose="02010600030101010101" charset="-122"/>
              </a:rPr>
              <a:t> </a:t>
            </a:r>
            <a:endParaRPr lang="en-US" altLang="zh-CN" sz="2400" dirty="0">
              <a:latin typeface="等线" panose="02010600030101010101" charset="-122"/>
              <a:ea typeface="等线" panose="02010600030101010101" charset="-122"/>
              <a:cs typeface="等线" panose="02010600030101010101" charset="-122"/>
            </a:endParaRPr>
          </a:p>
          <a:p>
            <a:pPr>
              <a:defRPr/>
            </a:pPr>
            <a:r>
              <a:rPr lang="zh-CN" altLang="en-US" sz="2400" b="1" dirty="0">
                <a:latin typeface="等线" panose="02010600030101010101" charset="-122"/>
                <a:ea typeface="等线" panose="02010600030101010101" charset="-122"/>
                <a:cs typeface="等线" panose="02010600030101010101" charset="-122"/>
              </a:rPr>
              <a:t>预防措施</a:t>
            </a:r>
            <a:r>
              <a:rPr lang="zh-CN" altLang="en-US" sz="2400" dirty="0">
                <a:latin typeface="等线" panose="02010600030101010101" charset="-122"/>
                <a:ea typeface="等线" panose="02010600030101010101" charset="-122"/>
                <a:cs typeface="等线" panose="02010600030101010101" charset="-122"/>
              </a:rPr>
              <a:t> </a:t>
            </a:r>
            <a:r>
              <a:rPr lang="en-US" altLang="zh-CN" sz="2400" dirty="0">
                <a:latin typeface="等线" panose="02010600030101010101" charset="-122"/>
                <a:ea typeface="等线" panose="02010600030101010101" charset="-122"/>
                <a:cs typeface="等线" panose="02010600030101010101" charset="-122"/>
              </a:rPr>
              <a:t>(</a:t>
            </a:r>
            <a:r>
              <a:rPr lang="en-US" altLang="zh-CN" sz="2400" dirty="0" err="1">
                <a:latin typeface="等线" panose="02010600030101010101" charset="-122"/>
                <a:ea typeface="等线" panose="02010600030101010101" charset="-122"/>
                <a:cs typeface="等线" panose="02010600030101010101" charset="-122"/>
              </a:rPr>
              <a:t>hypogammaglobulinemia</a:t>
            </a:r>
            <a:r>
              <a:rPr lang="en-US" altLang="zh-CN" sz="2400" dirty="0">
                <a:latin typeface="等线" panose="02010600030101010101" charset="-122"/>
                <a:ea typeface="等线" panose="02010600030101010101" charset="-122"/>
                <a:cs typeface="等线" panose="02010600030101010101" charset="-122"/>
              </a:rPr>
              <a:t>)</a:t>
            </a:r>
            <a:endParaRPr lang="en-US" altLang="zh-CN" sz="2400" dirty="0">
              <a:latin typeface="等线" panose="02010600030101010101" charset="-122"/>
              <a:ea typeface="等线" panose="02010600030101010101" charset="-122"/>
              <a:cs typeface="等线" panose="02010600030101010101" charset="-122"/>
            </a:endParaRPr>
          </a:p>
        </p:txBody>
      </p:sp>
      <p:sp>
        <p:nvSpPr>
          <p:cNvPr id="3075" name="AutoShape 3"/>
          <p:cNvSpPr>
            <a:spLocks noChangeArrowheads="1"/>
          </p:cNvSpPr>
          <p:nvPr/>
        </p:nvSpPr>
        <p:spPr bwMode="auto">
          <a:xfrm>
            <a:off x="7620000" y="2667000"/>
            <a:ext cx="1828800" cy="838200"/>
          </a:xfrm>
          <a:prstGeom prst="wedgeEllipseCallout">
            <a:avLst>
              <a:gd name="adj1" fmla="val -20574"/>
              <a:gd name="adj2" fmla="val -142616"/>
            </a:avLst>
          </a:prstGeom>
          <a:noFill/>
          <a:ln w="9525">
            <a:solidFill>
              <a:schemeClr val="accent1"/>
            </a:solidFill>
            <a:miter lim="800000"/>
          </a:ln>
          <a:extLst>
            <a:ext uri="{909E8E84-426E-40DD-AFC4-6F175D3DCCD1}">
              <a14:hiddenFill xmlns:a14="http://schemas.microsoft.com/office/drawing/2010/main">
                <a:solidFill>
                  <a:srgbClr val="FFFFFF"/>
                </a:solidFill>
              </a14:hiddenFill>
            </a:ext>
          </a:extLst>
        </p:spPr>
        <p:txBody>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zh-CN" sz="2400"/>
          </a:p>
        </p:txBody>
      </p:sp>
      <p:sp>
        <p:nvSpPr>
          <p:cNvPr id="3076" name="Text Box 4"/>
          <p:cNvSpPr txBox="1">
            <a:spLocks noChangeArrowheads="1"/>
          </p:cNvSpPr>
          <p:nvPr/>
        </p:nvSpPr>
        <p:spPr bwMode="auto">
          <a:xfrm>
            <a:off x="7787323" y="2757488"/>
            <a:ext cx="15544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algn="ctr" eaLnBrk="1" hangingPunct="1"/>
            <a:r>
              <a:rPr lang="zh-CN" altLang="en-US" sz="1800" b="1" dirty="0">
                <a:latin typeface="等线" panose="02010600030101010101" charset="-122"/>
                <a:ea typeface="等线" panose="02010600030101010101" charset="-122"/>
                <a:cs typeface="等线" panose="02010600030101010101" charset="-122"/>
              </a:rPr>
              <a:t>破伤风抗毒素</a:t>
            </a:r>
            <a:endParaRPr lang="zh-CN" altLang="en-US" sz="1800" b="1" dirty="0">
              <a:latin typeface="等线" panose="02010600030101010101" charset="-122"/>
              <a:ea typeface="等线" panose="02010600030101010101" charset="-122"/>
              <a:cs typeface="等线" panose="02010600030101010101" charset="-122"/>
            </a:endParaRPr>
          </a:p>
          <a:p>
            <a:pPr algn="ctr" eaLnBrk="1" hangingPunct="1"/>
            <a:r>
              <a:rPr lang="en-US" altLang="zh-CN" sz="1800" b="1" dirty="0">
                <a:latin typeface="等线" panose="02010600030101010101" charset="-122"/>
                <a:ea typeface="等线" panose="02010600030101010101" charset="-122"/>
                <a:cs typeface="等线" panose="02010600030101010101" charset="-122"/>
              </a:rPr>
              <a:t>(</a:t>
            </a:r>
            <a:r>
              <a:rPr lang="zh-CN" altLang="en-US" sz="1800" b="1" dirty="0">
                <a:latin typeface="等线" panose="02010600030101010101" charset="-122"/>
                <a:ea typeface="等线" panose="02010600030101010101" charset="-122"/>
                <a:cs typeface="等线" panose="02010600030101010101" charset="-122"/>
              </a:rPr>
              <a:t>马血清</a:t>
            </a:r>
            <a:r>
              <a:rPr lang="en-US" altLang="zh-CN" sz="1800" b="1" dirty="0">
                <a:latin typeface="等线" panose="02010600030101010101" charset="-122"/>
                <a:ea typeface="等线" panose="02010600030101010101" charset="-122"/>
                <a:cs typeface="等线" panose="02010600030101010101" charset="-122"/>
              </a:rPr>
              <a:t>)</a:t>
            </a:r>
            <a:endParaRPr lang="en-US" altLang="zh-CN" sz="1800" b="1" dirty="0">
              <a:latin typeface="等线" panose="02010600030101010101" charset="-122"/>
              <a:ea typeface="等线" panose="02010600030101010101" charset="-122"/>
              <a:cs typeface="等线" panose="02010600030101010101" charset="-122"/>
            </a:endParaRPr>
          </a:p>
        </p:txBody>
      </p:sp>
      <p:sp>
        <p:nvSpPr>
          <p:cNvPr id="3077" name="AutoShape 5"/>
          <p:cNvSpPr>
            <a:spLocks noChangeArrowheads="1"/>
          </p:cNvSpPr>
          <p:nvPr/>
        </p:nvSpPr>
        <p:spPr bwMode="auto">
          <a:xfrm>
            <a:off x="7772400" y="4114800"/>
            <a:ext cx="2133600" cy="838200"/>
          </a:xfrm>
          <a:prstGeom prst="cloudCallout">
            <a:avLst>
              <a:gd name="adj1" fmla="val -7662"/>
              <a:gd name="adj2" fmla="val -133713"/>
            </a:avLst>
          </a:prstGeom>
          <a:solidFill>
            <a:schemeClr val="bg1"/>
          </a:solidFill>
          <a:ln w="9525">
            <a:solidFill>
              <a:srgbClr val="FF0000"/>
            </a:solidFill>
            <a:round/>
          </a:ln>
        </p:spPr>
        <p:txBody>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zh-CN" sz="2400"/>
          </a:p>
        </p:txBody>
      </p:sp>
      <p:sp>
        <p:nvSpPr>
          <p:cNvPr id="3078" name="Text Box 6"/>
          <p:cNvSpPr txBox="1">
            <a:spLocks noChangeArrowheads="1"/>
          </p:cNvSpPr>
          <p:nvPr/>
        </p:nvSpPr>
        <p:spPr bwMode="auto">
          <a:xfrm>
            <a:off x="7829551" y="4343401"/>
            <a:ext cx="20939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2000" b="1">
                <a:solidFill>
                  <a:srgbClr val="FF0000"/>
                </a:solidFill>
                <a:latin typeface="Arial Narrow" panose="020B0606020202030204" pitchFamily="34" charset="0"/>
              </a:rPr>
              <a:t>异源 </a:t>
            </a:r>
            <a:r>
              <a:rPr lang="en-US" altLang="zh-CN" sz="2000" b="1">
                <a:solidFill>
                  <a:srgbClr val="FF0000"/>
                </a:solidFill>
                <a:latin typeface="Arial Narrow" panose="020B0606020202030204" pitchFamily="34" charset="0"/>
              </a:rPr>
              <a:t>Heterologous</a:t>
            </a:r>
            <a:endParaRPr lang="en-US" altLang="zh-CN" sz="2000" b="1">
              <a:solidFill>
                <a:srgbClr val="FF0000"/>
              </a:solidFill>
              <a:latin typeface="Arial Narrow" panose="020B0606020202030204" pitchFamily="34" charset="0"/>
            </a:endParaRPr>
          </a:p>
        </p:txBody>
      </p:sp>
      <p:sp>
        <p:nvSpPr>
          <p:cNvPr id="3079" name="WordArt 7"/>
          <p:cNvSpPr>
            <a:spLocks noChangeArrowheads="1" noChangeShapeType="1" noTextEdit="1"/>
          </p:cNvSpPr>
          <p:nvPr/>
        </p:nvSpPr>
        <p:spPr bwMode="auto">
          <a:xfrm>
            <a:off x="5638800" y="2514600"/>
            <a:ext cx="609600" cy="1676400"/>
          </a:xfrm>
          <a:prstGeom prst="rect">
            <a:avLst/>
          </a:prstGeom>
        </p:spPr>
        <p:txBody>
          <a:bodyPr wrap="none" fromWordArt="1">
            <a:prstTxWarp prst="textCascadeUp">
              <a:avLst>
                <a:gd name="adj" fmla="val 28569"/>
              </a:avLst>
            </a:prstTxWarp>
            <a:scene3d>
              <a:camera prst="legacyPerspectiveFront">
                <a:rot lat="20519967" lon="1080000" rev="0"/>
              </a:camera>
              <a:lightRig rig="legacyHarsh2" dir="b"/>
            </a:scene3d>
            <a:sp3d extrusionH="430200" prstMaterial="legacyMatte">
              <a:extrusionClr>
                <a:srgbClr val="FF6600"/>
              </a:extrusionClr>
              <a:contourClr>
                <a:srgbClr val="FFE701"/>
              </a:contourClr>
            </a:sp3d>
          </a:bodyPr>
          <a:lstStyle/>
          <a:p>
            <a:pPr algn="ctr"/>
            <a:r>
              <a:rPr lang="en-US" altLang="zh-CN" sz="3600" kern="10">
                <a:ln w="9525">
                  <a:round/>
                </a:ln>
                <a:gradFill rotWithShape="1">
                  <a:gsLst>
                    <a:gs pos="0">
                      <a:srgbClr val="FFE701"/>
                    </a:gs>
                    <a:gs pos="100000">
                      <a:srgbClr val="FE3E02"/>
                    </a:gs>
                  </a:gsLst>
                  <a:lin ang="5400000" scaled="1"/>
                </a:gradFill>
                <a:latin typeface="宋体" panose="02010600030101010101" pitchFamily="2" charset="-122"/>
              </a:rPr>
              <a:t>?</a:t>
            </a:r>
            <a:endParaRPr lang="zh-CN" altLang="en-US" sz="3600" kern="10">
              <a:ln w="9525">
                <a:round/>
              </a:ln>
              <a:gradFill rotWithShape="1">
                <a:gsLst>
                  <a:gs pos="0">
                    <a:srgbClr val="FFE701"/>
                  </a:gs>
                  <a:gs pos="100000">
                    <a:srgbClr val="FE3E02"/>
                  </a:gs>
                </a:gsLst>
                <a:lin ang="5400000" scaled="1"/>
              </a:gradFill>
              <a:latin typeface="宋体" panose="02010600030101010101" pitchFamily="2" charset="-122"/>
            </a:endParaRPr>
          </a:p>
        </p:txBody>
      </p:sp>
      <p:sp>
        <p:nvSpPr>
          <p:cNvPr id="3080" name="AutoShape 8"/>
          <p:cNvSpPr>
            <a:spLocks noChangeArrowheads="1"/>
          </p:cNvSpPr>
          <p:nvPr/>
        </p:nvSpPr>
        <p:spPr bwMode="auto">
          <a:xfrm>
            <a:off x="2438400" y="3200400"/>
            <a:ext cx="2133600" cy="838200"/>
          </a:xfrm>
          <a:prstGeom prst="cloudCallout">
            <a:avLst>
              <a:gd name="adj1" fmla="val -7218"/>
              <a:gd name="adj2" fmla="val -197537"/>
            </a:avLst>
          </a:prstGeom>
          <a:solidFill>
            <a:schemeClr val="bg1"/>
          </a:solidFill>
          <a:ln w="9525">
            <a:solidFill>
              <a:srgbClr val="FF00FF"/>
            </a:solidFill>
            <a:round/>
          </a:ln>
        </p:spPr>
        <p:txBody>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zh-CN" sz="2400"/>
          </a:p>
        </p:txBody>
      </p:sp>
      <p:sp>
        <p:nvSpPr>
          <p:cNvPr id="3081" name="Text Box 9"/>
          <p:cNvSpPr txBox="1">
            <a:spLocks noChangeArrowheads="1"/>
          </p:cNvSpPr>
          <p:nvPr/>
        </p:nvSpPr>
        <p:spPr bwMode="auto">
          <a:xfrm>
            <a:off x="2528888" y="3413126"/>
            <a:ext cx="19669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2000" b="1">
                <a:solidFill>
                  <a:srgbClr val="FF00FF"/>
                </a:solidFill>
                <a:latin typeface="Arial Narrow" panose="020B0606020202030204" pitchFamily="34" charset="0"/>
              </a:rPr>
              <a:t>同源</a:t>
            </a:r>
            <a:r>
              <a:rPr lang="en-US" altLang="zh-CN" sz="2000" b="1">
                <a:solidFill>
                  <a:srgbClr val="FF00FF"/>
                </a:solidFill>
                <a:latin typeface="Arial Narrow" panose="020B0606020202030204" pitchFamily="34" charset="0"/>
              </a:rPr>
              <a:t>Homologous</a:t>
            </a:r>
            <a:endParaRPr lang="en-US" altLang="zh-CN" sz="2000" b="1">
              <a:solidFill>
                <a:srgbClr val="FF00FF"/>
              </a:solidFill>
              <a:latin typeface="Arial Narrow" panose="020B0606020202030204" pitchFamily="34" charset="0"/>
            </a:endParaRPr>
          </a:p>
        </p:txBody>
      </p:sp>
      <p:sp>
        <p:nvSpPr>
          <p:cNvPr id="3082" name="Text Box 10"/>
          <p:cNvSpPr txBox="1">
            <a:spLocks noChangeArrowheads="1"/>
          </p:cNvSpPr>
          <p:nvPr/>
        </p:nvSpPr>
        <p:spPr bwMode="auto">
          <a:xfrm>
            <a:off x="1141413" y="553720"/>
            <a:ext cx="52120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3600" b="1" dirty="0">
                <a:latin typeface="等线" panose="02010600030101010101" charset="-122"/>
                <a:ea typeface="等线" panose="02010600030101010101" charset="-122"/>
              </a:rPr>
              <a:t>被动免疫治疗方法的应用</a:t>
            </a:r>
            <a:endParaRPr lang="zh-CN" altLang="en-US" sz="3600" b="1" dirty="0">
              <a:latin typeface="等线" panose="02010600030101010101" charset="-122"/>
              <a:ea typeface="等线" panose="02010600030101010101" charset="-122"/>
            </a:endParaRPr>
          </a:p>
        </p:txBody>
      </p:sp>
      <p:sp>
        <p:nvSpPr>
          <p:cNvPr id="3083" name="Text Box 11"/>
          <p:cNvSpPr txBox="1">
            <a:spLocks noChangeArrowheads="1"/>
          </p:cNvSpPr>
          <p:nvPr/>
        </p:nvSpPr>
        <p:spPr bwMode="auto">
          <a:xfrm>
            <a:off x="2711451" y="1484313"/>
            <a:ext cx="592074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2400" b="1" dirty="0">
                <a:latin typeface="等线" panose="02010600030101010101" charset="-122"/>
                <a:ea typeface="等线" panose="02010600030101010101" charset="-122"/>
                <a:cs typeface="等线" panose="02010600030101010101" charset="-122"/>
              </a:rPr>
              <a:t>人工注射人的</a:t>
            </a:r>
            <a:r>
              <a:rPr lang="zh-CN" altLang="en-US" sz="2400" b="1" dirty="0">
                <a:latin typeface="等线" panose="02010600030101010101" charset="-122"/>
                <a:ea typeface="等线" panose="02010600030101010101" charset="-122"/>
                <a:cs typeface="等线" panose="02010600030101010101" charset="-122"/>
                <a:sym typeface="Symbol" panose="05050102010706020507" pitchFamily="18" charset="2"/>
              </a:rPr>
              <a:t></a:t>
            </a:r>
            <a:r>
              <a:rPr lang="zh-CN" altLang="en-US" sz="2400" b="1" dirty="0">
                <a:latin typeface="等线" panose="02010600030101010101" charset="-122"/>
                <a:ea typeface="等线" panose="02010600030101010101" charset="-122"/>
                <a:cs typeface="等线" panose="02010600030101010101" charset="-122"/>
              </a:rPr>
              <a:t>球蛋白或免疫动物的</a:t>
            </a:r>
            <a:r>
              <a:rPr lang="zh-CN" altLang="en-US" sz="2400" b="1" dirty="0">
                <a:latin typeface="等线" panose="02010600030101010101" charset="-122"/>
                <a:ea typeface="等线" panose="02010600030101010101" charset="-122"/>
                <a:cs typeface="等线" panose="02010600030101010101" charset="-122"/>
                <a:sym typeface="Symbol" panose="05050102010706020507" pitchFamily="18" charset="2"/>
              </a:rPr>
              <a:t></a:t>
            </a:r>
            <a:r>
              <a:rPr lang="zh-CN" altLang="en-US" sz="2400" b="1" dirty="0">
                <a:latin typeface="等线" panose="02010600030101010101" charset="-122"/>
                <a:ea typeface="等线" panose="02010600030101010101" charset="-122"/>
                <a:cs typeface="等线" panose="02010600030101010101" charset="-122"/>
              </a:rPr>
              <a:t>球蛋白</a:t>
            </a:r>
            <a:endParaRPr lang="zh-CN" altLang="en-US" sz="2400" dirty="0">
              <a:latin typeface="楷体_GB2312" pitchFamily="49" charset="-122"/>
              <a:ea typeface="楷体_GB2312" pitchFamily="49" charset="-122"/>
            </a:endParaRPr>
          </a:p>
        </p:txBody>
      </p:sp>
      <p:sp>
        <p:nvSpPr>
          <p:cNvPr id="12" name="Rectangle 6"/>
          <p:cNvSpPr>
            <a:spLocks noChangeArrowheads="1"/>
          </p:cNvSpPr>
          <p:nvPr/>
        </p:nvSpPr>
        <p:spPr bwMode="auto">
          <a:xfrm>
            <a:off x="816610" y="260350"/>
            <a:ext cx="10542905" cy="6409055"/>
          </a:xfrm>
          <a:prstGeom prst="rect">
            <a:avLst/>
          </a:prstGeom>
          <a:noFill/>
          <a:ln w="57150" cmpd="thinThick">
            <a:solidFill>
              <a:srgbClr val="FF6699"/>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alaria"/>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079875" y="2076450"/>
            <a:ext cx="3851275" cy="277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Vibrio%20chole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1046" y="622459"/>
            <a:ext cx="1871662"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vibchol-d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5661" y="622301"/>
            <a:ext cx="187166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smallpox">
            <a:hlinkClick r:id="rId4"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1279" y="3425945"/>
            <a:ext cx="184785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1dd18e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61986" y="3428684"/>
            <a:ext cx="1979613"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Text Box 9"/>
          <p:cNvSpPr txBox="1">
            <a:spLocks noChangeArrowheads="1"/>
          </p:cNvSpPr>
          <p:nvPr/>
        </p:nvSpPr>
        <p:spPr bwMode="auto">
          <a:xfrm>
            <a:off x="2495550" y="5805489"/>
            <a:ext cx="70916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b="1" dirty="0">
                <a:latin typeface="等线" panose="02010600030101010101" charset="-122"/>
                <a:ea typeface="等线" panose="02010600030101010101" charset="-122"/>
              </a:rPr>
              <a:t>抗体是人类抵御传染性疾病的有力武器</a:t>
            </a:r>
            <a:endParaRPr lang="zh-CN" altLang="en-US" b="1" dirty="0">
              <a:latin typeface="等线" panose="02010600030101010101" charset="-122"/>
              <a:ea typeface="等线" panose="02010600030101010101" charset="-122"/>
            </a:endParaRPr>
          </a:p>
        </p:txBody>
      </p:sp>
      <p:sp>
        <p:nvSpPr>
          <p:cNvPr id="9" name="Rectangle 6"/>
          <p:cNvSpPr>
            <a:spLocks noChangeArrowheads="1"/>
          </p:cNvSpPr>
          <p:nvPr/>
        </p:nvSpPr>
        <p:spPr bwMode="auto">
          <a:xfrm>
            <a:off x="981710" y="260350"/>
            <a:ext cx="10223500" cy="6409055"/>
          </a:xfrm>
          <a:prstGeom prst="rect">
            <a:avLst/>
          </a:prstGeom>
          <a:noFill/>
          <a:ln w="57150" cmpd="thinThick">
            <a:solidFill>
              <a:srgbClr val="FF6699"/>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633538" y="1490355"/>
            <a:ext cx="539623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400" b="1" dirty="0">
                <a:solidFill>
                  <a:schemeClr val="tx1"/>
                </a:solidFill>
                <a:latin typeface="等线" panose="02010600030101010101" charset="-122"/>
                <a:ea typeface="等线" panose="02010600030101010101" charset="-122"/>
                <a:cs typeface="等线" panose="02010600030101010101" charset="-122"/>
              </a:rPr>
              <a:t>1  </a:t>
            </a:r>
            <a:r>
              <a:rPr lang="zh-CN" altLang="en-US" sz="2400" b="1" dirty="0">
                <a:solidFill>
                  <a:schemeClr val="tx1"/>
                </a:solidFill>
                <a:latin typeface="等线" panose="02010600030101010101" charset="-122"/>
                <a:ea typeface="等线" panose="02010600030101010101" charset="-122"/>
                <a:cs typeface="等线" panose="02010600030101010101" charset="-122"/>
              </a:rPr>
              <a:t>治疗用动物免疫血清：马血清抗毒素</a:t>
            </a:r>
            <a:endParaRPr lang="zh-CN" altLang="en-US" sz="2400" b="1" dirty="0">
              <a:solidFill>
                <a:schemeClr val="tx1"/>
              </a:solidFill>
              <a:latin typeface="等线" panose="02010600030101010101" charset="-122"/>
              <a:ea typeface="等线" panose="02010600030101010101" charset="-122"/>
              <a:cs typeface="等线" panose="02010600030101010101" charset="-122"/>
            </a:endParaRPr>
          </a:p>
        </p:txBody>
      </p:sp>
      <p:sp>
        <p:nvSpPr>
          <p:cNvPr id="5123" name="Text Box 4"/>
          <p:cNvSpPr txBox="1">
            <a:spLocks noChangeArrowheads="1"/>
          </p:cNvSpPr>
          <p:nvPr/>
        </p:nvSpPr>
        <p:spPr bwMode="auto">
          <a:xfrm>
            <a:off x="2033589" y="2242036"/>
            <a:ext cx="60579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2400" b="1" dirty="0">
                <a:latin typeface="等线" panose="02010600030101010101" charset="-122"/>
                <a:ea typeface="等线" panose="02010600030101010101" charset="-122"/>
                <a:cs typeface="等线" panose="02010600030101010101" charset="-122"/>
              </a:rPr>
              <a:t>异种抗原，可刺激机体产生抗马血清抗体 。</a:t>
            </a:r>
            <a:endParaRPr lang="zh-CN" altLang="en-US" sz="2400" b="1" dirty="0">
              <a:latin typeface="等线" panose="02010600030101010101" charset="-122"/>
              <a:ea typeface="等线" panose="02010600030101010101" charset="-122"/>
              <a:cs typeface="等线" panose="02010600030101010101" charset="-122"/>
            </a:endParaRPr>
          </a:p>
        </p:txBody>
      </p:sp>
      <p:sp>
        <p:nvSpPr>
          <p:cNvPr id="5124" name="Text Box 5"/>
          <p:cNvSpPr txBox="1">
            <a:spLocks noChangeArrowheads="1"/>
          </p:cNvSpPr>
          <p:nvPr/>
        </p:nvSpPr>
        <p:spPr bwMode="auto">
          <a:xfrm>
            <a:off x="2112010" y="4888230"/>
            <a:ext cx="9575800"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lnSpc>
                <a:spcPct val="150000"/>
              </a:lnSpc>
            </a:pPr>
            <a:r>
              <a:rPr lang="zh-CN" altLang="en-US" sz="2000" b="1" dirty="0">
                <a:latin typeface="等线" panose="02010600030101010101" charset="-122"/>
                <a:ea typeface="等线" panose="02010600030101010101" charset="-122"/>
                <a:cs typeface="等线" panose="02010600030101010101" charset="-122"/>
              </a:rPr>
              <a:t>最理想的</a:t>
            </a:r>
            <a:r>
              <a:rPr lang="en-US" altLang="zh-CN" sz="2000" b="1" dirty="0">
                <a:latin typeface="等线" panose="02010600030101010101" charset="-122"/>
                <a:ea typeface="等线" panose="02010600030101010101" charset="-122"/>
                <a:cs typeface="等线" panose="02010600030101010101" charset="-122"/>
              </a:rPr>
              <a:t>(</a:t>
            </a:r>
            <a:r>
              <a:rPr lang="zh-CN" altLang="en-US" sz="2000" b="1" dirty="0">
                <a:latin typeface="等线" panose="02010600030101010101" charset="-122"/>
                <a:ea typeface="等线" panose="02010600030101010101" charset="-122"/>
                <a:cs typeface="等线" panose="02010600030101010101" charset="-122"/>
              </a:rPr>
              <a:t>同源性免疫球蛋白</a:t>
            </a:r>
            <a:r>
              <a:rPr lang="en-US" altLang="zh-CN" sz="2000" b="1" dirty="0">
                <a:latin typeface="等线" panose="02010600030101010101" charset="-122"/>
                <a:ea typeface="等线" panose="02010600030101010101" charset="-122"/>
                <a:cs typeface="等线" panose="02010600030101010101" charset="-122"/>
              </a:rPr>
              <a:t>) </a:t>
            </a:r>
            <a:r>
              <a:rPr lang="zh-CN" altLang="en-US" sz="2000" b="1" dirty="0">
                <a:latin typeface="等线" panose="02010600030101010101" charset="-122"/>
                <a:ea typeface="等线" panose="02010600030101010101" charset="-122"/>
                <a:cs typeface="等线" panose="02010600030101010101" charset="-122"/>
              </a:rPr>
              <a:t>，但具有传播人类传染病（如</a:t>
            </a:r>
            <a:r>
              <a:rPr lang="zh-CN" altLang="en-US" sz="2000" b="1" dirty="0">
                <a:solidFill>
                  <a:srgbClr val="FF0000"/>
                </a:solidFill>
                <a:latin typeface="等线" panose="02010600030101010101" charset="-122"/>
                <a:ea typeface="等线" panose="02010600030101010101" charset="-122"/>
                <a:cs typeface="等线" panose="02010600030101010101" charset="-122"/>
              </a:rPr>
              <a:t>肝炎</a:t>
            </a:r>
            <a:r>
              <a:rPr lang="zh-CN" altLang="en-US" sz="2000" b="1" dirty="0">
                <a:latin typeface="等线" panose="02010600030101010101" charset="-122"/>
                <a:ea typeface="等线" panose="02010600030101010101" charset="-122"/>
                <a:cs typeface="等线" panose="02010600030101010101" charset="-122"/>
              </a:rPr>
              <a:t>和</a:t>
            </a:r>
            <a:r>
              <a:rPr lang="zh-CN" altLang="en-US" sz="2000" b="1" dirty="0">
                <a:solidFill>
                  <a:srgbClr val="FF0000"/>
                </a:solidFill>
                <a:latin typeface="等线" panose="02010600030101010101" charset="-122"/>
                <a:ea typeface="等线" panose="02010600030101010101" charset="-122"/>
                <a:cs typeface="等线" panose="02010600030101010101" charset="-122"/>
              </a:rPr>
              <a:t>爱滋病</a:t>
            </a:r>
            <a:r>
              <a:rPr lang="zh-CN" altLang="en-US" sz="2000" b="1" dirty="0">
                <a:latin typeface="等线" panose="02010600030101010101" charset="-122"/>
                <a:ea typeface="等线" panose="02010600030101010101" charset="-122"/>
                <a:cs typeface="等线" panose="02010600030101010101" charset="-122"/>
              </a:rPr>
              <a:t>）的风险。</a:t>
            </a:r>
            <a:endParaRPr lang="zh-CN" altLang="en-US" sz="2000" b="1" dirty="0">
              <a:latin typeface="等线" panose="02010600030101010101" charset="-122"/>
              <a:ea typeface="等线" panose="02010600030101010101" charset="-122"/>
              <a:cs typeface="等线" panose="02010600030101010101" charset="-122"/>
            </a:endParaRPr>
          </a:p>
        </p:txBody>
      </p:sp>
      <p:sp>
        <p:nvSpPr>
          <p:cNvPr id="5125" name="Text Box 6"/>
          <p:cNvSpPr txBox="1">
            <a:spLocks noChangeArrowheads="1"/>
          </p:cNvSpPr>
          <p:nvPr/>
        </p:nvSpPr>
        <p:spPr bwMode="auto">
          <a:xfrm>
            <a:off x="2033589" y="2814084"/>
            <a:ext cx="8156575"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lnSpc>
                <a:spcPct val="150000"/>
              </a:lnSpc>
            </a:pPr>
            <a:r>
              <a:rPr lang="zh-CN" altLang="en-US" sz="2000" b="1" dirty="0">
                <a:latin typeface="等线" panose="02010600030101010101" charset="-122"/>
                <a:ea typeface="等线" panose="02010600030101010101" charset="-122"/>
                <a:cs typeface="等线" panose="02010600030101010101" charset="-122"/>
              </a:rPr>
              <a:t>具有</a:t>
            </a:r>
            <a:r>
              <a:rPr lang="zh-CN" altLang="en-US" sz="2000" b="1" dirty="0">
                <a:solidFill>
                  <a:srgbClr val="FF0000"/>
                </a:solidFill>
                <a:latin typeface="等线" panose="02010600030101010101" charset="-122"/>
                <a:ea typeface="等线" panose="02010600030101010101" charset="-122"/>
                <a:cs typeface="等线" panose="02010600030101010101" charset="-122"/>
              </a:rPr>
              <a:t>立即</a:t>
            </a:r>
            <a:r>
              <a:rPr lang="zh-CN" altLang="en-US" sz="2000" b="1" dirty="0">
                <a:latin typeface="等线" panose="02010600030101010101" charset="-122"/>
                <a:ea typeface="等线" panose="02010600030101010101" charset="-122"/>
                <a:cs typeface="等线" panose="02010600030101010101" charset="-122"/>
              </a:rPr>
              <a:t>提供保护的优势，但异种</a:t>
            </a:r>
            <a:r>
              <a:rPr lang="en-US" altLang="zh-CN" sz="2000" b="1" dirty="0">
                <a:latin typeface="等线" panose="02010600030101010101" charset="-122"/>
                <a:ea typeface="等线" panose="02010600030101010101" charset="-122"/>
                <a:cs typeface="等线" panose="02010600030101010101" charset="-122"/>
              </a:rPr>
              <a:t>gamma-</a:t>
            </a:r>
            <a:r>
              <a:rPr lang="zh-CN" altLang="en-US" sz="2000" b="1" dirty="0">
                <a:latin typeface="等线" panose="02010600030101010101" charset="-122"/>
                <a:ea typeface="等线" panose="02010600030101010101" charset="-122"/>
                <a:cs typeface="等线" panose="02010600030101010101" charset="-122"/>
              </a:rPr>
              <a:t>球蛋白只是</a:t>
            </a:r>
            <a:r>
              <a:rPr lang="zh-CN" altLang="en-US" sz="2000" b="1" dirty="0">
                <a:solidFill>
                  <a:srgbClr val="FF0000"/>
                </a:solidFill>
                <a:latin typeface="等线" panose="02010600030101010101" charset="-122"/>
                <a:ea typeface="等线" panose="02010600030101010101" charset="-122"/>
                <a:cs typeface="等线" panose="02010600030101010101" charset="-122"/>
              </a:rPr>
              <a:t>短期</a:t>
            </a:r>
            <a:r>
              <a:rPr lang="zh-CN" altLang="en-US" sz="2000" b="1" dirty="0">
                <a:latin typeface="等线" panose="02010600030101010101" charset="-122"/>
                <a:ea typeface="等线" panose="02010600030101010101" charset="-122"/>
                <a:cs typeface="等线" panose="02010600030101010101" charset="-122"/>
              </a:rPr>
              <a:t>有效，常常导致病理</a:t>
            </a:r>
            <a:r>
              <a:rPr lang="zh-CN" altLang="en-US" sz="2000" b="1" dirty="0">
                <a:solidFill>
                  <a:srgbClr val="FF0000"/>
                </a:solidFill>
                <a:latin typeface="等线" panose="02010600030101010101" charset="-122"/>
                <a:ea typeface="等线" panose="02010600030101010101" charset="-122"/>
                <a:cs typeface="等线" panose="02010600030101010101" charset="-122"/>
              </a:rPr>
              <a:t>合并症</a:t>
            </a:r>
            <a:r>
              <a:rPr lang="zh-CN" altLang="en-US" sz="2000" b="1" dirty="0">
                <a:latin typeface="等线" panose="02010600030101010101" charset="-122"/>
                <a:ea typeface="等线" panose="02010600030101010101" charset="-122"/>
                <a:cs typeface="等线" panose="02010600030101010101" charset="-122"/>
              </a:rPr>
              <a:t>（血清病</a:t>
            </a:r>
            <a:r>
              <a:rPr lang="en-US" altLang="zh-CN" sz="2000" b="1" dirty="0">
                <a:latin typeface="等线" panose="02010600030101010101" charset="-122"/>
                <a:ea typeface="等线" panose="02010600030101010101" charset="-122"/>
                <a:cs typeface="等线" panose="02010600030101010101" charset="-122"/>
              </a:rPr>
              <a:t>,HAHA</a:t>
            </a:r>
            <a:r>
              <a:rPr lang="zh-CN" altLang="en-US" sz="2000" b="1" dirty="0">
                <a:latin typeface="等线" panose="02010600030101010101" charset="-122"/>
                <a:ea typeface="等线" panose="02010600030101010101" charset="-122"/>
                <a:cs typeface="等线" panose="02010600030101010101" charset="-122"/>
              </a:rPr>
              <a:t>）和</a:t>
            </a:r>
            <a:r>
              <a:rPr lang="zh-CN" altLang="en-US" sz="2000" b="1" dirty="0">
                <a:solidFill>
                  <a:srgbClr val="FF0000"/>
                </a:solidFill>
                <a:latin typeface="等线" panose="02010600030101010101" charset="-122"/>
                <a:ea typeface="等线" panose="02010600030101010101" charset="-122"/>
                <a:cs typeface="等线" panose="02010600030101010101" charset="-122"/>
              </a:rPr>
              <a:t>过敏反应</a:t>
            </a:r>
            <a:r>
              <a:rPr lang="zh-CN" altLang="en-US" sz="2000" b="1" dirty="0">
                <a:latin typeface="等线" panose="02010600030101010101" charset="-122"/>
                <a:ea typeface="等线" panose="02010600030101010101" charset="-122"/>
                <a:cs typeface="等线" panose="02010600030101010101" charset="-122"/>
              </a:rPr>
              <a:t>。</a:t>
            </a:r>
            <a:endParaRPr lang="zh-CN" altLang="en-US" sz="2000" b="1" dirty="0">
              <a:latin typeface="等线" panose="02010600030101010101" charset="-122"/>
              <a:ea typeface="等线" panose="02010600030101010101" charset="-122"/>
              <a:cs typeface="等线" panose="02010600030101010101" charset="-122"/>
            </a:endParaRPr>
          </a:p>
        </p:txBody>
      </p:sp>
      <p:sp>
        <p:nvSpPr>
          <p:cNvPr id="5126" name="Text Box 7"/>
          <p:cNvSpPr txBox="1">
            <a:spLocks noChangeArrowheads="1"/>
          </p:cNvSpPr>
          <p:nvPr/>
        </p:nvSpPr>
        <p:spPr bwMode="auto">
          <a:xfrm>
            <a:off x="1633855" y="4273242"/>
            <a:ext cx="315404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400" b="1" dirty="0">
                <a:solidFill>
                  <a:schemeClr val="tx1"/>
                </a:solidFill>
                <a:latin typeface="等线" panose="02010600030101010101" charset="-122"/>
                <a:ea typeface="等线" panose="02010600030101010101" charset="-122"/>
                <a:cs typeface="等线" panose="02010600030101010101" charset="-122"/>
              </a:rPr>
              <a:t>2 </a:t>
            </a:r>
            <a:r>
              <a:rPr lang="zh-CN" altLang="en-US" sz="2400" b="1" dirty="0">
                <a:solidFill>
                  <a:schemeClr val="tx1"/>
                </a:solidFill>
                <a:latin typeface="等线" panose="02010600030101010101" charset="-122"/>
                <a:ea typeface="等线" panose="02010600030101010101" charset="-122"/>
                <a:cs typeface="等线" panose="02010600030101010101" charset="-122"/>
              </a:rPr>
              <a:t>人的</a:t>
            </a:r>
            <a:r>
              <a:rPr lang="en-US" altLang="zh-CN" sz="2400" b="1" dirty="0">
                <a:solidFill>
                  <a:schemeClr val="tx1"/>
                </a:solidFill>
                <a:latin typeface="等线" panose="02010600030101010101" charset="-122"/>
                <a:ea typeface="等线" panose="02010600030101010101" charset="-122"/>
                <a:cs typeface="等线" panose="02010600030101010101" charset="-122"/>
              </a:rPr>
              <a:t>gamma-</a:t>
            </a:r>
            <a:r>
              <a:rPr lang="zh-CN" altLang="en-US" sz="2400" b="1" dirty="0">
                <a:solidFill>
                  <a:schemeClr val="tx1"/>
                </a:solidFill>
                <a:latin typeface="等线" panose="02010600030101010101" charset="-122"/>
                <a:ea typeface="等线" panose="02010600030101010101" charset="-122"/>
                <a:cs typeface="等线" panose="02010600030101010101" charset="-122"/>
              </a:rPr>
              <a:t>球蛋白</a:t>
            </a:r>
            <a:endParaRPr lang="zh-CN" altLang="en-US" sz="2400" b="1" dirty="0">
              <a:solidFill>
                <a:schemeClr val="tx1"/>
              </a:solidFill>
              <a:latin typeface="等线" panose="02010600030101010101" charset="-122"/>
              <a:ea typeface="等线" panose="02010600030101010101" charset="-122"/>
              <a:cs typeface="等线" panose="02010600030101010101" charset="-122"/>
            </a:endParaRPr>
          </a:p>
        </p:txBody>
      </p:sp>
      <p:sp>
        <p:nvSpPr>
          <p:cNvPr id="5127" name="Text Box 8"/>
          <p:cNvSpPr txBox="1">
            <a:spLocks noChangeArrowheads="1"/>
          </p:cNvSpPr>
          <p:nvPr/>
        </p:nvSpPr>
        <p:spPr bwMode="auto">
          <a:xfrm>
            <a:off x="1233488" y="595005"/>
            <a:ext cx="65836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3600" b="1" dirty="0">
                <a:latin typeface="等线" panose="02010600030101010101" charset="-122"/>
                <a:ea typeface="等线" panose="02010600030101010101" charset="-122"/>
              </a:rPr>
              <a:t>被动免疫治疗方法的安全性问题</a:t>
            </a:r>
            <a:endParaRPr lang="zh-CN" altLang="en-US" sz="3600" b="1" dirty="0">
              <a:latin typeface="等线" panose="02010600030101010101" charset="-122"/>
              <a:ea typeface="等线" panose="02010600030101010101" charset="-122"/>
            </a:endParaRPr>
          </a:p>
        </p:txBody>
      </p:sp>
      <p:sp>
        <p:nvSpPr>
          <p:cNvPr id="8" name="Rectangle 6"/>
          <p:cNvSpPr>
            <a:spLocks noChangeArrowheads="1"/>
          </p:cNvSpPr>
          <p:nvPr/>
        </p:nvSpPr>
        <p:spPr bwMode="auto">
          <a:xfrm>
            <a:off x="883920" y="260350"/>
            <a:ext cx="10707370" cy="6409055"/>
          </a:xfrm>
          <a:prstGeom prst="rect">
            <a:avLst/>
          </a:prstGeom>
          <a:noFill/>
          <a:ln w="57150" cmpd="thinThick">
            <a:solidFill>
              <a:srgbClr val="FF6699"/>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091419" y="526257"/>
            <a:ext cx="9317854" cy="1325563"/>
          </a:xfrm>
        </p:spPr>
        <p:txBody>
          <a:bodyPr/>
          <a:lstStyle/>
          <a:p>
            <a:pPr eaLnBrk="1" hangingPunct="1"/>
            <a:r>
              <a:rPr lang="zh-CN" altLang="en-US" sz="4800" b="1" dirty="0">
                <a:latin typeface="等线" panose="02010600030101010101" charset="-122"/>
                <a:ea typeface="等线" panose="02010600030101010101" charset="-122"/>
              </a:rPr>
              <a:t>抗体工程的定义</a:t>
            </a:r>
            <a:endParaRPr lang="zh-CN" altLang="en-US" sz="4800" b="1" dirty="0">
              <a:latin typeface="等线" panose="02010600030101010101" charset="-122"/>
              <a:ea typeface="等线" panose="02010600030101010101" charset="-122"/>
            </a:endParaRPr>
          </a:p>
        </p:txBody>
      </p:sp>
      <p:sp>
        <p:nvSpPr>
          <p:cNvPr id="6147" name="Rectangle 3"/>
          <p:cNvSpPr>
            <a:spLocks noGrp="1" noChangeArrowheads="1"/>
          </p:cNvSpPr>
          <p:nvPr>
            <p:ph type="body" idx="1"/>
          </p:nvPr>
        </p:nvSpPr>
        <p:spPr>
          <a:xfrm>
            <a:off x="2209800" y="1981201"/>
            <a:ext cx="7772400" cy="3895725"/>
          </a:xfrm>
        </p:spPr>
        <p:txBody>
          <a:bodyPr/>
          <a:lstStyle/>
          <a:p>
            <a:pPr eaLnBrk="1" hangingPunct="1">
              <a:lnSpc>
                <a:spcPct val="160000"/>
              </a:lnSpc>
              <a:buFontTx/>
              <a:buNone/>
            </a:pPr>
            <a:r>
              <a:rPr lang="en-US" altLang="zh-CN" b="1">
                <a:latin typeface="楷体_GB2312" pitchFamily="49" charset="-122"/>
                <a:ea typeface="楷体_GB2312" pitchFamily="49" charset="-122"/>
              </a:rPr>
              <a:t>     </a:t>
            </a:r>
            <a:r>
              <a:rPr lang="zh-CN" altLang="en-US" b="1">
                <a:latin typeface="等线" panose="02010600030101010101" charset="-122"/>
                <a:ea typeface="等线" panose="02010600030101010101" charset="-122"/>
              </a:rPr>
              <a:t>用基因工程、蛋白质工程、细胞工程等现代生物技术手段，构建适用于疾病预防、治疗、诊断等特定用途的抗体，及其规模化生产的生物工程。</a:t>
            </a:r>
            <a:endParaRPr lang="zh-CN" altLang="en-US" b="1">
              <a:latin typeface="等线" panose="02010600030101010101" charset="-122"/>
              <a:ea typeface="等线" panose="02010600030101010101" charset="-122"/>
            </a:endParaRPr>
          </a:p>
        </p:txBody>
      </p:sp>
      <p:sp>
        <p:nvSpPr>
          <p:cNvPr id="6148" name="Rectangle 4"/>
          <p:cNvSpPr>
            <a:spLocks noChangeArrowheads="1"/>
          </p:cNvSpPr>
          <p:nvPr/>
        </p:nvSpPr>
        <p:spPr bwMode="auto">
          <a:xfrm>
            <a:off x="1384935" y="260350"/>
            <a:ext cx="9780270" cy="6409055"/>
          </a:xfrm>
          <a:prstGeom prst="rect">
            <a:avLst/>
          </a:prstGeom>
          <a:noFill/>
          <a:ln w="57150" cmpd="thinThick">
            <a:solidFill>
              <a:srgbClr val="FF6699"/>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779233" y="524924"/>
            <a:ext cx="8332433" cy="1325563"/>
          </a:xfrm>
        </p:spPr>
        <p:txBody>
          <a:bodyPr/>
          <a:lstStyle/>
          <a:p>
            <a:pPr eaLnBrk="1" hangingPunct="1"/>
            <a:r>
              <a:rPr lang="zh-CN" altLang="en-US" b="1" dirty="0">
                <a:latin typeface="等线" panose="02010600030101010101" charset="-122"/>
                <a:ea typeface="等线" panose="02010600030101010101" charset="-122"/>
              </a:rPr>
              <a:t>抗体工程要解决的问题</a:t>
            </a:r>
            <a:endParaRPr lang="zh-CN" altLang="en-US" b="1" dirty="0">
              <a:latin typeface="等线" panose="02010600030101010101" charset="-122"/>
              <a:ea typeface="等线" panose="02010600030101010101" charset="-122"/>
            </a:endParaRPr>
          </a:p>
        </p:txBody>
      </p:sp>
      <p:sp>
        <p:nvSpPr>
          <p:cNvPr id="7171" name="Rectangle 3"/>
          <p:cNvSpPr>
            <a:spLocks noGrp="1" noChangeArrowheads="1"/>
          </p:cNvSpPr>
          <p:nvPr>
            <p:ph type="body" idx="1"/>
          </p:nvPr>
        </p:nvSpPr>
        <p:spPr>
          <a:xfrm>
            <a:off x="2208213" y="1916114"/>
            <a:ext cx="8278812" cy="4111625"/>
          </a:xfrm>
        </p:spPr>
        <p:txBody>
          <a:bodyPr/>
          <a:lstStyle/>
          <a:p>
            <a:pPr eaLnBrk="1" hangingPunct="1">
              <a:lnSpc>
                <a:spcPct val="130000"/>
              </a:lnSpc>
              <a:buFontTx/>
              <a:buNone/>
            </a:pPr>
            <a:r>
              <a:rPr lang="zh-CN" altLang="en-US" b="1">
                <a:solidFill>
                  <a:srgbClr val="CC0066"/>
                </a:solidFill>
                <a:latin typeface="等线" panose="02010600030101010101" charset="-122"/>
                <a:ea typeface="等线" panose="02010600030101010101" charset="-122"/>
              </a:rPr>
              <a:t>如何用工程化的技术手段制备优质的抗体？</a:t>
            </a:r>
            <a:endParaRPr lang="zh-CN" altLang="en-US" b="1">
              <a:solidFill>
                <a:srgbClr val="CC0066"/>
              </a:solidFill>
              <a:ea typeface="华文新魏" panose="02010800040101010101" pitchFamily="2" charset="-122"/>
            </a:endParaRPr>
          </a:p>
          <a:p>
            <a:pPr eaLnBrk="1" hangingPunct="1">
              <a:lnSpc>
                <a:spcPct val="130000"/>
              </a:lnSpc>
              <a:buClr>
                <a:srgbClr val="990033"/>
              </a:buClr>
              <a:buSzPct val="80000"/>
              <a:buFont typeface="Wingdings" panose="05000000000000000000" pitchFamily="2" charset="2"/>
              <a:buChar char="ü"/>
            </a:pPr>
            <a:r>
              <a:rPr lang="zh-CN" altLang="en-US" b="1">
                <a:latin typeface="华文新魏" panose="02010800040101010101" pitchFamily="2" charset="-122"/>
                <a:ea typeface="华文新魏" panose="02010800040101010101" pitchFamily="2" charset="-122"/>
              </a:rPr>
              <a:t>      </a:t>
            </a:r>
            <a:r>
              <a:rPr lang="zh-CN" altLang="en-US" b="1">
                <a:latin typeface="等线" panose="02010600030101010101" charset="-122"/>
                <a:ea typeface="等线" panose="02010600030101010101" charset="-122"/>
                <a:cs typeface="等线" panose="02010600030101010101" charset="-122"/>
              </a:rPr>
              <a:t>特异</a:t>
            </a:r>
            <a:endParaRPr lang="zh-CN" altLang="en-US" b="1">
              <a:latin typeface="等线" panose="02010600030101010101" charset="-122"/>
              <a:ea typeface="等线" panose="02010600030101010101" charset="-122"/>
              <a:cs typeface="等线" panose="02010600030101010101" charset="-122"/>
            </a:endParaRPr>
          </a:p>
          <a:p>
            <a:pPr eaLnBrk="1" hangingPunct="1">
              <a:lnSpc>
                <a:spcPct val="130000"/>
              </a:lnSpc>
              <a:buClr>
                <a:srgbClr val="990033"/>
              </a:buClr>
              <a:buSzPct val="80000"/>
              <a:buFont typeface="Wingdings" panose="05000000000000000000" pitchFamily="2" charset="2"/>
              <a:buChar char="ü"/>
            </a:pPr>
            <a:r>
              <a:rPr lang="zh-CN" altLang="en-US" b="1">
                <a:latin typeface="等线" panose="02010600030101010101" charset="-122"/>
                <a:ea typeface="等线" panose="02010600030101010101" charset="-122"/>
                <a:cs typeface="等线" panose="02010600030101010101" charset="-122"/>
              </a:rPr>
              <a:t>      高效</a:t>
            </a:r>
            <a:endParaRPr lang="zh-CN" altLang="en-US" b="1">
              <a:latin typeface="等线" panose="02010600030101010101" charset="-122"/>
              <a:ea typeface="等线" panose="02010600030101010101" charset="-122"/>
              <a:cs typeface="等线" panose="02010600030101010101" charset="-122"/>
            </a:endParaRPr>
          </a:p>
          <a:p>
            <a:pPr eaLnBrk="1" hangingPunct="1">
              <a:lnSpc>
                <a:spcPct val="130000"/>
              </a:lnSpc>
              <a:buClr>
                <a:srgbClr val="990033"/>
              </a:buClr>
              <a:buSzPct val="80000"/>
              <a:buFont typeface="Wingdings" panose="05000000000000000000" pitchFamily="2" charset="2"/>
              <a:buChar char="ü"/>
            </a:pPr>
            <a:r>
              <a:rPr lang="zh-CN" altLang="en-US" b="1">
                <a:latin typeface="等线" panose="02010600030101010101" charset="-122"/>
                <a:ea typeface="等线" panose="02010600030101010101" charset="-122"/>
                <a:cs typeface="等线" panose="02010600030101010101" charset="-122"/>
              </a:rPr>
              <a:t>      安全</a:t>
            </a:r>
            <a:endParaRPr lang="zh-CN" altLang="en-US" b="1">
              <a:latin typeface="等线" panose="02010600030101010101" charset="-122"/>
              <a:ea typeface="等线" panose="02010600030101010101" charset="-122"/>
              <a:cs typeface="等线" panose="02010600030101010101" charset="-122"/>
            </a:endParaRPr>
          </a:p>
          <a:p>
            <a:pPr eaLnBrk="1" hangingPunct="1">
              <a:lnSpc>
                <a:spcPct val="130000"/>
              </a:lnSpc>
              <a:buClr>
                <a:srgbClr val="990033"/>
              </a:buClr>
              <a:buSzPct val="80000"/>
              <a:buFont typeface="Wingdings" panose="05000000000000000000" pitchFamily="2" charset="2"/>
              <a:buChar char="ü"/>
            </a:pPr>
            <a:r>
              <a:rPr lang="zh-CN" altLang="en-US" b="1">
                <a:latin typeface="等线" panose="02010600030101010101" charset="-122"/>
                <a:ea typeface="等线" panose="02010600030101010101" charset="-122"/>
                <a:cs typeface="等线" panose="02010600030101010101" charset="-122"/>
              </a:rPr>
              <a:t>      质量可控</a:t>
            </a:r>
            <a:endParaRPr lang="zh-CN" altLang="en-US" b="1">
              <a:latin typeface="等线" panose="02010600030101010101" charset="-122"/>
              <a:ea typeface="等线" panose="02010600030101010101" charset="-122"/>
              <a:cs typeface="等线" panose="02010600030101010101" charset="-122"/>
            </a:endParaRPr>
          </a:p>
        </p:txBody>
      </p:sp>
      <p:sp>
        <p:nvSpPr>
          <p:cNvPr id="7172" name="Rectangle 4"/>
          <p:cNvSpPr>
            <a:spLocks noChangeArrowheads="1"/>
          </p:cNvSpPr>
          <p:nvPr/>
        </p:nvSpPr>
        <p:spPr bwMode="auto">
          <a:xfrm>
            <a:off x="1258570" y="260350"/>
            <a:ext cx="9590405" cy="6409055"/>
          </a:xfrm>
          <a:prstGeom prst="rect">
            <a:avLst/>
          </a:prstGeom>
          <a:noFill/>
          <a:ln w="57150" cmpd="thinThick">
            <a:solidFill>
              <a:srgbClr val="FF6699"/>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2209800" y="1981200"/>
            <a:ext cx="8134350" cy="4114800"/>
          </a:xfrm>
        </p:spPr>
        <p:txBody>
          <a:bodyPr/>
          <a:lstStyle/>
          <a:p>
            <a:pPr eaLnBrk="1" hangingPunct="1">
              <a:lnSpc>
                <a:spcPct val="150000"/>
              </a:lnSpc>
            </a:pPr>
            <a:r>
              <a:rPr lang="zh-CN" altLang="en-US" b="1" dirty="0">
                <a:latin typeface="等线" panose="02010600030101010101" charset="-122"/>
                <a:ea typeface="等线" panose="02010600030101010101" charset="-122"/>
                <a:cs typeface="等线" panose="02010600030101010101" charset="-122"/>
              </a:rPr>
              <a:t>筛选治疗靶标分子和关键功能域</a:t>
            </a:r>
            <a:endParaRPr lang="zh-CN" altLang="en-US" b="1" dirty="0">
              <a:latin typeface="等线" panose="02010600030101010101" charset="-122"/>
              <a:ea typeface="等线" panose="02010600030101010101" charset="-122"/>
              <a:cs typeface="等线" panose="02010600030101010101" charset="-122"/>
            </a:endParaRPr>
          </a:p>
          <a:p>
            <a:pPr eaLnBrk="1" hangingPunct="1">
              <a:lnSpc>
                <a:spcPct val="150000"/>
              </a:lnSpc>
            </a:pPr>
            <a:r>
              <a:rPr lang="zh-CN" altLang="en-US" b="1" dirty="0">
                <a:latin typeface="等线" panose="02010600030101010101" charset="-122"/>
                <a:ea typeface="等线" panose="02010600030101010101" charset="-122"/>
                <a:cs typeface="等线" panose="02010600030101010101" charset="-122"/>
              </a:rPr>
              <a:t>克服免疫耐受（如肿瘤等自身抗原）</a:t>
            </a:r>
            <a:endParaRPr lang="zh-CN" altLang="en-US" b="1" dirty="0">
              <a:latin typeface="等线" panose="02010600030101010101" charset="-122"/>
              <a:ea typeface="等线" panose="02010600030101010101" charset="-122"/>
              <a:cs typeface="等线" panose="02010600030101010101" charset="-122"/>
            </a:endParaRPr>
          </a:p>
          <a:p>
            <a:pPr eaLnBrk="1" hangingPunct="1">
              <a:lnSpc>
                <a:spcPct val="150000"/>
              </a:lnSpc>
            </a:pPr>
            <a:r>
              <a:rPr lang="zh-CN" altLang="en-US" b="1" dirty="0">
                <a:latin typeface="等线" panose="02010600030101010101" charset="-122"/>
                <a:ea typeface="等线" panose="02010600030101010101" charset="-122"/>
                <a:cs typeface="等线" panose="02010600030101010101" charset="-122"/>
              </a:rPr>
              <a:t>克服过敏反应（</a:t>
            </a:r>
            <a:r>
              <a:rPr lang="en-US" altLang="zh-CN" b="1" dirty="0">
                <a:latin typeface="等线" panose="02010600030101010101" charset="-122"/>
                <a:ea typeface="等线" panose="02010600030101010101" charset="-122"/>
                <a:cs typeface="等线" panose="02010600030101010101" charset="-122"/>
              </a:rPr>
              <a:t>HAHA, HAMA)</a:t>
            </a:r>
            <a:endParaRPr lang="en-US" altLang="zh-CN" b="1" dirty="0">
              <a:latin typeface="等线" panose="02010600030101010101" charset="-122"/>
              <a:ea typeface="等线" panose="02010600030101010101" charset="-122"/>
              <a:cs typeface="等线" panose="02010600030101010101" charset="-122"/>
            </a:endParaRPr>
          </a:p>
          <a:p>
            <a:pPr eaLnBrk="1" hangingPunct="1">
              <a:lnSpc>
                <a:spcPct val="150000"/>
              </a:lnSpc>
            </a:pPr>
            <a:r>
              <a:rPr lang="zh-CN" altLang="en-US" b="1" dirty="0">
                <a:latin typeface="等线" panose="02010600030101010101" charset="-122"/>
                <a:ea typeface="等线" panose="02010600030101010101" charset="-122"/>
                <a:cs typeface="等线" panose="02010600030101010101" charset="-122"/>
              </a:rPr>
              <a:t>改善体内分布和代谢</a:t>
            </a:r>
            <a:endParaRPr lang="zh-CN" altLang="en-US" b="1" dirty="0">
              <a:latin typeface="等线" panose="02010600030101010101" charset="-122"/>
              <a:ea typeface="等线" panose="02010600030101010101" charset="-122"/>
              <a:cs typeface="等线" panose="02010600030101010101" charset="-122"/>
            </a:endParaRPr>
          </a:p>
          <a:p>
            <a:pPr eaLnBrk="1" hangingPunct="1">
              <a:lnSpc>
                <a:spcPct val="150000"/>
              </a:lnSpc>
            </a:pPr>
            <a:r>
              <a:rPr lang="zh-CN" altLang="en-US" b="1" dirty="0">
                <a:latin typeface="等线" panose="02010600030101010101" charset="-122"/>
                <a:ea typeface="等线" panose="02010600030101010101" charset="-122"/>
                <a:cs typeface="等线" panose="02010600030101010101" charset="-122"/>
              </a:rPr>
              <a:t>控制质量，实现标准化</a:t>
            </a:r>
            <a:endParaRPr lang="zh-CN" altLang="en-US" b="1" dirty="0">
              <a:latin typeface="等线" panose="02010600030101010101" charset="-122"/>
              <a:ea typeface="等线" panose="02010600030101010101" charset="-122"/>
              <a:cs typeface="等线" panose="02010600030101010101" charset="-122"/>
            </a:endParaRPr>
          </a:p>
          <a:p>
            <a:pPr eaLnBrk="1" hangingPunct="1">
              <a:lnSpc>
                <a:spcPct val="110000"/>
              </a:lnSpc>
            </a:pPr>
            <a:endParaRPr lang="zh-CN" altLang="en-US" dirty="0">
              <a:latin typeface="楷体_GB2312" pitchFamily="49" charset="-122"/>
              <a:ea typeface="楷体_GB2312" pitchFamily="49" charset="-122"/>
            </a:endParaRPr>
          </a:p>
          <a:p>
            <a:pPr eaLnBrk="1" hangingPunct="1">
              <a:lnSpc>
                <a:spcPct val="110000"/>
              </a:lnSpc>
            </a:pPr>
            <a:endParaRPr lang="zh-CN" altLang="en-US" dirty="0">
              <a:latin typeface="楷体_GB2312" pitchFamily="49" charset="-122"/>
              <a:ea typeface="楷体_GB2312" pitchFamily="49" charset="-122"/>
            </a:endParaRPr>
          </a:p>
          <a:p>
            <a:pPr eaLnBrk="1" hangingPunct="1">
              <a:lnSpc>
                <a:spcPct val="110000"/>
              </a:lnSpc>
            </a:pPr>
            <a:endParaRPr lang="en-US" altLang="zh-CN" dirty="0">
              <a:latin typeface="楷体_GB2312" pitchFamily="49" charset="-122"/>
              <a:ea typeface="楷体_GB2312" pitchFamily="49" charset="-122"/>
            </a:endParaRPr>
          </a:p>
        </p:txBody>
      </p:sp>
      <p:sp>
        <p:nvSpPr>
          <p:cNvPr id="8195" name="Rectangle 4"/>
          <p:cNvSpPr>
            <a:spLocks noChangeArrowheads="1"/>
          </p:cNvSpPr>
          <p:nvPr/>
        </p:nvSpPr>
        <p:spPr bwMode="auto">
          <a:xfrm>
            <a:off x="2279650" y="549275"/>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algn="ctr" eaLnBrk="1" hangingPunct="1"/>
            <a:r>
              <a:rPr lang="zh-CN" altLang="en-US" sz="4400" b="1">
                <a:solidFill>
                  <a:schemeClr val="tx1"/>
                </a:solidFill>
                <a:latin typeface="等线" panose="02010600030101010101" charset="-122"/>
                <a:ea typeface="等线" panose="02010600030101010101" charset="-122"/>
              </a:rPr>
              <a:t>抗体工程要解决的问题</a:t>
            </a:r>
            <a:endParaRPr lang="zh-CN" altLang="en-US" sz="4400" b="1">
              <a:solidFill>
                <a:schemeClr val="tx1"/>
              </a:solidFill>
              <a:latin typeface="等线" panose="02010600030101010101" charset="-122"/>
              <a:ea typeface="等线" panose="02010600030101010101" charset="-122"/>
            </a:endParaRPr>
          </a:p>
        </p:txBody>
      </p:sp>
      <p:sp>
        <p:nvSpPr>
          <p:cNvPr id="8196" name="Rectangle 5"/>
          <p:cNvSpPr>
            <a:spLocks noChangeArrowheads="1"/>
          </p:cNvSpPr>
          <p:nvPr/>
        </p:nvSpPr>
        <p:spPr bwMode="auto">
          <a:xfrm>
            <a:off x="1340528" y="260350"/>
            <a:ext cx="9694416" cy="6408738"/>
          </a:xfrm>
          <a:prstGeom prst="rect">
            <a:avLst/>
          </a:prstGeom>
          <a:noFill/>
          <a:ln w="57150" cmpd="thinThick">
            <a:solidFill>
              <a:srgbClr val="FF6699"/>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Text Box 2"/>
          <p:cNvSpPr txBox="1">
            <a:spLocks noChangeArrowheads="1"/>
          </p:cNvSpPr>
          <p:nvPr/>
        </p:nvSpPr>
        <p:spPr bwMode="auto">
          <a:xfrm>
            <a:off x="1919288" y="5445125"/>
            <a:ext cx="4267200" cy="521970"/>
          </a:xfrm>
          <a:prstGeom prst="rect">
            <a:avLst/>
          </a:prstGeom>
          <a:noFill/>
          <a:ln w="9525">
            <a:solidFill>
              <a:srgbClr val="000066"/>
            </a:solidFill>
            <a:miter lim="800000"/>
          </a:ln>
          <a:effectLst/>
        </p:spPr>
        <p:txBody>
          <a:bodyPr>
            <a:spAutoFit/>
          </a:bodyPr>
          <a:lstStyle/>
          <a:p>
            <a:pPr algn="dist">
              <a:spcBef>
                <a:spcPct val="50000"/>
              </a:spcBef>
              <a:defRPr/>
            </a:pPr>
            <a:r>
              <a:rPr lang="zh-CN" altLang="en-US" sz="2800" b="1">
                <a:solidFill>
                  <a:srgbClr val="990033"/>
                </a:solidFill>
                <a:effectLst>
                  <a:outerShdw blurRad="38100" dist="38100" dir="2700000" algn="tl">
                    <a:srgbClr val="C0C0C0"/>
                  </a:outerShdw>
                </a:effectLst>
                <a:latin typeface="等线" panose="02010600030101010101" charset="-122"/>
                <a:ea typeface="等线" panose="02010600030101010101" charset="-122"/>
              </a:rPr>
              <a:t>整体水平抗体生成技术</a:t>
            </a:r>
            <a:endParaRPr lang="zh-CN" altLang="en-US" sz="2800" b="1">
              <a:solidFill>
                <a:srgbClr val="990033"/>
              </a:solidFill>
              <a:effectLst>
                <a:outerShdw blurRad="38100" dist="38100" dir="2700000" algn="tl">
                  <a:srgbClr val="C0C0C0"/>
                </a:outerShdw>
              </a:effectLst>
              <a:latin typeface="等线" panose="02010600030101010101" charset="-122"/>
              <a:ea typeface="等线" panose="02010600030101010101" charset="-122"/>
            </a:endParaRPr>
          </a:p>
        </p:txBody>
      </p:sp>
      <p:sp>
        <p:nvSpPr>
          <p:cNvPr id="338947" name="Text Box 3"/>
          <p:cNvSpPr txBox="1">
            <a:spLocks noChangeArrowheads="1"/>
          </p:cNvSpPr>
          <p:nvPr/>
        </p:nvSpPr>
        <p:spPr bwMode="auto">
          <a:xfrm>
            <a:off x="1992313" y="3860800"/>
            <a:ext cx="4267200" cy="521970"/>
          </a:xfrm>
          <a:prstGeom prst="rect">
            <a:avLst/>
          </a:prstGeom>
          <a:noFill/>
          <a:ln w="9525">
            <a:solidFill>
              <a:srgbClr val="000066"/>
            </a:solidFill>
            <a:miter lim="800000"/>
          </a:ln>
          <a:effectLst/>
        </p:spPr>
        <p:txBody>
          <a:bodyPr>
            <a:spAutoFit/>
          </a:bodyPr>
          <a:lstStyle/>
          <a:p>
            <a:pPr algn="dist">
              <a:spcBef>
                <a:spcPct val="50000"/>
              </a:spcBef>
              <a:defRPr/>
            </a:pPr>
            <a:r>
              <a:rPr lang="zh-CN" altLang="en-US" sz="2800" b="1">
                <a:solidFill>
                  <a:srgbClr val="990033"/>
                </a:solidFill>
                <a:effectLst>
                  <a:outerShdw blurRad="38100" dist="38100" dir="2700000" algn="tl">
                    <a:srgbClr val="C0C0C0"/>
                  </a:outerShdw>
                </a:effectLst>
                <a:latin typeface="等线" panose="02010600030101010101" charset="-122"/>
                <a:ea typeface="等线" panose="02010600030101010101" charset="-122"/>
              </a:rPr>
              <a:t>细胞工程抗体生成技术</a:t>
            </a:r>
            <a:endParaRPr lang="zh-CN" altLang="en-US" sz="2800" b="1">
              <a:solidFill>
                <a:srgbClr val="990033"/>
              </a:solidFill>
              <a:effectLst>
                <a:outerShdw blurRad="38100" dist="38100" dir="2700000" algn="tl">
                  <a:srgbClr val="C0C0C0"/>
                </a:outerShdw>
              </a:effectLst>
              <a:latin typeface="等线" panose="02010600030101010101" charset="-122"/>
              <a:ea typeface="等线" panose="02010600030101010101" charset="-122"/>
            </a:endParaRPr>
          </a:p>
        </p:txBody>
      </p:sp>
      <p:sp>
        <p:nvSpPr>
          <p:cNvPr id="338948" name="Text Box 4"/>
          <p:cNvSpPr txBox="1">
            <a:spLocks noChangeArrowheads="1"/>
          </p:cNvSpPr>
          <p:nvPr/>
        </p:nvSpPr>
        <p:spPr bwMode="auto">
          <a:xfrm>
            <a:off x="1847850" y="1412875"/>
            <a:ext cx="4495800" cy="521970"/>
          </a:xfrm>
          <a:prstGeom prst="rect">
            <a:avLst/>
          </a:prstGeom>
          <a:noFill/>
          <a:ln w="9525">
            <a:solidFill>
              <a:srgbClr val="000066"/>
            </a:solidFill>
            <a:miter lim="800000"/>
          </a:ln>
          <a:effectLst/>
        </p:spPr>
        <p:txBody>
          <a:bodyPr>
            <a:spAutoFit/>
          </a:bodyPr>
          <a:lstStyle/>
          <a:p>
            <a:pPr algn="dist">
              <a:spcBef>
                <a:spcPct val="50000"/>
              </a:spcBef>
              <a:defRPr/>
            </a:pPr>
            <a:r>
              <a:rPr lang="en-US" altLang="zh-CN" b="1" dirty="0">
                <a:solidFill>
                  <a:srgbClr val="990033"/>
                </a:solidFill>
                <a:effectLst>
                  <a:outerShdw blurRad="38100" dist="38100" dir="2700000" algn="tl">
                    <a:srgbClr val="C0C0C0"/>
                  </a:outerShdw>
                </a:effectLst>
                <a:latin typeface="华文新魏" panose="02010800040101010101" pitchFamily="2" charset="-122"/>
                <a:ea typeface="华文新魏" panose="02010800040101010101" pitchFamily="2" charset="-122"/>
              </a:rPr>
              <a:t> </a:t>
            </a:r>
            <a:r>
              <a:rPr lang="zh-CN" altLang="en-US" sz="2800" b="1" dirty="0">
                <a:solidFill>
                  <a:srgbClr val="990033"/>
                </a:solidFill>
                <a:effectLst>
                  <a:outerShdw blurRad="38100" dist="38100" dir="2700000" algn="tl">
                    <a:srgbClr val="C0C0C0"/>
                  </a:outerShdw>
                </a:effectLst>
                <a:latin typeface="等线" panose="02010600030101010101" charset="-122"/>
                <a:ea typeface="等线" panose="02010600030101010101" charset="-122"/>
              </a:rPr>
              <a:t>基因工程抗体生成技术</a:t>
            </a:r>
            <a:endParaRPr lang="zh-CN" altLang="en-US" sz="2800" b="1" dirty="0">
              <a:solidFill>
                <a:srgbClr val="990033"/>
              </a:solidFill>
              <a:effectLst>
                <a:outerShdw blurRad="38100" dist="38100" dir="2700000" algn="tl">
                  <a:srgbClr val="C0C0C0"/>
                </a:outerShdw>
              </a:effectLst>
              <a:latin typeface="等线" panose="02010600030101010101" charset="-122"/>
              <a:ea typeface="等线" panose="02010600030101010101" charset="-122"/>
            </a:endParaRPr>
          </a:p>
        </p:txBody>
      </p:sp>
      <p:sp>
        <p:nvSpPr>
          <p:cNvPr id="338951" name="Rectangle 7"/>
          <p:cNvSpPr>
            <a:spLocks noChangeArrowheads="1"/>
          </p:cNvSpPr>
          <p:nvPr/>
        </p:nvSpPr>
        <p:spPr bwMode="auto">
          <a:xfrm>
            <a:off x="7284037" y="5475754"/>
            <a:ext cx="1706880" cy="460375"/>
          </a:xfrm>
          <a:prstGeom prst="rect">
            <a:avLst/>
          </a:prstGeom>
          <a:noFill/>
          <a:ln w="9525">
            <a:noFill/>
            <a:miter lim="800000"/>
          </a:ln>
          <a:effectLst/>
        </p:spPr>
        <p:txBody>
          <a:bodyPr wrap="none">
            <a:spAutoFit/>
          </a:bodyPr>
          <a:lstStyle/>
          <a:p>
            <a:pPr>
              <a:defRPr/>
            </a:pPr>
            <a:r>
              <a:rPr lang="zh-CN" altLang="en-US" sz="2400" b="1" dirty="0">
                <a:solidFill>
                  <a:srgbClr val="333399"/>
                </a:solidFill>
                <a:effectLst>
                  <a:outerShdw blurRad="38100" dist="38100" dir="2700000" algn="tl">
                    <a:srgbClr val="C0C0C0"/>
                  </a:outerShdw>
                </a:effectLst>
                <a:latin typeface="等线" panose="02010600030101010101" charset="-122"/>
                <a:ea typeface="等线" panose="02010600030101010101" charset="-122"/>
              </a:rPr>
              <a:t>多克隆抗体</a:t>
            </a:r>
            <a:endParaRPr lang="zh-CN" altLang="en-US" sz="2400" b="1" dirty="0">
              <a:solidFill>
                <a:srgbClr val="333399"/>
              </a:solidFill>
              <a:effectLst>
                <a:outerShdw blurRad="38100" dist="38100" dir="2700000" algn="tl">
                  <a:srgbClr val="C0C0C0"/>
                </a:outerShdw>
              </a:effectLst>
              <a:latin typeface="等线" panose="02010600030101010101" charset="-122"/>
              <a:ea typeface="等线" panose="02010600030101010101" charset="-122"/>
            </a:endParaRPr>
          </a:p>
        </p:txBody>
      </p:sp>
      <p:sp>
        <p:nvSpPr>
          <p:cNvPr id="338952" name="Text Box 8"/>
          <p:cNvSpPr txBox="1">
            <a:spLocks noChangeArrowheads="1"/>
          </p:cNvSpPr>
          <p:nvPr/>
        </p:nvSpPr>
        <p:spPr bwMode="auto">
          <a:xfrm>
            <a:off x="7364413" y="3926820"/>
            <a:ext cx="2057400" cy="460375"/>
          </a:xfrm>
          <a:prstGeom prst="rect">
            <a:avLst/>
          </a:prstGeom>
          <a:noFill/>
          <a:ln w="9525">
            <a:noFill/>
            <a:miter lim="800000"/>
          </a:ln>
          <a:effectLst/>
        </p:spPr>
        <p:txBody>
          <a:bodyPr>
            <a:spAutoFit/>
          </a:bodyPr>
          <a:lstStyle/>
          <a:p>
            <a:pPr>
              <a:spcBef>
                <a:spcPct val="50000"/>
              </a:spcBef>
              <a:defRPr/>
            </a:pPr>
            <a:r>
              <a:rPr lang="zh-CN" altLang="en-US" sz="2400" b="1" dirty="0">
                <a:solidFill>
                  <a:srgbClr val="333399"/>
                </a:solidFill>
                <a:effectLst>
                  <a:outerShdw blurRad="38100" dist="38100" dir="2700000" algn="tl">
                    <a:srgbClr val="C0C0C0"/>
                  </a:outerShdw>
                </a:effectLst>
                <a:latin typeface="等线" panose="02010600030101010101" charset="-122"/>
                <a:ea typeface="等线" panose="02010600030101010101" charset="-122"/>
              </a:rPr>
              <a:t>单克隆抗体</a:t>
            </a:r>
            <a:endParaRPr lang="zh-CN" altLang="en-US" sz="2400" b="1" dirty="0">
              <a:solidFill>
                <a:srgbClr val="333399"/>
              </a:solidFill>
              <a:effectLst>
                <a:outerShdw blurRad="38100" dist="38100" dir="2700000" algn="tl">
                  <a:srgbClr val="C0C0C0"/>
                </a:outerShdw>
              </a:effectLst>
              <a:ea typeface="楷体_GB2312" pitchFamily="49" charset="-122"/>
            </a:endParaRPr>
          </a:p>
        </p:txBody>
      </p:sp>
      <p:sp>
        <p:nvSpPr>
          <p:cNvPr id="338953" name="Rectangle 9"/>
          <p:cNvSpPr>
            <a:spLocks noChangeArrowheads="1"/>
          </p:cNvSpPr>
          <p:nvPr/>
        </p:nvSpPr>
        <p:spPr bwMode="auto">
          <a:xfrm>
            <a:off x="6983414" y="333376"/>
            <a:ext cx="3113087" cy="460375"/>
          </a:xfrm>
          <a:prstGeom prst="rect">
            <a:avLst/>
          </a:prstGeom>
          <a:noFill/>
          <a:ln w="9525">
            <a:noFill/>
            <a:miter lim="800000"/>
          </a:ln>
          <a:effectLst/>
        </p:spPr>
        <p:txBody>
          <a:bodyPr>
            <a:spAutoFit/>
          </a:bodyPr>
          <a:lstStyle/>
          <a:p>
            <a:pPr>
              <a:defRPr/>
            </a:pPr>
            <a:r>
              <a:rPr lang="zh-CN" altLang="en-US" sz="2400" b="1" dirty="0">
                <a:solidFill>
                  <a:srgbClr val="333399"/>
                </a:solidFill>
                <a:effectLst>
                  <a:outerShdw blurRad="38100" dist="38100" dir="2700000" algn="tl">
                    <a:srgbClr val="C0C0C0"/>
                  </a:outerShdw>
                </a:effectLst>
                <a:latin typeface="等线" panose="02010600030101010101" charset="-122"/>
                <a:ea typeface="等线" panose="02010600030101010101" charset="-122"/>
              </a:rPr>
              <a:t>嵌合抗体、改形抗体</a:t>
            </a:r>
            <a:endParaRPr lang="zh-CN" altLang="en-US" sz="2400" b="1" dirty="0">
              <a:solidFill>
                <a:srgbClr val="333399"/>
              </a:solidFill>
              <a:effectLst>
                <a:outerShdw blurRad="38100" dist="38100" dir="2700000" algn="tl">
                  <a:srgbClr val="C0C0C0"/>
                </a:outerShdw>
              </a:effectLst>
              <a:latin typeface="等线" panose="02010600030101010101" charset="-122"/>
              <a:ea typeface="等线" panose="02010600030101010101" charset="-122"/>
            </a:endParaRPr>
          </a:p>
        </p:txBody>
      </p:sp>
      <p:sp>
        <p:nvSpPr>
          <p:cNvPr id="338954" name="Text Box 10"/>
          <p:cNvSpPr txBox="1">
            <a:spLocks noChangeArrowheads="1"/>
          </p:cNvSpPr>
          <p:nvPr/>
        </p:nvSpPr>
        <p:spPr bwMode="auto">
          <a:xfrm>
            <a:off x="6526213" y="866775"/>
            <a:ext cx="3962400" cy="460375"/>
          </a:xfrm>
          <a:prstGeom prst="rect">
            <a:avLst/>
          </a:prstGeom>
          <a:noFill/>
          <a:ln w="9525">
            <a:noFill/>
            <a:miter lim="800000"/>
          </a:ln>
          <a:effectLst/>
        </p:spPr>
        <p:txBody>
          <a:bodyPr>
            <a:spAutoFit/>
          </a:bodyPr>
          <a:lstStyle/>
          <a:p>
            <a:pPr>
              <a:spcBef>
                <a:spcPct val="50000"/>
              </a:spcBef>
              <a:defRPr/>
            </a:pPr>
            <a:r>
              <a:rPr lang="zh-CN" altLang="en-US" sz="2400" b="1" dirty="0">
                <a:solidFill>
                  <a:srgbClr val="333399"/>
                </a:solidFill>
                <a:effectLst>
                  <a:outerShdw blurRad="38100" dist="38100" dir="2700000" algn="tl">
                    <a:srgbClr val="C0C0C0"/>
                  </a:outerShdw>
                </a:effectLst>
                <a:latin typeface="等线" panose="02010600030101010101" charset="-122"/>
                <a:ea typeface="等线" panose="02010600030101010101" charset="-122"/>
              </a:rPr>
              <a:t>“小型化抗体”（单链抗体）</a:t>
            </a:r>
            <a:endParaRPr lang="zh-CN" altLang="en-US" sz="2400" b="1" dirty="0">
              <a:solidFill>
                <a:srgbClr val="333399"/>
              </a:solidFill>
              <a:effectLst>
                <a:outerShdw blurRad="38100" dist="38100" dir="2700000" algn="tl">
                  <a:srgbClr val="C0C0C0"/>
                </a:outerShdw>
              </a:effectLst>
              <a:latin typeface="楷体_GB2312" pitchFamily="49" charset="-122"/>
              <a:ea typeface="楷体_GB2312" pitchFamily="49" charset="-122"/>
            </a:endParaRPr>
          </a:p>
        </p:txBody>
      </p:sp>
      <p:sp>
        <p:nvSpPr>
          <p:cNvPr id="338955" name="Text Box 11"/>
          <p:cNvSpPr txBox="1">
            <a:spLocks noChangeArrowheads="1"/>
          </p:cNvSpPr>
          <p:nvPr/>
        </p:nvSpPr>
        <p:spPr bwMode="auto">
          <a:xfrm>
            <a:off x="7135813" y="1323975"/>
            <a:ext cx="2514600" cy="460375"/>
          </a:xfrm>
          <a:prstGeom prst="rect">
            <a:avLst/>
          </a:prstGeom>
          <a:noFill/>
          <a:ln w="9525">
            <a:noFill/>
            <a:miter lim="800000"/>
          </a:ln>
          <a:effectLst/>
        </p:spPr>
        <p:txBody>
          <a:bodyPr>
            <a:spAutoFit/>
          </a:bodyPr>
          <a:lstStyle/>
          <a:p>
            <a:pPr>
              <a:spcBef>
                <a:spcPct val="50000"/>
              </a:spcBef>
              <a:defRPr/>
            </a:pPr>
            <a:r>
              <a:rPr lang="zh-CN" altLang="en-US" sz="2400" b="1" dirty="0">
                <a:solidFill>
                  <a:srgbClr val="333399"/>
                </a:solidFill>
                <a:effectLst>
                  <a:outerShdw blurRad="38100" dist="38100" dir="2700000" algn="tl">
                    <a:srgbClr val="C0C0C0"/>
                  </a:outerShdw>
                </a:effectLst>
                <a:latin typeface="等线" panose="02010600030101010101" charset="-122"/>
                <a:ea typeface="等线" panose="02010600030101010101" charset="-122"/>
              </a:rPr>
              <a:t>组合抗体库技术</a:t>
            </a:r>
            <a:endParaRPr lang="zh-CN" altLang="en-US" sz="2400" b="1" dirty="0">
              <a:solidFill>
                <a:srgbClr val="333399"/>
              </a:solidFill>
              <a:effectLst>
                <a:outerShdw blurRad="38100" dist="38100" dir="2700000" algn="tl">
                  <a:srgbClr val="C0C0C0"/>
                </a:outerShdw>
              </a:effectLst>
              <a:latin typeface="等线" panose="02010600030101010101" charset="-122"/>
              <a:ea typeface="等线" panose="02010600030101010101" charset="-122"/>
            </a:endParaRPr>
          </a:p>
        </p:txBody>
      </p:sp>
      <p:sp>
        <p:nvSpPr>
          <p:cNvPr id="338956" name="Text Box 12"/>
          <p:cNvSpPr txBox="1">
            <a:spLocks noChangeArrowheads="1"/>
          </p:cNvSpPr>
          <p:nvPr/>
        </p:nvSpPr>
        <p:spPr bwMode="auto">
          <a:xfrm>
            <a:off x="6983413" y="1857375"/>
            <a:ext cx="2895600" cy="460375"/>
          </a:xfrm>
          <a:prstGeom prst="rect">
            <a:avLst/>
          </a:prstGeom>
          <a:noFill/>
          <a:ln w="9525">
            <a:noFill/>
            <a:miter lim="800000"/>
          </a:ln>
          <a:effectLst/>
        </p:spPr>
        <p:txBody>
          <a:bodyPr>
            <a:spAutoFit/>
          </a:bodyPr>
          <a:lstStyle/>
          <a:p>
            <a:pPr>
              <a:spcBef>
                <a:spcPct val="50000"/>
              </a:spcBef>
              <a:defRPr/>
            </a:pPr>
            <a:r>
              <a:rPr lang="en-US" altLang="zh-CN" sz="2400" dirty="0">
                <a:solidFill>
                  <a:srgbClr val="333399"/>
                </a:solidFill>
                <a:effectLst>
                  <a:outerShdw blurRad="38100" dist="38100" dir="2700000" algn="tl">
                    <a:srgbClr val="C0C0C0"/>
                  </a:outerShdw>
                </a:effectLst>
                <a:latin typeface="楷体_GB2312" pitchFamily="49" charset="-122"/>
                <a:ea typeface="楷体_GB2312" pitchFamily="49" charset="-122"/>
              </a:rPr>
              <a:t> </a:t>
            </a:r>
            <a:r>
              <a:rPr lang="zh-CN" altLang="en-US" sz="2400" b="1" dirty="0">
                <a:solidFill>
                  <a:srgbClr val="333399"/>
                </a:solidFill>
                <a:effectLst>
                  <a:outerShdw blurRad="38100" dist="38100" dir="2700000" algn="tl">
                    <a:srgbClr val="C0C0C0"/>
                  </a:outerShdw>
                </a:effectLst>
                <a:latin typeface="等线" panose="02010600030101010101" charset="-122"/>
                <a:ea typeface="等线" panose="02010600030101010101" charset="-122"/>
              </a:rPr>
              <a:t>噬菌体抗体库技术</a:t>
            </a:r>
            <a:endParaRPr lang="zh-CN" altLang="en-US" sz="2400" b="1" dirty="0">
              <a:solidFill>
                <a:srgbClr val="333399"/>
              </a:solidFill>
              <a:effectLst>
                <a:outerShdw blurRad="38100" dist="38100" dir="2700000" algn="tl">
                  <a:srgbClr val="C0C0C0"/>
                </a:outerShdw>
              </a:effectLst>
              <a:latin typeface="楷体_GB2312" pitchFamily="49" charset="-122"/>
              <a:ea typeface="楷体_GB2312" pitchFamily="49" charset="-122"/>
            </a:endParaRPr>
          </a:p>
        </p:txBody>
      </p:sp>
      <p:sp>
        <p:nvSpPr>
          <p:cNvPr id="338957" name="Text Box 13"/>
          <p:cNvSpPr txBox="1">
            <a:spLocks noChangeArrowheads="1"/>
          </p:cNvSpPr>
          <p:nvPr/>
        </p:nvSpPr>
        <p:spPr bwMode="auto">
          <a:xfrm>
            <a:off x="6888164" y="2395538"/>
            <a:ext cx="3240087" cy="460375"/>
          </a:xfrm>
          <a:prstGeom prst="rect">
            <a:avLst/>
          </a:prstGeom>
          <a:noFill/>
          <a:ln w="9525">
            <a:noFill/>
            <a:miter lim="800000"/>
          </a:ln>
          <a:effectLst/>
        </p:spPr>
        <p:txBody>
          <a:bodyPr>
            <a:spAutoFit/>
          </a:bodyPr>
          <a:lstStyle/>
          <a:p>
            <a:pPr>
              <a:spcBef>
                <a:spcPct val="50000"/>
              </a:spcBef>
              <a:defRPr/>
            </a:pPr>
            <a:r>
              <a:rPr lang="en-US" altLang="zh-CN" sz="2400" dirty="0">
                <a:solidFill>
                  <a:srgbClr val="333399"/>
                </a:solidFill>
                <a:effectLst>
                  <a:outerShdw blurRad="38100" dist="38100" dir="2700000" algn="tl">
                    <a:srgbClr val="C0C0C0"/>
                  </a:outerShdw>
                </a:effectLst>
                <a:latin typeface="楷体_GB2312" pitchFamily="49" charset="-122"/>
                <a:ea typeface="楷体_GB2312" pitchFamily="49" charset="-122"/>
              </a:rPr>
              <a:t>  </a:t>
            </a:r>
            <a:r>
              <a:rPr lang="zh-CN" altLang="en-US" sz="2400" b="1" dirty="0">
                <a:solidFill>
                  <a:srgbClr val="333399"/>
                </a:solidFill>
                <a:effectLst>
                  <a:outerShdw blurRad="38100" dist="38100" dir="2700000" algn="tl">
                    <a:srgbClr val="C0C0C0"/>
                  </a:outerShdw>
                </a:effectLst>
                <a:latin typeface="等线" panose="02010600030101010101" charset="-122"/>
                <a:ea typeface="等线" panose="02010600030101010101" charset="-122"/>
              </a:rPr>
              <a:t>Ig基因转基因小鼠</a:t>
            </a:r>
            <a:endParaRPr lang="zh-CN" altLang="en-US" sz="2400" b="1" dirty="0">
              <a:solidFill>
                <a:srgbClr val="333399"/>
              </a:solidFill>
              <a:effectLst>
                <a:outerShdw blurRad="38100" dist="38100" dir="2700000" algn="tl">
                  <a:srgbClr val="C0C0C0"/>
                </a:outerShdw>
              </a:effectLst>
              <a:latin typeface="等线" panose="02010600030101010101" charset="-122"/>
              <a:ea typeface="等线" panose="02010600030101010101" charset="-122"/>
            </a:endParaRPr>
          </a:p>
        </p:txBody>
      </p:sp>
      <p:sp>
        <p:nvSpPr>
          <p:cNvPr id="338958" name="Text Box 14"/>
          <p:cNvSpPr txBox="1">
            <a:spLocks noChangeArrowheads="1"/>
          </p:cNvSpPr>
          <p:nvPr/>
        </p:nvSpPr>
        <p:spPr bwMode="auto">
          <a:xfrm>
            <a:off x="7104064" y="2924175"/>
            <a:ext cx="2854325" cy="460375"/>
          </a:xfrm>
          <a:prstGeom prst="rect">
            <a:avLst/>
          </a:prstGeom>
          <a:noFill/>
          <a:ln w="9525">
            <a:noFill/>
            <a:miter lim="800000"/>
          </a:ln>
          <a:effectLst/>
        </p:spPr>
        <p:txBody>
          <a:bodyPr>
            <a:spAutoFit/>
          </a:bodyPr>
          <a:lstStyle/>
          <a:p>
            <a:pPr>
              <a:spcBef>
                <a:spcPct val="50000"/>
              </a:spcBef>
              <a:defRPr/>
            </a:pPr>
            <a:r>
              <a:rPr lang="zh-CN" altLang="en-US" sz="2400" b="1" dirty="0">
                <a:solidFill>
                  <a:srgbClr val="333399"/>
                </a:solidFill>
                <a:effectLst>
                  <a:outerShdw blurRad="38100" dist="38100" dir="2700000" algn="tl">
                    <a:srgbClr val="C0C0C0"/>
                  </a:outerShdw>
                </a:effectLst>
                <a:latin typeface="等线" panose="02010600030101010101" charset="-122"/>
                <a:ea typeface="等线" panose="02010600030101010101" charset="-122"/>
              </a:rPr>
              <a:t>抗体真核表达技术</a:t>
            </a:r>
            <a:endParaRPr lang="zh-CN" altLang="en-US" sz="2400" b="1" dirty="0">
              <a:solidFill>
                <a:srgbClr val="333399"/>
              </a:solidFill>
              <a:effectLst>
                <a:outerShdw blurRad="38100" dist="38100" dir="2700000" algn="tl">
                  <a:srgbClr val="C0C0C0"/>
                </a:outerShdw>
              </a:effectLst>
              <a:latin typeface="楷体_GB2312" pitchFamily="49" charset="-122"/>
              <a:ea typeface="楷体_GB2312" pitchFamily="49" charset="-122"/>
            </a:endParaRPr>
          </a:p>
        </p:txBody>
      </p:sp>
      <p:sp>
        <p:nvSpPr>
          <p:cNvPr id="9229" name="AutoShape 15"/>
          <p:cNvSpPr>
            <a:spLocks noChangeArrowheads="1"/>
          </p:cNvSpPr>
          <p:nvPr/>
        </p:nvSpPr>
        <p:spPr bwMode="auto">
          <a:xfrm>
            <a:off x="3575050" y="4652963"/>
            <a:ext cx="719138" cy="576262"/>
          </a:xfrm>
          <a:prstGeom prst="upArrow">
            <a:avLst>
              <a:gd name="adj1" fmla="val 50000"/>
              <a:gd name="adj2" fmla="val 25000"/>
            </a:avLst>
          </a:prstGeom>
          <a:solidFill>
            <a:srgbClr val="FF99CC"/>
          </a:solidFill>
          <a:ln w="9525">
            <a:solidFill>
              <a:schemeClr val="tx1"/>
            </a:solidFill>
            <a:miter lim="800000"/>
          </a:ln>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zh-CN">
              <a:solidFill>
                <a:srgbClr val="FF99CC"/>
              </a:solidFill>
            </a:endParaRPr>
          </a:p>
        </p:txBody>
      </p:sp>
      <p:sp>
        <p:nvSpPr>
          <p:cNvPr id="9230" name="AutoShape 16"/>
          <p:cNvSpPr>
            <a:spLocks noChangeArrowheads="1"/>
          </p:cNvSpPr>
          <p:nvPr/>
        </p:nvSpPr>
        <p:spPr bwMode="auto">
          <a:xfrm>
            <a:off x="3575050" y="2565401"/>
            <a:ext cx="719138" cy="576263"/>
          </a:xfrm>
          <a:prstGeom prst="upArrow">
            <a:avLst>
              <a:gd name="adj1" fmla="val 50000"/>
              <a:gd name="adj2" fmla="val 25000"/>
            </a:avLst>
          </a:prstGeom>
          <a:solidFill>
            <a:srgbClr val="FF99CC"/>
          </a:solidFill>
          <a:ln w="9525">
            <a:solidFill>
              <a:schemeClr val="tx1"/>
            </a:solidFill>
            <a:miter lim="800000"/>
          </a:ln>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zh-CN">
              <a:solidFill>
                <a:srgbClr val="FF99CC"/>
              </a:solidFill>
            </a:endParaRPr>
          </a:p>
        </p:txBody>
      </p:sp>
      <p:sp>
        <p:nvSpPr>
          <p:cNvPr id="9231" name="Rectangle 17"/>
          <p:cNvSpPr>
            <a:spLocks noChangeArrowheads="1"/>
          </p:cNvSpPr>
          <p:nvPr/>
        </p:nvSpPr>
        <p:spPr bwMode="auto">
          <a:xfrm>
            <a:off x="1162974" y="260351"/>
            <a:ext cx="9907479" cy="6264275"/>
          </a:xfrm>
          <a:prstGeom prst="rect">
            <a:avLst/>
          </a:prstGeom>
          <a:noFill/>
          <a:ln w="57150" cmpd="thinThick">
            <a:solidFill>
              <a:srgbClr val="FF6699"/>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1984-kohle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994525" y="1693864"/>
            <a:ext cx="1714500" cy="2371725"/>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10243" name="Picture 5" descr="1984-milste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9026" y="1689419"/>
            <a:ext cx="1685925" cy="2376487"/>
          </a:xfrm>
          <a:prstGeom prst="rect">
            <a:avLst/>
          </a:prstGeom>
          <a:solidFill>
            <a:srgbClr val="FFCCFF"/>
          </a:solidFill>
          <a:ln w="9525">
            <a:solidFill>
              <a:srgbClr val="FF9900"/>
            </a:solidFill>
            <a:miter lim="800000"/>
            <a:headEnd/>
            <a:tailEnd/>
          </a:ln>
        </p:spPr>
      </p:pic>
      <p:sp>
        <p:nvSpPr>
          <p:cNvPr id="10244" name="Rectangle 6"/>
          <p:cNvSpPr>
            <a:spLocks noChangeArrowheads="1"/>
          </p:cNvSpPr>
          <p:nvPr/>
        </p:nvSpPr>
        <p:spPr bwMode="auto">
          <a:xfrm>
            <a:off x="4978400" y="3709988"/>
            <a:ext cx="5416550" cy="366712"/>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r>
              <a:rPr kumimoji="0" lang="en-US" altLang="zh-CN" sz="1800" b="1">
                <a:latin typeface="Arial" panose="020B0604020202020204" pitchFamily="34" charset="0"/>
              </a:rPr>
              <a:t>Georges J.F. Köhler, César Milstein, 1984 McAb </a:t>
            </a:r>
            <a:endParaRPr kumimoji="0" lang="en-US" altLang="zh-CN" sz="1800" b="1">
              <a:latin typeface="Arial" panose="020B0604020202020204" pitchFamily="34" charset="0"/>
            </a:endParaRPr>
          </a:p>
        </p:txBody>
      </p:sp>
      <p:pic>
        <p:nvPicPr>
          <p:cNvPr id="10245" name="Picture 9" descr="nobelfro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213" y="4652963"/>
            <a:ext cx="1909762"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10"/>
          <p:cNvSpPr>
            <a:spLocks noChangeArrowheads="1"/>
          </p:cNvSpPr>
          <p:nvPr/>
        </p:nvSpPr>
        <p:spPr bwMode="auto">
          <a:xfrm>
            <a:off x="1256983" y="2385378"/>
            <a:ext cx="5257800" cy="831850"/>
          </a:xfrm>
          <a:prstGeom prst="rect">
            <a:avLst/>
          </a:prstGeom>
          <a:noFill/>
          <a:ln w="9525">
            <a:solidFill>
              <a:srgbClr val="990033"/>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r>
              <a:rPr kumimoji="0" lang="en-US" altLang="zh-CN" sz="2400" i="1"/>
              <a:t>    for the discovery of the principle for production of monoclonal antibodies.</a:t>
            </a:r>
            <a:endParaRPr kumimoji="0" lang="en-US" altLang="zh-CN" sz="2400" i="1"/>
          </a:p>
        </p:txBody>
      </p:sp>
      <p:sp>
        <p:nvSpPr>
          <p:cNvPr id="10247" name="Rectangle 11"/>
          <p:cNvSpPr>
            <a:spLocks noChangeArrowheads="1"/>
          </p:cNvSpPr>
          <p:nvPr/>
        </p:nvSpPr>
        <p:spPr bwMode="auto">
          <a:xfrm>
            <a:off x="673735" y="260350"/>
            <a:ext cx="10830560" cy="6264275"/>
          </a:xfrm>
          <a:prstGeom prst="rect">
            <a:avLst/>
          </a:prstGeom>
          <a:noFill/>
          <a:ln w="57150" cmpd="thinThick">
            <a:solidFill>
              <a:srgbClr val="FF6699"/>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10248" name="Text Box 12"/>
          <p:cNvSpPr txBox="1">
            <a:spLocks noChangeArrowheads="1"/>
          </p:cNvSpPr>
          <p:nvPr/>
        </p:nvSpPr>
        <p:spPr bwMode="auto">
          <a:xfrm>
            <a:off x="2063750" y="476250"/>
            <a:ext cx="628015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b="1">
                <a:latin typeface="等线" panose="02010600030101010101" charset="-122"/>
                <a:ea typeface="等线" panose="02010600030101010101" charset="-122"/>
              </a:rPr>
              <a:t>单克隆抗体技术－抗体的细胞工程</a:t>
            </a:r>
            <a:endParaRPr lang="zh-CN" altLang="en-US" b="1">
              <a:latin typeface="等线" panose="02010600030101010101" charset="-122"/>
              <a:ea typeface="等线" panose="02010600030101010101" charset="-122"/>
            </a:endParaRPr>
          </a:p>
        </p:txBody>
      </p:sp>
      <p:sp>
        <p:nvSpPr>
          <p:cNvPr id="2" name="文本框 1"/>
          <p:cNvSpPr txBox="1"/>
          <p:nvPr/>
        </p:nvSpPr>
        <p:spPr>
          <a:xfrm>
            <a:off x="4638675" y="5342255"/>
            <a:ext cx="6492240" cy="922020"/>
          </a:xfrm>
          <a:prstGeom prst="rect">
            <a:avLst/>
          </a:prstGeom>
          <a:noFill/>
        </p:spPr>
        <p:txBody>
          <a:bodyPr wrap="square" rtlCol="0" anchor="t">
            <a:spAutoFit/>
          </a:bodyPr>
          <a:p>
            <a:r>
              <a:rPr lang="zh-CN" altLang="en-US" b="1"/>
              <a:t>Köhler, G. and Milstein, C</a:t>
            </a:r>
            <a:r>
              <a:rPr lang="zh-CN" altLang="en-US"/>
              <a:t>. Continuous cultures of fused cells secreting antibody of predefined specificity. Nature, </a:t>
            </a:r>
            <a:r>
              <a:rPr lang="zh-CN" altLang="en-US" b="1"/>
              <a:t>1975</a:t>
            </a:r>
            <a:r>
              <a:rPr lang="zh-CN" altLang="en-US"/>
              <a:t>, 256（5517）：495-497.</a:t>
            </a:r>
            <a:endParaRPr lang="zh-CN" alt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a:off x="2208214" y="3843338"/>
            <a:ext cx="1706562" cy="2276475"/>
            <a:chOff x="624" y="2421"/>
            <a:chExt cx="1075" cy="1434"/>
          </a:xfrm>
        </p:grpSpPr>
        <p:sp>
          <p:nvSpPr>
            <p:cNvPr id="13493" name="Oval 3"/>
            <p:cNvSpPr>
              <a:spLocks noChangeArrowheads="1"/>
            </p:cNvSpPr>
            <p:nvPr/>
          </p:nvSpPr>
          <p:spPr bwMode="auto">
            <a:xfrm>
              <a:off x="624" y="2421"/>
              <a:ext cx="1008" cy="939"/>
            </a:xfrm>
            <a:prstGeom prst="ellipse">
              <a:avLst/>
            </a:prstGeom>
            <a:solidFill>
              <a:srgbClr val="FF66FF"/>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3494" name="Oval 4"/>
            <p:cNvSpPr>
              <a:spLocks noChangeArrowheads="1"/>
            </p:cNvSpPr>
            <p:nvPr/>
          </p:nvSpPr>
          <p:spPr bwMode="auto">
            <a:xfrm>
              <a:off x="868" y="2470"/>
              <a:ext cx="656" cy="642"/>
            </a:xfrm>
            <a:prstGeom prst="ellipse">
              <a:avLst/>
            </a:prstGeom>
            <a:gradFill rotWithShape="0">
              <a:gsLst>
                <a:gs pos="0">
                  <a:srgbClr val="FFFFFF"/>
                </a:gs>
                <a:gs pos="100000">
                  <a:srgbClr val="0000CC"/>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3495" name="Text Box 5"/>
            <p:cNvSpPr txBox="1">
              <a:spLocks noChangeArrowheads="1"/>
            </p:cNvSpPr>
            <p:nvPr/>
          </p:nvSpPr>
          <p:spPr bwMode="auto">
            <a:xfrm>
              <a:off x="624" y="3565"/>
              <a:ext cx="1075"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zh-CN" altLang="en-US" sz="2400" b="1">
                  <a:solidFill>
                    <a:srgbClr val="333399"/>
                  </a:solidFill>
                  <a:latin typeface="等线" panose="02010600030101010101" charset="-122"/>
                  <a:ea typeface="等线" panose="02010600030101010101" charset="-122"/>
                </a:rPr>
                <a:t>骨髓瘤细胞</a:t>
              </a:r>
              <a:endParaRPr kumimoji="1" lang="zh-CN" altLang="en-US" sz="2400" b="1">
                <a:solidFill>
                  <a:srgbClr val="333399"/>
                </a:solidFill>
                <a:latin typeface="等线" panose="02010600030101010101" charset="-122"/>
                <a:ea typeface="等线" panose="02010600030101010101" charset="-122"/>
              </a:endParaRPr>
            </a:p>
          </p:txBody>
        </p:sp>
      </p:grpSp>
      <p:grpSp>
        <p:nvGrpSpPr>
          <p:cNvPr id="3" name="Group 6"/>
          <p:cNvGrpSpPr/>
          <p:nvPr/>
        </p:nvGrpSpPr>
        <p:grpSpPr bwMode="auto">
          <a:xfrm>
            <a:off x="1847851" y="1066800"/>
            <a:ext cx="2500313" cy="2289175"/>
            <a:chOff x="384" y="672"/>
            <a:chExt cx="1575" cy="1442"/>
          </a:xfrm>
        </p:grpSpPr>
        <p:sp>
          <p:nvSpPr>
            <p:cNvPr id="13489" name="Oval 7"/>
            <p:cNvSpPr>
              <a:spLocks noChangeArrowheads="1"/>
            </p:cNvSpPr>
            <p:nvPr/>
          </p:nvSpPr>
          <p:spPr bwMode="auto">
            <a:xfrm>
              <a:off x="672" y="672"/>
              <a:ext cx="1008" cy="939"/>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3490" name="Oval 8"/>
            <p:cNvSpPr>
              <a:spLocks noChangeArrowheads="1"/>
            </p:cNvSpPr>
            <p:nvPr/>
          </p:nvSpPr>
          <p:spPr bwMode="auto">
            <a:xfrm>
              <a:off x="772" y="721"/>
              <a:ext cx="656" cy="642"/>
            </a:xfrm>
            <a:prstGeom prst="ellipse">
              <a:avLst/>
            </a:prstGeom>
            <a:gradFill rotWithShape="0">
              <a:gsLst>
                <a:gs pos="0">
                  <a:srgbClr val="FFFFFF"/>
                </a:gs>
                <a:gs pos="100000">
                  <a:srgbClr val="FF9933"/>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3491" name="Text Box 9"/>
            <p:cNvSpPr txBox="1">
              <a:spLocks noChangeArrowheads="1"/>
            </p:cNvSpPr>
            <p:nvPr/>
          </p:nvSpPr>
          <p:spPr bwMode="auto">
            <a:xfrm>
              <a:off x="941" y="898"/>
              <a:ext cx="73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endParaRPr kumimoji="1" lang="zh-CN" altLang="zh-CN" sz="2000" b="1">
                <a:solidFill>
                  <a:srgbClr val="0000CC"/>
                </a:solidFill>
                <a:latin typeface="Times New Roman" panose="02020603050405020304" pitchFamily="18" charset="0"/>
              </a:endParaRPr>
            </a:p>
          </p:txBody>
        </p:sp>
        <p:sp>
          <p:nvSpPr>
            <p:cNvPr id="13492" name="Rectangle 10"/>
            <p:cNvSpPr>
              <a:spLocks noChangeArrowheads="1"/>
            </p:cNvSpPr>
            <p:nvPr/>
          </p:nvSpPr>
          <p:spPr bwMode="auto">
            <a:xfrm>
              <a:off x="384" y="1824"/>
              <a:ext cx="1575"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zh-CN" altLang="en-US" sz="2400" b="1">
                  <a:solidFill>
                    <a:srgbClr val="333399"/>
                  </a:solidFill>
                  <a:latin typeface="+mn-lt"/>
                  <a:ea typeface="+mn-lt"/>
                  <a:cs typeface="+mn-lt"/>
                </a:rPr>
                <a:t>致敏的</a:t>
              </a:r>
              <a:r>
                <a:rPr kumimoji="1" lang="en-US" altLang="zh-CN" sz="2400" b="1">
                  <a:solidFill>
                    <a:srgbClr val="333399"/>
                  </a:solidFill>
                  <a:latin typeface="+mn-lt"/>
                  <a:ea typeface="+mn-lt"/>
                  <a:cs typeface="+mn-lt"/>
                </a:rPr>
                <a:t>B</a:t>
              </a:r>
              <a:r>
                <a:rPr kumimoji="1" lang="zh-CN" altLang="en-US" sz="2400" b="1">
                  <a:solidFill>
                    <a:srgbClr val="333399"/>
                  </a:solidFill>
                  <a:latin typeface="+mn-lt"/>
                  <a:ea typeface="+mn-lt"/>
                  <a:cs typeface="+mn-lt"/>
                </a:rPr>
                <a:t>淋巴细胞</a:t>
              </a:r>
              <a:endParaRPr kumimoji="1" lang="zh-CN" altLang="en-US" sz="2400" b="1">
                <a:solidFill>
                  <a:srgbClr val="333399"/>
                </a:solidFill>
                <a:latin typeface="+mn-lt"/>
                <a:ea typeface="+mn-lt"/>
                <a:cs typeface="+mn-lt"/>
              </a:endParaRPr>
            </a:p>
          </p:txBody>
        </p:sp>
      </p:grpSp>
      <p:grpSp>
        <p:nvGrpSpPr>
          <p:cNvPr id="4" name="Group 11"/>
          <p:cNvGrpSpPr/>
          <p:nvPr/>
        </p:nvGrpSpPr>
        <p:grpSpPr bwMode="auto">
          <a:xfrm>
            <a:off x="3863975" y="1990725"/>
            <a:ext cx="3124200" cy="2593975"/>
            <a:chOff x="1776" y="1248"/>
            <a:chExt cx="1968" cy="1634"/>
          </a:xfrm>
        </p:grpSpPr>
        <p:sp>
          <p:nvSpPr>
            <p:cNvPr id="13484" name="Line 12"/>
            <p:cNvSpPr>
              <a:spLocks noChangeShapeType="1"/>
            </p:cNvSpPr>
            <p:nvPr/>
          </p:nvSpPr>
          <p:spPr bwMode="auto">
            <a:xfrm>
              <a:off x="1776" y="1248"/>
              <a:ext cx="912" cy="624"/>
            </a:xfrm>
            <a:prstGeom prst="line">
              <a:avLst/>
            </a:prstGeom>
            <a:noFill/>
            <a:ln w="38100">
              <a:solidFill>
                <a:schemeClr val="bg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3485" name="Line 13"/>
            <p:cNvSpPr>
              <a:spLocks noChangeShapeType="1"/>
            </p:cNvSpPr>
            <p:nvPr/>
          </p:nvSpPr>
          <p:spPr bwMode="auto">
            <a:xfrm flipV="1">
              <a:off x="1776" y="2304"/>
              <a:ext cx="912" cy="480"/>
            </a:xfrm>
            <a:prstGeom prst="line">
              <a:avLst/>
            </a:prstGeom>
            <a:noFill/>
            <a:ln w="38100">
              <a:solidFill>
                <a:schemeClr val="bg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3486" name="Oval 14"/>
            <p:cNvSpPr>
              <a:spLocks noChangeArrowheads="1"/>
            </p:cNvSpPr>
            <p:nvPr/>
          </p:nvSpPr>
          <p:spPr bwMode="auto">
            <a:xfrm>
              <a:off x="2736" y="1632"/>
              <a:ext cx="1008" cy="939"/>
            </a:xfrm>
            <a:prstGeom prst="ellipse">
              <a:avLst/>
            </a:prstGeom>
            <a:solidFill>
              <a:srgbClr val="9900FF"/>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3487" name="Oval 15"/>
            <p:cNvSpPr>
              <a:spLocks noChangeArrowheads="1"/>
            </p:cNvSpPr>
            <p:nvPr/>
          </p:nvSpPr>
          <p:spPr bwMode="auto">
            <a:xfrm>
              <a:off x="2976" y="1681"/>
              <a:ext cx="624" cy="623"/>
            </a:xfrm>
            <a:prstGeom prst="ellipse">
              <a:avLst/>
            </a:prstGeom>
            <a:gradFill rotWithShape="0">
              <a:gsLst>
                <a:gs pos="0">
                  <a:srgbClr val="FFFFFF"/>
                </a:gs>
                <a:gs pos="100000">
                  <a:srgbClr val="AA4310"/>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3488" name="Rectangle 16"/>
            <p:cNvSpPr>
              <a:spLocks noChangeArrowheads="1"/>
            </p:cNvSpPr>
            <p:nvPr/>
          </p:nvSpPr>
          <p:spPr bwMode="auto">
            <a:xfrm>
              <a:off x="2880" y="2592"/>
              <a:ext cx="691"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zh-CN" altLang="en-US" sz="2400" b="1">
                  <a:solidFill>
                    <a:srgbClr val="333399"/>
                  </a:solidFill>
                  <a:latin typeface="等线" panose="02010600030101010101" charset="-122"/>
                  <a:ea typeface="等线" panose="02010600030101010101" charset="-122"/>
                </a:rPr>
                <a:t>杂交瘤</a:t>
              </a:r>
              <a:endParaRPr kumimoji="1" lang="zh-CN" altLang="en-US" sz="2400" b="1">
                <a:solidFill>
                  <a:srgbClr val="333399"/>
                </a:solidFill>
                <a:latin typeface="等线" panose="02010600030101010101" charset="-122"/>
                <a:ea typeface="等线" panose="02010600030101010101" charset="-122"/>
              </a:endParaRPr>
            </a:p>
          </p:txBody>
        </p:sp>
      </p:grpSp>
      <p:grpSp>
        <p:nvGrpSpPr>
          <p:cNvPr id="5" name="Group 17"/>
          <p:cNvGrpSpPr/>
          <p:nvPr/>
        </p:nvGrpSpPr>
        <p:grpSpPr bwMode="auto">
          <a:xfrm>
            <a:off x="4267200" y="457200"/>
            <a:ext cx="1524000" cy="1143000"/>
            <a:chOff x="1728" y="288"/>
            <a:chExt cx="960" cy="720"/>
          </a:xfrm>
        </p:grpSpPr>
        <p:grpSp>
          <p:nvGrpSpPr>
            <p:cNvPr id="13459" name="Group 18"/>
            <p:cNvGrpSpPr/>
            <p:nvPr/>
          </p:nvGrpSpPr>
          <p:grpSpPr bwMode="auto">
            <a:xfrm>
              <a:off x="2208" y="288"/>
              <a:ext cx="192" cy="192"/>
              <a:chOff x="4359" y="1392"/>
              <a:chExt cx="297" cy="288"/>
            </a:xfrm>
          </p:grpSpPr>
          <p:sp>
            <p:nvSpPr>
              <p:cNvPr id="13481" name="Line 19"/>
              <p:cNvSpPr>
                <a:spLocks noChangeShapeType="1"/>
              </p:cNvSpPr>
              <p:nvPr/>
            </p:nvSpPr>
            <p:spPr bwMode="auto">
              <a:xfrm>
                <a:off x="4359" y="1392"/>
                <a:ext cx="146" cy="144"/>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482" name="Line 20"/>
              <p:cNvSpPr>
                <a:spLocks noChangeShapeType="1"/>
              </p:cNvSpPr>
              <p:nvPr/>
            </p:nvSpPr>
            <p:spPr bwMode="auto">
              <a:xfrm>
                <a:off x="4505" y="1536"/>
                <a:ext cx="4" cy="144"/>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483" name="Line 21"/>
              <p:cNvSpPr>
                <a:spLocks noChangeShapeType="1"/>
              </p:cNvSpPr>
              <p:nvPr/>
            </p:nvSpPr>
            <p:spPr bwMode="auto">
              <a:xfrm>
                <a:off x="4505" y="1536"/>
                <a:ext cx="151" cy="2"/>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13460" name="Group 22"/>
            <p:cNvGrpSpPr/>
            <p:nvPr/>
          </p:nvGrpSpPr>
          <p:grpSpPr bwMode="auto">
            <a:xfrm>
              <a:off x="2160" y="480"/>
              <a:ext cx="192" cy="192"/>
              <a:chOff x="4359" y="1392"/>
              <a:chExt cx="297" cy="288"/>
            </a:xfrm>
          </p:grpSpPr>
          <p:sp>
            <p:nvSpPr>
              <p:cNvPr id="13478" name="Line 23"/>
              <p:cNvSpPr>
                <a:spLocks noChangeShapeType="1"/>
              </p:cNvSpPr>
              <p:nvPr/>
            </p:nvSpPr>
            <p:spPr bwMode="auto">
              <a:xfrm>
                <a:off x="4359" y="1392"/>
                <a:ext cx="146" cy="144"/>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479" name="Line 24"/>
              <p:cNvSpPr>
                <a:spLocks noChangeShapeType="1"/>
              </p:cNvSpPr>
              <p:nvPr/>
            </p:nvSpPr>
            <p:spPr bwMode="auto">
              <a:xfrm>
                <a:off x="4505" y="1536"/>
                <a:ext cx="4" cy="144"/>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480" name="Line 25"/>
              <p:cNvSpPr>
                <a:spLocks noChangeShapeType="1"/>
              </p:cNvSpPr>
              <p:nvPr/>
            </p:nvSpPr>
            <p:spPr bwMode="auto">
              <a:xfrm>
                <a:off x="4505" y="1536"/>
                <a:ext cx="151" cy="2"/>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13461" name="Group 26"/>
            <p:cNvGrpSpPr/>
            <p:nvPr/>
          </p:nvGrpSpPr>
          <p:grpSpPr bwMode="auto">
            <a:xfrm>
              <a:off x="2208" y="768"/>
              <a:ext cx="192" cy="192"/>
              <a:chOff x="4359" y="1392"/>
              <a:chExt cx="297" cy="288"/>
            </a:xfrm>
          </p:grpSpPr>
          <p:sp>
            <p:nvSpPr>
              <p:cNvPr id="13475" name="Line 27"/>
              <p:cNvSpPr>
                <a:spLocks noChangeShapeType="1"/>
              </p:cNvSpPr>
              <p:nvPr/>
            </p:nvSpPr>
            <p:spPr bwMode="auto">
              <a:xfrm>
                <a:off x="4359" y="1392"/>
                <a:ext cx="146" cy="144"/>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476" name="Line 28"/>
              <p:cNvSpPr>
                <a:spLocks noChangeShapeType="1"/>
              </p:cNvSpPr>
              <p:nvPr/>
            </p:nvSpPr>
            <p:spPr bwMode="auto">
              <a:xfrm>
                <a:off x="4505" y="1536"/>
                <a:ext cx="4" cy="144"/>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477" name="Line 29"/>
              <p:cNvSpPr>
                <a:spLocks noChangeShapeType="1"/>
              </p:cNvSpPr>
              <p:nvPr/>
            </p:nvSpPr>
            <p:spPr bwMode="auto">
              <a:xfrm>
                <a:off x="4505" y="1536"/>
                <a:ext cx="151" cy="2"/>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13462" name="Group 30"/>
            <p:cNvGrpSpPr/>
            <p:nvPr/>
          </p:nvGrpSpPr>
          <p:grpSpPr bwMode="auto">
            <a:xfrm>
              <a:off x="2496" y="816"/>
              <a:ext cx="192" cy="192"/>
              <a:chOff x="4359" y="1392"/>
              <a:chExt cx="297" cy="288"/>
            </a:xfrm>
          </p:grpSpPr>
          <p:sp>
            <p:nvSpPr>
              <p:cNvPr id="13472" name="Line 31"/>
              <p:cNvSpPr>
                <a:spLocks noChangeShapeType="1"/>
              </p:cNvSpPr>
              <p:nvPr/>
            </p:nvSpPr>
            <p:spPr bwMode="auto">
              <a:xfrm>
                <a:off x="4359" y="1392"/>
                <a:ext cx="146" cy="144"/>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473" name="Line 32"/>
              <p:cNvSpPr>
                <a:spLocks noChangeShapeType="1"/>
              </p:cNvSpPr>
              <p:nvPr/>
            </p:nvSpPr>
            <p:spPr bwMode="auto">
              <a:xfrm>
                <a:off x="4505" y="1536"/>
                <a:ext cx="4" cy="144"/>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474" name="Line 33"/>
              <p:cNvSpPr>
                <a:spLocks noChangeShapeType="1"/>
              </p:cNvSpPr>
              <p:nvPr/>
            </p:nvSpPr>
            <p:spPr bwMode="auto">
              <a:xfrm>
                <a:off x="4505" y="1536"/>
                <a:ext cx="151" cy="2"/>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13463" name="Group 34"/>
            <p:cNvGrpSpPr/>
            <p:nvPr/>
          </p:nvGrpSpPr>
          <p:grpSpPr bwMode="auto">
            <a:xfrm>
              <a:off x="2352" y="624"/>
              <a:ext cx="192" cy="192"/>
              <a:chOff x="4359" y="1392"/>
              <a:chExt cx="297" cy="288"/>
            </a:xfrm>
          </p:grpSpPr>
          <p:sp>
            <p:nvSpPr>
              <p:cNvPr id="13469" name="Line 35"/>
              <p:cNvSpPr>
                <a:spLocks noChangeShapeType="1"/>
              </p:cNvSpPr>
              <p:nvPr/>
            </p:nvSpPr>
            <p:spPr bwMode="auto">
              <a:xfrm>
                <a:off x="4359" y="1392"/>
                <a:ext cx="146" cy="144"/>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470" name="Line 36"/>
              <p:cNvSpPr>
                <a:spLocks noChangeShapeType="1"/>
              </p:cNvSpPr>
              <p:nvPr/>
            </p:nvSpPr>
            <p:spPr bwMode="auto">
              <a:xfrm>
                <a:off x="4505" y="1536"/>
                <a:ext cx="4" cy="144"/>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471" name="Line 37"/>
              <p:cNvSpPr>
                <a:spLocks noChangeShapeType="1"/>
              </p:cNvSpPr>
              <p:nvPr/>
            </p:nvSpPr>
            <p:spPr bwMode="auto">
              <a:xfrm>
                <a:off x="4505" y="1536"/>
                <a:ext cx="151" cy="2"/>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13464" name="Group 38"/>
            <p:cNvGrpSpPr/>
            <p:nvPr/>
          </p:nvGrpSpPr>
          <p:grpSpPr bwMode="auto">
            <a:xfrm>
              <a:off x="2400" y="480"/>
              <a:ext cx="192" cy="192"/>
              <a:chOff x="4359" y="1392"/>
              <a:chExt cx="297" cy="288"/>
            </a:xfrm>
          </p:grpSpPr>
          <p:sp>
            <p:nvSpPr>
              <p:cNvPr id="13466" name="Line 39"/>
              <p:cNvSpPr>
                <a:spLocks noChangeShapeType="1"/>
              </p:cNvSpPr>
              <p:nvPr/>
            </p:nvSpPr>
            <p:spPr bwMode="auto">
              <a:xfrm>
                <a:off x="4359" y="1392"/>
                <a:ext cx="146" cy="144"/>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467" name="Line 40"/>
              <p:cNvSpPr>
                <a:spLocks noChangeShapeType="1"/>
              </p:cNvSpPr>
              <p:nvPr/>
            </p:nvSpPr>
            <p:spPr bwMode="auto">
              <a:xfrm>
                <a:off x="4505" y="1536"/>
                <a:ext cx="4" cy="144"/>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468" name="Line 41"/>
              <p:cNvSpPr>
                <a:spLocks noChangeShapeType="1"/>
              </p:cNvSpPr>
              <p:nvPr/>
            </p:nvSpPr>
            <p:spPr bwMode="auto">
              <a:xfrm>
                <a:off x="4505" y="1536"/>
                <a:ext cx="151" cy="2"/>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13465" name="Line 42"/>
            <p:cNvSpPr>
              <a:spLocks noChangeShapeType="1"/>
            </p:cNvSpPr>
            <p:nvPr/>
          </p:nvSpPr>
          <p:spPr bwMode="auto">
            <a:xfrm flipV="1">
              <a:off x="1728" y="672"/>
              <a:ext cx="384" cy="192"/>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12" name="Group 43"/>
          <p:cNvGrpSpPr/>
          <p:nvPr/>
        </p:nvGrpSpPr>
        <p:grpSpPr bwMode="auto">
          <a:xfrm>
            <a:off x="4191000" y="4800600"/>
            <a:ext cx="1600200" cy="1752600"/>
            <a:chOff x="1680" y="3024"/>
            <a:chExt cx="1008" cy="1104"/>
          </a:xfrm>
        </p:grpSpPr>
        <p:grpSp>
          <p:nvGrpSpPr>
            <p:cNvPr id="13428" name="Group 44"/>
            <p:cNvGrpSpPr/>
            <p:nvPr/>
          </p:nvGrpSpPr>
          <p:grpSpPr bwMode="auto">
            <a:xfrm>
              <a:off x="1968" y="3429"/>
              <a:ext cx="240" cy="219"/>
              <a:chOff x="1920" y="2517"/>
              <a:chExt cx="1008" cy="939"/>
            </a:xfrm>
          </p:grpSpPr>
          <p:sp>
            <p:nvSpPr>
              <p:cNvPr id="13457" name="Oval 45"/>
              <p:cNvSpPr>
                <a:spLocks noChangeArrowheads="1"/>
              </p:cNvSpPr>
              <p:nvPr/>
            </p:nvSpPr>
            <p:spPr bwMode="auto">
              <a:xfrm>
                <a:off x="1920" y="2517"/>
                <a:ext cx="1008" cy="939"/>
              </a:xfrm>
              <a:prstGeom prst="ellipse">
                <a:avLst/>
              </a:prstGeom>
              <a:solidFill>
                <a:srgbClr val="FF66FF"/>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3458" name="Oval 46"/>
              <p:cNvSpPr>
                <a:spLocks noChangeArrowheads="1"/>
              </p:cNvSpPr>
              <p:nvPr/>
            </p:nvSpPr>
            <p:spPr bwMode="auto">
              <a:xfrm>
                <a:off x="2116" y="2566"/>
                <a:ext cx="656" cy="642"/>
              </a:xfrm>
              <a:prstGeom prst="ellipse">
                <a:avLst/>
              </a:prstGeom>
              <a:gradFill rotWithShape="0">
                <a:gsLst>
                  <a:gs pos="0">
                    <a:srgbClr val="FFFFFF"/>
                  </a:gs>
                  <a:gs pos="100000">
                    <a:srgbClr val="0000CC"/>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grpSp>
        <p:grpSp>
          <p:nvGrpSpPr>
            <p:cNvPr id="13429" name="Group 47"/>
            <p:cNvGrpSpPr/>
            <p:nvPr/>
          </p:nvGrpSpPr>
          <p:grpSpPr bwMode="auto">
            <a:xfrm>
              <a:off x="2448" y="3237"/>
              <a:ext cx="240" cy="219"/>
              <a:chOff x="1920" y="2517"/>
              <a:chExt cx="1008" cy="939"/>
            </a:xfrm>
          </p:grpSpPr>
          <p:sp>
            <p:nvSpPr>
              <p:cNvPr id="13455" name="Oval 48"/>
              <p:cNvSpPr>
                <a:spLocks noChangeArrowheads="1"/>
              </p:cNvSpPr>
              <p:nvPr/>
            </p:nvSpPr>
            <p:spPr bwMode="auto">
              <a:xfrm>
                <a:off x="1920" y="2517"/>
                <a:ext cx="1008" cy="939"/>
              </a:xfrm>
              <a:prstGeom prst="ellipse">
                <a:avLst/>
              </a:prstGeom>
              <a:solidFill>
                <a:srgbClr val="FF66FF"/>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3456" name="Oval 49"/>
              <p:cNvSpPr>
                <a:spLocks noChangeArrowheads="1"/>
              </p:cNvSpPr>
              <p:nvPr/>
            </p:nvSpPr>
            <p:spPr bwMode="auto">
              <a:xfrm>
                <a:off x="2116" y="2566"/>
                <a:ext cx="656" cy="642"/>
              </a:xfrm>
              <a:prstGeom prst="ellipse">
                <a:avLst/>
              </a:prstGeom>
              <a:gradFill rotWithShape="0">
                <a:gsLst>
                  <a:gs pos="0">
                    <a:srgbClr val="FFFFFF"/>
                  </a:gs>
                  <a:gs pos="100000">
                    <a:srgbClr val="0000CC"/>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grpSp>
        <p:grpSp>
          <p:nvGrpSpPr>
            <p:cNvPr id="13430" name="Group 50"/>
            <p:cNvGrpSpPr/>
            <p:nvPr/>
          </p:nvGrpSpPr>
          <p:grpSpPr bwMode="auto">
            <a:xfrm>
              <a:off x="2352" y="3504"/>
              <a:ext cx="240" cy="219"/>
              <a:chOff x="1920" y="2517"/>
              <a:chExt cx="1008" cy="939"/>
            </a:xfrm>
          </p:grpSpPr>
          <p:sp>
            <p:nvSpPr>
              <p:cNvPr id="13453" name="Oval 51"/>
              <p:cNvSpPr>
                <a:spLocks noChangeArrowheads="1"/>
              </p:cNvSpPr>
              <p:nvPr/>
            </p:nvSpPr>
            <p:spPr bwMode="auto">
              <a:xfrm>
                <a:off x="1920" y="2517"/>
                <a:ext cx="1008" cy="939"/>
              </a:xfrm>
              <a:prstGeom prst="ellipse">
                <a:avLst/>
              </a:prstGeom>
              <a:solidFill>
                <a:srgbClr val="FF66FF"/>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3454" name="Oval 52"/>
              <p:cNvSpPr>
                <a:spLocks noChangeArrowheads="1"/>
              </p:cNvSpPr>
              <p:nvPr/>
            </p:nvSpPr>
            <p:spPr bwMode="auto">
              <a:xfrm>
                <a:off x="2116" y="2566"/>
                <a:ext cx="656" cy="642"/>
              </a:xfrm>
              <a:prstGeom prst="ellipse">
                <a:avLst/>
              </a:prstGeom>
              <a:gradFill rotWithShape="0">
                <a:gsLst>
                  <a:gs pos="0">
                    <a:srgbClr val="FFFFFF"/>
                  </a:gs>
                  <a:gs pos="100000">
                    <a:srgbClr val="0000CC"/>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grpSp>
        <p:grpSp>
          <p:nvGrpSpPr>
            <p:cNvPr id="13431" name="Group 53"/>
            <p:cNvGrpSpPr/>
            <p:nvPr/>
          </p:nvGrpSpPr>
          <p:grpSpPr bwMode="auto">
            <a:xfrm>
              <a:off x="2256" y="3909"/>
              <a:ext cx="240" cy="219"/>
              <a:chOff x="1920" y="2517"/>
              <a:chExt cx="1008" cy="939"/>
            </a:xfrm>
          </p:grpSpPr>
          <p:sp>
            <p:nvSpPr>
              <p:cNvPr id="13451" name="Oval 54"/>
              <p:cNvSpPr>
                <a:spLocks noChangeArrowheads="1"/>
              </p:cNvSpPr>
              <p:nvPr/>
            </p:nvSpPr>
            <p:spPr bwMode="auto">
              <a:xfrm>
                <a:off x="1920" y="2517"/>
                <a:ext cx="1008" cy="939"/>
              </a:xfrm>
              <a:prstGeom prst="ellipse">
                <a:avLst/>
              </a:prstGeom>
              <a:solidFill>
                <a:srgbClr val="FF66FF"/>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3452" name="Oval 55"/>
              <p:cNvSpPr>
                <a:spLocks noChangeArrowheads="1"/>
              </p:cNvSpPr>
              <p:nvPr/>
            </p:nvSpPr>
            <p:spPr bwMode="auto">
              <a:xfrm>
                <a:off x="2116" y="2566"/>
                <a:ext cx="656" cy="642"/>
              </a:xfrm>
              <a:prstGeom prst="ellipse">
                <a:avLst/>
              </a:prstGeom>
              <a:gradFill rotWithShape="0">
                <a:gsLst>
                  <a:gs pos="0">
                    <a:srgbClr val="FFFFFF"/>
                  </a:gs>
                  <a:gs pos="100000">
                    <a:srgbClr val="0000CC"/>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grpSp>
        <p:grpSp>
          <p:nvGrpSpPr>
            <p:cNvPr id="13432" name="Group 56"/>
            <p:cNvGrpSpPr/>
            <p:nvPr/>
          </p:nvGrpSpPr>
          <p:grpSpPr bwMode="auto">
            <a:xfrm>
              <a:off x="2112" y="3813"/>
              <a:ext cx="240" cy="219"/>
              <a:chOff x="1920" y="2517"/>
              <a:chExt cx="1008" cy="939"/>
            </a:xfrm>
          </p:grpSpPr>
          <p:sp>
            <p:nvSpPr>
              <p:cNvPr id="13449" name="Oval 57"/>
              <p:cNvSpPr>
                <a:spLocks noChangeArrowheads="1"/>
              </p:cNvSpPr>
              <p:nvPr/>
            </p:nvSpPr>
            <p:spPr bwMode="auto">
              <a:xfrm>
                <a:off x="1920" y="2517"/>
                <a:ext cx="1008" cy="939"/>
              </a:xfrm>
              <a:prstGeom prst="ellipse">
                <a:avLst/>
              </a:prstGeom>
              <a:solidFill>
                <a:srgbClr val="FF66FF"/>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3450" name="Oval 58"/>
              <p:cNvSpPr>
                <a:spLocks noChangeArrowheads="1"/>
              </p:cNvSpPr>
              <p:nvPr/>
            </p:nvSpPr>
            <p:spPr bwMode="auto">
              <a:xfrm>
                <a:off x="2116" y="2566"/>
                <a:ext cx="656" cy="642"/>
              </a:xfrm>
              <a:prstGeom prst="ellipse">
                <a:avLst/>
              </a:prstGeom>
              <a:gradFill rotWithShape="0">
                <a:gsLst>
                  <a:gs pos="0">
                    <a:srgbClr val="FFFFFF"/>
                  </a:gs>
                  <a:gs pos="100000">
                    <a:srgbClr val="0000CC"/>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grpSp>
        <p:grpSp>
          <p:nvGrpSpPr>
            <p:cNvPr id="13433" name="Group 59"/>
            <p:cNvGrpSpPr/>
            <p:nvPr/>
          </p:nvGrpSpPr>
          <p:grpSpPr bwMode="auto">
            <a:xfrm>
              <a:off x="1872" y="3237"/>
              <a:ext cx="240" cy="219"/>
              <a:chOff x="1920" y="2517"/>
              <a:chExt cx="1008" cy="939"/>
            </a:xfrm>
          </p:grpSpPr>
          <p:sp>
            <p:nvSpPr>
              <p:cNvPr id="13447" name="Oval 60"/>
              <p:cNvSpPr>
                <a:spLocks noChangeArrowheads="1"/>
              </p:cNvSpPr>
              <p:nvPr/>
            </p:nvSpPr>
            <p:spPr bwMode="auto">
              <a:xfrm>
                <a:off x="1920" y="2517"/>
                <a:ext cx="1008" cy="939"/>
              </a:xfrm>
              <a:prstGeom prst="ellipse">
                <a:avLst/>
              </a:prstGeom>
              <a:solidFill>
                <a:srgbClr val="FF66FF"/>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3448" name="Oval 61"/>
              <p:cNvSpPr>
                <a:spLocks noChangeArrowheads="1"/>
              </p:cNvSpPr>
              <p:nvPr/>
            </p:nvSpPr>
            <p:spPr bwMode="auto">
              <a:xfrm>
                <a:off x="2116" y="2566"/>
                <a:ext cx="656" cy="642"/>
              </a:xfrm>
              <a:prstGeom prst="ellipse">
                <a:avLst/>
              </a:prstGeom>
              <a:gradFill rotWithShape="0">
                <a:gsLst>
                  <a:gs pos="0">
                    <a:srgbClr val="FFFFFF"/>
                  </a:gs>
                  <a:gs pos="100000">
                    <a:srgbClr val="0000CC"/>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grpSp>
        <p:grpSp>
          <p:nvGrpSpPr>
            <p:cNvPr id="13434" name="Group 62"/>
            <p:cNvGrpSpPr/>
            <p:nvPr/>
          </p:nvGrpSpPr>
          <p:grpSpPr bwMode="auto">
            <a:xfrm>
              <a:off x="2208" y="3024"/>
              <a:ext cx="240" cy="219"/>
              <a:chOff x="1920" y="2517"/>
              <a:chExt cx="1008" cy="939"/>
            </a:xfrm>
          </p:grpSpPr>
          <p:sp>
            <p:nvSpPr>
              <p:cNvPr id="13445" name="Oval 63"/>
              <p:cNvSpPr>
                <a:spLocks noChangeArrowheads="1"/>
              </p:cNvSpPr>
              <p:nvPr/>
            </p:nvSpPr>
            <p:spPr bwMode="auto">
              <a:xfrm>
                <a:off x="1920" y="2517"/>
                <a:ext cx="1008" cy="939"/>
              </a:xfrm>
              <a:prstGeom prst="ellipse">
                <a:avLst/>
              </a:prstGeom>
              <a:solidFill>
                <a:srgbClr val="FF66FF"/>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3446" name="Oval 64"/>
              <p:cNvSpPr>
                <a:spLocks noChangeArrowheads="1"/>
              </p:cNvSpPr>
              <p:nvPr/>
            </p:nvSpPr>
            <p:spPr bwMode="auto">
              <a:xfrm>
                <a:off x="2116" y="2566"/>
                <a:ext cx="656" cy="642"/>
              </a:xfrm>
              <a:prstGeom prst="ellipse">
                <a:avLst/>
              </a:prstGeom>
              <a:gradFill rotWithShape="0">
                <a:gsLst>
                  <a:gs pos="0">
                    <a:srgbClr val="FFFFFF"/>
                  </a:gs>
                  <a:gs pos="100000">
                    <a:srgbClr val="0000CC"/>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grpSp>
        <p:grpSp>
          <p:nvGrpSpPr>
            <p:cNvPr id="13435" name="Group 65"/>
            <p:cNvGrpSpPr/>
            <p:nvPr/>
          </p:nvGrpSpPr>
          <p:grpSpPr bwMode="auto">
            <a:xfrm>
              <a:off x="2160" y="3264"/>
              <a:ext cx="240" cy="219"/>
              <a:chOff x="1920" y="2517"/>
              <a:chExt cx="1008" cy="939"/>
            </a:xfrm>
          </p:grpSpPr>
          <p:sp>
            <p:nvSpPr>
              <p:cNvPr id="13443" name="Oval 66"/>
              <p:cNvSpPr>
                <a:spLocks noChangeArrowheads="1"/>
              </p:cNvSpPr>
              <p:nvPr/>
            </p:nvSpPr>
            <p:spPr bwMode="auto">
              <a:xfrm>
                <a:off x="1920" y="2517"/>
                <a:ext cx="1008" cy="939"/>
              </a:xfrm>
              <a:prstGeom prst="ellipse">
                <a:avLst/>
              </a:prstGeom>
              <a:solidFill>
                <a:srgbClr val="FF66FF"/>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3444" name="Oval 67"/>
              <p:cNvSpPr>
                <a:spLocks noChangeArrowheads="1"/>
              </p:cNvSpPr>
              <p:nvPr/>
            </p:nvSpPr>
            <p:spPr bwMode="auto">
              <a:xfrm>
                <a:off x="2116" y="2566"/>
                <a:ext cx="656" cy="642"/>
              </a:xfrm>
              <a:prstGeom prst="ellipse">
                <a:avLst/>
              </a:prstGeom>
              <a:gradFill rotWithShape="0">
                <a:gsLst>
                  <a:gs pos="0">
                    <a:srgbClr val="FFFFFF"/>
                  </a:gs>
                  <a:gs pos="100000">
                    <a:srgbClr val="0000CC"/>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grpSp>
        <p:grpSp>
          <p:nvGrpSpPr>
            <p:cNvPr id="13436" name="Group 68"/>
            <p:cNvGrpSpPr/>
            <p:nvPr/>
          </p:nvGrpSpPr>
          <p:grpSpPr bwMode="auto">
            <a:xfrm>
              <a:off x="2304" y="3744"/>
              <a:ext cx="240" cy="219"/>
              <a:chOff x="1920" y="2517"/>
              <a:chExt cx="1008" cy="939"/>
            </a:xfrm>
          </p:grpSpPr>
          <p:sp>
            <p:nvSpPr>
              <p:cNvPr id="13441" name="Oval 69"/>
              <p:cNvSpPr>
                <a:spLocks noChangeArrowheads="1"/>
              </p:cNvSpPr>
              <p:nvPr/>
            </p:nvSpPr>
            <p:spPr bwMode="auto">
              <a:xfrm>
                <a:off x="1920" y="2517"/>
                <a:ext cx="1008" cy="939"/>
              </a:xfrm>
              <a:prstGeom prst="ellipse">
                <a:avLst/>
              </a:prstGeom>
              <a:solidFill>
                <a:srgbClr val="FF66FF"/>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3442" name="Oval 70"/>
              <p:cNvSpPr>
                <a:spLocks noChangeArrowheads="1"/>
              </p:cNvSpPr>
              <p:nvPr/>
            </p:nvSpPr>
            <p:spPr bwMode="auto">
              <a:xfrm>
                <a:off x="2116" y="2566"/>
                <a:ext cx="656" cy="642"/>
              </a:xfrm>
              <a:prstGeom prst="ellipse">
                <a:avLst/>
              </a:prstGeom>
              <a:gradFill rotWithShape="0">
                <a:gsLst>
                  <a:gs pos="0">
                    <a:srgbClr val="FFFFFF"/>
                  </a:gs>
                  <a:gs pos="100000">
                    <a:srgbClr val="0000CC"/>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grpSp>
        <p:grpSp>
          <p:nvGrpSpPr>
            <p:cNvPr id="13437" name="Group 71"/>
            <p:cNvGrpSpPr/>
            <p:nvPr/>
          </p:nvGrpSpPr>
          <p:grpSpPr bwMode="auto">
            <a:xfrm>
              <a:off x="2016" y="3621"/>
              <a:ext cx="240" cy="219"/>
              <a:chOff x="1920" y="2517"/>
              <a:chExt cx="1008" cy="939"/>
            </a:xfrm>
          </p:grpSpPr>
          <p:sp>
            <p:nvSpPr>
              <p:cNvPr id="13439" name="Oval 72"/>
              <p:cNvSpPr>
                <a:spLocks noChangeArrowheads="1"/>
              </p:cNvSpPr>
              <p:nvPr/>
            </p:nvSpPr>
            <p:spPr bwMode="auto">
              <a:xfrm>
                <a:off x="1920" y="2517"/>
                <a:ext cx="1008" cy="939"/>
              </a:xfrm>
              <a:prstGeom prst="ellipse">
                <a:avLst/>
              </a:prstGeom>
              <a:solidFill>
                <a:srgbClr val="FF66FF"/>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3440" name="Oval 73"/>
              <p:cNvSpPr>
                <a:spLocks noChangeArrowheads="1"/>
              </p:cNvSpPr>
              <p:nvPr/>
            </p:nvSpPr>
            <p:spPr bwMode="auto">
              <a:xfrm>
                <a:off x="2116" y="2566"/>
                <a:ext cx="656" cy="642"/>
              </a:xfrm>
              <a:prstGeom prst="ellipse">
                <a:avLst/>
              </a:prstGeom>
              <a:gradFill rotWithShape="0">
                <a:gsLst>
                  <a:gs pos="0">
                    <a:srgbClr val="FFFFFF"/>
                  </a:gs>
                  <a:gs pos="100000">
                    <a:srgbClr val="0000CC"/>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grpSp>
        <p:sp>
          <p:nvSpPr>
            <p:cNvPr id="13438" name="Line 74"/>
            <p:cNvSpPr>
              <a:spLocks noChangeShapeType="1"/>
            </p:cNvSpPr>
            <p:nvPr/>
          </p:nvSpPr>
          <p:spPr bwMode="auto">
            <a:xfrm>
              <a:off x="1680" y="3072"/>
              <a:ext cx="240" cy="144"/>
            </a:xfrm>
            <a:prstGeom prst="line">
              <a:avLst/>
            </a:prstGeom>
            <a:noFill/>
            <a:ln w="9525">
              <a:solidFill>
                <a:schemeClr val="bg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23" name="Group 75"/>
          <p:cNvGrpSpPr/>
          <p:nvPr/>
        </p:nvGrpSpPr>
        <p:grpSpPr bwMode="auto">
          <a:xfrm>
            <a:off x="7248525" y="1981200"/>
            <a:ext cx="1295400" cy="2743200"/>
            <a:chOff x="3792" y="1248"/>
            <a:chExt cx="816" cy="1728"/>
          </a:xfrm>
        </p:grpSpPr>
        <p:grpSp>
          <p:nvGrpSpPr>
            <p:cNvPr id="13396" name="Group 76"/>
            <p:cNvGrpSpPr/>
            <p:nvPr/>
          </p:nvGrpSpPr>
          <p:grpSpPr bwMode="auto">
            <a:xfrm>
              <a:off x="3984" y="1248"/>
              <a:ext cx="624" cy="1728"/>
              <a:chOff x="3888" y="1248"/>
              <a:chExt cx="624" cy="1728"/>
            </a:xfrm>
          </p:grpSpPr>
          <p:grpSp>
            <p:nvGrpSpPr>
              <p:cNvPr id="13398" name="Group 77"/>
              <p:cNvGrpSpPr/>
              <p:nvPr/>
            </p:nvGrpSpPr>
            <p:grpSpPr bwMode="auto">
              <a:xfrm>
                <a:off x="4080" y="1728"/>
                <a:ext cx="240" cy="240"/>
                <a:chOff x="3888" y="1728"/>
                <a:chExt cx="1008" cy="939"/>
              </a:xfrm>
            </p:grpSpPr>
            <p:sp>
              <p:nvSpPr>
                <p:cNvPr id="13426" name="Oval 78"/>
                <p:cNvSpPr>
                  <a:spLocks noChangeArrowheads="1"/>
                </p:cNvSpPr>
                <p:nvPr/>
              </p:nvSpPr>
              <p:spPr bwMode="auto">
                <a:xfrm>
                  <a:off x="3888" y="1728"/>
                  <a:ext cx="1008" cy="939"/>
                </a:xfrm>
                <a:prstGeom prst="ellipse">
                  <a:avLst/>
                </a:prstGeom>
                <a:solidFill>
                  <a:srgbClr val="9900FF"/>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3427" name="Oval 79"/>
                <p:cNvSpPr>
                  <a:spLocks noChangeArrowheads="1"/>
                </p:cNvSpPr>
                <p:nvPr/>
              </p:nvSpPr>
              <p:spPr bwMode="auto">
                <a:xfrm>
                  <a:off x="4128" y="1777"/>
                  <a:ext cx="624" cy="623"/>
                </a:xfrm>
                <a:prstGeom prst="ellipse">
                  <a:avLst/>
                </a:prstGeom>
                <a:gradFill rotWithShape="0">
                  <a:gsLst>
                    <a:gs pos="0">
                      <a:srgbClr val="FFFFFF"/>
                    </a:gs>
                    <a:gs pos="100000">
                      <a:srgbClr val="AA4310"/>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grpSp>
          <p:grpSp>
            <p:nvGrpSpPr>
              <p:cNvPr id="13399" name="Group 80"/>
              <p:cNvGrpSpPr/>
              <p:nvPr/>
            </p:nvGrpSpPr>
            <p:grpSpPr bwMode="auto">
              <a:xfrm>
                <a:off x="4032" y="1248"/>
                <a:ext cx="240" cy="240"/>
                <a:chOff x="3888" y="1728"/>
                <a:chExt cx="1008" cy="939"/>
              </a:xfrm>
            </p:grpSpPr>
            <p:sp>
              <p:nvSpPr>
                <p:cNvPr id="13424" name="Oval 81"/>
                <p:cNvSpPr>
                  <a:spLocks noChangeArrowheads="1"/>
                </p:cNvSpPr>
                <p:nvPr/>
              </p:nvSpPr>
              <p:spPr bwMode="auto">
                <a:xfrm>
                  <a:off x="3888" y="1728"/>
                  <a:ext cx="1008" cy="939"/>
                </a:xfrm>
                <a:prstGeom prst="ellipse">
                  <a:avLst/>
                </a:prstGeom>
                <a:solidFill>
                  <a:srgbClr val="9900FF"/>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3425" name="Oval 82"/>
                <p:cNvSpPr>
                  <a:spLocks noChangeArrowheads="1"/>
                </p:cNvSpPr>
                <p:nvPr/>
              </p:nvSpPr>
              <p:spPr bwMode="auto">
                <a:xfrm>
                  <a:off x="4128" y="1777"/>
                  <a:ext cx="624" cy="623"/>
                </a:xfrm>
                <a:prstGeom prst="ellipse">
                  <a:avLst/>
                </a:prstGeom>
                <a:gradFill rotWithShape="0">
                  <a:gsLst>
                    <a:gs pos="0">
                      <a:srgbClr val="FFFFFF"/>
                    </a:gs>
                    <a:gs pos="100000">
                      <a:srgbClr val="AA4310"/>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grpSp>
          <p:grpSp>
            <p:nvGrpSpPr>
              <p:cNvPr id="13400" name="Group 83"/>
              <p:cNvGrpSpPr/>
              <p:nvPr/>
            </p:nvGrpSpPr>
            <p:grpSpPr bwMode="auto">
              <a:xfrm>
                <a:off x="4128" y="1440"/>
                <a:ext cx="240" cy="240"/>
                <a:chOff x="3888" y="1728"/>
                <a:chExt cx="1008" cy="939"/>
              </a:xfrm>
            </p:grpSpPr>
            <p:sp>
              <p:nvSpPr>
                <p:cNvPr id="13422" name="Oval 84"/>
                <p:cNvSpPr>
                  <a:spLocks noChangeArrowheads="1"/>
                </p:cNvSpPr>
                <p:nvPr/>
              </p:nvSpPr>
              <p:spPr bwMode="auto">
                <a:xfrm>
                  <a:off x="3888" y="1728"/>
                  <a:ext cx="1008" cy="939"/>
                </a:xfrm>
                <a:prstGeom prst="ellipse">
                  <a:avLst/>
                </a:prstGeom>
                <a:solidFill>
                  <a:srgbClr val="9900FF"/>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3423" name="Oval 85"/>
                <p:cNvSpPr>
                  <a:spLocks noChangeArrowheads="1"/>
                </p:cNvSpPr>
                <p:nvPr/>
              </p:nvSpPr>
              <p:spPr bwMode="auto">
                <a:xfrm>
                  <a:off x="4128" y="1777"/>
                  <a:ext cx="624" cy="623"/>
                </a:xfrm>
                <a:prstGeom prst="ellipse">
                  <a:avLst/>
                </a:prstGeom>
                <a:gradFill rotWithShape="0">
                  <a:gsLst>
                    <a:gs pos="0">
                      <a:srgbClr val="FFFFFF"/>
                    </a:gs>
                    <a:gs pos="100000">
                      <a:srgbClr val="AA4310"/>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grpSp>
          <p:grpSp>
            <p:nvGrpSpPr>
              <p:cNvPr id="13401" name="Group 86"/>
              <p:cNvGrpSpPr/>
              <p:nvPr/>
            </p:nvGrpSpPr>
            <p:grpSpPr bwMode="auto">
              <a:xfrm>
                <a:off x="3888" y="1728"/>
                <a:ext cx="240" cy="240"/>
                <a:chOff x="3888" y="1728"/>
                <a:chExt cx="1008" cy="939"/>
              </a:xfrm>
            </p:grpSpPr>
            <p:sp>
              <p:nvSpPr>
                <p:cNvPr id="13420" name="Oval 87"/>
                <p:cNvSpPr>
                  <a:spLocks noChangeArrowheads="1"/>
                </p:cNvSpPr>
                <p:nvPr/>
              </p:nvSpPr>
              <p:spPr bwMode="auto">
                <a:xfrm>
                  <a:off x="3888" y="1728"/>
                  <a:ext cx="1008" cy="939"/>
                </a:xfrm>
                <a:prstGeom prst="ellipse">
                  <a:avLst/>
                </a:prstGeom>
                <a:solidFill>
                  <a:srgbClr val="9900FF"/>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3421" name="Oval 88"/>
                <p:cNvSpPr>
                  <a:spLocks noChangeArrowheads="1"/>
                </p:cNvSpPr>
                <p:nvPr/>
              </p:nvSpPr>
              <p:spPr bwMode="auto">
                <a:xfrm>
                  <a:off x="4128" y="1777"/>
                  <a:ext cx="624" cy="623"/>
                </a:xfrm>
                <a:prstGeom prst="ellipse">
                  <a:avLst/>
                </a:prstGeom>
                <a:gradFill rotWithShape="0">
                  <a:gsLst>
                    <a:gs pos="0">
                      <a:srgbClr val="FFFFFF"/>
                    </a:gs>
                    <a:gs pos="100000">
                      <a:srgbClr val="AA4310"/>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grpSp>
          <p:grpSp>
            <p:nvGrpSpPr>
              <p:cNvPr id="13402" name="Group 89"/>
              <p:cNvGrpSpPr/>
              <p:nvPr/>
            </p:nvGrpSpPr>
            <p:grpSpPr bwMode="auto">
              <a:xfrm>
                <a:off x="4176" y="2208"/>
                <a:ext cx="240" cy="240"/>
                <a:chOff x="3888" y="1728"/>
                <a:chExt cx="1008" cy="939"/>
              </a:xfrm>
            </p:grpSpPr>
            <p:sp>
              <p:nvSpPr>
                <p:cNvPr id="13418" name="Oval 90"/>
                <p:cNvSpPr>
                  <a:spLocks noChangeArrowheads="1"/>
                </p:cNvSpPr>
                <p:nvPr/>
              </p:nvSpPr>
              <p:spPr bwMode="auto">
                <a:xfrm>
                  <a:off x="3888" y="1728"/>
                  <a:ext cx="1008" cy="939"/>
                </a:xfrm>
                <a:prstGeom prst="ellipse">
                  <a:avLst/>
                </a:prstGeom>
                <a:solidFill>
                  <a:srgbClr val="9900FF"/>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3419" name="Oval 91"/>
                <p:cNvSpPr>
                  <a:spLocks noChangeArrowheads="1"/>
                </p:cNvSpPr>
                <p:nvPr/>
              </p:nvSpPr>
              <p:spPr bwMode="auto">
                <a:xfrm>
                  <a:off x="4128" y="1777"/>
                  <a:ext cx="624" cy="623"/>
                </a:xfrm>
                <a:prstGeom prst="ellipse">
                  <a:avLst/>
                </a:prstGeom>
                <a:gradFill rotWithShape="0">
                  <a:gsLst>
                    <a:gs pos="0">
                      <a:srgbClr val="FFFFFF"/>
                    </a:gs>
                    <a:gs pos="100000">
                      <a:srgbClr val="AA4310"/>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grpSp>
          <p:grpSp>
            <p:nvGrpSpPr>
              <p:cNvPr id="13403" name="Group 92"/>
              <p:cNvGrpSpPr/>
              <p:nvPr/>
            </p:nvGrpSpPr>
            <p:grpSpPr bwMode="auto">
              <a:xfrm>
                <a:off x="3936" y="2160"/>
                <a:ext cx="240" cy="240"/>
                <a:chOff x="3888" y="1728"/>
                <a:chExt cx="1008" cy="939"/>
              </a:xfrm>
            </p:grpSpPr>
            <p:sp>
              <p:nvSpPr>
                <p:cNvPr id="13416" name="Oval 93"/>
                <p:cNvSpPr>
                  <a:spLocks noChangeArrowheads="1"/>
                </p:cNvSpPr>
                <p:nvPr/>
              </p:nvSpPr>
              <p:spPr bwMode="auto">
                <a:xfrm>
                  <a:off x="3888" y="1728"/>
                  <a:ext cx="1008" cy="939"/>
                </a:xfrm>
                <a:prstGeom prst="ellipse">
                  <a:avLst/>
                </a:prstGeom>
                <a:solidFill>
                  <a:srgbClr val="9900FF"/>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3417" name="Oval 94"/>
                <p:cNvSpPr>
                  <a:spLocks noChangeArrowheads="1"/>
                </p:cNvSpPr>
                <p:nvPr/>
              </p:nvSpPr>
              <p:spPr bwMode="auto">
                <a:xfrm>
                  <a:off x="4128" y="1777"/>
                  <a:ext cx="624" cy="623"/>
                </a:xfrm>
                <a:prstGeom prst="ellipse">
                  <a:avLst/>
                </a:prstGeom>
                <a:gradFill rotWithShape="0">
                  <a:gsLst>
                    <a:gs pos="0">
                      <a:srgbClr val="FFFFFF"/>
                    </a:gs>
                    <a:gs pos="100000">
                      <a:srgbClr val="AA4310"/>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grpSp>
          <p:grpSp>
            <p:nvGrpSpPr>
              <p:cNvPr id="13404" name="Group 95"/>
              <p:cNvGrpSpPr/>
              <p:nvPr/>
            </p:nvGrpSpPr>
            <p:grpSpPr bwMode="auto">
              <a:xfrm>
                <a:off x="4272" y="1872"/>
                <a:ext cx="240" cy="240"/>
                <a:chOff x="3888" y="1728"/>
                <a:chExt cx="1008" cy="939"/>
              </a:xfrm>
            </p:grpSpPr>
            <p:sp>
              <p:nvSpPr>
                <p:cNvPr id="13414" name="Oval 96"/>
                <p:cNvSpPr>
                  <a:spLocks noChangeArrowheads="1"/>
                </p:cNvSpPr>
                <p:nvPr/>
              </p:nvSpPr>
              <p:spPr bwMode="auto">
                <a:xfrm>
                  <a:off x="3888" y="1728"/>
                  <a:ext cx="1008" cy="939"/>
                </a:xfrm>
                <a:prstGeom prst="ellipse">
                  <a:avLst/>
                </a:prstGeom>
                <a:solidFill>
                  <a:srgbClr val="9900FF"/>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3415" name="Oval 97"/>
                <p:cNvSpPr>
                  <a:spLocks noChangeArrowheads="1"/>
                </p:cNvSpPr>
                <p:nvPr/>
              </p:nvSpPr>
              <p:spPr bwMode="auto">
                <a:xfrm>
                  <a:off x="4128" y="1777"/>
                  <a:ext cx="624" cy="623"/>
                </a:xfrm>
                <a:prstGeom prst="ellipse">
                  <a:avLst/>
                </a:prstGeom>
                <a:gradFill rotWithShape="0">
                  <a:gsLst>
                    <a:gs pos="0">
                      <a:srgbClr val="FFFFFF"/>
                    </a:gs>
                    <a:gs pos="100000">
                      <a:srgbClr val="AA4310"/>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grpSp>
          <p:grpSp>
            <p:nvGrpSpPr>
              <p:cNvPr id="13405" name="Group 98"/>
              <p:cNvGrpSpPr/>
              <p:nvPr/>
            </p:nvGrpSpPr>
            <p:grpSpPr bwMode="auto">
              <a:xfrm>
                <a:off x="4272" y="2496"/>
                <a:ext cx="240" cy="240"/>
                <a:chOff x="3888" y="1728"/>
                <a:chExt cx="1008" cy="939"/>
              </a:xfrm>
            </p:grpSpPr>
            <p:sp>
              <p:nvSpPr>
                <p:cNvPr id="13412" name="Oval 99"/>
                <p:cNvSpPr>
                  <a:spLocks noChangeArrowheads="1"/>
                </p:cNvSpPr>
                <p:nvPr/>
              </p:nvSpPr>
              <p:spPr bwMode="auto">
                <a:xfrm>
                  <a:off x="3888" y="1728"/>
                  <a:ext cx="1008" cy="939"/>
                </a:xfrm>
                <a:prstGeom prst="ellipse">
                  <a:avLst/>
                </a:prstGeom>
                <a:solidFill>
                  <a:srgbClr val="9900FF"/>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3413" name="Oval 100"/>
                <p:cNvSpPr>
                  <a:spLocks noChangeArrowheads="1"/>
                </p:cNvSpPr>
                <p:nvPr/>
              </p:nvSpPr>
              <p:spPr bwMode="auto">
                <a:xfrm>
                  <a:off x="4128" y="1777"/>
                  <a:ext cx="624" cy="623"/>
                </a:xfrm>
                <a:prstGeom prst="ellipse">
                  <a:avLst/>
                </a:prstGeom>
                <a:gradFill rotWithShape="0">
                  <a:gsLst>
                    <a:gs pos="0">
                      <a:srgbClr val="FFFFFF"/>
                    </a:gs>
                    <a:gs pos="100000">
                      <a:srgbClr val="AA4310"/>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grpSp>
          <p:grpSp>
            <p:nvGrpSpPr>
              <p:cNvPr id="13406" name="Group 101"/>
              <p:cNvGrpSpPr/>
              <p:nvPr/>
            </p:nvGrpSpPr>
            <p:grpSpPr bwMode="auto">
              <a:xfrm>
                <a:off x="4176" y="2736"/>
                <a:ext cx="240" cy="240"/>
                <a:chOff x="3888" y="1728"/>
                <a:chExt cx="1008" cy="939"/>
              </a:xfrm>
            </p:grpSpPr>
            <p:sp>
              <p:nvSpPr>
                <p:cNvPr id="13410" name="Oval 102"/>
                <p:cNvSpPr>
                  <a:spLocks noChangeArrowheads="1"/>
                </p:cNvSpPr>
                <p:nvPr/>
              </p:nvSpPr>
              <p:spPr bwMode="auto">
                <a:xfrm>
                  <a:off x="3888" y="1728"/>
                  <a:ext cx="1008" cy="939"/>
                </a:xfrm>
                <a:prstGeom prst="ellipse">
                  <a:avLst/>
                </a:prstGeom>
                <a:solidFill>
                  <a:srgbClr val="9900FF"/>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3411" name="Oval 103"/>
                <p:cNvSpPr>
                  <a:spLocks noChangeArrowheads="1"/>
                </p:cNvSpPr>
                <p:nvPr/>
              </p:nvSpPr>
              <p:spPr bwMode="auto">
                <a:xfrm>
                  <a:off x="4128" y="1777"/>
                  <a:ext cx="624" cy="623"/>
                </a:xfrm>
                <a:prstGeom prst="ellipse">
                  <a:avLst/>
                </a:prstGeom>
                <a:gradFill rotWithShape="0">
                  <a:gsLst>
                    <a:gs pos="0">
                      <a:srgbClr val="FFFFFF"/>
                    </a:gs>
                    <a:gs pos="100000">
                      <a:srgbClr val="AA4310"/>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grpSp>
          <p:grpSp>
            <p:nvGrpSpPr>
              <p:cNvPr id="13407" name="Group 104"/>
              <p:cNvGrpSpPr/>
              <p:nvPr/>
            </p:nvGrpSpPr>
            <p:grpSpPr bwMode="auto">
              <a:xfrm>
                <a:off x="4032" y="2592"/>
                <a:ext cx="240" cy="240"/>
                <a:chOff x="3888" y="1728"/>
                <a:chExt cx="1008" cy="939"/>
              </a:xfrm>
            </p:grpSpPr>
            <p:sp>
              <p:nvSpPr>
                <p:cNvPr id="13408" name="Oval 105"/>
                <p:cNvSpPr>
                  <a:spLocks noChangeArrowheads="1"/>
                </p:cNvSpPr>
                <p:nvPr/>
              </p:nvSpPr>
              <p:spPr bwMode="auto">
                <a:xfrm>
                  <a:off x="3888" y="1728"/>
                  <a:ext cx="1008" cy="939"/>
                </a:xfrm>
                <a:prstGeom prst="ellipse">
                  <a:avLst/>
                </a:prstGeom>
                <a:solidFill>
                  <a:srgbClr val="9900FF"/>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sp>
              <p:nvSpPr>
                <p:cNvPr id="13409" name="Oval 106"/>
                <p:cNvSpPr>
                  <a:spLocks noChangeArrowheads="1"/>
                </p:cNvSpPr>
                <p:nvPr/>
              </p:nvSpPr>
              <p:spPr bwMode="auto">
                <a:xfrm>
                  <a:off x="4128" y="1777"/>
                  <a:ext cx="624" cy="623"/>
                </a:xfrm>
                <a:prstGeom prst="ellipse">
                  <a:avLst/>
                </a:prstGeom>
                <a:gradFill rotWithShape="0">
                  <a:gsLst>
                    <a:gs pos="0">
                      <a:srgbClr val="FFFFFF"/>
                    </a:gs>
                    <a:gs pos="100000">
                      <a:srgbClr val="AA4310"/>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143000" indent="-2286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600200" indent="-2286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solidFill>
                      <a:schemeClr val="tx1"/>
                    </a:solidFill>
                  </a:endParaRPr>
                </a:p>
              </p:txBody>
            </p:sp>
          </p:grpSp>
        </p:grpSp>
        <p:sp>
          <p:nvSpPr>
            <p:cNvPr id="13397" name="Line 107"/>
            <p:cNvSpPr>
              <a:spLocks noChangeShapeType="1"/>
            </p:cNvSpPr>
            <p:nvPr/>
          </p:nvSpPr>
          <p:spPr bwMode="auto">
            <a:xfrm>
              <a:off x="3792" y="2064"/>
              <a:ext cx="336" cy="0"/>
            </a:xfrm>
            <a:prstGeom prst="line">
              <a:avLst/>
            </a:prstGeom>
            <a:noFill/>
            <a:ln w="9525">
              <a:solidFill>
                <a:schemeClr val="bg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14339" name="Group 108"/>
          <p:cNvGrpSpPr/>
          <p:nvPr/>
        </p:nvGrpSpPr>
        <p:grpSpPr bwMode="auto">
          <a:xfrm>
            <a:off x="8759825" y="1371600"/>
            <a:ext cx="1371600" cy="4343400"/>
            <a:chOff x="4560" y="864"/>
            <a:chExt cx="864" cy="2736"/>
          </a:xfrm>
        </p:grpSpPr>
        <p:grpSp>
          <p:nvGrpSpPr>
            <p:cNvPr id="13321" name="Group 109"/>
            <p:cNvGrpSpPr/>
            <p:nvPr/>
          </p:nvGrpSpPr>
          <p:grpSpPr bwMode="auto">
            <a:xfrm>
              <a:off x="4944" y="2880"/>
              <a:ext cx="192" cy="192"/>
              <a:chOff x="4359" y="1392"/>
              <a:chExt cx="297" cy="288"/>
            </a:xfrm>
          </p:grpSpPr>
          <p:sp>
            <p:nvSpPr>
              <p:cNvPr id="13393" name="Line 110"/>
              <p:cNvSpPr>
                <a:spLocks noChangeShapeType="1"/>
              </p:cNvSpPr>
              <p:nvPr/>
            </p:nvSpPr>
            <p:spPr bwMode="auto">
              <a:xfrm>
                <a:off x="4359" y="1392"/>
                <a:ext cx="146" cy="144"/>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394" name="Line 111"/>
              <p:cNvSpPr>
                <a:spLocks noChangeShapeType="1"/>
              </p:cNvSpPr>
              <p:nvPr/>
            </p:nvSpPr>
            <p:spPr bwMode="auto">
              <a:xfrm>
                <a:off x="4505" y="1536"/>
                <a:ext cx="4" cy="144"/>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395" name="Line 112"/>
              <p:cNvSpPr>
                <a:spLocks noChangeShapeType="1"/>
              </p:cNvSpPr>
              <p:nvPr/>
            </p:nvSpPr>
            <p:spPr bwMode="auto">
              <a:xfrm>
                <a:off x="4505" y="1536"/>
                <a:ext cx="151" cy="2"/>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13322" name="Group 113"/>
            <p:cNvGrpSpPr/>
            <p:nvPr/>
          </p:nvGrpSpPr>
          <p:grpSpPr bwMode="auto">
            <a:xfrm>
              <a:off x="4896" y="3072"/>
              <a:ext cx="192" cy="192"/>
              <a:chOff x="4359" y="1392"/>
              <a:chExt cx="297" cy="288"/>
            </a:xfrm>
          </p:grpSpPr>
          <p:sp>
            <p:nvSpPr>
              <p:cNvPr id="13390" name="Line 114"/>
              <p:cNvSpPr>
                <a:spLocks noChangeShapeType="1"/>
              </p:cNvSpPr>
              <p:nvPr/>
            </p:nvSpPr>
            <p:spPr bwMode="auto">
              <a:xfrm>
                <a:off x="4359" y="1392"/>
                <a:ext cx="146" cy="144"/>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391" name="Line 115"/>
              <p:cNvSpPr>
                <a:spLocks noChangeShapeType="1"/>
              </p:cNvSpPr>
              <p:nvPr/>
            </p:nvSpPr>
            <p:spPr bwMode="auto">
              <a:xfrm>
                <a:off x="4505" y="1536"/>
                <a:ext cx="4" cy="144"/>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392" name="Line 116"/>
              <p:cNvSpPr>
                <a:spLocks noChangeShapeType="1"/>
              </p:cNvSpPr>
              <p:nvPr/>
            </p:nvSpPr>
            <p:spPr bwMode="auto">
              <a:xfrm>
                <a:off x="4505" y="1536"/>
                <a:ext cx="151" cy="2"/>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13323" name="Group 117"/>
            <p:cNvGrpSpPr/>
            <p:nvPr/>
          </p:nvGrpSpPr>
          <p:grpSpPr bwMode="auto">
            <a:xfrm>
              <a:off x="4944" y="3360"/>
              <a:ext cx="192" cy="192"/>
              <a:chOff x="4359" y="1392"/>
              <a:chExt cx="297" cy="288"/>
            </a:xfrm>
          </p:grpSpPr>
          <p:sp>
            <p:nvSpPr>
              <p:cNvPr id="13387" name="Line 118"/>
              <p:cNvSpPr>
                <a:spLocks noChangeShapeType="1"/>
              </p:cNvSpPr>
              <p:nvPr/>
            </p:nvSpPr>
            <p:spPr bwMode="auto">
              <a:xfrm>
                <a:off x="4359" y="1392"/>
                <a:ext cx="146" cy="144"/>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388" name="Line 119"/>
              <p:cNvSpPr>
                <a:spLocks noChangeShapeType="1"/>
              </p:cNvSpPr>
              <p:nvPr/>
            </p:nvSpPr>
            <p:spPr bwMode="auto">
              <a:xfrm>
                <a:off x="4505" y="1536"/>
                <a:ext cx="4" cy="144"/>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389" name="Line 120"/>
              <p:cNvSpPr>
                <a:spLocks noChangeShapeType="1"/>
              </p:cNvSpPr>
              <p:nvPr/>
            </p:nvSpPr>
            <p:spPr bwMode="auto">
              <a:xfrm>
                <a:off x="4505" y="1536"/>
                <a:ext cx="151" cy="2"/>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13324" name="Group 121"/>
            <p:cNvGrpSpPr/>
            <p:nvPr/>
          </p:nvGrpSpPr>
          <p:grpSpPr bwMode="auto">
            <a:xfrm>
              <a:off x="5232" y="3408"/>
              <a:ext cx="192" cy="192"/>
              <a:chOff x="4359" y="1392"/>
              <a:chExt cx="297" cy="288"/>
            </a:xfrm>
          </p:grpSpPr>
          <p:sp>
            <p:nvSpPr>
              <p:cNvPr id="13384" name="Line 122"/>
              <p:cNvSpPr>
                <a:spLocks noChangeShapeType="1"/>
              </p:cNvSpPr>
              <p:nvPr/>
            </p:nvSpPr>
            <p:spPr bwMode="auto">
              <a:xfrm>
                <a:off x="4359" y="1392"/>
                <a:ext cx="146" cy="144"/>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385" name="Line 123"/>
              <p:cNvSpPr>
                <a:spLocks noChangeShapeType="1"/>
              </p:cNvSpPr>
              <p:nvPr/>
            </p:nvSpPr>
            <p:spPr bwMode="auto">
              <a:xfrm>
                <a:off x="4505" y="1536"/>
                <a:ext cx="4" cy="144"/>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386" name="Line 124"/>
              <p:cNvSpPr>
                <a:spLocks noChangeShapeType="1"/>
              </p:cNvSpPr>
              <p:nvPr/>
            </p:nvSpPr>
            <p:spPr bwMode="auto">
              <a:xfrm>
                <a:off x="4505" y="1536"/>
                <a:ext cx="151" cy="2"/>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13325" name="Group 125"/>
            <p:cNvGrpSpPr/>
            <p:nvPr/>
          </p:nvGrpSpPr>
          <p:grpSpPr bwMode="auto">
            <a:xfrm>
              <a:off x="5088" y="3216"/>
              <a:ext cx="192" cy="192"/>
              <a:chOff x="4359" y="1392"/>
              <a:chExt cx="297" cy="288"/>
            </a:xfrm>
          </p:grpSpPr>
          <p:sp>
            <p:nvSpPr>
              <p:cNvPr id="13381" name="Line 126"/>
              <p:cNvSpPr>
                <a:spLocks noChangeShapeType="1"/>
              </p:cNvSpPr>
              <p:nvPr/>
            </p:nvSpPr>
            <p:spPr bwMode="auto">
              <a:xfrm>
                <a:off x="4359" y="1392"/>
                <a:ext cx="146" cy="144"/>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382" name="Line 127"/>
              <p:cNvSpPr>
                <a:spLocks noChangeShapeType="1"/>
              </p:cNvSpPr>
              <p:nvPr/>
            </p:nvSpPr>
            <p:spPr bwMode="auto">
              <a:xfrm>
                <a:off x="4505" y="1536"/>
                <a:ext cx="4" cy="144"/>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383" name="Line 128"/>
              <p:cNvSpPr>
                <a:spLocks noChangeShapeType="1"/>
              </p:cNvSpPr>
              <p:nvPr/>
            </p:nvSpPr>
            <p:spPr bwMode="auto">
              <a:xfrm>
                <a:off x="4505" y="1536"/>
                <a:ext cx="151" cy="2"/>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13326" name="Group 129"/>
            <p:cNvGrpSpPr/>
            <p:nvPr/>
          </p:nvGrpSpPr>
          <p:grpSpPr bwMode="auto">
            <a:xfrm>
              <a:off x="5136" y="3072"/>
              <a:ext cx="192" cy="192"/>
              <a:chOff x="4359" y="1392"/>
              <a:chExt cx="297" cy="288"/>
            </a:xfrm>
          </p:grpSpPr>
          <p:sp>
            <p:nvSpPr>
              <p:cNvPr id="13378" name="Line 130"/>
              <p:cNvSpPr>
                <a:spLocks noChangeShapeType="1"/>
              </p:cNvSpPr>
              <p:nvPr/>
            </p:nvSpPr>
            <p:spPr bwMode="auto">
              <a:xfrm>
                <a:off x="4359" y="1392"/>
                <a:ext cx="146" cy="144"/>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379" name="Line 131"/>
              <p:cNvSpPr>
                <a:spLocks noChangeShapeType="1"/>
              </p:cNvSpPr>
              <p:nvPr/>
            </p:nvSpPr>
            <p:spPr bwMode="auto">
              <a:xfrm>
                <a:off x="4505" y="1536"/>
                <a:ext cx="4" cy="144"/>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380" name="Line 132"/>
              <p:cNvSpPr>
                <a:spLocks noChangeShapeType="1"/>
              </p:cNvSpPr>
              <p:nvPr/>
            </p:nvSpPr>
            <p:spPr bwMode="auto">
              <a:xfrm>
                <a:off x="4505" y="1536"/>
                <a:ext cx="151" cy="2"/>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13327" name="Group 133"/>
            <p:cNvGrpSpPr/>
            <p:nvPr/>
          </p:nvGrpSpPr>
          <p:grpSpPr bwMode="auto">
            <a:xfrm>
              <a:off x="4944" y="1872"/>
              <a:ext cx="192" cy="192"/>
              <a:chOff x="4359" y="1392"/>
              <a:chExt cx="297" cy="288"/>
            </a:xfrm>
          </p:grpSpPr>
          <p:sp>
            <p:nvSpPr>
              <p:cNvPr id="13375" name="Line 134"/>
              <p:cNvSpPr>
                <a:spLocks noChangeShapeType="1"/>
              </p:cNvSpPr>
              <p:nvPr/>
            </p:nvSpPr>
            <p:spPr bwMode="auto">
              <a:xfrm>
                <a:off x="4359" y="1392"/>
                <a:ext cx="146" cy="144"/>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376" name="Line 135"/>
              <p:cNvSpPr>
                <a:spLocks noChangeShapeType="1"/>
              </p:cNvSpPr>
              <p:nvPr/>
            </p:nvSpPr>
            <p:spPr bwMode="auto">
              <a:xfrm>
                <a:off x="4505" y="1536"/>
                <a:ext cx="4" cy="144"/>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377" name="Line 136"/>
              <p:cNvSpPr>
                <a:spLocks noChangeShapeType="1"/>
              </p:cNvSpPr>
              <p:nvPr/>
            </p:nvSpPr>
            <p:spPr bwMode="auto">
              <a:xfrm>
                <a:off x="4505" y="1536"/>
                <a:ext cx="151" cy="2"/>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13328" name="Group 137"/>
            <p:cNvGrpSpPr/>
            <p:nvPr/>
          </p:nvGrpSpPr>
          <p:grpSpPr bwMode="auto">
            <a:xfrm>
              <a:off x="4896" y="2064"/>
              <a:ext cx="192" cy="192"/>
              <a:chOff x="4359" y="1392"/>
              <a:chExt cx="297" cy="288"/>
            </a:xfrm>
          </p:grpSpPr>
          <p:sp>
            <p:nvSpPr>
              <p:cNvPr id="13372" name="Line 138"/>
              <p:cNvSpPr>
                <a:spLocks noChangeShapeType="1"/>
              </p:cNvSpPr>
              <p:nvPr/>
            </p:nvSpPr>
            <p:spPr bwMode="auto">
              <a:xfrm>
                <a:off x="4359" y="1392"/>
                <a:ext cx="146" cy="144"/>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373" name="Line 139"/>
              <p:cNvSpPr>
                <a:spLocks noChangeShapeType="1"/>
              </p:cNvSpPr>
              <p:nvPr/>
            </p:nvSpPr>
            <p:spPr bwMode="auto">
              <a:xfrm>
                <a:off x="4505" y="1536"/>
                <a:ext cx="4" cy="144"/>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374" name="Line 140"/>
              <p:cNvSpPr>
                <a:spLocks noChangeShapeType="1"/>
              </p:cNvSpPr>
              <p:nvPr/>
            </p:nvSpPr>
            <p:spPr bwMode="auto">
              <a:xfrm>
                <a:off x="4505" y="1536"/>
                <a:ext cx="151" cy="2"/>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13329" name="Group 141"/>
            <p:cNvGrpSpPr/>
            <p:nvPr/>
          </p:nvGrpSpPr>
          <p:grpSpPr bwMode="auto">
            <a:xfrm>
              <a:off x="4944" y="2352"/>
              <a:ext cx="192" cy="192"/>
              <a:chOff x="4359" y="1392"/>
              <a:chExt cx="297" cy="288"/>
            </a:xfrm>
          </p:grpSpPr>
          <p:sp>
            <p:nvSpPr>
              <p:cNvPr id="13369" name="Line 142"/>
              <p:cNvSpPr>
                <a:spLocks noChangeShapeType="1"/>
              </p:cNvSpPr>
              <p:nvPr/>
            </p:nvSpPr>
            <p:spPr bwMode="auto">
              <a:xfrm>
                <a:off x="4359" y="1392"/>
                <a:ext cx="146" cy="144"/>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370" name="Line 143"/>
              <p:cNvSpPr>
                <a:spLocks noChangeShapeType="1"/>
              </p:cNvSpPr>
              <p:nvPr/>
            </p:nvSpPr>
            <p:spPr bwMode="auto">
              <a:xfrm>
                <a:off x="4505" y="1536"/>
                <a:ext cx="4" cy="144"/>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371" name="Line 144"/>
              <p:cNvSpPr>
                <a:spLocks noChangeShapeType="1"/>
              </p:cNvSpPr>
              <p:nvPr/>
            </p:nvSpPr>
            <p:spPr bwMode="auto">
              <a:xfrm>
                <a:off x="4505" y="1536"/>
                <a:ext cx="151" cy="2"/>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13330" name="Group 145"/>
            <p:cNvGrpSpPr/>
            <p:nvPr/>
          </p:nvGrpSpPr>
          <p:grpSpPr bwMode="auto">
            <a:xfrm>
              <a:off x="5232" y="2400"/>
              <a:ext cx="192" cy="192"/>
              <a:chOff x="4359" y="1392"/>
              <a:chExt cx="297" cy="288"/>
            </a:xfrm>
          </p:grpSpPr>
          <p:sp>
            <p:nvSpPr>
              <p:cNvPr id="13366" name="Line 146"/>
              <p:cNvSpPr>
                <a:spLocks noChangeShapeType="1"/>
              </p:cNvSpPr>
              <p:nvPr/>
            </p:nvSpPr>
            <p:spPr bwMode="auto">
              <a:xfrm>
                <a:off x="4359" y="1392"/>
                <a:ext cx="146" cy="144"/>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367" name="Line 147"/>
              <p:cNvSpPr>
                <a:spLocks noChangeShapeType="1"/>
              </p:cNvSpPr>
              <p:nvPr/>
            </p:nvSpPr>
            <p:spPr bwMode="auto">
              <a:xfrm>
                <a:off x="4505" y="1536"/>
                <a:ext cx="4" cy="144"/>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368" name="Line 148"/>
              <p:cNvSpPr>
                <a:spLocks noChangeShapeType="1"/>
              </p:cNvSpPr>
              <p:nvPr/>
            </p:nvSpPr>
            <p:spPr bwMode="auto">
              <a:xfrm>
                <a:off x="4505" y="1536"/>
                <a:ext cx="151" cy="2"/>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13331" name="Group 149"/>
            <p:cNvGrpSpPr/>
            <p:nvPr/>
          </p:nvGrpSpPr>
          <p:grpSpPr bwMode="auto">
            <a:xfrm>
              <a:off x="5088" y="2208"/>
              <a:ext cx="192" cy="192"/>
              <a:chOff x="4359" y="1392"/>
              <a:chExt cx="297" cy="288"/>
            </a:xfrm>
          </p:grpSpPr>
          <p:sp>
            <p:nvSpPr>
              <p:cNvPr id="13363" name="Line 150"/>
              <p:cNvSpPr>
                <a:spLocks noChangeShapeType="1"/>
              </p:cNvSpPr>
              <p:nvPr/>
            </p:nvSpPr>
            <p:spPr bwMode="auto">
              <a:xfrm>
                <a:off x="4359" y="1392"/>
                <a:ext cx="146" cy="144"/>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364" name="Line 151"/>
              <p:cNvSpPr>
                <a:spLocks noChangeShapeType="1"/>
              </p:cNvSpPr>
              <p:nvPr/>
            </p:nvSpPr>
            <p:spPr bwMode="auto">
              <a:xfrm>
                <a:off x="4505" y="1536"/>
                <a:ext cx="4" cy="144"/>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365" name="Line 152"/>
              <p:cNvSpPr>
                <a:spLocks noChangeShapeType="1"/>
              </p:cNvSpPr>
              <p:nvPr/>
            </p:nvSpPr>
            <p:spPr bwMode="auto">
              <a:xfrm>
                <a:off x="4505" y="1536"/>
                <a:ext cx="151" cy="2"/>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13332" name="Group 153"/>
            <p:cNvGrpSpPr/>
            <p:nvPr/>
          </p:nvGrpSpPr>
          <p:grpSpPr bwMode="auto">
            <a:xfrm>
              <a:off x="5136" y="2064"/>
              <a:ext cx="192" cy="192"/>
              <a:chOff x="4359" y="1392"/>
              <a:chExt cx="297" cy="288"/>
            </a:xfrm>
          </p:grpSpPr>
          <p:sp>
            <p:nvSpPr>
              <p:cNvPr id="13360" name="Line 154"/>
              <p:cNvSpPr>
                <a:spLocks noChangeShapeType="1"/>
              </p:cNvSpPr>
              <p:nvPr/>
            </p:nvSpPr>
            <p:spPr bwMode="auto">
              <a:xfrm>
                <a:off x="4359" y="1392"/>
                <a:ext cx="146" cy="144"/>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361" name="Line 155"/>
              <p:cNvSpPr>
                <a:spLocks noChangeShapeType="1"/>
              </p:cNvSpPr>
              <p:nvPr/>
            </p:nvSpPr>
            <p:spPr bwMode="auto">
              <a:xfrm>
                <a:off x="4505" y="1536"/>
                <a:ext cx="4" cy="144"/>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362" name="Line 156"/>
              <p:cNvSpPr>
                <a:spLocks noChangeShapeType="1"/>
              </p:cNvSpPr>
              <p:nvPr/>
            </p:nvSpPr>
            <p:spPr bwMode="auto">
              <a:xfrm>
                <a:off x="4505" y="1536"/>
                <a:ext cx="151" cy="2"/>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13333" name="Group 157"/>
            <p:cNvGrpSpPr/>
            <p:nvPr/>
          </p:nvGrpSpPr>
          <p:grpSpPr bwMode="auto">
            <a:xfrm>
              <a:off x="4896" y="864"/>
              <a:ext cx="192" cy="192"/>
              <a:chOff x="4359" y="1392"/>
              <a:chExt cx="297" cy="288"/>
            </a:xfrm>
          </p:grpSpPr>
          <p:sp>
            <p:nvSpPr>
              <p:cNvPr id="13357" name="Line 158"/>
              <p:cNvSpPr>
                <a:spLocks noChangeShapeType="1"/>
              </p:cNvSpPr>
              <p:nvPr/>
            </p:nvSpPr>
            <p:spPr bwMode="auto">
              <a:xfrm>
                <a:off x="4359" y="1392"/>
                <a:ext cx="146" cy="144"/>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358" name="Line 159"/>
              <p:cNvSpPr>
                <a:spLocks noChangeShapeType="1"/>
              </p:cNvSpPr>
              <p:nvPr/>
            </p:nvSpPr>
            <p:spPr bwMode="auto">
              <a:xfrm>
                <a:off x="4505" y="1536"/>
                <a:ext cx="4" cy="144"/>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359" name="Line 160"/>
              <p:cNvSpPr>
                <a:spLocks noChangeShapeType="1"/>
              </p:cNvSpPr>
              <p:nvPr/>
            </p:nvSpPr>
            <p:spPr bwMode="auto">
              <a:xfrm>
                <a:off x="4505" y="1536"/>
                <a:ext cx="151" cy="2"/>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13334" name="Group 161"/>
            <p:cNvGrpSpPr/>
            <p:nvPr/>
          </p:nvGrpSpPr>
          <p:grpSpPr bwMode="auto">
            <a:xfrm>
              <a:off x="4848" y="1056"/>
              <a:ext cx="192" cy="192"/>
              <a:chOff x="4359" y="1392"/>
              <a:chExt cx="297" cy="288"/>
            </a:xfrm>
          </p:grpSpPr>
          <p:sp>
            <p:nvSpPr>
              <p:cNvPr id="13354" name="Line 162"/>
              <p:cNvSpPr>
                <a:spLocks noChangeShapeType="1"/>
              </p:cNvSpPr>
              <p:nvPr/>
            </p:nvSpPr>
            <p:spPr bwMode="auto">
              <a:xfrm>
                <a:off x="4359" y="1392"/>
                <a:ext cx="146" cy="144"/>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355" name="Line 163"/>
              <p:cNvSpPr>
                <a:spLocks noChangeShapeType="1"/>
              </p:cNvSpPr>
              <p:nvPr/>
            </p:nvSpPr>
            <p:spPr bwMode="auto">
              <a:xfrm>
                <a:off x="4505" y="1536"/>
                <a:ext cx="4" cy="144"/>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356" name="Line 164"/>
              <p:cNvSpPr>
                <a:spLocks noChangeShapeType="1"/>
              </p:cNvSpPr>
              <p:nvPr/>
            </p:nvSpPr>
            <p:spPr bwMode="auto">
              <a:xfrm>
                <a:off x="4505" y="1536"/>
                <a:ext cx="151" cy="2"/>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13335" name="Group 165"/>
            <p:cNvGrpSpPr/>
            <p:nvPr/>
          </p:nvGrpSpPr>
          <p:grpSpPr bwMode="auto">
            <a:xfrm>
              <a:off x="4896" y="1344"/>
              <a:ext cx="192" cy="192"/>
              <a:chOff x="4359" y="1392"/>
              <a:chExt cx="297" cy="288"/>
            </a:xfrm>
          </p:grpSpPr>
          <p:sp>
            <p:nvSpPr>
              <p:cNvPr id="13351" name="Line 166"/>
              <p:cNvSpPr>
                <a:spLocks noChangeShapeType="1"/>
              </p:cNvSpPr>
              <p:nvPr/>
            </p:nvSpPr>
            <p:spPr bwMode="auto">
              <a:xfrm>
                <a:off x="4359" y="1392"/>
                <a:ext cx="146" cy="144"/>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352" name="Line 167"/>
              <p:cNvSpPr>
                <a:spLocks noChangeShapeType="1"/>
              </p:cNvSpPr>
              <p:nvPr/>
            </p:nvSpPr>
            <p:spPr bwMode="auto">
              <a:xfrm>
                <a:off x="4505" y="1536"/>
                <a:ext cx="4" cy="144"/>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353" name="Line 168"/>
              <p:cNvSpPr>
                <a:spLocks noChangeShapeType="1"/>
              </p:cNvSpPr>
              <p:nvPr/>
            </p:nvSpPr>
            <p:spPr bwMode="auto">
              <a:xfrm>
                <a:off x="4505" y="1536"/>
                <a:ext cx="151" cy="2"/>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13336" name="Group 169"/>
            <p:cNvGrpSpPr/>
            <p:nvPr/>
          </p:nvGrpSpPr>
          <p:grpSpPr bwMode="auto">
            <a:xfrm>
              <a:off x="5184" y="1392"/>
              <a:ext cx="192" cy="192"/>
              <a:chOff x="4359" y="1392"/>
              <a:chExt cx="297" cy="288"/>
            </a:xfrm>
          </p:grpSpPr>
          <p:sp>
            <p:nvSpPr>
              <p:cNvPr id="13348" name="Line 170"/>
              <p:cNvSpPr>
                <a:spLocks noChangeShapeType="1"/>
              </p:cNvSpPr>
              <p:nvPr/>
            </p:nvSpPr>
            <p:spPr bwMode="auto">
              <a:xfrm>
                <a:off x="4359" y="1392"/>
                <a:ext cx="146" cy="144"/>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349" name="Line 171"/>
              <p:cNvSpPr>
                <a:spLocks noChangeShapeType="1"/>
              </p:cNvSpPr>
              <p:nvPr/>
            </p:nvSpPr>
            <p:spPr bwMode="auto">
              <a:xfrm>
                <a:off x="4505" y="1536"/>
                <a:ext cx="4" cy="144"/>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350" name="Line 172"/>
              <p:cNvSpPr>
                <a:spLocks noChangeShapeType="1"/>
              </p:cNvSpPr>
              <p:nvPr/>
            </p:nvSpPr>
            <p:spPr bwMode="auto">
              <a:xfrm>
                <a:off x="4505" y="1536"/>
                <a:ext cx="151" cy="2"/>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13337" name="Group 173"/>
            <p:cNvGrpSpPr/>
            <p:nvPr/>
          </p:nvGrpSpPr>
          <p:grpSpPr bwMode="auto">
            <a:xfrm>
              <a:off x="5040" y="1200"/>
              <a:ext cx="192" cy="192"/>
              <a:chOff x="4359" y="1392"/>
              <a:chExt cx="297" cy="288"/>
            </a:xfrm>
          </p:grpSpPr>
          <p:sp>
            <p:nvSpPr>
              <p:cNvPr id="13345" name="Line 174"/>
              <p:cNvSpPr>
                <a:spLocks noChangeShapeType="1"/>
              </p:cNvSpPr>
              <p:nvPr/>
            </p:nvSpPr>
            <p:spPr bwMode="auto">
              <a:xfrm>
                <a:off x="4359" y="1392"/>
                <a:ext cx="146" cy="144"/>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346" name="Line 175"/>
              <p:cNvSpPr>
                <a:spLocks noChangeShapeType="1"/>
              </p:cNvSpPr>
              <p:nvPr/>
            </p:nvSpPr>
            <p:spPr bwMode="auto">
              <a:xfrm>
                <a:off x="4505" y="1536"/>
                <a:ext cx="4" cy="144"/>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347" name="Line 176"/>
              <p:cNvSpPr>
                <a:spLocks noChangeShapeType="1"/>
              </p:cNvSpPr>
              <p:nvPr/>
            </p:nvSpPr>
            <p:spPr bwMode="auto">
              <a:xfrm>
                <a:off x="4505" y="1536"/>
                <a:ext cx="151" cy="2"/>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13338" name="Group 177"/>
            <p:cNvGrpSpPr/>
            <p:nvPr/>
          </p:nvGrpSpPr>
          <p:grpSpPr bwMode="auto">
            <a:xfrm>
              <a:off x="5088" y="1056"/>
              <a:ext cx="192" cy="192"/>
              <a:chOff x="4359" y="1392"/>
              <a:chExt cx="297" cy="288"/>
            </a:xfrm>
          </p:grpSpPr>
          <p:sp>
            <p:nvSpPr>
              <p:cNvPr id="13342" name="Line 178"/>
              <p:cNvSpPr>
                <a:spLocks noChangeShapeType="1"/>
              </p:cNvSpPr>
              <p:nvPr/>
            </p:nvSpPr>
            <p:spPr bwMode="auto">
              <a:xfrm>
                <a:off x="4359" y="1392"/>
                <a:ext cx="146" cy="144"/>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343" name="Line 179"/>
              <p:cNvSpPr>
                <a:spLocks noChangeShapeType="1"/>
              </p:cNvSpPr>
              <p:nvPr/>
            </p:nvSpPr>
            <p:spPr bwMode="auto">
              <a:xfrm>
                <a:off x="4505" y="1536"/>
                <a:ext cx="4" cy="144"/>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344" name="Line 180"/>
              <p:cNvSpPr>
                <a:spLocks noChangeShapeType="1"/>
              </p:cNvSpPr>
              <p:nvPr/>
            </p:nvSpPr>
            <p:spPr bwMode="auto">
              <a:xfrm>
                <a:off x="4505" y="1536"/>
                <a:ext cx="151" cy="2"/>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13339" name="Line 181"/>
            <p:cNvSpPr>
              <a:spLocks noChangeShapeType="1"/>
            </p:cNvSpPr>
            <p:nvPr/>
          </p:nvSpPr>
          <p:spPr bwMode="auto">
            <a:xfrm flipV="1">
              <a:off x="4560" y="1248"/>
              <a:ext cx="288" cy="96"/>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3340" name="Line 182"/>
            <p:cNvSpPr>
              <a:spLocks noChangeShapeType="1"/>
            </p:cNvSpPr>
            <p:nvPr/>
          </p:nvSpPr>
          <p:spPr bwMode="auto">
            <a:xfrm>
              <a:off x="4704" y="2016"/>
              <a:ext cx="192" cy="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3341" name="Line 183"/>
            <p:cNvSpPr>
              <a:spLocks noChangeShapeType="1"/>
            </p:cNvSpPr>
            <p:nvPr/>
          </p:nvSpPr>
          <p:spPr bwMode="auto">
            <a:xfrm>
              <a:off x="4608" y="2832"/>
              <a:ext cx="192" cy="144"/>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184" name="Rectangle 11"/>
          <p:cNvSpPr>
            <a:spLocks noChangeArrowheads="1"/>
          </p:cNvSpPr>
          <p:nvPr/>
        </p:nvSpPr>
        <p:spPr bwMode="auto">
          <a:xfrm>
            <a:off x="1251751" y="260351"/>
            <a:ext cx="9667783" cy="6477800"/>
          </a:xfrm>
          <a:prstGeom prst="rect">
            <a:avLst/>
          </a:prstGeom>
          <a:noFill/>
          <a:ln w="57150" cmpd="thinThick">
            <a:solidFill>
              <a:srgbClr val="FF6699"/>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upRigh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strips(downRigh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strips(upRigh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42"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outHorizont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nodeType="clickEffect">
                                  <p:stCondLst>
                                    <p:cond delay="0"/>
                                  </p:stCondLst>
                                  <p:childTnLst>
                                    <p:set>
                                      <p:cBhvr>
                                        <p:cTn id="36" dur="1" fill="hold">
                                          <p:stCondLst>
                                            <p:cond delay="0"/>
                                          </p:stCondLst>
                                        </p:cTn>
                                        <p:tgtEl>
                                          <p:spTgt spid="14339"/>
                                        </p:tgtEl>
                                        <p:attrNameLst>
                                          <p:attrName>style.visibility</p:attrName>
                                        </p:attrNameLst>
                                      </p:cBhvr>
                                      <p:to>
                                        <p:strVal val="visible"/>
                                      </p:to>
                                    </p:set>
                                    <p:anim calcmode="lin" valueType="num">
                                      <p:cBhvr>
                                        <p:cTn id="37" dur="500" fill="hold"/>
                                        <p:tgtEl>
                                          <p:spTgt spid="14339"/>
                                        </p:tgtEl>
                                        <p:attrNameLst>
                                          <p:attrName>ppt_x</p:attrName>
                                        </p:attrNameLst>
                                      </p:cBhvr>
                                      <p:tavLst>
                                        <p:tav tm="0">
                                          <p:val>
                                            <p:strVal val="#ppt_x-#ppt_w/2"/>
                                          </p:val>
                                        </p:tav>
                                        <p:tav tm="100000">
                                          <p:val>
                                            <p:strVal val="#ppt_x"/>
                                          </p:val>
                                        </p:tav>
                                      </p:tavLst>
                                    </p:anim>
                                    <p:anim calcmode="lin" valueType="num">
                                      <p:cBhvr>
                                        <p:cTn id="38" dur="500" fill="hold"/>
                                        <p:tgtEl>
                                          <p:spTgt spid="14339"/>
                                        </p:tgtEl>
                                        <p:attrNameLst>
                                          <p:attrName>ppt_y</p:attrName>
                                        </p:attrNameLst>
                                      </p:cBhvr>
                                      <p:tavLst>
                                        <p:tav tm="0">
                                          <p:val>
                                            <p:strVal val="#ppt_y"/>
                                          </p:val>
                                        </p:tav>
                                        <p:tav tm="100000">
                                          <p:val>
                                            <p:strVal val="#ppt_y"/>
                                          </p:val>
                                        </p:tav>
                                      </p:tavLst>
                                    </p:anim>
                                    <p:anim calcmode="lin" valueType="num">
                                      <p:cBhvr>
                                        <p:cTn id="39" dur="500" fill="hold"/>
                                        <p:tgtEl>
                                          <p:spTgt spid="14339"/>
                                        </p:tgtEl>
                                        <p:attrNameLst>
                                          <p:attrName>ppt_w</p:attrName>
                                        </p:attrNameLst>
                                      </p:cBhvr>
                                      <p:tavLst>
                                        <p:tav tm="0">
                                          <p:val>
                                            <p:fltVal val="0"/>
                                          </p:val>
                                        </p:tav>
                                        <p:tav tm="100000">
                                          <p:val>
                                            <p:strVal val="#ppt_w"/>
                                          </p:val>
                                        </p:tav>
                                      </p:tavLst>
                                    </p:anim>
                                    <p:anim calcmode="lin" valueType="num">
                                      <p:cBhvr>
                                        <p:cTn id="40" dur="500" fill="hold"/>
                                        <p:tgtEl>
                                          <p:spTgt spid="1433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mallpox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667000" y="620714"/>
            <a:ext cx="3200400"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3"/>
          <p:cNvSpPr txBox="1">
            <a:spLocks noChangeArrowheads="1"/>
          </p:cNvSpPr>
          <p:nvPr/>
        </p:nvSpPr>
        <p:spPr bwMode="auto">
          <a:xfrm>
            <a:off x="2279650" y="2781301"/>
            <a:ext cx="495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1800">
                <a:solidFill>
                  <a:schemeClr val="bg1"/>
                </a:solidFill>
              </a:rPr>
              <a:t>Man with smallpox. Source: CDC/Barbra</a:t>
            </a:r>
            <a:endParaRPr lang="en-US" altLang="zh-CN" sz="1800">
              <a:solidFill>
                <a:schemeClr val="bg1"/>
              </a:solidFill>
            </a:endParaRPr>
          </a:p>
        </p:txBody>
      </p:sp>
      <p:pic>
        <p:nvPicPr>
          <p:cNvPr id="6148" name="Picture 4" descr="Smallpox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6064" y="3071813"/>
            <a:ext cx="3432175"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5"/>
          <p:cNvSpPr txBox="1">
            <a:spLocks noChangeArrowheads="1"/>
          </p:cNvSpPr>
          <p:nvPr/>
        </p:nvSpPr>
        <p:spPr bwMode="auto">
          <a:xfrm>
            <a:off x="6600825" y="4398964"/>
            <a:ext cx="4343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1800">
                <a:solidFill>
                  <a:schemeClr val="bg1"/>
                </a:solidFill>
              </a:rPr>
              <a:t>Smallpox lesions on skin of trunk. Picture taken in Bangladesh, 1973. Source: CDC/James Hicks</a:t>
            </a:r>
            <a:endParaRPr lang="en-US" altLang="zh-CN" sz="1800">
              <a:solidFill>
                <a:schemeClr val="bg1"/>
              </a:solidFill>
            </a:endParaRPr>
          </a:p>
          <a:p>
            <a:pPr eaLnBrk="1" hangingPunct="1"/>
            <a:endParaRPr lang="en-US" altLang="zh-CN" sz="1800">
              <a:solidFill>
                <a:schemeClr val="bg1"/>
              </a:solidFill>
            </a:endParaRPr>
          </a:p>
        </p:txBody>
      </p:sp>
      <p:pic>
        <p:nvPicPr>
          <p:cNvPr id="6150" name="Picture 6" descr="Smallpox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473450"/>
            <a:ext cx="3289300"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7"/>
          <p:cNvSpPr txBox="1">
            <a:spLocks noChangeArrowheads="1"/>
          </p:cNvSpPr>
          <p:nvPr/>
        </p:nvSpPr>
        <p:spPr bwMode="auto">
          <a:xfrm>
            <a:off x="2438400" y="5778500"/>
            <a:ext cx="34099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1800">
                <a:solidFill>
                  <a:schemeClr val="bg1"/>
                </a:solidFill>
              </a:rPr>
              <a:t>Face lesions on boy with smallpox.</a:t>
            </a:r>
            <a:endParaRPr lang="en-US" altLang="zh-CN" sz="1800">
              <a:solidFill>
                <a:schemeClr val="bg1"/>
              </a:solidFill>
            </a:endParaRPr>
          </a:p>
          <a:p>
            <a:pPr eaLnBrk="1" hangingPunct="1"/>
            <a:r>
              <a:rPr lang="en-US" altLang="zh-CN" sz="1800">
                <a:solidFill>
                  <a:schemeClr val="bg1"/>
                </a:solidFill>
              </a:rPr>
              <a:t>Source: CDC/Cheryl Tyron</a:t>
            </a:r>
            <a:endParaRPr lang="en-US" altLang="zh-CN" sz="1800">
              <a:solidFill>
                <a:schemeClr val="bg1"/>
              </a:solidFill>
            </a:endParaRPr>
          </a:p>
          <a:p>
            <a:pPr eaLnBrk="1" hangingPunct="1"/>
            <a:endParaRPr lang="en-US" altLang="zh-CN" sz="1800">
              <a:solidFill>
                <a:schemeClr val="bg1"/>
              </a:solidFill>
            </a:endParaRPr>
          </a:p>
        </p:txBody>
      </p:sp>
      <p:sp>
        <p:nvSpPr>
          <p:cNvPr id="6152" name="Rectangle 8"/>
          <p:cNvSpPr>
            <a:spLocks noChangeArrowheads="1"/>
          </p:cNvSpPr>
          <p:nvPr/>
        </p:nvSpPr>
        <p:spPr bwMode="auto">
          <a:xfrm>
            <a:off x="1570224" y="251474"/>
            <a:ext cx="8893175" cy="6264275"/>
          </a:xfrm>
          <a:prstGeom prst="rect">
            <a:avLst/>
          </a:prstGeom>
          <a:noFill/>
          <a:ln w="57150" cmpd="thinThick">
            <a:solidFill>
              <a:srgbClr val="FF6699"/>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9" name="爆炸形 2 8"/>
          <p:cNvSpPr/>
          <p:nvPr/>
        </p:nvSpPr>
        <p:spPr bwMode="auto">
          <a:xfrm>
            <a:off x="6738938" y="785814"/>
            <a:ext cx="3071812" cy="1857375"/>
          </a:xfrm>
          <a:prstGeom prst="irregularSeal2">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r>
              <a:rPr lang="zh-CN" altLang="en-US" sz="4400" dirty="0">
                <a:solidFill>
                  <a:srgbClr val="FF6699"/>
                </a:solidFill>
                <a:latin typeface="华文行楷" panose="02010800040101010101" pitchFamily="2" charset="-122"/>
                <a:ea typeface="华文行楷" panose="02010800040101010101" pitchFamily="2" charset="-122"/>
              </a:rPr>
              <a:t>天花</a:t>
            </a:r>
            <a:endParaRPr lang="zh-CN" altLang="en-US" sz="4400" dirty="0">
              <a:solidFill>
                <a:srgbClr val="FF6699"/>
              </a:solidFill>
              <a:latin typeface="华文行楷" panose="02010800040101010101" pitchFamily="2" charset="-122"/>
              <a:ea typeface="华文行楷" panose="020108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2927350" y="2709864"/>
            <a:ext cx="6478588" cy="3455987"/>
          </a:xfrm>
        </p:spPr>
        <p:txBody>
          <a:bodyPr/>
          <a:lstStyle/>
          <a:p>
            <a:pPr eaLnBrk="1" hangingPunct="1">
              <a:lnSpc>
                <a:spcPct val="110000"/>
              </a:lnSpc>
              <a:buClr>
                <a:srgbClr val="CC0066"/>
              </a:buClr>
              <a:buFont typeface="Wingdings" panose="05000000000000000000" pitchFamily="2" charset="2"/>
              <a:buChar char="ü"/>
            </a:pPr>
            <a:r>
              <a:rPr lang="zh-CN" altLang="en-US" b="1">
                <a:ea typeface="+mn-lt"/>
                <a:cs typeface="+mn-lt"/>
              </a:rPr>
              <a:t>筛选治疗靶标分子和关键功能域</a:t>
            </a:r>
            <a:endParaRPr lang="zh-CN" altLang="en-US" b="1">
              <a:ea typeface="+mn-lt"/>
              <a:cs typeface="+mn-lt"/>
            </a:endParaRPr>
          </a:p>
          <a:p>
            <a:pPr eaLnBrk="1" hangingPunct="1">
              <a:lnSpc>
                <a:spcPct val="110000"/>
              </a:lnSpc>
              <a:buClr>
                <a:srgbClr val="CC0066"/>
              </a:buClr>
              <a:buFont typeface="Wingdings" panose="05000000000000000000" pitchFamily="2" charset="2"/>
              <a:buChar char="ü"/>
            </a:pPr>
            <a:r>
              <a:rPr lang="zh-CN" altLang="en-US" b="1">
                <a:ea typeface="+mn-lt"/>
                <a:cs typeface="+mn-lt"/>
              </a:rPr>
              <a:t>克服免疫耐受（如肿瘤等自身抗原）</a:t>
            </a:r>
            <a:endParaRPr lang="zh-CN" altLang="en-US" b="1">
              <a:ea typeface="+mn-lt"/>
              <a:cs typeface="+mn-lt"/>
            </a:endParaRPr>
          </a:p>
          <a:p>
            <a:pPr eaLnBrk="1" hangingPunct="1">
              <a:lnSpc>
                <a:spcPct val="110000"/>
              </a:lnSpc>
            </a:pPr>
            <a:r>
              <a:rPr lang="zh-CN" altLang="en-US" b="1">
                <a:ea typeface="+mn-lt"/>
                <a:cs typeface="+mn-lt"/>
              </a:rPr>
              <a:t>克服过敏反应（</a:t>
            </a:r>
            <a:r>
              <a:rPr lang="en-US" altLang="zh-CN" b="1">
                <a:ea typeface="+mn-lt"/>
                <a:cs typeface="+mn-lt"/>
              </a:rPr>
              <a:t>HAHA, HAMA)</a:t>
            </a:r>
            <a:endParaRPr lang="en-US" altLang="zh-CN" b="1">
              <a:ea typeface="+mn-lt"/>
              <a:cs typeface="+mn-lt"/>
            </a:endParaRPr>
          </a:p>
          <a:p>
            <a:pPr eaLnBrk="1" hangingPunct="1">
              <a:lnSpc>
                <a:spcPct val="110000"/>
              </a:lnSpc>
            </a:pPr>
            <a:r>
              <a:rPr lang="zh-CN" altLang="en-US" b="1">
                <a:ea typeface="+mn-lt"/>
                <a:cs typeface="+mn-lt"/>
              </a:rPr>
              <a:t>改善体内分布和代谢</a:t>
            </a:r>
            <a:endParaRPr lang="zh-CN" altLang="en-US" b="1">
              <a:ea typeface="+mn-lt"/>
              <a:cs typeface="+mn-lt"/>
            </a:endParaRPr>
          </a:p>
          <a:p>
            <a:pPr eaLnBrk="1" hangingPunct="1">
              <a:lnSpc>
                <a:spcPct val="110000"/>
              </a:lnSpc>
              <a:buClr>
                <a:srgbClr val="CC0066"/>
              </a:buClr>
              <a:buFont typeface="Wingdings" panose="05000000000000000000" pitchFamily="2" charset="2"/>
              <a:buChar char="ü"/>
            </a:pPr>
            <a:r>
              <a:rPr lang="zh-CN" altLang="en-US" b="1">
                <a:ea typeface="+mn-lt"/>
                <a:cs typeface="+mn-lt"/>
              </a:rPr>
              <a:t>控制质量，实现标准化</a:t>
            </a:r>
            <a:endParaRPr lang="zh-CN" altLang="en-US" b="1">
              <a:latin typeface="楷体_GB2312" pitchFamily="49" charset="-122"/>
              <a:ea typeface="楷体_GB2312" pitchFamily="49" charset="-122"/>
            </a:endParaRPr>
          </a:p>
          <a:p>
            <a:pPr eaLnBrk="1" hangingPunct="1">
              <a:lnSpc>
                <a:spcPct val="110000"/>
              </a:lnSpc>
            </a:pPr>
            <a:endParaRPr lang="zh-CN" altLang="en-US" b="1">
              <a:latin typeface="楷体_GB2312" pitchFamily="49" charset="-122"/>
              <a:ea typeface="楷体_GB2312" pitchFamily="49" charset="-122"/>
            </a:endParaRPr>
          </a:p>
          <a:p>
            <a:pPr eaLnBrk="1" hangingPunct="1">
              <a:lnSpc>
                <a:spcPct val="110000"/>
              </a:lnSpc>
            </a:pPr>
            <a:endParaRPr lang="zh-CN" altLang="en-US" b="1">
              <a:latin typeface="楷体_GB2312" pitchFamily="49" charset="-122"/>
              <a:ea typeface="楷体_GB2312" pitchFamily="49" charset="-122"/>
            </a:endParaRPr>
          </a:p>
          <a:p>
            <a:pPr eaLnBrk="1" hangingPunct="1">
              <a:lnSpc>
                <a:spcPct val="110000"/>
              </a:lnSpc>
            </a:pPr>
            <a:endParaRPr lang="en-US" altLang="zh-CN" b="1">
              <a:latin typeface="楷体_GB2312" pitchFamily="49" charset="-122"/>
              <a:ea typeface="楷体_GB2312" pitchFamily="49" charset="-122"/>
            </a:endParaRPr>
          </a:p>
        </p:txBody>
      </p:sp>
      <p:sp>
        <p:nvSpPr>
          <p:cNvPr id="13315" name="Rectangle 3"/>
          <p:cNvSpPr>
            <a:spLocks noChangeArrowheads="1"/>
          </p:cNvSpPr>
          <p:nvPr/>
        </p:nvSpPr>
        <p:spPr bwMode="auto">
          <a:xfrm>
            <a:off x="2279650" y="549275"/>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algn="ctr" eaLnBrk="1" hangingPunct="1"/>
            <a:r>
              <a:rPr lang="zh-CN" altLang="en-US" sz="4400" b="1">
                <a:solidFill>
                  <a:schemeClr val="tx2"/>
                </a:solidFill>
                <a:latin typeface="等线" panose="02010600030101010101" charset="-122"/>
                <a:ea typeface="等线" panose="02010600030101010101" charset="-122"/>
              </a:rPr>
              <a:t>抗体工程要解决的问题</a:t>
            </a:r>
            <a:endParaRPr lang="zh-CN" altLang="en-US" sz="4400" b="1">
              <a:solidFill>
                <a:schemeClr val="tx2"/>
              </a:solidFill>
              <a:latin typeface="等线" panose="02010600030101010101" charset="-122"/>
              <a:ea typeface="等线" panose="02010600030101010101" charset="-122"/>
            </a:endParaRPr>
          </a:p>
        </p:txBody>
      </p:sp>
      <p:sp>
        <p:nvSpPr>
          <p:cNvPr id="13316" name="Text Box 4"/>
          <p:cNvSpPr txBox="1">
            <a:spLocks noChangeArrowheads="1"/>
          </p:cNvSpPr>
          <p:nvPr/>
        </p:nvSpPr>
        <p:spPr bwMode="auto">
          <a:xfrm>
            <a:off x="3071814" y="1916114"/>
            <a:ext cx="58724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b="1">
                <a:latin typeface="等线" panose="02010600030101010101" charset="-122"/>
                <a:ea typeface="等线" panose="02010600030101010101" charset="-122"/>
              </a:rPr>
              <a:t>单克隆抗体技术解决了部分问题</a:t>
            </a:r>
            <a:endParaRPr lang="zh-CN" altLang="en-US" b="1">
              <a:latin typeface="等线" panose="02010600030101010101" charset="-122"/>
              <a:ea typeface="等线" panose="02010600030101010101" charset="-122"/>
            </a:endParaRPr>
          </a:p>
        </p:txBody>
      </p:sp>
      <p:sp>
        <p:nvSpPr>
          <p:cNvPr id="13317" name="Rectangle 5"/>
          <p:cNvSpPr>
            <a:spLocks noChangeArrowheads="1"/>
          </p:cNvSpPr>
          <p:nvPr/>
        </p:nvSpPr>
        <p:spPr bwMode="auto">
          <a:xfrm>
            <a:off x="2424114" y="1628776"/>
            <a:ext cx="7343775" cy="4392613"/>
          </a:xfrm>
          <a:prstGeom prst="rect">
            <a:avLst/>
          </a:prstGeom>
          <a:noFill/>
          <a:ln w="9525">
            <a:solidFill>
              <a:srgbClr val="990033"/>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6" name="Rectangle 11"/>
          <p:cNvSpPr>
            <a:spLocks noChangeArrowheads="1"/>
          </p:cNvSpPr>
          <p:nvPr/>
        </p:nvSpPr>
        <p:spPr bwMode="auto">
          <a:xfrm>
            <a:off x="1251751" y="260351"/>
            <a:ext cx="9667783" cy="6477800"/>
          </a:xfrm>
          <a:prstGeom prst="rect">
            <a:avLst/>
          </a:prstGeom>
          <a:noFill/>
          <a:ln w="57150" cmpd="thinThick">
            <a:solidFill>
              <a:srgbClr val="FF6699"/>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495550" y="5516564"/>
            <a:ext cx="14033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a:ea typeface="华文新魏" panose="02010800040101010101" pitchFamily="2" charset="-122"/>
              </a:rPr>
              <a:t>抗血清</a:t>
            </a:r>
            <a:endParaRPr lang="zh-CN" altLang="en-US">
              <a:ea typeface="华文新魏" panose="02010800040101010101" pitchFamily="2" charset="-122"/>
            </a:endParaRPr>
          </a:p>
        </p:txBody>
      </p:sp>
      <p:sp>
        <p:nvSpPr>
          <p:cNvPr id="14339" name="Text Box 3"/>
          <p:cNvSpPr txBox="1">
            <a:spLocks noChangeArrowheads="1"/>
          </p:cNvSpPr>
          <p:nvPr/>
        </p:nvSpPr>
        <p:spPr bwMode="auto">
          <a:xfrm>
            <a:off x="4367213" y="3141664"/>
            <a:ext cx="22161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a:ea typeface="华文新魏" panose="02010800040101010101" pitchFamily="2" charset="-122"/>
              </a:rPr>
              <a:t>单克隆抗体</a:t>
            </a:r>
            <a:endParaRPr lang="zh-CN" altLang="en-US">
              <a:ea typeface="华文新魏" panose="02010800040101010101" pitchFamily="2" charset="-122"/>
            </a:endParaRPr>
          </a:p>
        </p:txBody>
      </p:sp>
      <p:sp>
        <p:nvSpPr>
          <p:cNvPr id="14340" name="Text Box 4"/>
          <p:cNvSpPr txBox="1">
            <a:spLocks noChangeArrowheads="1"/>
          </p:cNvSpPr>
          <p:nvPr/>
        </p:nvSpPr>
        <p:spPr bwMode="auto">
          <a:xfrm>
            <a:off x="6456363" y="476250"/>
            <a:ext cx="3536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4400">
                <a:ea typeface="华文新魏" panose="02010800040101010101" pitchFamily="2" charset="-122"/>
              </a:rPr>
              <a:t>基因工程抗体</a:t>
            </a:r>
            <a:endParaRPr lang="zh-CN" altLang="en-US" sz="4400">
              <a:ea typeface="华文新魏" panose="02010800040101010101" pitchFamily="2" charset="-122"/>
            </a:endParaRPr>
          </a:p>
        </p:txBody>
      </p:sp>
      <p:sp>
        <p:nvSpPr>
          <p:cNvPr id="14341" name="Line 5"/>
          <p:cNvSpPr>
            <a:spLocks noChangeShapeType="1"/>
          </p:cNvSpPr>
          <p:nvPr/>
        </p:nvSpPr>
        <p:spPr bwMode="auto">
          <a:xfrm rot="16443671">
            <a:off x="3323432" y="4112420"/>
            <a:ext cx="1655763" cy="1152525"/>
          </a:xfrm>
          <a:prstGeom prst="line">
            <a:avLst/>
          </a:prstGeom>
          <a:noFill/>
          <a:ln w="76200">
            <a:solidFill>
              <a:srgbClr val="00FF00"/>
            </a:solidFill>
            <a:prstDash val="sysDot"/>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4342" name="Text Box 10"/>
          <p:cNvSpPr txBox="1">
            <a:spLocks noChangeArrowheads="1"/>
          </p:cNvSpPr>
          <p:nvPr/>
        </p:nvSpPr>
        <p:spPr bwMode="auto">
          <a:xfrm>
            <a:off x="5951539" y="4076700"/>
            <a:ext cx="4321175" cy="2254250"/>
          </a:xfrm>
          <a:prstGeom prst="rect">
            <a:avLst/>
          </a:prstGeom>
          <a:noFill/>
          <a:ln w="28575">
            <a:solidFill>
              <a:srgbClr val="FFCC66"/>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000">
                <a:ea typeface="综艺" pitchFamily="49" charset="-122"/>
              </a:rPr>
              <a:t>The rise of antibody-based therapeutics further illustrates the substantial change in the paradigms of pharmaceutical development, by utilizing the body's own capabilities as a source for a drug rather than the chemists reagents vessel.</a:t>
            </a:r>
            <a:endParaRPr lang="en-US" altLang="zh-CN" sz="2000">
              <a:ea typeface="综艺" pitchFamily="49" charset="-122"/>
            </a:endParaRPr>
          </a:p>
          <a:p>
            <a:pPr eaLnBrk="1" hangingPunct="1"/>
            <a:r>
              <a:rPr lang="en-US" altLang="zh-CN" sz="2000">
                <a:ea typeface="综艺" pitchFamily="49" charset="-122"/>
              </a:rPr>
              <a:t>Source: Nature Biotechnology</a:t>
            </a:r>
            <a:endParaRPr lang="en-US" altLang="zh-CN" sz="2000">
              <a:ea typeface="综艺" pitchFamily="49" charset="-122"/>
            </a:endParaRPr>
          </a:p>
        </p:txBody>
      </p:sp>
      <p:sp>
        <p:nvSpPr>
          <p:cNvPr id="14343" name="Line 11"/>
          <p:cNvSpPr>
            <a:spLocks noChangeShapeType="1"/>
          </p:cNvSpPr>
          <p:nvPr/>
        </p:nvSpPr>
        <p:spPr bwMode="auto">
          <a:xfrm rot="16443671">
            <a:off x="5772945" y="1520032"/>
            <a:ext cx="1655762" cy="1152525"/>
          </a:xfrm>
          <a:prstGeom prst="line">
            <a:avLst/>
          </a:prstGeom>
          <a:noFill/>
          <a:ln w="76200">
            <a:solidFill>
              <a:srgbClr val="00FF00"/>
            </a:solidFill>
            <a:prstDash val="sysDot"/>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4344" name="Rectangle 12"/>
          <p:cNvSpPr>
            <a:spLocks noChangeArrowheads="1"/>
          </p:cNvSpPr>
          <p:nvPr/>
        </p:nvSpPr>
        <p:spPr bwMode="auto">
          <a:xfrm>
            <a:off x="2279651" y="5589589"/>
            <a:ext cx="1871663" cy="503237"/>
          </a:xfrm>
          <a:prstGeom prst="rect">
            <a:avLst/>
          </a:prstGeom>
          <a:noFill/>
          <a:ln w="28575">
            <a:solidFill>
              <a:srgbClr val="990033"/>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14345" name="Rectangle 13"/>
          <p:cNvSpPr>
            <a:spLocks noChangeArrowheads="1"/>
          </p:cNvSpPr>
          <p:nvPr/>
        </p:nvSpPr>
        <p:spPr bwMode="auto">
          <a:xfrm>
            <a:off x="4151314" y="3213100"/>
            <a:ext cx="2592387" cy="503238"/>
          </a:xfrm>
          <a:prstGeom prst="rect">
            <a:avLst/>
          </a:prstGeom>
          <a:noFill/>
          <a:ln w="28575">
            <a:solidFill>
              <a:srgbClr val="990033"/>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14346" name="Rectangle 14"/>
          <p:cNvSpPr>
            <a:spLocks noChangeArrowheads="1"/>
          </p:cNvSpPr>
          <p:nvPr/>
        </p:nvSpPr>
        <p:spPr bwMode="auto">
          <a:xfrm>
            <a:off x="6456364" y="404813"/>
            <a:ext cx="3527425" cy="863600"/>
          </a:xfrm>
          <a:prstGeom prst="rect">
            <a:avLst/>
          </a:prstGeom>
          <a:noFill/>
          <a:ln w="28575">
            <a:solidFill>
              <a:srgbClr val="FF0000"/>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zh-CN" sz="4400"/>
          </a:p>
        </p:txBody>
      </p:sp>
      <p:pic>
        <p:nvPicPr>
          <p:cNvPr id="14347" name="Picture 15" descr="bioent796-I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63459" y="481331"/>
            <a:ext cx="1635125" cy="2054225"/>
          </a:xfrm>
          <a:prstGeom prst="rect">
            <a:avLst/>
          </a:prstGeom>
          <a:noFill/>
          <a:ln w="9525">
            <a:solidFill>
              <a:srgbClr val="FF6699"/>
            </a:solidFill>
            <a:miter lim="800000"/>
            <a:headEnd/>
            <a:tailEnd/>
          </a:ln>
          <a:extLst>
            <a:ext uri="{909E8E84-426E-40DD-AFC4-6F175D3DCCD1}">
              <a14:hiddenFill xmlns:a14="http://schemas.microsoft.com/office/drawing/2010/main">
                <a:solidFill>
                  <a:srgbClr val="FFFFFF"/>
                </a:solidFill>
              </a14:hiddenFill>
            </a:ext>
          </a:extLst>
        </p:spPr>
      </p:pic>
      <p:sp>
        <p:nvSpPr>
          <p:cNvPr id="14348" name="Rectangle 16"/>
          <p:cNvSpPr>
            <a:spLocks noChangeArrowheads="1"/>
          </p:cNvSpPr>
          <p:nvPr/>
        </p:nvSpPr>
        <p:spPr bwMode="auto">
          <a:xfrm>
            <a:off x="1388110" y="2516029"/>
            <a:ext cx="379984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algn="ctr" eaLnBrk="1" hangingPunct="1"/>
            <a:r>
              <a:rPr kumimoji="0" lang="en-US" altLang="zh-CN" sz="1800" b="1">
                <a:latin typeface="Arial" panose="020B0604020202020204" pitchFamily="34" charset="0"/>
              </a:rPr>
              <a:t>Prof Sir Gregory Winter CBE FRS</a:t>
            </a:r>
            <a:endParaRPr kumimoji="0" lang="en-US" altLang="zh-CN" sz="1800" b="1">
              <a:latin typeface="Arial" panose="020B0604020202020204" pitchFamily="34" charset="0"/>
            </a:endParaRPr>
          </a:p>
          <a:p>
            <a:pPr algn="ctr" eaLnBrk="1" hangingPunct="1"/>
            <a:r>
              <a:rPr kumimoji="0" lang="en-US" altLang="zh-CN" sz="1800" b="1">
                <a:latin typeface="+mn-lt"/>
                <a:ea typeface="+mn-lt"/>
                <a:cs typeface="+mn-lt"/>
              </a:rPr>
              <a:t>2018 </a:t>
            </a:r>
            <a:r>
              <a:rPr kumimoji="0" lang="zh-CN" altLang="en-US" sz="1800" b="1">
                <a:latin typeface="+mn-lt"/>
                <a:ea typeface="+mn-lt"/>
                <a:cs typeface="+mn-lt"/>
              </a:rPr>
              <a:t>年诺贝尔医学或生理学奖</a:t>
            </a:r>
            <a:r>
              <a:rPr kumimoji="0" lang="en-US" altLang="zh-CN" sz="1800" b="1">
                <a:latin typeface="Arial" panose="020B0604020202020204" pitchFamily="34" charset="0"/>
              </a:rPr>
              <a:t> </a:t>
            </a:r>
            <a:endParaRPr kumimoji="0" lang="en-US" altLang="zh-CN" sz="1800" b="1">
              <a:latin typeface="Arial" panose="020B0604020202020204" pitchFamily="34" charset="0"/>
            </a:endParaRPr>
          </a:p>
        </p:txBody>
      </p:sp>
      <p:sp>
        <p:nvSpPr>
          <p:cNvPr id="13" name="Rectangle 11"/>
          <p:cNvSpPr>
            <a:spLocks noChangeArrowheads="1"/>
          </p:cNvSpPr>
          <p:nvPr/>
        </p:nvSpPr>
        <p:spPr bwMode="auto">
          <a:xfrm>
            <a:off x="767715" y="260350"/>
            <a:ext cx="10616565" cy="6477635"/>
          </a:xfrm>
          <a:prstGeom prst="rect">
            <a:avLst/>
          </a:prstGeom>
          <a:noFill/>
          <a:ln w="57150" cmpd="thinThick">
            <a:solidFill>
              <a:srgbClr val="FF6699"/>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2" name="文本框 1"/>
          <p:cNvSpPr txBox="1"/>
          <p:nvPr/>
        </p:nvSpPr>
        <p:spPr>
          <a:xfrm>
            <a:off x="4367530" y="1911985"/>
            <a:ext cx="6096000" cy="368300"/>
          </a:xfrm>
          <a:prstGeom prst="rect">
            <a:avLst/>
          </a:prstGeom>
          <a:noFill/>
        </p:spPr>
        <p:txBody>
          <a:bodyPr wrap="square" rtlCol="0" anchor="t">
            <a:spAutoFit/>
          </a:bodyPr>
          <a:p>
            <a:r>
              <a:rPr lang="zh-CN" altLang="en-US" b="1"/>
              <a:t>开发了第一个全人源抗体药物——“药王”阿达木单抗</a:t>
            </a:r>
            <a:endParaRPr lang="zh-CN" altLang="en-US" b="1"/>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4348" grpId="0"/>
      <p:bldP spid="14348" grpId="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1987-tonega-ANTIBODY PRODUCTIO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54176" y="3429001"/>
            <a:ext cx="2955925" cy="1825625"/>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15363" name="Rectangle 3"/>
          <p:cNvSpPr>
            <a:spLocks noChangeArrowheads="1"/>
          </p:cNvSpPr>
          <p:nvPr/>
        </p:nvSpPr>
        <p:spPr bwMode="auto">
          <a:xfrm>
            <a:off x="1313180" y="5420043"/>
            <a:ext cx="5543550" cy="366712"/>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r>
              <a:rPr kumimoji="0" lang="en-US" altLang="zh-CN" sz="1800" b="1">
                <a:latin typeface="Arial" panose="020B0604020202020204" pitchFamily="34" charset="0"/>
              </a:rPr>
              <a:t>Susumu Tonegawa 1987, Genetics of antibodies  </a:t>
            </a:r>
            <a:endParaRPr kumimoji="0" lang="en-US" altLang="zh-CN" sz="1800" b="1">
              <a:latin typeface="Arial" panose="020B0604020202020204" pitchFamily="34" charset="0"/>
            </a:endParaRPr>
          </a:p>
        </p:txBody>
      </p:sp>
      <p:pic>
        <p:nvPicPr>
          <p:cNvPr id="15364" name="Picture 4" descr="nobelfro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2625" y="1214438"/>
            <a:ext cx="15954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5"/>
          <p:cNvSpPr>
            <a:spLocks noChangeArrowheads="1"/>
          </p:cNvSpPr>
          <p:nvPr/>
        </p:nvSpPr>
        <p:spPr bwMode="auto">
          <a:xfrm>
            <a:off x="637540" y="260350"/>
            <a:ext cx="10829925" cy="6264275"/>
          </a:xfrm>
          <a:prstGeom prst="rect">
            <a:avLst/>
          </a:prstGeom>
          <a:noFill/>
          <a:ln w="57150" cmpd="thinThick">
            <a:solidFill>
              <a:srgbClr val="FF6699"/>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pic>
        <p:nvPicPr>
          <p:cNvPr id="6" name="Picture 4" descr="natibody engineerin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775" y="428625"/>
            <a:ext cx="6172200" cy="4037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p:cNvSpPr txBox="1">
            <a:spLocks noChangeArrowheads="1"/>
          </p:cNvSpPr>
          <p:nvPr/>
        </p:nvSpPr>
        <p:spPr bwMode="auto">
          <a:xfrm>
            <a:off x="4897120" y="4730751"/>
            <a:ext cx="5570538" cy="523875"/>
          </a:xfrm>
          <a:prstGeom prst="rect">
            <a:avLst/>
          </a:prstGeom>
          <a:noFill/>
          <a:ln w="9525">
            <a:solidFill>
              <a:srgbClr val="CC0066"/>
            </a:solidFill>
            <a:miter lim="800000"/>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2800" b="1">
                <a:ea typeface="华文新魏" panose="02010800040101010101" pitchFamily="2" charset="-122"/>
              </a:rPr>
              <a:t>免疫球蛋白多样性形成的遗传原理</a:t>
            </a:r>
            <a:endParaRPr lang="zh-CN" altLang="en-US" sz="2800" b="1">
              <a:ea typeface="华文新魏" panose="02010800040101010101" pitchFamily="2" charset="-122"/>
            </a:endParaRPr>
          </a:p>
        </p:txBody>
      </p:sp>
      <p:sp>
        <p:nvSpPr>
          <p:cNvPr id="2" name="文本框 1"/>
          <p:cNvSpPr txBox="1"/>
          <p:nvPr/>
        </p:nvSpPr>
        <p:spPr>
          <a:xfrm>
            <a:off x="1531620" y="6078855"/>
            <a:ext cx="9129395" cy="368300"/>
          </a:xfrm>
          <a:prstGeom prst="rect">
            <a:avLst/>
          </a:prstGeom>
          <a:noFill/>
        </p:spPr>
        <p:txBody>
          <a:bodyPr wrap="square" rtlCol="0" anchor="t">
            <a:spAutoFit/>
          </a:bodyPr>
          <a:p>
            <a:r>
              <a:rPr lang="zh-CN" altLang="en-US" b="1"/>
              <a:t>Tonegawa, S</a:t>
            </a:r>
            <a:r>
              <a:rPr lang="zh-CN" altLang="en-US"/>
              <a:t>. Somatic generation of antibody diversity. Nature, </a:t>
            </a:r>
            <a:r>
              <a:rPr lang="zh-CN" altLang="en-US" b="1"/>
              <a:t>1976</a:t>
            </a:r>
            <a:r>
              <a:rPr lang="zh-CN" altLang="en-US"/>
              <a:t>, 276(5685): 565-570.</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Text Box 2"/>
          <p:cNvSpPr txBox="1">
            <a:spLocks noChangeArrowheads="1"/>
          </p:cNvSpPr>
          <p:nvPr/>
        </p:nvSpPr>
        <p:spPr bwMode="auto">
          <a:xfrm>
            <a:off x="1919288" y="5445125"/>
            <a:ext cx="4267200" cy="521970"/>
          </a:xfrm>
          <a:prstGeom prst="rect">
            <a:avLst/>
          </a:prstGeom>
          <a:noFill/>
          <a:ln w="9525">
            <a:solidFill>
              <a:srgbClr val="000066"/>
            </a:solidFill>
            <a:miter lim="800000"/>
          </a:ln>
          <a:effectLst/>
        </p:spPr>
        <p:txBody>
          <a:bodyPr>
            <a:spAutoFit/>
          </a:bodyPr>
          <a:lstStyle/>
          <a:p>
            <a:pPr algn="dist">
              <a:spcBef>
                <a:spcPct val="50000"/>
              </a:spcBef>
              <a:defRPr/>
            </a:pPr>
            <a:r>
              <a:rPr lang="zh-CN" altLang="en-US" sz="2800" b="1">
                <a:solidFill>
                  <a:srgbClr val="990033"/>
                </a:solidFill>
                <a:effectLst>
                  <a:outerShdw blurRad="38100" dist="38100" dir="2700000" algn="tl">
                    <a:srgbClr val="C0C0C0"/>
                  </a:outerShdw>
                </a:effectLst>
                <a:latin typeface="等线" panose="02010600030101010101" charset="-122"/>
                <a:ea typeface="等线" panose="02010600030101010101" charset="-122"/>
              </a:rPr>
              <a:t>整体水平抗体生成技术</a:t>
            </a:r>
            <a:endParaRPr lang="zh-CN" altLang="en-US" sz="2800" b="1">
              <a:solidFill>
                <a:srgbClr val="990033"/>
              </a:solidFill>
              <a:effectLst>
                <a:outerShdw blurRad="38100" dist="38100" dir="2700000" algn="tl">
                  <a:srgbClr val="C0C0C0"/>
                </a:outerShdw>
              </a:effectLst>
              <a:latin typeface="等线" panose="02010600030101010101" charset="-122"/>
              <a:ea typeface="等线" panose="02010600030101010101" charset="-122"/>
            </a:endParaRPr>
          </a:p>
        </p:txBody>
      </p:sp>
      <p:sp>
        <p:nvSpPr>
          <p:cNvPr id="338947" name="Text Box 3"/>
          <p:cNvSpPr txBox="1">
            <a:spLocks noChangeArrowheads="1"/>
          </p:cNvSpPr>
          <p:nvPr/>
        </p:nvSpPr>
        <p:spPr bwMode="auto">
          <a:xfrm>
            <a:off x="1992313" y="3860800"/>
            <a:ext cx="4267200" cy="521970"/>
          </a:xfrm>
          <a:prstGeom prst="rect">
            <a:avLst/>
          </a:prstGeom>
          <a:noFill/>
          <a:ln w="9525">
            <a:solidFill>
              <a:srgbClr val="000066"/>
            </a:solidFill>
            <a:miter lim="800000"/>
          </a:ln>
          <a:effectLst/>
        </p:spPr>
        <p:txBody>
          <a:bodyPr>
            <a:spAutoFit/>
          </a:bodyPr>
          <a:lstStyle/>
          <a:p>
            <a:pPr algn="dist">
              <a:spcBef>
                <a:spcPct val="50000"/>
              </a:spcBef>
              <a:defRPr/>
            </a:pPr>
            <a:r>
              <a:rPr lang="zh-CN" altLang="en-US" sz="2800" b="1">
                <a:solidFill>
                  <a:srgbClr val="990033"/>
                </a:solidFill>
                <a:effectLst>
                  <a:outerShdw blurRad="38100" dist="38100" dir="2700000" algn="tl">
                    <a:srgbClr val="C0C0C0"/>
                  </a:outerShdw>
                </a:effectLst>
                <a:latin typeface="等线" panose="02010600030101010101" charset="-122"/>
                <a:ea typeface="等线" panose="02010600030101010101" charset="-122"/>
              </a:rPr>
              <a:t>细胞工程抗体生成技术</a:t>
            </a:r>
            <a:endParaRPr lang="zh-CN" altLang="en-US" sz="2800" b="1">
              <a:solidFill>
                <a:srgbClr val="990033"/>
              </a:solidFill>
              <a:effectLst>
                <a:outerShdw blurRad="38100" dist="38100" dir="2700000" algn="tl">
                  <a:srgbClr val="C0C0C0"/>
                </a:outerShdw>
              </a:effectLst>
              <a:latin typeface="等线" panose="02010600030101010101" charset="-122"/>
              <a:ea typeface="等线" panose="02010600030101010101" charset="-122"/>
            </a:endParaRPr>
          </a:p>
        </p:txBody>
      </p:sp>
      <p:sp>
        <p:nvSpPr>
          <p:cNvPr id="338948" name="Text Box 4"/>
          <p:cNvSpPr txBox="1">
            <a:spLocks noChangeArrowheads="1"/>
          </p:cNvSpPr>
          <p:nvPr/>
        </p:nvSpPr>
        <p:spPr bwMode="auto">
          <a:xfrm>
            <a:off x="1847850" y="1412875"/>
            <a:ext cx="4495800" cy="521970"/>
          </a:xfrm>
          <a:prstGeom prst="rect">
            <a:avLst/>
          </a:prstGeom>
          <a:noFill/>
          <a:ln w="9525">
            <a:solidFill>
              <a:srgbClr val="000066"/>
            </a:solidFill>
            <a:miter lim="800000"/>
          </a:ln>
          <a:effectLst/>
        </p:spPr>
        <p:txBody>
          <a:bodyPr>
            <a:spAutoFit/>
          </a:bodyPr>
          <a:lstStyle/>
          <a:p>
            <a:pPr algn="dist">
              <a:spcBef>
                <a:spcPct val="50000"/>
              </a:spcBef>
              <a:defRPr/>
            </a:pPr>
            <a:r>
              <a:rPr lang="en-US" altLang="zh-CN" b="1" dirty="0">
                <a:solidFill>
                  <a:srgbClr val="990033"/>
                </a:solidFill>
                <a:effectLst>
                  <a:outerShdw blurRad="38100" dist="38100" dir="2700000" algn="tl">
                    <a:srgbClr val="C0C0C0"/>
                  </a:outerShdw>
                </a:effectLst>
                <a:latin typeface="华文新魏" panose="02010800040101010101" pitchFamily="2" charset="-122"/>
                <a:ea typeface="华文新魏" panose="02010800040101010101" pitchFamily="2" charset="-122"/>
              </a:rPr>
              <a:t> </a:t>
            </a:r>
            <a:r>
              <a:rPr lang="zh-CN" altLang="en-US" sz="2800" b="1" dirty="0">
                <a:solidFill>
                  <a:srgbClr val="990033"/>
                </a:solidFill>
                <a:effectLst>
                  <a:outerShdw blurRad="38100" dist="38100" dir="2700000" algn="tl">
                    <a:srgbClr val="C0C0C0"/>
                  </a:outerShdw>
                </a:effectLst>
                <a:latin typeface="等线" panose="02010600030101010101" charset="-122"/>
                <a:ea typeface="等线" panose="02010600030101010101" charset="-122"/>
              </a:rPr>
              <a:t>基因工程抗体生成技术</a:t>
            </a:r>
            <a:endParaRPr lang="zh-CN" altLang="en-US" sz="2800" b="1" dirty="0">
              <a:solidFill>
                <a:srgbClr val="990033"/>
              </a:solidFill>
              <a:effectLst>
                <a:outerShdw blurRad="38100" dist="38100" dir="2700000" algn="tl">
                  <a:srgbClr val="C0C0C0"/>
                </a:outerShdw>
              </a:effectLst>
              <a:latin typeface="等线" panose="02010600030101010101" charset="-122"/>
              <a:ea typeface="等线" panose="02010600030101010101" charset="-122"/>
            </a:endParaRPr>
          </a:p>
        </p:txBody>
      </p:sp>
      <p:sp>
        <p:nvSpPr>
          <p:cNvPr id="338951" name="Rectangle 7"/>
          <p:cNvSpPr>
            <a:spLocks noChangeArrowheads="1"/>
          </p:cNvSpPr>
          <p:nvPr/>
        </p:nvSpPr>
        <p:spPr bwMode="auto">
          <a:xfrm>
            <a:off x="7284037" y="5475754"/>
            <a:ext cx="1706880" cy="460375"/>
          </a:xfrm>
          <a:prstGeom prst="rect">
            <a:avLst/>
          </a:prstGeom>
          <a:noFill/>
          <a:ln w="9525">
            <a:noFill/>
            <a:miter lim="800000"/>
          </a:ln>
          <a:effectLst/>
        </p:spPr>
        <p:txBody>
          <a:bodyPr wrap="none">
            <a:spAutoFit/>
          </a:bodyPr>
          <a:lstStyle/>
          <a:p>
            <a:pPr>
              <a:defRPr/>
            </a:pPr>
            <a:r>
              <a:rPr lang="zh-CN" altLang="en-US" sz="2400" b="1" dirty="0">
                <a:solidFill>
                  <a:srgbClr val="333399"/>
                </a:solidFill>
                <a:effectLst>
                  <a:outerShdw blurRad="38100" dist="38100" dir="2700000" algn="tl">
                    <a:srgbClr val="C0C0C0"/>
                  </a:outerShdw>
                </a:effectLst>
                <a:latin typeface="等线" panose="02010600030101010101" charset="-122"/>
                <a:ea typeface="等线" panose="02010600030101010101" charset="-122"/>
              </a:rPr>
              <a:t>多克隆抗体</a:t>
            </a:r>
            <a:endParaRPr lang="zh-CN" altLang="en-US" sz="2400" b="1" dirty="0">
              <a:solidFill>
                <a:srgbClr val="333399"/>
              </a:solidFill>
              <a:effectLst>
                <a:outerShdw blurRad="38100" dist="38100" dir="2700000" algn="tl">
                  <a:srgbClr val="C0C0C0"/>
                </a:outerShdw>
              </a:effectLst>
              <a:latin typeface="等线" panose="02010600030101010101" charset="-122"/>
              <a:ea typeface="等线" panose="02010600030101010101" charset="-122"/>
            </a:endParaRPr>
          </a:p>
        </p:txBody>
      </p:sp>
      <p:sp>
        <p:nvSpPr>
          <p:cNvPr id="338952" name="Text Box 8"/>
          <p:cNvSpPr txBox="1">
            <a:spLocks noChangeArrowheads="1"/>
          </p:cNvSpPr>
          <p:nvPr/>
        </p:nvSpPr>
        <p:spPr bwMode="auto">
          <a:xfrm>
            <a:off x="7364413" y="3926820"/>
            <a:ext cx="2057400" cy="460375"/>
          </a:xfrm>
          <a:prstGeom prst="rect">
            <a:avLst/>
          </a:prstGeom>
          <a:noFill/>
          <a:ln w="9525">
            <a:noFill/>
            <a:miter lim="800000"/>
          </a:ln>
          <a:effectLst/>
        </p:spPr>
        <p:txBody>
          <a:bodyPr>
            <a:spAutoFit/>
          </a:bodyPr>
          <a:lstStyle/>
          <a:p>
            <a:pPr>
              <a:spcBef>
                <a:spcPct val="50000"/>
              </a:spcBef>
              <a:defRPr/>
            </a:pPr>
            <a:r>
              <a:rPr lang="zh-CN" altLang="en-US" sz="2400" b="1" dirty="0">
                <a:solidFill>
                  <a:srgbClr val="333399"/>
                </a:solidFill>
                <a:effectLst>
                  <a:outerShdw blurRad="38100" dist="38100" dir="2700000" algn="tl">
                    <a:srgbClr val="C0C0C0"/>
                  </a:outerShdw>
                </a:effectLst>
                <a:latin typeface="等线" panose="02010600030101010101" charset="-122"/>
                <a:ea typeface="等线" panose="02010600030101010101" charset="-122"/>
              </a:rPr>
              <a:t>单克隆抗体</a:t>
            </a:r>
            <a:endParaRPr lang="zh-CN" altLang="en-US" sz="2400" b="1" dirty="0">
              <a:solidFill>
                <a:srgbClr val="333399"/>
              </a:solidFill>
              <a:effectLst>
                <a:outerShdw blurRad="38100" dist="38100" dir="2700000" algn="tl">
                  <a:srgbClr val="C0C0C0"/>
                </a:outerShdw>
              </a:effectLst>
              <a:ea typeface="楷体_GB2312" pitchFamily="49" charset="-122"/>
            </a:endParaRPr>
          </a:p>
        </p:txBody>
      </p:sp>
      <p:sp>
        <p:nvSpPr>
          <p:cNvPr id="338953" name="Rectangle 9"/>
          <p:cNvSpPr>
            <a:spLocks noChangeArrowheads="1"/>
          </p:cNvSpPr>
          <p:nvPr/>
        </p:nvSpPr>
        <p:spPr bwMode="auto">
          <a:xfrm>
            <a:off x="6983414" y="333376"/>
            <a:ext cx="3113087" cy="460375"/>
          </a:xfrm>
          <a:prstGeom prst="rect">
            <a:avLst/>
          </a:prstGeom>
          <a:noFill/>
          <a:ln w="9525">
            <a:noFill/>
            <a:miter lim="800000"/>
          </a:ln>
          <a:effectLst/>
        </p:spPr>
        <p:txBody>
          <a:bodyPr>
            <a:spAutoFit/>
          </a:bodyPr>
          <a:lstStyle/>
          <a:p>
            <a:pPr>
              <a:defRPr/>
            </a:pPr>
            <a:r>
              <a:rPr lang="zh-CN" altLang="en-US" sz="2400" b="1" dirty="0">
                <a:solidFill>
                  <a:srgbClr val="333399"/>
                </a:solidFill>
                <a:effectLst>
                  <a:outerShdw blurRad="38100" dist="38100" dir="2700000" algn="tl">
                    <a:srgbClr val="C0C0C0"/>
                  </a:outerShdw>
                </a:effectLst>
                <a:latin typeface="等线" panose="02010600030101010101" charset="-122"/>
                <a:ea typeface="等线" panose="02010600030101010101" charset="-122"/>
              </a:rPr>
              <a:t>嵌合抗体、改形抗体</a:t>
            </a:r>
            <a:endParaRPr lang="zh-CN" altLang="en-US" sz="2400" b="1" dirty="0">
              <a:solidFill>
                <a:srgbClr val="333399"/>
              </a:solidFill>
              <a:effectLst>
                <a:outerShdw blurRad="38100" dist="38100" dir="2700000" algn="tl">
                  <a:srgbClr val="C0C0C0"/>
                </a:outerShdw>
              </a:effectLst>
              <a:latin typeface="等线" panose="02010600030101010101" charset="-122"/>
              <a:ea typeface="等线" panose="02010600030101010101" charset="-122"/>
            </a:endParaRPr>
          </a:p>
        </p:txBody>
      </p:sp>
      <p:sp>
        <p:nvSpPr>
          <p:cNvPr id="338954" name="Text Box 10"/>
          <p:cNvSpPr txBox="1">
            <a:spLocks noChangeArrowheads="1"/>
          </p:cNvSpPr>
          <p:nvPr/>
        </p:nvSpPr>
        <p:spPr bwMode="auto">
          <a:xfrm>
            <a:off x="6526213" y="866775"/>
            <a:ext cx="3962400" cy="460375"/>
          </a:xfrm>
          <a:prstGeom prst="rect">
            <a:avLst/>
          </a:prstGeom>
          <a:noFill/>
          <a:ln w="9525">
            <a:noFill/>
            <a:miter lim="800000"/>
          </a:ln>
          <a:effectLst/>
        </p:spPr>
        <p:txBody>
          <a:bodyPr>
            <a:spAutoFit/>
          </a:bodyPr>
          <a:lstStyle/>
          <a:p>
            <a:pPr>
              <a:spcBef>
                <a:spcPct val="50000"/>
              </a:spcBef>
              <a:defRPr/>
            </a:pPr>
            <a:r>
              <a:rPr lang="zh-CN" altLang="en-US" sz="2400" b="1" dirty="0">
                <a:solidFill>
                  <a:srgbClr val="333399"/>
                </a:solidFill>
                <a:effectLst>
                  <a:outerShdw blurRad="38100" dist="38100" dir="2700000" algn="tl">
                    <a:srgbClr val="C0C0C0"/>
                  </a:outerShdw>
                </a:effectLst>
                <a:latin typeface="等线" panose="02010600030101010101" charset="-122"/>
                <a:ea typeface="等线" panose="02010600030101010101" charset="-122"/>
              </a:rPr>
              <a:t>“小型化抗体”（单链抗体）</a:t>
            </a:r>
            <a:endParaRPr lang="zh-CN" altLang="en-US" sz="2400" b="1" dirty="0">
              <a:solidFill>
                <a:srgbClr val="333399"/>
              </a:solidFill>
              <a:effectLst>
                <a:outerShdw blurRad="38100" dist="38100" dir="2700000" algn="tl">
                  <a:srgbClr val="C0C0C0"/>
                </a:outerShdw>
              </a:effectLst>
              <a:latin typeface="楷体_GB2312" pitchFamily="49" charset="-122"/>
              <a:ea typeface="楷体_GB2312" pitchFamily="49" charset="-122"/>
            </a:endParaRPr>
          </a:p>
        </p:txBody>
      </p:sp>
      <p:sp>
        <p:nvSpPr>
          <p:cNvPr id="338955" name="Text Box 11"/>
          <p:cNvSpPr txBox="1">
            <a:spLocks noChangeArrowheads="1"/>
          </p:cNvSpPr>
          <p:nvPr/>
        </p:nvSpPr>
        <p:spPr bwMode="auto">
          <a:xfrm>
            <a:off x="7135813" y="1323975"/>
            <a:ext cx="2514600" cy="460375"/>
          </a:xfrm>
          <a:prstGeom prst="rect">
            <a:avLst/>
          </a:prstGeom>
          <a:noFill/>
          <a:ln w="9525">
            <a:noFill/>
            <a:miter lim="800000"/>
          </a:ln>
          <a:effectLst/>
        </p:spPr>
        <p:txBody>
          <a:bodyPr>
            <a:spAutoFit/>
          </a:bodyPr>
          <a:lstStyle/>
          <a:p>
            <a:pPr>
              <a:spcBef>
                <a:spcPct val="50000"/>
              </a:spcBef>
              <a:defRPr/>
            </a:pPr>
            <a:r>
              <a:rPr lang="zh-CN" altLang="en-US" sz="2400" b="1" dirty="0">
                <a:solidFill>
                  <a:srgbClr val="333399"/>
                </a:solidFill>
                <a:effectLst>
                  <a:outerShdw blurRad="38100" dist="38100" dir="2700000" algn="tl">
                    <a:srgbClr val="C0C0C0"/>
                  </a:outerShdw>
                </a:effectLst>
                <a:latin typeface="等线" panose="02010600030101010101" charset="-122"/>
                <a:ea typeface="等线" panose="02010600030101010101" charset="-122"/>
              </a:rPr>
              <a:t>组合抗体库技术</a:t>
            </a:r>
            <a:endParaRPr lang="zh-CN" altLang="en-US" sz="2400" b="1" dirty="0">
              <a:solidFill>
                <a:srgbClr val="333399"/>
              </a:solidFill>
              <a:effectLst>
                <a:outerShdw blurRad="38100" dist="38100" dir="2700000" algn="tl">
                  <a:srgbClr val="C0C0C0"/>
                </a:outerShdw>
              </a:effectLst>
              <a:latin typeface="等线" panose="02010600030101010101" charset="-122"/>
              <a:ea typeface="等线" panose="02010600030101010101" charset="-122"/>
            </a:endParaRPr>
          </a:p>
        </p:txBody>
      </p:sp>
      <p:sp>
        <p:nvSpPr>
          <p:cNvPr id="338956" name="Text Box 12"/>
          <p:cNvSpPr txBox="1">
            <a:spLocks noChangeArrowheads="1"/>
          </p:cNvSpPr>
          <p:nvPr/>
        </p:nvSpPr>
        <p:spPr bwMode="auto">
          <a:xfrm>
            <a:off x="6983413" y="1857375"/>
            <a:ext cx="2895600" cy="460375"/>
          </a:xfrm>
          <a:prstGeom prst="rect">
            <a:avLst/>
          </a:prstGeom>
          <a:noFill/>
          <a:ln w="9525">
            <a:noFill/>
            <a:miter lim="800000"/>
          </a:ln>
          <a:effectLst/>
        </p:spPr>
        <p:txBody>
          <a:bodyPr>
            <a:spAutoFit/>
          </a:bodyPr>
          <a:lstStyle/>
          <a:p>
            <a:pPr>
              <a:spcBef>
                <a:spcPct val="50000"/>
              </a:spcBef>
              <a:defRPr/>
            </a:pPr>
            <a:r>
              <a:rPr lang="en-US" altLang="zh-CN" sz="2400" dirty="0">
                <a:solidFill>
                  <a:srgbClr val="333399"/>
                </a:solidFill>
                <a:effectLst>
                  <a:outerShdw blurRad="38100" dist="38100" dir="2700000" algn="tl">
                    <a:srgbClr val="C0C0C0"/>
                  </a:outerShdw>
                </a:effectLst>
                <a:latin typeface="楷体_GB2312" pitchFamily="49" charset="-122"/>
                <a:ea typeface="楷体_GB2312" pitchFamily="49" charset="-122"/>
              </a:rPr>
              <a:t> </a:t>
            </a:r>
            <a:r>
              <a:rPr lang="zh-CN" altLang="en-US" sz="2400" b="1" dirty="0">
                <a:solidFill>
                  <a:srgbClr val="333399"/>
                </a:solidFill>
                <a:effectLst>
                  <a:outerShdw blurRad="38100" dist="38100" dir="2700000" algn="tl">
                    <a:srgbClr val="C0C0C0"/>
                  </a:outerShdw>
                </a:effectLst>
                <a:latin typeface="等线" panose="02010600030101010101" charset="-122"/>
                <a:ea typeface="等线" panose="02010600030101010101" charset="-122"/>
              </a:rPr>
              <a:t>噬菌体抗体库技术</a:t>
            </a:r>
            <a:endParaRPr lang="zh-CN" altLang="en-US" sz="2400" b="1" dirty="0">
              <a:solidFill>
                <a:srgbClr val="333399"/>
              </a:solidFill>
              <a:effectLst>
                <a:outerShdw blurRad="38100" dist="38100" dir="2700000" algn="tl">
                  <a:srgbClr val="C0C0C0"/>
                </a:outerShdw>
              </a:effectLst>
              <a:latin typeface="楷体_GB2312" pitchFamily="49" charset="-122"/>
              <a:ea typeface="楷体_GB2312" pitchFamily="49" charset="-122"/>
            </a:endParaRPr>
          </a:p>
        </p:txBody>
      </p:sp>
      <p:sp>
        <p:nvSpPr>
          <p:cNvPr id="338957" name="Text Box 13"/>
          <p:cNvSpPr txBox="1">
            <a:spLocks noChangeArrowheads="1"/>
          </p:cNvSpPr>
          <p:nvPr/>
        </p:nvSpPr>
        <p:spPr bwMode="auto">
          <a:xfrm>
            <a:off x="6888164" y="2395538"/>
            <a:ext cx="3240087" cy="460375"/>
          </a:xfrm>
          <a:prstGeom prst="rect">
            <a:avLst/>
          </a:prstGeom>
          <a:noFill/>
          <a:ln w="9525">
            <a:noFill/>
            <a:miter lim="800000"/>
          </a:ln>
          <a:effectLst/>
        </p:spPr>
        <p:txBody>
          <a:bodyPr>
            <a:spAutoFit/>
          </a:bodyPr>
          <a:lstStyle/>
          <a:p>
            <a:pPr>
              <a:spcBef>
                <a:spcPct val="50000"/>
              </a:spcBef>
              <a:defRPr/>
            </a:pPr>
            <a:r>
              <a:rPr lang="en-US" altLang="zh-CN" sz="2400" dirty="0">
                <a:solidFill>
                  <a:srgbClr val="333399"/>
                </a:solidFill>
                <a:effectLst>
                  <a:outerShdw blurRad="38100" dist="38100" dir="2700000" algn="tl">
                    <a:srgbClr val="C0C0C0"/>
                  </a:outerShdw>
                </a:effectLst>
                <a:latin typeface="楷体_GB2312" pitchFamily="49" charset="-122"/>
                <a:ea typeface="楷体_GB2312" pitchFamily="49" charset="-122"/>
              </a:rPr>
              <a:t>  </a:t>
            </a:r>
            <a:r>
              <a:rPr lang="zh-CN" altLang="en-US" sz="2400" b="1" dirty="0">
                <a:solidFill>
                  <a:srgbClr val="333399"/>
                </a:solidFill>
                <a:effectLst>
                  <a:outerShdw blurRad="38100" dist="38100" dir="2700000" algn="tl">
                    <a:srgbClr val="C0C0C0"/>
                  </a:outerShdw>
                </a:effectLst>
                <a:latin typeface="等线" panose="02010600030101010101" charset="-122"/>
                <a:ea typeface="等线" panose="02010600030101010101" charset="-122"/>
              </a:rPr>
              <a:t>Ig基因转基因小鼠</a:t>
            </a:r>
            <a:endParaRPr lang="zh-CN" altLang="en-US" sz="2400" b="1" dirty="0">
              <a:solidFill>
                <a:srgbClr val="333399"/>
              </a:solidFill>
              <a:effectLst>
                <a:outerShdw blurRad="38100" dist="38100" dir="2700000" algn="tl">
                  <a:srgbClr val="C0C0C0"/>
                </a:outerShdw>
              </a:effectLst>
              <a:latin typeface="等线" panose="02010600030101010101" charset="-122"/>
              <a:ea typeface="等线" panose="02010600030101010101" charset="-122"/>
            </a:endParaRPr>
          </a:p>
        </p:txBody>
      </p:sp>
      <p:sp>
        <p:nvSpPr>
          <p:cNvPr id="338958" name="Text Box 14"/>
          <p:cNvSpPr txBox="1">
            <a:spLocks noChangeArrowheads="1"/>
          </p:cNvSpPr>
          <p:nvPr/>
        </p:nvSpPr>
        <p:spPr bwMode="auto">
          <a:xfrm>
            <a:off x="7104064" y="2924175"/>
            <a:ext cx="2854325" cy="460375"/>
          </a:xfrm>
          <a:prstGeom prst="rect">
            <a:avLst/>
          </a:prstGeom>
          <a:noFill/>
          <a:ln w="9525">
            <a:noFill/>
            <a:miter lim="800000"/>
          </a:ln>
          <a:effectLst/>
        </p:spPr>
        <p:txBody>
          <a:bodyPr>
            <a:spAutoFit/>
          </a:bodyPr>
          <a:lstStyle/>
          <a:p>
            <a:pPr>
              <a:spcBef>
                <a:spcPct val="50000"/>
              </a:spcBef>
              <a:defRPr/>
            </a:pPr>
            <a:r>
              <a:rPr lang="zh-CN" altLang="en-US" sz="2400" b="1" dirty="0">
                <a:solidFill>
                  <a:srgbClr val="333399"/>
                </a:solidFill>
                <a:effectLst>
                  <a:outerShdw blurRad="38100" dist="38100" dir="2700000" algn="tl">
                    <a:srgbClr val="C0C0C0"/>
                  </a:outerShdw>
                </a:effectLst>
                <a:latin typeface="等线" panose="02010600030101010101" charset="-122"/>
                <a:ea typeface="等线" panose="02010600030101010101" charset="-122"/>
              </a:rPr>
              <a:t>抗体真核表达技术</a:t>
            </a:r>
            <a:endParaRPr lang="zh-CN" altLang="en-US" sz="2400" b="1" dirty="0">
              <a:solidFill>
                <a:srgbClr val="333399"/>
              </a:solidFill>
              <a:effectLst>
                <a:outerShdw blurRad="38100" dist="38100" dir="2700000" algn="tl">
                  <a:srgbClr val="C0C0C0"/>
                </a:outerShdw>
              </a:effectLst>
              <a:latin typeface="楷体_GB2312" pitchFamily="49" charset="-122"/>
              <a:ea typeface="楷体_GB2312" pitchFamily="49" charset="-122"/>
            </a:endParaRPr>
          </a:p>
        </p:txBody>
      </p:sp>
      <p:sp>
        <p:nvSpPr>
          <p:cNvPr id="9229" name="AutoShape 15"/>
          <p:cNvSpPr>
            <a:spLocks noChangeArrowheads="1"/>
          </p:cNvSpPr>
          <p:nvPr/>
        </p:nvSpPr>
        <p:spPr bwMode="auto">
          <a:xfrm>
            <a:off x="3575050" y="4652963"/>
            <a:ext cx="719138" cy="576262"/>
          </a:xfrm>
          <a:prstGeom prst="upArrow">
            <a:avLst>
              <a:gd name="adj1" fmla="val 50000"/>
              <a:gd name="adj2" fmla="val 25000"/>
            </a:avLst>
          </a:prstGeom>
          <a:solidFill>
            <a:srgbClr val="FF99CC"/>
          </a:solidFill>
          <a:ln w="9525">
            <a:solidFill>
              <a:schemeClr val="tx1"/>
            </a:solidFill>
            <a:miter lim="800000"/>
          </a:ln>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zh-CN">
              <a:solidFill>
                <a:srgbClr val="FF99CC"/>
              </a:solidFill>
            </a:endParaRPr>
          </a:p>
        </p:txBody>
      </p:sp>
      <p:sp>
        <p:nvSpPr>
          <p:cNvPr id="9230" name="AutoShape 16"/>
          <p:cNvSpPr>
            <a:spLocks noChangeArrowheads="1"/>
          </p:cNvSpPr>
          <p:nvPr/>
        </p:nvSpPr>
        <p:spPr bwMode="auto">
          <a:xfrm>
            <a:off x="3575050" y="2565401"/>
            <a:ext cx="719138" cy="576263"/>
          </a:xfrm>
          <a:prstGeom prst="upArrow">
            <a:avLst>
              <a:gd name="adj1" fmla="val 50000"/>
              <a:gd name="adj2" fmla="val 25000"/>
            </a:avLst>
          </a:prstGeom>
          <a:solidFill>
            <a:srgbClr val="FF99CC"/>
          </a:solidFill>
          <a:ln w="9525">
            <a:solidFill>
              <a:schemeClr val="tx1"/>
            </a:solidFill>
            <a:miter lim="800000"/>
          </a:ln>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zh-CN">
              <a:solidFill>
                <a:srgbClr val="FF99CC"/>
              </a:solidFill>
            </a:endParaRPr>
          </a:p>
        </p:txBody>
      </p:sp>
      <p:sp>
        <p:nvSpPr>
          <p:cNvPr id="9231" name="Rectangle 17"/>
          <p:cNvSpPr>
            <a:spLocks noChangeArrowheads="1"/>
          </p:cNvSpPr>
          <p:nvPr/>
        </p:nvSpPr>
        <p:spPr bwMode="auto">
          <a:xfrm>
            <a:off x="1162974" y="260351"/>
            <a:ext cx="9907479" cy="6264275"/>
          </a:xfrm>
          <a:prstGeom prst="rect">
            <a:avLst/>
          </a:prstGeom>
          <a:noFill/>
          <a:ln w="57150" cmpd="thinThick">
            <a:solidFill>
              <a:srgbClr val="FF6699"/>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E$$0001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88465" y="765176"/>
            <a:ext cx="5111750" cy="509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descr="4-1"/>
          <p:cNvPicPr>
            <a:picLocks noChangeAspect="1" noChangeArrowheads="1"/>
          </p:cNvPicPr>
          <p:nvPr/>
        </p:nvPicPr>
        <p:blipFill>
          <a:blip r:embed="rId2">
            <a:extLst>
              <a:ext uri="{28A0092B-C50C-407E-A947-70E740481C1C}">
                <a14:useLocalDpi xmlns:a14="http://schemas.microsoft.com/office/drawing/2010/main" val="0"/>
              </a:ext>
            </a:extLst>
          </a:blip>
          <a:srcRect l="29271" r="23337" b="37796"/>
          <a:stretch>
            <a:fillRect/>
          </a:stretch>
        </p:blipFill>
        <p:spPr bwMode="auto">
          <a:xfrm>
            <a:off x="7535864" y="1484313"/>
            <a:ext cx="2808287"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Line 4"/>
          <p:cNvSpPr>
            <a:spLocks noChangeShapeType="1"/>
          </p:cNvSpPr>
          <p:nvPr/>
        </p:nvSpPr>
        <p:spPr bwMode="auto">
          <a:xfrm>
            <a:off x="5808664" y="3068638"/>
            <a:ext cx="1366837" cy="0"/>
          </a:xfrm>
          <a:prstGeom prst="line">
            <a:avLst/>
          </a:prstGeom>
          <a:noFill/>
          <a:ln w="9525">
            <a:solidFill>
              <a:srgbClr val="0066FF"/>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7413" name="Text Box 5"/>
          <p:cNvSpPr txBox="1">
            <a:spLocks noChangeArrowheads="1"/>
          </p:cNvSpPr>
          <p:nvPr/>
        </p:nvSpPr>
        <p:spPr bwMode="auto">
          <a:xfrm>
            <a:off x="6984261" y="6187306"/>
            <a:ext cx="4105275" cy="528637"/>
          </a:xfrm>
          <a:prstGeom prst="rect">
            <a:avLst/>
          </a:prstGeom>
          <a:noFill/>
          <a:ln w="9525">
            <a:solidFill>
              <a:srgbClr val="CC0066"/>
            </a:solidFill>
            <a:miter lim="800000"/>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2800" b="1">
                <a:ea typeface="华文新魏" panose="02010800040101010101" pitchFamily="2" charset="-122"/>
              </a:rPr>
              <a:t>基因工程抗体的主要模式</a:t>
            </a:r>
            <a:endParaRPr lang="zh-CN" altLang="en-US" sz="2800" b="1">
              <a:ea typeface="华文新魏" panose="02010800040101010101" pitchFamily="2" charset="-122"/>
            </a:endParaRPr>
          </a:p>
        </p:txBody>
      </p:sp>
      <p:sp>
        <p:nvSpPr>
          <p:cNvPr id="17414" name="Text Box 6"/>
          <p:cNvSpPr txBox="1">
            <a:spLocks noChangeArrowheads="1"/>
          </p:cNvSpPr>
          <p:nvPr/>
        </p:nvSpPr>
        <p:spPr bwMode="auto">
          <a:xfrm>
            <a:off x="7608889" y="4941889"/>
            <a:ext cx="272288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2000" b="1">
                <a:latin typeface="等线" panose="02010600030101010101" charset="-122"/>
                <a:ea typeface="等线" panose="02010600030101010101" charset="-122"/>
              </a:rPr>
              <a:t>小分子抗体和融合蛋白</a:t>
            </a:r>
            <a:endParaRPr lang="zh-CN" altLang="en-US" sz="2000" b="1">
              <a:latin typeface="等线" panose="02010600030101010101" charset="-122"/>
              <a:ea typeface="等线" panose="02010600030101010101" charset="-122"/>
            </a:endParaRPr>
          </a:p>
        </p:txBody>
      </p:sp>
      <p:sp>
        <p:nvSpPr>
          <p:cNvPr id="17415" name="Text Box 7"/>
          <p:cNvSpPr txBox="1">
            <a:spLocks noChangeArrowheads="1"/>
          </p:cNvSpPr>
          <p:nvPr/>
        </p:nvSpPr>
        <p:spPr bwMode="auto">
          <a:xfrm>
            <a:off x="1949134" y="439739"/>
            <a:ext cx="170688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2000" b="1">
                <a:latin typeface="+mn-lt"/>
                <a:ea typeface="+mn-lt"/>
              </a:rPr>
              <a:t>人鼠嵌合抗体</a:t>
            </a:r>
            <a:endParaRPr lang="zh-CN" altLang="en-US" sz="2000" b="1">
              <a:latin typeface="+mn-lt"/>
              <a:ea typeface="+mn-lt"/>
            </a:endParaRPr>
          </a:p>
        </p:txBody>
      </p:sp>
      <p:sp>
        <p:nvSpPr>
          <p:cNvPr id="17416" name="Text Box 8"/>
          <p:cNvSpPr txBox="1">
            <a:spLocks noChangeArrowheads="1"/>
          </p:cNvSpPr>
          <p:nvPr/>
        </p:nvSpPr>
        <p:spPr bwMode="auto">
          <a:xfrm>
            <a:off x="4466591" y="439739"/>
            <a:ext cx="196088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2000" b="1">
                <a:latin typeface="等线" panose="02010600030101010101" charset="-122"/>
                <a:ea typeface="等线" panose="02010600030101010101" charset="-122"/>
              </a:rPr>
              <a:t>改型人源化抗体</a:t>
            </a:r>
            <a:endParaRPr lang="zh-CN" altLang="en-US" sz="2000" b="1">
              <a:latin typeface="等线" panose="02010600030101010101" charset="-122"/>
              <a:ea typeface="等线" panose="02010600030101010101" charset="-122"/>
            </a:endParaRPr>
          </a:p>
        </p:txBody>
      </p:sp>
      <p:sp>
        <p:nvSpPr>
          <p:cNvPr id="17417" name="Text Box 9"/>
          <p:cNvSpPr txBox="1">
            <a:spLocks noChangeArrowheads="1"/>
          </p:cNvSpPr>
          <p:nvPr/>
        </p:nvSpPr>
        <p:spPr bwMode="auto">
          <a:xfrm>
            <a:off x="1885633" y="5911851"/>
            <a:ext cx="221488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2000" b="1">
                <a:latin typeface="等线" panose="02010600030101010101" charset="-122"/>
                <a:ea typeface="等线" panose="02010600030101010101" charset="-122"/>
              </a:rPr>
              <a:t>嵌合免疫毒素抗体</a:t>
            </a:r>
            <a:endParaRPr lang="zh-CN" altLang="en-US" sz="2000" b="1">
              <a:latin typeface="等线" panose="02010600030101010101" charset="-122"/>
              <a:ea typeface="等线" panose="02010600030101010101" charset="-122"/>
            </a:endParaRPr>
          </a:p>
        </p:txBody>
      </p:sp>
      <p:sp>
        <p:nvSpPr>
          <p:cNvPr id="17418" name="Text Box 10"/>
          <p:cNvSpPr txBox="1">
            <a:spLocks noChangeArrowheads="1"/>
          </p:cNvSpPr>
          <p:nvPr/>
        </p:nvSpPr>
        <p:spPr bwMode="auto">
          <a:xfrm>
            <a:off x="4588511" y="5911851"/>
            <a:ext cx="170688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2000" b="1">
                <a:latin typeface="等线" panose="02010600030101010101" charset="-122"/>
                <a:ea typeface="等线" panose="02010600030101010101" charset="-122"/>
              </a:rPr>
              <a:t>双特异性抗体</a:t>
            </a:r>
            <a:endParaRPr lang="zh-CN" altLang="en-US" sz="2000" b="1">
              <a:latin typeface="等线" panose="02010600030101010101" charset="-122"/>
              <a:ea typeface="等线" panose="02010600030101010101" charset="-122"/>
            </a:endParaRPr>
          </a:p>
        </p:txBody>
      </p:sp>
      <p:sp>
        <p:nvSpPr>
          <p:cNvPr id="11" name="Rectangle 11"/>
          <p:cNvSpPr>
            <a:spLocks noChangeArrowheads="1"/>
          </p:cNvSpPr>
          <p:nvPr/>
        </p:nvSpPr>
        <p:spPr bwMode="auto">
          <a:xfrm>
            <a:off x="821690" y="260350"/>
            <a:ext cx="10630535" cy="6477635"/>
          </a:xfrm>
          <a:prstGeom prst="rect">
            <a:avLst/>
          </a:prstGeom>
          <a:noFill/>
          <a:ln w="57150" cmpd="thinThick">
            <a:solidFill>
              <a:srgbClr val="FF6699"/>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592641" y="497682"/>
            <a:ext cx="8563252" cy="1325563"/>
          </a:xfrm>
        </p:spPr>
        <p:txBody>
          <a:bodyPr/>
          <a:lstStyle/>
          <a:p>
            <a:pPr eaLnBrk="1" hangingPunct="1"/>
            <a:r>
              <a:rPr lang="zh-CN" altLang="en-US" sz="4000" b="1" dirty="0">
                <a:ea typeface="黑体" panose="02010609060101010101" pitchFamily="49" charset="-122"/>
              </a:rPr>
              <a:t>基因工程抗体的发展概况</a:t>
            </a:r>
            <a:endParaRPr lang="zh-CN" altLang="en-US" sz="4000" b="1" dirty="0">
              <a:ea typeface="黑体" panose="02010609060101010101" pitchFamily="49" charset="-122"/>
            </a:endParaRPr>
          </a:p>
        </p:txBody>
      </p:sp>
      <p:sp>
        <p:nvSpPr>
          <p:cNvPr id="1465347" name="Rectangle 3"/>
          <p:cNvSpPr>
            <a:spLocks noGrp="1" noChangeArrowheads="1"/>
          </p:cNvSpPr>
          <p:nvPr>
            <p:ph type="body" idx="1"/>
          </p:nvPr>
        </p:nvSpPr>
        <p:spPr>
          <a:xfrm>
            <a:off x="2246313" y="2060575"/>
            <a:ext cx="7772400" cy="4114800"/>
          </a:xfrm>
        </p:spPr>
        <p:txBody>
          <a:bodyPr/>
          <a:lstStyle/>
          <a:p>
            <a:pPr eaLnBrk="1" hangingPunct="1">
              <a:lnSpc>
                <a:spcPct val="150000"/>
              </a:lnSpc>
              <a:spcBef>
                <a:spcPct val="50000"/>
              </a:spcBef>
            </a:pPr>
            <a:r>
              <a:rPr lang="zh-CN" altLang="en-US" sz="3600" b="1">
                <a:latin typeface="等线" panose="02010600030101010101" charset="-122"/>
                <a:ea typeface="等线" panose="02010600030101010101" charset="-122"/>
              </a:rPr>
              <a:t>鼠抗体的人源化及人源抗体制备技术</a:t>
            </a:r>
            <a:endParaRPr lang="zh-CN" altLang="en-US" sz="3600" b="1">
              <a:latin typeface="等线" panose="02010600030101010101" charset="-122"/>
              <a:ea typeface="等线" panose="02010600030101010101" charset="-122"/>
            </a:endParaRPr>
          </a:p>
          <a:p>
            <a:pPr eaLnBrk="1" hangingPunct="1">
              <a:lnSpc>
                <a:spcPct val="150000"/>
              </a:lnSpc>
              <a:spcBef>
                <a:spcPct val="50000"/>
              </a:spcBef>
            </a:pPr>
            <a:r>
              <a:rPr lang="zh-CN" altLang="en-US" sz="3600" b="1">
                <a:latin typeface="等线" panose="02010600030101010101" charset="-122"/>
                <a:ea typeface="等线" panose="02010600030101010101" charset="-122"/>
              </a:rPr>
              <a:t>改变抗体分子大小增强靶向性</a:t>
            </a:r>
            <a:endParaRPr lang="zh-CN" altLang="en-US" sz="3600" b="1">
              <a:latin typeface="等线" panose="02010600030101010101" charset="-122"/>
              <a:ea typeface="等线" panose="02010600030101010101" charset="-122"/>
            </a:endParaRPr>
          </a:p>
          <a:p>
            <a:pPr eaLnBrk="1" hangingPunct="1">
              <a:lnSpc>
                <a:spcPct val="150000"/>
              </a:lnSpc>
              <a:spcBef>
                <a:spcPct val="50000"/>
              </a:spcBef>
            </a:pPr>
            <a:r>
              <a:rPr lang="zh-CN" altLang="en-US" sz="3600" b="1">
                <a:latin typeface="等线" panose="02010600030101010101" charset="-122"/>
                <a:ea typeface="等线" panose="02010600030101010101" charset="-122"/>
              </a:rPr>
              <a:t>增强抗体效应功能</a:t>
            </a:r>
            <a:endParaRPr lang="zh-CN" altLang="en-US" sz="3600" b="1">
              <a:latin typeface="等线" panose="02010600030101010101" charset="-122"/>
              <a:ea typeface="等线" panose="02010600030101010101" charset="-122"/>
            </a:endParaRPr>
          </a:p>
        </p:txBody>
      </p:sp>
      <p:sp>
        <p:nvSpPr>
          <p:cNvPr id="18436" name="Rectangle 17"/>
          <p:cNvSpPr>
            <a:spLocks noChangeArrowheads="1"/>
          </p:cNvSpPr>
          <p:nvPr/>
        </p:nvSpPr>
        <p:spPr bwMode="auto">
          <a:xfrm>
            <a:off x="1081405" y="260350"/>
            <a:ext cx="10141585" cy="6264275"/>
          </a:xfrm>
          <a:prstGeom prst="rect">
            <a:avLst/>
          </a:prstGeom>
          <a:noFill/>
          <a:ln w="57150" cmpd="thinThick">
            <a:solidFill>
              <a:srgbClr val="FF6699"/>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65347">
                                            <p:txEl>
                                              <p:pRg st="0" end="0"/>
                                            </p:txEl>
                                          </p:spTgt>
                                        </p:tgtEl>
                                        <p:attrNameLst>
                                          <p:attrName>style.visibility</p:attrName>
                                        </p:attrNameLst>
                                      </p:cBhvr>
                                      <p:to>
                                        <p:strVal val="visible"/>
                                      </p:to>
                                    </p:set>
                                    <p:animEffect transition="in" filter="blinds(horizontal)">
                                      <p:cBhvr>
                                        <p:cTn id="7" dur="500"/>
                                        <p:tgtEl>
                                          <p:spTgt spid="1465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65347">
                                            <p:txEl>
                                              <p:pRg st="1" end="1"/>
                                            </p:txEl>
                                          </p:spTgt>
                                        </p:tgtEl>
                                        <p:attrNameLst>
                                          <p:attrName>style.visibility</p:attrName>
                                        </p:attrNameLst>
                                      </p:cBhvr>
                                      <p:to>
                                        <p:strVal val="visible"/>
                                      </p:to>
                                    </p:set>
                                    <p:animEffect transition="in" filter="blinds(horizontal)">
                                      <p:cBhvr>
                                        <p:cTn id="12" dur="500"/>
                                        <p:tgtEl>
                                          <p:spTgt spid="14653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65347">
                                            <p:txEl>
                                              <p:pRg st="2" end="2"/>
                                            </p:txEl>
                                          </p:spTgt>
                                        </p:tgtEl>
                                        <p:attrNameLst>
                                          <p:attrName>style.visibility</p:attrName>
                                        </p:attrNameLst>
                                      </p:cBhvr>
                                      <p:to>
                                        <p:strVal val="visible"/>
                                      </p:to>
                                    </p:set>
                                    <p:animEffect transition="in" filter="blinds(horizontal)">
                                      <p:cBhvr>
                                        <p:cTn id="17" dur="500"/>
                                        <p:tgtEl>
                                          <p:spTgt spid="14653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79650" y="333375"/>
            <a:ext cx="7772400" cy="1143000"/>
          </a:xfrm>
        </p:spPr>
        <p:txBody>
          <a:bodyPr/>
          <a:lstStyle/>
          <a:p>
            <a:pPr eaLnBrk="1" hangingPunct="1"/>
            <a:r>
              <a:rPr lang="zh-CN" altLang="en-US" sz="3200" b="1">
                <a:ea typeface="黑体" panose="02010609060101010101" pitchFamily="49" charset="-122"/>
              </a:rPr>
              <a:t>鼠抗体的人源化及人源抗体制备技术</a:t>
            </a:r>
            <a:endParaRPr lang="zh-CN" altLang="en-US" sz="3200" b="1">
              <a:ea typeface="黑体" panose="02010609060101010101" pitchFamily="49" charset="-122"/>
            </a:endParaRPr>
          </a:p>
        </p:txBody>
      </p:sp>
      <p:sp>
        <p:nvSpPr>
          <p:cNvPr id="1466371" name="Rectangle 3"/>
          <p:cNvSpPr>
            <a:spLocks noGrp="1" noChangeArrowheads="1"/>
          </p:cNvSpPr>
          <p:nvPr>
            <p:ph type="body" idx="1"/>
          </p:nvPr>
        </p:nvSpPr>
        <p:spPr>
          <a:xfrm>
            <a:off x="2351088" y="1412875"/>
            <a:ext cx="3600450" cy="2376488"/>
          </a:xfrm>
        </p:spPr>
        <p:txBody>
          <a:bodyPr/>
          <a:lstStyle/>
          <a:p>
            <a:pPr eaLnBrk="1" hangingPunct="1">
              <a:lnSpc>
                <a:spcPct val="150000"/>
              </a:lnSpc>
              <a:spcBef>
                <a:spcPct val="50000"/>
              </a:spcBef>
            </a:pPr>
            <a:r>
              <a:rPr lang="zh-CN" altLang="en-US" b="1">
                <a:solidFill>
                  <a:srgbClr val="1203D3"/>
                </a:solidFill>
                <a:latin typeface="等线" panose="02010600030101010101" charset="-122"/>
                <a:ea typeface="等线" panose="02010600030101010101" charset="-122"/>
                <a:cs typeface="等线" panose="02010600030101010101" charset="-122"/>
              </a:rPr>
              <a:t>鼠抗体的人源化</a:t>
            </a:r>
            <a:endParaRPr lang="en-US" altLang="zh-CN" b="1">
              <a:solidFill>
                <a:srgbClr val="1203D3"/>
              </a:solidFill>
              <a:latin typeface="等线" panose="02010600030101010101" charset="-122"/>
              <a:ea typeface="等线" panose="02010600030101010101" charset="-122"/>
              <a:cs typeface="等线" panose="02010600030101010101" charset="-122"/>
            </a:endParaRPr>
          </a:p>
          <a:p>
            <a:pPr eaLnBrk="1" hangingPunct="1">
              <a:spcBef>
                <a:spcPct val="50000"/>
              </a:spcBef>
              <a:buFont typeface="Wingdings" panose="05000000000000000000" pitchFamily="2" charset="2"/>
              <a:buNone/>
            </a:pPr>
            <a:r>
              <a:rPr lang="en-US" altLang="zh-CN" sz="2000" b="1">
                <a:solidFill>
                  <a:srgbClr val="1203D3"/>
                </a:solidFill>
                <a:latin typeface="等线" panose="02010600030101010101" charset="-122"/>
                <a:ea typeface="等线" panose="02010600030101010101" charset="-122"/>
                <a:cs typeface="等线" panose="02010600030101010101" charset="-122"/>
              </a:rPr>
              <a:t>           </a:t>
            </a:r>
            <a:r>
              <a:rPr lang="zh-CN" altLang="en-US" sz="2000" b="1">
                <a:solidFill>
                  <a:srgbClr val="009900"/>
                </a:solidFill>
                <a:latin typeface="等线" panose="02010600030101010101" charset="-122"/>
                <a:ea typeface="等线" panose="02010600030101010101" charset="-122"/>
                <a:cs typeface="等线" panose="02010600030101010101" charset="-122"/>
              </a:rPr>
              <a:t>嵌合抗体</a:t>
            </a:r>
            <a:endParaRPr lang="en-US" altLang="zh-CN" sz="2000" b="1">
              <a:solidFill>
                <a:srgbClr val="009900"/>
              </a:solidFill>
              <a:latin typeface="等线" panose="02010600030101010101" charset="-122"/>
              <a:ea typeface="等线" panose="02010600030101010101" charset="-122"/>
              <a:cs typeface="等线" panose="02010600030101010101" charset="-122"/>
            </a:endParaRPr>
          </a:p>
          <a:p>
            <a:pPr eaLnBrk="1" hangingPunct="1">
              <a:spcBef>
                <a:spcPct val="50000"/>
              </a:spcBef>
              <a:buFont typeface="Wingdings" panose="05000000000000000000" pitchFamily="2" charset="2"/>
              <a:buNone/>
            </a:pPr>
            <a:r>
              <a:rPr lang="en-US" altLang="zh-CN" sz="2000" b="1">
                <a:solidFill>
                  <a:srgbClr val="009900"/>
                </a:solidFill>
                <a:latin typeface="等线" panose="02010600030101010101" charset="-122"/>
                <a:ea typeface="等线" panose="02010600030101010101" charset="-122"/>
                <a:cs typeface="等线" panose="02010600030101010101" charset="-122"/>
              </a:rPr>
              <a:t>           </a:t>
            </a:r>
            <a:r>
              <a:rPr lang="zh-CN" altLang="en-US" sz="2000" b="1">
                <a:solidFill>
                  <a:srgbClr val="009900"/>
                </a:solidFill>
                <a:latin typeface="等线" panose="02010600030101010101" charset="-122"/>
                <a:ea typeface="等线" panose="02010600030101010101" charset="-122"/>
                <a:cs typeface="等线" panose="02010600030101010101" charset="-122"/>
              </a:rPr>
              <a:t>改型抗体</a:t>
            </a:r>
            <a:endParaRPr lang="en-US" altLang="zh-CN" sz="2000" b="1">
              <a:solidFill>
                <a:srgbClr val="009900"/>
              </a:solidFill>
              <a:latin typeface="等线" panose="02010600030101010101" charset="-122"/>
              <a:ea typeface="等线" panose="02010600030101010101" charset="-122"/>
              <a:cs typeface="等线" panose="02010600030101010101" charset="-122"/>
            </a:endParaRPr>
          </a:p>
          <a:p>
            <a:pPr eaLnBrk="1" hangingPunct="1">
              <a:spcBef>
                <a:spcPct val="50000"/>
              </a:spcBef>
              <a:buFont typeface="Wingdings" panose="05000000000000000000" pitchFamily="2" charset="2"/>
              <a:buNone/>
            </a:pPr>
            <a:r>
              <a:rPr lang="en-US" altLang="zh-CN" sz="2000" b="1">
                <a:solidFill>
                  <a:srgbClr val="009900"/>
                </a:solidFill>
                <a:latin typeface="等线" panose="02010600030101010101" charset="-122"/>
                <a:ea typeface="等线" panose="02010600030101010101" charset="-122"/>
                <a:cs typeface="等线" panose="02010600030101010101" charset="-122"/>
              </a:rPr>
              <a:t>           </a:t>
            </a:r>
            <a:r>
              <a:rPr lang="zh-CN" altLang="en-US" sz="2000" b="1">
                <a:solidFill>
                  <a:srgbClr val="009900"/>
                </a:solidFill>
                <a:latin typeface="等线" panose="02010600030101010101" charset="-122"/>
                <a:ea typeface="等线" panose="02010600030101010101" charset="-122"/>
                <a:cs typeface="等线" panose="02010600030101010101" charset="-122"/>
              </a:rPr>
              <a:t>表面重塑抗体</a:t>
            </a:r>
            <a:endParaRPr lang="en-US" altLang="zh-CN" sz="2000" b="1">
              <a:solidFill>
                <a:srgbClr val="009900"/>
              </a:solidFill>
              <a:latin typeface="等线" panose="02010600030101010101" charset="-122"/>
              <a:ea typeface="等线" panose="02010600030101010101" charset="-122"/>
              <a:cs typeface="等线" panose="02010600030101010101" charset="-122"/>
            </a:endParaRPr>
          </a:p>
        </p:txBody>
      </p:sp>
      <p:pic>
        <p:nvPicPr>
          <p:cNvPr id="4" name="Picture 4" descr="fg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95550" y="3940176"/>
            <a:ext cx="7272338"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bwMode="auto">
          <a:xfrm>
            <a:off x="6240464" y="1557338"/>
            <a:ext cx="3786187" cy="2303462"/>
          </a:xfrm>
          <a:prstGeom prst="rect">
            <a:avLst/>
          </a:prstGeom>
          <a:noFill/>
          <a:ln>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spcBef>
                <a:spcPct val="50000"/>
              </a:spcBef>
              <a:defRPr/>
            </a:pPr>
            <a:r>
              <a:rPr lang="zh-CN" altLang="en-US" b="1" kern="0" dirty="0">
                <a:solidFill>
                  <a:srgbClr val="1203D3"/>
                </a:solidFill>
                <a:latin typeface="等线" panose="02010600030101010101" charset="-122"/>
                <a:ea typeface="等线" panose="02010600030101010101" charset="-122"/>
                <a:cs typeface="等线" panose="02010600030101010101" charset="-122"/>
              </a:rPr>
              <a:t>人源化抗体技术</a:t>
            </a:r>
            <a:endParaRPr lang="en-US" altLang="zh-CN" b="1" kern="0" dirty="0">
              <a:solidFill>
                <a:srgbClr val="1203D3"/>
              </a:solidFill>
              <a:latin typeface="等线" panose="02010600030101010101" charset="-122"/>
              <a:ea typeface="等线" panose="02010600030101010101" charset="-122"/>
              <a:cs typeface="等线" panose="02010600030101010101" charset="-122"/>
            </a:endParaRPr>
          </a:p>
          <a:p>
            <a:pPr eaLnBrk="1" hangingPunct="1">
              <a:spcBef>
                <a:spcPct val="50000"/>
              </a:spcBef>
              <a:buFont typeface="Wingdings" panose="05000000000000000000" pitchFamily="2" charset="2"/>
              <a:buNone/>
              <a:defRPr/>
            </a:pPr>
            <a:r>
              <a:rPr lang="en-US" altLang="zh-CN" b="1" kern="0" dirty="0">
                <a:solidFill>
                  <a:srgbClr val="1203D3"/>
                </a:solidFill>
                <a:latin typeface="等线" panose="02010600030101010101" charset="-122"/>
                <a:ea typeface="等线" panose="02010600030101010101" charset="-122"/>
                <a:cs typeface="等线" panose="02010600030101010101" charset="-122"/>
              </a:rPr>
              <a:t>  </a:t>
            </a:r>
            <a:r>
              <a:rPr lang="en-US" altLang="zh-CN" sz="2000" b="1" kern="0" dirty="0">
                <a:solidFill>
                  <a:srgbClr val="1203D3"/>
                </a:solidFill>
                <a:latin typeface="等线" panose="02010600030101010101" charset="-122"/>
                <a:ea typeface="等线" panose="02010600030101010101" charset="-122"/>
                <a:cs typeface="等线" panose="02010600030101010101" charset="-122"/>
              </a:rPr>
              <a:t>       </a:t>
            </a:r>
            <a:r>
              <a:rPr lang="zh-CN" altLang="en-US" sz="2000" b="1" kern="0" dirty="0">
                <a:solidFill>
                  <a:srgbClr val="009900"/>
                </a:solidFill>
                <a:latin typeface="等线" panose="02010600030101010101" charset="-122"/>
                <a:ea typeface="等线" panose="02010600030101010101" charset="-122"/>
                <a:cs typeface="等线" panose="02010600030101010101" charset="-122"/>
              </a:rPr>
              <a:t>抗体库技术</a:t>
            </a:r>
            <a:endParaRPr lang="en-US" altLang="zh-CN" sz="2000" b="1" kern="0" dirty="0">
              <a:solidFill>
                <a:srgbClr val="009900"/>
              </a:solidFill>
              <a:latin typeface="等线" panose="02010600030101010101" charset="-122"/>
              <a:ea typeface="等线" panose="02010600030101010101" charset="-122"/>
              <a:cs typeface="等线" panose="02010600030101010101" charset="-122"/>
            </a:endParaRPr>
          </a:p>
          <a:p>
            <a:pPr eaLnBrk="1" hangingPunct="1">
              <a:spcBef>
                <a:spcPct val="50000"/>
              </a:spcBef>
              <a:buFont typeface="Wingdings" panose="05000000000000000000" pitchFamily="2" charset="2"/>
              <a:buNone/>
              <a:defRPr/>
            </a:pPr>
            <a:r>
              <a:rPr lang="en-US" altLang="zh-CN" sz="2000" b="1" kern="0" dirty="0">
                <a:solidFill>
                  <a:srgbClr val="009900"/>
                </a:solidFill>
                <a:latin typeface="等线" panose="02010600030101010101" charset="-122"/>
                <a:ea typeface="等线" panose="02010600030101010101" charset="-122"/>
                <a:cs typeface="等线" panose="02010600030101010101" charset="-122"/>
              </a:rPr>
              <a:t>          </a:t>
            </a:r>
            <a:r>
              <a:rPr lang="zh-CN" altLang="en-US" sz="2000" b="1" kern="0" dirty="0">
                <a:solidFill>
                  <a:srgbClr val="009900"/>
                </a:solidFill>
                <a:latin typeface="等线" panose="02010600030101010101" charset="-122"/>
                <a:ea typeface="等线" panose="02010600030101010101" charset="-122"/>
                <a:cs typeface="等线" panose="02010600030101010101" charset="-122"/>
              </a:rPr>
              <a:t>转人</a:t>
            </a:r>
            <a:r>
              <a:rPr lang="en-US" altLang="zh-CN" sz="2000" b="1" kern="0" dirty="0">
                <a:solidFill>
                  <a:srgbClr val="009900"/>
                </a:solidFill>
                <a:latin typeface="等线" panose="02010600030101010101" charset="-122"/>
                <a:ea typeface="等线" panose="02010600030101010101" charset="-122"/>
                <a:cs typeface="等线" panose="02010600030101010101" charset="-122"/>
              </a:rPr>
              <a:t>Ig</a:t>
            </a:r>
            <a:r>
              <a:rPr lang="zh-CN" altLang="en-US" sz="2000" b="1" kern="0" dirty="0">
                <a:solidFill>
                  <a:srgbClr val="009900"/>
                </a:solidFill>
                <a:latin typeface="等线" panose="02010600030101010101" charset="-122"/>
                <a:ea typeface="等线" panose="02010600030101010101" charset="-122"/>
                <a:cs typeface="等线" panose="02010600030101010101" charset="-122"/>
              </a:rPr>
              <a:t>基因小鼠技术</a:t>
            </a:r>
            <a:endParaRPr lang="zh-CN" altLang="en-US" sz="2000" b="1" kern="0" dirty="0">
              <a:solidFill>
                <a:srgbClr val="009900"/>
              </a:solidFill>
              <a:latin typeface="等线" panose="02010600030101010101" charset="-122"/>
              <a:ea typeface="等线" panose="02010600030101010101" charset="-122"/>
              <a:cs typeface="等线" panose="02010600030101010101" charset="-122"/>
            </a:endParaRPr>
          </a:p>
        </p:txBody>
      </p:sp>
      <p:sp>
        <p:nvSpPr>
          <p:cNvPr id="19462" name="Rectangle 17"/>
          <p:cNvSpPr>
            <a:spLocks noChangeArrowheads="1"/>
          </p:cNvSpPr>
          <p:nvPr/>
        </p:nvSpPr>
        <p:spPr bwMode="auto">
          <a:xfrm>
            <a:off x="924560" y="260350"/>
            <a:ext cx="10354310" cy="6264275"/>
          </a:xfrm>
          <a:prstGeom prst="rect">
            <a:avLst/>
          </a:prstGeom>
          <a:noFill/>
          <a:ln w="57150" cmpd="thinThick">
            <a:solidFill>
              <a:srgbClr val="FF6699"/>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66371">
                                            <p:txEl>
                                              <p:pRg st="0" end="0"/>
                                            </p:txEl>
                                          </p:spTgt>
                                        </p:tgtEl>
                                        <p:attrNameLst>
                                          <p:attrName>style.visibility</p:attrName>
                                        </p:attrNameLst>
                                      </p:cBhvr>
                                      <p:to>
                                        <p:strVal val="visible"/>
                                      </p:to>
                                    </p:set>
                                    <p:animEffect transition="in" filter="blinds(horizontal)">
                                      <p:cBhvr>
                                        <p:cTn id="7" dur="500"/>
                                        <p:tgtEl>
                                          <p:spTgt spid="1466371">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250"/>
                                  </p:stCondLst>
                                  <p:childTnLst>
                                    <p:set>
                                      <p:cBhvr>
                                        <p:cTn id="10" dur="1" fill="hold">
                                          <p:stCondLst>
                                            <p:cond delay="0"/>
                                          </p:stCondLst>
                                        </p:cTn>
                                        <p:tgtEl>
                                          <p:spTgt spid="1466371">
                                            <p:txEl>
                                              <p:pRg st="1" end="1"/>
                                            </p:txEl>
                                          </p:spTgt>
                                        </p:tgtEl>
                                        <p:attrNameLst>
                                          <p:attrName>style.visibility</p:attrName>
                                        </p:attrNameLst>
                                      </p:cBhvr>
                                      <p:to>
                                        <p:strVal val="visible"/>
                                      </p:to>
                                    </p:set>
                                    <p:animEffect transition="in" filter="blinds(horizontal)">
                                      <p:cBhvr>
                                        <p:cTn id="11" dur="500"/>
                                        <p:tgtEl>
                                          <p:spTgt spid="1466371">
                                            <p:txEl>
                                              <p:pRg st="1" end="1"/>
                                            </p:txEl>
                                          </p:spTgt>
                                        </p:tgtEl>
                                      </p:cBhvr>
                                    </p:animEffect>
                                  </p:childTnLst>
                                </p:cTn>
                              </p:par>
                            </p:childTnLst>
                          </p:cTn>
                        </p:par>
                        <p:par>
                          <p:cTn id="12" fill="hold">
                            <p:stCondLst>
                              <p:cond delay="1250"/>
                            </p:stCondLst>
                            <p:childTnLst>
                              <p:par>
                                <p:cTn id="13" presetID="3" presetClass="entr" presetSubtype="10" fill="hold" nodeType="afterEffect">
                                  <p:stCondLst>
                                    <p:cond delay="250"/>
                                  </p:stCondLst>
                                  <p:childTnLst>
                                    <p:set>
                                      <p:cBhvr>
                                        <p:cTn id="14" dur="1" fill="hold">
                                          <p:stCondLst>
                                            <p:cond delay="0"/>
                                          </p:stCondLst>
                                        </p:cTn>
                                        <p:tgtEl>
                                          <p:spTgt spid="1466371">
                                            <p:txEl>
                                              <p:pRg st="2" end="2"/>
                                            </p:txEl>
                                          </p:spTgt>
                                        </p:tgtEl>
                                        <p:attrNameLst>
                                          <p:attrName>style.visibility</p:attrName>
                                        </p:attrNameLst>
                                      </p:cBhvr>
                                      <p:to>
                                        <p:strVal val="visible"/>
                                      </p:to>
                                    </p:set>
                                    <p:animEffect transition="in" filter="blinds(horizontal)">
                                      <p:cBhvr>
                                        <p:cTn id="15" dur="500"/>
                                        <p:tgtEl>
                                          <p:spTgt spid="1466371">
                                            <p:txEl>
                                              <p:pRg st="2" end="2"/>
                                            </p:txEl>
                                          </p:spTgt>
                                        </p:tgtEl>
                                      </p:cBhvr>
                                    </p:animEffect>
                                  </p:childTnLst>
                                </p:cTn>
                              </p:par>
                            </p:childTnLst>
                          </p:cTn>
                        </p:par>
                        <p:par>
                          <p:cTn id="16" fill="hold">
                            <p:stCondLst>
                              <p:cond delay="2000"/>
                            </p:stCondLst>
                            <p:childTnLst>
                              <p:par>
                                <p:cTn id="17" presetID="3" presetClass="entr" presetSubtype="10" fill="hold" nodeType="afterEffect">
                                  <p:stCondLst>
                                    <p:cond delay="250"/>
                                  </p:stCondLst>
                                  <p:childTnLst>
                                    <p:set>
                                      <p:cBhvr>
                                        <p:cTn id="18" dur="1" fill="hold">
                                          <p:stCondLst>
                                            <p:cond delay="0"/>
                                          </p:stCondLst>
                                        </p:cTn>
                                        <p:tgtEl>
                                          <p:spTgt spid="1466371">
                                            <p:txEl>
                                              <p:pRg st="3" end="3"/>
                                            </p:txEl>
                                          </p:spTgt>
                                        </p:tgtEl>
                                        <p:attrNameLst>
                                          <p:attrName>style.visibility</p:attrName>
                                        </p:attrNameLst>
                                      </p:cBhvr>
                                      <p:to>
                                        <p:strVal val="visible"/>
                                      </p:to>
                                    </p:set>
                                    <p:animEffect transition="in" filter="blinds(horizontal)">
                                      <p:cBhvr>
                                        <p:cTn id="19" dur="500"/>
                                        <p:tgtEl>
                                          <p:spTgt spid="1466371">
                                            <p:txEl>
                                              <p:pRg st="3" end="3"/>
                                            </p:txEl>
                                          </p:spTgt>
                                        </p:tgtEl>
                                      </p:cBhvr>
                                    </p:animEffect>
                                  </p:childTnLst>
                                </p:cTn>
                              </p:par>
                            </p:childTnLst>
                          </p:cTn>
                        </p:par>
                        <p:par>
                          <p:cTn id="20" fill="hold">
                            <p:stCondLst>
                              <p:cond delay="2750"/>
                            </p:stCondLst>
                            <p:childTnLst>
                              <p:par>
                                <p:cTn id="21" presetID="3" presetClass="entr" presetSubtype="10" fill="hold" nodeType="afterEffect">
                                  <p:stCondLst>
                                    <p:cond delay="25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blinds(horizontal)">
                                      <p:cBhvr>
                                        <p:cTn id="23" dur="500"/>
                                        <p:tgtEl>
                                          <p:spTgt spid="5">
                                            <p:txEl>
                                              <p:pRg st="1" end="1"/>
                                            </p:txEl>
                                          </p:spTgt>
                                        </p:tgtEl>
                                      </p:cBhvr>
                                    </p:animEffect>
                                  </p:childTnLst>
                                </p:cTn>
                              </p:par>
                            </p:childTnLst>
                          </p:cTn>
                        </p:par>
                        <p:par>
                          <p:cTn id="24" fill="hold">
                            <p:stCondLst>
                              <p:cond delay="3500"/>
                            </p:stCondLst>
                            <p:childTnLst>
                              <p:par>
                                <p:cTn id="25" presetID="3" presetClass="entr" presetSubtype="10" fill="hold" nodeType="after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blinds(horizontal)">
                                      <p:cBhvr>
                                        <p:cTn id="27" dur="500"/>
                                        <p:tgtEl>
                                          <p:spTgt spid="5">
                                            <p:txEl>
                                              <p:pRg st="0" end="0"/>
                                            </p:txEl>
                                          </p:spTgt>
                                        </p:tgtEl>
                                      </p:cBhvr>
                                    </p:animEffect>
                                  </p:childTnLst>
                                </p:cTn>
                              </p:par>
                            </p:childTnLst>
                          </p:cTn>
                        </p:par>
                        <p:par>
                          <p:cTn id="28" fill="hold">
                            <p:stCondLst>
                              <p:cond delay="4000"/>
                            </p:stCondLst>
                            <p:childTnLst>
                              <p:par>
                                <p:cTn id="29" presetID="3" presetClass="entr" presetSubtype="10" fill="hold" nodeType="afterEffect">
                                  <p:stCondLst>
                                    <p:cond delay="25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blinds(horizontal)">
                                      <p:cBhvr>
                                        <p:cTn id="31" dur="500"/>
                                        <p:tgtEl>
                                          <p:spTgt spid="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fill="hold"/>
                                        <p:tgtEl>
                                          <p:spTgt spid="4"/>
                                        </p:tgtEl>
                                        <p:attrNameLst>
                                          <p:attrName>ppt_x</p:attrName>
                                        </p:attrNameLst>
                                      </p:cBhvr>
                                      <p:tavLst>
                                        <p:tav tm="0">
                                          <p:val>
                                            <p:strVal val="#ppt_x"/>
                                          </p:val>
                                        </p:tav>
                                        <p:tav tm="100000">
                                          <p:val>
                                            <p:strVal val="#ppt_x"/>
                                          </p:val>
                                        </p:tav>
                                      </p:tavLst>
                                    </p:anim>
                                    <p:anim calcmode="lin" valueType="num">
                                      <p:cBhvr additive="base">
                                        <p:cTn id="3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1752600" y="304800"/>
            <a:ext cx="8642350" cy="641350"/>
          </a:xfrm>
          <a:prstGeom prst="rect">
            <a:avLst/>
          </a:prstGeom>
          <a:solidFill>
            <a:srgbClr val="333399"/>
          </a:solidFill>
          <a:ln w="9525">
            <a:noFill/>
            <a:miter lim="800000"/>
          </a:ln>
          <a:effectLst/>
        </p:spPr>
        <p:txBody>
          <a:bodyPr wrap="none">
            <a:spAutoFit/>
          </a:bodyPr>
          <a:lstStyle/>
          <a:p>
            <a:pPr>
              <a:defRPr/>
            </a:pPr>
            <a:r>
              <a:rPr lang="en-US" altLang="zh-CN" sz="3600">
                <a:solidFill>
                  <a:schemeClr val="bg1"/>
                </a:solidFill>
                <a:effectLst>
                  <a:outerShdw blurRad="38100" dist="38100" dir="2700000" algn="tl">
                    <a:srgbClr val="000000"/>
                  </a:outerShdw>
                </a:effectLst>
                <a:latin typeface="黑体" panose="02010609060101010101" pitchFamily="49" charset="-122"/>
                <a:ea typeface="黑体" panose="02010609060101010101" pitchFamily="49" charset="-122"/>
              </a:rPr>
              <a:t>1 </a:t>
            </a:r>
            <a:r>
              <a:rPr lang="zh-CN" altLang="en-US" sz="3600">
                <a:solidFill>
                  <a:schemeClr val="bg1"/>
                </a:solidFill>
                <a:effectLst>
                  <a:outerShdw blurRad="38100" dist="38100" dir="2700000" algn="tl">
                    <a:srgbClr val="000000"/>
                  </a:outerShdw>
                </a:effectLst>
                <a:latin typeface="黑体" panose="02010609060101010101" pitchFamily="49" charset="-122"/>
                <a:ea typeface="黑体" panose="02010609060101010101" pitchFamily="49" charset="-122"/>
              </a:rPr>
              <a:t>人一鼠嵌合抗体</a:t>
            </a:r>
            <a:r>
              <a:rPr lang="en-US" altLang="zh-CN" sz="3600">
                <a:solidFill>
                  <a:schemeClr val="bg1"/>
                </a:solidFill>
                <a:effectLst>
                  <a:outerShdw blurRad="38100" dist="38100" dir="2700000" algn="tl">
                    <a:srgbClr val="000000"/>
                  </a:outerShdw>
                </a:effectLst>
                <a:latin typeface="黑体" panose="02010609060101010101" pitchFamily="49" charset="-122"/>
                <a:ea typeface="黑体" panose="02010609060101010101" pitchFamily="49" charset="-122"/>
              </a:rPr>
              <a:t>(Chimeric Antibodies)</a:t>
            </a:r>
            <a:endParaRPr lang="en-US" altLang="zh-CN" sz="3600">
              <a:solidFill>
                <a:schemeClr val="bg1"/>
              </a:solidFill>
              <a:effectLst>
                <a:outerShdw blurRad="38100" dist="38100" dir="2700000" algn="tl">
                  <a:srgbClr val="000000"/>
                </a:outerShdw>
              </a:effectLst>
              <a:latin typeface="黑体" panose="02010609060101010101" pitchFamily="49" charset="-122"/>
              <a:ea typeface="黑体" panose="02010609060101010101" pitchFamily="49" charset="-122"/>
            </a:endParaRPr>
          </a:p>
        </p:txBody>
      </p:sp>
      <p:sp>
        <p:nvSpPr>
          <p:cNvPr id="104452" name="Text Box 4"/>
          <p:cNvSpPr txBox="1">
            <a:spLocks noChangeArrowheads="1"/>
          </p:cNvSpPr>
          <p:nvPr/>
        </p:nvSpPr>
        <p:spPr bwMode="auto">
          <a:xfrm>
            <a:off x="1524000" y="1143000"/>
            <a:ext cx="9144000" cy="1383665"/>
          </a:xfrm>
          <a:prstGeom prst="rect">
            <a:avLst/>
          </a:prstGeom>
          <a:noFill/>
          <a:ln w="9525">
            <a:noFill/>
            <a:miter lim="800000"/>
          </a:ln>
          <a:effectLst/>
        </p:spPr>
        <p:txBody>
          <a:bodyPr>
            <a:spAutoFit/>
          </a:bodyPr>
          <a:lstStyle/>
          <a:p>
            <a:pPr>
              <a:lnSpc>
                <a:spcPct val="150000"/>
              </a:lnSpc>
              <a:defRPr/>
            </a:pPr>
            <a:r>
              <a:rPr lang="en-US" altLang="zh-CN" sz="2800">
                <a:solidFill>
                  <a:srgbClr val="333399"/>
                </a:solidFill>
                <a:effectLst>
                  <a:outerShdw blurRad="38100" dist="38100" dir="2700000" algn="tl">
                    <a:srgbClr val="C0C0C0"/>
                  </a:outerShdw>
                </a:effectLst>
                <a:latin typeface="黑体" panose="02010609060101010101" pitchFamily="49" charset="-122"/>
                <a:ea typeface="黑体" panose="02010609060101010101" pitchFamily="49" charset="-122"/>
              </a:rPr>
              <a:t>    </a:t>
            </a:r>
            <a:r>
              <a:rPr lang="zh-CN" altLang="en-US" sz="2800" b="1">
                <a:solidFill>
                  <a:srgbClr val="333399"/>
                </a:solidFill>
                <a:effectLst>
                  <a:outerShdw blurRad="38100" dist="38100" dir="2700000" algn="tl">
                    <a:srgbClr val="C0C0C0"/>
                  </a:outerShdw>
                </a:effectLst>
                <a:latin typeface="等线" panose="02010600030101010101" charset="-122"/>
                <a:ea typeface="等线" panose="02010600030101010101" charset="-122"/>
              </a:rPr>
              <a:t>人一鼠嵌合抗体是将鼠源单抗的可变区与人抗体的恒定区融合而得到的抗体。</a:t>
            </a:r>
            <a:endParaRPr lang="zh-CN" altLang="en-US" sz="2800" b="1">
              <a:solidFill>
                <a:srgbClr val="333399"/>
              </a:solidFill>
              <a:effectLst>
                <a:outerShdw blurRad="38100" dist="38100" dir="2700000" algn="tl">
                  <a:srgbClr val="C0C0C0"/>
                </a:outerShdw>
              </a:effectLst>
              <a:latin typeface="等线" panose="02010600030101010101" charset="-122"/>
              <a:ea typeface="等线" panose="02010600030101010101" charset="-122"/>
            </a:endParaRPr>
          </a:p>
        </p:txBody>
      </p:sp>
      <p:pic>
        <p:nvPicPr>
          <p:cNvPr id="20484" name="Picture 6" descr="antibody"/>
          <p:cNvPicPr>
            <a:picLocks noChangeAspect="1" noChangeArrowheads="1"/>
          </p:cNvPicPr>
          <p:nvPr/>
        </p:nvPicPr>
        <p:blipFill>
          <a:blip r:embed="rId1">
            <a:extLst>
              <a:ext uri="{28A0092B-C50C-407E-A947-70E740481C1C}">
                <a14:useLocalDpi xmlns:a14="http://schemas.microsoft.com/office/drawing/2010/main" val="0"/>
              </a:ext>
            </a:extLst>
          </a:blip>
          <a:srcRect l="50938" t="9137" b="14960"/>
          <a:stretch>
            <a:fillRect/>
          </a:stretch>
        </p:blipFill>
        <p:spPr bwMode="auto">
          <a:xfrm>
            <a:off x="3935413" y="2708275"/>
            <a:ext cx="3814762"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 Box 7"/>
          <p:cNvSpPr txBox="1">
            <a:spLocks noChangeArrowheads="1"/>
          </p:cNvSpPr>
          <p:nvPr/>
        </p:nvSpPr>
        <p:spPr bwMode="auto">
          <a:xfrm>
            <a:off x="7751764" y="2924176"/>
            <a:ext cx="196088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2800" b="1">
                <a:latin typeface="等线" panose="02010600030101010101" charset="-122"/>
                <a:ea typeface="等线" panose="02010600030101010101" charset="-122"/>
              </a:rPr>
              <a:t>鼠源可变区</a:t>
            </a:r>
            <a:endParaRPr lang="zh-CN" altLang="en-US" sz="2800" b="1">
              <a:latin typeface="等线" panose="02010600030101010101" charset="-122"/>
              <a:ea typeface="等线" panose="02010600030101010101" charset="-122"/>
            </a:endParaRPr>
          </a:p>
        </p:txBody>
      </p:sp>
      <p:sp>
        <p:nvSpPr>
          <p:cNvPr id="20486" name="Text Box 8"/>
          <p:cNvSpPr txBox="1">
            <a:spLocks noChangeArrowheads="1"/>
          </p:cNvSpPr>
          <p:nvPr/>
        </p:nvSpPr>
        <p:spPr bwMode="auto">
          <a:xfrm>
            <a:off x="6600825" y="5229226"/>
            <a:ext cx="196088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2800" b="1">
                <a:latin typeface="等线" panose="02010600030101010101" charset="-122"/>
                <a:ea typeface="等线" panose="02010600030101010101" charset="-122"/>
              </a:rPr>
              <a:t>人源恒定区</a:t>
            </a:r>
            <a:endParaRPr lang="zh-CN" altLang="en-US" sz="2800" b="1">
              <a:latin typeface="等线" panose="02010600030101010101" charset="-122"/>
              <a:ea typeface="等线" panose="02010600030101010101" charset="-122"/>
            </a:endParaRPr>
          </a:p>
        </p:txBody>
      </p:sp>
      <p:sp>
        <p:nvSpPr>
          <p:cNvPr id="7" name="Rectangle 11"/>
          <p:cNvSpPr>
            <a:spLocks noChangeArrowheads="1"/>
          </p:cNvSpPr>
          <p:nvPr/>
        </p:nvSpPr>
        <p:spPr bwMode="auto">
          <a:xfrm>
            <a:off x="1068070" y="260350"/>
            <a:ext cx="10180955" cy="6477635"/>
          </a:xfrm>
          <a:prstGeom prst="rect">
            <a:avLst/>
          </a:prstGeom>
          <a:noFill/>
          <a:ln w="57150" cmpd="thinThick">
            <a:solidFill>
              <a:srgbClr val="FF6699"/>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ChangeArrowheads="1"/>
          </p:cNvSpPr>
          <p:nvPr/>
        </p:nvSpPr>
        <p:spPr bwMode="auto">
          <a:xfrm>
            <a:off x="1919288" y="549275"/>
            <a:ext cx="5213350" cy="641350"/>
          </a:xfrm>
          <a:prstGeom prst="rect">
            <a:avLst/>
          </a:prstGeom>
          <a:solidFill>
            <a:srgbClr val="333399"/>
          </a:solidFill>
          <a:ln w="9525">
            <a:noFill/>
            <a:miter lim="800000"/>
          </a:ln>
          <a:effectLst/>
        </p:spPr>
        <p:txBody>
          <a:bodyPr wrap="none">
            <a:spAutoFit/>
          </a:bodyPr>
          <a:lstStyle/>
          <a:p>
            <a:pPr>
              <a:defRPr/>
            </a:pPr>
            <a:r>
              <a:rPr lang="en-US" altLang="zh-CN" sz="3600">
                <a:solidFill>
                  <a:schemeClr val="bg1"/>
                </a:solidFill>
                <a:effectLst>
                  <a:outerShdw blurRad="38100" dist="38100" dir="2700000" algn="tl">
                    <a:srgbClr val="000000"/>
                  </a:outerShdw>
                </a:effectLst>
                <a:latin typeface="黑体" panose="02010609060101010101" pitchFamily="49" charset="-122"/>
                <a:ea typeface="黑体" panose="02010609060101010101" pitchFamily="49" charset="-122"/>
              </a:rPr>
              <a:t>2 </a:t>
            </a:r>
            <a:r>
              <a:rPr lang="zh-CN" altLang="en-US" sz="3600">
                <a:solidFill>
                  <a:schemeClr val="bg1"/>
                </a:solidFill>
                <a:effectLst>
                  <a:outerShdw blurRad="38100" dist="38100" dir="2700000" algn="tl">
                    <a:srgbClr val="000000"/>
                  </a:outerShdw>
                </a:effectLst>
                <a:latin typeface="黑体" panose="02010609060101010101" pitchFamily="49" charset="-122"/>
                <a:ea typeface="黑体" panose="02010609060101010101" pitchFamily="49" charset="-122"/>
              </a:rPr>
              <a:t>鼠单抗可变区的人源化</a:t>
            </a:r>
            <a:endParaRPr lang="zh-CN" altLang="en-US" sz="3600">
              <a:solidFill>
                <a:schemeClr val="bg1"/>
              </a:solidFill>
              <a:effectLst>
                <a:outerShdw blurRad="38100" dist="38100" dir="2700000" algn="tl">
                  <a:srgbClr val="000000"/>
                </a:outerShdw>
              </a:effectLst>
              <a:latin typeface="黑体" panose="02010609060101010101" pitchFamily="49" charset="-122"/>
              <a:ea typeface="黑体" panose="02010609060101010101" pitchFamily="49" charset="-122"/>
            </a:endParaRPr>
          </a:p>
        </p:txBody>
      </p:sp>
      <p:sp>
        <p:nvSpPr>
          <p:cNvPr id="21507" name="Text Box 3"/>
          <p:cNvSpPr txBox="1">
            <a:spLocks noChangeArrowheads="1"/>
          </p:cNvSpPr>
          <p:nvPr/>
        </p:nvSpPr>
        <p:spPr bwMode="auto">
          <a:xfrm>
            <a:off x="2175029" y="1557338"/>
            <a:ext cx="7963270" cy="415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lnSpc>
                <a:spcPct val="150000"/>
              </a:lnSpc>
            </a:pPr>
            <a:r>
              <a:rPr lang="en-US" altLang="zh-CN" sz="2800" b="1" dirty="0">
                <a:solidFill>
                  <a:srgbClr val="333399"/>
                </a:solidFill>
                <a:latin typeface="楷体_GB2312" pitchFamily="49" charset="-122"/>
                <a:ea typeface="楷体_GB2312" pitchFamily="49" charset="-122"/>
              </a:rPr>
              <a:t>   </a:t>
            </a:r>
            <a:r>
              <a:rPr lang="en-US" altLang="zh-CN" sz="2800" b="1" dirty="0">
                <a:solidFill>
                  <a:srgbClr val="CC0066"/>
                </a:solidFill>
                <a:latin typeface="等线" panose="02010600030101010101" charset="-122"/>
                <a:ea typeface="等线" panose="02010600030101010101" charset="-122"/>
                <a:cs typeface="等线" panose="02010600030101010101" charset="-122"/>
              </a:rPr>
              <a:t>CDR</a:t>
            </a:r>
            <a:r>
              <a:rPr lang="zh-CN" altLang="en-US" sz="2800" b="1" dirty="0">
                <a:solidFill>
                  <a:srgbClr val="CC0066"/>
                </a:solidFill>
                <a:latin typeface="等线" panose="02010600030101010101" charset="-122"/>
                <a:ea typeface="等线" panose="02010600030101010101" charset="-122"/>
                <a:cs typeface="等线" panose="02010600030101010101" charset="-122"/>
              </a:rPr>
              <a:t>移植</a:t>
            </a:r>
            <a:r>
              <a:rPr lang="zh-CN" altLang="en-US" sz="2800" b="1" dirty="0">
                <a:solidFill>
                  <a:srgbClr val="333399"/>
                </a:solidFill>
                <a:latin typeface="等线" panose="02010600030101010101" charset="-122"/>
                <a:ea typeface="等线" panose="02010600030101010101" charset="-122"/>
                <a:cs typeface="等线" panose="02010600030101010101" charset="-122"/>
              </a:rPr>
              <a:t>即把鼠抗体的</a:t>
            </a:r>
            <a:r>
              <a:rPr lang="en-US" altLang="zh-CN" sz="2800" b="1" dirty="0">
                <a:solidFill>
                  <a:srgbClr val="333399"/>
                </a:solidFill>
                <a:latin typeface="等线" panose="02010600030101010101" charset="-122"/>
                <a:ea typeface="等线" panose="02010600030101010101" charset="-122"/>
                <a:cs typeface="等线" panose="02010600030101010101" charset="-122"/>
              </a:rPr>
              <a:t>CDR</a:t>
            </a:r>
            <a:r>
              <a:rPr lang="zh-CN" altLang="en-US" sz="2800" b="1" dirty="0">
                <a:solidFill>
                  <a:srgbClr val="333399"/>
                </a:solidFill>
                <a:latin typeface="等线" panose="02010600030101010101" charset="-122"/>
                <a:ea typeface="等线" panose="02010600030101010101" charset="-122"/>
                <a:cs typeface="等线" panose="02010600030101010101" charset="-122"/>
              </a:rPr>
              <a:t>序列移植到人抗体的可变区内，所得到的抗体称</a:t>
            </a:r>
            <a:r>
              <a:rPr lang="en-US" altLang="zh-CN" sz="2800" b="1" dirty="0">
                <a:solidFill>
                  <a:srgbClr val="333399"/>
                </a:solidFill>
                <a:latin typeface="等线" panose="02010600030101010101" charset="-122"/>
                <a:ea typeface="等线" panose="02010600030101010101" charset="-122"/>
                <a:cs typeface="等线" panose="02010600030101010101" charset="-122"/>
              </a:rPr>
              <a:t>CDR</a:t>
            </a:r>
            <a:r>
              <a:rPr lang="zh-CN" altLang="en-US" sz="2800" b="1" dirty="0">
                <a:solidFill>
                  <a:srgbClr val="333399"/>
                </a:solidFill>
                <a:latin typeface="等线" panose="02010600030101010101" charset="-122"/>
                <a:ea typeface="等线" panose="02010600030101010101" charset="-122"/>
                <a:cs typeface="等线" panose="02010600030101010101" charset="-122"/>
              </a:rPr>
              <a:t>移植抗体或</a:t>
            </a:r>
            <a:r>
              <a:rPr lang="zh-CN" altLang="en-US" sz="2800" b="1" dirty="0">
                <a:solidFill>
                  <a:srgbClr val="CC0066"/>
                </a:solidFill>
                <a:latin typeface="等线" panose="02010600030101010101" charset="-122"/>
                <a:ea typeface="等线" panose="02010600030101010101" charset="-122"/>
                <a:cs typeface="等线" panose="02010600030101010101" charset="-122"/>
              </a:rPr>
              <a:t>改型抗体</a:t>
            </a:r>
            <a:r>
              <a:rPr lang="zh-CN" altLang="en-US" sz="2800" b="1" dirty="0">
                <a:solidFill>
                  <a:srgbClr val="333399"/>
                </a:solidFill>
                <a:latin typeface="等线" panose="02010600030101010101" charset="-122"/>
                <a:ea typeface="等线" panose="02010600030101010101" charset="-122"/>
                <a:cs typeface="等线" panose="02010600030101010101" charset="-122"/>
              </a:rPr>
              <a:t>，也就是</a:t>
            </a:r>
            <a:r>
              <a:rPr lang="zh-CN" altLang="en-US" sz="2800" b="1" dirty="0">
                <a:solidFill>
                  <a:srgbClr val="CC0066"/>
                </a:solidFill>
                <a:latin typeface="等线" panose="02010600030101010101" charset="-122"/>
                <a:ea typeface="等线" panose="02010600030101010101" charset="-122"/>
                <a:cs typeface="等线" panose="02010600030101010101" charset="-122"/>
              </a:rPr>
              <a:t>人源化抗体。</a:t>
            </a:r>
            <a:endParaRPr lang="en-US" altLang="zh-CN" sz="2800" b="1" dirty="0">
              <a:solidFill>
                <a:srgbClr val="CC0066"/>
              </a:solidFill>
              <a:latin typeface="等线" panose="02010600030101010101" charset="-122"/>
              <a:ea typeface="等线" panose="02010600030101010101" charset="-122"/>
              <a:cs typeface="等线" panose="02010600030101010101" charset="-122"/>
            </a:endParaRPr>
          </a:p>
          <a:p>
            <a:pPr eaLnBrk="1" hangingPunct="1">
              <a:lnSpc>
                <a:spcPct val="150000"/>
              </a:lnSpc>
              <a:spcBef>
                <a:spcPts val="1800"/>
              </a:spcBef>
            </a:pPr>
            <a:r>
              <a:rPr lang="en-US" altLang="zh-CN" sz="2800" b="1" dirty="0">
                <a:solidFill>
                  <a:srgbClr val="333399"/>
                </a:solidFill>
                <a:latin typeface="等线" panose="02010600030101010101" charset="-122"/>
                <a:ea typeface="等线" panose="02010600030101010101" charset="-122"/>
                <a:cs typeface="等线" panose="02010600030101010101" charset="-122"/>
              </a:rPr>
              <a:t>     CDR</a:t>
            </a:r>
            <a:r>
              <a:rPr lang="zh-CN" altLang="en-US" sz="2800" b="1" dirty="0">
                <a:solidFill>
                  <a:srgbClr val="333399"/>
                </a:solidFill>
                <a:latin typeface="等线" panose="02010600030101010101" charset="-122"/>
                <a:ea typeface="等线" panose="02010600030101010101" charset="-122"/>
                <a:cs typeface="等线" panose="02010600030101010101" charset="-122"/>
              </a:rPr>
              <a:t>移植抗体：</a:t>
            </a:r>
            <a:r>
              <a:rPr lang="zh-CN" altLang="en-US" sz="2800" b="1" dirty="0">
                <a:solidFill>
                  <a:srgbClr val="CC0066"/>
                </a:solidFill>
                <a:latin typeface="等线" panose="02010600030101010101" charset="-122"/>
                <a:ea typeface="等线" panose="02010600030101010101" charset="-122"/>
                <a:cs typeface="等线" panose="02010600030101010101" charset="-122"/>
              </a:rPr>
              <a:t>抗体的免疫原性极低，而其抗原结合能力保持不变。</a:t>
            </a:r>
            <a:endParaRPr lang="zh-CN" altLang="en-US" sz="2800" b="1" dirty="0">
              <a:solidFill>
                <a:srgbClr val="CC0066"/>
              </a:solidFill>
              <a:latin typeface="等线" panose="02010600030101010101" charset="-122"/>
              <a:ea typeface="等线" panose="02010600030101010101" charset="-122"/>
              <a:cs typeface="等线" panose="02010600030101010101" charset="-122"/>
            </a:endParaRPr>
          </a:p>
          <a:p>
            <a:pPr eaLnBrk="1" hangingPunct="1">
              <a:lnSpc>
                <a:spcPct val="140000"/>
              </a:lnSpc>
            </a:pPr>
            <a:r>
              <a:rPr lang="zh-CN" altLang="en-US" sz="2800" b="1" dirty="0">
                <a:solidFill>
                  <a:srgbClr val="333399"/>
                </a:solidFill>
                <a:latin typeface="楷体_GB2312" pitchFamily="49" charset="-122"/>
                <a:ea typeface="楷体_GB2312" pitchFamily="49" charset="-122"/>
              </a:rPr>
              <a:t>    </a:t>
            </a:r>
            <a:endParaRPr lang="zh-CN" altLang="en-US" sz="2800" b="1" dirty="0">
              <a:solidFill>
                <a:srgbClr val="333399"/>
              </a:solidFill>
              <a:latin typeface="楷体_GB2312" pitchFamily="49" charset="-122"/>
              <a:ea typeface="楷体_GB2312" pitchFamily="49" charset="-122"/>
            </a:endParaRPr>
          </a:p>
        </p:txBody>
      </p:sp>
      <p:sp>
        <p:nvSpPr>
          <p:cNvPr id="21508" name="Rectangle 4"/>
          <p:cNvSpPr>
            <a:spLocks noChangeArrowheads="1"/>
          </p:cNvSpPr>
          <p:nvPr/>
        </p:nvSpPr>
        <p:spPr bwMode="auto">
          <a:xfrm>
            <a:off x="1322773" y="260351"/>
            <a:ext cx="9632272" cy="6264275"/>
          </a:xfrm>
          <a:prstGeom prst="rect">
            <a:avLst/>
          </a:prstGeom>
          <a:noFill/>
          <a:ln w="57150" cmpd="thinThick">
            <a:solidFill>
              <a:srgbClr val="FF6699"/>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4"/>
          <p:cNvSpPr txBox="1">
            <a:spLocks noChangeArrowheads="1"/>
          </p:cNvSpPr>
          <p:nvPr/>
        </p:nvSpPr>
        <p:spPr bwMode="auto">
          <a:xfrm>
            <a:off x="1587500" y="4750435"/>
            <a:ext cx="9255760" cy="1691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lnSpc>
                <a:spcPct val="130000"/>
              </a:lnSpc>
              <a:spcBef>
                <a:spcPct val="50000"/>
              </a:spcBef>
            </a:pPr>
            <a:r>
              <a:rPr lang="en-US" altLang="zh-CN" sz="2000" b="1">
                <a:solidFill>
                  <a:schemeClr val="tx1"/>
                </a:solidFill>
                <a:latin typeface="等线" panose="02010600030101010101" charset="-122"/>
                <a:ea typeface="等线" panose="02010600030101010101" charset="-122"/>
                <a:cs typeface="等线" panose="02010600030101010101" charset="-122"/>
              </a:rPr>
              <a:t>        </a:t>
            </a:r>
            <a:r>
              <a:rPr lang="zh-CN" altLang="en-US" sz="2000" b="1">
                <a:solidFill>
                  <a:schemeClr val="tx1"/>
                </a:solidFill>
                <a:latin typeface="等线" panose="02010600030101010101" charset="-122"/>
                <a:ea typeface="等线" panose="02010600030101010101" charset="-122"/>
                <a:cs typeface="等线" panose="02010600030101010101" charset="-122"/>
              </a:rPr>
              <a:t>用</a:t>
            </a:r>
            <a:r>
              <a:rPr lang="en-US" altLang="zh-CN" sz="2000" b="1">
                <a:solidFill>
                  <a:schemeClr val="tx1"/>
                </a:solidFill>
                <a:latin typeface="等线" panose="02010600030101010101" charset="-122"/>
                <a:ea typeface="等线" panose="02010600030101010101" charset="-122"/>
                <a:cs typeface="等线" panose="02010600030101010101" charset="-122"/>
              </a:rPr>
              <a:t>PCR</a:t>
            </a:r>
            <a:r>
              <a:rPr lang="zh-CN" altLang="en-US" sz="2000" b="1">
                <a:solidFill>
                  <a:schemeClr val="tx1"/>
                </a:solidFill>
                <a:latin typeface="等线" panose="02010600030101010101" charset="-122"/>
                <a:ea typeface="等线" panose="02010600030101010101" charset="-122"/>
                <a:cs typeface="等线" panose="02010600030101010101" charset="-122"/>
              </a:rPr>
              <a:t>法得到的抗体基因插入丝状噬菌体的</a:t>
            </a:r>
            <a:r>
              <a:rPr lang="en-US" altLang="zh-CN" sz="2000" b="1">
                <a:solidFill>
                  <a:schemeClr val="tx1"/>
                </a:solidFill>
                <a:latin typeface="等线" panose="02010600030101010101" charset="-122"/>
                <a:ea typeface="等线" panose="02010600030101010101" charset="-122"/>
                <a:cs typeface="等线" panose="02010600030101010101" charset="-122"/>
              </a:rPr>
              <a:t>DNA</a:t>
            </a:r>
            <a:r>
              <a:rPr lang="zh-CN" altLang="en-US" sz="2000" b="1">
                <a:solidFill>
                  <a:schemeClr val="tx1"/>
                </a:solidFill>
                <a:latin typeface="等线" panose="02010600030101010101" charset="-122"/>
                <a:ea typeface="等线" panose="02010600030101010101" charset="-122"/>
                <a:cs typeface="等线" panose="02010600030101010101" charset="-122"/>
              </a:rPr>
              <a:t>，与噬菌体外壳蛋白的基因相连，在辅助噬菌体的帮助下，噬菌粒包装成丝状噬菌体，抗体分子通过与</a:t>
            </a:r>
            <a:r>
              <a:rPr lang="en-US" altLang="zh-CN" sz="2000" b="1">
                <a:solidFill>
                  <a:schemeClr val="tx1"/>
                </a:solidFill>
                <a:latin typeface="等线" panose="02010600030101010101" charset="-122"/>
                <a:ea typeface="等线" panose="02010600030101010101" charset="-122"/>
                <a:cs typeface="等线" panose="02010600030101010101" charset="-122"/>
              </a:rPr>
              <a:t>P Ⅲ</a:t>
            </a:r>
            <a:r>
              <a:rPr lang="zh-CN" altLang="en-US" sz="2000" b="1">
                <a:solidFill>
                  <a:schemeClr val="tx1"/>
                </a:solidFill>
                <a:latin typeface="等线" panose="02010600030101010101" charset="-122"/>
                <a:ea typeface="等线" panose="02010600030101010101" charset="-122"/>
                <a:cs typeface="等线" panose="02010600030101010101" charset="-122"/>
              </a:rPr>
              <a:t>或</a:t>
            </a:r>
            <a:r>
              <a:rPr lang="en-US" altLang="zh-CN" sz="2000" b="1">
                <a:solidFill>
                  <a:schemeClr val="tx1"/>
                </a:solidFill>
                <a:latin typeface="等线" panose="02010600030101010101" charset="-122"/>
                <a:ea typeface="等线" panose="02010600030101010101" charset="-122"/>
                <a:cs typeface="等线" panose="02010600030101010101" charset="-122"/>
              </a:rPr>
              <a:t>PⅧ</a:t>
            </a:r>
            <a:r>
              <a:rPr lang="zh-CN" altLang="en-US" sz="2000" b="1">
                <a:solidFill>
                  <a:schemeClr val="tx1"/>
                </a:solidFill>
                <a:latin typeface="等线" panose="02010600030101010101" charset="-122"/>
                <a:ea typeface="等线" panose="02010600030101010101" charset="-122"/>
                <a:cs typeface="等线" panose="02010600030101010101" charset="-122"/>
              </a:rPr>
              <a:t>相连，在噬菌体表面的一端或分散分布，然后可直接对噬菌体表面的抗体分子进行筛选。</a:t>
            </a:r>
            <a:endParaRPr lang="zh-CN" altLang="en-US" sz="2000" b="1">
              <a:solidFill>
                <a:schemeClr val="tx1"/>
              </a:solidFill>
              <a:latin typeface="等线" panose="02010600030101010101" charset="-122"/>
              <a:ea typeface="等线" panose="02010600030101010101" charset="-122"/>
              <a:cs typeface="等线" panose="02010600030101010101" charset="-122"/>
            </a:endParaRPr>
          </a:p>
        </p:txBody>
      </p:sp>
      <p:sp>
        <p:nvSpPr>
          <p:cNvPr id="186374" name="Rectangle 6"/>
          <p:cNvSpPr>
            <a:spLocks noChangeArrowheads="1"/>
          </p:cNvSpPr>
          <p:nvPr/>
        </p:nvSpPr>
        <p:spPr bwMode="auto">
          <a:xfrm>
            <a:off x="1992630" y="549275"/>
            <a:ext cx="5029200" cy="645160"/>
          </a:xfrm>
          <a:prstGeom prst="rect">
            <a:avLst/>
          </a:prstGeom>
          <a:solidFill>
            <a:srgbClr val="333399"/>
          </a:solidFill>
          <a:ln w="9525">
            <a:noFill/>
            <a:miter lim="800000"/>
          </a:ln>
          <a:effectLst/>
        </p:spPr>
        <p:txBody>
          <a:bodyPr wrap="square">
            <a:spAutoFit/>
          </a:bodyPr>
          <a:lstStyle/>
          <a:p>
            <a:pPr>
              <a:defRPr/>
            </a:pPr>
            <a:r>
              <a:rPr lang="en-US" altLang="zh-CN" sz="3600" b="1" dirty="0">
                <a:solidFill>
                  <a:schemeClr val="bg1"/>
                </a:solidFill>
                <a:effectLst>
                  <a:outerShdw blurRad="38100" dist="38100" dir="2700000" algn="tl">
                    <a:srgbClr val="000000"/>
                  </a:outerShdw>
                </a:effectLst>
                <a:latin typeface="黑体" panose="02010609060101010101" pitchFamily="49" charset="-122"/>
                <a:ea typeface="黑体" panose="02010609060101010101" pitchFamily="49" charset="-122"/>
                <a:cs typeface="黑体" panose="02010609060101010101" pitchFamily="49" charset="-122"/>
              </a:rPr>
              <a:t>3</a:t>
            </a:r>
            <a:r>
              <a:rPr lang="zh-CN" altLang="en-US" sz="3600" b="1" dirty="0">
                <a:solidFill>
                  <a:schemeClr val="bg1"/>
                </a:solidFill>
                <a:effectLst>
                  <a:outerShdw blurRad="38100" dist="38100" dir="2700000" algn="tl">
                    <a:srgbClr val="000000"/>
                  </a:outerShdw>
                </a:effectLst>
                <a:latin typeface="黑体" panose="02010609060101010101" pitchFamily="49" charset="-122"/>
                <a:ea typeface="黑体" panose="02010609060101010101" pitchFamily="49" charset="-122"/>
                <a:cs typeface="黑体" panose="02010609060101010101" pitchFamily="49" charset="-122"/>
              </a:rPr>
              <a:t>、</a:t>
            </a:r>
            <a:r>
              <a:rPr lang="zh-CN" altLang="en-US" sz="3600" dirty="0">
                <a:solidFill>
                  <a:schemeClr val="bg1"/>
                </a:solidFill>
                <a:effectLst>
                  <a:outerShdw blurRad="38100" dist="38100" dir="2700000" algn="tl">
                    <a:srgbClr val="000000"/>
                  </a:outerShdw>
                </a:effectLst>
                <a:latin typeface="黑体" panose="02010609060101010101" pitchFamily="49" charset="-122"/>
                <a:ea typeface="黑体" panose="02010609060101010101" pitchFamily="49" charset="-122"/>
                <a:cs typeface="黑体" panose="02010609060101010101" pitchFamily="49" charset="-122"/>
              </a:rPr>
              <a:t>噬菌体抗体库技术</a:t>
            </a:r>
            <a:endParaRPr lang="zh-CN" altLang="en-US" sz="3600" b="1" dirty="0">
              <a:solidFill>
                <a:schemeClr val="bg1"/>
              </a:solidFill>
              <a:effectLst>
                <a:outerShdw blurRad="38100" dist="38100" dir="2700000" algn="tl">
                  <a:srgbClr val="000000"/>
                </a:outerShdw>
              </a:effectLst>
              <a:latin typeface="黑体" panose="02010609060101010101" pitchFamily="49" charset="-122"/>
              <a:ea typeface="黑体" panose="02010609060101010101" pitchFamily="49" charset="-122"/>
              <a:cs typeface="黑体" panose="02010609060101010101" pitchFamily="49" charset="-122"/>
            </a:endParaRPr>
          </a:p>
        </p:txBody>
      </p:sp>
      <p:sp>
        <p:nvSpPr>
          <p:cNvPr id="22532" name="Rectangle 7"/>
          <p:cNvSpPr>
            <a:spLocks noChangeArrowheads="1"/>
          </p:cNvSpPr>
          <p:nvPr/>
        </p:nvSpPr>
        <p:spPr bwMode="auto">
          <a:xfrm>
            <a:off x="854710" y="260350"/>
            <a:ext cx="10511790" cy="6264275"/>
          </a:xfrm>
          <a:prstGeom prst="rect">
            <a:avLst/>
          </a:prstGeom>
          <a:noFill/>
          <a:ln w="57150" cmpd="thinThick">
            <a:solidFill>
              <a:srgbClr val="FF6699"/>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22533" name="Text Box 4"/>
          <p:cNvSpPr txBox="1">
            <a:spLocks noChangeArrowheads="1"/>
          </p:cNvSpPr>
          <p:nvPr/>
        </p:nvSpPr>
        <p:spPr bwMode="auto">
          <a:xfrm>
            <a:off x="1952626" y="1500189"/>
            <a:ext cx="8569325" cy="121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lnSpc>
                <a:spcPct val="130000"/>
              </a:lnSpc>
              <a:spcBef>
                <a:spcPct val="50000"/>
              </a:spcBef>
            </a:pPr>
            <a:r>
              <a:rPr lang="en-US" altLang="zh-CN" sz="2400" b="1">
                <a:solidFill>
                  <a:srgbClr val="333399"/>
                </a:solidFill>
                <a:latin typeface="楷体_GB2312" pitchFamily="49" charset="-122"/>
                <a:ea typeface="楷体_GB2312" pitchFamily="49" charset="-122"/>
              </a:rPr>
              <a:t>   </a:t>
            </a:r>
            <a:r>
              <a:rPr lang="zh-CN" altLang="en-US" sz="2800" b="1">
                <a:solidFill>
                  <a:srgbClr val="333399"/>
                </a:solidFill>
                <a:latin typeface="等线" panose="02010600030101010101" charset="-122"/>
                <a:ea typeface="等线" panose="02010600030101010101" charset="-122"/>
                <a:cs typeface="等线" panose="02010600030101010101" charset="-122"/>
              </a:rPr>
              <a:t>噬菌体抗体库技术是在基因扩增技术（</a:t>
            </a:r>
            <a:r>
              <a:rPr lang="en-US" altLang="zh-CN" sz="2800" b="1">
                <a:solidFill>
                  <a:srgbClr val="990033"/>
                </a:solidFill>
                <a:latin typeface="等线" panose="02010600030101010101" charset="-122"/>
                <a:ea typeface="等线" panose="02010600030101010101" charset="-122"/>
                <a:cs typeface="等线" panose="02010600030101010101" charset="-122"/>
              </a:rPr>
              <a:t>PCR</a:t>
            </a:r>
            <a:r>
              <a:rPr lang="zh-CN" altLang="en-US" sz="2800" b="1">
                <a:solidFill>
                  <a:srgbClr val="990033"/>
                </a:solidFill>
                <a:latin typeface="等线" panose="02010600030101010101" charset="-122"/>
                <a:ea typeface="等线" panose="02010600030101010101" charset="-122"/>
                <a:cs typeface="等线" panose="02010600030101010101" charset="-122"/>
              </a:rPr>
              <a:t>）</a:t>
            </a:r>
            <a:r>
              <a:rPr lang="zh-CN" altLang="en-US" sz="2800" b="1">
                <a:solidFill>
                  <a:srgbClr val="333399"/>
                </a:solidFill>
                <a:latin typeface="等线" panose="02010600030101010101" charset="-122"/>
                <a:ea typeface="等线" panose="02010600030101010101" charset="-122"/>
                <a:cs typeface="等线" panose="02010600030101010101" charset="-122"/>
              </a:rPr>
              <a:t>和噬菌体表面展示技术（</a:t>
            </a:r>
            <a:r>
              <a:rPr lang="en-US" altLang="zh-CN" sz="2800" b="1">
                <a:solidFill>
                  <a:srgbClr val="CC0066"/>
                </a:solidFill>
                <a:latin typeface="等线" panose="02010600030101010101" charset="-122"/>
                <a:ea typeface="等线" panose="02010600030101010101" charset="-122"/>
                <a:cs typeface="等线" panose="02010600030101010101" charset="-122"/>
              </a:rPr>
              <a:t>Phage Display</a:t>
            </a:r>
            <a:r>
              <a:rPr lang="zh-CN" altLang="en-US" sz="2800" b="1">
                <a:solidFill>
                  <a:srgbClr val="CC0066"/>
                </a:solidFill>
                <a:latin typeface="等线" panose="02010600030101010101" charset="-122"/>
                <a:ea typeface="等线" panose="02010600030101010101" charset="-122"/>
                <a:cs typeface="等线" panose="02010600030101010101" charset="-122"/>
              </a:rPr>
              <a:t>）</a:t>
            </a:r>
            <a:r>
              <a:rPr lang="zh-CN" altLang="en-US" sz="2800" b="1">
                <a:solidFill>
                  <a:srgbClr val="333399"/>
                </a:solidFill>
                <a:latin typeface="等线" panose="02010600030101010101" charset="-122"/>
                <a:ea typeface="等线" panose="02010600030101010101" charset="-122"/>
                <a:cs typeface="等线" panose="02010600030101010101" charset="-122"/>
              </a:rPr>
              <a:t>的基础上实现的。</a:t>
            </a:r>
            <a:endParaRPr lang="en-US" altLang="zh-CN" sz="2800" b="1">
              <a:solidFill>
                <a:srgbClr val="333399"/>
              </a:solidFill>
              <a:latin typeface="等线" panose="02010600030101010101" charset="-122"/>
              <a:ea typeface="等线" panose="02010600030101010101" charset="-122"/>
              <a:cs typeface="等线" panose="02010600030101010101" charset="-122"/>
            </a:endParaRPr>
          </a:p>
        </p:txBody>
      </p:sp>
      <p:pic>
        <p:nvPicPr>
          <p:cNvPr id="6" name="Picture 4" descr="hucal-fig2"/>
          <p:cNvPicPr>
            <a:picLocks noChangeAspect="1" noChangeArrowheads="1"/>
          </p:cNvPicPr>
          <p:nvPr/>
        </p:nvPicPr>
        <p:blipFill>
          <a:blip r:embed="rId1">
            <a:extLst>
              <a:ext uri="{28A0092B-C50C-407E-A947-70E740481C1C}">
                <a14:useLocalDpi xmlns:a14="http://schemas.microsoft.com/office/drawing/2010/main" val="0"/>
              </a:ext>
            </a:extLst>
          </a:blip>
          <a:srcRect t="23035" b="13280"/>
          <a:stretch>
            <a:fillRect/>
          </a:stretch>
        </p:blipFill>
        <p:spPr bwMode="auto">
          <a:xfrm>
            <a:off x="2566670" y="1500505"/>
            <a:ext cx="7379970" cy="307213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5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鼠疫"/>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38400" y="609600"/>
            <a:ext cx="7620000" cy="548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ChangeArrowheads="1"/>
          </p:cNvSpPr>
          <p:nvPr/>
        </p:nvSpPr>
        <p:spPr bwMode="auto">
          <a:xfrm>
            <a:off x="2438400" y="609600"/>
            <a:ext cx="7620000" cy="5486400"/>
          </a:xfrm>
          <a:prstGeom prst="rect">
            <a:avLst/>
          </a:prstGeom>
          <a:noFill/>
          <a:ln w="38100">
            <a:solidFill>
              <a:srgbClr val="FFFF00"/>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7172" name="Text Box 4"/>
          <p:cNvSpPr txBox="1">
            <a:spLocks noChangeArrowheads="1"/>
          </p:cNvSpPr>
          <p:nvPr/>
        </p:nvSpPr>
        <p:spPr bwMode="auto">
          <a:xfrm>
            <a:off x="2474913" y="6059489"/>
            <a:ext cx="1841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zh-CN"/>
          </a:p>
        </p:txBody>
      </p:sp>
      <p:sp>
        <p:nvSpPr>
          <p:cNvPr id="292869" name="Text Box 5"/>
          <p:cNvSpPr txBox="1">
            <a:spLocks noChangeArrowheads="1"/>
          </p:cNvSpPr>
          <p:nvPr/>
        </p:nvSpPr>
        <p:spPr bwMode="auto">
          <a:xfrm>
            <a:off x="2855913" y="6165850"/>
            <a:ext cx="6375400" cy="420688"/>
          </a:xfrm>
          <a:prstGeom prst="rect">
            <a:avLst/>
          </a:prstGeom>
          <a:noFill/>
          <a:ln w="9525">
            <a:noFill/>
            <a:miter lim="800000"/>
          </a:ln>
          <a:effectLst/>
        </p:spPr>
        <p:txBody>
          <a:bodyPr wrap="none">
            <a:spAutoFit/>
          </a:bodyPr>
          <a:lstStyle/>
          <a:p>
            <a:pPr>
              <a:lnSpc>
                <a:spcPct val="90000"/>
              </a:lnSpc>
              <a:spcBef>
                <a:spcPct val="20000"/>
              </a:spcBef>
              <a:defRPr/>
            </a:pPr>
            <a:r>
              <a:rPr lang="en-US" altLang="zh-CN" sz="2400" b="1" dirty="0">
                <a:effectLst>
                  <a:outerShdw blurRad="38100" dist="38100" dir="2700000" algn="tl">
                    <a:srgbClr val="C0C0C0"/>
                  </a:outerShdw>
                </a:effectLst>
                <a:latin typeface="华文楷体" panose="02010600040101010101" pitchFamily="2" charset="-122"/>
                <a:ea typeface="华文楷体" panose="02010600040101010101" pitchFamily="2" charset="-122"/>
              </a:rPr>
              <a:t>1713</a:t>
            </a:r>
            <a:r>
              <a:rPr lang="zh-CN" altLang="en-US" sz="2400" b="1" dirty="0">
                <a:effectLst>
                  <a:outerShdw blurRad="38100" dist="38100" dir="2700000" algn="tl">
                    <a:srgbClr val="C0C0C0"/>
                  </a:outerShdw>
                </a:effectLst>
                <a:latin typeface="华文楷体" panose="02010600040101010101" pitchFamily="2" charset="-122"/>
                <a:ea typeface="华文楷体" panose="02010600040101010101" pitchFamily="2" charset="-122"/>
              </a:rPr>
              <a:t>年，天花肆虐欧洲，伦敦</a:t>
            </a:r>
            <a:r>
              <a:rPr lang="en-US" altLang="zh-CN" sz="2400" b="1" dirty="0">
                <a:effectLst>
                  <a:outerShdw blurRad="38100" dist="38100" dir="2700000" algn="tl">
                    <a:srgbClr val="C0C0C0"/>
                  </a:outerShdw>
                </a:effectLst>
                <a:latin typeface="华文楷体" panose="02010600040101010101" pitchFamily="2" charset="-122"/>
                <a:ea typeface="华文楷体" panose="02010600040101010101" pitchFamily="2" charset="-122"/>
              </a:rPr>
              <a:t>1/5</a:t>
            </a:r>
            <a:r>
              <a:rPr lang="zh-CN" altLang="en-US" sz="2400" b="1" dirty="0">
                <a:effectLst>
                  <a:outerShdw blurRad="38100" dist="38100" dir="2700000" algn="tl">
                    <a:srgbClr val="C0C0C0"/>
                  </a:outerShdw>
                </a:effectLst>
                <a:latin typeface="华文楷体" panose="02010600040101010101" pitchFamily="2" charset="-122"/>
                <a:ea typeface="华文楷体" panose="02010600040101010101" pitchFamily="2" charset="-122"/>
              </a:rPr>
              <a:t>的人死于天花</a:t>
            </a:r>
            <a:endParaRPr lang="zh-CN" altLang="en-US" sz="2400" b="1" dirty="0">
              <a:effectLst>
                <a:outerShdw blurRad="38100" dist="38100" dir="2700000" algn="tl">
                  <a:srgbClr val="C0C0C0"/>
                </a:outerShdw>
              </a:effectLst>
              <a:latin typeface="华文楷体" panose="02010600040101010101" pitchFamily="2" charset="-122"/>
              <a:ea typeface="华文楷体" panose="02010600040101010101" pitchFamily="2" charset="-122"/>
            </a:endParaRPr>
          </a:p>
        </p:txBody>
      </p:sp>
      <p:sp>
        <p:nvSpPr>
          <p:cNvPr id="7174" name="Rectangle 6"/>
          <p:cNvSpPr>
            <a:spLocks noChangeArrowheads="1"/>
          </p:cNvSpPr>
          <p:nvPr/>
        </p:nvSpPr>
        <p:spPr bwMode="auto">
          <a:xfrm>
            <a:off x="1774825" y="260350"/>
            <a:ext cx="8713788" cy="6408738"/>
          </a:xfrm>
          <a:prstGeom prst="rect">
            <a:avLst/>
          </a:prstGeom>
          <a:noFill/>
          <a:ln w="57150" cmpd="thinThick">
            <a:solidFill>
              <a:srgbClr val="FF6699"/>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8" name="Text Box 4"/>
          <p:cNvSpPr txBox="1">
            <a:spLocks noChangeArrowheads="1"/>
          </p:cNvSpPr>
          <p:nvPr/>
        </p:nvSpPr>
        <p:spPr bwMode="auto">
          <a:xfrm>
            <a:off x="1865043" y="714745"/>
            <a:ext cx="8316912" cy="5539105"/>
          </a:xfrm>
          <a:prstGeom prst="rect">
            <a:avLst/>
          </a:prstGeom>
          <a:noFill/>
          <a:ln w="9525">
            <a:noFill/>
            <a:miter lim="800000"/>
          </a:ln>
          <a:effectLst/>
        </p:spPr>
        <p:txBody>
          <a:bodyPr>
            <a:spAutoFit/>
          </a:bodyPr>
          <a:lstStyle/>
          <a:p>
            <a:pPr>
              <a:spcBef>
                <a:spcPct val="50000"/>
              </a:spcBef>
              <a:spcAft>
                <a:spcPts val="1200"/>
              </a:spcAft>
              <a:defRPr/>
            </a:pPr>
            <a:r>
              <a:rPr lang="zh-CN" altLang="en-US" sz="3600" b="1" dirty="0">
                <a:solidFill>
                  <a:srgbClr val="333399"/>
                </a:solidFill>
                <a:effectLst>
                  <a:outerShdw blurRad="38100" dist="38100" dir="2700000" algn="tl">
                    <a:srgbClr val="C0C0C0"/>
                  </a:outerShdw>
                </a:effectLst>
                <a:latin typeface="等线" panose="02010600030101010101" charset="-122"/>
                <a:ea typeface="等线" panose="02010600030101010101" charset="-122"/>
                <a:cs typeface="等线" panose="02010600030101010101" charset="-122"/>
              </a:rPr>
              <a:t>该项技术的优点</a:t>
            </a:r>
            <a:r>
              <a:rPr lang="en-US" altLang="zh-CN" sz="3600" b="1" dirty="0">
                <a:solidFill>
                  <a:srgbClr val="333399"/>
                </a:solidFill>
                <a:effectLst>
                  <a:outerShdw blurRad="38100" dist="38100" dir="2700000" algn="tl">
                    <a:srgbClr val="C0C0C0"/>
                  </a:outerShdw>
                </a:effectLst>
                <a:latin typeface="等线" panose="02010600030101010101" charset="-122"/>
                <a:ea typeface="等线" panose="02010600030101010101" charset="-122"/>
                <a:cs typeface="等线" panose="02010600030101010101" charset="-122"/>
              </a:rPr>
              <a:t>:</a:t>
            </a:r>
            <a:endParaRPr lang="en-US" altLang="zh-CN" sz="3600" b="1" dirty="0">
              <a:solidFill>
                <a:srgbClr val="333399"/>
              </a:solidFill>
              <a:effectLst>
                <a:outerShdw blurRad="38100" dist="38100" dir="2700000" algn="tl">
                  <a:srgbClr val="C0C0C0"/>
                </a:outerShdw>
              </a:effectLst>
              <a:latin typeface="等线" panose="02010600030101010101" charset="-122"/>
              <a:ea typeface="等线" panose="02010600030101010101" charset="-122"/>
              <a:cs typeface="等线" panose="02010600030101010101" charset="-122"/>
            </a:endParaRPr>
          </a:p>
          <a:p>
            <a:pPr>
              <a:spcBef>
                <a:spcPct val="50000"/>
              </a:spcBef>
              <a:defRPr/>
            </a:pPr>
            <a:r>
              <a:rPr lang="en-US" altLang="zh-CN" b="1" dirty="0">
                <a:solidFill>
                  <a:srgbClr val="333399"/>
                </a:solidFill>
                <a:effectLst>
                  <a:outerShdw blurRad="38100" dist="38100" dir="2700000" algn="tl">
                    <a:srgbClr val="C0C0C0"/>
                  </a:outerShdw>
                </a:effectLst>
                <a:latin typeface="等线" panose="02010600030101010101" charset="-122"/>
                <a:ea typeface="等线" panose="02010600030101010101" charset="-122"/>
                <a:cs typeface="等线" panose="02010600030101010101" charset="-122"/>
              </a:rPr>
              <a:t>      </a:t>
            </a:r>
            <a:r>
              <a:rPr lang="zh-CN" altLang="en-US" sz="2800" b="1" dirty="0">
                <a:solidFill>
                  <a:srgbClr val="333399"/>
                </a:solidFill>
                <a:effectLst>
                  <a:outerShdw blurRad="38100" dist="38100" dir="2700000" algn="tl">
                    <a:srgbClr val="C0C0C0"/>
                  </a:outerShdw>
                </a:effectLst>
                <a:latin typeface="等线" panose="02010600030101010101" charset="-122"/>
                <a:ea typeface="等线" panose="02010600030101010101" charset="-122"/>
                <a:cs typeface="等线" panose="02010600030101010101" charset="-122"/>
              </a:rPr>
              <a:t>将</a:t>
            </a:r>
            <a:r>
              <a:rPr lang="zh-CN" altLang="en-US" sz="2800" b="1" dirty="0">
                <a:solidFill>
                  <a:srgbClr val="990033"/>
                </a:solidFill>
                <a:effectLst>
                  <a:outerShdw blurRad="38100" dist="38100" dir="2700000" algn="tl">
                    <a:srgbClr val="C0C0C0"/>
                  </a:outerShdw>
                </a:effectLst>
                <a:latin typeface="等线" panose="02010600030101010101" charset="-122"/>
                <a:ea typeface="等线" panose="02010600030101010101" charset="-122"/>
                <a:cs typeface="等线" panose="02010600030101010101" charset="-122"/>
              </a:rPr>
              <a:t>抗体的基因型和表型紧密联系</a:t>
            </a:r>
            <a:r>
              <a:rPr lang="zh-CN" altLang="en-US" sz="2800" b="1" dirty="0">
                <a:solidFill>
                  <a:srgbClr val="333399"/>
                </a:solidFill>
                <a:effectLst>
                  <a:outerShdw blurRad="38100" dist="38100" dir="2700000" algn="tl">
                    <a:srgbClr val="C0C0C0"/>
                  </a:outerShdw>
                </a:effectLst>
                <a:latin typeface="等线" panose="02010600030101010101" charset="-122"/>
                <a:ea typeface="等线" panose="02010600030101010101" charset="-122"/>
                <a:cs typeface="等线" panose="02010600030101010101" charset="-122"/>
              </a:rPr>
              <a:t>起来</a:t>
            </a:r>
            <a:r>
              <a:rPr lang="en-US" altLang="zh-CN" sz="2800" b="1" dirty="0">
                <a:solidFill>
                  <a:srgbClr val="333399"/>
                </a:solidFill>
                <a:effectLst>
                  <a:outerShdw blurRad="38100" dist="38100" dir="2700000" algn="tl">
                    <a:srgbClr val="C0C0C0"/>
                  </a:outerShdw>
                </a:effectLst>
                <a:latin typeface="等线" panose="02010600030101010101" charset="-122"/>
                <a:ea typeface="等线" panose="02010600030101010101" charset="-122"/>
                <a:cs typeface="等线" panose="02010600030101010101" charset="-122"/>
              </a:rPr>
              <a:t>;</a:t>
            </a:r>
            <a:endParaRPr lang="en-US" altLang="zh-CN" sz="2800" b="1" dirty="0">
              <a:solidFill>
                <a:srgbClr val="333399"/>
              </a:solidFill>
              <a:effectLst>
                <a:outerShdw blurRad="38100" dist="38100" dir="2700000" algn="tl">
                  <a:srgbClr val="C0C0C0"/>
                </a:outerShdw>
              </a:effectLst>
              <a:latin typeface="等线" panose="02010600030101010101" charset="-122"/>
              <a:ea typeface="等线" panose="02010600030101010101" charset="-122"/>
              <a:cs typeface="等线" panose="02010600030101010101" charset="-122"/>
            </a:endParaRPr>
          </a:p>
          <a:p>
            <a:pPr>
              <a:spcBef>
                <a:spcPct val="50000"/>
              </a:spcBef>
              <a:defRPr/>
            </a:pPr>
            <a:r>
              <a:rPr lang="en-US" altLang="zh-CN" sz="2800" b="1" dirty="0">
                <a:solidFill>
                  <a:srgbClr val="333399"/>
                </a:solidFill>
                <a:effectLst>
                  <a:outerShdw blurRad="38100" dist="38100" dir="2700000" algn="tl">
                    <a:srgbClr val="C0C0C0"/>
                  </a:outerShdw>
                </a:effectLst>
                <a:latin typeface="等线" panose="02010600030101010101" charset="-122"/>
                <a:ea typeface="等线" panose="02010600030101010101" charset="-122"/>
                <a:cs typeface="等线" panose="02010600030101010101" charset="-122"/>
              </a:rPr>
              <a:t>    </a:t>
            </a:r>
            <a:r>
              <a:rPr lang="zh-CN" altLang="en-US" sz="2800" b="1" dirty="0">
                <a:solidFill>
                  <a:srgbClr val="333399"/>
                </a:solidFill>
                <a:effectLst>
                  <a:outerShdw blurRad="38100" dist="38100" dir="2700000" algn="tl">
                    <a:srgbClr val="C0C0C0"/>
                  </a:outerShdw>
                </a:effectLst>
                <a:latin typeface="等线" panose="02010600030101010101" charset="-122"/>
                <a:ea typeface="等线" panose="02010600030101010101" charset="-122"/>
                <a:cs typeface="等线" panose="02010600030101010101" charset="-122"/>
              </a:rPr>
              <a:t>可绕过杂交瘤技术，不需要免疫过程</a:t>
            </a:r>
            <a:r>
              <a:rPr lang="en-US" altLang="zh-CN" sz="2800" b="1" dirty="0">
                <a:solidFill>
                  <a:srgbClr val="333399"/>
                </a:solidFill>
                <a:effectLst>
                  <a:outerShdw blurRad="38100" dist="38100" dir="2700000" algn="tl">
                    <a:srgbClr val="C0C0C0"/>
                  </a:outerShdw>
                </a:effectLst>
                <a:latin typeface="等线" panose="02010600030101010101" charset="-122"/>
                <a:ea typeface="等线" panose="02010600030101010101" charset="-122"/>
                <a:cs typeface="等线" panose="02010600030101010101" charset="-122"/>
              </a:rPr>
              <a:t>;</a:t>
            </a:r>
            <a:endParaRPr lang="en-US" altLang="zh-CN" sz="2800" b="1" dirty="0">
              <a:solidFill>
                <a:srgbClr val="333399"/>
              </a:solidFill>
              <a:effectLst>
                <a:outerShdw blurRad="38100" dist="38100" dir="2700000" algn="tl">
                  <a:srgbClr val="C0C0C0"/>
                </a:outerShdw>
              </a:effectLst>
              <a:latin typeface="等线" panose="02010600030101010101" charset="-122"/>
              <a:ea typeface="等线" panose="02010600030101010101" charset="-122"/>
              <a:cs typeface="等线" panose="02010600030101010101" charset="-122"/>
            </a:endParaRPr>
          </a:p>
          <a:p>
            <a:pPr>
              <a:spcBef>
                <a:spcPct val="50000"/>
              </a:spcBef>
              <a:defRPr/>
            </a:pPr>
            <a:r>
              <a:rPr lang="en-US" altLang="zh-CN" sz="2800" b="1" dirty="0">
                <a:solidFill>
                  <a:srgbClr val="333399"/>
                </a:solidFill>
                <a:effectLst>
                  <a:outerShdw blurRad="38100" dist="38100" dir="2700000" algn="tl">
                    <a:srgbClr val="C0C0C0"/>
                  </a:outerShdw>
                </a:effectLst>
                <a:latin typeface="等线" panose="02010600030101010101" charset="-122"/>
                <a:ea typeface="等线" panose="02010600030101010101" charset="-122"/>
                <a:cs typeface="等线" panose="02010600030101010101" charset="-122"/>
              </a:rPr>
              <a:t>    </a:t>
            </a:r>
            <a:r>
              <a:rPr lang="zh-CN" altLang="en-US" sz="2800" b="1" dirty="0">
                <a:solidFill>
                  <a:srgbClr val="333399"/>
                </a:solidFill>
                <a:effectLst>
                  <a:outerShdw blurRad="38100" dist="38100" dir="2700000" algn="tl">
                    <a:srgbClr val="C0C0C0"/>
                  </a:outerShdw>
                </a:effectLst>
                <a:latin typeface="等线" panose="02010600030101010101" charset="-122"/>
                <a:ea typeface="等线" panose="02010600030101010101" charset="-122"/>
                <a:cs typeface="等线" panose="02010600030101010101" charset="-122"/>
              </a:rPr>
              <a:t>抗体基因筛选的范围广</a:t>
            </a:r>
            <a:r>
              <a:rPr lang="en-US" altLang="zh-CN" sz="2800" b="1" dirty="0">
                <a:solidFill>
                  <a:srgbClr val="333399"/>
                </a:solidFill>
                <a:effectLst>
                  <a:outerShdw blurRad="38100" dist="38100" dir="2700000" algn="tl">
                    <a:srgbClr val="C0C0C0"/>
                  </a:outerShdw>
                </a:effectLst>
                <a:latin typeface="等线" panose="02010600030101010101" charset="-122"/>
                <a:ea typeface="等线" panose="02010600030101010101" charset="-122"/>
                <a:cs typeface="等线" panose="02010600030101010101" charset="-122"/>
              </a:rPr>
              <a:t>;</a:t>
            </a:r>
            <a:endParaRPr lang="en-US" altLang="zh-CN" sz="2800" b="1" dirty="0">
              <a:solidFill>
                <a:srgbClr val="333399"/>
              </a:solidFill>
              <a:effectLst>
                <a:outerShdw blurRad="38100" dist="38100" dir="2700000" algn="tl">
                  <a:srgbClr val="C0C0C0"/>
                </a:outerShdw>
              </a:effectLst>
              <a:latin typeface="等线" panose="02010600030101010101" charset="-122"/>
              <a:ea typeface="等线" panose="02010600030101010101" charset="-122"/>
              <a:cs typeface="等线" panose="02010600030101010101" charset="-122"/>
            </a:endParaRPr>
          </a:p>
          <a:p>
            <a:pPr>
              <a:spcBef>
                <a:spcPct val="50000"/>
              </a:spcBef>
              <a:defRPr/>
            </a:pPr>
            <a:r>
              <a:rPr lang="en-US" altLang="zh-CN" sz="2800" b="1" dirty="0">
                <a:solidFill>
                  <a:srgbClr val="333399"/>
                </a:solidFill>
                <a:effectLst>
                  <a:outerShdw blurRad="38100" dist="38100" dir="2700000" algn="tl">
                    <a:srgbClr val="C0C0C0"/>
                  </a:outerShdw>
                </a:effectLst>
                <a:latin typeface="等线" panose="02010600030101010101" charset="-122"/>
                <a:ea typeface="等线" panose="02010600030101010101" charset="-122"/>
                <a:cs typeface="等线" panose="02010600030101010101" charset="-122"/>
              </a:rPr>
              <a:t>    </a:t>
            </a:r>
            <a:r>
              <a:rPr lang="zh-CN" altLang="en-US" sz="2800" b="1" dirty="0">
                <a:solidFill>
                  <a:srgbClr val="333399"/>
                </a:solidFill>
                <a:effectLst>
                  <a:outerShdw blurRad="38100" dist="38100" dir="2700000" algn="tl">
                    <a:srgbClr val="C0C0C0"/>
                  </a:outerShdw>
                </a:effectLst>
                <a:latin typeface="等线" panose="02010600030101010101" charset="-122"/>
                <a:ea typeface="等线" panose="02010600030101010101" charset="-122"/>
                <a:cs typeface="等线" panose="02010600030101010101" charset="-122"/>
              </a:rPr>
              <a:t>技术稳定、可靠、生产周期短</a:t>
            </a:r>
            <a:r>
              <a:rPr lang="en-US" altLang="zh-CN" sz="2800" b="1" dirty="0">
                <a:solidFill>
                  <a:srgbClr val="333399"/>
                </a:solidFill>
                <a:effectLst>
                  <a:outerShdw blurRad="38100" dist="38100" dir="2700000" algn="tl">
                    <a:srgbClr val="C0C0C0"/>
                  </a:outerShdw>
                </a:effectLst>
                <a:latin typeface="等线" panose="02010600030101010101" charset="-122"/>
                <a:ea typeface="等线" panose="02010600030101010101" charset="-122"/>
                <a:cs typeface="等线" panose="02010600030101010101" charset="-122"/>
              </a:rPr>
              <a:t>;</a:t>
            </a:r>
            <a:r>
              <a:rPr lang="zh-CN" altLang="en-US" sz="2800" b="1" dirty="0">
                <a:solidFill>
                  <a:srgbClr val="333399"/>
                </a:solidFill>
                <a:effectLst>
                  <a:outerShdw blurRad="38100" dist="38100" dir="2700000" algn="tl">
                    <a:srgbClr val="C0C0C0"/>
                  </a:outerShdw>
                </a:effectLst>
                <a:latin typeface="等线" panose="02010600030101010101" charset="-122"/>
                <a:ea typeface="等线" panose="02010600030101010101" charset="-122"/>
                <a:cs typeface="等线" panose="02010600030101010101" charset="-122"/>
              </a:rPr>
              <a:t>可规模化生产</a:t>
            </a:r>
            <a:r>
              <a:rPr lang="en-US" altLang="zh-CN" sz="2800" b="1" dirty="0">
                <a:solidFill>
                  <a:srgbClr val="333399"/>
                </a:solidFill>
                <a:effectLst>
                  <a:outerShdw blurRad="38100" dist="38100" dir="2700000" algn="tl">
                    <a:srgbClr val="C0C0C0"/>
                  </a:outerShdw>
                </a:effectLst>
                <a:latin typeface="等线" panose="02010600030101010101" charset="-122"/>
                <a:ea typeface="等线" panose="02010600030101010101" charset="-122"/>
                <a:cs typeface="等线" panose="02010600030101010101" charset="-122"/>
              </a:rPr>
              <a:t>;</a:t>
            </a:r>
            <a:endParaRPr lang="en-US" altLang="zh-CN" sz="2800" b="1" dirty="0">
              <a:solidFill>
                <a:srgbClr val="333399"/>
              </a:solidFill>
              <a:effectLst>
                <a:outerShdw blurRad="38100" dist="38100" dir="2700000" algn="tl">
                  <a:srgbClr val="C0C0C0"/>
                </a:outerShdw>
              </a:effectLst>
              <a:latin typeface="等线" panose="02010600030101010101" charset="-122"/>
              <a:ea typeface="等线" panose="02010600030101010101" charset="-122"/>
              <a:cs typeface="等线" panose="02010600030101010101" charset="-122"/>
            </a:endParaRPr>
          </a:p>
          <a:p>
            <a:pPr>
              <a:lnSpc>
                <a:spcPct val="150000"/>
              </a:lnSpc>
              <a:spcBef>
                <a:spcPct val="50000"/>
              </a:spcBef>
              <a:defRPr/>
            </a:pPr>
            <a:r>
              <a:rPr lang="en-US" altLang="zh-CN" sz="2800" b="1" dirty="0">
                <a:solidFill>
                  <a:srgbClr val="333399"/>
                </a:solidFill>
                <a:effectLst>
                  <a:outerShdw blurRad="38100" dist="38100" dir="2700000" algn="tl">
                    <a:srgbClr val="C0C0C0"/>
                  </a:outerShdw>
                </a:effectLst>
                <a:latin typeface="等线" panose="02010600030101010101" charset="-122"/>
                <a:ea typeface="等线" panose="02010600030101010101" charset="-122"/>
                <a:cs typeface="等线" panose="02010600030101010101" charset="-122"/>
              </a:rPr>
              <a:t>    </a:t>
            </a:r>
            <a:r>
              <a:rPr lang="zh-CN" altLang="en-US" sz="2800" b="1" dirty="0">
                <a:solidFill>
                  <a:srgbClr val="333399"/>
                </a:solidFill>
                <a:effectLst>
                  <a:outerShdw blurRad="38100" dist="38100" dir="2700000" algn="tl">
                    <a:srgbClr val="C0C0C0"/>
                  </a:outerShdw>
                </a:effectLst>
                <a:latin typeface="等线" panose="02010600030101010101" charset="-122"/>
                <a:ea typeface="等线" panose="02010600030101010101" charset="-122"/>
                <a:cs typeface="等线" panose="02010600030101010101" charset="-122"/>
              </a:rPr>
              <a:t>适用范围广，既可用于抗体制备，也适用于其它蛋白如激素、酶、药物、随机多肽等的生产。</a:t>
            </a:r>
            <a:endParaRPr lang="zh-CN" altLang="en-US" sz="2800" dirty="0">
              <a:latin typeface="黑体" panose="02010609060101010101" pitchFamily="49" charset="-122"/>
              <a:ea typeface="黑体" panose="02010609060101010101" pitchFamily="49" charset="-122"/>
            </a:endParaRPr>
          </a:p>
          <a:p>
            <a:pPr>
              <a:spcBef>
                <a:spcPct val="50000"/>
              </a:spcBef>
              <a:defRPr/>
            </a:pPr>
            <a:endParaRPr lang="en-US" altLang="zh-CN" sz="2800" dirty="0">
              <a:latin typeface="黑体" panose="02010609060101010101" pitchFamily="49" charset="-122"/>
              <a:ea typeface="黑体" panose="02010609060101010101" pitchFamily="49" charset="-122"/>
            </a:endParaRPr>
          </a:p>
        </p:txBody>
      </p:sp>
      <p:sp>
        <p:nvSpPr>
          <p:cNvPr id="23555" name="Rectangle 5"/>
          <p:cNvSpPr>
            <a:spLocks noChangeArrowheads="1"/>
          </p:cNvSpPr>
          <p:nvPr/>
        </p:nvSpPr>
        <p:spPr bwMode="auto">
          <a:xfrm>
            <a:off x="1118586" y="260351"/>
            <a:ext cx="9809826" cy="6264275"/>
          </a:xfrm>
          <a:prstGeom prst="rect">
            <a:avLst/>
          </a:prstGeom>
          <a:noFill/>
          <a:ln w="57150" cmpd="thinThick">
            <a:solidFill>
              <a:srgbClr val="FF6699"/>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Text Box 3"/>
          <p:cNvSpPr txBox="1">
            <a:spLocks noChangeArrowheads="1"/>
          </p:cNvSpPr>
          <p:nvPr/>
        </p:nvSpPr>
        <p:spPr bwMode="auto">
          <a:xfrm>
            <a:off x="1703389" y="188913"/>
            <a:ext cx="4427537" cy="645160"/>
          </a:xfrm>
          <a:prstGeom prst="rect">
            <a:avLst/>
          </a:prstGeom>
          <a:solidFill>
            <a:srgbClr val="333399"/>
          </a:solidFill>
          <a:ln w="9525">
            <a:noFill/>
            <a:miter lim="800000"/>
          </a:ln>
          <a:effectLst/>
        </p:spPr>
        <p:txBody>
          <a:bodyPr>
            <a:spAutoFit/>
          </a:bodyPr>
          <a:lstStyle/>
          <a:p>
            <a:pPr>
              <a:spcBef>
                <a:spcPct val="50000"/>
              </a:spcBef>
              <a:defRPr/>
            </a:pPr>
            <a:r>
              <a:rPr lang="en-US" altLang="zh-CN" sz="3600">
                <a:solidFill>
                  <a:schemeClr val="bg1"/>
                </a:solidFill>
                <a:effectLst>
                  <a:outerShdw blurRad="38100" dist="38100" dir="2700000" algn="tl">
                    <a:srgbClr val="000000"/>
                  </a:outerShdw>
                </a:effectLst>
                <a:latin typeface="黑体" panose="02010609060101010101" pitchFamily="49" charset="-122"/>
                <a:ea typeface="黑体" panose="02010609060101010101" pitchFamily="49" charset="-122"/>
                <a:cs typeface="黑体" panose="02010609060101010101" pitchFamily="49" charset="-122"/>
              </a:rPr>
              <a:t>4</a:t>
            </a:r>
            <a:r>
              <a:rPr lang="zh-CN" altLang="en-US" sz="3600">
                <a:solidFill>
                  <a:schemeClr val="bg1"/>
                </a:solidFill>
                <a:effectLst>
                  <a:outerShdw blurRad="38100" dist="38100" dir="2700000" algn="tl">
                    <a:srgbClr val="000000"/>
                  </a:outerShdw>
                </a:effectLst>
                <a:latin typeface="黑体" panose="02010609060101010101" pitchFamily="49" charset="-122"/>
                <a:ea typeface="黑体" panose="02010609060101010101" pitchFamily="49" charset="-122"/>
                <a:cs typeface="黑体" panose="02010609060101010101" pitchFamily="49" charset="-122"/>
              </a:rPr>
              <a:t>、转人</a:t>
            </a:r>
            <a:r>
              <a:rPr lang="en-US" altLang="zh-CN" sz="3600">
                <a:solidFill>
                  <a:schemeClr val="bg1"/>
                </a:solidFill>
                <a:effectLst>
                  <a:outerShdw blurRad="38100" dist="38100" dir="2700000" algn="tl">
                    <a:srgbClr val="000000"/>
                  </a:outerShdw>
                </a:effectLst>
                <a:latin typeface="黑体" panose="02010609060101010101" pitchFamily="49" charset="-122"/>
                <a:ea typeface="黑体" panose="02010609060101010101" pitchFamily="49" charset="-122"/>
                <a:cs typeface="黑体" panose="02010609060101010101" pitchFamily="49" charset="-122"/>
              </a:rPr>
              <a:t>Ig</a:t>
            </a:r>
            <a:r>
              <a:rPr lang="zh-CN" altLang="en-US" sz="3600">
                <a:solidFill>
                  <a:schemeClr val="bg1"/>
                </a:solidFill>
                <a:effectLst>
                  <a:outerShdw blurRad="38100" dist="38100" dir="2700000" algn="tl">
                    <a:srgbClr val="000000"/>
                  </a:outerShdw>
                </a:effectLst>
                <a:latin typeface="黑体" panose="02010609060101010101" pitchFamily="49" charset="-122"/>
                <a:ea typeface="黑体" panose="02010609060101010101" pitchFamily="49" charset="-122"/>
                <a:cs typeface="黑体" panose="02010609060101010101" pitchFamily="49" charset="-122"/>
              </a:rPr>
              <a:t>基因小鼠</a:t>
            </a:r>
            <a:endParaRPr lang="zh-CN" altLang="en-US" sz="3600">
              <a:solidFill>
                <a:schemeClr val="bg1"/>
              </a:solidFill>
              <a:effectLst>
                <a:outerShdw blurRad="38100" dist="38100" dir="2700000" algn="tl">
                  <a:srgbClr val="000000"/>
                </a:outerShdw>
              </a:effectLst>
              <a:latin typeface="黑体" panose="02010609060101010101" pitchFamily="49" charset="-122"/>
              <a:ea typeface="黑体" panose="02010609060101010101" pitchFamily="49" charset="-122"/>
              <a:cs typeface="黑体" panose="02010609060101010101" pitchFamily="49" charset="-122"/>
            </a:endParaRPr>
          </a:p>
        </p:txBody>
      </p:sp>
      <p:sp>
        <p:nvSpPr>
          <p:cNvPr id="24579" name="Text Box 4"/>
          <p:cNvSpPr txBox="1">
            <a:spLocks noChangeArrowheads="1"/>
          </p:cNvSpPr>
          <p:nvPr/>
        </p:nvSpPr>
        <p:spPr bwMode="auto">
          <a:xfrm>
            <a:off x="3124200" y="990601"/>
            <a:ext cx="6019800" cy="460375"/>
          </a:xfrm>
          <a:prstGeom prst="rect">
            <a:avLst/>
          </a:prstGeom>
          <a:noFill/>
          <a:ln w="9525">
            <a:solidFill>
              <a:srgbClr val="000066"/>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sz="2400" b="1">
                <a:latin typeface="等线" panose="02010600030101010101" charset="-122"/>
                <a:ea typeface="等线" panose="02010600030101010101" charset="-122"/>
                <a:cs typeface="等线" panose="02010600030101010101" charset="-122"/>
              </a:rPr>
              <a:t>获取人</a:t>
            </a:r>
            <a:r>
              <a:rPr lang="en-US" altLang="zh-CN" sz="2400" b="1">
                <a:latin typeface="等线" panose="02010600030101010101" charset="-122"/>
                <a:ea typeface="等线" panose="02010600030101010101" charset="-122"/>
                <a:cs typeface="等线" panose="02010600030101010101" charset="-122"/>
              </a:rPr>
              <a:t>Ig</a:t>
            </a:r>
            <a:r>
              <a:rPr lang="zh-CN" altLang="en-US" sz="2400" b="1">
                <a:latin typeface="等线" panose="02010600030101010101" charset="-122"/>
                <a:ea typeface="等线" panose="02010600030101010101" charset="-122"/>
                <a:cs typeface="等线" panose="02010600030101010101" charset="-122"/>
              </a:rPr>
              <a:t>基因：构建人</a:t>
            </a:r>
            <a:r>
              <a:rPr lang="en-US" altLang="zh-CN" sz="2400" b="1">
                <a:latin typeface="等线" panose="02010600030101010101" charset="-122"/>
                <a:ea typeface="等线" panose="02010600030101010101" charset="-122"/>
                <a:cs typeface="等线" panose="02010600030101010101" charset="-122"/>
              </a:rPr>
              <a:t>Ig</a:t>
            </a:r>
            <a:r>
              <a:rPr lang="zh-CN" altLang="en-US" sz="2400" b="1">
                <a:latin typeface="等线" panose="02010600030101010101" charset="-122"/>
                <a:ea typeface="等线" panose="02010600030101010101" charset="-122"/>
                <a:cs typeface="等线" panose="02010600030101010101" charset="-122"/>
              </a:rPr>
              <a:t>的</a:t>
            </a:r>
            <a:r>
              <a:rPr lang="en-US" altLang="zh-CN" sz="2400" b="1">
                <a:latin typeface="等线" panose="02010600030101010101" charset="-122"/>
                <a:ea typeface="等线" panose="02010600030101010101" charset="-122"/>
                <a:cs typeface="等线" panose="02010600030101010101" charset="-122"/>
              </a:rPr>
              <a:t>YAC</a:t>
            </a:r>
            <a:r>
              <a:rPr lang="zh-CN" altLang="en-US" sz="2400" b="1">
                <a:latin typeface="等线" panose="02010600030101010101" charset="-122"/>
                <a:ea typeface="等线" panose="02010600030101010101" charset="-122"/>
                <a:cs typeface="等线" panose="02010600030101010101" charset="-122"/>
              </a:rPr>
              <a:t>文库及筛选</a:t>
            </a:r>
            <a:endParaRPr lang="zh-CN" altLang="en-US" sz="2400" b="1">
              <a:latin typeface="等线" panose="02010600030101010101" charset="-122"/>
              <a:ea typeface="等线" panose="02010600030101010101" charset="-122"/>
              <a:cs typeface="等线" panose="02010600030101010101" charset="-122"/>
            </a:endParaRPr>
          </a:p>
        </p:txBody>
      </p:sp>
      <p:sp>
        <p:nvSpPr>
          <p:cNvPr id="24580" name="Rectangle 5"/>
          <p:cNvSpPr>
            <a:spLocks noChangeArrowheads="1"/>
          </p:cNvSpPr>
          <p:nvPr/>
        </p:nvSpPr>
        <p:spPr bwMode="auto">
          <a:xfrm>
            <a:off x="4343401" y="1524001"/>
            <a:ext cx="2926080" cy="460375"/>
          </a:xfrm>
          <a:prstGeom prst="rect">
            <a:avLst/>
          </a:prstGeom>
          <a:noFill/>
          <a:ln w="9525">
            <a:solidFill>
              <a:srgbClr val="000066"/>
            </a:solidFill>
            <a:miter lim="800000"/>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sz="2400" b="1">
                <a:latin typeface="等线" panose="02010600030101010101" charset="-122"/>
                <a:ea typeface="等线" panose="02010600030101010101" charset="-122"/>
              </a:rPr>
              <a:t>小鼠胚胎干细胞培养</a:t>
            </a:r>
            <a:endParaRPr lang="zh-CN" altLang="en-US" sz="2400" b="1">
              <a:latin typeface="等线" panose="02010600030101010101" charset="-122"/>
              <a:ea typeface="等线" panose="02010600030101010101" charset="-122"/>
            </a:endParaRPr>
          </a:p>
        </p:txBody>
      </p:sp>
      <p:sp>
        <p:nvSpPr>
          <p:cNvPr id="24581" name="Text Box 6"/>
          <p:cNvSpPr txBox="1">
            <a:spLocks noChangeArrowheads="1"/>
          </p:cNvSpPr>
          <p:nvPr/>
        </p:nvSpPr>
        <p:spPr bwMode="auto">
          <a:xfrm>
            <a:off x="4038600" y="2133601"/>
            <a:ext cx="3657600" cy="460375"/>
          </a:xfrm>
          <a:prstGeom prst="rect">
            <a:avLst/>
          </a:prstGeom>
          <a:noFill/>
          <a:ln w="9525">
            <a:solidFill>
              <a:srgbClr val="000066"/>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sz="2400" b="1">
                <a:latin typeface="等线" panose="02010600030101010101" charset="-122"/>
                <a:ea typeface="等线" panose="02010600030101010101" charset="-122"/>
                <a:cs typeface="等线" panose="02010600030101010101" charset="-122"/>
              </a:rPr>
              <a:t>小鼠内源性</a:t>
            </a:r>
            <a:r>
              <a:rPr lang="en-US" altLang="zh-CN" sz="2400" b="1">
                <a:latin typeface="等线" panose="02010600030101010101" charset="-122"/>
                <a:ea typeface="等线" panose="02010600030101010101" charset="-122"/>
                <a:cs typeface="等线" panose="02010600030101010101" charset="-122"/>
              </a:rPr>
              <a:t>Ig</a:t>
            </a:r>
            <a:r>
              <a:rPr lang="zh-CN" altLang="en-US" sz="2400" b="1">
                <a:latin typeface="等线" panose="02010600030101010101" charset="-122"/>
                <a:ea typeface="等线" panose="02010600030101010101" charset="-122"/>
                <a:cs typeface="等线" panose="02010600030101010101" charset="-122"/>
              </a:rPr>
              <a:t>基因的敲除</a:t>
            </a:r>
            <a:endParaRPr lang="zh-CN" altLang="en-US" sz="2400" b="1">
              <a:latin typeface="等线" panose="02010600030101010101" charset="-122"/>
              <a:ea typeface="等线" panose="02010600030101010101" charset="-122"/>
              <a:cs typeface="等线" panose="02010600030101010101" charset="-122"/>
            </a:endParaRPr>
          </a:p>
        </p:txBody>
      </p:sp>
      <p:sp>
        <p:nvSpPr>
          <p:cNvPr id="24582" name="Text Box 7"/>
          <p:cNvSpPr txBox="1">
            <a:spLocks noChangeArrowheads="1"/>
          </p:cNvSpPr>
          <p:nvPr/>
        </p:nvSpPr>
        <p:spPr bwMode="auto">
          <a:xfrm>
            <a:off x="4114800" y="2819401"/>
            <a:ext cx="3581400" cy="460375"/>
          </a:xfrm>
          <a:prstGeom prst="rect">
            <a:avLst/>
          </a:prstGeom>
          <a:noFill/>
          <a:ln w="9525">
            <a:solidFill>
              <a:srgbClr val="000066"/>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sz="2400" b="1">
                <a:latin typeface="等线" panose="02010600030101010101" charset="-122"/>
                <a:ea typeface="等线" panose="02010600030101010101" charset="-122"/>
                <a:cs typeface="等线" panose="02010600030101010101" charset="-122"/>
              </a:rPr>
              <a:t>获得完整人</a:t>
            </a:r>
            <a:r>
              <a:rPr lang="en-US" altLang="zh-CN" sz="2400" b="1">
                <a:latin typeface="等线" panose="02010600030101010101" charset="-122"/>
                <a:ea typeface="等线" panose="02010600030101010101" charset="-122"/>
                <a:cs typeface="等线" panose="02010600030101010101" charset="-122"/>
              </a:rPr>
              <a:t>Ig-YACs</a:t>
            </a:r>
            <a:r>
              <a:rPr lang="zh-CN" altLang="en-US" sz="2400" b="1">
                <a:latin typeface="等线" panose="02010600030101010101" charset="-122"/>
                <a:ea typeface="等线" panose="02010600030101010101" charset="-122"/>
                <a:cs typeface="等线" panose="02010600030101010101" charset="-122"/>
              </a:rPr>
              <a:t>克隆</a:t>
            </a:r>
            <a:endParaRPr lang="zh-CN" altLang="en-US" sz="2400" b="1">
              <a:latin typeface="等线" panose="02010600030101010101" charset="-122"/>
              <a:ea typeface="等线" panose="02010600030101010101" charset="-122"/>
              <a:cs typeface="等线" panose="02010600030101010101" charset="-122"/>
            </a:endParaRPr>
          </a:p>
        </p:txBody>
      </p:sp>
      <p:sp>
        <p:nvSpPr>
          <p:cNvPr id="24583" name="Text Box 9"/>
          <p:cNvSpPr txBox="1">
            <a:spLocks noChangeArrowheads="1"/>
          </p:cNvSpPr>
          <p:nvPr/>
        </p:nvSpPr>
        <p:spPr bwMode="auto">
          <a:xfrm>
            <a:off x="3886200" y="3429001"/>
            <a:ext cx="4191000" cy="460375"/>
          </a:xfrm>
          <a:prstGeom prst="rect">
            <a:avLst/>
          </a:prstGeom>
          <a:noFill/>
          <a:ln w="9525">
            <a:solidFill>
              <a:srgbClr val="000066"/>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400" b="1">
                <a:latin typeface="等线" panose="02010600030101010101" charset="-122"/>
                <a:ea typeface="等线" panose="02010600030101010101" charset="-122"/>
                <a:cs typeface="等线" panose="02010600030101010101" charset="-122"/>
              </a:rPr>
              <a:t>Ig-YACs</a:t>
            </a:r>
            <a:r>
              <a:rPr lang="zh-CN" altLang="en-US" sz="2400" b="1">
                <a:latin typeface="等线" panose="02010600030101010101" charset="-122"/>
                <a:ea typeface="等线" panose="02010600030101010101" charset="-122"/>
                <a:cs typeface="等线" panose="02010600030101010101" charset="-122"/>
              </a:rPr>
              <a:t>克隆小</a:t>
            </a:r>
            <a:r>
              <a:rPr lang="en-US" altLang="zh-CN" sz="2400" b="1">
                <a:latin typeface="等线" panose="02010600030101010101" charset="-122"/>
                <a:ea typeface="等线" panose="02010600030101010101" charset="-122"/>
                <a:cs typeface="等线" panose="02010600030101010101" charset="-122"/>
              </a:rPr>
              <a:t>ES</a:t>
            </a:r>
            <a:r>
              <a:rPr lang="zh-CN" altLang="en-US" sz="2400" b="1">
                <a:latin typeface="等线" panose="02010600030101010101" charset="-122"/>
                <a:ea typeface="等线" panose="02010600030101010101" charset="-122"/>
                <a:cs typeface="等线" panose="02010600030101010101" charset="-122"/>
              </a:rPr>
              <a:t>细胞的导入</a:t>
            </a:r>
            <a:endParaRPr lang="zh-CN" altLang="en-US" sz="2400" b="1">
              <a:latin typeface="等线" panose="02010600030101010101" charset="-122"/>
              <a:ea typeface="等线" panose="02010600030101010101" charset="-122"/>
              <a:cs typeface="等线" panose="02010600030101010101" charset="-122"/>
            </a:endParaRPr>
          </a:p>
        </p:txBody>
      </p:sp>
      <p:sp>
        <p:nvSpPr>
          <p:cNvPr id="24584" name="Text Box 11"/>
          <p:cNvSpPr txBox="1">
            <a:spLocks noChangeArrowheads="1"/>
          </p:cNvSpPr>
          <p:nvPr/>
        </p:nvSpPr>
        <p:spPr bwMode="auto">
          <a:xfrm>
            <a:off x="3352800" y="4038601"/>
            <a:ext cx="5257800" cy="460375"/>
          </a:xfrm>
          <a:prstGeom prst="rect">
            <a:avLst/>
          </a:prstGeom>
          <a:noFill/>
          <a:ln w="9525">
            <a:solidFill>
              <a:srgbClr val="000066"/>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sz="2400" b="1">
                <a:latin typeface="等线" panose="02010600030101010101" charset="-122"/>
                <a:ea typeface="等线" panose="02010600030101010101" charset="-122"/>
                <a:cs typeface="等线" panose="02010600030101010101" charset="-122"/>
              </a:rPr>
              <a:t>含人</a:t>
            </a:r>
            <a:r>
              <a:rPr lang="en-US" altLang="zh-CN" sz="2400" b="1">
                <a:latin typeface="等线" panose="02010600030101010101" charset="-122"/>
                <a:ea typeface="等线" panose="02010600030101010101" charset="-122"/>
                <a:cs typeface="等线" panose="02010600030101010101" charset="-122"/>
              </a:rPr>
              <a:t>Ig-YACs</a:t>
            </a:r>
            <a:r>
              <a:rPr lang="zh-CN" altLang="en-US" sz="2400" b="1">
                <a:latin typeface="等线" panose="02010600030101010101" charset="-122"/>
                <a:ea typeface="等线" panose="02010600030101010101" charset="-122"/>
                <a:cs typeface="等线" panose="02010600030101010101" charset="-122"/>
              </a:rPr>
              <a:t>的</a:t>
            </a:r>
            <a:r>
              <a:rPr lang="en-US" altLang="zh-CN" sz="2400" b="1">
                <a:latin typeface="等线" panose="02010600030101010101" charset="-122"/>
                <a:ea typeface="等线" panose="02010600030101010101" charset="-122"/>
                <a:cs typeface="等线" panose="02010600030101010101" charset="-122"/>
              </a:rPr>
              <a:t>ES</a:t>
            </a:r>
            <a:r>
              <a:rPr lang="zh-CN" altLang="en-US" sz="2400" b="1">
                <a:latin typeface="等线" panose="02010600030101010101" charset="-122"/>
                <a:ea typeface="等线" panose="02010600030101010101" charset="-122"/>
                <a:cs typeface="等线" panose="02010600030101010101" charset="-122"/>
              </a:rPr>
              <a:t>细胞移入小鼠胚胎</a:t>
            </a:r>
            <a:endParaRPr lang="zh-CN" altLang="en-US" sz="2400" b="1">
              <a:latin typeface="等线" panose="02010600030101010101" charset="-122"/>
              <a:ea typeface="等线" panose="02010600030101010101" charset="-122"/>
              <a:cs typeface="等线" panose="02010600030101010101" charset="-122"/>
            </a:endParaRPr>
          </a:p>
        </p:txBody>
      </p:sp>
      <p:sp>
        <p:nvSpPr>
          <p:cNvPr id="24585" name="Text Box 12"/>
          <p:cNvSpPr txBox="1">
            <a:spLocks noChangeArrowheads="1"/>
          </p:cNvSpPr>
          <p:nvPr/>
        </p:nvSpPr>
        <p:spPr bwMode="auto">
          <a:xfrm>
            <a:off x="2640014" y="4724401"/>
            <a:ext cx="6905625" cy="460375"/>
          </a:xfrm>
          <a:prstGeom prst="rect">
            <a:avLst/>
          </a:prstGeom>
          <a:noFill/>
          <a:ln w="9525">
            <a:solidFill>
              <a:srgbClr val="000066"/>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sz="2400" b="1">
                <a:latin typeface="等线" panose="02010600030101010101" charset="-122"/>
                <a:ea typeface="等线" panose="02010600030101010101" charset="-122"/>
                <a:cs typeface="等线" panose="02010600030101010101" charset="-122"/>
              </a:rPr>
              <a:t>含人</a:t>
            </a:r>
            <a:r>
              <a:rPr lang="en-US" altLang="zh-CN" sz="2400" b="1">
                <a:latin typeface="等线" panose="02010600030101010101" charset="-122"/>
                <a:ea typeface="等线" panose="02010600030101010101" charset="-122"/>
                <a:cs typeface="等线" panose="02010600030101010101" charset="-122"/>
              </a:rPr>
              <a:t>Ig-YACs</a:t>
            </a:r>
            <a:r>
              <a:rPr lang="zh-CN" altLang="en-US" sz="2400" b="1">
                <a:latin typeface="等线" panose="02010600030101010101" charset="-122"/>
                <a:ea typeface="等线" panose="02010600030101010101" charset="-122"/>
                <a:cs typeface="等线" panose="02010600030101010101" charset="-122"/>
              </a:rPr>
              <a:t>的</a:t>
            </a:r>
            <a:r>
              <a:rPr lang="en-US" altLang="zh-CN" sz="2400" b="1">
                <a:latin typeface="等线" panose="02010600030101010101" charset="-122"/>
                <a:ea typeface="等线" panose="02010600030101010101" charset="-122"/>
                <a:cs typeface="等线" panose="02010600030101010101" charset="-122"/>
              </a:rPr>
              <a:t>ES</a:t>
            </a:r>
            <a:r>
              <a:rPr lang="zh-CN" altLang="en-US" sz="2400" b="1">
                <a:latin typeface="等线" panose="02010600030101010101" charset="-122"/>
                <a:ea typeface="等线" panose="02010600030101010101" charset="-122"/>
                <a:cs typeface="等线" panose="02010600030101010101" charset="-122"/>
              </a:rPr>
              <a:t>细胞的小鼠胚胎向小鼠体内植入</a:t>
            </a:r>
            <a:endParaRPr lang="zh-CN" altLang="en-US" sz="2400" b="1">
              <a:latin typeface="等线" panose="02010600030101010101" charset="-122"/>
              <a:ea typeface="等线" panose="02010600030101010101" charset="-122"/>
              <a:cs typeface="等线" panose="02010600030101010101" charset="-122"/>
            </a:endParaRPr>
          </a:p>
        </p:txBody>
      </p:sp>
      <p:sp>
        <p:nvSpPr>
          <p:cNvPr id="24586" name="Text Box 13"/>
          <p:cNvSpPr txBox="1">
            <a:spLocks noChangeArrowheads="1"/>
          </p:cNvSpPr>
          <p:nvPr/>
        </p:nvSpPr>
        <p:spPr bwMode="auto">
          <a:xfrm>
            <a:off x="4343400" y="5410201"/>
            <a:ext cx="3276600" cy="460375"/>
          </a:xfrm>
          <a:prstGeom prst="rect">
            <a:avLst/>
          </a:prstGeom>
          <a:noFill/>
          <a:ln w="9525">
            <a:solidFill>
              <a:srgbClr val="000066"/>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sz="2400" b="1">
                <a:latin typeface="等线" panose="02010600030101010101" charset="-122"/>
                <a:ea typeface="等线" panose="02010600030101010101" charset="-122"/>
              </a:rPr>
              <a:t>纯合小鼠的产生和鉴定</a:t>
            </a:r>
            <a:endParaRPr lang="zh-CN" altLang="en-US" sz="2400" b="1">
              <a:latin typeface="等线" panose="02010600030101010101" charset="-122"/>
              <a:ea typeface="等线" panose="02010600030101010101" charset="-122"/>
            </a:endParaRPr>
          </a:p>
        </p:txBody>
      </p:sp>
      <p:sp>
        <p:nvSpPr>
          <p:cNvPr id="24587" name="Text Box 14"/>
          <p:cNvSpPr txBox="1">
            <a:spLocks noChangeArrowheads="1"/>
          </p:cNvSpPr>
          <p:nvPr/>
        </p:nvSpPr>
        <p:spPr bwMode="auto">
          <a:xfrm>
            <a:off x="3276600" y="6096001"/>
            <a:ext cx="5791200" cy="460375"/>
          </a:xfrm>
          <a:prstGeom prst="rect">
            <a:avLst/>
          </a:prstGeom>
          <a:noFill/>
          <a:ln w="9525">
            <a:solidFill>
              <a:srgbClr val="000066"/>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sz="2400" b="1">
                <a:latin typeface="等线" panose="02010600030101010101" charset="-122"/>
                <a:ea typeface="等线" panose="02010600030101010101" charset="-122"/>
              </a:rPr>
              <a:t>纯合小鼠制备特异性完全人源化抗体</a:t>
            </a:r>
            <a:endParaRPr lang="zh-CN" altLang="en-US" sz="2400" b="1">
              <a:latin typeface="等线" panose="02010600030101010101" charset="-122"/>
              <a:ea typeface="等线" panose="02010600030101010101" charset="-122"/>
            </a:endParaRPr>
          </a:p>
        </p:txBody>
      </p:sp>
      <p:sp>
        <p:nvSpPr>
          <p:cNvPr id="12" name="Rectangle 11"/>
          <p:cNvSpPr>
            <a:spLocks noChangeArrowheads="1"/>
          </p:cNvSpPr>
          <p:nvPr/>
        </p:nvSpPr>
        <p:spPr bwMode="auto">
          <a:xfrm>
            <a:off x="1251751" y="97654"/>
            <a:ext cx="9667783" cy="6640497"/>
          </a:xfrm>
          <a:prstGeom prst="rect">
            <a:avLst/>
          </a:prstGeom>
          <a:noFill/>
          <a:ln w="57150" cmpd="thinThick">
            <a:solidFill>
              <a:srgbClr val="FF6699"/>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238375" y="357188"/>
            <a:ext cx="7772400" cy="1143000"/>
          </a:xfrm>
        </p:spPr>
        <p:txBody>
          <a:bodyPr/>
          <a:lstStyle/>
          <a:p>
            <a:pPr eaLnBrk="1" hangingPunct="1"/>
            <a:r>
              <a:rPr lang="zh-CN" altLang="en-US" sz="4000" b="1">
                <a:ea typeface="黑体" panose="02010609060101010101" pitchFamily="49" charset="-122"/>
              </a:rPr>
              <a:t>改变抗体分子大小增强靶向性</a:t>
            </a:r>
            <a:endParaRPr lang="zh-CN" altLang="en-US" sz="4000" b="1">
              <a:ea typeface="黑体" panose="02010609060101010101" pitchFamily="49" charset="-122"/>
            </a:endParaRPr>
          </a:p>
        </p:txBody>
      </p:sp>
      <p:sp>
        <p:nvSpPr>
          <p:cNvPr id="1467395" name="Rectangle 3"/>
          <p:cNvSpPr>
            <a:spLocks noGrp="1" noChangeArrowheads="1"/>
          </p:cNvSpPr>
          <p:nvPr>
            <p:ph type="body" idx="1"/>
          </p:nvPr>
        </p:nvSpPr>
        <p:spPr>
          <a:xfrm>
            <a:off x="2324100" y="1905000"/>
            <a:ext cx="7429500" cy="2819400"/>
          </a:xfrm>
        </p:spPr>
        <p:txBody>
          <a:bodyPr/>
          <a:lstStyle/>
          <a:p>
            <a:pPr eaLnBrk="1" hangingPunct="1">
              <a:lnSpc>
                <a:spcPct val="120000"/>
              </a:lnSpc>
            </a:pPr>
            <a:r>
              <a:rPr lang="zh-CN" altLang="en-US" b="1" dirty="0">
                <a:solidFill>
                  <a:srgbClr val="1203D3"/>
                </a:solidFill>
                <a:latin typeface="等线" panose="02010600030101010101" charset="-122"/>
                <a:ea typeface="等线" panose="02010600030101010101" charset="-122"/>
              </a:rPr>
              <a:t>抗体分子大小、与抗原结合价数直接影响抗体的穿透性、廓清率及在血液和靶部位的比例。</a:t>
            </a:r>
            <a:endParaRPr lang="zh-CN" altLang="en-US" b="1" dirty="0">
              <a:solidFill>
                <a:srgbClr val="1203D3"/>
              </a:solidFill>
              <a:latin typeface="等线" panose="02010600030101010101" charset="-122"/>
              <a:ea typeface="等线" panose="02010600030101010101" charset="-122"/>
            </a:endParaRPr>
          </a:p>
          <a:p>
            <a:pPr eaLnBrk="1" hangingPunct="1">
              <a:lnSpc>
                <a:spcPct val="120000"/>
              </a:lnSpc>
            </a:pPr>
            <a:r>
              <a:rPr lang="zh-CN" altLang="en-US" b="1" dirty="0">
                <a:solidFill>
                  <a:srgbClr val="1203D3"/>
                </a:solidFill>
                <a:latin typeface="等线" panose="02010600030101010101" charset="-122"/>
                <a:ea typeface="等线" panose="02010600030101010101" charset="-122"/>
              </a:rPr>
              <a:t>用分子生物学手段可以获得完整抗体和各种抗体片段</a:t>
            </a:r>
            <a:endParaRPr lang="zh-CN" altLang="en-US" b="1" dirty="0">
              <a:solidFill>
                <a:srgbClr val="1203D3"/>
              </a:solidFill>
              <a:latin typeface="等线" panose="02010600030101010101" charset="-122"/>
              <a:ea typeface="等线" panose="02010600030101010101" charset="-122"/>
            </a:endParaRPr>
          </a:p>
        </p:txBody>
      </p:sp>
      <p:sp>
        <p:nvSpPr>
          <p:cNvPr id="1467397" name="Rectangle 5"/>
          <p:cNvSpPr>
            <a:spLocks noChangeArrowheads="1"/>
          </p:cNvSpPr>
          <p:nvPr/>
        </p:nvSpPr>
        <p:spPr bwMode="auto">
          <a:xfrm>
            <a:off x="1981200" y="4800600"/>
            <a:ext cx="8305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spcBef>
                <a:spcPct val="20000"/>
              </a:spcBef>
              <a:buClr>
                <a:schemeClr val="tx1"/>
              </a:buClr>
              <a:buSzPct val="70000"/>
              <a:buFont typeface="Wingdings" panose="05000000000000000000" pitchFamily="2" charset="2"/>
              <a:buChar char="¢"/>
            </a:pPr>
            <a:endParaRPr lang="zh-CN" altLang="zh-CN" sz="2000" b="1">
              <a:solidFill>
                <a:srgbClr val="1203D3"/>
              </a:solidFill>
              <a:latin typeface="楷体_GB2312" pitchFamily="49" charset="-122"/>
              <a:ea typeface="楷体_GB2312" pitchFamily="49" charset="-122"/>
            </a:endParaRPr>
          </a:p>
        </p:txBody>
      </p:sp>
      <p:pic>
        <p:nvPicPr>
          <p:cNvPr id="1467400" name="Picture 8" descr="sm-Ab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22525" y="1627505"/>
            <a:ext cx="7588188"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7402" name="Rectangle 10"/>
          <p:cNvSpPr>
            <a:spLocks noChangeArrowheads="1"/>
          </p:cNvSpPr>
          <p:nvPr/>
        </p:nvSpPr>
        <p:spPr bwMode="auto">
          <a:xfrm>
            <a:off x="8861394" y="1587485"/>
            <a:ext cx="1066800" cy="1143000"/>
          </a:xfrm>
          <a:prstGeom prst="rect">
            <a:avLst/>
          </a:prstGeom>
          <a:noFill/>
          <a:ln w="28575">
            <a:solidFill>
              <a:srgbClr val="CC0000"/>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1467403" name="Rectangle 11"/>
          <p:cNvSpPr>
            <a:spLocks noChangeArrowheads="1"/>
          </p:cNvSpPr>
          <p:nvPr/>
        </p:nvSpPr>
        <p:spPr bwMode="auto">
          <a:xfrm>
            <a:off x="4984812" y="4193034"/>
            <a:ext cx="2984376" cy="1600200"/>
          </a:xfrm>
          <a:prstGeom prst="rect">
            <a:avLst/>
          </a:prstGeom>
          <a:noFill/>
          <a:ln w="28575">
            <a:solidFill>
              <a:srgbClr val="CC0000"/>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1467404" name="Rectangle 12"/>
          <p:cNvSpPr>
            <a:spLocks noChangeArrowheads="1"/>
          </p:cNvSpPr>
          <p:nvPr/>
        </p:nvSpPr>
        <p:spPr bwMode="auto">
          <a:xfrm>
            <a:off x="8578788" y="3809430"/>
            <a:ext cx="1524000" cy="1981200"/>
          </a:xfrm>
          <a:prstGeom prst="rect">
            <a:avLst/>
          </a:prstGeom>
          <a:noFill/>
          <a:ln w="28575">
            <a:solidFill>
              <a:srgbClr val="CC0000"/>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25609" name="Rectangle 5"/>
          <p:cNvSpPr>
            <a:spLocks noChangeArrowheads="1"/>
          </p:cNvSpPr>
          <p:nvPr/>
        </p:nvSpPr>
        <p:spPr bwMode="auto">
          <a:xfrm>
            <a:off x="1123315" y="260350"/>
            <a:ext cx="10146030" cy="6264275"/>
          </a:xfrm>
          <a:prstGeom prst="rect">
            <a:avLst/>
          </a:prstGeom>
          <a:noFill/>
          <a:ln w="57150" cmpd="thinThick">
            <a:solidFill>
              <a:srgbClr val="FF6699"/>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67395">
                                            <p:txEl>
                                              <p:pRg st="0" end="0"/>
                                            </p:txEl>
                                          </p:spTgt>
                                        </p:tgtEl>
                                        <p:attrNameLst>
                                          <p:attrName>style.visibility</p:attrName>
                                        </p:attrNameLst>
                                      </p:cBhvr>
                                      <p:to>
                                        <p:strVal val="visible"/>
                                      </p:to>
                                    </p:set>
                                    <p:animEffect transition="in" filter="blinds(horizontal)">
                                      <p:cBhvr>
                                        <p:cTn id="7" dur="500"/>
                                        <p:tgtEl>
                                          <p:spTgt spid="14673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67395">
                                            <p:txEl>
                                              <p:pRg st="1" end="1"/>
                                            </p:txEl>
                                          </p:spTgt>
                                        </p:tgtEl>
                                        <p:attrNameLst>
                                          <p:attrName>style.visibility</p:attrName>
                                        </p:attrNameLst>
                                      </p:cBhvr>
                                      <p:to>
                                        <p:strVal val="visible"/>
                                      </p:to>
                                    </p:set>
                                    <p:animEffect transition="in" filter="blinds(horizontal)">
                                      <p:cBhvr>
                                        <p:cTn id="12" dur="500"/>
                                        <p:tgtEl>
                                          <p:spTgt spid="14673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67400"/>
                                        </p:tgtEl>
                                        <p:attrNameLst>
                                          <p:attrName>style.visibility</p:attrName>
                                        </p:attrNameLst>
                                      </p:cBhvr>
                                      <p:to>
                                        <p:strVal val="visible"/>
                                      </p:to>
                                    </p:set>
                                    <p:animEffect transition="in" filter="blinds(horizontal)">
                                      <p:cBhvr>
                                        <p:cTn id="17" dur="500"/>
                                        <p:tgtEl>
                                          <p:spTgt spid="146740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nodePh="1">
                                  <p:stCondLst>
                                    <p:cond delay="0"/>
                                  </p:stCondLst>
                                  <p:endCondLst>
                                    <p:cond evt="begin" delay="0">
                                      <p:tn val="20"/>
                                    </p:cond>
                                  </p:endCondLst>
                                  <p:childTnLst>
                                    <p:set>
                                      <p:cBhvr>
                                        <p:cTn id="21" dur="1" fill="hold">
                                          <p:stCondLst>
                                            <p:cond delay="0"/>
                                          </p:stCondLst>
                                        </p:cTn>
                                        <p:tgtEl>
                                          <p:spTgt spid="1467397"/>
                                        </p:tgtEl>
                                        <p:attrNameLst>
                                          <p:attrName>style.visibility</p:attrName>
                                        </p:attrNameLst>
                                      </p:cBhvr>
                                      <p:to>
                                        <p:strVal val="visible"/>
                                      </p:to>
                                    </p:set>
                                    <p:animEffect transition="in" filter="blinds(horizontal)">
                                      <p:cBhvr>
                                        <p:cTn id="22" dur="500"/>
                                        <p:tgtEl>
                                          <p:spTgt spid="146739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67402"/>
                                        </p:tgtEl>
                                        <p:attrNameLst>
                                          <p:attrName>style.visibility</p:attrName>
                                        </p:attrNameLst>
                                      </p:cBhvr>
                                      <p:to>
                                        <p:strVal val="visible"/>
                                      </p:to>
                                    </p:set>
                                    <p:anim calcmode="lin" valueType="num">
                                      <p:cBhvr additive="base">
                                        <p:cTn id="27" dur="500" fill="hold"/>
                                        <p:tgtEl>
                                          <p:spTgt spid="1467402"/>
                                        </p:tgtEl>
                                        <p:attrNameLst>
                                          <p:attrName>ppt_x</p:attrName>
                                        </p:attrNameLst>
                                      </p:cBhvr>
                                      <p:tavLst>
                                        <p:tav tm="0">
                                          <p:val>
                                            <p:strVal val="#ppt_x"/>
                                          </p:val>
                                        </p:tav>
                                        <p:tav tm="100000">
                                          <p:val>
                                            <p:strVal val="#ppt_x"/>
                                          </p:val>
                                        </p:tav>
                                      </p:tavLst>
                                    </p:anim>
                                    <p:anim calcmode="lin" valueType="num">
                                      <p:cBhvr additive="base">
                                        <p:cTn id="28" dur="500" fill="hold"/>
                                        <p:tgtEl>
                                          <p:spTgt spid="146740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67403"/>
                                        </p:tgtEl>
                                        <p:attrNameLst>
                                          <p:attrName>style.visibility</p:attrName>
                                        </p:attrNameLst>
                                      </p:cBhvr>
                                      <p:to>
                                        <p:strVal val="visible"/>
                                      </p:to>
                                    </p:set>
                                    <p:anim calcmode="lin" valueType="num">
                                      <p:cBhvr additive="base">
                                        <p:cTn id="33" dur="500" fill="hold"/>
                                        <p:tgtEl>
                                          <p:spTgt spid="1467403"/>
                                        </p:tgtEl>
                                        <p:attrNameLst>
                                          <p:attrName>ppt_x</p:attrName>
                                        </p:attrNameLst>
                                      </p:cBhvr>
                                      <p:tavLst>
                                        <p:tav tm="0">
                                          <p:val>
                                            <p:strVal val="#ppt_x"/>
                                          </p:val>
                                        </p:tav>
                                        <p:tav tm="100000">
                                          <p:val>
                                            <p:strVal val="#ppt_x"/>
                                          </p:val>
                                        </p:tav>
                                      </p:tavLst>
                                    </p:anim>
                                    <p:anim calcmode="lin" valueType="num">
                                      <p:cBhvr additive="base">
                                        <p:cTn id="34" dur="500" fill="hold"/>
                                        <p:tgtEl>
                                          <p:spTgt spid="146740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467404"/>
                                        </p:tgtEl>
                                        <p:attrNameLst>
                                          <p:attrName>style.visibility</p:attrName>
                                        </p:attrNameLst>
                                      </p:cBhvr>
                                      <p:to>
                                        <p:strVal val="visible"/>
                                      </p:to>
                                    </p:set>
                                    <p:anim calcmode="lin" valueType="num">
                                      <p:cBhvr additive="base">
                                        <p:cTn id="39" dur="500" fill="hold"/>
                                        <p:tgtEl>
                                          <p:spTgt spid="1467404"/>
                                        </p:tgtEl>
                                        <p:attrNameLst>
                                          <p:attrName>ppt_x</p:attrName>
                                        </p:attrNameLst>
                                      </p:cBhvr>
                                      <p:tavLst>
                                        <p:tav tm="0">
                                          <p:val>
                                            <p:strVal val="#ppt_x"/>
                                          </p:val>
                                        </p:tav>
                                        <p:tav tm="100000">
                                          <p:val>
                                            <p:strVal val="#ppt_x"/>
                                          </p:val>
                                        </p:tav>
                                      </p:tavLst>
                                    </p:anim>
                                    <p:anim calcmode="lin" valueType="num">
                                      <p:cBhvr additive="base">
                                        <p:cTn id="40" dur="500" fill="hold"/>
                                        <p:tgtEl>
                                          <p:spTgt spid="14674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7397" grpId="0"/>
      <p:bldP spid="1467402" grpId="0" animBg="1"/>
      <p:bldP spid="1467403" grpId="0" animBg="1"/>
      <p:bldP spid="146740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882588" y="350837"/>
            <a:ext cx="10515600" cy="1325563"/>
          </a:xfrm>
        </p:spPr>
        <p:txBody>
          <a:bodyPr/>
          <a:lstStyle/>
          <a:p>
            <a:pPr eaLnBrk="1" hangingPunct="1"/>
            <a:r>
              <a:rPr lang="zh-CN" altLang="en-US" sz="4000" b="1" dirty="0">
                <a:ea typeface="黑体" panose="02010609060101010101" pitchFamily="49" charset="-122"/>
              </a:rPr>
              <a:t>改变抗体分子大小增强靶向性</a:t>
            </a:r>
            <a:endParaRPr lang="zh-CN" altLang="en-US" sz="4000" b="1" dirty="0">
              <a:ea typeface="黑体" panose="02010609060101010101" pitchFamily="49" charset="-122"/>
            </a:endParaRPr>
          </a:p>
        </p:txBody>
      </p:sp>
      <p:sp>
        <p:nvSpPr>
          <p:cNvPr id="1533955" name="Rectangle 3"/>
          <p:cNvSpPr>
            <a:spLocks noGrp="1" noChangeArrowheads="1"/>
          </p:cNvSpPr>
          <p:nvPr>
            <p:ph type="body" idx="1"/>
          </p:nvPr>
        </p:nvSpPr>
        <p:spPr>
          <a:xfrm>
            <a:off x="1588135" y="3810000"/>
            <a:ext cx="8437245" cy="2895600"/>
          </a:xfrm>
        </p:spPr>
        <p:txBody>
          <a:bodyPr/>
          <a:lstStyle/>
          <a:p>
            <a:pPr eaLnBrk="1" hangingPunct="1">
              <a:lnSpc>
                <a:spcPct val="120000"/>
              </a:lnSpc>
            </a:pPr>
            <a:r>
              <a:rPr lang="zh-CN" altLang="en-US" sz="2400" b="1" dirty="0">
                <a:solidFill>
                  <a:srgbClr val="1203D3"/>
                </a:solidFill>
                <a:latin typeface="等线" panose="02010600030101010101" charset="-122"/>
                <a:ea typeface="等线" panose="02010600030101010101" charset="-122"/>
                <a:cs typeface="等线" panose="02010600030101010101" charset="-122"/>
              </a:rPr>
              <a:t>以抗体在靶部位与血液中的比值（</a:t>
            </a:r>
            <a:r>
              <a:rPr lang="en-US" altLang="zh-CN" sz="2400" b="1" dirty="0">
                <a:solidFill>
                  <a:srgbClr val="1203D3"/>
                </a:solidFill>
                <a:latin typeface="等线" panose="02010600030101010101" charset="-122"/>
                <a:ea typeface="等线" panose="02010600030101010101" charset="-122"/>
                <a:cs typeface="等线" panose="02010600030101010101" charset="-122"/>
              </a:rPr>
              <a:t>T/B</a:t>
            </a:r>
            <a:r>
              <a:rPr lang="zh-CN" altLang="en-US" sz="2400" b="1" dirty="0">
                <a:solidFill>
                  <a:srgbClr val="1203D3"/>
                </a:solidFill>
                <a:latin typeface="等线" panose="02010600030101010101" charset="-122"/>
                <a:ea typeface="等线" panose="02010600030101010101" charset="-122"/>
                <a:cs typeface="等线" panose="02010600030101010101" charset="-122"/>
              </a:rPr>
              <a:t>）而言，</a:t>
            </a:r>
            <a:r>
              <a:rPr lang="en-US" altLang="zh-CN" sz="2400" b="1" dirty="0" err="1">
                <a:solidFill>
                  <a:srgbClr val="1203D3"/>
                </a:solidFill>
                <a:latin typeface="等线" panose="02010600030101010101" charset="-122"/>
                <a:ea typeface="等线" panose="02010600030101010101" charset="-122"/>
                <a:cs typeface="等线" panose="02010600030101010101" charset="-122"/>
              </a:rPr>
              <a:t>diabody</a:t>
            </a:r>
            <a:r>
              <a:rPr lang="zh-CN" altLang="en-US" sz="2400" b="1" dirty="0">
                <a:solidFill>
                  <a:srgbClr val="1203D3"/>
                </a:solidFill>
                <a:latin typeface="等线" panose="02010600030101010101" charset="-122"/>
                <a:ea typeface="等线" panose="02010600030101010101" charset="-122"/>
                <a:cs typeface="等线" panose="02010600030101010101" charset="-122"/>
              </a:rPr>
              <a:t>和</a:t>
            </a:r>
            <a:r>
              <a:rPr lang="en-US" altLang="zh-CN" sz="2400" b="1" dirty="0" err="1">
                <a:solidFill>
                  <a:srgbClr val="1203D3"/>
                </a:solidFill>
                <a:latin typeface="等线" panose="02010600030101010101" charset="-122"/>
                <a:ea typeface="等线" panose="02010600030101010101" charset="-122"/>
                <a:cs typeface="等线" panose="02010600030101010101" charset="-122"/>
              </a:rPr>
              <a:t>minibody</a:t>
            </a:r>
            <a:r>
              <a:rPr lang="zh-CN" altLang="en-US" sz="2400" b="1" dirty="0">
                <a:solidFill>
                  <a:srgbClr val="1203D3"/>
                </a:solidFill>
                <a:latin typeface="等线" panose="02010600030101010101" charset="-122"/>
                <a:ea typeface="等线" panose="02010600030101010101" charset="-122"/>
                <a:cs typeface="等线" panose="02010600030101010101" charset="-122"/>
              </a:rPr>
              <a:t>明显高于完整抗体和单链抗体。</a:t>
            </a:r>
            <a:endParaRPr lang="zh-CN" altLang="en-US" sz="2400" b="1" dirty="0">
              <a:solidFill>
                <a:srgbClr val="1203D3"/>
              </a:solidFill>
              <a:latin typeface="等线" panose="02010600030101010101" charset="-122"/>
              <a:ea typeface="等线" panose="02010600030101010101" charset="-122"/>
              <a:cs typeface="等线" panose="02010600030101010101" charset="-122"/>
            </a:endParaRPr>
          </a:p>
          <a:p>
            <a:pPr eaLnBrk="1" hangingPunct="1">
              <a:lnSpc>
                <a:spcPct val="120000"/>
              </a:lnSpc>
            </a:pPr>
            <a:r>
              <a:rPr lang="en-US" altLang="zh-CN" sz="2400" b="1" dirty="0">
                <a:solidFill>
                  <a:srgbClr val="1203D3"/>
                </a:solidFill>
                <a:latin typeface="等线" panose="02010600030101010101" charset="-122"/>
                <a:ea typeface="等线" panose="02010600030101010101" charset="-122"/>
                <a:cs typeface="等线" panose="02010600030101010101" charset="-122"/>
              </a:rPr>
              <a:t>T/B</a:t>
            </a:r>
            <a:r>
              <a:rPr lang="zh-CN" altLang="en-US" sz="2400" b="1" dirty="0">
                <a:solidFill>
                  <a:srgbClr val="1203D3"/>
                </a:solidFill>
                <a:latin typeface="等线" panose="02010600030101010101" charset="-122"/>
                <a:ea typeface="等线" panose="02010600030101010101" charset="-122"/>
                <a:cs typeface="等线" panose="02010600030101010101" charset="-122"/>
              </a:rPr>
              <a:t>比值的增高意味着抗体在靶部位浓度高，靶向性好。</a:t>
            </a:r>
            <a:endParaRPr lang="zh-CN" altLang="en-US" sz="2400" b="1" dirty="0">
              <a:solidFill>
                <a:srgbClr val="1203D3"/>
              </a:solidFill>
              <a:latin typeface="等线" panose="02010600030101010101" charset="-122"/>
              <a:ea typeface="等线" panose="02010600030101010101" charset="-122"/>
              <a:cs typeface="等线" panose="02010600030101010101" charset="-122"/>
            </a:endParaRPr>
          </a:p>
          <a:p>
            <a:pPr eaLnBrk="1" hangingPunct="1">
              <a:lnSpc>
                <a:spcPct val="120000"/>
              </a:lnSpc>
            </a:pPr>
            <a:r>
              <a:rPr lang="en-US" altLang="zh-CN" sz="2400" b="1" dirty="0" err="1">
                <a:solidFill>
                  <a:srgbClr val="1203D3"/>
                </a:solidFill>
                <a:latin typeface="等线" panose="02010600030101010101" charset="-122"/>
                <a:ea typeface="等线" panose="02010600030101010101" charset="-122"/>
                <a:cs typeface="等线" panose="02010600030101010101" charset="-122"/>
              </a:rPr>
              <a:t>diabody</a:t>
            </a:r>
            <a:r>
              <a:rPr lang="zh-CN" altLang="en-US" sz="2400" b="1" dirty="0">
                <a:solidFill>
                  <a:srgbClr val="1203D3"/>
                </a:solidFill>
                <a:latin typeface="等线" panose="02010600030101010101" charset="-122"/>
                <a:ea typeface="等线" panose="02010600030101010101" charset="-122"/>
                <a:cs typeface="等线" panose="02010600030101010101" charset="-122"/>
              </a:rPr>
              <a:t>和</a:t>
            </a:r>
            <a:r>
              <a:rPr lang="en-US" altLang="zh-CN" sz="2400" b="1" dirty="0" err="1">
                <a:solidFill>
                  <a:srgbClr val="1203D3"/>
                </a:solidFill>
                <a:latin typeface="等线" panose="02010600030101010101" charset="-122"/>
                <a:ea typeface="等线" panose="02010600030101010101" charset="-122"/>
                <a:cs typeface="等线" panose="02010600030101010101" charset="-122"/>
              </a:rPr>
              <a:t>minibody</a:t>
            </a:r>
            <a:r>
              <a:rPr lang="zh-CN" altLang="en-US" sz="2400" b="1" dirty="0">
                <a:solidFill>
                  <a:srgbClr val="1203D3"/>
                </a:solidFill>
                <a:latin typeface="等线" panose="02010600030101010101" charset="-122"/>
                <a:ea typeface="等线" panose="02010600030101010101" charset="-122"/>
                <a:cs typeface="等线" panose="02010600030101010101" charset="-122"/>
              </a:rPr>
              <a:t>是较理想的免疫显象或治疗用抗体形式。</a:t>
            </a:r>
            <a:endParaRPr lang="zh-CN" altLang="en-US" sz="2400" dirty="0">
              <a:latin typeface="等线" panose="02010600030101010101" charset="-122"/>
              <a:ea typeface="等线" panose="02010600030101010101" charset="-122"/>
              <a:cs typeface="等线" panose="02010600030101010101" charset="-122"/>
            </a:endParaRPr>
          </a:p>
        </p:txBody>
      </p:sp>
      <p:pic>
        <p:nvPicPr>
          <p:cNvPr id="1533956" name="Picture 4" descr="sm-Abs"/>
          <p:cNvPicPr>
            <a:picLocks noChangeAspect="1" noChangeArrowheads="1"/>
          </p:cNvPicPr>
          <p:nvPr/>
        </p:nvPicPr>
        <p:blipFill>
          <a:blip r:embed="rId1">
            <a:extLst>
              <a:ext uri="{28A0092B-C50C-407E-A947-70E740481C1C}">
                <a14:useLocalDpi xmlns:a14="http://schemas.microsoft.com/office/drawing/2010/main" val="0"/>
              </a:ext>
            </a:extLst>
          </a:blip>
          <a:srcRect l="28572" t="48264"/>
          <a:stretch>
            <a:fillRect/>
          </a:stretch>
        </p:blipFill>
        <p:spPr bwMode="auto">
          <a:xfrm>
            <a:off x="7696200" y="1981200"/>
            <a:ext cx="2667000" cy="1524000"/>
          </a:xfrm>
          <a:prstGeom prst="rect">
            <a:avLst/>
          </a:prstGeom>
          <a:noFill/>
          <a:ln w="28575">
            <a:solidFill>
              <a:srgbClr val="CC0000"/>
            </a:solidFill>
            <a:miter lim="800000"/>
            <a:headEnd/>
            <a:tailEnd/>
          </a:ln>
          <a:extLst>
            <a:ext uri="{909E8E84-426E-40DD-AFC4-6F175D3DCCD1}">
              <a14:hiddenFill xmlns:a14="http://schemas.microsoft.com/office/drawing/2010/main">
                <a:solidFill>
                  <a:srgbClr val="FFFFFF"/>
                </a:solidFill>
              </a14:hiddenFill>
            </a:ext>
          </a:extLst>
        </p:spPr>
      </p:pic>
      <p:sp>
        <p:nvSpPr>
          <p:cNvPr id="1533958" name="Rectangle 6"/>
          <p:cNvSpPr>
            <a:spLocks noChangeArrowheads="1"/>
          </p:cNvSpPr>
          <p:nvPr/>
        </p:nvSpPr>
        <p:spPr bwMode="auto">
          <a:xfrm>
            <a:off x="1588363" y="1828800"/>
            <a:ext cx="5486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spcBef>
                <a:spcPct val="20000"/>
              </a:spcBef>
              <a:buClr>
                <a:schemeClr val="tx1"/>
              </a:buClr>
              <a:buSzPct val="70000"/>
              <a:buFont typeface="Wingdings" panose="05000000000000000000" pitchFamily="2" charset="2"/>
              <a:buChar char="l"/>
            </a:pPr>
            <a:r>
              <a:rPr lang="zh-CN" altLang="en-US" sz="2400" b="1" dirty="0">
                <a:solidFill>
                  <a:srgbClr val="1203D3"/>
                </a:solidFill>
                <a:latin typeface="等线" panose="02010600030101010101" charset="-122"/>
                <a:ea typeface="等线" panose="02010600030101010101" charset="-122"/>
              </a:rPr>
              <a:t>抗体分子越小越容易通过血管壁，但在血液中被清除的速度也快。完整抗体穿透性差，但在血液中的半衰期长，可达几十个小时。</a:t>
            </a:r>
            <a:endParaRPr lang="zh-CN" altLang="en-US" sz="2400" b="1" dirty="0">
              <a:solidFill>
                <a:srgbClr val="1203D3"/>
              </a:solidFill>
              <a:latin typeface="等线" panose="02010600030101010101" charset="-122"/>
              <a:ea typeface="等线" panose="02010600030101010101" charset="-122"/>
            </a:endParaRPr>
          </a:p>
        </p:txBody>
      </p:sp>
      <p:sp>
        <p:nvSpPr>
          <p:cNvPr id="6" name="Rectangle 5"/>
          <p:cNvSpPr>
            <a:spLocks noChangeArrowheads="1"/>
          </p:cNvSpPr>
          <p:nvPr/>
        </p:nvSpPr>
        <p:spPr bwMode="auto">
          <a:xfrm>
            <a:off x="807868" y="260351"/>
            <a:ext cx="10315852" cy="6264275"/>
          </a:xfrm>
          <a:prstGeom prst="rect">
            <a:avLst/>
          </a:prstGeom>
          <a:noFill/>
          <a:ln w="57150" cmpd="thinThick">
            <a:solidFill>
              <a:srgbClr val="FF6699"/>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3958"/>
                                        </p:tgtEl>
                                        <p:attrNameLst>
                                          <p:attrName>style.visibility</p:attrName>
                                        </p:attrNameLst>
                                      </p:cBhvr>
                                      <p:to>
                                        <p:strVal val="visible"/>
                                      </p:to>
                                    </p:set>
                                    <p:animEffect transition="in" filter="blinds(horizontal)">
                                      <p:cBhvr>
                                        <p:cTn id="7" dur="500"/>
                                        <p:tgtEl>
                                          <p:spTgt spid="153395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33955">
                                            <p:txEl>
                                              <p:pRg st="0" end="0"/>
                                            </p:txEl>
                                          </p:spTgt>
                                        </p:tgtEl>
                                        <p:attrNameLst>
                                          <p:attrName>style.visibility</p:attrName>
                                        </p:attrNameLst>
                                      </p:cBhvr>
                                      <p:to>
                                        <p:strVal val="visible"/>
                                      </p:to>
                                    </p:set>
                                    <p:animEffect transition="in" filter="blinds(horizontal)">
                                      <p:cBhvr>
                                        <p:cTn id="12" dur="500"/>
                                        <p:tgtEl>
                                          <p:spTgt spid="1533955">
                                            <p:txEl>
                                              <p:pRg st="0" end="0"/>
                                            </p:txEl>
                                          </p:spTgt>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1533956"/>
                                        </p:tgtEl>
                                        <p:attrNameLst>
                                          <p:attrName>style.visibility</p:attrName>
                                        </p:attrNameLst>
                                      </p:cBhvr>
                                      <p:to>
                                        <p:strVal val="visible"/>
                                      </p:to>
                                    </p:set>
                                    <p:anim calcmode="lin" valueType="num">
                                      <p:cBhvr additive="base">
                                        <p:cTn id="16" dur="500" fill="hold"/>
                                        <p:tgtEl>
                                          <p:spTgt spid="1533956"/>
                                        </p:tgtEl>
                                        <p:attrNameLst>
                                          <p:attrName>ppt_x</p:attrName>
                                        </p:attrNameLst>
                                      </p:cBhvr>
                                      <p:tavLst>
                                        <p:tav tm="0">
                                          <p:val>
                                            <p:strVal val="#ppt_x"/>
                                          </p:val>
                                        </p:tav>
                                        <p:tav tm="100000">
                                          <p:val>
                                            <p:strVal val="#ppt_x"/>
                                          </p:val>
                                        </p:tav>
                                      </p:tavLst>
                                    </p:anim>
                                    <p:anim calcmode="lin" valueType="num">
                                      <p:cBhvr additive="base">
                                        <p:cTn id="17" dur="500" fill="hold"/>
                                        <p:tgtEl>
                                          <p:spTgt spid="153395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33955">
                                            <p:txEl>
                                              <p:pRg st="1" end="1"/>
                                            </p:txEl>
                                          </p:spTgt>
                                        </p:tgtEl>
                                        <p:attrNameLst>
                                          <p:attrName>style.visibility</p:attrName>
                                        </p:attrNameLst>
                                      </p:cBhvr>
                                      <p:to>
                                        <p:strVal val="visible"/>
                                      </p:to>
                                    </p:set>
                                    <p:animEffect transition="in" filter="blinds(horizontal)">
                                      <p:cBhvr>
                                        <p:cTn id="22" dur="500"/>
                                        <p:tgtEl>
                                          <p:spTgt spid="153395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533955">
                                            <p:txEl>
                                              <p:pRg st="2" end="2"/>
                                            </p:txEl>
                                          </p:spTgt>
                                        </p:tgtEl>
                                        <p:attrNameLst>
                                          <p:attrName>style.visibility</p:attrName>
                                        </p:attrNameLst>
                                      </p:cBhvr>
                                      <p:to>
                                        <p:strVal val="visible"/>
                                      </p:to>
                                    </p:set>
                                    <p:animEffect transition="in" filter="blinds(horizontal)">
                                      <p:cBhvr>
                                        <p:cTn id="27" dur="500"/>
                                        <p:tgtEl>
                                          <p:spTgt spid="15339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395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1386628" y="808330"/>
            <a:ext cx="5473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b="1" dirty="0">
                <a:solidFill>
                  <a:srgbClr val="333399"/>
                </a:solidFill>
                <a:latin typeface="楷体_GB2312" pitchFamily="49" charset="-122"/>
                <a:ea typeface="楷体_GB2312" pitchFamily="49" charset="-122"/>
              </a:rPr>
              <a:t> </a:t>
            </a:r>
            <a:r>
              <a:rPr lang="zh-CN" altLang="en-US" b="1" dirty="0">
                <a:solidFill>
                  <a:srgbClr val="333399"/>
                </a:solidFill>
                <a:latin typeface="楷体_GB2312" pitchFamily="49" charset="-122"/>
                <a:ea typeface="楷体_GB2312" pitchFamily="49" charset="-122"/>
              </a:rPr>
              <a:t>  </a:t>
            </a:r>
            <a:r>
              <a:rPr lang="zh-CN" altLang="en-US" sz="4000" b="1" dirty="0">
                <a:solidFill>
                  <a:srgbClr val="990033"/>
                </a:solidFill>
                <a:latin typeface="黑体" panose="02010609060101010101" pitchFamily="49" charset="-122"/>
                <a:ea typeface="黑体" panose="02010609060101010101" pitchFamily="49" charset="-122"/>
              </a:rPr>
              <a:t>小分子抗体的优点</a:t>
            </a:r>
            <a:endParaRPr lang="en-US" altLang="zh-CN" sz="4000" b="1" dirty="0">
              <a:solidFill>
                <a:srgbClr val="990033"/>
              </a:solidFill>
              <a:latin typeface="黑体" panose="02010609060101010101" pitchFamily="49" charset="-122"/>
              <a:ea typeface="黑体" panose="02010609060101010101" pitchFamily="49" charset="-122"/>
            </a:endParaRPr>
          </a:p>
          <a:p>
            <a:pPr eaLnBrk="1" hangingPunct="1"/>
            <a:r>
              <a:rPr lang="zh-CN" altLang="en-US" b="1" dirty="0">
                <a:solidFill>
                  <a:srgbClr val="333399"/>
                </a:solidFill>
                <a:latin typeface="楷体_GB2312" pitchFamily="49" charset="-122"/>
                <a:ea typeface="楷体_GB2312" pitchFamily="49" charset="-122"/>
              </a:rPr>
              <a:t> </a:t>
            </a:r>
            <a:endParaRPr lang="zh-CN" altLang="en-US" sz="2400" b="1" dirty="0">
              <a:latin typeface="楷体_GB2312" pitchFamily="49" charset="-122"/>
              <a:ea typeface="楷体_GB2312" pitchFamily="49" charset="-122"/>
            </a:endParaRPr>
          </a:p>
        </p:txBody>
      </p:sp>
      <p:sp>
        <p:nvSpPr>
          <p:cNvPr id="27651" name="Rectangle 4"/>
          <p:cNvSpPr>
            <a:spLocks noChangeArrowheads="1"/>
          </p:cNvSpPr>
          <p:nvPr/>
        </p:nvSpPr>
        <p:spPr bwMode="auto">
          <a:xfrm>
            <a:off x="1473694" y="260351"/>
            <a:ext cx="9294920" cy="6264275"/>
          </a:xfrm>
          <a:prstGeom prst="rect">
            <a:avLst/>
          </a:prstGeom>
          <a:noFill/>
          <a:ln w="57150" cmpd="thinThick">
            <a:solidFill>
              <a:srgbClr val="FF6699"/>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 name="Text Box 2"/>
          <p:cNvSpPr txBox="1">
            <a:spLocks noChangeArrowheads="1"/>
          </p:cNvSpPr>
          <p:nvPr/>
        </p:nvSpPr>
        <p:spPr bwMode="auto">
          <a:xfrm>
            <a:off x="2495550" y="1816100"/>
            <a:ext cx="6938010" cy="3921125"/>
          </a:xfrm>
          <a:prstGeom prst="rect">
            <a:avLst/>
          </a:prstGeom>
          <a:noFill/>
          <a:ln>
            <a:noFill/>
          </a:ln>
        </p:spPr>
        <p:txBody>
          <a:bodyPr>
            <a:no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marL="457200" indent="-457200" eaLnBrk="1" hangingPunct="1">
              <a:lnSpc>
                <a:spcPct val="150000"/>
              </a:lnSpc>
              <a:spcBef>
                <a:spcPct val="0"/>
              </a:spcBef>
              <a:defRPr/>
            </a:pPr>
            <a:r>
              <a:rPr lang="zh-CN" altLang="en-US" sz="2800" b="1" dirty="0">
                <a:solidFill>
                  <a:srgbClr val="333399"/>
                </a:solidFill>
                <a:latin typeface="等线" panose="02010600030101010101" charset="-122"/>
                <a:ea typeface="等线" panose="02010600030101010101" charset="-122"/>
                <a:cs typeface="等线" panose="02010600030101010101" charset="-122"/>
              </a:rPr>
              <a:t>可以用细菌发酵生产，成本低</a:t>
            </a:r>
            <a:endParaRPr lang="en-US" altLang="zh-CN" sz="2800" b="1" dirty="0">
              <a:solidFill>
                <a:srgbClr val="333399"/>
              </a:solidFill>
              <a:latin typeface="等线" panose="02010600030101010101" charset="-122"/>
              <a:ea typeface="等线" panose="02010600030101010101" charset="-122"/>
              <a:cs typeface="等线" panose="02010600030101010101" charset="-122"/>
            </a:endParaRPr>
          </a:p>
          <a:p>
            <a:pPr marL="457200" indent="-457200" eaLnBrk="1" hangingPunct="1">
              <a:lnSpc>
                <a:spcPct val="150000"/>
              </a:lnSpc>
              <a:spcBef>
                <a:spcPct val="0"/>
              </a:spcBef>
              <a:defRPr/>
            </a:pPr>
            <a:r>
              <a:rPr lang="zh-CN" altLang="en-US" sz="2800" b="1" dirty="0">
                <a:solidFill>
                  <a:srgbClr val="333399"/>
                </a:solidFill>
                <a:latin typeface="等线" panose="02010600030101010101" charset="-122"/>
                <a:ea typeface="等线" panose="02010600030101010101" charset="-122"/>
                <a:cs typeface="等线" panose="02010600030101010101" charset="-122"/>
              </a:rPr>
              <a:t>分子小，穿透力强</a:t>
            </a:r>
            <a:endParaRPr lang="en-US" altLang="zh-CN" sz="2800" b="1" dirty="0">
              <a:solidFill>
                <a:srgbClr val="333399"/>
              </a:solidFill>
              <a:latin typeface="等线" panose="02010600030101010101" charset="-122"/>
              <a:ea typeface="等线" panose="02010600030101010101" charset="-122"/>
              <a:cs typeface="等线" panose="02010600030101010101" charset="-122"/>
            </a:endParaRPr>
          </a:p>
          <a:p>
            <a:pPr marL="457200" indent="-457200" eaLnBrk="1" hangingPunct="1">
              <a:lnSpc>
                <a:spcPct val="150000"/>
              </a:lnSpc>
              <a:spcBef>
                <a:spcPct val="0"/>
              </a:spcBef>
              <a:defRPr/>
            </a:pPr>
            <a:r>
              <a:rPr lang="zh-CN" altLang="en-US" sz="2800" b="1" dirty="0">
                <a:solidFill>
                  <a:srgbClr val="333399"/>
                </a:solidFill>
                <a:latin typeface="等线" panose="02010600030101010101" charset="-122"/>
                <a:ea typeface="等线" panose="02010600030101010101" charset="-122"/>
                <a:cs typeface="等线" panose="02010600030101010101" charset="-122"/>
              </a:rPr>
              <a:t>不含</a:t>
            </a:r>
            <a:r>
              <a:rPr lang="en-US" altLang="zh-CN" sz="2800" b="1" dirty="0">
                <a:solidFill>
                  <a:srgbClr val="333399"/>
                </a:solidFill>
                <a:latin typeface="等线" panose="02010600030101010101" charset="-122"/>
                <a:ea typeface="等线" panose="02010600030101010101" charset="-122"/>
                <a:cs typeface="等线" panose="02010600030101010101" charset="-122"/>
              </a:rPr>
              <a:t>Fc</a:t>
            </a:r>
            <a:r>
              <a:rPr lang="zh-CN" altLang="en-US" sz="2800" b="1" dirty="0">
                <a:solidFill>
                  <a:srgbClr val="333399"/>
                </a:solidFill>
                <a:latin typeface="等线" panose="02010600030101010101" charset="-122"/>
                <a:ea typeface="等线" panose="02010600030101010101" charset="-122"/>
                <a:cs typeface="等线" panose="02010600030101010101" charset="-122"/>
              </a:rPr>
              <a:t>，没有</a:t>
            </a:r>
            <a:r>
              <a:rPr lang="en-US" altLang="zh-CN" sz="2800" b="1" dirty="0">
                <a:solidFill>
                  <a:srgbClr val="333399"/>
                </a:solidFill>
                <a:latin typeface="等线" panose="02010600030101010101" charset="-122"/>
                <a:ea typeface="等线" panose="02010600030101010101" charset="-122"/>
                <a:cs typeface="等线" panose="02010600030101010101" charset="-122"/>
              </a:rPr>
              <a:t>Fc</a:t>
            </a:r>
            <a:r>
              <a:rPr lang="zh-CN" altLang="en-US" sz="2800" b="1" dirty="0">
                <a:solidFill>
                  <a:srgbClr val="333399"/>
                </a:solidFill>
                <a:latin typeface="等线" panose="02010600030101010101" charset="-122"/>
                <a:ea typeface="等线" panose="02010600030101010101" charset="-122"/>
                <a:cs typeface="等线" panose="02010600030101010101" charset="-122"/>
              </a:rPr>
              <a:t>带来的效应</a:t>
            </a:r>
            <a:endParaRPr lang="en-US" altLang="zh-CN" sz="2800" b="1" dirty="0">
              <a:solidFill>
                <a:srgbClr val="333399"/>
              </a:solidFill>
              <a:latin typeface="等线" panose="02010600030101010101" charset="-122"/>
              <a:ea typeface="等线" panose="02010600030101010101" charset="-122"/>
              <a:cs typeface="等线" panose="02010600030101010101" charset="-122"/>
            </a:endParaRPr>
          </a:p>
          <a:p>
            <a:pPr marL="457200" indent="-457200" eaLnBrk="1" hangingPunct="1">
              <a:lnSpc>
                <a:spcPct val="150000"/>
              </a:lnSpc>
              <a:spcBef>
                <a:spcPct val="0"/>
              </a:spcBef>
              <a:defRPr/>
            </a:pPr>
            <a:r>
              <a:rPr lang="zh-CN" altLang="en-US" sz="2800" b="1" dirty="0">
                <a:solidFill>
                  <a:srgbClr val="333399"/>
                </a:solidFill>
                <a:latin typeface="等线" panose="02010600030101010101" charset="-122"/>
                <a:ea typeface="等线" panose="02010600030101010101" charset="-122"/>
                <a:cs typeface="等线" panose="02010600030101010101" charset="-122"/>
              </a:rPr>
              <a:t>半衰期短，易清除，利于解毒排出</a:t>
            </a:r>
            <a:endParaRPr lang="en-US" altLang="zh-CN" sz="2800" b="1" dirty="0">
              <a:solidFill>
                <a:srgbClr val="333399"/>
              </a:solidFill>
              <a:latin typeface="等线" panose="02010600030101010101" charset="-122"/>
              <a:ea typeface="等线" panose="02010600030101010101" charset="-122"/>
              <a:cs typeface="等线" panose="02010600030101010101" charset="-122"/>
            </a:endParaRPr>
          </a:p>
          <a:p>
            <a:pPr marL="457200" indent="-457200" eaLnBrk="1" hangingPunct="1">
              <a:lnSpc>
                <a:spcPct val="150000"/>
              </a:lnSpc>
              <a:spcBef>
                <a:spcPct val="0"/>
              </a:spcBef>
              <a:defRPr/>
            </a:pPr>
            <a:r>
              <a:rPr lang="zh-CN" altLang="en-US" sz="2800" b="1" dirty="0">
                <a:solidFill>
                  <a:srgbClr val="333399"/>
                </a:solidFill>
                <a:latin typeface="等线" panose="02010600030101010101" charset="-122"/>
                <a:ea typeface="等线" panose="02010600030101010101" charset="-122"/>
                <a:cs typeface="等线" panose="02010600030101010101" charset="-122"/>
              </a:rPr>
              <a:t>易于与毒素或酶基因连接</a:t>
            </a:r>
            <a:endParaRPr lang="zh-CN" altLang="en-US" sz="2800" b="1" dirty="0">
              <a:solidFill>
                <a:srgbClr val="333399"/>
              </a:solidFill>
              <a:latin typeface="等线" panose="02010600030101010101" charset="-122"/>
              <a:ea typeface="等线" panose="02010600030101010101" charset="-122"/>
              <a:cs typeface="等线" panose="02010600030101010101" charset="-122"/>
            </a:endParaRPr>
          </a:p>
          <a:p>
            <a:pPr eaLnBrk="1" hangingPunct="1">
              <a:spcBef>
                <a:spcPct val="0"/>
              </a:spcBef>
              <a:buFontTx/>
              <a:buNone/>
              <a:defRPr/>
            </a:pPr>
            <a:r>
              <a:rPr lang="zh-CN" altLang="en-US" b="1" dirty="0">
                <a:solidFill>
                  <a:srgbClr val="333399"/>
                </a:solidFill>
                <a:latin typeface="楷体_GB2312" pitchFamily="49" charset="-122"/>
                <a:ea typeface="楷体_GB2312" pitchFamily="49" charset="-122"/>
              </a:rPr>
              <a:t> </a:t>
            </a:r>
            <a:endParaRPr lang="zh-CN" altLang="en-US" sz="2400" b="1" dirty="0">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812290" y="387350"/>
            <a:ext cx="7835265" cy="995680"/>
          </a:xfrm>
        </p:spPr>
        <p:txBody>
          <a:bodyPr/>
          <a:lstStyle/>
          <a:p>
            <a:pPr eaLnBrk="1" hangingPunct="1"/>
            <a:r>
              <a:rPr lang="zh-CN" altLang="en-US" sz="4000" b="1" dirty="0">
                <a:solidFill>
                  <a:schemeClr val="tx1"/>
                </a:solidFill>
                <a:ea typeface="黑体" panose="02010609060101010101" pitchFamily="49" charset="-122"/>
              </a:rPr>
              <a:t>增强抗体效应功能</a:t>
            </a:r>
            <a:endParaRPr lang="zh-CN" altLang="en-US" sz="4000" b="1" dirty="0">
              <a:solidFill>
                <a:schemeClr val="tx1"/>
              </a:solidFill>
              <a:ea typeface="黑体" panose="02010609060101010101" pitchFamily="49" charset="-122"/>
            </a:endParaRPr>
          </a:p>
        </p:txBody>
      </p:sp>
      <p:sp>
        <p:nvSpPr>
          <p:cNvPr id="1500163" name="Rectangle 3"/>
          <p:cNvSpPr>
            <a:spLocks noGrp="1" noChangeArrowheads="1"/>
          </p:cNvSpPr>
          <p:nvPr>
            <p:ph type="body" idx="1"/>
          </p:nvPr>
        </p:nvSpPr>
        <p:spPr>
          <a:xfrm>
            <a:off x="2443732" y="1490506"/>
            <a:ext cx="7010400" cy="4403324"/>
          </a:xfrm>
        </p:spPr>
        <p:txBody>
          <a:bodyPr>
            <a:normAutofit lnSpcReduction="10000"/>
          </a:bodyPr>
          <a:lstStyle/>
          <a:p>
            <a:pPr>
              <a:lnSpc>
                <a:spcPct val="150000"/>
              </a:lnSpc>
              <a:spcBef>
                <a:spcPts val="600"/>
              </a:spcBef>
              <a:spcAft>
                <a:spcPts val="600"/>
              </a:spcAft>
            </a:pPr>
            <a:r>
              <a:rPr lang="zh-CN" altLang="en-US" sz="2400" b="1" dirty="0">
                <a:solidFill>
                  <a:schemeClr val="tx1"/>
                </a:solidFill>
                <a:latin typeface="等线" panose="02010600030101010101" charset="-122"/>
                <a:ea typeface="等线" panose="02010600030101010101" charset="-122"/>
                <a:cs typeface="等线" panose="02010600030101010101" charset="-122"/>
              </a:rPr>
              <a:t>天然抗体细胞毒效应有限</a:t>
            </a:r>
            <a:endParaRPr lang="en-US" altLang="zh-CN" sz="2400" b="1" dirty="0">
              <a:solidFill>
                <a:srgbClr val="1203D3"/>
              </a:solidFill>
              <a:latin typeface="等线" panose="02010600030101010101" charset="-122"/>
              <a:ea typeface="等线" panose="02010600030101010101" charset="-122"/>
              <a:cs typeface="等线" panose="02010600030101010101" charset="-122"/>
            </a:endParaRPr>
          </a:p>
          <a:p>
            <a:pPr>
              <a:lnSpc>
                <a:spcPct val="150000"/>
              </a:lnSpc>
              <a:spcBef>
                <a:spcPts val="600"/>
              </a:spcBef>
              <a:buNone/>
            </a:pPr>
            <a:r>
              <a:rPr lang="en-US" altLang="zh-CN" sz="2400" b="1" dirty="0">
                <a:solidFill>
                  <a:srgbClr val="009900"/>
                </a:solidFill>
                <a:latin typeface="等线" panose="02010600030101010101" charset="-122"/>
                <a:ea typeface="等线" panose="02010600030101010101" charset="-122"/>
                <a:cs typeface="等线" panose="02010600030101010101" charset="-122"/>
              </a:rPr>
              <a:t>    </a:t>
            </a:r>
            <a:r>
              <a:rPr lang="zh-CN" altLang="en-US" sz="2400" b="1" dirty="0">
                <a:solidFill>
                  <a:srgbClr val="009900"/>
                </a:solidFill>
                <a:latin typeface="等线" panose="02010600030101010101" charset="-122"/>
                <a:ea typeface="等线" panose="02010600030101010101" charset="-122"/>
                <a:cs typeface="等线" panose="02010600030101010101" charset="-122"/>
              </a:rPr>
              <a:t>调理作用、</a:t>
            </a:r>
            <a:r>
              <a:rPr lang="en-US" altLang="zh-CN" sz="2400" b="1" dirty="0">
                <a:solidFill>
                  <a:srgbClr val="009900"/>
                </a:solidFill>
                <a:latin typeface="等线" panose="02010600030101010101" charset="-122"/>
                <a:ea typeface="等线" panose="02010600030101010101" charset="-122"/>
                <a:cs typeface="等线" panose="02010600030101010101" charset="-122"/>
              </a:rPr>
              <a:t>ADCC</a:t>
            </a:r>
            <a:r>
              <a:rPr lang="zh-CN" altLang="en-US" sz="2400" b="1" dirty="0">
                <a:solidFill>
                  <a:srgbClr val="009900"/>
                </a:solidFill>
                <a:latin typeface="等线" panose="02010600030101010101" charset="-122"/>
                <a:ea typeface="等线" panose="02010600030101010101" charset="-122"/>
                <a:cs typeface="等线" panose="02010600030101010101" charset="-122"/>
              </a:rPr>
              <a:t>、依赖补体的细胞毒效应</a:t>
            </a:r>
            <a:endParaRPr lang="en-US" altLang="zh-CN" sz="2400" b="1" dirty="0">
              <a:solidFill>
                <a:srgbClr val="009900"/>
              </a:solidFill>
              <a:latin typeface="等线" panose="02010600030101010101" charset="-122"/>
              <a:ea typeface="等线" panose="02010600030101010101" charset="-122"/>
              <a:cs typeface="等线" panose="02010600030101010101" charset="-122"/>
            </a:endParaRPr>
          </a:p>
          <a:p>
            <a:pPr>
              <a:lnSpc>
                <a:spcPct val="150000"/>
              </a:lnSpc>
              <a:spcBef>
                <a:spcPts val="1200"/>
              </a:spcBef>
              <a:spcAft>
                <a:spcPts val="600"/>
              </a:spcAft>
            </a:pPr>
            <a:r>
              <a:rPr lang="zh-CN" altLang="en-US" sz="2400" b="1" dirty="0">
                <a:solidFill>
                  <a:schemeClr val="tx1"/>
                </a:solidFill>
                <a:latin typeface="等线" panose="02010600030101010101" charset="-122"/>
                <a:ea typeface="等线" panose="02010600030101010101" charset="-122"/>
                <a:cs typeface="等线" panose="02010600030101010101" charset="-122"/>
              </a:rPr>
              <a:t>增加抗体对靶细胞的杀伤</a:t>
            </a:r>
            <a:r>
              <a:rPr lang="zh-CN" altLang="en-US" sz="2400" b="1" dirty="0">
                <a:latin typeface="等线" panose="02010600030101010101" charset="-122"/>
                <a:ea typeface="等线" panose="02010600030101010101" charset="-122"/>
                <a:cs typeface="等线" panose="02010600030101010101" charset="-122"/>
              </a:rPr>
              <a:t> </a:t>
            </a:r>
            <a:r>
              <a:rPr lang="zh-CN" altLang="en-US" sz="2600" dirty="0">
                <a:latin typeface="等线" panose="02010600030101010101" charset="-122"/>
                <a:ea typeface="等线" panose="02010600030101010101" charset="-122"/>
                <a:cs typeface="等线" panose="02010600030101010101" charset="-122"/>
              </a:rPr>
              <a:t>   </a:t>
            </a:r>
            <a:endParaRPr lang="zh-CN" altLang="en-US" sz="2400" b="1" dirty="0">
              <a:solidFill>
                <a:srgbClr val="009900"/>
              </a:solidFill>
              <a:latin typeface="等线" panose="02010600030101010101" charset="-122"/>
              <a:ea typeface="等线" panose="02010600030101010101" charset="-122"/>
              <a:cs typeface="等线" panose="02010600030101010101" charset="-122"/>
            </a:endParaRPr>
          </a:p>
          <a:p>
            <a:pPr>
              <a:lnSpc>
                <a:spcPct val="150000"/>
              </a:lnSpc>
              <a:spcBef>
                <a:spcPts val="600"/>
              </a:spcBef>
              <a:buNone/>
            </a:pPr>
            <a:r>
              <a:rPr lang="zh-CN" altLang="en-US" sz="2400" b="1" dirty="0">
                <a:solidFill>
                  <a:srgbClr val="009900"/>
                </a:solidFill>
                <a:latin typeface="等线" panose="02010600030101010101" charset="-122"/>
                <a:ea typeface="等线" panose="02010600030101010101" charset="-122"/>
                <a:cs typeface="等线" panose="02010600030101010101" charset="-122"/>
              </a:rPr>
              <a:t>    免疫结合物：抗体</a:t>
            </a:r>
            <a:r>
              <a:rPr lang="en-US" altLang="zh-CN" sz="2400" b="1" dirty="0">
                <a:solidFill>
                  <a:srgbClr val="009900"/>
                </a:solidFill>
                <a:latin typeface="等线" panose="02010600030101010101" charset="-122"/>
                <a:ea typeface="等线" panose="02010600030101010101" charset="-122"/>
                <a:cs typeface="等线" panose="02010600030101010101" charset="-122"/>
              </a:rPr>
              <a:t>+</a:t>
            </a:r>
            <a:r>
              <a:rPr lang="zh-CN" altLang="en-US" sz="2400" b="1" dirty="0">
                <a:solidFill>
                  <a:srgbClr val="009900"/>
                </a:solidFill>
                <a:latin typeface="等线" panose="02010600030101010101" charset="-122"/>
                <a:ea typeface="等线" panose="02010600030101010101" charset="-122"/>
                <a:cs typeface="等线" panose="02010600030101010101" charset="-122"/>
              </a:rPr>
              <a:t>放射性核素</a:t>
            </a:r>
            <a:r>
              <a:rPr lang="en-US" altLang="zh-CN" sz="2400" b="1" dirty="0">
                <a:solidFill>
                  <a:srgbClr val="009900"/>
                </a:solidFill>
                <a:latin typeface="等线" panose="02010600030101010101" charset="-122"/>
                <a:ea typeface="等线" panose="02010600030101010101" charset="-122"/>
                <a:cs typeface="等线" panose="02010600030101010101" charset="-122"/>
              </a:rPr>
              <a:t>/</a:t>
            </a:r>
            <a:r>
              <a:rPr lang="zh-CN" altLang="en-US" sz="2400" b="1" dirty="0">
                <a:solidFill>
                  <a:srgbClr val="009900"/>
                </a:solidFill>
                <a:latin typeface="等线" panose="02010600030101010101" charset="-122"/>
                <a:ea typeface="等线" panose="02010600030101010101" charset="-122"/>
                <a:cs typeface="等线" panose="02010600030101010101" charset="-122"/>
              </a:rPr>
              <a:t>药物</a:t>
            </a:r>
            <a:r>
              <a:rPr lang="en-US" altLang="zh-CN" sz="2400" b="1" dirty="0">
                <a:solidFill>
                  <a:srgbClr val="009900"/>
                </a:solidFill>
                <a:latin typeface="等线" panose="02010600030101010101" charset="-122"/>
                <a:ea typeface="等线" panose="02010600030101010101" charset="-122"/>
                <a:cs typeface="等线" panose="02010600030101010101" charset="-122"/>
              </a:rPr>
              <a:t>/</a:t>
            </a:r>
            <a:r>
              <a:rPr lang="zh-CN" altLang="en-US" sz="2400" b="1" dirty="0">
                <a:solidFill>
                  <a:srgbClr val="009900"/>
                </a:solidFill>
                <a:latin typeface="等线" panose="02010600030101010101" charset="-122"/>
                <a:ea typeface="等线" panose="02010600030101010101" charset="-122"/>
                <a:cs typeface="等线" panose="02010600030101010101" charset="-122"/>
              </a:rPr>
              <a:t>毒素</a:t>
            </a:r>
            <a:endParaRPr lang="en-US" altLang="zh-CN" sz="2400" b="1" dirty="0">
              <a:solidFill>
                <a:srgbClr val="009900"/>
              </a:solidFill>
              <a:latin typeface="等线" panose="02010600030101010101" charset="-122"/>
              <a:ea typeface="等线" panose="02010600030101010101" charset="-122"/>
              <a:cs typeface="等线" panose="02010600030101010101" charset="-122"/>
            </a:endParaRPr>
          </a:p>
          <a:p>
            <a:pPr>
              <a:lnSpc>
                <a:spcPct val="150000"/>
              </a:lnSpc>
              <a:spcBef>
                <a:spcPts val="600"/>
              </a:spcBef>
              <a:buNone/>
            </a:pPr>
            <a:r>
              <a:rPr lang="en-US" altLang="zh-CN" sz="2400" b="1" dirty="0">
                <a:solidFill>
                  <a:srgbClr val="009900"/>
                </a:solidFill>
                <a:latin typeface="等线" panose="02010600030101010101" charset="-122"/>
                <a:ea typeface="等线" panose="02010600030101010101" charset="-122"/>
                <a:cs typeface="等线" panose="02010600030101010101" charset="-122"/>
              </a:rPr>
              <a:t>    </a:t>
            </a:r>
            <a:r>
              <a:rPr lang="zh-CN" altLang="en-US" sz="2400" b="1" dirty="0">
                <a:solidFill>
                  <a:srgbClr val="009900"/>
                </a:solidFill>
                <a:latin typeface="等线" panose="02010600030101010101" charset="-122"/>
                <a:ea typeface="等线" panose="02010600030101010101" charset="-122"/>
                <a:cs typeface="等线" panose="02010600030101010101" charset="-122"/>
              </a:rPr>
              <a:t>免疫细胞因子：抗体</a:t>
            </a:r>
            <a:r>
              <a:rPr lang="en-US" altLang="zh-CN" sz="2400" b="1" dirty="0">
                <a:solidFill>
                  <a:srgbClr val="009900"/>
                </a:solidFill>
                <a:latin typeface="等线" panose="02010600030101010101" charset="-122"/>
                <a:ea typeface="等线" panose="02010600030101010101" charset="-122"/>
                <a:cs typeface="等线" panose="02010600030101010101" charset="-122"/>
              </a:rPr>
              <a:t>+</a:t>
            </a:r>
            <a:r>
              <a:rPr lang="zh-CN" altLang="en-US" sz="2400" b="1" dirty="0">
                <a:solidFill>
                  <a:srgbClr val="009900"/>
                </a:solidFill>
                <a:latin typeface="等线" panose="02010600030101010101" charset="-122"/>
                <a:ea typeface="等线" panose="02010600030101010101" charset="-122"/>
                <a:cs typeface="等线" panose="02010600030101010101" charset="-122"/>
              </a:rPr>
              <a:t>细胞因子</a:t>
            </a:r>
            <a:endParaRPr lang="en-US" altLang="zh-CN" sz="2400" b="1" dirty="0">
              <a:solidFill>
                <a:srgbClr val="009900"/>
              </a:solidFill>
              <a:latin typeface="等线" panose="02010600030101010101" charset="-122"/>
              <a:ea typeface="等线" panose="02010600030101010101" charset="-122"/>
              <a:cs typeface="等线" panose="02010600030101010101" charset="-122"/>
            </a:endParaRPr>
          </a:p>
          <a:p>
            <a:pPr>
              <a:lnSpc>
                <a:spcPct val="150000"/>
              </a:lnSpc>
              <a:spcBef>
                <a:spcPts val="600"/>
              </a:spcBef>
              <a:buNone/>
            </a:pPr>
            <a:r>
              <a:rPr lang="en-US" altLang="zh-CN" sz="2400" b="1" dirty="0">
                <a:solidFill>
                  <a:srgbClr val="009900"/>
                </a:solidFill>
                <a:latin typeface="等线" panose="02010600030101010101" charset="-122"/>
                <a:ea typeface="等线" panose="02010600030101010101" charset="-122"/>
                <a:cs typeface="等线" panose="02010600030101010101" charset="-122"/>
              </a:rPr>
              <a:t>    </a:t>
            </a:r>
            <a:r>
              <a:rPr lang="zh-CN" altLang="en-US" sz="2400" b="1" dirty="0">
                <a:solidFill>
                  <a:srgbClr val="009900"/>
                </a:solidFill>
                <a:latin typeface="等线" panose="02010600030101010101" charset="-122"/>
                <a:ea typeface="等线" panose="02010600030101010101" charset="-122"/>
                <a:cs typeface="等线" panose="02010600030101010101" charset="-122"/>
              </a:rPr>
              <a:t>双特异性抗体：同一抗体分别针对不同抗原</a:t>
            </a:r>
            <a:endParaRPr lang="en-US" altLang="zh-CN" sz="2400" b="1" dirty="0">
              <a:solidFill>
                <a:srgbClr val="009900"/>
              </a:solidFill>
              <a:latin typeface="等线" panose="02010600030101010101" charset="-122"/>
              <a:ea typeface="等线" panose="02010600030101010101" charset="-122"/>
              <a:cs typeface="等线" panose="02010600030101010101" charset="-122"/>
            </a:endParaRPr>
          </a:p>
          <a:p>
            <a:pPr>
              <a:lnSpc>
                <a:spcPct val="150000"/>
              </a:lnSpc>
              <a:spcBef>
                <a:spcPts val="600"/>
              </a:spcBef>
              <a:buNone/>
            </a:pPr>
            <a:r>
              <a:rPr lang="en-US" altLang="zh-CN" sz="2400" b="1" dirty="0">
                <a:solidFill>
                  <a:srgbClr val="009900"/>
                </a:solidFill>
                <a:latin typeface="等线" panose="02010600030101010101" charset="-122"/>
                <a:ea typeface="等线" panose="02010600030101010101" charset="-122"/>
                <a:cs typeface="等线" panose="02010600030101010101" charset="-122"/>
              </a:rPr>
              <a:t>    </a:t>
            </a:r>
            <a:r>
              <a:rPr lang="zh-CN" altLang="en-US" sz="2400" b="1" dirty="0">
                <a:solidFill>
                  <a:srgbClr val="009900"/>
                </a:solidFill>
                <a:latin typeface="等线" panose="02010600030101010101" charset="-122"/>
                <a:ea typeface="等线" panose="02010600030101010101" charset="-122"/>
                <a:cs typeface="等线" panose="02010600030101010101" charset="-122"/>
              </a:rPr>
              <a:t>细胞内抗体：细胞内合成并作用于细胞内组分</a:t>
            </a:r>
            <a:endParaRPr lang="zh-CN" altLang="en-US" sz="2400" b="1" dirty="0">
              <a:solidFill>
                <a:srgbClr val="009900"/>
              </a:solidFill>
              <a:latin typeface="等线" panose="02010600030101010101" charset="-122"/>
              <a:ea typeface="等线" panose="02010600030101010101" charset="-122"/>
              <a:cs typeface="等线" panose="02010600030101010101" charset="-122"/>
            </a:endParaRPr>
          </a:p>
        </p:txBody>
      </p:sp>
      <p:sp>
        <p:nvSpPr>
          <p:cNvPr id="28676" name="Rectangle 4"/>
          <p:cNvSpPr>
            <a:spLocks noChangeArrowheads="1"/>
          </p:cNvSpPr>
          <p:nvPr/>
        </p:nvSpPr>
        <p:spPr bwMode="auto">
          <a:xfrm>
            <a:off x="1200150" y="260350"/>
            <a:ext cx="9960610" cy="6264275"/>
          </a:xfrm>
          <a:prstGeom prst="rect">
            <a:avLst/>
          </a:prstGeom>
          <a:noFill/>
          <a:ln w="57150" cmpd="thinThick">
            <a:solidFill>
              <a:srgbClr val="FF6699"/>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00163">
                                            <p:txEl>
                                              <p:pRg st="0" end="0"/>
                                            </p:txEl>
                                          </p:spTgt>
                                        </p:tgtEl>
                                        <p:attrNameLst>
                                          <p:attrName>style.visibility</p:attrName>
                                        </p:attrNameLst>
                                      </p:cBhvr>
                                      <p:to>
                                        <p:strVal val="visible"/>
                                      </p:to>
                                    </p:set>
                                    <p:animEffect transition="in" filter="blinds(horizontal)">
                                      <p:cBhvr>
                                        <p:cTn id="7" dur="500"/>
                                        <p:tgtEl>
                                          <p:spTgt spid="15001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00163">
                                            <p:txEl>
                                              <p:pRg st="1" end="1"/>
                                            </p:txEl>
                                          </p:spTgt>
                                        </p:tgtEl>
                                        <p:attrNameLst>
                                          <p:attrName>style.visibility</p:attrName>
                                        </p:attrNameLst>
                                      </p:cBhvr>
                                      <p:to>
                                        <p:strVal val="visible"/>
                                      </p:to>
                                    </p:set>
                                    <p:animEffect transition="in" filter="blinds(horizontal)">
                                      <p:cBhvr>
                                        <p:cTn id="12" dur="500"/>
                                        <p:tgtEl>
                                          <p:spTgt spid="15001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00163">
                                            <p:txEl>
                                              <p:pRg st="2" end="2"/>
                                            </p:txEl>
                                          </p:spTgt>
                                        </p:tgtEl>
                                        <p:attrNameLst>
                                          <p:attrName>style.visibility</p:attrName>
                                        </p:attrNameLst>
                                      </p:cBhvr>
                                      <p:to>
                                        <p:strVal val="visible"/>
                                      </p:to>
                                    </p:set>
                                    <p:animEffect transition="in" filter="blinds(horizontal)">
                                      <p:cBhvr>
                                        <p:cTn id="17" dur="500"/>
                                        <p:tgtEl>
                                          <p:spTgt spid="15001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00163">
                                            <p:txEl>
                                              <p:pRg st="3" end="3"/>
                                            </p:txEl>
                                          </p:spTgt>
                                        </p:tgtEl>
                                        <p:attrNameLst>
                                          <p:attrName>style.visibility</p:attrName>
                                        </p:attrNameLst>
                                      </p:cBhvr>
                                      <p:to>
                                        <p:strVal val="visible"/>
                                      </p:to>
                                    </p:set>
                                    <p:animEffect transition="in" filter="blinds(horizontal)">
                                      <p:cBhvr>
                                        <p:cTn id="22" dur="500"/>
                                        <p:tgtEl>
                                          <p:spTgt spid="1500163">
                                            <p:txEl>
                                              <p:pRg st="3" end="3"/>
                                            </p:txEl>
                                          </p:spTgt>
                                        </p:tgtEl>
                                      </p:cBhvr>
                                    </p:animEffect>
                                  </p:childTnLst>
                                </p:cTn>
                              </p:par>
                            </p:childTnLst>
                          </p:cTn>
                        </p:par>
                        <p:par>
                          <p:cTn id="23" fill="hold">
                            <p:stCondLst>
                              <p:cond delay="500"/>
                            </p:stCondLst>
                            <p:childTnLst>
                              <p:par>
                                <p:cTn id="24" presetID="3" presetClass="entr" presetSubtype="10" fill="hold" nodeType="afterEffect">
                                  <p:stCondLst>
                                    <p:cond delay="0"/>
                                  </p:stCondLst>
                                  <p:childTnLst>
                                    <p:set>
                                      <p:cBhvr>
                                        <p:cTn id="25" dur="1" fill="hold">
                                          <p:stCondLst>
                                            <p:cond delay="0"/>
                                          </p:stCondLst>
                                        </p:cTn>
                                        <p:tgtEl>
                                          <p:spTgt spid="1500163">
                                            <p:txEl>
                                              <p:pRg st="4" end="4"/>
                                            </p:txEl>
                                          </p:spTgt>
                                        </p:tgtEl>
                                        <p:attrNameLst>
                                          <p:attrName>style.visibility</p:attrName>
                                        </p:attrNameLst>
                                      </p:cBhvr>
                                      <p:to>
                                        <p:strVal val="visible"/>
                                      </p:to>
                                    </p:set>
                                    <p:animEffect transition="in" filter="blinds(horizontal)">
                                      <p:cBhvr>
                                        <p:cTn id="26" dur="500"/>
                                        <p:tgtEl>
                                          <p:spTgt spid="1500163">
                                            <p:txEl>
                                              <p:pRg st="4" end="4"/>
                                            </p:txEl>
                                          </p:spTgt>
                                        </p:tgtEl>
                                      </p:cBhvr>
                                    </p:animEffect>
                                  </p:childTnLst>
                                </p:cTn>
                              </p:par>
                            </p:childTnLst>
                          </p:cTn>
                        </p:par>
                        <p:par>
                          <p:cTn id="27" fill="hold">
                            <p:stCondLst>
                              <p:cond delay="1000"/>
                            </p:stCondLst>
                            <p:childTnLst>
                              <p:par>
                                <p:cTn id="28" presetID="3" presetClass="entr" presetSubtype="10" fill="hold" nodeType="afterEffect">
                                  <p:stCondLst>
                                    <p:cond delay="0"/>
                                  </p:stCondLst>
                                  <p:childTnLst>
                                    <p:set>
                                      <p:cBhvr>
                                        <p:cTn id="29" dur="1" fill="hold">
                                          <p:stCondLst>
                                            <p:cond delay="0"/>
                                          </p:stCondLst>
                                        </p:cTn>
                                        <p:tgtEl>
                                          <p:spTgt spid="1500163">
                                            <p:txEl>
                                              <p:pRg st="5" end="5"/>
                                            </p:txEl>
                                          </p:spTgt>
                                        </p:tgtEl>
                                        <p:attrNameLst>
                                          <p:attrName>style.visibility</p:attrName>
                                        </p:attrNameLst>
                                      </p:cBhvr>
                                      <p:to>
                                        <p:strVal val="visible"/>
                                      </p:to>
                                    </p:set>
                                    <p:animEffect transition="in" filter="blinds(horizontal)">
                                      <p:cBhvr>
                                        <p:cTn id="30" dur="500"/>
                                        <p:tgtEl>
                                          <p:spTgt spid="1500163">
                                            <p:txEl>
                                              <p:pRg st="5" end="5"/>
                                            </p:txEl>
                                          </p:spTgt>
                                        </p:tgtEl>
                                      </p:cBhvr>
                                    </p:animEffect>
                                  </p:childTnLst>
                                </p:cTn>
                              </p:par>
                            </p:childTnLst>
                          </p:cTn>
                        </p:par>
                        <p:par>
                          <p:cTn id="31" fill="hold">
                            <p:stCondLst>
                              <p:cond delay="1500"/>
                            </p:stCondLst>
                            <p:childTnLst>
                              <p:par>
                                <p:cTn id="32" presetID="3" presetClass="entr" presetSubtype="10" fill="hold" nodeType="afterEffect">
                                  <p:stCondLst>
                                    <p:cond delay="0"/>
                                  </p:stCondLst>
                                  <p:childTnLst>
                                    <p:set>
                                      <p:cBhvr>
                                        <p:cTn id="33" dur="1" fill="hold">
                                          <p:stCondLst>
                                            <p:cond delay="0"/>
                                          </p:stCondLst>
                                        </p:cTn>
                                        <p:tgtEl>
                                          <p:spTgt spid="1500163">
                                            <p:txEl>
                                              <p:pRg st="6" end="6"/>
                                            </p:txEl>
                                          </p:spTgt>
                                        </p:tgtEl>
                                        <p:attrNameLst>
                                          <p:attrName>style.visibility</p:attrName>
                                        </p:attrNameLst>
                                      </p:cBhvr>
                                      <p:to>
                                        <p:strVal val="visible"/>
                                      </p:to>
                                    </p:set>
                                    <p:animEffect transition="in" filter="blinds(horizontal)">
                                      <p:cBhvr>
                                        <p:cTn id="34" dur="500"/>
                                        <p:tgtEl>
                                          <p:spTgt spid="15001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6" name="图片 105"/>
          <p:cNvPicPr/>
          <p:nvPr/>
        </p:nvPicPr>
        <p:blipFill>
          <a:blip r:embed="rId1"/>
          <a:stretch>
            <a:fillRect/>
          </a:stretch>
        </p:blipFill>
        <p:spPr>
          <a:xfrm>
            <a:off x="322635" y="257783"/>
            <a:ext cx="11546731" cy="6342434"/>
          </a:xfrm>
          <a:prstGeom prst="rect">
            <a:avLst/>
          </a:prstGeom>
          <a:noFill/>
          <a:ln w="9525">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4" name="图片 103"/>
          <p:cNvPicPr/>
          <p:nvPr/>
        </p:nvPicPr>
        <p:blipFill>
          <a:blip r:embed="rId1"/>
          <a:stretch>
            <a:fillRect/>
          </a:stretch>
        </p:blipFill>
        <p:spPr>
          <a:xfrm>
            <a:off x="1542415" y="1198880"/>
            <a:ext cx="8752205" cy="4241800"/>
          </a:xfrm>
          <a:prstGeom prst="rect">
            <a:avLst/>
          </a:prstGeom>
          <a:noFill/>
          <a:ln w="9525">
            <a:noFill/>
          </a:ln>
        </p:spPr>
      </p:pic>
      <p:sp>
        <p:nvSpPr>
          <p:cNvPr id="4" name="文本框 3"/>
          <p:cNvSpPr txBox="1"/>
          <p:nvPr/>
        </p:nvSpPr>
        <p:spPr>
          <a:xfrm>
            <a:off x="622300" y="294005"/>
            <a:ext cx="2807970" cy="768350"/>
          </a:xfrm>
          <a:prstGeom prst="rect">
            <a:avLst/>
          </a:prstGeom>
          <a:noFill/>
        </p:spPr>
        <p:txBody>
          <a:bodyPr wrap="square" rtlCol="0">
            <a:spAutoFit/>
          </a:bodyPr>
          <a:p>
            <a:r>
              <a:rPr lang="zh-CN" altLang="en-US" sz="4400" b="1"/>
              <a:t>抗体产业</a:t>
            </a:r>
            <a:endParaRPr lang="zh-CN" altLang="en-US" sz="4400" b="1"/>
          </a:p>
        </p:txBody>
      </p:sp>
      <p:sp>
        <p:nvSpPr>
          <p:cNvPr id="5" name="文本框 4"/>
          <p:cNvSpPr txBox="1"/>
          <p:nvPr/>
        </p:nvSpPr>
        <p:spPr>
          <a:xfrm>
            <a:off x="922655" y="5893435"/>
            <a:ext cx="10668000" cy="460375"/>
          </a:xfrm>
          <a:prstGeom prst="rect">
            <a:avLst/>
          </a:prstGeom>
          <a:noFill/>
        </p:spPr>
        <p:txBody>
          <a:bodyPr wrap="square" rtlCol="0" anchor="t">
            <a:spAutoFit/>
          </a:bodyPr>
          <a:p>
            <a:r>
              <a:rPr lang="zh-CN" altLang="en-US" b="1"/>
              <a:t> </a:t>
            </a:r>
            <a:r>
              <a:rPr lang="en-US" altLang="zh-CN" sz="2400" b="1">
                <a:latin typeface="等线" panose="02010600030101010101" charset="-122"/>
                <a:ea typeface="等线" panose="02010600030101010101" charset="-122"/>
                <a:cs typeface="等线" panose="02010600030101010101" charset="-122"/>
              </a:rPr>
              <a:t>2021</a:t>
            </a:r>
            <a:r>
              <a:rPr lang="zh-CN" altLang="en-US" sz="2400" b="1">
                <a:latin typeface="等线" panose="02010600030101010101" charset="-122"/>
                <a:ea typeface="等线" panose="02010600030101010101" charset="-122"/>
                <a:cs typeface="等线" panose="02010600030101010101" charset="-122"/>
              </a:rPr>
              <a:t>年，</a:t>
            </a:r>
            <a:r>
              <a:rPr lang="zh-CN" altLang="en-US" sz="2400" b="1">
                <a:latin typeface="等线" panose="02010600030101010101" charset="-122"/>
                <a:ea typeface="等线" panose="02010600030101010101" charset="-122"/>
                <a:cs typeface="等线" panose="02010600030101010101" charset="-122"/>
                <a:sym typeface="+mn-ea"/>
              </a:rPr>
              <a:t>FDA 批准第 100 个抗体药物，</a:t>
            </a:r>
            <a:r>
              <a:rPr lang="zh-CN" altLang="en-US" sz="2400" b="1">
                <a:latin typeface="等线" panose="02010600030101010101" charset="-122"/>
                <a:ea typeface="等线" panose="02010600030101010101" charset="-122"/>
                <a:cs typeface="等线" panose="02010600030101010101" charset="-122"/>
              </a:rPr>
              <a:t>抗体药物达到了一个新的里程碑。</a:t>
            </a:r>
            <a:endParaRPr lang="zh-CN" altLang="en-US" sz="2400" b="1">
              <a:latin typeface="等线" panose="02010600030101010101" charset="-122"/>
              <a:ea typeface="等线" panose="02010600030101010101" charset="-122"/>
              <a:cs typeface="等线" panose="02010600030101010101" charset="-122"/>
            </a:endParaRPr>
          </a:p>
        </p:txBody>
      </p:sp>
      <p:pic>
        <p:nvPicPr>
          <p:cNvPr id="102" name="图片 101"/>
          <p:cNvPicPr/>
          <p:nvPr/>
        </p:nvPicPr>
        <p:blipFill>
          <a:blip r:embed="rId2"/>
          <a:stretch>
            <a:fillRect/>
          </a:stretch>
        </p:blipFill>
        <p:spPr>
          <a:xfrm>
            <a:off x="8637270" y="294005"/>
            <a:ext cx="2861945" cy="98107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37" presetClass="entr" presetSubtype="0" fill="hold" nodeType="afterEffect">
                                  <p:stCondLst>
                                    <p:cond delay="0"/>
                                  </p:stCondLst>
                                  <p:childTnLst>
                                    <p:set>
                                      <p:cBhvr>
                                        <p:cTn id="9" dur="1" fill="hold">
                                          <p:stCondLst>
                                            <p:cond delay="0"/>
                                          </p:stCondLst>
                                        </p:cTn>
                                        <p:tgtEl>
                                          <p:spTgt spid="102"/>
                                        </p:tgtEl>
                                        <p:attrNameLst>
                                          <p:attrName>style.visibility</p:attrName>
                                        </p:attrNameLst>
                                      </p:cBhvr>
                                      <p:to>
                                        <p:strVal val="visible"/>
                                      </p:to>
                                    </p:set>
                                    <p:animEffect transition="in" filter="fade">
                                      <p:cBhvr>
                                        <p:cTn id="10" dur="1000"/>
                                        <p:tgtEl>
                                          <p:spTgt spid="102"/>
                                        </p:tgtEl>
                                      </p:cBhvr>
                                    </p:animEffect>
                                    <p:anim calcmode="lin" valueType="num">
                                      <p:cBhvr>
                                        <p:cTn id="11" dur="1000" fill="hold"/>
                                        <p:tgtEl>
                                          <p:spTgt spid="102"/>
                                        </p:tgtEl>
                                        <p:attrNameLst>
                                          <p:attrName>ppt_x</p:attrName>
                                        </p:attrNameLst>
                                      </p:cBhvr>
                                      <p:tavLst>
                                        <p:tav tm="0">
                                          <p:val>
                                            <p:strVal val="#ppt_x"/>
                                          </p:val>
                                        </p:tav>
                                        <p:tav tm="100000">
                                          <p:val>
                                            <p:strVal val="#ppt_x"/>
                                          </p:val>
                                        </p:tav>
                                      </p:tavLst>
                                    </p:anim>
                                    <p:anim calcmode="lin" valueType="num">
                                      <p:cBhvr>
                                        <p:cTn id="12" dur="900" decel="100000" fill="hold"/>
                                        <p:tgtEl>
                                          <p:spTgt spid="102"/>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pic>
        <p:nvPicPr>
          <p:cNvPr id="105" name="图片 104"/>
          <p:cNvPicPr/>
          <p:nvPr/>
        </p:nvPicPr>
        <p:blipFill>
          <a:blip r:embed="rId1"/>
          <a:stretch>
            <a:fillRect/>
          </a:stretch>
        </p:blipFill>
        <p:spPr>
          <a:xfrm>
            <a:off x="444230" y="257783"/>
            <a:ext cx="11303540" cy="6342434"/>
          </a:xfrm>
          <a:prstGeom prst="rect">
            <a:avLst/>
          </a:prstGeom>
          <a:noFill/>
          <a:ln w="9525">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37"/>
          <p:cNvSpPr>
            <a:spLocks noChangeArrowheads="1"/>
          </p:cNvSpPr>
          <p:nvPr/>
        </p:nvSpPr>
        <p:spPr bwMode="auto">
          <a:xfrm>
            <a:off x="1313894" y="260351"/>
            <a:ext cx="9703293" cy="6264275"/>
          </a:xfrm>
          <a:prstGeom prst="rect">
            <a:avLst/>
          </a:prstGeom>
          <a:noFill/>
          <a:ln w="57150" cmpd="thinThick">
            <a:solidFill>
              <a:srgbClr val="FF6699"/>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31748" name="文字方塊 10"/>
          <p:cNvSpPr txBox="1">
            <a:spLocks noChangeArrowheads="1"/>
          </p:cNvSpPr>
          <p:nvPr/>
        </p:nvSpPr>
        <p:spPr bwMode="auto">
          <a:xfrm>
            <a:off x="2222183" y="6064251"/>
            <a:ext cx="7848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400" b="1">
                <a:latin typeface="等线" panose="02010600030101010101" charset="-122"/>
                <a:ea typeface="等线" panose="02010600030101010101" charset="-122"/>
                <a:cs typeface="等线" panose="02010600030101010101" charset="-122"/>
              </a:rPr>
              <a:t>2023</a:t>
            </a:r>
            <a:r>
              <a:rPr lang="zh-CN" altLang="en-US" sz="2400" b="1">
                <a:latin typeface="等线" panose="02010600030101010101" charset="-122"/>
                <a:ea typeface="等线" panose="02010600030101010101" charset="-122"/>
                <a:cs typeface="等线" panose="02010600030101010101" charset="-122"/>
              </a:rPr>
              <a:t>年，全球销量最高的</a:t>
            </a:r>
            <a:r>
              <a:rPr lang="en-US" altLang="zh-CN" sz="2400" b="1">
                <a:latin typeface="等线" panose="02010600030101010101" charset="-122"/>
                <a:ea typeface="等线" panose="02010600030101010101" charset="-122"/>
                <a:cs typeface="等线" panose="02010600030101010101" charset="-122"/>
              </a:rPr>
              <a:t>10</a:t>
            </a:r>
            <a:r>
              <a:rPr lang="zh-CN" altLang="en-US" sz="2400" b="1">
                <a:latin typeface="等线" panose="02010600030101010101" charset="-122"/>
                <a:ea typeface="等线" panose="02010600030101010101" charset="-122"/>
                <a:cs typeface="等线" panose="02010600030101010101" charset="-122"/>
              </a:rPr>
              <a:t>个药物中，单抗药物占了</a:t>
            </a:r>
            <a:r>
              <a:rPr lang="en-US" altLang="zh-CN" sz="2400" b="1">
                <a:latin typeface="等线" panose="02010600030101010101" charset="-122"/>
                <a:ea typeface="等线" panose="02010600030101010101" charset="-122"/>
                <a:cs typeface="等线" panose="02010600030101010101" charset="-122"/>
              </a:rPr>
              <a:t>5</a:t>
            </a:r>
            <a:r>
              <a:rPr lang="zh-CN" altLang="en-US" sz="2400" b="1">
                <a:latin typeface="等线" panose="02010600030101010101" charset="-122"/>
                <a:ea typeface="等线" panose="02010600030101010101" charset="-122"/>
                <a:cs typeface="等线" panose="02010600030101010101" charset="-122"/>
              </a:rPr>
              <a:t>个。</a:t>
            </a:r>
            <a:endParaRPr lang="zh-CN" altLang="en-US" sz="2400" b="1">
              <a:latin typeface="等线" panose="02010600030101010101" charset="-122"/>
              <a:ea typeface="等线" panose="02010600030101010101" charset="-122"/>
              <a:cs typeface="等线" panose="02010600030101010101" charset="-122"/>
            </a:endParaRPr>
          </a:p>
        </p:txBody>
      </p:sp>
      <p:pic>
        <p:nvPicPr>
          <p:cNvPr id="2" name="图片 1"/>
          <p:cNvPicPr>
            <a:picLocks noChangeAspect="1"/>
          </p:cNvPicPr>
          <p:nvPr/>
        </p:nvPicPr>
        <p:blipFill>
          <a:blip r:embed="rId1"/>
          <a:stretch>
            <a:fillRect/>
          </a:stretch>
        </p:blipFill>
        <p:spPr>
          <a:xfrm>
            <a:off x="2135505" y="377190"/>
            <a:ext cx="8021955" cy="5612765"/>
          </a:xfrm>
          <a:prstGeom prst="rect">
            <a:avLst/>
          </a:prstGeom>
        </p:spPr>
      </p:pic>
      <p:sp>
        <p:nvSpPr>
          <p:cNvPr id="4" name="文本框 3"/>
          <p:cNvSpPr txBox="1"/>
          <p:nvPr/>
        </p:nvSpPr>
        <p:spPr>
          <a:xfrm>
            <a:off x="4824095" y="2463165"/>
            <a:ext cx="337185" cy="368300"/>
          </a:xfrm>
          <a:prstGeom prst="rect">
            <a:avLst/>
          </a:prstGeom>
          <a:noFill/>
        </p:spPr>
        <p:txBody>
          <a:bodyPr wrap="square" rtlCol="0" anchor="t">
            <a:spAutoFit/>
          </a:bodyPr>
          <a:p>
            <a:r>
              <a:rPr lang="zh-CN" altLang="en-US">
                <a:ln>
                  <a:solidFill>
                    <a:srgbClr val="C00000"/>
                  </a:solidFill>
                </a:ln>
                <a:latin typeface="Arial" panose="020B0604020202020204" pitchFamily="34" charset="0"/>
                <a:cs typeface="Arial" panose="020B0604020202020204" pitchFamily="34" charset="0"/>
              </a:rPr>
              <a:t>√</a:t>
            </a:r>
            <a:endParaRPr lang="zh-CN" altLang="en-US">
              <a:ln>
                <a:solidFill>
                  <a:srgbClr val="C00000"/>
                </a:solidFill>
              </a:ln>
              <a:latin typeface="Arial" panose="020B0604020202020204" pitchFamily="34" charset="0"/>
              <a:cs typeface="Arial" panose="020B0604020202020204" pitchFamily="34" charset="0"/>
            </a:endParaRPr>
          </a:p>
        </p:txBody>
      </p:sp>
      <p:sp>
        <p:nvSpPr>
          <p:cNvPr id="5" name="文本框 4"/>
          <p:cNvSpPr txBox="1"/>
          <p:nvPr>
            <p:custDataLst>
              <p:tags r:id="rId2"/>
            </p:custDataLst>
          </p:nvPr>
        </p:nvSpPr>
        <p:spPr>
          <a:xfrm>
            <a:off x="4824095" y="3649345"/>
            <a:ext cx="337185" cy="368300"/>
          </a:xfrm>
          <a:prstGeom prst="rect">
            <a:avLst/>
          </a:prstGeom>
          <a:noFill/>
        </p:spPr>
        <p:txBody>
          <a:bodyPr wrap="square" rtlCol="0" anchor="t">
            <a:spAutoFit/>
          </a:bodyPr>
          <a:p>
            <a:r>
              <a:rPr lang="zh-CN" altLang="en-US">
                <a:ln>
                  <a:solidFill>
                    <a:srgbClr val="C00000"/>
                  </a:solidFill>
                </a:ln>
                <a:latin typeface="Arial" panose="020B0604020202020204" pitchFamily="34" charset="0"/>
                <a:cs typeface="Arial" panose="020B0604020202020204" pitchFamily="34" charset="0"/>
              </a:rPr>
              <a:t>√</a:t>
            </a:r>
            <a:endParaRPr lang="zh-CN" altLang="en-US">
              <a:ln>
                <a:solidFill>
                  <a:srgbClr val="C00000"/>
                </a:solidFill>
              </a:ln>
              <a:latin typeface="Arial" panose="020B0604020202020204" pitchFamily="34" charset="0"/>
              <a:cs typeface="Arial" panose="020B0604020202020204" pitchFamily="34" charset="0"/>
            </a:endParaRPr>
          </a:p>
        </p:txBody>
      </p:sp>
      <p:sp>
        <p:nvSpPr>
          <p:cNvPr id="6" name="文本框 5"/>
          <p:cNvSpPr txBox="1"/>
          <p:nvPr>
            <p:custDataLst>
              <p:tags r:id="rId3"/>
            </p:custDataLst>
          </p:nvPr>
        </p:nvSpPr>
        <p:spPr>
          <a:xfrm>
            <a:off x="4824095" y="1098550"/>
            <a:ext cx="337185" cy="368300"/>
          </a:xfrm>
          <a:prstGeom prst="rect">
            <a:avLst/>
          </a:prstGeom>
          <a:noFill/>
        </p:spPr>
        <p:txBody>
          <a:bodyPr wrap="square" rtlCol="0" anchor="t">
            <a:spAutoFit/>
          </a:bodyPr>
          <a:p>
            <a:r>
              <a:rPr lang="zh-CN" altLang="en-US">
                <a:ln>
                  <a:solidFill>
                    <a:srgbClr val="C00000"/>
                  </a:solidFill>
                </a:ln>
                <a:latin typeface="Arial" panose="020B0604020202020204" pitchFamily="34" charset="0"/>
                <a:cs typeface="Arial" panose="020B0604020202020204" pitchFamily="34" charset="0"/>
              </a:rPr>
              <a:t>√</a:t>
            </a:r>
            <a:endParaRPr lang="zh-CN" altLang="en-US">
              <a:ln>
                <a:solidFill>
                  <a:srgbClr val="C00000"/>
                </a:solidFill>
              </a:ln>
              <a:latin typeface="Arial" panose="020B0604020202020204" pitchFamily="34" charset="0"/>
              <a:cs typeface="Arial" panose="020B0604020202020204" pitchFamily="34" charset="0"/>
            </a:endParaRPr>
          </a:p>
        </p:txBody>
      </p:sp>
      <p:sp>
        <p:nvSpPr>
          <p:cNvPr id="7" name="文本框 6"/>
          <p:cNvSpPr txBox="1"/>
          <p:nvPr>
            <p:custDataLst>
              <p:tags r:id="rId4"/>
            </p:custDataLst>
          </p:nvPr>
        </p:nvSpPr>
        <p:spPr>
          <a:xfrm>
            <a:off x="4824095" y="5499735"/>
            <a:ext cx="337185" cy="368300"/>
          </a:xfrm>
          <a:prstGeom prst="rect">
            <a:avLst/>
          </a:prstGeom>
          <a:noFill/>
        </p:spPr>
        <p:txBody>
          <a:bodyPr wrap="square" rtlCol="0" anchor="t">
            <a:spAutoFit/>
          </a:bodyPr>
          <a:p>
            <a:r>
              <a:rPr lang="zh-CN" altLang="en-US">
                <a:ln>
                  <a:solidFill>
                    <a:srgbClr val="C00000"/>
                  </a:solidFill>
                </a:ln>
                <a:latin typeface="Arial" panose="020B0604020202020204" pitchFamily="34" charset="0"/>
                <a:cs typeface="Arial" panose="020B0604020202020204" pitchFamily="34" charset="0"/>
              </a:rPr>
              <a:t>√</a:t>
            </a:r>
            <a:endParaRPr lang="zh-CN" altLang="en-US">
              <a:ln>
                <a:solidFill>
                  <a:srgbClr val="C00000"/>
                </a:solidFill>
              </a:ln>
              <a:latin typeface="Arial" panose="020B0604020202020204" pitchFamily="34" charset="0"/>
              <a:cs typeface="Arial" panose="020B0604020202020204" pitchFamily="34" charset="0"/>
            </a:endParaRPr>
          </a:p>
        </p:txBody>
      </p:sp>
      <p:sp>
        <p:nvSpPr>
          <p:cNvPr id="8" name="文本框 7"/>
          <p:cNvSpPr txBox="1"/>
          <p:nvPr>
            <p:custDataLst>
              <p:tags r:id="rId5"/>
            </p:custDataLst>
          </p:nvPr>
        </p:nvSpPr>
        <p:spPr>
          <a:xfrm>
            <a:off x="4824095" y="4695825"/>
            <a:ext cx="337185" cy="368300"/>
          </a:xfrm>
          <a:prstGeom prst="rect">
            <a:avLst/>
          </a:prstGeom>
          <a:noFill/>
        </p:spPr>
        <p:txBody>
          <a:bodyPr wrap="square" rtlCol="0" anchor="t">
            <a:spAutoFit/>
          </a:bodyPr>
          <a:p>
            <a:r>
              <a:rPr lang="zh-CN" altLang="en-US">
                <a:ln>
                  <a:solidFill>
                    <a:srgbClr val="C00000"/>
                  </a:solidFill>
                </a:ln>
                <a:latin typeface="Arial" panose="020B0604020202020204" pitchFamily="34" charset="0"/>
                <a:cs typeface="Arial" panose="020B0604020202020204" pitchFamily="34" charset="0"/>
              </a:rPr>
              <a:t>√</a:t>
            </a:r>
            <a:endParaRPr lang="zh-CN" altLang="en-US">
              <a:ln>
                <a:solidFill>
                  <a:srgbClr val="C00000"/>
                </a:solidFill>
              </a:ln>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594804" y="785813"/>
            <a:ext cx="5794375" cy="679450"/>
          </a:xfrm>
        </p:spPr>
        <p:txBody>
          <a:bodyPr>
            <a:normAutofit fontScale="90000"/>
          </a:bodyPr>
          <a:lstStyle/>
          <a:p>
            <a:pPr eaLnBrk="1" hangingPunct="1"/>
            <a:r>
              <a:rPr lang="en-US" altLang="zh-CN">
                <a:solidFill>
                  <a:srgbClr val="FF5050"/>
                </a:solidFill>
                <a:latin typeface="宋体" panose="02010600030101010101" pitchFamily="2" charset="-122"/>
              </a:rPr>
              <a:t>                                 </a:t>
            </a:r>
            <a:r>
              <a:rPr lang="zh-CN" altLang="en-US" sz="4000" b="1">
                <a:solidFill>
                  <a:schemeClr val="tx1"/>
                </a:solidFill>
                <a:latin typeface="等线" panose="02010600030101010101" charset="-122"/>
                <a:ea typeface="等线" panose="02010600030101010101" charset="-122"/>
              </a:rPr>
              <a:t>历史上死于天花的帝王</a:t>
            </a:r>
            <a:endParaRPr lang="zh-CN" altLang="en-US" sz="4000" b="1">
              <a:solidFill>
                <a:schemeClr val="tx1"/>
              </a:solidFill>
              <a:latin typeface="等线" panose="02010600030101010101" charset="-122"/>
              <a:ea typeface="等线" panose="02010600030101010101" charset="-122"/>
            </a:endParaRPr>
          </a:p>
        </p:txBody>
      </p:sp>
      <p:sp>
        <p:nvSpPr>
          <p:cNvPr id="8195" name="Rectangle 3"/>
          <p:cNvSpPr>
            <a:spLocks noGrp="1" noChangeArrowheads="1"/>
          </p:cNvSpPr>
          <p:nvPr>
            <p:ph type="body" sz="half" idx="1"/>
          </p:nvPr>
        </p:nvSpPr>
        <p:spPr>
          <a:xfrm>
            <a:off x="2049145" y="2286000"/>
            <a:ext cx="5818188" cy="3278188"/>
          </a:xfrm>
        </p:spPr>
        <p:txBody>
          <a:bodyPr>
            <a:normAutofit fontScale="92500" lnSpcReduction="20000"/>
          </a:bodyPr>
          <a:lstStyle/>
          <a:p>
            <a:pPr eaLnBrk="1" hangingPunct="1">
              <a:lnSpc>
                <a:spcPct val="120000"/>
              </a:lnSpc>
            </a:pPr>
            <a:r>
              <a:rPr lang="zh-CN" altLang="en-US" b="1">
                <a:ea typeface="+mn-lt"/>
                <a:cs typeface="+mn-lt"/>
              </a:rPr>
              <a:t>罗马皇帝奥里利厄斯（</a:t>
            </a:r>
            <a:r>
              <a:rPr lang="en-US" altLang="zh-CN" b="1">
                <a:ea typeface="+mn-lt"/>
                <a:cs typeface="+mn-lt"/>
              </a:rPr>
              <a:t>180</a:t>
            </a:r>
            <a:r>
              <a:rPr lang="zh-CN" altLang="en-US" b="1">
                <a:ea typeface="+mn-lt"/>
                <a:cs typeface="+mn-lt"/>
              </a:rPr>
              <a:t>） </a:t>
            </a:r>
            <a:endParaRPr lang="zh-CN" altLang="en-US" b="1">
              <a:ea typeface="+mn-lt"/>
              <a:cs typeface="+mn-lt"/>
            </a:endParaRPr>
          </a:p>
          <a:p>
            <a:pPr eaLnBrk="1" hangingPunct="1">
              <a:lnSpc>
                <a:spcPct val="120000"/>
              </a:lnSpc>
            </a:pPr>
            <a:r>
              <a:rPr lang="zh-CN" altLang="en-US" b="1">
                <a:ea typeface="+mn-lt"/>
                <a:cs typeface="+mn-lt"/>
              </a:rPr>
              <a:t>英国女王玛丽二世（</a:t>
            </a:r>
            <a:r>
              <a:rPr lang="en-US" altLang="zh-CN" b="1">
                <a:ea typeface="+mn-lt"/>
                <a:cs typeface="+mn-lt"/>
              </a:rPr>
              <a:t>1694</a:t>
            </a:r>
            <a:r>
              <a:rPr lang="zh-CN" altLang="en-US" b="1">
                <a:ea typeface="+mn-lt"/>
                <a:cs typeface="+mn-lt"/>
              </a:rPr>
              <a:t>）</a:t>
            </a:r>
            <a:endParaRPr lang="zh-CN" altLang="en-US" b="1">
              <a:ea typeface="+mn-lt"/>
              <a:cs typeface="+mn-lt"/>
            </a:endParaRPr>
          </a:p>
          <a:p>
            <a:pPr eaLnBrk="1" hangingPunct="1">
              <a:lnSpc>
                <a:spcPct val="120000"/>
              </a:lnSpc>
            </a:pPr>
            <a:r>
              <a:rPr lang="zh-CN" altLang="en-US" b="1">
                <a:ea typeface="+mn-lt"/>
                <a:cs typeface="+mn-lt"/>
              </a:rPr>
              <a:t>德国皇帝约瑟夫一世（</a:t>
            </a:r>
            <a:r>
              <a:rPr lang="en-US" altLang="zh-CN" b="1">
                <a:ea typeface="+mn-lt"/>
                <a:cs typeface="+mn-lt"/>
              </a:rPr>
              <a:t>1911</a:t>
            </a:r>
            <a:r>
              <a:rPr lang="zh-CN" altLang="en-US" b="1">
                <a:ea typeface="+mn-lt"/>
                <a:cs typeface="+mn-lt"/>
              </a:rPr>
              <a:t>）</a:t>
            </a:r>
            <a:endParaRPr lang="zh-CN" altLang="en-US" b="1">
              <a:ea typeface="+mn-lt"/>
              <a:cs typeface="+mn-lt"/>
            </a:endParaRPr>
          </a:p>
          <a:p>
            <a:pPr eaLnBrk="1" hangingPunct="1">
              <a:lnSpc>
                <a:spcPct val="120000"/>
              </a:lnSpc>
            </a:pPr>
            <a:r>
              <a:rPr lang="zh-CN" altLang="en-US" b="1">
                <a:ea typeface="+mn-lt"/>
                <a:cs typeface="+mn-lt"/>
              </a:rPr>
              <a:t>法国皇帝路易十五</a:t>
            </a:r>
            <a:endParaRPr lang="zh-CN" altLang="en-US" b="1">
              <a:ea typeface="+mn-lt"/>
              <a:cs typeface="+mn-lt"/>
            </a:endParaRPr>
          </a:p>
          <a:p>
            <a:pPr eaLnBrk="1" hangingPunct="1">
              <a:lnSpc>
                <a:spcPct val="120000"/>
              </a:lnSpc>
            </a:pPr>
            <a:r>
              <a:rPr lang="zh-CN" altLang="en-US" b="1">
                <a:ea typeface="+mn-lt"/>
                <a:cs typeface="+mn-lt"/>
              </a:rPr>
              <a:t>俄国沙皇彼得二世</a:t>
            </a:r>
            <a:endParaRPr lang="zh-CN" altLang="en-US" b="1">
              <a:ea typeface="+mn-lt"/>
              <a:cs typeface="+mn-lt"/>
            </a:endParaRPr>
          </a:p>
          <a:p>
            <a:pPr eaLnBrk="1" hangingPunct="1">
              <a:lnSpc>
                <a:spcPct val="120000"/>
              </a:lnSpc>
            </a:pPr>
            <a:r>
              <a:rPr lang="zh-CN" altLang="en-US" b="1">
                <a:ea typeface="+mn-lt"/>
                <a:cs typeface="+mn-lt"/>
              </a:rPr>
              <a:t>我国清朝顺治皇帝 </a:t>
            </a:r>
            <a:endParaRPr lang="zh-CN" altLang="en-US" b="1">
              <a:ea typeface="+mn-lt"/>
              <a:cs typeface="+mn-lt"/>
            </a:endParaRPr>
          </a:p>
        </p:txBody>
      </p:sp>
      <p:pic>
        <p:nvPicPr>
          <p:cNvPr id="8196" name="Picture 4" descr="20051208144012be123"/>
          <p:cNvPicPr>
            <a:picLocks noGrp="1" noChangeAspect="1" noChangeArrowheads="1"/>
          </p:cNvPicPr>
          <p:nvPr>
            <p:ph sz="quarter" idx="2"/>
          </p:nvPr>
        </p:nvPicPr>
        <p:blipFill>
          <a:blip r:embed="rId1">
            <a:extLst>
              <a:ext uri="{28A0092B-C50C-407E-A947-70E740481C1C}">
                <a14:useLocalDpi xmlns:a14="http://schemas.microsoft.com/office/drawing/2010/main" val="0"/>
              </a:ext>
            </a:extLst>
          </a:blip>
          <a:srcRect/>
          <a:stretch>
            <a:fillRect/>
          </a:stretch>
        </p:blipFill>
        <p:spPr>
          <a:xfrm>
            <a:off x="7104064" y="3429001"/>
            <a:ext cx="3279775" cy="3057525"/>
          </a:xfrm>
          <a:noFill/>
        </p:spPr>
      </p:pic>
      <p:pic>
        <p:nvPicPr>
          <p:cNvPr id="8197" name="Picture 6" descr="200512081439378ba70"/>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8293100" y="333375"/>
            <a:ext cx="2154238" cy="3240088"/>
          </a:xfrm>
          <a:noFill/>
        </p:spPr>
      </p:pic>
      <p:sp>
        <p:nvSpPr>
          <p:cNvPr id="8198" name="Rectangle 7"/>
          <p:cNvSpPr>
            <a:spLocks noChangeArrowheads="1"/>
          </p:cNvSpPr>
          <p:nvPr/>
        </p:nvSpPr>
        <p:spPr bwMode="auto">
          <a:xfrm>
            <a:off x="1164590" y="260350"/>
            <a:ext cx="9998710" cy="6264275"/>
          </a:xfrm>
          <a:prstGeom prst="rect">
            <a:avLst/>
          </a:prstGeom>
          <a:noFill/>
          <a:ln w="57150" cmpd="thinThick">
            <a:solidFill>
              <a:srgbClr val="FF6699"/>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图片 99"/>
          <p:cNvPicPr/>
          <p:nvPr>
            <p:custDataLst>
              <p:tags r:id="rId1"/>
            </p:custDataLst>
          </p:nvPr>
        </p:nvPicPr>
        <p:blipFill>
          <a:blip r:embed="rId2"/>
          <a:stretch>
            <a:fillRect/>
          </a:stretch>
        </p:blipFill>
        <p:spPr>
          <a:xfrm>
            <a:off x="2101850" y="435610"/>
            <a:ext cx="7988300" cy="5018405"/>
          </a:xfrm>
          <a:prstGeom prst="rect">
            <a:avLst/>
          </a:prstGeom>
          <a:noFill/>
          <a:ln w="9525">
            <a:noFill/>
          </a:ln>
        </p:spPr>
      </p:pic>
      <p:sp>
        <p:nvSpPr>
          <p:cNvPr id="2" name="文本框 1"/>
          <p:cNvSpPr txBox="1"/>
          <p:nvPr/>
        </p:nvSpPr>
        <p:spPr>
          <a:xfrm>
            <a:off x="1222375" y="5717540"/>
            <a:ext cx="10305415" cy="829945"/>
          </a:xfrm>
          <a:prstGeom prst="rect">
            <a:avLst/>
          </a:prstGeom>
          <a:noFill/>
        </p:spPr>
        <p:txBody>
          <a:bodyPr wrap="square" rtlCol="0" anchor="t">
            <a:spAutoFit/>
          </a:bodyPr>
          <a:p>
            <a:pPr algn="ctr"/>
            <a:r>
              <a:rPr lang="zh-CN" altLang="en-US" sz="2400" b="1">
                <a:sym typeface="+mn-ea"/>
              </a:rPr>
              <a:t>随着抗体类药物被批准用于治疗各种包括癌症、自身免疫、代谢和传染病，</a:t>
            </a:r>
            <a:endParaRPr lang="zh-CN" altLang="en-US" sz="2400" b="1">
              <a:sym typeface="+mn-ea"/>
            </a:endParaRPr>
          </a:p>
          <a:p>
            <a:pPr algn="ctr"/>
            <a:r>
              <a:rPr lang="zh-CN" altLang="en-US" sz="2400" b="1">
                <a:sym typeface="+mn-ea"/>
              </a:rPr>
              <a:t>治疗性抗体药物的市场必会呈现爆炸式增长的态势。</a:t>
            </a:r>
            <a:endParaRPr lang="zh-CN" altLang="en-US" sz="2400" b="1"/>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 name="图片 101"/>
          <p:cNvPicPr/>
          <p:nvPr/>
        </p:nvPicPr>
        <p:blipFill>
          <a:blip r:embed="rId1"/>
          <a:stretch>
            <a:fillRect/>
          </a:stretch>
        </p:blipFill>
        <p:spPr>
          <a:xfrm>
            <a:off x="6322060" y="1201103"/>
            <a:ext cx="4895850" cy="3343275"/>
          </a:xfrm>
          <a:prstGeom prst="rect">
            <a:avLst/>
          </a:prstGeom>
          <a:noFill/>
          <a:ln w="9525">
            <a:noFill/>
          </a:ln>
        </p:spPr>
      </p:pic>
      <p:pic>
        <p:nvPicPr>
          <p:cNvPr id="103" name="图片 102"/>
          <p:cNvPicPr/>
          <p:nvPr/>
        </p:nvPicPr>
        <p:blipFill>
          <a:blip r:embed="rId2"/>
          <a:stretch>
            <a:fillRect/>
          </a:stretch>
        </p:blipFill>
        <p:spPr>
          <a:xfrm>
            <a:off x="820420" y="1201103"/>
            <a:ext cx="4895850" cy="3343275"/>
          </a:xfrm>
          <a:prstGeom prst="rect">
            <a:avLst/>
          </a:prstGeom>
          <a:noFill/>
          <a:ln w="9525">
            <a:noFill/>
          </a:ln>
        </p:spPr>
      </p:pic>
      <p:sp>
        <p:nvSpPr>
          <p:cNvPr id="3" name="文本框 2"/>
          <p:cNvSpPr txBox="1"/>
          <p:nvPr/>
        </p:nvSpPr>
        <p:spPr>
          <a:xfrm>
            <a:off x="737235" y="476250"/>
            <a:ext cx="5386070" cy="460375"/>
          </a:xfrm>
          <a:prstGeom prst="rect">
            <a:avLst/>
          </a:prstGeom>
          <a:noFill/>
        </p:spPr>
        <p:txBody>
          <a:bodyPr wrap="square" rtlCol="0">
            <a:spAutoFit/>
          </a:bodyPr>
          <a:p>
            <a:r>
              <a:rPr lang="zh-CN" altLang="en-US" sz="2400" b="1"/>
              <a:t>国内外抗体药物研发及市场差距较大</a:t>
            </a:r>
            <a:endParaRPr lang="zh-CN" altLang="en-US" sz="2400" b="1"/>
          </a:p>
        </p:txBody>
      </p:sp>
      <p:sp>
        <p:nvSpPr>
          <p:cNvPr id="4" name="文本框 3"/>
          <p:cNvSpPr txBox="1"/>
          <p:nvPr/>
        </p:nvSpPr>
        <p:spPr>
          <a:xfrm>
            <a:off x="1129665" y="5174615"/>
            <a:ext cx="9518650" cy="706755"/>
          </a:xfrm>
          <a:prstGeom prst="rect">
            <a:avLst/>
          </a:prstGeom>
          <a:noFill/>
        </p:spPr>
        <p:txBody>
          <a:bodyPr wrap="square" rtlCol="0">
            <a:spAutoFit/>
          </a:bodyPr>
          <a:p>
            <a:pPr algn="ctr"/>
            <a:r>
              <a:rPr lang="zh-CN" altLang="en-US" sz="2000" b="1">
                <a:sym typeface="+mn-ea"/>
              </a:rPr>
              <a:t>中国抗体药物的销售额只有国际市场的百分之二的水平，</a:t>
            </a:r>
            <a:r>
              <a:rPr lang="zh-CN" altLang="en-US" sz="2000" b="1"/>
              <a:t>国内有</a:t>
            </a:r>
            <a:r>
              <a:rPr lang="en-US" altLang="zh-CN" sz="2000" b="1"/>
              <a:t>22</a:t>
            </a:r>
            <a:r>
              <a:rPr lang="zh-CN" altLang="en-US" sz="2000" b="1"/>
              <a:t>各抗体药物上市，其中</a:t>
            </a:r>
            <a:r>
              <a:rPr lang="en-US" altLang="zh-CN" sz="2000" b="1"/>
              <a:t>12</a:t>
            </a:r>
            <a:r>
              <a:rPr lang="zh-CN" altLang="en-US" sz="2000" b="1"/>
              <a:t>各都是进口的，销售额占了国内抗体市场的</a:t>
            </a:r>
            <a:r>
              <a:rPr lang="en-US" altLang="zh-CN" sz="2000" b="1"/>
              <a:t>80%</a:t>
            </a:r>
            <a:r>
              <a:rPr lang="zh-CN" altLang="en-US" sz="2000" b="1"/>
              <a:t>以上。。</a:t>
            </a:r>
            <a:endParaRPr lang="zh-CN" altLang="en-US" sz="2000" b="1"/>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nvPicPr>
        <p:blipFill>
          <a:blip r:embed="rId1"/>
          <a:stretch>
            <a:fillRect/>
          </a:stretch>
        </p:blipFill>
        <p:spPr>
          <a:xfrm>
            <a:off x="1663700" y="450850"/>
            <a:ext cx="8864600" cy="5956300"/>
          </a:xfrm>
          <a:prstGeom prst="rect">
            <a:avLst/>
          </a:prstGeom>
          <a:noFill/>
          <a:ln w="9525">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8" name="图片 107"/>
          <p:cNvPicPr/>
          <p:nvPr/>
        </p:nvPicPr>
        <p:blipFill>
          <a:blip r:embed="rId1"/>
          <a:stretch>
            <a:fillRect/>
          </a:stretch>
        </p:blipFill>
        <p:spPr>
          <a:xfrm>
            <a:off x="1586865" y="755015"/>
            <a:ext cx="9075420" cy="5405120"/>
          </a:xfrm>
          <a:prstGeom prst="rect">
            <a:avLst/>
          </a:prstGeom>
          <a:noFill/>
          <a:ln w="9525">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2351088" y="549275"/>
            <a:ext cx="7543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pPr>
            <a:r>
              <a:rPr lang="zh-CN" altLang="en-US" sz="4400" b="1">
                <a:solidFill>
                  <a:srgbClr val="FF3300"/>
                </a:solidFill>
                <a:ea typeface="黑体" panose="02010609060101010101" pitchFamily="49" charset="-122"/>
              </a:rPr>
              <a:t>治疗性抗体的发展趋势</a:t>
            </a:r>
            <a:endParaRPr lang="zh-CN" altLang="en-US" sz="4400" b="1">
              <a:solidFill>
                <a:srgbClr val="FF3300"/>
              </a:solidFill>
              <a:ea typeface="黑体" panose="02010609060101010101" pitchFamily="49" charset="-122"/>
            </a:endParaRPr>
          </a:p>
        </p:txBody>
      </p:sp>
      <p:sp>
        <p:nvSpPr>
          <p:cNvPr id="33795" name="Text Box 3"/>
          <p:cNvSpPr txBox="1">
            <a:spLocks noChangeArrowheads="1"/>
          </p:cNvSpPr>
          <p:nvPr/>
        </p:nvSpPr>
        <p:spPr bwMode="auto">
          <a:xfrm>
            <a:off x="1877695" y="1752600"/>
            <a:ext cx="8491220" cy="230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76250" indent="-476250"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lnSpc>
                <a:spcPct val="150000"/>
              </a:lnSpc>
              <a:spcBef>
                <a:spcPct val="50000"/>
              </a:spcBef>
            </a:pPr>
            <a:r>
              <a:rPr lang="en-US" altLang="zh-CN" b="1">
                <a:solidFill>
                  <a:srgbClr val="0000CC"/>
                </a:solidFill>
                <a:ea typeface="黑体" panose="02010609060101010101" pitchFamily="49" charset="-122"/>
              </a:rPr>
              <a:t>●</a:t>
            </a:r>
            <a:r>
              <a:rPr lang="zh-CN" altLang="en-US" b="1">
                <a:solidFill>
                  <a:schemeClr val="tx1"/>
                </a:solidFill>
                <a:latin typeface="等线" panose="02010600030101010101" charset="-122"/>
                <a:ea typeface="等线" panose="02010600030101010101" charset="-122"/>
              </a:rPr>
              <a:t>人源抗体制备技术已经成熟，今后将进入以人源抗体为主的时代，基因工程抗体逐渐从研究走向临床。</a:t>
            </a:r>
            <a:endParaRPr lang="zh-CN" altLang="en-US" b="1">
              <a:solidFill>
                <a:schemeClr val="tx1"/>
              </a:solidFill>
              <a:latin typeface="等线" panose="02010600030101010101" charset="-122"/>
              <a:ea typeface="等线" panose="02010600030101010101" charset="-122"/>
            </a:endParaRPr>
          </a:p>
        </p:txBody>
      </p:sp>
      <p:sp>
        <p:nvSpPr>
          <p:cNvPr id="33796" name="Text Box 5"/>
          <p:cNvSpPr txBox="1">
            <a:spLocks noChangeArrowheads="1"/>
          </p:cNvSpPr>
          <p:nvPr/>
        </p:nvSpPr>
        <p:spPr bwMode="auto">
          <a:xfrm>
            <a:off x="1963420" y="4221480"/>
            <a:ext cx="858901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76250" indent="-476250"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lnSpc>
                <a:spcPct val="150000"/>
              </a:lnSpc>
              <a:spcBef>
                <a:spcPct val="50000"/>
              </a:spcBef>
            </a:pPr>
            <a:r>
              <a:rPr lang="en-US" altLang="zh-CN" b="1">
                <a:solidFill>
                  <a:srgbClr val="0000CC"/>
                </a:solidFill>
              </a:rPr>
              <a:t>● </a:t>
            </a:r>
            <a:r>
              <a:rPr lang="zh-CN" altLang="en-US" sz="3600" b="1">
                <a:solidFill>
                  <a:schemeClr val="tx1"/>
                </a:solidFill>
                <a:latin typeface="等线" panose="02010600030101010101" charset="-122"/>
                <a:ea typeface="等线" panose="02010600030101010101" charset="-122"/>
                <a:cs typeface="等线" panose="02010600030101010101" charset="-122"/>
              </a:rPr>
              <a:t>抗体药靶的研究和选择已逐渐成为研制治疗性单抗的关键。</a:t>
            </a:r>
            <a:endParaRPr lang="zh-CN" altLang="en-US" sz="3600" b="1">
              <a:solidFill>
                <a:schemeClr val="tx1"/>
              </a:solidFill>
              <a:latin typeface="等线" panose="02010600030101010101" charset="-122"/>
              <a:ea typeface="等线" panose="02010600030101010101" charset="-122"/>
              <a:cs typeface="等线" panose="02010600030101010101" charset="-122"/>
            </a:endParaRPr>
          </a:p>
        </p:txBody>
      </p:sp>
      <p:sp>
        <p:nvSpPr>
          <p:cNvPr id="33797" name="Rectangle 6"/>
          <p:cNvSpPr>
            <a:spLocks noChangeArrowheads="1"/>
          </p:cNvSpPr>
          <p:nvPr/>
        </p:nvSpPr>
        <p:spPr bwMode="auto">
          <a:xfrm>
            <a:off x="1171575" y="260350"/>
            <a:ext cx="10097135" cy="6264275"/>
          </a:xfrm>
          <a:prstGeom prst="rect">
            <a:avLst/>
          </a:prstGeom>
          <a:noFill/>
          <a:ln w="57150" cmpd="thinThick">
            <a:solidFill>
              <a:srgbClr val="FF6699"/>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a:xfrm>
            <a:off x="2166938" y="214313"/>
            <a:ext cx="7772400" cy="1143000"/>
          </a:xfrm>
        </p:spPr>
        <p:txBody>
          <a:bodyPr/>
          <a:lstStyle/>
          <a:p>
            <a:r>
              <a:rPr lang="zh-CN" altLang="en-US">
                <a:solidFill>
                  <a:srgbClr val="C00000"/>
                </a:solidFill>
                <a:latin typeface="黑体" panose="02010609060101010101" pitchFamily="49" charset="-122"/>
                <a:ea typeface="黑体" panose="02010609060101010101" pitchFamily="49" charset="-122"/>
              </a:rPr>
              <a:t>教学方式</a:t>
            </a:r>
            <a:r>
              <a:rPr lang="en-US" altLang="zh-CN">
                <a:solidFill>
                  <a:srgbClr val="C00000"/>
                </a:solidFill>
                <a:latin typeface="黑体" panose="02010609060101010101" pitchFamily="49" charset="-122"/>
                <a:ea typeface="黑体" panose="02010609060101010101" pitchFamily="49" charset="-122"/>
              </a:rPr>
              <a:t>--</a:t>
            </a:r>
            <a:r>
              <a:rPr lang="zh-CN" altLang="en-US">
                <a:solidFill>
                  <a:srgbClr val="C00000"/>
                </a:solidFill>
                <a:latin typeface="黑体" panose="02010609060101010101" pitchFamily="49" charset="-122"/>
                <a:ea typeface="黑体" panose="02010609060101010101" pitchFamily="49" charset="-122"/>
              </a:rPr>
              <a:t>混合式教学</a:t>
            </a:r>
            <a:endParaRPr lang="zh-CN" altLang="en-US">
              <a:solidFill>
                <a:srgbClr val="C00000"/>
              </a:solidFill>
              <a:latin typeface="黑体" panose="02010609060101010101" pitchFamily="49" charset="-122"/>
              <a:ea typeface="黑体" panose="02010609060101010101" pitchFamily="49" charset="-122"/>
            </a:endParaRPr>
          </a:p>
        </p:txBody>
      </p:sp>
      <p:sp>
        <p:nvSpPr>
          <p:cNvPr id="5123" name="内容占位符 2"/>
          <p:cNvSpPr>
            <a:spLocks noGrp="1"/>
          </p:cNvSpPr>
          <p:nvPr>
            <p:ph idx="1"/>
          </p:nvPr>
        </p:nvSpPr>
        <p:spPr>
          <a:xfrm>
            <a:off x="1734820" y="1500505"/>
            <a:ext cx="8557260" cy="4714875"/>
          </a:xfrm>
        </p:spPr>
        <p:txBody>
          <a:bodyPr>
            <a:normAutofit lnSpcReduction="10000"/>
          </a:bodyPr>
          <a:lstStyle/>
          <a:p>
            <a:pPr>
              <a:lnSpc>
                <a:spcPct val="150000"/>
              </a:lnSpc>
            </a:pPr>
            <a:r>
              <a:rPr lang="zh-CN" altLang="en-US" b="1" dirty="0">
                <a:solidFill>
                  <a:schemeClr val="tx1"/>
                </a:solidFill>
                <a:latin typeface="等线" panose="02010600030101010101" charset="-122"/>
                <a:ea typeface="等线" panose="02010600030101010101" charset="-122"/>
                <a:cs typeface="等线" panose="02010600030101010101" charset="-122"/>
              </a:rPr>
              <a:t>将在线教学和传统教学的优势结合起来的一种“线上”</a:t>
            </a:r>
            <a:r>
              <a:rPr lang="en-US" altLang="zh-CN" b="1" dirty="0">
                <a:solidFill>
                  <a:schemeClr val="tx1"/>
                </a:solidFill>
                <a:latin typeface="等线" panose="02010600030101010101" charset="-122"/>
                <a:ea typeface="等线" panose="02010600030101010101" charset="-122"/>
                <a:cs typeface="等线" panose="02010600030101010101" charset="-122"/>
              </a:rPr>
              <a:t>+“</a:t>
            </a:r>
            <a:r>
              <a:rPr lang="zh-CN" altLang="en-US" b="1" dirty="0">
                <a:solidFill>
                  <a:schemeClr val="tx1"/>
                </a:solidFill>
                <a:latin typeface="等线" panose="02010600030101010101" charset="-122"/>
                <a:ea typeface="等线" panose="02010600030101010101" charset="-122"/>
                <a:cs typeface="等线" panose="02010600030101010101" charset="-122"/>
              </a:rPr>
              <a:t>线下”的教学。</a:t>
            </a:r>
            <a:endParaRPr lang="en-US" altLang="zh-CN" b="1" dirty="0">
              <a:solidFill>
                <a:schemeClr val="tx1"/>
              </a:solidFill>
              <a:latin typeface="等线" panose="02010600030101010101" charset="-122"/>
              <a:ea typeface="等线" panose="02010600030101010101" charset="-122"/>
              <a:cs typeface="等线" panose="02010600030101010101" charset="-122"/>
            </a:endParaRPr>
          </a:p>
          <a:p>
            <a:pPr>
              <a:lnSpc>
                <a:spcPct val="150000"/>
              </a:lnSpc>
            </a:pPr>
            <a:r>
              <a:rPr lang="zh-CN" altLang="en-US" b="1" dirty="0">
                <a:solidFill>
                  <a:schemeClr val="tx1"/>
                </a:solidFill>
                <a:latin typeface="等线" panose="02010600030101010101" charset="-122"/>
                <a:ea typeface="等线" panose="02010600030101010101" charset="-122"/>
                <a:cs typeface="等线" panose="02010600030101010101" charset="-122"/>
              </a:rPr>
              <a:t>通过两种教学组织形式的有机结合，可以把学习者的学习由浅到深地引向深度学习。</a:t>
            </a:r>
            <a:endParaRPr lang="en-US" altLang="zh-CN" b="1" dirty="0">
              <a:solidFill>
                <a:schemeClr val="tx1"/>
              </a:solidFill>
              <a:latin typeface="华文新魏" panose="02010800040101010101" pitchFamily="2" charset="-122"/>
              <a:ea typeface="华文新魏" panose="02010800040101010101" pitchFamily="2" charset="-122"/>
            </a:endParaRPr>
          </a:p>
          <a:p>
            <a:pPr>
              <a:lnSpc>
                <a:spcPct val="150000"/>
              </a:lnSpc>
            </a:pPr>
            <a:r>
              <a:rPr lang="zh-CN" altLang="en-US" b="1" dirty="0">
                <a:solidFill>
                  <a:schemeClr val="tx1"/>
                </a:solidFill>
                <a:latin typeface="等线" panose="02010600030101010101" charset="-122"/>
                <a:ea typeface="等线" panose="02010600030101010101" charset="-122"/>
              </a:rPr>
              <a:t>南方医科大学爱课教学支持</a:t>
            </a:r>
            <a:r>
              <a:rPr lang="zh-CN" altLang="en-US" b="1" dirty="0" smtClean="0">
                <a:solidFill>
                  <a:schemeClr val="tx1"/>
                </a:solidFill>
                <a:latin typeface="等线" panose="02010600030101010101" charset="-122"/>
                <a:ea typeface="等线" panose="02010600030101010101" charset="-122"/>
              </a:rPr>
              <a:t>平台</a:t>
            </a:r>
            <a:r>
              <a:rPr lang="en-US" altLang="zh-CN" b="1" dirty="0">
                <a:solidFill>
                  <a:schemeClr val="tx1"/>
                </a:solidFill>
                <a:latin typeface="华文新魏" panose="02010800040101010101" pitchFamily="2" charset="-122"/>
                <a:ea typeface="华文新魏" panose="02010800040101010101" pitchFamily="2" charset="-122"/>
                <a:hlinkClick r:id="rId1"/>
              </a:rPr>
              <a:t>  https://aike.smu.edu.cn/course/view.php?id=2674</a:t>
            </a:r>
            <a:endParaRPr lang="en-US" altLang="zh-CN" b="1" dirty="0">
              <a:solidFill>
                <a:schemeClr val="tx1"/>
              </a:solidFill>
              <a:latin typeface="华文新魏" panose="02010800040101010101" pitchFamily="2" charset="-122"/>
              <a:ea typeface="华文新魏" panose="02010800040101010101" pitchFamily="2" charset="-122"/>
              <a:hlinkClick r:id="rId1"/>
            </a:endParaRPr>
          </a:p>
          <a:p>
            <a:pPr>
              <a:lnSpc>
                <a:spcPct val="150000"/>
              </a:lnSpc>
            </a:pPr>
            <a:r>
              <a:rPr lang="zh-CN" altLang="en-US" b="1" dirty="0" smtClean="0">
                <a:solidFill>
                  <a:schemeClr val="tx1"/>
                </a:solidFill>
                <a:latin typeface="等线" panose="02010600030101010101" charset="-122"/>
                <a:ea typeface="等线" panose="02010600030101010101" charset="-122"/>
                <a:cs typeface="等线" panose="02010600030101010101" charset="-122"/>
              </a:rPr>
              <a:t>课程</a:t>
            </a:r>
            <a:r>
              <a:rPr lang="zh-CN" altLang="en-US" b="1" dirty="0">
                <a:solidFill>
                  <a:schemeClr val="tx1"/>
                </a:solidFill>
                <a:latin typeface="等线" panose="02010600030101010101" charset="-122"/>
                <a:ea typeface="等线" panose="02010600030101010101" charset="-122"/>
                <a:cs typeface="等线" panose="02010600030101010101" charset="-122"/>
              </a:rPr>
              <a:t>：抗体</a:t>
            </a:r>
            <a:r>
              <a:rPr lang="zh-CN" altLang="en-US" b="1" dirty="0" smtClean="0">
                <a:solidFill>
                  <a:schemeClr val="tx1"/>
                </a:solidFill>
                <a:latin typeface="等线" panose="02010600030101010101" charset="-122"/>
                <a:ea typeface="等线" panose="02010600030101010101" charset="-122"/>
                <a:cs typeface="等线" panose="02010600030101010101" charset="-122"/>
              </a:rPr>
              <a:t>工程</a:t>
            </a:r>
            <a:r>
              <a:rPr lang="en-US" altLang="zh-CN" b="1" dirty="0" smtClean="0">
                <a:solidFill>
                  <a:schemeClr val="tx1"/>
                </a:solidFill>
                <a:latin typeface="等线" panose="02010600030101010101" charset="-122"/>
                <a:ea typeface="等线" panose="02010600030101010101" charset="-122"/>
                <a:cs typeface="等线" panose="02010600030101010101" charset="-122"/>
              </a:rPr>
              <a:t>2024</a:t>
            </a:r>
            <a:r>
              <a:rPr lang="zh-CN" altLang="en-US" b="1" dirty="0" smtClean="0">
                <a:solidFill>
                  <a:schemeClr val="tx1"/>
                </a:solidFill>
                <a:latin typeface="等线" panose="02010600030101010101" charset="-122"/>
                <a:ea typeface="等线" panose="02010600030101010101" charset="-122"/>
                <a:cs typeface="等线" panose="02010600030101010101" charset="-122"/>
              </a:rPr>
              <a:t>春（</a:t>
            </a:r>
            <a:r>
              <a:rPr lang="en-US" altLang="zh-CN" b="1" dirty="0" smtClean="0">
                <a:solidFill>
                  <a:schemeClr val="tx1"/>
                </a:solidFill>
                <a:latin typeface="等线" panose="02010600030101010101" charset="-122"/>
                <a:ea typeface="等线" panose="02010600030101010101" charset="-122"/>
                <a:cs typeface="等线" panose="02010600030101010101" charset="-122"/>
              </a:rPr>
              <a:t>2021</a:t>
            </a:r>
            <a:r>
              <a:rPr lang="zh-CN" altLang="en-US" b="1" dirty="0" smtClean="0">
                <a:solidFill>
                  <a:schemeClr val="tx1"/>
                </a:solidFill>
                <a:latin typeface="等线" panose="02010600030101010101" charset="-122"/>
                <a:ea typeface="等线" panose="02010600030101010101" charset="-122"/>
                <a:cs typeface="等线" panose="02010600030101010101" charset="-122"/>
              </a:rPr>
              <a:t>生物技术）</a:t>
            </a:r>
            <a:endParaRPr lang="zh-CN" altLang="en-US" b="1" dirty="0" smtClean="0">
              <a:solidFill>
                <a:schemeClr val="tx1"/>
              </a:solidFill>
              <a:latin typeface="等线" panose="02010600030101010101" charset="-122"/>
              <a:ea typeface="等线" panose="02010600030101010101" charset="-122"/>
              <a:cs typeface="等线" panose="02010600030101010101" charset="-122"/>
            </a:endParaRPr>
          </a:p>
        </p:txBody>
      </p:sp>
      <p:sp>
        <p:nvSpPr>
          <p:cNvPr id="4" name="Rectangle 6"/>
          <p:cNvSpPr>
            <a:spLocks noChangeArrowheads="1"/>
          </p:cNvSpPr>
          <p:nvPr/>
        </p:nvSpPr>
        <p:spPr bwMode="auto">
          <a:xfrm>
            <a:off x="1016635" y="260350"/>
            <a:ext cx="9951085" cy="6264275"/>
          </a:xfrm>
          <a:prstGeom prst="rect">
            <a:avLst/>
          </a:prstGeom>
          <a:noFill/>
          <a:ln w="57150" cmpd="thinThick">
            <a:solidFill>
              <a:srgbClr val="FF6699"/>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nvPr>
        </p:nvSpPr>
        <p:spPr>
          <a:xfrm>
            <a:off x="2238375" y="1"/>
            <a:ext cx="7772400" cy="785813"/>
          </a:xfrm>
        </p:spPr>
        <p:txBody>
          <a:bodyPr/>
          <a:lstStyle/>
          <a:p>
            <a:r>
              <a:rPr lang="zh-CN" altLang="en-US" sz="3200">
                <a:solidFill>
                  <a:srgbClr val="C00000"/>
                </a:solidFill>
                <a:latin typeface="黑体" panose="02010609060101010101" pitchFamily="49" charset="-122"/>
                <a:ea typeface="黑体" panose="02010609060101010101" pitchFamily="49" charset="-122"/>
              </a:rPr>
              <a:t>抗体工程教学周历</a:t>
            </a:r>
            <a:endParaRPr lang="zh-CN" altLang="en-US" sz="3200">
              <a:solidFill>
                <a:srgbClr val="C00000"/>
              </a:solidFill>
              <a:latin typeface="黑体" panose="02010609060101010101" pitchFamily="49" charset="-122"/>
              <a:ea typeface="黑体" panose="02010609060101010101" pitchFamily="49" charset="-122"/>
            </a:endParaRPr>
          </a:p>
        </p:txBody>
      </p:sp>
      <p:graphicFrame>
        <p:nvGraphicFramePr>
          <p:cNvPr id="5" name="内容占位符 4"/>
          <p:cNvGraphicFramePr>
            <a:graphicFrameLocks noGrp="1"/>
          </p:cNvGraphicFramePr>
          <p:nvPr>
            <p:ph idx="1"/>
          </p:nvPr>
        </p:nvGraphicFramePr>
        <p:xfrm>
          <a:off x="2112886" y="785813"/>
          <a:ext cx="7794625" cy="5852160"/>
        </p:xfrm>
        <a:graphic>
          <a:graphicData uri="http://schemas.openxmlformats.org/drawingml/2006/table">
            <a:tbl>
              <a:tblPr/>
              <a:tblGrid>
                <a:gridCol w="791616"/>
                <a:gridCol w="2222693"/>
                <a:gridCol w="4780285"/>
              </a:tblGrid>
              <a:tr h="239076">
                <a:tc>
                  <a:txBody>
                    <a:bodyPr/>
                    <a:lstStyle/>
                    <a:p>
                      <a:pPr algn="l">
                        <a:spcAft>
                          <a:spcPts val="0"/>
                        </a:spcAft>
                      </a:pPr>
                      <a:r>
                        <a:rPr lang="zh-CN" sz="1600" kern="0" dirty="0">
                          <a:solidFill>
                            <a:srgbClr val="0070C4"/>
                          </a:solidFill>
                          <a:latin typeface="华文新魏" panose="02010800040101010101" pitchFamily="2" charset="-122"/>
                          <a:ea typeface="华文新魏" panose="02010800040101010101" pitchFamily="2" charset="-122"/>
                          <a:cs typeface="Arial" panose="020B0604020202020204"/>
                        </a:rPr>
                        <a:t>课序</a:t>
                      </a:r>
                      <a:endParaRPr lang="zh-CN" sz="1600" kern="100" dirty="0">
                        <a:solidFill>
                          <a:srgbClr val="0070C4"/>
                        </a:solidFill>
                        <a:latin typeface="华文新魏" panose="02010800040101010101" pitchFamily="2" charset="-122"/>
                        <a:ea typeface="华文新魏" panose="02010800040101010101" pitchFamily="2" charset="-122"/>
                        <a:cs typeface="Times New Roman" panose="0202060305040502030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600" kern="0" dirty="0">
                          <a:solidFill>
                            <a:srgbClr val="0070C4"/>
                          </a:solidFill>
                          <a:latin typeface="华文新魏" panose="02010800040101010101" pitchFamily="2" charset="-122"/>
                          <a:ea typeface="华文新魏" panose="02010800040101010101" pitchFamily="2" charset="-122"/>
                          <a:cs typeface="Arial" panose="020B0604020202020204"/>
                        </a:rPr>
                        <a:t>教学环节</a:t>
                      </a:r>
                      <a:endParaRPr lang="zh-CN" sz="1600" kern="100" dirty="0">
                        <a:solidFill>
                          <a:srgbClr val="0070C4"/>
                        </a:solidFill>
                        <a:latin typeface="华文新魏" panose="02010800040101010101" pitchFamily="2" charset="-122"/>
                        <a:ea typeface="华文新魏" panose="02010800040101010101" pitchFamily="2" charset="-122"/>
                        <a:cs typeface="Times New Roman" panose="0202060305040502030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600" kern="0" dirty="0">
                          <a:solidFill>
                            <a:srgbClr val="0070C4"/>
                          </a:solidFill>
                          <a:latin typeface="华文新魏" panose="02010800040101010101" pitchFamily="2" charset="-122"/>
                          <a:ea typeface="华文新魏" panose="02010800040101010101" pitchFamily="2" charset="-122"/>
                          <a:cs typeface="Arial" panose="020B0604020202020204"/>
                        </a:rPr>
                        <a:t>授课内容</a:t>
                      </a:r>
                      <a:endParaRPr lang="zh-CN" sz="1600" kern="100" dirty="0">
                        <a:solidFill>
                          <a:srgbClr val="0070C4"/>
                        </a:solidFill>
                        <a:latin typeface="华文新魏" panose="02010800040101010101" pitchFamily="2" charset="-122"/>
                        <a:ea typeface="华文新魏" panose="02010800040101010101" pitchFamily="2" charset="-122"/>
                        <a:cs typeface="Times New Roman" panose="0202060305040502030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076">
                <a:tc>
                  <a:txBody>
                    <a:bodyPr/>
                    <a:lstStyle/>
                    <a:p>
                      <a:pPr algn="l">
                        <a:spcAft>
                          <a:spcPts val="0"/>
                        </a:spcAft>
                      </a:pPr>
                      <a:r>
                        <a:rPr lang="en-US" sz="1600" kern="0">
                          <a:solidFill>
                            <a:srgbClr val="0070C4"/>
                          </a:solidFill>
                          <a:latin typeface="华文新魏" panose="02010800040101010101" pitchFamily="2" charset="-122"/>
                          <a:ea typeface="华文新魏" panose="02010800040101010101" pitchFamily="2" charset="-122"/>
                          <a:cs typeface="Times New Roman" panose="02020603050405020304"/>
                        </a:rPr>
                        <a:t>1</a:t>
                      </a:r>
                      <a:endParaRPr lang="zh-CN" sz="1600" kern="100">
                        <a:solidFill>
                          <a:srgbClr val="0070C4"/>
                        </a:solidFill>
                        <a:latin typeface="华文新魏" panose="02010800040101010101" pitchFamily="2" charset="-122"/>
                        <a:ea typeface="华文新魏" panose="02010800040101010101" pitchFamily="2" charset="-122"/>
                        <a:cs typeface="Times New Roman" panose="0202060305040502030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kern="100" dirty="0">
                          <a:solidFill>
                            <a:srgbClr val="C00000"/>
                          </a:solidFill>
                          <a:latin typeface="华文新魏" panose="02010800040101010101" pitchFamily="2" charset="-122"/>
                          <a:ea typeface="华文新魏" panose="02010800040101010101" pitchFamily="2" charset="-122"/>
                          <a:cs typeface="Times New Roman" panose="02020603050405020304"/>
                        </a:rPr>
                        <a:t>理论</a:t>
                      </a:r>
                      <a:endParaRPr lang="zh-CN" altLang="en-US" sz="1600" kern="100" dirty="0">
                        <a:solidFill>
                          <a:srgbClr val="0066FF"/>
                        </a:solidFill>
                        <a:latin typeface="华文新魏" panose="02010800040101010101" pitchFamily="2" charset="-122"/>
                        <a:ea typeface="华文新魏" panose="02010800040101010101" pitchFamily="2" charset="-122"/>
                        <a:cs typeface="Times New Roman" panose="0202060305040502030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600" kern="0" dirty="0">
                          <a:solidFill>
                            <a:srgbClr val="0070C4"/>
                          </a:solidFill>
                          <a:latin typeface="华文新魏" panose="02010800040101010101" pitchFamily="2" charset="-122"/>
                          <a:ea typeface="华文新魏" panose="02010800040101010101" pitchFamily="2" charset="-122"/>
                          <a:cs typeface="Arial" panose="020B0604020202020204"/>
                        </a:rPr>
                        <a:t>绪论</a:t>
                      </a:r>
                      <a:endParaRPr lang="zh-CN" sz="1600" kern="0" dirty="0">
                        <a:solidFill>
                          <a:srgbClr val="0070C4"/>
                        </a:solidFill>
                        <a:latin typeface="华文新魏" panose="02010800040101010101" pitchFamily="2" charset="-122"/>
                        <a:ea typeface="华文新魏" panose="02010800040101010101" pitchFamily="2" charset="-122"/>
                        <a:cs typeface="Arial" panose="020B060402020202020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076">
                <a:tc>
                  <a:txBody>
                    <a:bodyPr/>
                    <a:lstStyle/>
                    <a:p>
                      <a:pPr algn="l">
                        <a:spcAft>
                          <a:spcPts val="0"/>
                        </a:spcAft>
                      </a:pPr>
                      <a:r>
                        <a:rPr lang="en-US" sz="1600" kern="0">
                          <a:solidFill>
                            <a:srgbClr val="0070C4"/>
                          </a:solidFill>
                          <a:latin typeface="华文新魏" panose="02010800040101010101" pitchFamily="2" charset="-122"/>
                          <a:ea typeface="华文新魏" panose="02010800040101010101" pitchFamily="2" charset="-122"/>
                          <a:cs typeface="Times New Roman" panose="02020603050405020304"/>
                        </a:rPr>
                        <a:t>2</a:t>
                      </a:r>
                      <a:endParaRPr lang="zh-CN" sz="1600" kern="100">
                        <a:solidFill>
                          <a:srgbClr val="0070C4"/>
                        </a:solidFill>
                        <a:latin typeface="华文新魏" panose="02010800040101010101" pitchFamily="2" charset="-122"/>
                        <a:ea typeface="华文新魏" panose="02010800040101010101" pitchFamily="2" charset="-122"/>
                        <a:cs typeface="Times New Roman" panose="0202060305040502030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altLang="en-US" sz="1600" kern="0">
                          <a:solidFill>
                            <a:srgbClr val="00B050"/>
                          </a:solidFill>
                          <a:latin typeface="华文新魏" panose="02010800040101010101" pitchFamily="2" charset="-122"/>
                          <a:ea typeface="华文新魏" panose="02010800040101010101" pitchFamily="2" charset="-122"/>
                          <a:cs typeface="Arial" panose="020B0604020202020204"/>
                        </a:rPr>
                        <a:t>自主学习</a:t>
                      </a:r>
                      <a:r>
                        <a:rPr lang="en-US" altLang="zh-CN" sz="1600" kern="0">
                          <a:solidFill>
                            <a:srgbClr val="00B050"/>
                          </a:solidFill>
                          <a:latin typeface="华文新魏" panose="02010800040101010101" pitchFamily="2" charset="-122"/>
                          <a:ea typeface="华文新魏" panose="02010800040101010101" pitchFamily="2" charset="-122"/>
                          <a:cs typeface="Arial" panose="020B0604020202020204"/>
                        </a:rPr>
                        <a:t>/</a:t>
                      </a:r>
                      <a:r>
                        <a:rPr lang="zh-CN" altLang="en-US" sz="1600" kern="0">
                          <a:solidFill>
                            <a:srgbClr val="0066FF"/>
                          </a:solidFill>
                          <a:latin typeface="华文新魏" panose="02010800040101010101" pitchFamily="2" charset="-122"/>
                          <a:ea typeface="华文新魏" panose="02010800040101010101" pitchFamily="2" charset="-122"/>
                          <a:cs typeface="Arial" panose="020B0604020202020204"/>
                        </a:rPr>
                        <a:t>答疑</a:t>
                      </a:r>
                      <a:endParaRPr lang="zh-CN" altLang="en-US" sz="1600" kern="100" dirty="0">
                        <a:solidFill>
                          <a:srgbClr val="0066FF"/>
                        </a:solidFill>
                        <a:latin typeface="华文新魏" panose="02010800040101010101" pitchFamily="2" charset="-122"/>
                        <a:ea typeface="华文新魏" panose="02010800040101010101" pitchFamily="2" charset="-122"/>
                        <a:cs typeface="Times New Roman" panose="0202060305040502030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600" kern="0" dirty="0">
                          <a:solidFill>
                            <a:srgbClr val="0070C4"/>
                          </a:solidFill>
                          <a:latin typeface="华文新魏" panose="02010800040101010101" pitchFamily="2" charset="-122"/>
                          <a:ea typeface="华文新魏" panose="02010800040101010101" pitchFamily="2" charset="-122"/>
                          <a:cs typeface="Arial" panose="020B0604020202020204"/>
                        </a:rPr>
                        <a:t>抗体的结构与功能</a:t>
                      </a:r>
                      <a:r>
                        <a:rPr lang="en-US" sz="1600" kern="0" dirty="0">
                          <a:solidFill>
                            <a:srgbClr val="0070C4"/>
                          </a:solidFill>
                          <a:latin typeface="华文新魏" panose="02010800040101010101" pitchFamily="2" charset="-122"/>
                          <a:ea typeface="华文新魏" panose="02010800040101010101" pitchFamily="2" charset="-122"/>
                          <a:cs typeface="Arial" panose="020B0604020202020204"/>
                        </a:rPr>
                        <a:t>1</a:t>
                      </a:r>
                      <a:endParaRPr lang="zh-CN" sz="1600" kern="0" dirty="0">
                        <a:solidFill>
                          <a:srgbClr val="0070C4"/>
                        </a:solidFill>
                        <a:latin typeface="华文新魏" panose="02010800040101010101" pitchFamily="2" charset="-122"/>
                        <a:ea typeface="华文新魏" panose="02010800040101010101" pitchFamily="2" charset="-122"/>
                        <a:cs typeface="Arial" panose="020B060402020202020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076">
                <a:tc>
                  <a:txBody>
                    <a:bodyPr/>
                    <a:lstStyle/>
                    <a:p>
                      <a:pPr algn="l">
                        <a:spcAft>
                          <a:spcPts val="0"/>
                        </a:spcAft>
                      </a:pPr>
                      <a:r>
                        <a:rPr lang="en-US" sz="1600" kern="0">
                          <a:solidFill>
                            <a:srgbClr val="0070C4"/>
                          </a:solidFill>
                          <a:latin typeface="华文新魏" panose="02010800040101010101" pitchFamily="2" charset="-122"/>
                          <a:ea typeface="华文新魏" panose="02010800040101010101" pitchFamily="2" charset="-122"/>
                          <a:cs typeface="Times New Roman" panose="02020603050405020304"/>
                        </a:rPr>
                        <a:t>3</a:t>
                      </a:r>
                      <a:endParaRPr lang="zh-CN" sz="1600" kern="100">
                        <a:solidFill>
                          <a:srgbClr val="0070C4"/>
                        </a:solidFill>
                        <a:latin typeface="华文新魏" panose="02010800040101010101" pitchFamily="2" charset="-122"/>
                        <a:ea typeface="华文新魏" panose="02010800040101010101" pitchFamily="2" charset="-122"/>
                        <a:cs typeface="Times New Roman" panose="0202060305040502030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altLang="en-US" sz="1600" kern="0">
                          <a:solidFill>
                            <a:srgbClr val="00B050"/>
                          </a:solidFill>
                          <a:latin typeface="华文新魏" panose="02010800040101010101" pitchFamily="2" charset="-122"/>
                          <a:ea typeface="华文新魏" panose="02010800040101010101" pitchFamily="2" charset="-122"/>
                          <a:cs typeface="Arial" panose="020B0604020202020204"/>
                        </a:rPr>
                        <a:t>理论</a:t>
                      </a:r>
                      <a:endParaRPr lang="zh-CN" altLang="en-US" sz="1600" kern="0">
                        <a:solidFill>
                          <a:srgbClr val="00B050"/>
                        </a:solidFill>
                        <a:latin typeface="华文新魏" panose="02010800040101010101" pitchFamily="2" charset="-122"/>
                        <a:ea typeface="华文新魏" panose="02010800040101010101" pitchFamily="2" charset="-122"/>
                        <a:cs typeface="Arial" panose="020B060402020202020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600" kern="0" dirty="0">
                          <a:solidFill>
                            <a:srgbClr val="0070C4"/>
                          </a:solidFill>
                          <a:latin typeface="华文新魏" panose="02010800040101010101" pitchFamily="2" charset="-122"/>
                          <a:ea typeface="华文新魏" panose="02010800040101010101" pitchFamily="2" charset="-122"/>
                          <a:cs typeface="Arial" panose="020B0604020202020204"/>
                        </a:rPr>
                        <a:t>抗体的结构与功能</a:t>
                      </a:r>
                      <a:r>
                        <a:rPr lang="en-US" sz="1600" kern="0" dirty="0">
                          <a:solidFill>
                            <a:srgbClr val="0070C4"/>
                          </a:solidFill>
                          <a:latin typeface="华文新魏" panose="02010800040101010101" pitchFamily="2" charset="-122"/>
                          <a:ea typeface="华文新魏" panose="02010800040101010101" pitchFamily="2" charset="-122"/>
                          <a:cs typeface="Arial" panose="020B0604020202020204"/>
                        </a:rPr>
                        <a:t>2</a:t>
                      </a:r>
                      <a:endParaRPr lang="zh-CN" sz="1600" kern="0" dirty="0">
                        <a:solidFill>
                          <a:srgbClr val="0070C4"/>
                        </a:solidFill>
                        <a:latin typeface="华文新魏" panose="02010800040101010101" pitchFamily="2" charset="-122"/>
                        <a:ea typeface="华文新魏" panose="02010800040101010101" pitchFamily="2" charset="-122"/>
                        <a:cs typeface="Arial" panose="020B060402020202020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076">
                <a:tc>
                  <a:txBody>
                    <a:bodyPr/>
                    <a:lstStyle/>
                    <a:p>
                      <a:pPr algn="l">
                        <a:spcAft>
                          <a:spcPts val="0"/>
                        </a:spcAft>
                      </a:pPr>
                      <a:r>
                        <a:rPr lang="en-US" sz="1600" kern="0">
                          <a:solidFill>
                            <a:srgbClr val="0070C4"/>
                          </a:solidFill>
                          <a:latin typeface="华文新魏" panose="02010800040101010101" pitchFamily="2" charset="-122"/>
                          <a:ea typeface="华文新魏" panose="02010800040101010101" pitchFamily="2" charset="-122"/>
                          <a:cs typeface="Times New Roman" panose="02020603050405020304"/>
                        </a:rPr>
                        <a:t>4</a:t>
                      </a:r>
                      <a:endParaRPr lang="zh-CN" sz="1600" kern="100">
                        <a:solidFill>
                          <a:srgbClr val="0070C4"/>
                        </a:solidFill>
                        <a:latin typeface="华文新魏" panose="02010800040101010101" pitchFamily="2" charset="-122"/>
                        <a:ea typeface="华文新魏" panose="02010800040101010101" pitchFamily="2" charset="-122"/>
                        <a:cs typeface="Times New Roman" panose="0202060305040502030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altLang="en-US" sz="1600" kern="0">
                          <a:solidFill>
                            <a:srgbClr val="00B050"/>
                          </a:solidFill>
                          <a:latin typeface="华文新魏" panose="02010800040101010101" pitchFamily="2" charset="-122"/>
                          <a:ea typeface="华文新魏" panose="02010800040101010101" pitchFamily="2" charset="-122"/>
                          <a:cs typeface="Arial" panose="020B0604020202020204"/>
                        </a:rPr>
                        <a:t>自主学习</a:t>
                      </a:r>
                      <a:r>
                        <a:rPr lang="en-US" altLang="zh-CN" sz="1600" kern="0">
                          <a:solidFill>
                            <a:srgbClr val="00B050"/>
                          </a:solidFill>
                          <a:latin typeface="华文新魏" panose="02010800040101010101" pitchFamily="2" charset="-122"/>
                          <a:ea typeface="华文新魏" panose="02010800040101010101" pitchFamily="2" charset="-122"/>
                          <a:cs typeface="Arial" panose="020B0604020202020204"/>
                        </a:rPr>
                        <a:t>/</a:t>
                      </a:r>
                      <a:r>
                        <a:rPr lang="zh-CN" altLang="en-US" sz="1600" kern="0">
                          <a:solidFill>
                            <a:srgbClr val="0066FF"/>
                          </a:solidFill>
                          <a:latin typeface="华文新魏" panose="02010800040101010101" pitchFamily="2" charset="-122"/>
                          <a:ea typeface="华文新魏" panose="02010800040101010101" pitchFamily="2" charset="-122"/>
                          <a:cs typeface="Arial" panose="020B0604020202020204"/>
                        </a:rPr>
                        <a:t>答疑</a:t>
                      </a:r>
                      <a:endParaRPr lang="zh-CN" altLang="en-US" sz="1600" kern="100" dirty="0">
                        <a:solidFill>
                          <a:srgbClr val="0066FF"/>
                        </a:solidFill>
                        <a:latin typeface="华文新魏" panose="02010800040101010101" pitchFamily="2" charset="-122"/>
                        <a:ea typeface="华文新魏" panose="02010800040101010101" pitchFamily="2" charset="-122"/>
                        <a:cs typeface="Times New Roman" panose="0202060305040502030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600" kern="0" dirty="0">
                          <a:solidFill>
                            <a:srgbClr val="0070C4"/>
                          </a:solidFill>
                          <a:latin typeface="华文新魏" panose="02010800040101010101" pitchFamily="2" charset="-122"/>
                          <a:ea typeface="华文新魏" panose="02010800040101010101" pitchFamily="2" charset="-122"/>
                          <a:cs typeface="Arial" panose="020B0604020202020204"/>
                        </a:rPr>
                        <a:t>多克隆抗体</a:t>
                      </a:r>
                      <a:endParaRPr lang="zh-CN" sz="1600" kern="0" dirty="0">
                        <a:solidFill>
                          <a:srgbClr val="0070C4"/>
                        </a:solidFill>
                        <a:latin typeface="华文新魏" panose="02010800040101010101" pitchFamily="2" charset="-122"/>
                        <a:ea typeface="华文新魏" panose="02010800040101010101" pitchFamily="2" charset="-122"/>
                        <a:cs typeface="Arial" panose="020B060402020202020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076">
                <a:tc>
                  <a:txBody>
                    <a:bodyPr/>
                    <a:lstStyle/>
                    <a:p>
                      <a:pPr algn="l">
                        <a:spcAft>
                          <a:spcPts val="0"/>
                        </a:spcAft>
                      </a:pPr>
                      <a:r>
                        <a:rPr lang="en-US" sz="1600" kern="0">
                          <a:solidFill>
                            <a:srgbClr val="0070C4"/>
                          </a:solidFill>
                          <a:latin typeface="华文新魏" panose="02010800040101010101" pitchFamily="2" charset="-122"/>
                          <a:ea typeface="华文新魏" panose="02010800040101010101" pitchFamily="2" charset="-122"/>
                          <a:cs typeface="Times New Roman" panose="02020603050405020304"/>
                        </a:rPr>
                        <a:t>5</a:t>
                      </a:r>
                      <a:endParaRPr lang="zh-CN" sz="1600" kern="100">
                        <a:solidFill>
                          <a:srgbClr val="0070C4"/>
                        </a:solidFill>
                        <a:latin typeface="华文新魏" panose="02010800040101010101" pitchFamily="2" charset="-122"/>
                        <a:ea typeface="华文新魏" panose="02010800040101010101" pitchFamily="2" charset="-122"/>
                        <a:cs typeface="Times New Roman" panose="0202060305040502030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altLang="en-US" sz="1600" kern="0" dirty="0">
                          <a:solidFill>
                            <a:srgbClr val="00B050"/>
                          </a:solidFill>
                          <a:latin typeface="华文新魏" panose="02010800040101010101" pitchFamily="2" charset="-122"/>
                          <a:ea typeface="华文新魏" panose="02010800040101010101" pitchFamily="2" charset="-122"/>
                          <a:cs typeface="Arial" panose="020B0604020202020204"/>
                        </a:rPr>
                        <a:t>自主学习</a:t>
                      </a:r>
                      <a:r>
                        <a:rPr lang="en-US" altLang="zh-CN" sz="1600" kern="0" dirty="0">
                          <a:solidFill>
                            <a:srgbClr val="00B050"/>
                          </a:solidFill>
                          <a:latin typeface="华文新魏" panose="02010800040101010101" pitchFamily="2" charset="-122"/>
                          <a:ea typeface="华文新魏" panose="02010800040101010101" pitchFamily="2" charset="-122"/>
                          <a:cs typeface="Arial" panose="020B0604020202020204"/>
                        </a:rPr>
                        <a:t>/</a:t>
                      </a:r>
                      <a:r>
                        <a:rPr lang="zh-CN" altLang="en-US" sz="1600" kern="0" dirty="0">
                          <a:solidFill>
                            <a:srgbClr val="0066FF"/>
                          </a:solidFill>
                          <a:latin typeface="华文新魏" panose="02010800040101010101" pitchFamily="2" charset="-122"/>
                          <a:ea typeface="华文新魏" panose="02010800040101010101" pitchFamily="2" charset="-122"/>
                          <a:cs typeface="Arial" panose="020B0604020202020204"/>
                        </a:rPr>
                        <a:t>答疑</a:t>
                      </a:r>
                      <a:endParaRPr lang="zh-CN" altLang="en-US" sz="1600" kern="100" dirty="0">
                        <a:solidFill>
                          <a:srgbClr val="0066FF"/>
                        </a:solidFill>
                        <a:latin typeface="华文新魏" panose="02010800040101010101" pitchFamily="2" charset="-122"/>
                        <a:ea typeface="华文新魏" panose="02010800040101010101" pitchFamily="2" charset="-122"/>
                        <a:cs typeface="Times New Roman" panose="0202060305040502030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600" kern="0" dirty="0">
                          <a:solidFill>
                            <a:srgbClr val="0070C4"/>
                          </a:solidFill>
                          <a:latin typeface="华文新魏" panose="02010800040101010101" pitchFamily="2" charset="-122"/>
                          <a:ea typeface="华文新魏" panose="02010800040101010101" pitchFamily="2" charset="-122"/>
                          <a:cs typeface="Arial" panose="020B0604020202020204"/>
                        </a:rPr>
                        <a:t>单克隆抗体</a:t>
                      </a:r>
                      <a:endParaRPr lang="zh-CN" sz="1600" kern="0" dirty="0">
                        <a:solidFill>
                          <a:srgbClr val="0070C4"/>
                        </a:solidFill>
                        <a:latin typeface="华文新魏" panose="02010800040101010101" pitchFamily="2" charset="-122"/>
                        <a:ea typeface="华文新魏" panose="02010800040101010101" pitchFamily="2" charset="-122"/>
                        <a:cs typeface="Arial" panose="020B060402020202020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076">
                <a:tc>
                  <a:txBody>
                    <a:bodyPr/>
                    <a:lstStyle/>
                    <a:p>
                      <a:pPr algn="l">
                        <a:spcAft>
                          <a:spcPts val="0"/>
                        </a:spcAft>
                      </a:pPr>
                      <a:r>
                        <a:rPr lang="en-US" sz="1600" kern="0">
                          <a:solidFill>
                            <a:srgbClr val="0070C4"/>
                          </a:solidFill>
                          <a:latin typeface="华文新魏" panose="02010800040101010101" pitchFamily="2" charset="-122"/>
                          <a:ea typeface="华文新魏" panose="02010800040101010101" pitchFamily="2" charset="-122"/>
                          <a:cs typeface="Times New Roman" panose="02020603050405020304"/>
                        </a:rPr>
                        <a:t>6</a:t>
                      </a:r>
                      <a:endParaRPr lang="zh-CN" sz="1600" kern="100">
                        <a:solidFill>
                          <a:srgbClr val="0070C4"/>
                        </a:solidFill>
                        <a:latin typeface="华文新魏" panose="02010800040101010101" pitchFamily="2" charset="-122"/>
                        <a:ea typeface="华文新魏" panose="02010800040101010101" pitchFamily="2" charset="-122"/>
                        <a:cs typeface="Times New Roman" panose="0202060305040502030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altLang="en-US" sz="1600" kern="100" dirty="0">
                          <a:solidFill>
                            <a:srgbClr val="C00000"/>
                          </a:solidFill>
                          <a:latin typeface="华文新魏" panose="02010800040101010101" pitchFamily="2" charset="-122"/>
                          <a:ea typeface="华文新魏" panose="02010800040101010101" pitchFamily="2" charset="-122"/>
                          <a:cs typeface="Times New Roman" panose="02020603050405020304"/>
                        </a:rPr>
                        <a:t>讨论</a:t>
                      </a:r>
                      <a:r>
                        <a:rPr lang="en-US" altLang="zh-CN" sz="1600" kern="100" dirty="0">
                          <a:solidFill>
                            <a:srgbClr val="C00000"/>
                          </a:solidFill>
                          <a:latin typeface="华文新魏" panose="02010800040101010101" pitchFamily="2" charset="-122"/>
                          <a:ea typeface="华文新魏" panose="02010800040101010101" pitchFamily="2" charset="-122"/>
                          <a:cs typeface="Times New Roman" panose="02020603050405020304"/>
                        </a:rPr>
                        <a:t>/</a:t>
                      </a:r>
                      <a:r>
                        <a:rPr lang="zh-CN" altLang="en-US" sz="1600" kern="100" dirty="0">
                          <a:solidFill>
                            <a:srgbClr val="C00000"/>
                          </a:solidFill>
                          <a:latin typeface="华文新魏" panose="02010800040101010101" pitchFamily="2" charset="-122"/>
                          <a:ea typeface="华文新魏" panose="02010800040101010101" pitchFamily="2" charset="-122"/>
                          <a:cs typeface="Times New Roman" panose="02020603050405020304"/>
                        </a:rPr>
                        <a:t>翻转课堂</a:t>
                      </a:r>
                      <a:endParaRPr lang="zh-CN" altLang="en-US" sz="1600" kern="100" dirty="0">
                        <a:solidFill>
                          <a:srgbClr val="C00000"/>
                        </a:solidFill>
                        <a:latin typeface="华文新魏" panose="02010800040101010101" pitchFamily="2" charset="-122"/>
                        <a:ea typeface="华文新魏" panose="02010800040101010101" pitchFamily="2" charset="-122"/>
                        <a:cs typeface="Times New Roman" panose="0202060305040502030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600" kern="0" dirty="0">
                          <a:solidFill>
                            <a:srgbClr val="0070C4"/>
                          </a:solidFill>
                          <a:latin typeface="华文新魏" panose="02010800040101010101" pitchFamily="2" charset="-122"/>
                          <a:ea typeface="华文新魏" panose="02010800040101010101" pitchFamily="2" charset="-122"/>
                          <a:cs typeface="Arial" panose="020B0604020202020204"/>
                        </a:rPr>
                        <a:t>单克隆抗体</a:t>
                      </a:r>
                      <a:r>
                        <a:rPr lang="en-US" altLang="zh-CN" sz="1600" kern="0" dirty="0">
                          <a:solidFill>
                            <a:srgbClr val="0070C4"/>
                          </a:solidFill>
                          <a:latin typeface="华文新魏" panose="02010800040101010101" pitchFamily="2" charset="-122"/>
                          <a:ea typeface="华文新魏" panose="02010800040101010101" pitchFamily="2" charset="-122"/>
                          <a:cs typeface="Arial" panose="020B0604020202020204"/>
                        </a:rPr>
                        <a:t>&amp;</a:t>
                      </a:r>
                      <a:r>
                        <a:rPr lang="zh-CN" sz="1600" kern="0" dirty="0">
                          <a:solidFill>
                            <a:srgbClr val="0070C4"/>
                          </a:solidFill>
                          <a:latin typeface="华文新魏" panose="02010800040101010101" pitchFamily="2" charset="-122"/>
                          <a:ea typeface="华文新魏" panose="02010800040101010101" pitchFamily="2" charset="-122"/>
                          <a:cs typeface="Arial" panose="020B0604020202020204"/>
                        </a:rPr>
                        <a:t>多克隆抗体</a:t>
                      </a:r>
                      <a:endParaRPr lang="zh-CN" sz="1600" kern="0" dirty="0">
                        <a:solidFill>
                          <a:srgbClr val="0070C4"/>
                        </a:solidFill>
                        <a:latin typeface="华文新魏" panose="02010800040101010101" pitchFamily="2" charset="-122"/>
                        <a:ea typeface="华文新魏" panose="02010800040101010101" pitchFamily="2" charset="-122"/>
                        <a:cs typeface="Arial" panose="020B060402020202020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076">
                <a:tc>
                  <a:txBody>
                    <a:bodyPr/>
                    <a:lstStyle/>
                    <a:p>
                      <a:pPr algn="l">
                        <a:spcAft>
                          <a:spcPts val="0"/>
                        </a:spcAft>
                      </a:pPr>
                      <a:r>
                        <a:rPr lang="en-US" sz="1600" kern="0">
                          <a:solidFill>
                            <a:srgbClr val="0070C4"/>
                          </a:solidFill>
                          <a:latin typeface="华文新魏" panose="02010800040101010101" pitchFamily="2" charset="-122"/>
                          <a:ea typeface="华文新魏" panose="02010800040101010101" pitchFamily="2" charset="-122"/>
                          <a:cs typeface="Times New Roman" panose="02020603050405020304"/>
                        </a:rPr>
                        <a:t>7</a:t>
                      </a:r>
                      <a:endParaRPr lang="zh-CN" sz="1600" kern="100">
                        <a:solidFill>
                          <a:srgbClr val="0070C4"/>
                        </a:solidFill>
                        <a:latin typeface="华文新魏" panose="02010800040101010101" pitchFamily="2" charset="-122"/>
                        <a:ea typeface="华文新魏" panose="02010800040101010101" pitchFamily="2" charset="-122"/>
                        <a:cs typeface="Times New Roman" panose="0202060305040502030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kern="100" dirty="0">
                          <a:solidFill>
                            <a:srgbClr val="C00000"/>
                          </a:solidFill>
                          <a:latin typeface="华文新魏" panose="02010800040101010101" pitchFamily="2" charset="-122"/>
                          <a:ea typeface="华文新魏" panose="02010800040101010101" pitchFamily="2" charset="-122"/>
                          <a:cs typeface="Times New Roman" panose="02020603050405020304"/>
                        </a:rPr>
                        <a:t>理论</a:t>
                      </a:r>
                      <a:endParaRPr lang="zh-CN" altLang="en-US" sz="1600" kern="100" dirty="0">
                        <a:solidFill>
                          <a:srgbClr val="0066FF"/>
                        </a:solidFill>
                        <a:latin typeface="华文新魏" panose="02010800040101010101" pitchFamily="2" charset="-122"/>
                        <a:ea typeface="华文新魏" panose="02010800040101010101" pitchFamily="2" charset="-122"/>
                        <a:cs typeface="Times New Roman" panose="0202060305040502030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600" kern="0" dirty="0">
                          <a:solidFill>
                            <a:srgbClr val="0070C4"/>
                          </a:solidFill>
                          <a:latin typeface="华文新魏" panose="02010800040101010101" pitchFamily="2" charset="-122"/>
                          <a:ea typeface="华文新魏" panose="02010800040101010101" pitchFamily="2" charset="-122"/>
                          <a:cs typeface="Arial" panose="020B0604020202020204"/>
                        </a:rPr>
                        <a:t>基因工程抗体总论</a:t>
                      </a:r>
                      <a:endParaRPr lang="zh-CN" sz="1600" kern="0" dirty="0">
                        <a:solidFill>
                          <a:srgbClr val="0070C4"/>
                        </a:solidFill>
                        <a:latin typeface="华文新魏" panose="02010800040101010101" pitchFamily="2" charset="-122"/>
                        <a:ea typeface="华文新魏" panose="02010800040101010101" pitchFamily="2" charset="-122"/>
                        <a:cs typeface="Arial" panose="020B060402020202020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076">
                <a:tc>
                  <a:txBody>
                    <a:bodyPr/>
                    <a:lstStyle/>
                    <a:p>
                      <a:pPr algn="l">
                        <a:spcAft>
                          <a:spcPts val="0"/>
                        </a:spcAft>
                      </a:pPr>
                      <a:r>
                        <a:rPr lang="en-US" sz="1600" kern="0">
                          <a:solidFill>
                            <a:srgbClr val="0070C4"/>
                          </a:solidFill>
                          <a:latin typeface="华文新魏" panose="02010800040101010101" pitchFamily="2" charset="-122"/>
                          <a:ea typeface="华文新魏" panose="02010800040101010101" pitchFamily="2" charset="-122"/>
                          <a:cs typeface="Times New Roman" panose="02020603050405020304"/>
                        </a:rPr>
                        <a:t>8</a:t>
                      </a:r>
                      <a:endParaRPr lang="zh-CN" sz="1600" kern="100">
                        <a:solidFill>
                          <a:srgbClr val="0070C4"/>
                        </a:solidFill>
                        <a:latin typeface="华文新魏" panose="02010800040101010101" pitchFamily="2" charset="-122"/>
                        <a:ea typeface="华文新魏" panose="02010800040101010101" pitchFamily="2" charset="-122"/>
                        <a:cs typeface="Times New Roman" panose="0202060305040502030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kern="100" dirty="0">
                          <a:solidFill>
                            <a:srgbClr val="C00000"/>
                          </a:solidFill>
                          <a:latin typeface="华文新魏" panose="02010800040101010101" pitchFamily="2" charset="-122"/>
                          <a:ea typeface="华文新魏" panose="02010800040101010101" pitchFamily="2" charset="-122"/>
                          <a:cs typeface="Times New Roman" panose="02020603050405020304"/>
                        </a:rPr>
                        <a:t>理论</a:t>
                      </a:r>
                      <a:endParaRPr lang="zh-CN" altLang="en-US" sz="1600" kern="100" dirty="0">
                        <a:solidFill>
                          <a:srgbClr val="0066FF"/>
                        </a:solidFill>
                        <a:latin typeface="华文新魏" panose="02010800040101010101" pitchFamily="2" charset="-122"/>
                        <a:ea typeface="华文新魏" panose="02010800040101010101" pitchFamily="2" charset="-122"/>
                        <a:cs typeface="Times New Roman" panose="0202060305040502030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600" kern="0" dirty="0">
                          <a:solidFill>
                            <a:srgbClr val="0070C4"/>
                          </a:solidFill>
                          <a:latin typeface="华文新魏" panose="02010800040101010101" pitchFamily="2" charset="-122"/>
                          <a:ea typeface="华文新魏" panose="02010800040101010101" pitchFamily="2" charset="-122"/>
                          <a:cs typeface="Arial" panose="020B0604020202020204"/>
                        </a:rPr>
                        <a:t>抗体基因的调取和人源化改造</a:t>
                      </a:r>
                      <a:endParaRPr lang="zh-CN" sz="1600" kern="0" dirty="0">
                        <a:solidFill>
                          <a:srgbClr val="0070C4"/>
                        </a:solidFill>
                        <a:latin typeface="华文新魏" panose="02010800040101010101" pitchFamily="2" charset="-122"/>
                        <a:ea typeface="华文新魏" panose="02010800040101010101" pitchFamily="2" charset="-122"/>
                        <a:cs typeface="Arial" panose="020B060402020202020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076">
                <a:tc>
                  <a:txBody>
                    <a:bodyPr/>
                    <a:lstStyle/>
                    <a:p>
                      <a:pPr algn="l">
                        <a:spcAft>
                          <a:spcPts val="0"/>
                        </a:spcAft>
                      </a:pPr>
                      <a:r>
                        <a:rPr lang="en-US" sz="1600" kern="0">
                          <a:solidFill>
                            <a:srgbClr val="0070C4"/>
                          </a:solidFill>
                          <a:latin typeface="华文新魏" panose="02010800040101010101" pitchFamily="2" charset="-122"/>
                          <a:ea typeface="华文新魏" panose="02010800040101010101" pitchFamily="2" charset="-122"/>
                          <a:cs typeface="Times New Roman" panose="02020603050405020304"/>
                        </a:rPr>
                        <a:t>9</a:t>
                      </a:r>
                      <a:endParaRPr lang="zh-CN" sz="1600" kern="100">
                        <a:solidFill>
                          <a:srgbClr val="0070C4"/>
                        </a:solidFill>
                        <a:latin typeface="华文新魏" panose="02010800040101010101" pitchFamily="2" charset="-122"/>
                        <a:ea typeface="华文新魏" panose="02010800040101010101" pitchFamily="2" charset="-122"/>
                        <a:cs typeface="Times New Roman" panose="0202060305040502030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kern="100" dirty="0">
                          <a:solidFill>
                            <a:srgbClr val="C00000"/>
                          </a:solidFill>
                          <a:latin typeface="华文新魏" panose="02010800040101010101" pitchFamily="2" charset="-122"/>
                          <a:ea typeface="华文新魏" panose="02010800040101010101" pitchFamily="2" charset="-122"/>
                          <a:cs typeface="Times New Roman" panose="02020603050405020304"/>
                        </a:rPr>
                        <a:t>理论</a:t>
                      </a:r>
                      <a:endParaRPr lang="zh-CN" altLang="en-US" sz="1600" kern="100" dirty="0">
                        <a:solidFill>
                          <a:srgbClr val="0066FF"/>
                        </a:solidFill>
                        <a:latin typeface="华文新魏" panose="02010800040101010101" pitchFamily="2" charset="-122"/>
                        <a:ea typeface="华文新魏" panose="02010800040101010101" pitchFamily="2" charset="-122"/>
                        <a:cs typeface="Times New Roman" panose="0202060305040502030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600" kern="0" dirty="0">
                          <a:solidFill>
                            <a:srgbClr val="0070C4"/>
                          </a:solidFill>
                          <a:latin typeface="华文新魏" panose="02010800040101010101" pitchFamily="2" charset="-122"/>
                          <a:ea typeface="华文新魏" panose="02010800040101010101" pitchFamily="2" charset="-122"/>
                          <a:cs typeface="Arial" panose="020B0604020202020204"/>
                        </a:rPr>
                        <a:t>抗体库技术</a:t>
                      </a:r>
                      <a:endParaRPr lang="zh-CN" sz="1600" kern="0" dirty="0">
                        <a:solidFill>
                          <a:srgbClr val="0070C4"/>
                        </a:solidFill>
                        <a:latin typeface="华文新魏" panose="02010800040101010101" pitchFamily="2" charset="-122"/>
                        <a:ea typeface="华文新魏" panose="02010800040101010101" pitchFamily="2" charset="-122"/>
                        <a:cs typeface="Arial" panose="020B060402020202020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076">
                <a:tc>
                  <a:txBody>
                    <a:bodyPr/>
                    <a:lstStyle/>
                    <a:p>
                      <a:pPr algn="l">
                        <a:spcAft>
                          <a:spcPts val="0"/>
                        </a:spcAft>
                      </a:pPr>
                      <a:r>
                        <a:rPr lang="en-US" sz="1600" kern="0">
                          <a:solidFill>
                            <a:srgbClr val="0070C4"/>
                          </a:solidFill>
                          <a:latin typeface="华文新魏" panose="02010800040101010101" pitchFamily="2" charset="-122"/>
                          <a:ea typeface="华文新魏" panose="02010800040101010101" pitchFamily="2" charset="-122"/>
                          <a:cs typeface="Times New Roman" panose="02020603050405020304"/>
                        </a:rPr>
                        <a:t>10</a:t>
                      </a:r>
                      <a:endParaRPr lang="zh-CN" sz="1600" kern="100">
                        <a:solidFill>
                          <a:srgbClr val="0070C4"/>
                        </a:solidFill>
                        <a:latin typeface="华文新魏" panose="02010800040101010101" pitchFamily="2" charset="-122"/>
                        <a:ea typeface="华文新魏" panose="02010800040101010101" pitchFamily="2" charset="-122"/>
                        <a:cs typeface="Times New Roman" panose="0202060305040502030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altLang="en-US" sz="1600" kern="0">
                          <a:solidFill>
                            <a:srgbClr val="00B050"/>
                          </a:solidFill>
                          <a:latin typeface="华文新魏" panose="02010800040101010101" pitchFamily="2" charset="-122"/>
                          <a:ea typeface="华文新魏" panose="02010800040101010101" pitchFamily="2" charset="-122"/>
                          <a:cs typeface="Arial" panose="020B0604020202020204"/>
                        </a:rPr>
                        <a:t>自主学习</a:t>
                      </a:r>
                      <a:r>
                        <a:rPr lang="en-US" altLang="zh-CN" sz="1600" kern="0">
                          <a:solidFill>
                            <a:srgbClr val="00B050"/>
                          </a:solidFill>
                          <a:latin typeface="华文新魏" panose="02010800040101010101" pitchFamily="2" charset="-122"/>
                          <a:ea typeface="华文新魏" panose="02010800040101010101" pitchFamily="2" charset="-122"/>
                          <a:cs typeface="Arial" panose="020B0604020202020204"/>
                        </a:rPr>
                        <a:t>/</a:t>
                      </a:r>
                      <a:r>
                        <a:rPr lang="zh-CN" altLang="en-US" sz="1600" kern="0">
                          <a:solidFill>
                            <a:srgbClr val="0066FF"/>
                          </a:solidFill>
                          <a:latin typeface="华文新魏" panose="02010800040101010101" pitchFamily="2" charset="-122"/>
                          <a:ea typeface="华文新魏" panose="02010800040101010101" pitchFamily="2" charset="-122"/>
                          <a:cs typeface="Arial" panose="020B0604020202020204"/>
                        </a:rPr>
                        <a:t>答疑</a:t>
                      </a:r>
                      <a:endParaRPr lang="zh-CN" altLang="en-US" sz="1600" kern="100" dirty="0">
                        <a:solidFill>
                          <a:srgbClr val="0066FF"/>
                        </a:solidFill>
                        <a:latin typeface="华文新魏" panose="02010800040101010101" pitchFamily="2" charset="-122"/>
                        <a:ea typeface="华文新魏" panose="02010800040101010101" pitchFamily="2" charset="-122"/>
                        <a:cs typeface="Times New Roman" panose="0202060305040502030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600" kern="0" dirty="0">
                          <a:solidFill>
                            <a:srgbClr val="0070C4"/>
                          </a:solidFill>
                          <a:latin typeface="华文新魏" panose="02010800040101010101" pitchFamily="2" charset="-122"/>
                          <a:ea typeface="华文新魏" panose="02010800040101010101" pitchFamily="2" charset="-122"/>
                          <a:cs typeface="Arial" panose="020B0604020202020204"/>
                        </a:rPr>
                        <a:t>噬菌体和核糖体抗体库</a:t>
                      </a:r>
                      <a:endParaRPr lang="zh-CN" sz="1600" kern="0" dirty="0">
                        <a:solidFill>
                          <a:srgbClr val="0070C4"/>
                        </a:solidFill>
                        <a:latin typeface="华文新魏" panose="02010800040101010101" pitchFamily="2" charset="-122"/>
                        <a:ea typeface="华文新魏" panose="02010800040101010101" pitchFamily="2" charset="-122"/>
                        <a:cs typeface="Arial" panose="020B060402020202020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076">
                <a:tc>
                  <a:txBody>
                    <a:bodyPr/>
                    <a:lstStyle/>
                    <a:p>
                      <a:pPr algn="l">
                        <a:spcAft>
                          <a:spcPts val="0"/>
                        </a:spcAft>
                      </a:pPr>
                      <a:r>
                        <a:rPr lang="en-US" sz="1600" kern="0">
                          <a:solidFill>
                            <a:srgbClr val="0070C4"/>
                          </a:solidFill>
                          <a:latin typeface="华文新魏" panose="02010800040101010101" pitchFamily="2" charset="-122"/>
                          <a:ea typeface="华文新魏" panose="02010800040101010101" pitchFamily="2" charset="-122"/>
                          <a:cs typeface="Times New Roman" panose="02020603050405020304"/>
                        </a:rPr>
                        <a:t>11</a:t>
                      </a:r>
                      <a:endParaRPr lang="zh-CN" sz="1600" kern="100">
                        <a:solidFill>
                          <a:srgbClr val="0070C4"/>
                        </a:solidFill>
                        <a:latin typeface="华文新魏" panose="02010800040101010101" pitchFamily="2" charset="-122"/>
                        <a:ea typeface="华文新魏" panose="02010800040101010101" pitchFamily="2" charset="-122"/>
                        <a:cs typeface="Times New Roman" panose="0202060305040502030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kern="100" dirty="0">
                          <a:solidFill>
                            <a:srgbClr val="C00000"/>
                          </a:solidFill>
                          <a:latin typeface="华文新魏" panose="02010800040101010101" pitchFamily="2" charset="-122"/>
                          <a:ea typeface="华文新魏" panose="02010800040101010101" pitchFamily="2" charset="-122"/>
                          <a:cs typeface="Times New Roman" panose="02020603050405020304"/>
                        </a:rPr>
                        <a:t>理论</a:t>
                      </a:r>
                      <a:endParaRPr lang="zh-CN" altLang="en-US" sz="1600" kern="100" dirty="0">
                        <a:solidFill>
                          <a:srgbClr val="0066FF"/>
                        </a:solidFill>
                        <a:latin typeface="华文新魏" panose="02010800040101010101" pitchFamily="2" charset="-122"/>
                        <a:ea typeface="华文新魏" panose="02010800040101010101" pitchFamily="2" charset="-122"/>
                        <a:cs typeface="Times New Roman" panose="0202060305040502030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600" kern="0" dirty="0">
                          <a:solidFill>
                            <a:srgbClr val="0070C4"/>
                          </a:solidFill>
                          <a:latin typeface="华文新魏" panose="02010800040101010101" pitchFamily="2" charset="-122"/>
                          <a:ea typeface="华文新魏" panose="02010800040101010101" pitchFamily="2" charset="-122"/>
                          <a:cs typeface="Arial" panose="020B0604020202020204"/>
                        </a:rPr>
                        <a:t>抗体的小型化及功能改造</a:t>
                      </a:r>
                      <a:endParaRPr lang="zh-CN" sz="1600" kern="0" dirty="0">
                        <a:solidFill>
                          <a:srgbClr val="0070C4"/>
                        </a:solidFill>
                        <a:latin typeface="华文新魏" panose="02010800040101010101" pitchFamily="2" charset="-122"/>
                        <a:ea typeface="华文新魏" panose="02010800040101010101" pitchFamily="2" charset="-122"/>
                        <a:cs typeface="Arial" panose="020B060402020202020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076">
                <a:tc>
                  <a:txBody>
                    <a:bodyPr/>
                    <a:lstStyle/>
                    <a:p>
                      <a:pPr algn="l">
                        <a:spcAft>
                          <a:spcPts val="0"/>
                        </a:spcAft>
                      </a:pPr>
                      <a:r>
                        <a:rPr lang="en-US" sz="1600" kern="0">
                          <a:solidFill>
                            <a:srgbClr val="0070C4"/>
                          </a:solidFill>
                          <a:latin typeface="华文新魏" panose="02010800040101010101" pitchFamily="2" charset="-122"/>
                          <a:ea typeface="华文新魏" panose="02010800040101010101" pitchFamily="2" charset="-122"/>
                          <a:cs typeface="Times New Roman" panose="02020603050405020304"/>
                        </a:rPr>
                        <a:t>12</a:t>
                      </a:r>
                      <a:endParaRPr lang="zh-CN" sz="1600" kern="100">
                        <a:solidFill>
                          <a:srgbClr val="0070C4"/>
                        </a:solidFill>
                        <a:latin typeface="华文新魏" panose="02010800040101010101" pitchFamily="2" charset="-122"/>
                        <a:ea typeface="华文新魏" panose="02010800040101010101" pitchFamily="2" charset="-122"/>
                        <a:cs typeface="Times New Roman" panose="0202060305040502030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kern="100" dirty="0">
                          <a:solidFill>
                            <a:srgbClr val="C00000"/>
                          </a:solidFill>
                          <a:latin typeface="华文新魏" panose="02010800040101010101" pitchFamily="2" charset="-122"/>
                          <a:ea typeface="华文新魏" panose="02010800040101010101" pitchFamily="2" charset="-122"/>
                          <a:cs typeface="Times New Roman" panose="02020603050405020304"/>
                        </a:rPr>
                        <a:t>理论</a:t>
                      </a:r>
                      <a:endParaRPr lang="zh-CN" altLang="en-US" sz="1600" kern="100" dirty="0">
                        <a:solidFill>
                          <a:srgbClr val="0066FF"/>
                        </a:solidFill>
                        <a:latin typeface="华文新魏" panose="02010800040101010101" pitchFamily="2" charset="-122"/>
                        <a:ea typeface="华文新魏" panose="02010800040101010101" pitchFamily="2" charset="-122"/>
                        <a:cs typeface="Times New Roman" panose="0202060305040502030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600" kern="0" dirty="0">
                          <a:solidFill>
                            <a:srgbClr val="0070C4"/>
                          </a:solidFill>
                          <a:latin typeface="华文新魏" panose="02010800040101010101" pitchFamily="2" charset="-122"/>
                          <a:ea typeface="华文新魏" panose="02010800040101010101" pitchFamily="2" charset="-122"/>
                          <a:cs typeface="Arial" panose="020B0604020202020204"/>
                        </a:rPr>
                        <a:t>抗体的表达</a:t>
                      </a:r>
                      <a:endParaRPr lang="zh-CN" sz="1600" kern="0" dirty="0">
                        <a:solidFill>
                          <a:srgbClr val="0070C4"/>
                        </a:solidFill>
                        <a:latin typeface="华文新魏" panose="02010800040101010101" pitchFamily="2" charset="-122"/>
                        <a:ea typeface="华文新魏" panose="02010800040101010101" pitchFamily="2" charset="-122"/>
                        <a:cs typeface="Arial" panose="020B060402020202020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076">
                <a:tc>
                  <a:txBody>
                    <a:bodyPr/>
                    <a:lstStyle/>
                    <a:p>
                      <a:pPr algn="l">
                        <a:spcAft>
                          <a:spcPts val="0"/>
                        </a:spcAft>
                      </a:pPr>
                      <a:r>
                        <a:rPr lang="en-US" sz="1600" kern="0">
                          <a:solidFill>
                            <a:srgbClr val="0070C4"/>
                          </a:solidFill>
                          <a:latin typeface="华文新魏" panose="02010800040101010101" pitchFamily="2" charset="-122"/>
                          <a:ea typeface="华文新魏" panose="02010800040101010101" pitchFamily="2" charset="-122"/>
                          <a:cs typeface="Times New Roman" panose="02020603050405020304"/>
                        </a:rPr>
                        <a:t>13</a:t>
                      </a:r>
                      <a:endParaRPr lang="zh-CN" sz="1600" kern="100">
                        <a:solidFill>
                          <a:srgbClr val="0070C4"/>
                        </a:solidFill>
                        <a:latin typeface="华文新魏" panose="02010800040101010101" pitchFamily="2" charset="-122"/>
                        <a:ea typeface="华文新魏" panose="02010800040101010101" pitchFamily="2" charset="-122"/>
                        <a:cs typeface="Times New Roman" panose="0202060305040502030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altLang="en-US" sz="1600" kern="0" dirty="0">
                          <a:solidFill>
                            <a:srgbClr val="00B050"/>
                          </a:solidFill>
                          <a:latin typeface="华文新魏" panose="02010800040101010101" pitchFamily="2" charset="-122"/>
                          <a:ea typeface="华文新魏" panose="02010800040101010101" pitchFamily="2" charset="-122"/>
                          <a:cs typeface="Arial" panose="020B0604020202020204"/>
                        </a:rPr>
                        <a:t>自主学习</a:t>
                      </a:r>
                      <a:r>
                        <a:rPr lang="en-US" altLang="zh-CN" sz="1600" kern="0" dirty="0">
                          <a:solidFill>
                            <a:srgbClr val="00B050"/>
                          </a:solidFill>
                          <a:latin typeface="华文新魏" panose="02010800040101010101" pitchFamily="2" charset="-122"/>
                          <a:ea typeface="华文新魏" panose="02010800040101010101" pitchFamily="2" charset="-122"/>
                          <a:cs typeface="Arial" panose="020B0604020202020204"/>
                        </a:rPr>
                        <a:t>/</a:t>
                      </a:r>
                      <a:r>
                        <a:rPr lang="zh-CN" altLang="en-US" sz="1600" kern="0" dirty="0">
                          <a:solidFill>
                            <a:srgbClr val="0066FF"/>
                          </a:solidFill>
                          <a:latin typeface="华文新魏" panose="02010800040101010101" pitchFamily="2" charset="-122"/>
                          <a:ea typeface="华文新魏" panose="02010800040101010101" pitchFamily="2" charset="-122"/>
                          <a:cs typeface="Arial" panose="020B0604020202020204"/>
                        </a:rPr>
                        <a:t>答疑</a:t>
                      </a:r>
                      <a:endParaRPr lang="zh-CN" altLang="en-US" sz="1600" kern="100" dirty="0">
                        <a:solidFill>
                          <a:srgbClr val="0066FF"/>
                        </a:solidFill>
                        <a:latin typeface="华文新魏" panose="02010800040101010101" pitchFamily="2" charset="-122"/>
                        <a:ea typeface="华文新魏" panose="02010800040101010101" pitchFamily="2" charset="-122"/>
                        <a:cs typeface="Times New Roman" panose="0202060305040502030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600" kern="0" dirty="0">
                          <a:solidFill>
                            <a:srgbClr val="0070C4"/>
                          </a:solidFill>
                          <a:latin typeface="华文新魏" panose="02010800040101010101" pitchFamily="2" charset="-122"/>
                          <a:ea typeface="华文新魏" panose="02010800040101010101" pitchFamily="2" charset="-122"/>
                          <a:cs typeface="Arial" panose="020B0604020202020204"/>
                        </a:rPr>
                        <a:t>转基因小鼠抗体</a:t>
                      </a:r>
                      <a:r>
                        <a:rPr lang="en-US" sz="1600" kern="0" dirty="0">
                          <a:solidFill>
                            <a:srgbClr val="0070C4"/>
                          </a:solidFill>
                          <a:latin typeface="华文新魏" panose="02010800040101010101" pitchFamily="2" charset="-122"/>
                          <a:ea typeface="华文新魏" panose="02010800040101010101" pitchFamily="2" charset="-122"/>
                          <a:cs typeface="Arial" panose="020B0604020202020204"/>
                        </a:rPr>
                        <a:t>1</a:t>
                      </a:r>
                      <a:endParaRPr lang="zh-CN" sz="1600" kern="0" dirty="0">
                        <a:solidFill>
                          <a:srgbClr val="0070C4"/>
                        </a:solidFill>
                        <a:latin typeface="华文新魏" panose="02010800040101010101" pitchFamily="2" charset="-122"/>
                        <a:ea typeface="华文新魏" panose="02010800040101010101" pitchFamily="2" charset="-122"/>
                        <a:cs typeface="Arial" panose="020B060402020202020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076">
                <a:tc>
                  <a:txBody>
                    <a:bodyPr/>
                    <a:lstStyle/>
                    <a:p>
                      <a:pPr algn="l">
                        <a:spcAft>
                          <a:spcPts val="0"/>
                        </a:spcAft>
                      </a:pPr>
                      <a:r>
                        <a:rPr lang="en-US" sz="1600" kern="0">
                          <a:solidFill>
                            <a:srgbClr val="0070C4"/>
                          </a:solidFill>
                          <a:latin typeface="华文新魏" panose="02010800040101010101" pitchFamily="2" charset="-122"/>
                          <a:ea typeface="华文新魏" panose="02010800040101010101" pitchFamily="2" charset="-122"/>
                          <a:cs typeface="Times New Roman" panose="02020603050405020304"/>
                        </a:rPr>
                        <a:t>14</a:t>
                      </a:r>
                      <a:endParaRPr lang="zh-CN" sz="1600" kern="100">
                        <a:solidFill>
                          <a:srgbClr val="0070C4"/>
                        </a:solidFill>
                        <a:latin typeface="华文新魏" panose="02010800040101010101" pitchFamily="2" charset="-122"/>
                        <a:ea typeface="华文新魏" panose="02010800040101010101" pitchFamily="2" charset="-122"/>
                        <a:cs typeface="Times New Roman" panose="0202060305040502030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kern="100" dirty="0">
                          <a:solidFill>
                            <a:srgbClr val="C00000"/>
                          </a:solidFill>
                          <a:latin typeface="华文新魏" panose="02010800040101010101" pitchFamily="2" charset="-122"/>
                          <a:ea typeface="华文新魏" panose="02010800040101010101" pitchFamily="2" charset="-122"/>
                          <a:cs typeface="Times New Roman" panose="02020603050405020304"/>
                        </a:rPr>
                        <a:t>理论</a:t>
                      </a:r>
                      <a:endParaRPr lang="zh-CN" altLang="en-US" sz="1600" kern="100" dirty="0">
                        <a:solidFill>
                          <a:srgbClr val="0066FF"/>
                        </a:solidFill>
                        <a:latin typeface="华文新魏" panose="02010800040101010101" pitchFamily="2" charset="-122"/>
                        <a:ea typeface="华文新魏" panose="02010800040101010101" pitchFamily="2" charset="-122"/>
                        <a:cs typeface="Times New Roman" panose="0202060305040502030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600" kern="0" dirty="0">
                          <a:solidFill>
                            <a:srgbClr val="0070C4"/>
                          </a:solidFill>
                          <a:latin typeface="华文新魏" panose="02010800040101010101" pitchFamily="2" charset="-122"/>
                          <a:ea typeface="华文新魏" panose="02010800040101010101" pitchFamily="2" charset="-122"/>
                          <a:cs typeface="Arial" panose="020B0604020202020204"/>
                        </a:rPr>
                        <a:t>转基因小鼠抗体</a:t>
                      </a:r>
                      <a:r>
                        <a:rPr lang="en-US" sz="1600" kern="0" dirty="0">
                          <a:solidFill>
                            <a:srgbClr val="0070C4"/>
                          </a:solidFill>
                          <a:latin typeface="华文新魏" panose="02010800040101010101" pitchFamily="2" charset="-122"/>
                          <a:ea typeface="华文新魏" panose="02010800040101010101" pitchFamily="2" charset="-122"/>
                          <a:cs typeface="Arial" panose="020B0604020202020204"/>
                        </a:rPr>
                        <a:t>2</a:t>
                      </a:r>
                      <a:endParaRPr lang="zh-CN" sz="1600" kern="0" dirty="0">
                        <a:solidFill>
                          <a:srgbClr val="0070C4"/>
                        </a:solidFill>
                        <a:latin typeface="华文新魏" panose="02010800040101010101" pitchFamily="2" charset="-122"/>
                        <a:ea typeface="华文新魏" panose="02010800040101010101" pitchFamily="2" charset="-122"/>
                        <a:cs typeface="Arial" panose="020B060402020202020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076">
                <a:tc>
                  <a:txBody>
                    <a:bodyPr/>
                    <a:lstStyle/>
                    <a:p>
                      <a:pPr algn="l">
                        <a:spcAft>
                          <a:spcPts val="0"/>
                        </a:spcAft>
                      </a:pPr>
                      <a:r>
                        <a:rPr lang="en-US" sz="1600" kern="0">
                          <a:solidFill>
                            <a:srgbClr val="0070C4"/>
                          </a:solidFill>
                          <a:latin typeface="华文新魏" panose="02010800040101010101" pitchFamily="2" charset="-122"/>
                          <a:ea typeface="华文新魏" panose="02010800040101010101" pitchFamily="2" charset="-122"/>
                          <a:cs typeface="Times New Roman" panose="02020603050405020304"/>
                        </a:rPr>
                        <a:t>15</a:t>
                      </a:r>
                      <a:endParaRPr lang="zh-CN" sz="1600" kern="100">
                        <a:solidFill>
                          <a:srgbClr val="0070C4"/>
                        </a:solidFill>
                        <a:latin typeface="华文新魏" panose="02010800040101010101" pitchFamily="2" charset="-122"/>
                        <a:ea typeface="华文新魏" panose="02010800040101010101" pitchFamily="2" charset="-122"/>
                        <a:cs typeface="Times New Roman" panose="0202060305040502030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0"/>
                        </a:spcBef>
                        <a:spcAft>
                          <a:spcPts val="0"/>
                        </a:spcAft>
                        <a:buClrTx/>
                        <a:buSzTx/>
                        <a:buFontTx/>
                        <a:defRPr/>
                      </a:pPr>
                      <a:r>
                        <a:rPr lang="zh-CN" altLang="en-US" sz="1600" kern="100" dirty="0">
                          <a:solidFill>
                            <a:srgbClr val="C00000"/>
                          </a:solidFill>
                          <a:latin typeface="华文新魏" panose="02010800040101010101" pitchFamily="2" charset="-122"/>
                          <a:ea typeface="华文新魏" panose="02010800040101010101" pitchFamily="2" charset="-122"/>
                          <a:cs typeface="Times New Roman" panose="02020603050405020304"/>
                        </a:rPr>
                        <a:t>理论</a:t>
                      </a:r>
                      <a:endParaRPr lang="zh-CN" altLang="en-US" sz="1600" kern="100" dirty="0">
                        <a:solidFill>
                          <a:srgbClr val="C00000"/>
                        </a:solidFill>
                        <a:latin typeface="华文新魏" panose="02010800040101010101" pitchFamily="2" charset="-122"/>
                        <a:ea typeface="华文新魏" panose="02010800040101010101" pitchFamily="2" charset="-122"/>
                        <a:cs typeface="Times New Roman" panose="0202060305040502030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600" kern="0" dirty="0">
                          <a:solidFill>
                            <a:srgbClr val="0070C4"/>
                          </a:solidFill>
                          <a:latin typeface="华文新魏" panose="02010800040101010101" pitchFamily="2" charset="-122"/>
                          <a:ea typeface="华文新魏" panose="02010800040101010101" pitchFamily="2" charset="-122"/>
                          <a:cs typeface="Arial" panose="020B0604020202020204"/>
                        </a:rPr>
                        <a:t>抗体相关技术</a:t>
                      </a:r>
                      <a:r>
                        <a:rPr lang="zh-CN" altLang="en-US" sz="1600" kern="0" dirty="0">
                          <a:solidFill>
                            <a:srgbClr val="0070C4"/>
                          </a:solidFill>
                          <a:latin typeface="华文新魏" panose="02010800040101010101" pitchFamily="2" charset="-122"/>
                          <a:ea typeface="华文新魏" panose="02010800040101010101" pitchFamily="2" charset="-122"/>
                          <a:cs typeface="Arial" panose="020B0604020202020204"/>
                        </a:rPr>
                        <a:t>与应用</a:t>
                      </a:r>
                      <a:r>
                        <a:rPr lang="en-US" sz="1600" kern="0" dirty="0">
                          <a:solidFill>
                            <a:srgbClr val="0070C4"/>
                          </a:solidFill>
                          <a:latin typeface="华文新魏" panose="02010800040101010101" pitchFamily="2" charset="-122"/>
                          <a:ea typeface="华文新魏" panose="02010800040101010101" pitchFamily="2" charset="-122"/>
                          <a:cs typeface="Arial" panose="020B0604020202020204"/>
                        </a:rPr>
                        <a:t>1</a:t>
                      </a:r>
                      <a:endParaRPr lang="zh-CN" sz="1600" kern="0" dirty="0">
                        <a:solidFill>
                          <a:srgbClr val="0070C4"/>
                        </a:solidFill>
                        <a:latin typeface="华文新魏" panose="02010800040101010101" pitchFamily="2" charset="-122"/>
                        <a:ea typeface="华文新魏" panose="02010800040101010101" pitchFamily="2" charset="-122"/>
                        <a:cs typeface="Arial" panose="020B060402020202020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076">
                <a:tc>
                  <a:txBody>
                    <a:bodyPr/>
                    <a:lstStyle/>
                    <a:p>
                      <a:pPr algn="l">
                        <a:spcAft>
                          <a:spcPts val="0"/>
                        </a:spcAft>
                      </a:pPr>
                      <a:r>
                        <a:rPr lang="en-US" sz="1600" kern="0">
                          <a:solidFill>
                            <a:srgbClr val="0070C4"/>
                          </a:solidFill>
                          <a:latin typeface="华文新魏" panose="02010800040101010101" pitchFamily="2" charset="-122"/>
                          <a:ea typeface="华文新魏" panose="02010800040101010101" pitchFamily="2" charset="-122"/>
                          <a:cs typeface="Times New Roman" panose="02020603050405020304"/>
                        </a:rPr>
                        <a:t>16</a:t>
                      </a:r>
                      <a:endParaRPr lang="zh-CN" sz="1600" kern="100">
                        <a:solidFill>
                          <a:srgbClr val="0070C4"/>
                        </a:solidFill>
                        <a:latin typeface="华文新魏" panose="02010800040101010101" pitchFamily="2" charset="-122"/>
                        <a:ea typeface="华文新魏" panose="02010800040101010101" pitchFamily="2" charset="-122"/>
                        <a:cs typeface="Times New Roman" panose="0202060305040502030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altLang="en-US" sz="1600" kern="0" dirty="0">
                          <a:solidFill>
                            <a:srgbClr val="00B050"/>
                          </a:solidFill>
                          <a:latin typeface="华文新魏" panose="02010800040101010101" pitchFamily="2" charset="-122"/>
                          <a:ea typeface="华文新魏" panose="02010800040101010101" pitchFamily="2" charset="-122"/>
                          <a:cs typeface="Arial" panose="020B0604020202020204"/>
                        </a:rPr>
                        <a:t>自主学习</a:t>
                      </a:r>
                      <a:r>
                        <a:rPr lang="en-US" altLang="zh-CN" sz="1600" kern="0" dirty="0">
                          <a:solidFill>
                            <a:srgbClr val="00B050"/>
                          </a:solidFill>
                          <a:latin typeface="华文新魏" panose="02010800040101010101" pitchFamily="2" charset="-122"/>
                          <a:ea typeface="华文新魏" panose="02010800040101010101" pitchFamily="2" charset="-122"/>
                          <a:cs typeface="Arial" panose="020B0604020202020204"/>
                        </a:rPr>
                        <a:t>/</a:t>
                      </a:r>
                      <a:r>
                        <a:rPr lang="zh-CN" altLang="en-US" sz="1600" kern="0" dirty="0">
                          <a:solidFill>
                            <a:srgbClr val="0066FF"/>
                          </a:solidFill>
                          <a:latin typeface="华文新魏" panose="02010800040101010101" pitchFamily="2" charset="-122"/>
                          <a:ea typeface="华文新魏" panose="02010800040101010101" pitchFamily="2" charset="-122"/>
                          <a:cs typeface="Arial" panose="020B0604020202020204"/>
                        </a:rPr>
                        <a:t>答疑</a:t>
                      </a:r>
                      <a:endParaRPr lang="zh-CN" altLang="en-US" sz="1600" kern="100" dirty="0">
                        <a:solidFill>
                          <a:srgbClr val="0066FF"/>
                        </a:solidFill>
                        <a:latin typeface="华文新魏" panose="02010800040101010101" pitchFamily="2" charset="-122"/>
                        <a:ea typeface="华文新魏" panose="02010800040101010101" pitchFamily="2" charset="-122"/>
                        <a:cs typeface="Times New Roman" panose="0202060305040502030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600" kern="0" dirty="0">
                          <a:solidFill>
                            <a:srgbClr val="0070C4"/>
                          </a:solidFill>
                          <a:latin typeface="华文新魏" panose="02010800040101010101" pitchFamily="2" charset="-122"/>
                          <a:ea typeface="华文新魏" panose="02010800040101010101" pitchFamily="2" charset="-122"/>
                          <a:cs typeface="Arial" panose="020B0604020202020204"/>
                        </a:rPr>
                        <a:t>抗体相关技术</a:t>
                      </a:r>
                      <a:r>
                        <a:rPr lang="zh-CN" altLang="en-US" sz="1600" kern="0" dirty="0">
                          <a:solidFill>
                            <a:srgbClr val="0070C4"/>
                          </a:solidFill>
                          <a:latin typeface="华文新魏" panose="02010800040101010101" pitchFamily="2" charset="-122"/>
                          <a:ea typeface="华文新魏" panose="02010800040101010101" pitchFamily="2" charset="-122"/>
                          <a:cs typeface="Arial" panose="020B0604020202020204"/>
                        </a:rPr>
                        <a:t>与应用</a:t>
                      </a:r>
                      <a:r>
                        <a:rPr lang="en-US" sz="1600" kern="0" dirty="0">
                          <a:solidFill>
                            <a:srgbClr val="0070C4"/>
                          </a:solidFill>
                          <a:latin typeface="华文新魏" panose="02010800040101010101" pitchFamily="2" charset="-122"/>
                          <a:ea typeface="华文新魏" panose="02010800040101010101" pitchFamily="2" charset="-122"/>
                          <a:cs typeface="Arial" panose="020B0604020202020204"/>
                        </a:rPr>
                        <a:t>2</a:t>
                      </a:r>
                      <a:endParaRPr lang="zh-CN" sz="1600" kern="0" dirty="0">
                        <a:solidFill>
                          <a:srgbClr val="0070C4"/>
                        </a:solidFill>
                        <a:latin typeface="华文新魏" panose="02010800040101010101" pitchFamily="2" charset="-122"/>
                        <a:ea typeface="华文新魏" panose="02010800040101010101" pitchFamily="2" charset="-122"/>
                        <a:cs typeface="Arial" panose="020B060402020202020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076">
                <a:tc>
                  <a:txBody>
                    <a:bodyPr/>
                    <a:p>
                      <a:pPr algn="l">
                        <a:spcAft>
                          <a:spcPts val="0"/>
                        </a:spcAft>
                      </a:pPr>
                      <a:r>
                        <a:rPr lang="en-US" sz="1600" kern="0">
                          <a:solidFill>
                            <a:srgbClr val="0070C4"/>
                          </a:solidFill>
                          <a:latin typeface="华文新魏" panose="02010800040101010101" pitchFamily="2" charset="-122"/>
                          <a:ea typeface="华文新魏" panose="02010800040101010101" pitchFamily="2" charset="-122"/>
                          <a:cs typeface="Times New Roman" panose="02020603050405020304"/>
                        </a:rPr>
                        <a:t>17</a:t>
                      </a:r>
                      <a:endParaRPr lang="zh-CN" sz="1600" kern="100">
                        <a:solidFill>
                          <a:srgbClr val="0070C4"/>
                        </a:solidFill>
                        <a:latin typeface="华文新魏" panose="02010800040101010101" pitchFamily="2" charset="-122"/>
                        <a:ea typeface="华文新魏" panose="02010800040101010101" pitchFamily="2" charset="-122"/>
                        <a:cs typeface="Times New Roman" panose="0202060305040502030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l">
                        <a:spcAft>
                          <a:spcPts val="0"/>
                        </a:spcAft>
                      </a:pPr>
                      <a:r>
                        <a:rPr lang="zh-CN" altLang="en-US" sz="1600" kern="100" dirty="0">
                          <a:solidFill>
                            <a:srgbClr val="C00000"/>
                          </a:solidFill>
                          <a:latin typeface="华文新魏" panose="02010800040101010101" pitchFamily="2" charset="-122"/>
                          <a:ea typeface="华文新魏" panose="02010800040101010101" pitchFamily="2" charset="-122"/>
                          <a:cs typeface="Times New Roman" panose="02020603050405020304"/>
                        </a:rPr>
                        <a:t>讨论</a:t>
                      </a:r>
                      <a:r>
                        <a:rPr lang="en-US" altLang="zh-CN" sz="1600" kern="100" dirty="0">
                          <a:solidFill>
                            <a:srgbClr val="C00000"/>
                          </a:solidFill>
                          <a:latin typeface="华文新魏" panose="02010800040101010101" pitchFamily="2" charset="-122"/>
                          <a:ea typeface="华文新魏" panose="02010800040101010101" pitchFamily="2" charset="-122"/>
                          <a:cs typeface="Times New Roman" panose="02020603050405020304"/>
                        </a:rPr>
                        <a:t>/</a:t>
                      </a:r>
                      <a:r>
                        <a:rPr lang="zh-CN" altLang="en-US" sz="1600" kern="100" dirty="0">
                          <a:solidFill>
                            <a:srgbClr val="C00000"/>
                          </a:solidFill>
                          <a:latin typeface="华文新魏" panose="02010800040101010101" pitchFamily="2" charset="-122"/>
                          <a:ea typeface="华文新魏" panose="02010800040101010101" pitchFamily="2" charset="-122"/>
                          <a:cs typeface="Times New Roman" panose="02020603050405020304"/>
                        </a:rPr>
                        <a:t>答疑</a:t>
                      </a:r>
                      <a:endParaRPr lang="zh-CN" altLang="en-US" sz="1600" kern="100" dirty="0">
                        <a:solidFill>
                          <a:srgbClr val="C00000"/>
                        </a:solidFill>
                        <a:latin typeface="华文新魏" panose="02010800040101010101" pitchFamily="2" charset="-122"/>
                        <a:ea typeface="华文新魏" panose="02010800040101010101" pitchFamily="2" charset="-122"/>
                        <a:cs typeface="Times New Roman" panose="0202060305040502030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marL="0" marR="0" indent="0" algn="l" defTabSz="914400" rtl="0" eaLnBrk="1" fontAlgn="auto" latinLnBrk="0" hangingPunct="1">
                        <a:lnSpc>
                          <a:spcPct val="100000"/>
                        </a:lnSpc>
                        <a:spcBef>
                          <a:spcPts val="0"/>
                        </a:spcBef>
                        <a:spcAft>
                          <a:spcPts val="0"/>
                        </a:spcAft>
                        <a:buClrTx/>
                        <a:buSzTx/>
                        <a:buFontTx/>
                        <a:buNone/>
                        <a:defRPr/>
                      </a:pPr>
                      <a:r>
                        <a:rPr lang="zh-CN" altLang="en-US" sz="1600" kern="100" dirty="0">
                          <a:solidFill>
                            <a:srgbClr val="0070C4"/>
                          </a:solidFill>
                          <a:latin typeface="华文新魏" panose="02010800040101010101" pitchFamily="2" charset="-122"/>
                          <a:ea typeface="华文新魏" panose="02010800040101010101" pitchFamily="2" charset="-122"/>
                          <a:cs typeface="Times New Roman" panose="02020603050405020304"/>
                        </a:rPr>
                        <a:t>抗体相关技术与应用</a:t>
                      </a:r>
                      <a:endParaRPr lang="zh-CN" sz="1600" kern="100" dirty="0">
                        <a:solidFill>
                          <a:srgbClr val="0070C4"/>
                        </a:solidFill>
                        <a:latin typeface="华文新魏" panose="02010800040101010101" pitchFamily="2" charset="-122"/>
                        <a:ea typeface="华文新魏" panose="02010800040101010101" pitchFamily="2" charset="-122"/>
                        <a:cs typeface="Times New Roman" panose="0202060305040502030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076">
                <a:tc>
                  <a:txBody>
                    <a:bodyPr/>
                    <a:lstStyle/>
                    <a:p>
                      <a:pPr algn="l">
                        <a:spcAft>
                          <a:spcPts val="0"/>
                        </a:spcAft>
                      </a:pPr>
                      <a:r>
                        <a:rPr lang="en-US" sz="1600" kern="0">
                          <a:solidFill>
                            <a:srgbClr val="0070C4"/>
                          </a:solidFill>
                          <a:latin typeface="华文新魏" panose="02010800040101010101" pitchFamily="2" charset="-122"/>
                          <a:ea typeface="华文新魏" panose="02010800040101010101" pitchFamily="2" charset="-122"/>
                          <a:cs typeface="Times New Roman" panose="02020603050405020304"/>
                        </a:rPr>
                        <a:t>18</a:t>
                      </a:r>
                      <a:endParaRPr lang="zh-CN" sz="1600" kern="100">
                        <a:solidFill>
                          <a:srgbClr val="0070C4"/>
                        </a:solidFill>
                        <a:latin typeface="华文新魏" panose="02010800040101010101" pitchFamily="2" charset="-122"/>
                        <a:ea typeface="华文新魏" panose="02010800040101010101" pitchFamily="2" charset="-122"/>
                        <a:cs typeface="Times New Roman" panose="0202060305040502030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600" kern="100" dirty="0">
                          <a:solidFill>
                            <a:srgbClr val="C00000"/>
                          </a:solidFill>
                          <a:latin typeface="华文新魏" panose="02010800040101010101" pitchFamily="2" charset="-122"/>
                          <a:ea typeface="华文新魏" panose="02010800040101010101" pitchFamily="2" charset="-122"/>
                          <a:cs typeface="Times New Roman" panose="02020603050405020304"/>
                        </a:rPr>
                        <a:t>翻转课堂</a:t>
                      </a:r>
                      <a:endParaRPr lang="zh-CN" altLang="en-US" sz="1600" kern="100" dirty="0">
                        <a:solidFill>
                          <a:srgbClr val="0070C4"/>
                        </a:solidFill>
                        <a:latin typeface="华文新魏" panose="02010800040101010101" pitchFamily="2" charset="-122"/>
                        <a:ea typeface="华文新魏" panose="02010800040101010101" pitchFamily="2" charset="-122"/>
                        <a:cs typeface="Times New Roman" panose="0202060305040502030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kern="0" dirty="0">
                          <a:solidFill>
                            <a:srgbClr val="0070C4"/>
                          </a:solidFill>
                          <a:latin typeface="华文新魏" panose="02010800040101010101" pitchFamily="2" charset="-122"/>
                          <a:ea typeface="华文新魏" panose="02010800040101010101" pitchFamily="2" charset="-122"/>
                          <a:cs typeface="Arial" panose="020B0604020202020204"/>
                        </a:rPr>
                        <a:t>治疗性抗体</a:t>
                      </a:r>
                      <a:endParaRPr lang="zh-CN" sz="1600" kern="0" dirty="0">
                        <a:solidFill>
                          <a:srgbClr val="0070C4"/>
                        </a:solidFill>
                        <a:latin typeface="华文新魏" panose="02010800040101010101" pitchFamily="2" charset="-122"/>
                        <a:ea typeface="华文新魏" panose="02010800040101010101" pitchFamily="2" charset="-122"/>
                        <a:cs typeface="Arial" panose="020B060402020202020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076">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600" kern="0" dirty="0">
                          <a:solidFill>
                            <a:srgbClr val="0070C4"/>
                          </a:solidFill>
                          <a:latin typeface="华文新魏" panose="02010800040101010101" pitchFamily="2" charset="-122"/>
                          <a:ea typeface="华文新魏" panose="02010800040101010101" pitchFamily="2" charset="-122"/>
                          <a:cs typeface="Times New Roman" panose="02020603050405020304"/>
                        </a:rPr>
                        <a:t>19</a:t>
                      </a:r>
                      <a:endParaRPr lang="zh-CN" sz="1600" kern="100" dirty="0">
                        <a:solidFill>
                          <a:srgbClr val="0070C4"/>
                        </a:solidFill>
                        <a:latin typeface="华文新魏" panose="02010800040101010101" pitchFamily="2" charset="-122"/>
                        <a:ea typeface="华文新魏" panose="02010800040101010101" pitchFamily="2" charset="-122"/>
                        <a:cs typeface="Times New Roman" panose="0202060305040502030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600" kern="100" dirty="0">
                          <a:solidFill>
                            <a:srgbClr val="C00000"/>
                          </a:solidFill>
                          <a:latin typeface="华文新魏" panose="02010800040101010101" pitchFamily="2" charset="-122"/>
                          <a:ea typeface="华文新魏" panose="02010800040101010101" pitchFamily="2" charset="-122"/>
                          <a:cs typeface="Times New Roman" panose="02020603050405020304"/>
                        </a:rPr>
                        <a:t>翻转课堂</a:t>
                      </a:r>
                      <a:endParaRPr lang="zh-CN" sz="1600" kern="100" dirty="0">
                        <a:solidFill>
                          <a:srgbClr val="0070C4"/>
                        </a:solidFill>
                        <a:latin typeface="华文新魏" panose="02010800040101010101" pitchFamily="2" charset="-122"/>
                        <a:ea typeface="华文新魏" panose="02010800040101010101" pitchFamily="2" charset="-122"/>
                        <a:cs typeface="Times New Roman" panose="0202060305040502030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kern="0" dirty="0">
                          <a:solidFill>
                            <a:srgbClr val="0070C4"/>
                          </a:solidFill>
                          <a:latin typeface="华文新魏" panose="02010800040101010101" pitchFamily="2" charset="-122"/>
                          <a:ea typeface="华文新魏" panose="02010800040101010101" pitchFamily="2" charset="-122"/>
                          <a:cs typeface="Arial" panose="020B0604020202020204"/>
                        </a:rPr>
                        <a:t>治疗性抗体</a:t>
                      </a:r>
                      <a:endParaRPr lang="zh-CN" sz="1600" kern="0" dirty="0">
                        <a:solidFill>
                          <a:srgbClr val="0070C4"/>
                        </a:solidFill>
                        <a:latin typeface="华文新魏" panose="02010800040101010101" pitchFamily="2" charset="-122"/>
                        <a:ea typeface="华文新魏" panose="02010800040101010101" pitchFamily="2" charset="-122"/>
                        <a:cs typeface="Arial" panose="020B060402020202020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076">
                <a:tc>
                  <a:txBody>
                    <a:bodyPr/>
                    <a:lstStyle/>
                    <a:p>
                      <a:pPr algn="l">
                        <a:spcAft>
                          <a:spcPts val="0"/>
                        </a:spcAft>
                      </a:pPr>
                      <a:r>
                        <a:rPr lang="en-US" altLang="zh-CN" sz="1600" kern="100" dirty="0">
                          <a:solidFill>
                            <a:srgbClr val="0070C4"/>
                          </a:solidFill>
                          <a:latin typeface="华文新魏" panose="02010800040101010101" pitchFamily="2" charset="-122"/>
                          <a:ea typeface="华文新魏" panose="02010800040101010101" pitchFamily="2" charset="-122"/>
                          <a:cs typeface="Times New Roman" panose="02020603050405020304"/>
                        </a:rPr>
                        <a:t>20</a:t>
                      </a:r>
                      <a:endParaRPr lang="zh-CN" sz="1600" kern="100" dirty="0">
                        <a:solidFill>
                          <a:srgbClr val="0070C4"/>
                        </a:solidFill>
                        <a:latin typeface="华文新魏" panose="02010800040101010101" pitchFamily="2" charset="-122"/>
                        <a:ea typeface="华文新魏" panose="02010800040101010101" pitchFamily="2" charset="-122"/>
                        <a:cs typeface="Times New Roman" panose="0202060305040502030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600" kern="100" dirty="0">
                          <a:solidFill>
                            <a:srgbClr val="C00000"/>
                          </a:solidFill>
                          <a:latin typeface="华文新魏" panose="02010800040101010101" pitchFamily="2" charset="-122"/>
                          <a:ea typeface="华文新魏" panose="02010800040101010101" pitchFamily="2" charset="-122"/>
                          <a:cs typeface="Times New Roman" panose="02020603050405020304"/>
                        </a:rPr>
                        <a:t>理论</a:t>
                      </a:r>
                      <a:endParaRPr lang="zh-CN" altLang="en-US" sz="1600" kern="100" dirty="0">
                        <a:solidFill>
                          <a:srgbClr val="C00000"/>
                        </a:solidFill>
                        <a:latin typeface="华文新魏" panose="02010800040101010101" pitchFamily="2" charset="-122"/>
                        <a:ea typeface="华文新魏" panose="02010800040101010101" pitchFamily="2" charset="-122"/>
                        <a:cs typeface="Times New Roman" panose="0202060305040502030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kern="0" dirty="0">
                          <a:solidFill>
                            <a:srgbClr val="0070C4"/>
                          </a:solidFill>
                          <a:latin typeface="华文新魏" panose="02010800040101010101" pitchFamily="2" charset="-122"/>
                          <a:ea typeface="华文新魏" panose="02010800040101010101" pitchFamily="2" charset="-122"/>
                          <a:cs typeface="Arial" panose="020B0604020202020204"/>
                        </a:rPr>
                        <a:t>抗体新进展</a:t>
                      </a:r>
                      <a:r>
                        <a:rPr lang="en-US" altLang="en-US" sz="1600" kern="0" dirty="0">
                          <a:solidFill>
                            <a:srgbClr val="0070C4"/>
                          </a:solidFill>
                          <a:latin typeface="华文新魏" panose="02010800040101010101" pitchFamily="2" charset="-122"/>
                          <a:ea typeface="华文新魏" panose="02010800040101010101" pitchFamily="2" charset="-122"/>
                          <a:cs typeface="Arial" panose="020B0604020202020204"/>
                        </a:rPr>
                        <a:t>-</a:t>
                      </a:r>
                      <a:r>
                        <a:rPr lang="zh-CN" altLang="en-US" sz="1600" kern="0" dirty="0">
                          <a:solidFill>
                            <a:srgbClr val="0070C4"/>
                          </a:solidFill>
                          <a:latin typeface="华文新魏" panose="02010800040101010101" pitchFamily="2" charset="-122"/>
                          <a:ea typeface="华文新魏" panose="02010800040101010101" pitchFamily="2" charset="-122"/>
                          <a:cs typeface="Arial" panose="020B0604020202020204"/>
                        </a:rPr>
                        <a:t>抗体芯片</a:t>
                      </a:r>
                      <a:endParaRPr lang="zh-CN" altLang="en-US" sz="1600" kern="0" dirty="0">
                        <a:solidFill>
                          <a:srgbClr val="0070C4"/>
                        </a:solidFill>
                        <a:latin typeface="华文新魏" panose="02010800040101010101" pitchFamily="2" charset="-122"/>
                        <a:ea typeface="华文新魏" panose="02010800040101010101" pitchFamily="2" charset="-122"/>
                        <a:cs typeface="Arial" panose="020B060402020202020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076">
                <a:tc>
                  <a:txBody>
                    <a:bodyPr/>
                    <a:lstStyle/>
                    <a:p>
                      <a:pPr algn="l">
                        <a:spcAft>
                          <a:spcPts val="0"/>
                        </a:spcAft>
                      </a:pPr>
                      <a:r>
                        <a:rPr lang="en-US" sz="1600" kern="0" dirty="0">
                          <a:solidFill>
                            <a:srgbClr val="0070C4"/>
                          </a:solidFill>
                          <a:latin typeface="华文新魏" panose="02010800040101010101" pitchFamily="2" charset="-122"/>
                          <a:ea typeface="华文新魏" panose="02010800040101010101" pitchFamily="2" charset="-122"/>
                          <a:cs typeface="Times New Roman" panose="02020603050405020304"/>
                        </a:rPr>
                        <a:t>21</a:t>
                      </a:r>
                      <a:endParaRPr lang="zh-CN" sz="1600" kern="100" dirty="0">
                        <a:solidFill>
                          <a:srgbClr val="0070C4"/>
                        </a:solidFill>
                        <a:latin typeface="华文新魏" panose="02010800040101010101" pitchFamily="2" charset="-122"/>
                        <a:ea typeface="华文新魏" panose="02010800040101010101" pitchFamily="2" charset="-122"/>
                        <a:cs typeface="Times New Roman" panose="0202060305040502030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600" kern="100" dirty="0">
                          <a:solidFill>
                            <a:srgbClr val="C00000"/>
                          </a:solidFill>
                          <a:latin typeface="华文新魏" panose="02010800040101010101" pitchFamily="2" charset="-122"/>
                          <a:ea typeface="华文新魏" panose="02010800040101010101" pitchFamily="2" charset="-122"/>
                          <a:cs typeface="Times New Roman" panose="02020603050405020304"/>
                        </a:rPr>
                        <a:t>理论</a:t>
                      </a:r>
                      <a:endParaRPr lang="zh-CN" altLang="en-US" sz="1600" kern="100" dirty="0">
                        <a:solidFill>
                          <a:srgbClr val="C00000"/>
                        </a:solidFill>
                        <a:latin typeface="华文新魏" panose="02010800040101010101" pitchFamily="2" charset="-122"/>
                        <a:ea typeface="华文新魏" panose="02010800040101010101" pitchFamily="2" charset="-122"/>
                        <a:cs typeface="Times New Roman" panose="0202060305040502030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kern="0" dirty="0">
                          <a:solidFill>
                            <a:srgbClr val="0070C4"/>
                          </a:solidFill>
                          <a:latin typeface="华文新魏" panose="02010800040101010101" pitchFamily="2" charset="-122"/>
                          <a:ea typeface="华文新魏" panose="02010800040101010101" pitchFamily="2" charset="-122"/>
                          <a:cs typeface="Arial" panose="020B0604020202020204"/>
                        </a:rPr>
                        <a:t>抗体新进展</a:t>
                      </a:r>
                      <a:r>
                        <a:rPr lang="en-US" altLang="en-US" sz="1600" kern="0" dirty="0">
                          <a:solidFill>
                            <a:srgbClr val="0070C4"/>
                          </a:solidFill>
                          <a:latin typeface="华文新魏" panose="02010800040101010101" pitchFamily="2" charset="-122"/>
                          <a:ea typeface="华文新魏" panose="02010800040101010101" pitchFamily="2" charset="-122"/>
                          <a:cs typeface="Arial" panose="020B0604020202020204"/>
                        </a:rPr>
                        <a:t>-</a:t>
                      </a:r>
                      <a:r>
                        <a:rPr lang="zh-CN" altLang="en-US" sz="1600" kern="0" dirty="0">
                          <a:solidFill>
                            <a:srgbClr val="0070C4"/>
                          </a:solidFill>
                          <a:latin typeface="华文新魏" panose="02010800040101010101" pitchFamily="2" charset="-122"/>
                          <a:ea typeface="华文新魏" panose="02010800040101010101" pitchFamily="2" charset="-122"/>
                          <a:cs typeface="Arial" panose="020B0604020202020204"/>
                        </a:rPr>
                        <a:t>抗体组学</a:t>
                      </a:r>
                      <a:endParaRPr lang="zh-CN" altLang="en-US" sz="1600" kern="0" dirty="0">
                        <a:solidFill>
                          <a:srgbClr val="0070C4"/>
                        </a:solidFill>
                        <a:latin typeface="华文新魏" panose="02010800040101010101" pitchFamily="2" charset="-122"/>
                        <a:ea typeface="华文新魏" panose="02010800040101010101" pitchFamily="2" charset="-122"/>
                        <a:cs typeface="Arial" panose="020B060402020202020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076">
                <a:tc>
                  <a:txBody>
                    <a:bodyPr/>
                    <a:lstStyle/>
                    <a:p>
                      <a:pPr algn="l">
                        <a:spcAft>
                          <a:spcPts val="0"/>
                        </a:spcAft>
                      </a:pPr>
                      <a:r>
                        <a:rPr lang="en-US" sz="1600" kern="0" dirty="0">
                          <a:solidFill>
                            <a:srgbClr val="0070C4"/>
                          </a:solidFill>
                          <a:latin typeface="华文新魏" panose="02010800040101010101" pitchFamily="2" charset="-122"/>
                          <a:ea typeface="华文新魏" panose="02010800040101010101" pitchFamily="2" charset="-122"/>
                          <a:cs typeface="Times New Roman" panose="02020603050405020304"/>
                        </a:rPr>
                        <a:t>22</a:t>
                      </a:r>
                      <a:endParaRPr lang="zh-CN" sz="1600" kern="100" dirty="0">
                        <a:solidFill>
                          <a:srgbClr val="0070C4"/>
                        </a:solidFill>
                        <a:latin typeface="华文新魏" panose="02010800040101010101" pitchFamily="2" charset="-122"/>
                        <a:ea typeface="华文新魏" panose="02010800040101010101" pitchFamily="2" charset="-122"/>
                        <a:cs typeface="Times New Roman" panose="0202060305040502030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altLang="en-US" sz="1600" kern="100" dirty="0">
                          <a:solidFill>
                            <a:srgbClr val="0070C4"/>
                          </a:solidFill>
                          <a:latin typeface="华文新魏" panose="02010800040101010101" pitchFamily="2" charset="-122"/>
                          <a:ea typeface="华文新魏" panose="02010800040101010101" pitchFamily="2" charset="-122"/>
                          <a:cs typeface="Times New Roman" panose="02020603050405020304"/>
                        </a:rPr>
                        <a:t>考试</a:t>
                      </a:r>
                      <a:endParaRPr lang="zh-CN" sz="1600" kern="100" dirty="0">
                        <a:solidFill>
                          <a:srgbClr val="0070C4"/>
                        </a:solidFill>
                        <a:latin typeface="华文新魏" panose="02010800040101010101" pitchFamily="2" charset="-122"/>
                        <a:ea typeface="华文新魏" panose="02010800040101010101" pitchFamily="2" charset="-122"/>
                        <a:cs typeface="Times New Roman" panose="0202060305040502030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zh-CN" sz="1600" kern="100" dirty="0">
                        <a:solidFill>
                          <a:srgbClr val="0070C4"/>
                        </a:solidFill>
                        <a:latin typeface="华文新魏" panose="02010800040101010101" pitchFamily="2" charset="-122"/>
                        <a:ea typeface="华文新魏" panose="02010800040101010101" pitchFamily="2" charset="-122"/>
                        <a:cs typeface="Times New Roman" panose="0202060305040502030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6"/>
          <p:cNvSpPr>
            <a:spLocks noChangeArrowheads="1"/>
          </p:cNvSpPr>
          <p:nvPr/>
        </p:nvSpPr>
        <p:spPr bwMode="auto">
          <a:xfrm>
            <a:off x="1260628" y="97654"/>
            <a:ext cx="9552373" cy="6613863"/>
          </a:xfrm>
          <a:prstGeom prst="rect">
            <a:avLst/>
          </a:prstGeom>
          <a:noFill/>
          <a:ln w="57150" cmpd="thinThick">
            <a:solidFill>
              <a:srgbClr val="FF6699"/>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a:xfrm>
            <a:off x="1758565" y="295046"/>
            <a:ext cx="7772400" cy="1143000"/>
          </a:xfrm>
        </p:spPr>
        <p:txBody>
          <a:bodyPr/>
          <a:lstStyle/>
          <a:p>
            <a:r>
              <a:rPr lang="zh-CN" altLang="en-US" dirty="0">
                <a:solidFill>
                  <a:srgbClr val="C00000"/>
                </a:solidFill>
                <a:latin typeface="黑体" panose="02010609060101010101" pitchFamily="49" charset="-122"/>
                <a:ea typeface="黑体" panose="02010609060101010101" pitchFamily="49" charset="-122"/>
              </a:rPr>
              <a:t>自主学习要求</a:t>
            </a:r>
            <a:endParaRPr lang="zh-CN" altLang="en-US" dirty="0">
              <a:solidFill>
                <a:srgbClr val="C00000"/>
              </a:solidFill>
              <a:latin typeface="黑体" panose="02010609060101010101" pitchFamily="49" charset="-122"/>
              <a:ea typeface="黑体" panose="02010609060101010101" pitchFamily="49" charset="-122"/>
            </a:endParaRPr>
          </a:p>
        </p:txBody>
      </p:sp>
      <p:sp>
        <p:nvSpPr>
          <p:cNvPr id="7171" name="内容占位符 2"/>
          <p:cNvSpPr>
            <a:spLocks noGrp="1"/>
          </p:cNvSpPr>
          <p:nvPr>
            <p:ph idx="1"/>
          </p:nvPr>
        </p:nvSpPr>
        <p:spPr>
          <a:xfrm>
            <a:off x="2060406" y="1562333"/>
            <a:ext cx="8140037" cy="4714875"/>
          </a:xfrm>
        </p:spPr>
        <p:txBody>
          <a:bodyPr/>
          <a:lstStyle/>
          <a:p>
            <a:pPr>
              <a:lnSpc>
                <a:spcPct val="150000"/>
              </a:lnSpc>
            </a:pPr>
            <a:r>
              <a:rPr lang="zh-CN" altLang="en-US" b="1" dirty="0">
                <a:solidFill>
                  <a:schemeClr val="tx1"/>
                </a:solidFill>
                <a:latin typeface="等线" panose="02010600030101010101" charset="-122"/>
                <a:ea typeface="等线" panose="02010600030101010101" charset="-122"/>
                <a:cs typeface="等线" panose="02010600030101010101" charset="-122"/>
              </a:rPr>
              <a:t>当天</a:t>
            </a:r>
            <a:r>
              <a:rPr lang="en-US" altLang="zh-CN" b="1" dirty="0">
                <a:solidFill>
                  <a:schemeClr val="tx1"/>
                </a:solidFill>
                <a:latin typeface="等线" panose="02010600030101010101" charset="-122"/>
                <a:ea typeface="等线" panose="02010600030101010101" charset="-122"/>
                <a:cs typeface="等线" panose="02010600030101010101" charset="-122"/>
              </a:rPr>
              <a:t>22:00</a:t>
            </a:r>
            <a:r>
              <a:rPr lang="zh-CN" altLang="en-US" b="1" dirty="0">
                <a:solidFill>
                  <a:schemeClr val="tx1"/>
                </a:solidFill>
                <a:latin typeface="等线" panose="02010600030101010101" charset="-122"/>
                <a:ea typeface="等线" panose="02010600030101010101" charset="-122"/>
                <a:cs typeface="等线" panose="02010600030101010101" charset="-122"/>
              </a:rPr>
              <a:t>前完成在线学习内容，视频录播课为必学内容，其他学习资源根据自己情况补充学习。</a:t>
            </a:r>
            <a:endParaRPr lang="zh-CN" altLang="en-US" b="1" dirty="0">
              <a:solidFill>
                <a:schemeClr val="tx1"/>
              </a:solidFill>
              <a:latin typeface="等线" panose="02010600030101010101" charset="-122"/>
              <a:ea typeface="等线" panose="02010600030101010101" charset="-122"/>
              <a:cs typeface="等线" panose="02010600030101010101" charset="-122"/>
            </a:endParaRPr>
          </a:p>
          <a:p>
            <a:pPr>
              <a:lnSpc>
                <a:spcPct val="150000"/>
              </a:lnSpc>
            </a:pPr>
            <a:r>
              <a:rPr lang="zh-CN" altLang="en-US" b="1" dirty="0">
                <a:solidFill>
                  <a:schemeClr val="tx1"/>
                </a:solidFill>
                <a:latin typeface="等线" panose="02010600030101010101" charset="-122"/>
                <a:ea typeface="等线" panose="02010600030101010101" charset="-122"/>
                <a:cs typeface="等线" panose="02010600030101010101" charset="-122"/>
              </a:rPr>
              <a:t>当天</a:t>
            </a:r>
            <a:r>
              <a:rPr lang="en-US" altLang="zh-CN" b="1" dirty="0">
                <a:solidFill>
                  <a:schemeClr val="tx1"/>
                </a:solidFill>
                <a:latin typeface="等线" panose="02010600030101010101" charset="-122"/>
                <a:ea typeface="等线" panose="02010600030101010101" charset="-122"/>
                <a:cs typeface="等线" panose="02010600030101010101" charset="-122"/>
              </a:rPr>
              <a:t>23:00</a:t>
            </a:r>
            <a:r>
              <a:rPr lang="zh-CN" altLang="en-US" b="1" dirty="0">
                <a:solidFill>
                  <a:schemeClr val="tx1"/>
                </a:solidFill>
                <a:latin typeface="等线" panose="02010600030101010101" charset="-122"/>
                <a:ea typeface="等线" panose="02010600030101010101" charset="-122"/>
                <a:cs typeface="等线" panose="02010600030101010101" charset="-122"/>
              </a:rPr>
              <a:t>前完成作业或测试。</a:t>
            </a:r>
            <a:endParaRPr lang="en-US" altLang="zh-CN" b="1" dirty="0">
              <a:solidFill>
                <a:schemeClr val="tx1"/>
              </a:solidFill>
              <a:latin typeface="等线" panose="02010600030101010101" charset="-122"/>
              <a:ea typeface="等线" panose="02010600030101010101" charset="-122"/>
              <a:cs typeface="等线" panose="02010600030101010101" charset="-122"/>
            </a:endParaRPr>
          </a:p>
          <a:p>
            <a:pPr>
              <a:lnSpc>
                <a:spcPct val="150000"/>
              </a:lnSpc>
            </a:pPr>
            <a:r>
              <a:rPr lang="zh-CN" altLang="en-US" b="1" dirty="0">
                <a:solidFill>
                  <a:schemeClr val="tx1"/>
                </a:solidFill>
                <a:latin typeface="等线" panose="02010600030101010101" charset="-122"/>
                <a:ea typeface="等线" panose="02010600030101010101" charset="-122"/>
                <a:cs typeface="等线" panose="02010600030101010101" charset="-122"/>
              </a:rPr>
              <a:t>在爱课平台讨论区答疑和讨论。</a:t>
            </a:r>
            <a:endParaRPr lang="en-US" altLang="zh-CN" b="1" dirty="0">
              <a:solidFill>
                <a:schemeClr val="tx1"/>
              </a:solidFill>
              <a:latin typeface="等线" panose="02010600030101010101" charset="-122"/>
              <a:ea typeface="等线" panose="02010600030101010101" charset="-122"/>
              <a:cs typeface="等线" panose="02010600030101010101" charset="-122"/>
            </a:endParaRPr>
          </a:p>
          <a:p>
            <a:pPr>
              <a:lnSpc>
                <a:spcPct val="150000"/>
              </a:lnSpc>
            </a:pPr>
            <a:r>
              <a:rPr lang="zh-CN" altLang="en-US" b="1" dirty="0">
                <a:solidFill>
                  <a:schemeClr val="tx1"/>
                </a:solidFill>
                <a:latin typeface="等线" panose="02010600030101010101" charset="-122"/>
                <a:ea typeface="等线" panose="02010600030101010101" charset="-122"/>
                <a:cs typeface="等线" panose="02010600030101010101" charset="-122"/>
              </a:rPr>
              <a:t>随机查看和统计完成学习的学生名单。</a:t>
            </a:r>
            <a:endParaRPr lang="zh-CN" altLang="en-US" b="1" dirty="0">
              <a:solidFill>
                <a:schemeClr val="tx1"/>
              </a:solidFill>
              <a:latin typeface="等线" panose="02010600030101010101" charset="-122"/>
              <a:ea typeface="等线" panose="02010600030101010101" charset="-122"/>
              <a:cs typeface="等线" panose="02010600030101010101" charset="-122"/>
            </a:endParaRPr>
          </a:p>
        </p:txBody>
      </p:sp>
      <p:sp>
        <p:nvSpPr>
          <p:cNvPr id="4" name="Rectangle 6"/>
          <p:cNvSpPr>
            <a:spLocks noChangeArrowheads="1"/>
          </p:cNvSpPr>
          <p:nvPr/>
        </p:nvSpPr>
        <p:spPr bwMode="auto">
          <a:xfrm>
            <a:off x="1260628" y="97654"/>
            <a:ext cx="9552373" cy="6613863"/>
          </a:xfrm>
          <a:prstGeom prst="rect">
            <a:avLst/>
          </a:prstGeom>
          <a:noFill/>
          <a:ln w="57150" cmpd="thinThick">
            <a:solidFill>
              <a:srgbClr val="FF6699"/>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a:xfrm>
            <a:off x="1755140" y="288925"/>
            <a:ext cx="7772400" cy="990600"/>
          </a:xfrm>
        </p:spPr>
        <p:txBody>
          <a:bodyPr/>
          <a:lstStyle/>
          <a:p>
            <a:r>
              <a:rPr lang="zh-CN" altLang="en-US">
                <a:solidFill>
                  <a:srgbClr val="C00000"/>
                </a:solidFill>
                <a:latin typeface="黑体" panose="02010609060101010101" pitchFamily="49" charset="-122"/>
                <a:ea typeface="黑体" panose="02010609060101010101" pitchFamily="49" charset="-122"/>
              </a:rPr>
              <a:t>翻转课堂</a:t>
            </a:r>
            <a:endParaRPr lang="zh-CN" altLang="en-US">
              <a:solidFill>
                <a:srgbClr val="C00000"/>
              </a:solidFill>
              <a:latin typeface="黑体" panose="02010609060101010101" pitchFamily="49" charset="-122"/>
              <a:ea typeface="黑体" panose="02010609060101010101" pitchFamily="49" charset="-122"/>
            </a:endParaRPr>
          </a:p>
        </p:txBody>
      </p:sp>
      <p:sp>
        <p:nvSpPr>
          <p:cNvPr id="8195" name="内容占位符 2"/>
          <p:cNvSpPr>
            <a:spLocks noGrp="1"/>
          </p:cNvSpPr>
          <p:nvPr>
            <p:ph idx="1"/>
          </p:nvPr>
        </p:nvSpPr>
        <p:spPr>
          <a:xfrm>
            <a:off x="1989455" y="1279525"/>
            <a:ext cx="8434070" cy="4714875"/>
          </a:xfrm>
        </p:spPr>
        <p:txBody>
          <a:bodyPr>
            <a:noAutofit/>
          </a:bodyPr>
          <a:lstStyle/>
          <a:p>
            <a:pPr>
              <a:lnSpc>
                <a:spcPct val="150000"/>
              </a:lnSpc>
            </a:pPr>
            <a:r>
              <a:rPr lang="zh-CN" altLang="en-US" sz="2000" b="1" dirty="0">
                <a:solidFill>
                  <a:schemeClr val="tx1"/>
                </a:solidFill>
                <a:latin typeface="等线" panose="02010600030101010101" charset="-122"/>
                <a:ea typeface="等线" panose="02010600030101010101" charset="-122"/>
                <a:cs typeface="等线" panose="02010600030101010101" charset="-122"/>
              </a:rPr>
              <a:t>同学们</a:t>
            </a:r>
            <a:r>
              <a:rPr lang="zh-CN" altLang="en-US" sz="2000" b="1" dirty="0" smtClean="0">
                <a:solidFill>
                  <a:schemeClr val="tx1"/>
                </a:solidFill>
                <a:latin typeface="等线" panose="02010600030101010101" charset="-122"/>
                <a:ea typeface="等线" panose="02010600030101010101" charset="-122"/>
                <a:cs typeface="等线" panose="02010600030101010101" charset="-122"/>
              </a:rPr>
              <a:t>分为</a:t>
            </a:r>
            <a:r>
              <a:rPr lang="en-US" altLang="en-US" sz="2000" b="1" dirty="0" smtClean="0">
                <a:solidFill>
                  <a:schemeClr val="tx1"/>
                </a:solidFill>
                <a:latin typeface="等线" panose="02010600030101010101" charset="-122"/>
                <a:ea typeface="等线" panose="02010600030101010101" charset="-122"/>
                <a:cs typeface="等线" panose="02010600030101010101" charset="-122"/>
              </a:rPr>
              <a:t>10</a:t>
            </a:r>
            <a:r>
              <a:rPr lang="zh-CN" altLang="en-US" sz="2000" b="1" dirty="0" smtClean="0">
                <a:solidFill>
                  <a:schemeClr val="tx1"/>
                </a:solidFill>
                <a:latin typeface="等线" panose="02010600030101010101" charset="-122"/>
                <a:ea typeface="等线" panose="02010600030101010101" charset="-122"/>
                <a:cs typeface="等线" panose="02010600030101010101" charset="-122"/>
              </a:rPr>
              <a:t>个</a:t>
            </a:r>
            <a:r>
              <a:rPr lang="zh-CN" altLang="en-US" sz="2000" b="1" dirty="0">
                <a:solidFill>
                  <a:schemeClr val="tx1"/>
                </a:solidFill>
                <a:latin typeface="等线" panose="02010600030101010101" charset="-122"/>
                <a:ea typeface="等线" panose="02010600030101010101" charset="-122"/>
                <a:cs typeface="等线" panose="02010600030101010101" charset="-122"/>
              </a:rPr>
              <a:t>小组。</a:t>
            </a:r>
            <a:endParaRPr lang="en-US" altLang="zh-CN" sz="2000" b="1" dirty="0">
              <a:solidFill>
                <a:schemeClr val="tx1"/>
              </a:solidFill>
              <a:latin typeface="等线" panose="02010600030101010101" charset="-122"/>
              <a:ea typeface="等线" panose="02010600030101010101" charset="-122"/>
              <a:cs typeface="等线" panose="02010600030101010101" charset="-122"/>
            </a:endParaRPr>
          </a:p>
          <a:p>
            <a:pPr>
              <a:lnSpc>
                <a:spcPct val="150000"/>
              </a:lnSpc>
            </a:pPr>
            <a:r>
              <a:rPr lang="zh-CN" altLang="en-US" sz="2000" b="1" dirty="0">
                <a:solidFill>
                  <a:schemeClr val="tx1"/>
                </a:solidFill>
                <a:latin typeface="等线" panose="02010600030101010101" charset="-122"/>
                <a:ea typeface="等线" panose="02010600030101010101" charset="-122"/>
                <a:cs typeface="等线" panose="02010600030101010101" charset="-122"/>
              </a:rPr>
              <a:t>第一次翻转：抗体的结构与功能&amp;单克隆抗体&amp;多克隆抗体”，3学时</a:t>
            </a:r>
            <a:endParaRPr lang="zh-CN" altLang="en-US" sz="2000" b="1" dirty="0">
              <a:solidFill>
                <a:schemeClr val="tx1"/>
              </a:solidFill>
              <a:latin typeface="等线" panose="02010600030101010101" charset="-122"/>
              <a:ea typeface="等线" panose="02010600030101010101" charset="-122"/>
              <a:cs typeface="等线" panose="02010600030101010101" charset="-122"/>
            </a:endParaRPr>
          </a:p>
          <a:p>
            <a:pPr marL="0" indent="0">
              <a:lnSpc>
                <a:spcPct val="150000"/>
              </a:lnSpc>
              <a:buNone/>
            </a:pPr>
            <a:r>
              <a:rPr lang="en-US" altLang="zh-CN" sz="2000" b="1" dirty="0">
                <a:solidFill>
                  <a:schemeClr val="tx1"/>
                </a:solidFill>
                <a:latin typeface="等线" panose="02010600030101010101" charset="-122"/>
                <a:ea typeface="等线" panose="02010600030101010101" charset="-122"/>
                <a:cs typeface="等线" panose="02010600030101010101" charset="-122"/>
              </a:rPr>
              <a:t>        </a:t>
            </a:r>
            <a:r>
              <a:rPr lang="zh-CN" altLang="en-US" sz="2000" b="1" dirty="0">
                <a:solidFill>
                  <a:schemeClr val="tx1"/>
                </a:solidFill>
                <a:latin typeface="等线" panose="02010600030101010101" charset="-122"/>
                <a:ea typeface="等线" panose="02010600030101010101" charset="-122"/>
                <a:cs typeface="等线" panose="02010600030101010101" charset="-122"/>
              </a:rPr>
              <a:t>分组展示三部分自主学习内容的收获，自由选取主题，形式不限。</a:t>
            </a:r>
            <a:endParaRPr lang="zh-CN" altLang="en-US" sz="2000" b="1" dirty="0">
              <a:solidFill>
                <a:schemeClr val="tx1"/>
              </a:solidFill>
              <a:latin typeface="等线" panose="02010600030101010101" charset="-122"/>
              <a:ea typeface="等线" panose="02010600030101010101" charset="-122"/>
              <a:cs typeface="等线" panose="02010600030101010101" charset="-122"/>
            </a:endParaRPr>
          </a:p>
          <a:p>
            <a:pPr>
              <a:lnSpc>
                <a:spcPct val="150000"/>
              </a:lnSpc>
            </a:pPr>
            <a:r>
              <a:rPr lang="zh-CN" altLang="en-US" sz="2000" b="1" dirty="0">
                <a:solidFill>
                  <a:schemeClr val="tx1"/>
                </a:solidFill>
                <a:latin typeface="等线" panose="02010600030101010101" charset="-122"/>
                <a:ea typeface="等线" panose="02010600030101010101" charset="-122"/>
                <a:cs typeface="等线" panose="02010600030101010101" charset="-122"/>
              </a:rPr>
              <a:t>第二次翻转：“治疗性抗体”，</a:t>
            </a:r>
            <a:r>
              <a:rPr lang="en-US" altLang="zh-CN" sz="2000" b="1" dirty="0">
                <a:solidFill>
                  <a:schemeClr val="tx1"/>
                </a:solidFill>
                <a:latin typeface="等线" panose="02010600030101010101" charset="-122"/>
                <a:ea typeface="等线" panose="02010600030101010101" charset="-122"/>
                <a:cs typeface="等线" panose="02010600030101010101" charset="-122"/>
              </a:rPr>
              <a:t>6</a:t>
            </a:r>
            <a:r>
              <a:rPr lang="zh-CN" altLang="en-US" sz="2000" b="1" dirty="0">
                <a:solidFill>
                  <a:schemeClr val="tx1"/>
                </a:solidFill>
                <a:latin typeface="等线" panose="02010600030101010101" charset="-122"/>
                <a:ea typeface="等线" panose="02010600030101010101" charset="-122"/>
                <a:cs typeface="等线" panose="02010600030101010101" charset="-122"/>
              </a:rPr>
              <a:t>学时</a:t>
            </a:r>
            <a:endParaRPr lang="zh-CN" altLang="en-US" sz="2000" b="1" dirty="0">
              <a:solidFill>
                <a:schemeClr val="tx1"/>
              </a:solidFill>
              <a:latin typeface="等线" panose="02010600030101010101" charset="-122"/>
              <a:ea typeface="等线" panose="02010600030101010101" charset="-122"/>
              <a:cs typeface="等线" panose="02010600030101010101" charset="-122"/>
            </a:endParaRPr>
          </a:p>
          <a:p>
            <a:pPr marL="0" indent="0">
              <a:lnSpc>
                <a:spcPct val="150000"/>
              </a:lnSpc>
              <a:buNone/>
            </a:pPr>
            <a:r>
              <a:rPr lang="en-US" altLang="zh-CN" sz="2000" b="1" dirty="0">
                <a:solidFill>
                  <a:schemeClr val="tx1"/>
                </a:solidFill>
                <a:latin typeface="等线" panose="02010600030101010101" charset="-122"/>
                <a:ea typeface="等线" panose="02010600030101010101" charset="-122"/>
                <a:cs typeface="等线" panose="02010600030101010101" charset="-122"/>
                <a:sym typeface="+mn-ea"/>
              </a:rPr>
              <a:t>         </a:t>
            </a:r>
            <a:r>
              <a:rPr lang="zh-CN" altLang="en-US" sz="2000" b="1" dirty="0">
                <a:solidFill>
                  <a:schemeClr val="tx1"/>
                </a:solidFill>
                <a:latin typeface="等线" panose="02010600030101010101" charset="-122"/>
                <a:ea typeface="等线" panose="02010600030101010101" charset="-122"/>
                <a:cs typeface="等线" panose="02010600030101010101" charset="-122"/>
                <a:sym typeface="+mn-ea"/>
              </a:rPr>
              <a:t>每组分配一种选择不同技术平台制备，针对不同病种的，目前应用前景较大的治疗性抗体。</a:t>
            </a:r>
            <a:endParaRPr lang="en-US" altLang="zh-CN" sz="2000" b="1" dirty="0">
              <a:solidFill>
                <a:schemeClr val="tx1"/>
              </a:solidFill>
              <a:latin typeface="等线" panose="02010600030101010101" charset="-122"/>
              <a:ea typeface="等线" panose="02010600030101010101" charset="-122"/>
              <a:cs typeface="等线" panose="02010600030101010101" charset="-122"/>
            </a:endParaRPr>
          </a:p>
          <a:p>
            <a:pPr marL="0" indent="0">
              <a:lnSpc>
                <a:spcPct val="150000"/>
              </a:lnSpc>
              <a:buNone/>
            </a:pPr>
            <a:r>
              <a:rPr lang="en-US" altLang="zh-CN" sz="2000" b="1" dirty="0">
                <a:solidFill>
                  <a:schemeClr val="tx1"/>
                </a:solidFill>
                <a:latin typeface="等线" panose="02010600030101010101" charset="-122"/>
                <a:ea typeface="等线" panose="02010600030101010101" charset="-122"/>
                <a:cs typeface="等线" panose="02010600030101010101" charset="-122"/>
                <a:sym typeface="+mn-ea"/>
              </a:rPr>
              <a:t>         </a:t>
            </a:r>
            <a:r>
              <a:rPr lang="zh-CN" altLang="en-US" sz="2000" b="1" dirty="0">
                <a:solidFill>
                  <a:schemeClr val="tx1"/>
                </a:solidFill>
                <a:latin typeface="等线" panose="02010600030101010101" charset="-122"/>
                <a:ea typeface="等线" panose="02010600030101010101" charset="-122"/>
                <a:cs typeface="等线" panose="02010600030101010101" charset="-122"/>
                <a:sym typeface="+mn-ea"/>
              </a:rPr>
              <a:t>准备方式：线上课堂学习、查阅文献、小组建群讨论、与老师探讨等。</a:t>
            </a:r>
            <a:endParaRPr lang="en-US" altLang="zh-CN" sz="2000" b="1" dirty="0">
              <a:solidFill>
                <a:schemeClr val="tx1"/>
              </a:solidFill>
              <a:latin typeface="等线" panose="02010600030101010101" charset="-122"/>
              <a:ea typeface="等线" panose="02010600030101010101" charset="-122"/>
              <a:cs typeface="等线" panose="02010600030101010101" charset="-122"/>
            </a:endParaRPr>
          </a:p>
          <a:p>
            <a:pPr marL="0" indent="0">
              <a:lnSpc>
                <a:spcPct val="150000"/>
              </a:lnSpc>
              <a:buNone/>
            </a:pPr>
            <a:r>
              <a:rPr lang="en-US" altLang="zh-CN" sz="2000" b="1" dirty="0">
                <a:solidFill>
                  <a:schemeClr val="tx1"/>
                </a:solidFill>
                <a:latin typeface="等线" panose="02010600030101010101" charset="-122"/>
                <a:ea typeface="等线" panose="02010600030101010101" charset="-122"/>
                <a:cs typeface="等线" panose="02010600030101010101" charset="-122"/>
                <a:sym typeface="+mn-ea"/>
              </a:rPr>
              <a:t>         </a:t>
            </a:r>
            <a:r>
              <a:rPr lang="zh-CN" altLang="en-US" sz="2000" b="1" dirty="0">
                <a:solidFill>
                  <a:schemeClr val="tx1"/>
                </a:solidFill>
                <a:latin typeface="等线" panose="02010600030101010101" charset="-122"/>
                <a:ea typeface="等线" panose="02010600030101010101" charset="-122"/>
                <a:cs typeface="等线" panose="02010600030101010101" charset="-122"/>
                <a:sym typeface="+mn-ea"/>
              </a:rPr>
              <a:t>完成材料组织并进行翻转课堂汇报。</a:t>
            </a:r>
            <a:endParaRPr lang="zh-CN" altLang="en-US" sz="2000" b="1" dirty="0">
              <a:solidFill>
                <a:schemeClr val="tx1"/>
              </a:solidFill>
              <a:latin typeface="等线" panose="02010600030101010101" charset="-122"/>
              <a:ea typeface="等线" panose="02010600030101010101" charset="-122"/>
              <a:cs typeface="等线" panose="02010600030101010101" charset="-122"/>
              <a:sym typeface="+mn-ea"/>
            </a:endParaRPr>
          </a:p>
        </p:txBody>
      </p:sp>
      <p:sp>
        <p:nvSpPr>
          <p:cNvPr id="4" name="Rectangle 6"/>
          <p:cNvSpPr>
            <a:spLocks noChangeArrowheads="1"/>
          </p:cNvSpPr>
          <p:nvPr/>
        </p:nvSpPr>
        <p:spPr bwMode="auto">
          <a:xfrm>
            <a:off x="1260628" y="97654"/>
            <a:ext cx="9552373" cy="6613863"/>
          </a:xfrm>
          <a:prstGeom prst="rect">
            <a:avLst/>
          </a:prstGeom>
          <a:noFill/>
          <a:ln w="57150" cmpd="thinThick">
            <a:solidFill>
              <a:srgbClr val="FF6699"/>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1562470" y="689952"/>
            <a:ext cx="8229600" cy="2451100"/>
          </a:xfrm>
        </p:spPr>
        <p:txBody>
          <a:bodyPr/>
          <a:lstStyle/>
          <a:p>
            <a:pPr marL="0" indent="0" eaLnBrk="1" hangingPunct="1">
              <a:buNone/>
            </a:pPr>
            <a:r>
              <a:rPr lang="en-US" altLang="zh-CN" b="1" dirty="0">
                <a:latin typeface="等线" panose="02010600030101010101" charset="-122"/>
                <a:ea typeface="等线" panose="02010600030101010101" charset="-122"/>
                <a:cs typeface="等线" panose="02010600030101010101" charset="-122"/>
              </a:rPr>
              <a:t>Edward Jenner</a:t>
            </a:r>
            <a:r>
              <a:rPr lang="zh-CN" altLang="en-US" b="1" dirty="0">
                <a:latin typeface="等线" panose="02010600030101010101" charset="-122"/>
                <a:ea typeface="等线" panose="02010600030101010101" charset="-122"/>
                <a:cs typeface="等线" panose="02010600030101010101" charset="-122"/>
              </a:rPr>
              <a:t>发现了牛痘对天花的预防作用</a:t>
            </a:r>
            <a:endParaRPr lang="zh-CN" altLang="en-US" b="1" dirty="0">
              <a:latin typeface="等线" panose="02010600030101010101" charset="-122"/>
              <a:ea typeface="等线" panose="02010600030101010101" charset="-122"/>
              <a:cs typeface="等线" panose="02010600030101010101" charset="-122"/>
            </a:endParaRPr>
          </a:p>
          <a:p>
            <a:pPr eaLnBrk="1" hangingPunct="1"/>
            <a:r>
              <a:rPr lang="en-US" altLang="zh-CN" b="1" dirty="0">
                <a:latin typeface="等线" panose="02010600030101010101" charset="-122"/>
                <a:ea typeface="等线" panose="02010600030101010101" charset="-122"/>
                <a:cs typeface="等线" panose="02010600030101010101" charset="-122"/>
              </a:rPr>
              <a:t>1796</a:t>
            </a:r>
            <a:r>
              <a:rPr lang="zh-CN" altLang="en-US" b="1" dirty="0">
                <a:latin typeface="等线" panose="02010600030101010101" charset="-122"/>
                <a:ea typeface="等线" panose="02010600030101010101" charset="-122"/>
                <a:cs typeface="等线" panose="02010600030101010101" charset="-122"/>
              </a:rPr>
              <a:t>年，</a:t>
            </a:r>
            <a:r>
              <a:rPr lang="en-US" altLang="zh-CN" b="1" dirty="0">
                <a:latin typeface="等线" panose="02010600030101010101" charset="-122"/>
                <a:ea typeface="等线" panose="02010600030101010101" charset="-122"/>
                <a:cs typeface="等线" panose="02010600030101010101" charset="-122"/>
              </a:rPr>
              <a:t>Jenner</a:t>
            </a:r>
            <a:r>
              <a:rPr lang="zh-CN" altLang="en-US" b="1" dirty="0">
                <a:latin typeface="等线" panose="02010600030101010101" charset="-122"/>
                <a:ea typeface="等线" panose="02010600030101010101" charset="-122"/>
                <a:cs typeface="等线" panose="02010600030101010101" charset="-122"/>
              </a:rPr>
              <a:t>为两个孩子接种牛痘</a:t>
            </a:r>
            <a:endParaRPr lang="en-US" altLang="zh-CN" b="1" dirty="0">
              <a:latin typeface="等线" panose="02010600030101010101" charset="-122"/>
              <a:ea typeface="等线" panose="02010600030101010101" charset="-122"/>
              <a:cs typeface="等线" panose="02010600030101010101" charset="-122"/>
            </a:endParaRPr>
          </a:p>
          <a:p>
            <a:pPr eaLnBrk="1" hangingPunct="1"/>
            <a:r>
              <a:rPr lang="en-US" altLang="zh-CN" b="1" dirty="0">
                <a:latin typeface="等线" panose="02010600030101010101" charset="-122"/>
                <a:ea typeface="等线" panose="02010600030101010101" charset="-122"/>
                <a:cs typeface="等线" panose="02010600030101010101" charset="-122"/>
              </a:rPr>
              <a:t>1802</a:t>
            </a:r>
            <a:r>
              <a:rPr lang="zh-CN" altLang="en-US" b="1" dirty="0">
                <a:latin typeface="等线" panose="02010600030101010101" charset="-122"/>
                <a:ea typeface="等线" panose="02010600030101010101" charset="-122"/>
                <a:cs typeface="等线" panose="02010600030101010101" charset="-122"/>
              </a:rPr>
              <a:t>年，开始普及接种牛痘</a:t>
            </a:r>
            <a:r>
              <a:rPr lang="zh-CN" altLang="en-US" dirty="0">
                <a:latin typeface="华文新魏" panose="02010800040101010101" pitchFamily="2" charset="-122"/>
                <a:ea typeface="华文新魏" panose="02010800040101010101" pitchFamily="2" charset="-122"/>
              </a:rPr>
              <a:t> </a:t>
            </a:r>
            <a:endParaRPr lang="zh-CN" altLang="en-US" dirty="0">
              <a:latin typeface="华文新魏" panose="02010800040101010101" pitchFamily="2" charset="-122"/>
              <a:ea typeface="华文新魏" panose="02010800040101010101" pitchFamily="2" charset="-122"/>
            </a:endParaRPr>
          </a:p>
        </p:txBody>
      </p:sp>
      <p:pic>
        <p:nvPicPr>
          <p:cNvPr id="9219" name="Picture 3" descr="scet_03_img027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098314" y="2646484"/>
            <a:ext cx="5264516" cy="3324958"/>
          </a:xfrm>
          <a:prstGeom prst="rect">
            <a:avLst/>
          </a:prstGeom>
          <a:noFill/>
          <a:ln w="381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9220" name="Text Box 4"/>
          <p:cNvSpPr txBox="1">
            <a:spLocks noChangeArrowheads="1"/>
          </p:cNvSpPr>
          <p:nvPr/>
        </p:nvSpPr>
        <p:spPr bwMode="auto">
          <a:xfrm>
            <a:off x="2278639" y="3787966"/>
            <a:ext cx="220925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algn="ctr" eaLnBrk="1" hangingPunct="1"/>
            <a:r>
              <a:rPr kumimoji="0" lang="en-US" altLang="zh-CN" sz="2000" dirty="0">
                <a:latin typeface="Arial" panose="020B0604020202020204" pitchFamily="34" charset="0"/>
              </a:rPr>
              <a:t>British Physician  </a:t>
            </a:r>
            <a:endParaRPr kumimoji="0" lang="en-US" altLang="zh-CN" sz="2000" dirty="0">
              <a:latin typeface="Arial" panose="020B0604020202020204" pitchFamily="34" charset="0"/>
            </a:endParaRPr>
          </a:p>
          <a:p>
            <a:pPr algn="ctr" eaLnBrk="1" hangingPunct="1"/>
            <a:r>
              <a:rPr kumimoji="0" lang="en-US" altLang="zh-CN" sz="2000" dirty="0">
                <a:latin typeface="Arial" panose="020B0604020202020204" pitchFamily="34" charset="0"/>
              </a:rPr>
              <a:t>Edward Jenner</a:t>
            </a:r>
            <a:endParaRPr kumimoji="0" lang="en-US" altLang="zh-CN" sz="2000" dirty="0">
              <a:latin typeface="Arial" panose="020B0604020202020204" pitchFamily="34" charset="0"/>
            </a:endParaRPr>
          </a:p>
        </p:txBody>
      </p:sp>
      <p:sp>
        <p:nvSpPr>
          <p:cNvPr id="9221" name="Rectangle 5"/>
          <p:cNvSpPr>
            <a:spLocks noChangeArrowheads="1"/>
          </p:cNvSpPr>
          <p:nvPr/>
        </p:nvSpPr>
        <p:spPr bwMode="auto">
          <a:xfrm>
            <a:off x="1165225" y="260350"/>
            <a:ext cx="9986645" cy="6264275"/>
          </a:xfrm>
          <a:prstGeom prst="rect">
            <a:avLst/>
          </a:prstGeom>
          <a:noFill/>
          <a:ln w="57150" cmpd="thinThick">
            <a:solidFill>
              <a:srgbClr val="FF6699"/>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3492" y="1222131"/>
            <a:ext cx="2164845" cy="127190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809750" y="1"/>
            <a:ext cx="8286750"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lnSpc>
                <a:spcPct val="90000"/>
              </a:lnSpc>
              <a:spcBef>
                <a:spcPct val="20000"/>
              </a:spcBef>
            </a:pPr>
            <a:endParaRPr lang="en-US" altLang="zh-CN" sz="2800">
              <a:latin typeface="华文新魏" panose="02010800040101010101" pitchFamily="2" charset="-122"/>
              <a:ea typeface="华文新魏" panose="02010800040101010101" pitchFamily="2" charset="-122"/>
            </a:endParaRPr>
          </a:p>
          <a:p>
            <a:pPr eaLnBrk="1" hangingPunct="1">
              <a:lnSpc>
                <a:spcPct val="90000"/>
              </a:lnSpc>
              <a:spcBef>
                <a:spcPct val="20000"/>
              </a:spcBef>
              <a:buFontTx/>
              <a:buChar char="•"/>
            </a:pPr>
            <a:r>
              <a:rPr lang="en-US" altLang="zh-CN" sz="2400" b="1">
                <a:latin typeface="等线" panose="02010600030101010101" charset="-122"/>
                <a:ea typeface="等线" panose="02010600030101010101" charset="-122"/>
                <a:cs typeface="等线" panose="02010600030101010101" charset="-122"/>
              </a:rPr>
              <a:t>1948</a:t>
            </a:r>
            <a:r>
              <a:rPr lang="zh-CN" altLang="en-US" sz="2400" b="1">
                <a:latin typeface="等线" panose="02010600030101010101" charset="-122"/>
                <a:ea typeface="等线" panose="02010600030101010101" charset="-122"/>
                <a:cs typeface="等线" panose="02010600030101010101" charset="-122"/>
              </a:rPr>
              <a:t>年，</a:t>
            </a:r>
            <a:r>
              <a:rPr lang="en-US" altLang="zh-CN" sz="2400" b="1">
                <a:latin typeface="等线" panose="02010600030101010101" charset="-122"/>
                <a:ea typeface="等线" panose="02010600030101010101" charset="-122"/>
                <a:cs typeface="等线" panose="02010600030101010101" charset="-122"/>
              </a:rPr>
              <a:t>WHO</a:t>
            </a:r>
            <a:r>
              <a:rPr lang="zh-CN" altLang="en-US" sz="2400" b="1">
                <a:latin typeface="等线" panose="02010600030101010101" charset="-122"/>
                <a:ea typeface="等线" panose="02010600030101010101" charset="-122"/>
                <a:cs typeface="等线" panose="02010600030101010101" charset="-122"/>
              </a:rPr>
              <a:t>成立，天花被列为应该控制的第一个世界性疾病；</a:t>
            </a:r>
            <a:endParaRPr lang="en-US" altLang="zh-CN" sz="2400" b="1">
              <a:latin typeface="等线" panose="02010600030101010101" charset="-122"/>
              <a:ea typeface="等线" panose="02010600030101010101" charset="-122"/>
              <a:cs typeface="等线" panose="02010600030101010101" charset="-122"/>
            </a:endParaRPr>
          </a:p>
          <a:p>
            <a:pPr eaLnBrk="1" hangingPunct="1">
              <a:lnSpc>
                <a:spcPct val="90000"/>
              </a:lnSpc>
              <a:spcBef>
                <a:spcPct val="20000"/>
              </a:spcBef>
              <a:buFontTx/>
              <a:buChar char="•"/>
            </a:pPr>
            <a:r>
              <a:rPr lang="en-US" altLang="zh-CN" sz="2400" b="1">
                <a:latin typeface="等线" panose="02010600030101010101" charset="-122"/>
                <a:ea typeface="等线" panose="02010600030101010101" charset="-122"/>
                <a:cs typeface="等线" panose="02010600030101010101" charset="-122"/>
              </a:rPr>
              <a:t>1959</a:t>
            </a:r>
            <a:r>
              <a:rPr lang="zh-CN" altLang="en-US" sz="2400" b="1">
                <a:latin typeface="等线" panose="02010600030101010101" charset="-122"/>
                <a:ea typeface="等线" panose="02010600030101010101" charset="-122"/>
                <a:cs typeface="等线" panose="02010600030101010101" charset="-122"/>
              </a:rPr>
              <a:t>年，世界卫生大会要求各国普遍进行牛痘接种法；</a:t>
            </a:r>
            <a:endParaRPr lang="zh-CN" altLang="en-US" sz="2400" b="1">
              <a:latin typeface="等线" panose="02010600030101010101" charset="-122"/>
              <a:ea typeface="等线" panose="02010600030101010101" charset="-122"/>
              <a:cs typeface="等线" panose="02010600030101010101" charset="-122"/>
            </a:endParaRPr>
          </a:p>
          <a:p>
            <a:pPr eaLnBrk="1" hangingPunct="1">
              <a:lnSpc>
                <a:spcPct val="90000"/>
              </a:lnSpc>
              <a:spcBef>
                <a:spcPct val="20000"/>
              </a:spcBef>
              <a:buFontTx/>
              <a:buChar char="•"/>
            </a:pPr>
            <a:r>
              <a:rPr lang="en-US" altLang="zh-CN" sz="2400" b="1">
                <a:latin typeface="等线" panose="02010600030101010101" charset="-122"/>
                <a:ea typeface="等线" panose="02010600030101010101" charset="-122"/>
                <a:cs typeface="等线" panose="02010600030101010101" charset="-122"/>
              </a:rPr>
              <a:t>1967</a:t>
            </a:r>
            <a:r>
              <a:rPr lang="zh-CN" altLang="en-US" sz="2400" b="1">
                <a:latin typeface="等线" panose="02010600030101010101" charset="-122"/>
                <a:ea typeface="等线" panose="02010600030101010101" charset="-122"/>
                <a:cs typeface="等线" panose="02010600030101010101" charset="-122"/>
              </a:rPr>
              <a:t>年，世界卫生组织发起了消灭天花的全球运动；</a:t>
            </a:r>
            <a:endParaRPr lang="zh-CN" altLang="en-US" sz="2400" b="1">
              <a:latin typeface="等线" panose="02010600030101010101" charset="-122"/>
              <a:ea typeface="等线" panose="02010600030101010101" charset="-122"/>
              <a:cs typeface="等线" panose="02010600030101010101" charset="-122"/>
            </a:endParaRPr>
          </a:p>
          <a:p>
            <a:pPr eaLnBrk="1" hangingPunct="1">
              <a:lnSpc>
                <a:spcPct val="90000"/>
              </a:lnSpc>
              <a:spcBef>
                <a:spcPct val="20000"/>
              </a:spcBef>
              <a:buFontTx/>
              <a:buChar char="•"/>
            </a:pPr>
            <a:r>
              <a:rPr lang="en-US" altLang="zh-CN" sz="2400" b="1">
                <a:latin typeface="等线" panose="02010600030101010101" charset="-122"/>
                <a:ea typeface="等线" panose="02010600030101010101" charset="-122"/>
                <a:cs typeface="等线" panose="02010600030101010101" charset="-122"/>
              </a:rPr>
              <a:t>1977</a:t>
            </a:r>
            <a:r>
              <a:rPr lang="zh-CN" altLang="en-US" sz="2400" b="1">
                <a:latin typeface="等线" panose="02010600030101010101" charset="-122"/>
                <a:ea typeface="等线" panose="02010600030101010101" charset="-122"/>
                <a:cs typeface="等线" panose="02010600030101010101" charset="-122"/>
              </a:rPr>
              <a:t>年，</a:t>
            </a:r>
            <a:r>
              <a:rPr lang="en-US" altLang="zh-CN" sz="2400" b="1">
                <a:latin typeface="等线" panose="02010600030101010101" charset="-122"/>
                <a:ea typeface="等线" panose="02010600030101010101" charset="-122"/>
                <a:cs typeface="等线" panose="02010600030101010101" charset="-122"/>
              </a:rPr>
              <a:t>WHO</a:t>
            </a:r>
            <a:r>
              <a:rPr lang="zh-CN" altLang="en-US" sz="2400" b="1">
                <a:latin typeface="等线" panose="02010600030101010101" charset="-122"/>
                <a:ea typeface="等线" panose="02010600030101010101" charset="-122"/>
                <a:cs typeface="等线" panose="02010600030101010101" charset="-122"/>
              </a:rPr>
              <a:t>宣布全球消灭天花。 </a:t>
            </a:r>
            <a:endParaRPr lang="zh-CN" altLang="en-US" sz="2400" b="1">
              <a:latin typeface="等线" panose="02010600030101010101" charset="-122"/>
              <a:ea typeface="等线" panose="02010600030101010101" charset="-122"/>
              <a:cs typeface="等线" panose="02010600030101010101" charset="-122"/>
            </a:endParaRPr>
          </a:p>
        </p:txBody>
      </p:sp>
      <p:pic>
        <p:nvPicPr>
          <p:cNvPr id="10243" name="Picture 3" descr="002_001_vaccinatio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263901" y="2571750"/>
            <a:ext cx="5711825"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4"/>
          <p:cNvSpPr>
            <a:spLocks noChangeArrowheads="1"/>
          </p:cNvSpPr>
          <p:nvPr/>
        </p:nvSpPr>
        <p:spPr bwMode="auto">
          <a:xfrm>
            <a:off x="1393794" y="260351"/>
            <a:ext cx="9094819" cy="6264275"/>
          </a:xfrm>
          <a:prstGeom prst="rect">
            <a:avLst/>
          </a:prstGeom>
          <a:noFill/>
          <a:ln w="57150" cmpd="thinThick">
            <a:solidFill>
              <a:srgbClr val="FF6699"/>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2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2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2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UNIT_PLACING_PICTURE_USER_VIEWPORT" val="{&quot;height&quot;:7980,&quot;width&quot;:11300}"/>
</p:tagLst>
</file>

<file path=ppt/tags/tag14.xml><?xml version="1.0" encoding="utf-8"?>
<p:tagLst xmlns:p="http://schemas.openxmlformats.org/presentationml/2006/main">
  <p:tag name="KSO_WPP_MARK_KEY" val="b20fad7e-0909-44c9-a9ee-105e9387d896"/>
  <p:tag name="COMMONDATA" val="eyJoZGlkIjoiODkyMTc0Yzc2MGVhNTg2NzI3YmZlMWI4YjMzMTExM2EifQ=="/>
  <p:tag name="commondata" val="eyJoZGlkIjoiZmVhZjlkZGVhMDRmM2Q4OTM4ODM5M2ZjNWMyOTc1NTYifQ=="/>
  <p:tag name="resource_record_key" val="{&quot;70&quot;:[3314623]}"/>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TABLE_ENDDRAG_ORIGIN_RECT" val="729*377"/>
  <p:tag name="TABLE_ENDDRAG_RECT" val="117*84*729*377"/>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9564</Words>
  <Application>WPS 演示</Application>
  <PresentationFormat>宽屏</PresentationFormat>
  <Paragraphs>759</Paragraphs>
  <Slides>78</Slides>
  <Notes>1</Notes>
  <HiddenSlides>0</HiddenSlides>
  <MMClips>1</MMClips>
  <ScaleCrop>false</ScaleCrop>
  <HeadingPairs>
    <vt:vector size="6" baseType="variant">
      <vt:variant>
        <vt:lpstr>已用的字体</vt:lpstr>
      </vt:variant>
      <vt:variant>
        <vt:i4>40</vt:i4>
      </vt:variant>
      <vt:variant>
        <vt:lpstr>主题</vt:lpstr>
      </vt:variant>
      <vt:variant>
        <vt:i4>1</vt:i4>
      </vt:variant>
      <vt:variant>
        <vt:lpstr>幻灯片标题</vt:lpstr>
      </vt:variant>
      <vt:variant>
        <vt:i4>78</vt:i4>
      </vt:variant>
    </vt:vector>
  </HeadingPairs>
  <TitlesOfParts>
    <vt:vector size="119" baseType="lpstr">
      <vt:lpstr>Arial</vt:lpstr>
      <vt:lpstr>宋体</vt:lpstr>
      <vt:lpstr>Wingdings</vt:lpstr>
      <vt:lpstr>Times New Roman</vt:lpstr>
      <vt:lpstr>华文行楷</vt:lpstr>
      <vt:lpstr>华文楷体</vt:lpstr>
      <vt:lpstr>华文新魏</vt:lpstr>
      <vt:lpstr>楷体_GB2312</vt:lpstr>
      <vt:lpstr>新宋体</vt:lpstr>
      <vt:lpstr>微软雅黑</vt:lpstr>
      <vt:lpstr>Arial Unicode MS</vt:lpstr>
      <vt:lpstr>等线 Light</vt:lpstr>
      <vt:lpstr>等线</vt:lpstr>
      <vt:lpstr>华文细黑</vt:lpstr>
      <vt:lpstr>楷体</vt:lpstr>
      <vt:lpstr>MS Mincho</vt:lpstr>
      <vt:lpstr>Yu Gothic UI</vt:lpstr>
      <vt:lpstr>黑体</vt:lpstr>
      <vt:lpstr>Verdana</vt:lpstr>
      <vt:lpstr>Arial Narrow</vt:lpstr>
      <vt:lpstr>Symbol</vt:lpstr>
      <vt:lpstr>Times New Roman</vt:lpstr>
      <vt:lpstr>综艺</vt:lpstr>
      <vt:lpstr>Arial</vt:lpstr>
      <vt:lpstr>Wingdings</vt:lpstr>
      <vt:lpstr>方正舒体</vt:lpstr>
      <vt:lpstr>华文仿宋</vt:lpstr>
      <vt:lpstr>方正姚体</vt:lpstr>
      <vt:lpstr>仿宋</vt:lpstr>
      <vt:lpstr>华文彩云</vt:lpstr>
      <vt:lpstr>华文中宋</vt:lpstr>
      <vt:lpstr>幼圆</vt:lpstr>
      <vt:lpstr>华文宋体</vt:lpstr>
      <vt:lpstr>阿里巴巴普惠体 2.0 75 SemiBold</vt:lpstr>
      <vt:lpstr>隶书</vt:lpstr>
      <vt:lpstr>华文琥珀</vt:lpstr>
      <vt:lpstr>华文隶书</vt:lpstr>
      <vt:lpstr>微软雅黑 Light</vt:lpstr>
      <vt:lpstr>HP Simplified Jpan</vt:lpstr>
      <vt:lpstr>Wingdings 2</vt:lpstr>
      <vt:lpstr>Office 主题​​</vt:lpstr>
      <vt:lpstr>PowerPoint 演示文稿</vt:lpstr>
      <vt:lpstr>《抗体工程》课程简介</vt:lpstr>
      <vt:lpstr>PowerPoint 演示文稿</vt:lpstr>
      <vt:lpstr>主要内容</vt:lpstr>
      <vt:lpstr>PowerPoint 演示文稿</vt:lpstr>
      <vt:lpstr>PowerPoint 演示文稿</vt:lpstr>
      <vt:lpstr>                                 历史上死于天花的帝王</vt:lpstr>
      <vt:lpstr>PowerPoint 演示文稿</vt:lpstr>
      <vt:lpstr>PowerPoint 演示文稿</vt:lpstr>
      <vt:lpstr>PowerPoint 演示文稿</vt:lpstr>
      <vt:lpstr>PowerPoint 演示文稿</vt:lpstr>
      <vt:lpstr>PowerPoint 演示文稿</vt:lpstr>
      <vt:lpstr>ADOLF VON BEHRING </vt:lpstr>
      <vt:lpstr>PowerPoint 演示文稿</vt:lpstr>
      <vt:lpstr>PowerPoint 演示文稿</vt:lpstr>
      <vt:lpstr>PowerPoint 演示文稿</vt:lpstr>
      <vt:lpstr>PAUL EHRLICH</vt:lpstr>
      <vt:lpstr>PowerPoint 演示文稿</vt:lpstr>
      <vt:lpstr>PowerPoint 演示文稿</vt:lpstr>
      <vt:lpstr>PowerPoint 演示文稿</vt:lpstr>
      <vt:lpstr>PAUL EHRLICH</vt:lpstr>
      <vt:lpstr>PowerPoint 演示文稿</vt:lpstr>
      <vt:lpstr>PowerPoint 演示文稿</vt:lpstr>
      <vt:lpstr>PowerPoint 演示文稿</vt:lpstr>
      <vt:lpstr>GERALD MAURICE EDELMAN &amp;RODNEY ROBER PORTER</vt:lpstr>
      <vt:lpstr>PowerPoint 演示文稿</vt:lpstr>
      <vt:lpstr>与抗体有关的诺贝尔奖</vt:lpstr>
      <vt:lpstr>PowerPoint 演示文稿</vt:lpstr>
      <vt:lpstr>PowerPoint 演示文稿</vt:lpstr>
      <vt:lpstr>PowerPoint 演示文稿</vt:lpstr>
      <vt:lpstr>PowerPoint 演示文稿</vt:lpstr>
      <vt:lpstr>Question: 抗体在机体抵御感染性疾病中的功能和机理？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抗体工程的定义</vt:lpstr>
      <vt:lpstr>抗体工程要解决的问题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基因工程抗体的发展概况</vt:lpstr>
      <vt:lpstr>鼠抗体的人源化及人源抗体制备技术</vt:lpstr>
      <vt:lpstr>PowerPoint 演示文稿</vt:lpstr>
      <vt:lpstr>PowerPoint 演示文稿</vt:lpstr>
      <vt:lpstr>PowerPoint 演示文稿</vt:lpstr>
      <vt:lpstr>PowerPoint 演示文稿</vt:lpstr>
      <vt:lpstr>PowerPoint 演示文稿</vt:lpstr>
      <vt:lpstr>改变抗体分子大小增强靶向性</vt:lpstr>
      <vt:lpstr>改变抗体分子大小增强靶向性</vt:lpstr>
      <vt:lpstr>PowerPoint 演示文稿</vt:lpstr>
      <vt:lpstr>增强抗体效应功能</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教学方式--混合式教学</vt:lpstr>
      <vt:lpstr>抗体工程教学周历</vt:lpstr>
      <vt:lpstr>自主学习要求</vt:lpstr>
      <vt:lpstr>翻转课堂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in</dc:creator>
  <cp:lastModifiedBy>haowa</cp:lastModifiedBy>
  <cp:revision>81</cp:revision>
  <cp:lastPrinted>2021-04-18T15:50:00Z</cp:lastPrinted>
  <dcterms:created xsi:type="dcterms:W3CDTF">2021-04-18T10:00:00Z</dcterms:created>
  <dcterms:modified xsi:type="dcterms:W3CDTF">2024-02-26T04:40:15Z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F62EAFE78F014B2D9B1C8FEC31E1A3DE</vt:lpwstr>
  </property>
  <property fmtid="{D5CDD505-2E9C-101B-9397-08002B2CF9AE}" pid="3" name="KSOProductBuildVer">
    <vt:lpwstr>2052-12.1.0.16250</vt:lpwstr>
  </property>
</Properties>
</file>