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679" r:id="rId3"/>
    <p:sldId id="680" r:id="rId4"/>
    <p:sldId id="681" r:id="rId5"/>
    <p:sldId id="682" r:id="rId6"/>
    <p:sldId id="668" r:id="rId7"/>
    <p:sldId id="669" r:id="rId8"/>
    <p:sldId id="683" r:id="rId9"/>
    <p:sldId id="674" r:id="rId10"/>
    <p:sldId id="675" r:id="rId11"/>
    <p:sldId id="676" r:id="rId12"/>
    <p:sldId id="677" r:id="rId13"/>
    <p:sldId id="678" r:id="rId14"/>
    <p:sldId id="691" r:id="rId15"/>
    <p:sldId id="692" r:id="rId16"/>
    <p:sldId id="693" r:id="rId18"/>
    <p:sldId id="694" r:id="rId19"/>
    <p:sldId id="695" r:id="rId20"/>
    <p:sldId id="696" r:id="rId21"/>
    <p:sldId id="697" r:id="rId22"/>
    <p:sldId id="698" r:id="rId23"/>
    <p:sldId id="699" r:id="rId24"/>
    <p:sldId id="715" r:id="rId25"/>
    <p:sldId id="716" r:id="rId26"/>
    <p:sldId id="717" r:id="rId27"/>
    <p:sldId id="703" r:id="rId28"/>
    <p:sldId id="704" r:id="rId29"/>
    <p:sldId id="705" r:id="rId30"/>
    <p:sldId id="706" r:id="rId31"/>
    <p:sldId id="707" r:id="rId32"/>
    <p:sldId id="708" r:id="rId33"/>
    <p:sldId id="709" r:id="rId34"/>
    <p:sldId id="710" r:id="rId35"/>
    <p:sldId id="711" r:id="rId36"/>
    <p:sldId id="712" r:id="rId37"/>
    <p:sldId id="713" r:id="rId38"/>
    <p:sldId id="714"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D8E"/>
    <a:srgbClr val="0046D2"/>
    <a:srgbClr val="EA86EC"/>
    <a:srgbClr val="FCE5E7"/>
    <a:srgbClr val="767171"/>
    <a:srgbClr val="5B9BD5"/>
    <a:srgbClr val="0070C0"/>
    <a:srgbClr val="5858F3"/>
    <a:srgbClr val="FFFFB5"/>
    <a:srgbClr val="80B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120" y="2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gs" Target="tags/tag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B8828-36A2-463D-BE99-6C713BCE2A2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CEA94-EEB7-4C3C-A442-80ECE49D2A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F4331CF-2A66-425C-B46E-F40867A47BC1}" type="slidenum">
              <a:rPr lang="en-US" altLang="zh-CN"/>
            </a:fld>
            <a:endParaRPr lang="en-US" altLang="zh-CN"/>
          </a:p>
        </p:txBody>
      </p:sp>
      <p:sp>
        <p:nvSpPr>
          <p:cNvPr id="9219" name="Rectangle 2"/>
          <p:cNvSpPr>
            <a:spLocks noGrp="1" noRot="1" noChangeAspect="1" noChangeArrowheads="1" noTextEdit="1"/>
          </p:cNvSpPr>
          <p:nvPr>
            <p:ph type="sldImg"/>
          </p:nvPr>
        </p:nvSpPr>
        <p:spPr>
          <a:xfrm>
            <a:off x="168275" y="762000"/>
            <a:ext cx="6513513" cy="3665538"/>
          </a:xfrm>
        </p:spPr>
      </p:sp>
      <p:sp>
        <p:nvSpPr>
          <p:cNvPr id="9220" name="Rectangle 3"/>
          <p:cNvSpPr>
            <a:spLocks noGrp="1" noChangeArrowheads="1"/>
          </p:cNvSpPr>
          <p:nvPr>
            <p:ph type="body" idx="1"/>
          </p:nvPr>
        </p:nvSpPr>
        <p:spPr>
          <a:xfrm>
            <a:off x="923925" y="4656138"/>
            <a:ext cx="5003800" cy="4503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请将此图中填充颜色与上一张图接近。最好颜色渐变产生些立体感。</a:t>
            </a:r>
            <a:endParaRPr lang="zh-CN" altLang="zh-CN"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BCEA94-EEB7-4C3C-A442-80ECE49D2AD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032000" y="190500"/>
            <a:ext cx="9347200" cy="58293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7B9C55E2-132B-4695-AC14-F9A3D0EE8FFD}" type="slidenum">
              <a:rPr lang="en-US" altLang="zh-CN"/>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EA8C4C9-3BEB-4EE9-80E7-A245690307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0EAA7C-B1B3-4757-819E-9B8F3E992E9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8C4C9-3BEB-4EE9-80E7-A2456903078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EAA7C-B1B3-4757-819E-9B8F3E992E9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0" Type="http://schemas.openxmlformats.org/officeDocument/2006/relationships/slideLayout" Target="../slideLayouts/slideLayout2.xml"/><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6.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1" Type="http://schemas.openxmlformats.org/officeDocument/2006/relationships/slideLayout" Target="../slideLayouts/slideLayout4.xml"/><Relationship Id="rId10" Type="http://schemas.openxmlformats.org/officeDocument/2006/relationships/image" Target="../media/image51.png"/><Relationship Id="rId1" Type="http://schemas.openxmlformats.org/officeDocument/2006/relationships/image" Target="../media/image42.png"/></Relationships>
</file>

<file path=ppt/slides/_rels/slide17.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1" Type="http://schemas.openxmlformats.org/officeDocument/2006/relationships/slideLayout" Target="../slideLayouts/slideLayout4.xml"/><Relationship Id="rId10" Type="http://schemas.openxmlformats.org/officeDocument/2006/relationships/image" Target="../media/image51.png"/><Relationship Id="rId1" Type="http://schemas.openxmlformats.org/officeDocument/2006/relationships/image" Target="../media/image42.png"/></Relationships>
</file>

<file path=ppt/slides/_rels/slide18.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1" Type="http://schemas.openxmlformats.org/officeDocument/2006/relationships/slideLayout" Target="../slideLayouts/slideLayout4.xml"/><Relationship Id="rId20" Type="http://schemas.openxmlformats.org/officeDocument/2006/relationships/image" Target="../media/image61.png"/><Relationship Id="rId2" Type="http://schemas.openxmlformats.org/officeDocument/2006/relationships/image" Target="../media/image43.png"/><Relationship Id="rId19" Type="http://schemas.openxmlformats.org/officeDocument/2006/relationships/image" Target="../media/image60.png"/><Relationship Id="rId18" Type="http://schemas.openxmlformats.org/officeDocument/2006/relationships/image" Target="../media/image59.png"/><Relationship Id="rId17" Type="http://schemas.openxmlformats.org/officeDocument/2006/relationships/image" Target="../media/image58.png"/><Relationship Id="rId16" Type="http://schemas.openxmlformats.org/officeDocument/2006/relationships/image" Target="../media/image57.png"/><Relationship Id="rId15" Type="http://schemas.openxmlformats.org/officeDocument/2006/relationships/image" Target="../media/image56.png"/><Relationship Id="rId14" Type="http://schemas.openxmlformats.org/officeDocument/2006/relationships/image" Target="../media/image55.png"/><Relationship Id="rId13" Type="http://schemas.openxmlformats.org/officeDocument/2006/relationships/image" Target="../media/image54.png"/><Relationship Id="rId12" Type="http://schemas.openxmlformats.org/officeDocument/2006/relationships/image" Target="../media/image53.png"/><Relationship Id="rId11" Type="http://schemas.openxmlformats.org/officeDocument/2006/relationships/image" Target="../media/image52.png"/><Relationship Id="rId10" Type="http://schemas.openxmlformats.org/officeDocument/2006/relationships/image" Target="../media/image51.png"/><Relationship Id="rId1" Type="http://schemas.openxmlformats.org/officeDocument/2006/relationships/image" Target="../media/image42.png"/></Relationships>
</file>

<file path=ppt/slides/_rels/slide19.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1" Type="http://schemas.openxmlformats.org/officeDocument/2006/relationships/slideLayout" Target="../slideLayouts/slideLayout4.xml"/><Relationship Id="rId20" Type="http://schemas.openxmlformats.org/officeDocument/2006/relationships/image" Target="../media/image61.png"/><Relationship Id="rId2" Type="http://schemas.openxmlformats.org/officeDocument/2006/relationships/image" Target="../media/image43.png"/><Relationship Id="rId19" Type="http://schemas.openxmlformats.org/officeDocument/2006/relationships/image" Target="../media/image60.png"/><Relationship Id="rId18" Type="http://schemas.openxmlformats.org/officeDocument/2006/relationships/image" Target="../media/image58.png"/><Relationship Id="rId17" Type="http://schemas.openxmlformats.org/officeDocument/2006/relationships/image" Target="../media/image59.png"/><Relationship Id="rId16" Type="http://schemas.openxmlformats.org/officeDocument/2006/relationships/image" Target="../media/image57.png"/><Relationship Id="rId15" Type="http://schemas.openxmlformats.org/officeDocument/2006/relationships/image" Target="../media/image56.png"/><Relationship Id="rId14" Type="http://schemas.openxmlformats.org/officeDocument/2006/relationships/image" Target="../media/image55.png"/><Relationship Id="rId13" Type="http://schemas.openxmlformats.org/officeDocument/2006/relationships/image" Target="../media/image54.png"/><Relationship Id="rId12" Type="http://schemas.openxmlformats.org/officeDocument/2006/relationships/image" Target="../media/image53.png"/><Relationship Id="rId11" Type="http://schemas.openxmlformats.org/officeDocument/2006/relationships/image" Target="../media/image52.png"/><Relationship Id="rId10" Type="http://schemas.openxmlformats.org/officeDocument/2006/relationships/image" Target="../media/image51.png"/><Relationship Id="rId1"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image" Target="../media/image70.png"/><Relationship Id="rId8" Type="http://schemas.openxmlformats.org/officeDocument/2006/relationships/image" Target="../media/image69.png"/><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2" Type="http://schemas.openxmlformats.org/officeDocument/2006/relationships/notesSlide" Target="../notesSlides/notesSlide2.xml"/><Relationship Id="rId11" Type="http://schemas.openxmlformats.org/officeDocument/2006/relationships/slideLayout" Target="../slideLayouts/slideLayout2.xml"/><Relationship Id="rId10" Type="http://schemas.openxmlformats.org/officeDocument/2006/relationships/image" Target="../media/image71.png"/><Relationship Id="rId1"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78.png"/><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22.xml.rels><?xml version="1.0" encoding="UTF-8" standalone="yes"?>
<Relationships xmlns="http://schemas.openxmlformats.org/package/2006/relationships"><Relationship Id="rId9" Type="http://schemas.openxmlformats.org/officeDocument/2006/relationships/image" Target="../media/image85.png"/><Relationship Id="rId8" Type="http://schemas.openxmlformats.org/officeDocument/2006/relationships/image" Target="../media/image84.png"/><Relationship Id="rId7" Type="http://schemas.openxmlformats.org/officeDocument/2006/relationships/image" Target="../media/image83.png"/><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wmf"/><Relationship Id="rId3" Type="http://schemas.openxmlformats.org/officeDocument/2006/relationships/oleObject" Target="../embeddings/oleObject2.bin"/><Relationship Id="rId2" Type="http://schemas.openxmlformats.org/officeDocument/2006/relationships/image" Target="../media/image79.wmf"/><Relationship Id="rId13" Type="http://schemas.openxmlformats.org/officeDocument/2006/relationships/vmlDrawing" Target="../drawings/vmlDrawing1.vml"/><Relationship Id="rId12" Type="http://schemas.openxmlformats.org/officeDocument/2006/relationships/slideLayout" Target="../slideLayouts/slideLayout7.xml"/><Relationship Id="rId11" Type="http://schemas.openxmlformats.org/officeDocument/2006/relationships/oleObject" Target="../embeddings/oleObject4.bin"/><Relationship Id="rId10" Type="http://schemas.openxmlformats.org/officeDocument/2006/relationships/oleObject" Target="../embeddings/oleObject3.bin"/><Relationship Id="rId1"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9" Type="http://schemas.openxmlformats.org/officeDocument/2006/relationships/image" Target="../media/image84.png"/><Relationship Id="rId8" Type="http://schemas.openxmlformats.org/officeDocument/2006/relationships/image" Target="../media/image83.png"/><Relationship Id="rId7" Type="http://schemas.openxmlformats.org/officeDocument/2006/relationships/image" Target="../media/image82.png"/><Relationship Id="rId6" Type="http://schemas.openxmlformats.org/officeDocument/2006/relationships/image" Target="../media/image81.png"/><Relationship Id="rId5" Type="http://schemas.openxmlformats.org/officeDocument/2006/relationships/image" Target="../media/image85.png"/><Relationship Id="rId4" Type="http://schemas.openxmlformats.org/officeDocument/2006/relationships/image" Target="../media/image80.wmf"/><Relationship Id="rId3" Type="http://schemas.openxmlformats.org/officeDocument/2006/relationships/oleObject" Target="../embeddings/oleObject6.bin"/><Relationship Id="rId2" Type="http://schemas.openxmlformats.org/officeDocument/2006/relationships/image" Target="../media/image79.wmf"/><Relationship Id="rId13" Type="http://schemas.openxmlformats.org/officeDocument/2006/relationships/vmlDrawing" Target="../drawings/vmlDrawing2.vml"/><Relationship Id="rId12" Type="http://schemas.openxmlformats.org/officeDocument/2006/relationships/slideLayout" Target="../slideLayouts/slideLayout7.xml"/><Relationship Id="rId11" Type="http://schemas.openxmlformats.org/officeDocument/2006/relationships/image" Target="../media/image87.png"/><Relationship Id="rId10" Type="http://schemas.openxmlformats.org/officeDocument/2006/relationships/image" Target="../media/image86.png"/><Relationship Id="rId1"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5.png"/><Relationship Id="rId2" Type="http://schemas.openxmlformats.org/officeDocument/2006/relationships/image" Target="../media/image88.png"/><Relationship Id="rId1" Type="http://schemas.openxmlformats.org/officeDocument/2006/relationships/image" Target="../media/image82.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xml"/><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image" Target="../media/image89.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0.png"/><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image" Target="../media/image92.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93.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3.png"/><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9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slideLayout" Target="../slideLayouts/slideLayout7.xml"/><Relationship Id="rId10" Type="http://schemas.openxmlformats.org/officeDocument/2006/relationships/image" Target="../media/image14.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9.png"/><Relationship Id="rId7" Type="http://schemas.openxmlformats.org/officeDocument/2006/relationships/image" Target="../media/image11.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6.png"/><Relationship Id="rId13" Type="http://schemas.openxmlformats.org/officeDocument/2006/relationships/slideLayout" Target="../slideLayouts/slideLayout2.xml"/><Relationship Id="rId12" Type="http://schemas.openxmlformats.org/officeDocument/2006/relationships/image" Target="../media/image10.png"/><Relationship Id="rId11" Type="http://schemas.openxmlformats.org/officeDocument/2006/relationships/image" Target="../media/image14.png"/><Relationship Id="rId10" Type="http://schemas.openxmlformats.org/officeDocument/2006/relationships/image" Target="../media/image20.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9.png"/><Relationship Id="rId7" Type="http://schemas.openxmlformats.org/officeDocument/2006/relationships/image" Target="../media/image11.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6.png"/><Relationship Id="rId12" Type="http://schemas.openxmlformats.org/officeDocument/2006/relationships/slideLayout" Target="../slideLayouts/slideLayout2.xml"/><Relationship Id="rId11" Type="http://schemas.openxmlformats.org/officeDocument/2006/relationships/image" Target="../media/image8.png"/><Relationship Id="rId10" Type="http://schemas.openxmlformats.org/officeDocument/2006/relationships/image" Target="../media/image20.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02_antibodycartoon"/>
          <p:cNvPicPr>
            <a:picLocks noChangeAspect="1" noChangeArrowheads="1"/>
          </p:cNvPicPr>
          <p:nvPr/>
        </p:nvPicPr>
        <p:blipFill rotWithShape="1">
          <a:blip r:embed="rId1">
            <a:extLst>
              <a:ext uri="{28A0092B-C50C-407E-A947-70E740481C1C}">
                <a14:useLocalDpi xmlns:a14="http://schemas.microsoft.com/office/drawing/2010/main" val="0"/>
              </a:ext>
            </a:extLst>
          </a:blip>
          <a:srcRect b="26084"/>
          <a:stretch>
            <a:fillRect/>
          </a:stretch>
        </p:blipFill>
        <p:spPr bwMode="auto">
          <a:xfrm>
            <a:off x="1126837" y="102467"/>
            <a:ext cx="9144000" cy="395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4301693" y="4832577"/>
            <a:ext cx="3744912" cy="935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076" name="Text Box 9"/>
          <p:cNvSpPr txBox="1">
            <a:spLocks noChangeArrowheads="1"/>
          </p:cNvSpPr>
          <p:nvPr/>
        </p:nvSpPr>
        <p:spPr bwMode="auto">
          <a:xfrm>
            <a:off x="2407802" y="4097639"/>
            <a:ext cx="65836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7200" dirty="0" smtClean="0">
                <a:ea typeface="华文行楷" panose="02010800040101010101" pitchFamily="2" charset="-122"/>
              </a:rPr>
              <a:t>抗体的分子结构</a:t>
            </a:r>
            <a:endParaRPr lang="zh-CN" altLang="en-US" sz="7200" dirty="0">
              <a:ea typeface="华文行楷" panose="02010800040101010101" pitchFamily="2" charset="-122"/>
            </a:endParaRPr>
          </a:p>
        </p:txBody>
      </p:sp>
      <p:sp>
        <p:nvSpPr>
          <p:cNvPr id="3077" name="Rectangle 10"/>
          <p:cNvSpPr>
            <a:spLocks noChangeArrowheads="1"/>
          </p:cNvSpPr>
          <p:nvPr/>
        </p:nvSpPr>
        <p:spPr bwMode="auto">
          <a:xfrm>
            <a:off x="240145" y="175491"/>
            <a:ext cx="11711710" cy="6557818"/>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 name="矩形 1"/>
          <p:cNvSpPr/>
          <p:nvPr/>
        </p:nvSpPr>
        <p:spPr>
          <a:xfrm>
            <a:off x="4980775" y="5457650"/>
            <a:ext cx="1723550" cy="707886"/>
          </a:xfrm>
          <a:prstGeom prst="rect">
            <a:avLst/>
          </a:prstGeom>
        </p:spPr>
        <p:txBody>
          <a:bodyPr wrap="none">
            <a:spAutoFit/>
          </a:bodyPr>
          <a:lstStyle/>
          <a:p>
            <a:pPr algn="ctr"/>
            <a:r>
              <a:rPr lang="zh-CN" altLang="en-US" sz="4000" b="1" dirty="0">
                <a:solidFill>
                  <a:srgbClr val="9B2D8E"/>
                </a:solidFill>
                <a:ea typeface="华文行楷" panose="02010800040101010101" pitchFamily="2" charset="-122"/>
              </a:rPr>
              <a:t>郝文波</a:t>
            </a:r>
            <a:endParaRPr lang="zh-CN" altLang="en-US" sz="4000" b="1" dirty="0">
              <a:solidFill>
                <a:srgbClr val="9B2D8E"/>
              </a:solidFill>
              <a:ea typeface="华文行楷" panose="02010800040101010101" pitchFamily="2" charset="-122"/>
            </a:endParaRPr>
          </a:p>
        </p:txBody>
      </p:sp>
      <p:sp>
        <p:nvSpPr>
          <p:cNvPr id="3" name="矩形 2"/>
          <p:cNvSpPr/>
          <p:nvPr/>
        </p:nvSpPr>
        <p:spPr>
          <a:xfrm>
            <a:off x="6890419" y="6271644"/>
            <a:ext cx="5109091" cy="461665"/>
          </a:xfrm>
          <a:prstGeom prst="rect">
            <a:avLst/>
          </a:prstGeom>
        </p:spPr>
        <p:txBody>
          <a:bodyPr wrap="none">
            <a:spAutoFit/>
          </a:bodyPr>
          <a:lstStyle/>
          <a:p>
            <a:pPr algn="ctr"/>
            <a:r>
              <a:rPr lang="zh-CN" altLang="en-US" sz="2400" b="1" dirty="0">
                <a:solidFill>
                  <a:srgbClr val="9B2D8E"/>
                </a:solidFill>
                <a:ea typeface="华文行楷" panose="02010800040101010101" pitchFamily="2" charset="-122"/>
              </a:rPr>
              <a:t>检验与生物技术学院抗体工程研究所</a:t>
            </a:r>
            <a:endParaRPr lang="zh-CN" altLang="en-US" sz="2400" b="1" dirty="0">
              <a:solidFill>
                <a:srgbClr val="9B2D8E"/>
              </a:solidFill>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199506" y="5331241"/>
            <a:ext cx="77788" cy="182562"/>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35" name="Rectangle 4"/>
          <p:cNvSpPr>
            <a:spLocks noChangeArrowheads="1"/>
          </p:cNvSpPr>
          <p:nvPr/>
        </p:nvSpPr>
        <p:spPr bwMode="auto">
          <a:xfrm>
            <a:off x="3277295" y="5239167"/>
            <a:ext cx="84137"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36" name="Rectangle 5"/>
          <p:cNvSpPr>
            <a:spLocks noChangeArrowheads="1"/>
          </p:cNvSpPr>
          <p:nvPr/>
        </p:nvSpPr>
        <p:spPr bwMode="auto">
          <a:xfrm>
            <a:off x="3437631" y="5270917"/>
            <a:ext cx="77788" cy="2444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37" name="Rectangle 6"/>
          <p:cNvSpPr>
            <a:spLocks noChangeArrowheads="1"/>
          </p:cNvSpPr>
          <p:nvPr/>
        </p:nvSpPr>
        <p:spPr bwMode="auto">
          <a:xfrm>
            <a:off x="3515420" y="5209003"/>
            <a:ext cx="79375" cy="306388"/>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38" name="Rectangle 7"/>
          <p:cNvSpPr>
            <a:spLocks noChangeArrowheads="1"/>
          </p:cNvSpPr>
          <p:nvPr/>
        </p:nvSpPr>
        <p:spPr bwMode="auto">
          <a:xfrm>
            <a:off x="3594794" y="5331241"/>
            <a:ext cx="76200" cy="184150"/>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39" name="Rectangle 8"/>
          <p:cNvSpPr>
            <a:spLocks noChangeArrowheads="1"/>
          </p:cNvSpPr>
          <p:nvPr/>
        </p:nvSpPr>
        <p:spPr bwMode="auto">
          <a:xfrm>
            <a:off x="3670994" y="5239167"/>
            <a:ext cx="76200"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0" name="Rectangle 9"/>
          <p:cNvSpPr>
            <a:spLocks noChangeArrowheads="1"/>
          </p:cNvSpPr>
          <p:nvPr/>
        </p:nvSpPr>
        <p:spPr bwMode="auto">
          <a:xfrm>
            <a:off x="3747194" y="5428079"/>
            <a:ext cx="76200" cy="8731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1" name="Rectangle 10"/>
          <p:cNvSpPr>
            <a:spLocks noChangeArrowheads="1"/>
          </p:cNvSpPr>
          <p:nvPr/>
        </p:nvSpPr>
        <p:spPr bwMode="auto">
          <a:xfrm>
            <a:off x="3824981" y="5331241"/>
            <a:ext cx="76200" cy="182562"/>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2" name="Rectangle 11"/>
          <p:cNvSpPr>
            <a:spLocks noChangeArrowheads="1"/>
          </p:cNvSpPr>
          <p:nvPr/>
        </p:nvSpPr>
        <p:spPr bwMode="auto">
          <a:xfrm>
            <a:off x="3901182" y="5239167"/>
            <a:ext cx="85725"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3" name="Rectangle 12"/>
          <p:cNvSpPr>
            <a:spLocks noChangeArrowheads="1"/>
          </p:cNvSpPr>
          <p:nvPr/>
        </p:nvSpPr>
        <p:spPr bwMode="auto">
          <a:xfrm>
            <a:off x="3986906" y="5359817"/>
            <a:ext cx="77788" cy="15398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4" name="Rectangle 13"/>
          <p:cNvSpPr>
            <a:spLocks noChangeArrowheads="1"/>
          </p:cNvSpPr>
          <p:nvPr/>
        </p:nvSpPr>
        <p:spPr bwMode="auto">
          <a:xfrm>
            <a:off x="4063106" y="5270917"/>
            <a:ext cx="77788" cy="2444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5" name="Rectangle 14"/>
          <p:cNvSpPr>
            <a:spLocks noChangeArrowheads="1"/>
          </p:cNvSpPr>
          <p:nvPr/>
        </p:nvSpPr>
        <p:spPr bwMode="auto">
          <a:xfrm>
            <a:off x="4142481" y="5209003"/>
            <a:ext cx="76200" cy="306388"/>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6" name="Rectangle 15"/>
          <p:cNvSpPr>
            <a:spLocks noChangeArrowheads="1"/>
          </p:cNvSpPr>
          <p:nvPr/>
        </p:nvSpPr>
        <p:spPr bwMode="auto">
          <a:xfrm>
            <a:off x="4218681" y="5428079"/>
            <a:ext cx="76200" cy="8731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7" name="Rectangle 16"/>
          <p:cNvSpPr>
            <a:spLocks noChangeArrowheads="1"/>
          </p:cNvSpPr>
          <p:nvPr/>
        </p:nvSpPr>
        <p:spPr bwMode="auto">
          <a:xfrm>
            <a:off x="4294881" y="5331241"/>
            <a:ext cx="77788" cy="184150"/>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8" name="Rectangle 17"/>
          <p:cNvSpPr>
            <a:spLocks noChangeArrowheads="1"/>
          </p:cNvSpPr>
          <p:nvPr/>
        </p:nvSpPr>
        <p:spPr bwMode="auto">
          <a:xfrm>
            <a:off x="4371081" y="5234403"/>
            <a:ext cx="76200" cy="280988"/>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49" name="Rectangle 18"/>
          <p:cNvSpPr>
            <a:spLocks noChangeArrowheads="1"/>
          </p:cNvSpPr>
          <p:nvPr/>
        </p:nvSpPr>
        <p:spPr bwMode="auto">
          <a:xfrm>
            <a:off x="4447282" y="5418553"/>
            <a:ext cx="74613" cy="96838"/>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50" name="Rectangle 19"/>
          <p:cNvSpPr>
            <a:spLocks noChangeArrowheads="1"/>
          </p:cNvSpPr>
          <p:nvPr/>
        </p:nvSpPr>
        <p:spPr bwMode="auto">
          <a:xfrm>
            <a:off x="3359844" y="5428079"/>
            <a:ext cx="76200" cy="8731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358" name="AutoShape 20"/>
          <p:cNvSpPr/>
          <p:nvPr/>
        </p:nvSpPr>
        <p:spPr bwMode="auto">
          <a:xfrm rot="5400000">
            <a:off x="3755132" y="4356516"/>
            <a:ext cx="122237" cy="1208088"/>
          </a:xfrm>
          <a:prstGeom prst="leftBrace">
            <a:avLst>
              <a:gd name="adj1" fmla="val 97505"/>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359" name="Text Box 21"/>
          <p:cNvSpPr txBox="1">
            <a:spLocks noChangeArrowheads="1"/>
          </p:cNvSpPr>
          <p:nvPr/>
        </p:nvSpPr>
        <p:spPr bwMode="auto">
          <a:xfrm>
            <a:off x="3509070" y="4464467"/>
            <a:ext cx="839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FR1</a:t>
            </a:r>
            <a:endParaRPr kumimoji="1" lang="en-US" altLang="zh-CN" sz="2000">
              <a:solidFill>
                <a:schemeClr val="tx1"/>
              </a:solidFill>
              <a:latin typeface="Times New Roman" panose="02020603050405020304" pitchFamily="18" charset="0"/>
            </a:endParaRPr>
          </a:p>
        </p:txBody>
      </p:sp>
      <p:sp>
        <p:nvSpPr>
          <p:cNvPr id="18453" name="Rectangle 22"/>
          <p:cNvSpPr>
            <a:spLocks noChangeArrowheads="1"/>
          </p:cNvSpPr>
          <p:nvPr/>
        </p:nvSpPr>
        <p:spPr bwMode="auto">
          <a:xfrm>
            <a:off x="4907656" y="5453479"/>
            <a:ext cx="76200" cy="6032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54" name="Rectangle 23"/>
          <p:cNvSpPr>
            <a:spLocks noChangeArrowheads="1"/>
          </p:cNvSpPr>
          <p:nvPr/>
        </p:nvSpPr>
        <p:spPr bwMode="auto">
          <a:xfrm>
            <a:off x="4983856" y="5331241"/>
            <a:ext cx="77788" cy="182562"/>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55" name="Rectangle 24"/>
          <p:cNvSpPr>
            <a:spLocks noChangeArrowheads="1"/>
          </p:cNvSpPr>
          <p:nvPr/>
        </p:nvSpPr>
        <p:spPr bwMode="auto">
          <a:xfrm>
            <a:off x="5061645" y="5239167"/>
            <a:ext cx="84137"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56" name="Rectangle 25"/>
          <p:cNvSpPr>
            <a:spLocks noChangeArrowheads="1"/>
          </p:cNvSpPr>
          <p:nvPr/>
        </p:nvSpPr>
        <p:spPr bwMode="auto">
          <a:xfrm flipH="1">
            <a:off x="5145781" y="5428079"/>
            <a:ext cx="76200" cy="8572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57" name="Rectangle 26"/>
          <p:cNvSpPr>
            <a:spLocks noChangeArrowheads="1"/>
          </p:cNvSpPr>
          <p:nvPr/>
        </p:nvSpPr>
        <p:spPr bwMode="auto">
          <a:xfrm>
            <a:off x="5220394" y="5270917"/>
            <a:ext cx="76200" cy="2444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58" name="Rectangle 27"/>
          <p:cNvSpPr>
            <a:spLocks noChangeArrowheads="1"/>
          </p:cNvSpPr>
          <p:nvPr/>
        </p:nvSpPr>
        <p:spPr bwMode="auto">
          <a:xfrm>
            <a:off x="5298181" y="5209003"/>
            <a:ext cx="77788" cy="306388"/>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59" name="Rectangle 28"/>
          <p:cNvSpPr>
            <a:spLocks noChangeArrowheads="1"/>
          </p:cNvSpPr>
          <p:nvPr/>
        </p:nvSpPr>
        <p:spPr bwMode="auto">
          <a:xfrm>
            <a:off x="5448994" y="5239167"/>
            <a:ext cx="76200"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60" name="Rectangle 29"/>
          <p:cNvSpPr>
            <a:spLocks noChangeArrowheads="1"/>
          </p:cNvSpPr>
          <p:nvPr/>
        </p:nvSpPr>
        <p:spPr bwMode="auto">
          <a:xfrm>
            <a:off x="5610919" y="5426491"/>
            <a:ext cx="74612" cy="87312"/>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61" name="Rectangle 30"/>
          <p:cNvSpPr>
            <a:spLocks noChangeArrowheads="1"/>
          </p:cNvSpPr>
          <p:nvPr/>
        </p:nvSpPr>
        <p:spPr bwMode="auto">
          <a:xfrm>
            <a:off x="5525195" y="5239167"/>
            <a:ext cx="85725"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62" name="Rectangle 31"/>
          <p:cNvSpPr>
            <a:spLocks noChangeArrowheads="1"/>
          </p:cNvSpPr>
          <p:nvPr/>
        </p:nvSpPr>
        <p:spPr bwMode="auto">
          <a:xfrm flipH="1">
            <a:off x="5374381" y="5294729"/>
            <a:ext cx="76200" cy="22066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370" name="AutoShape 32"/>
          <p:cNvSpPr/>
          <p:nvPr/>
        </p:nvSpPr>
        <p:spPr bwMode="auto">
          <a:xfrm rot="5400000">
            <a:off x="5245794" y="4615279"/>
            <a:ext cx="122238" cy="693737"/>
          </a:xfrm>
          <a:prstGeom prst="leftBrace">
            <a:avLst>
              <a:gd name="adj1" fmla="val 55991"/>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371" name="Text Box 33"/>
          <p:cNvSpPr txBox="1">
            <a:spLocks noChangeArrowheads="1"/>
          </p:cNvSpPr>
          <p:nvPr/>
        </p:nvSpPr>
        <p:spPr bwMode="auto">
          <a:xfrm>
            <a:off x="4999732" y="4437479"/>
            <a:ext cx="773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FR2</a:t>
            </a:r>
            <a:endParaRPr kumimoji="1" lang="en-US" altLang="zh-CN" sz="2000">
              <a:solidFill>
                <a:schemeClr val="tx1"/>
              </a:solidFill>
              <a:latin typeface="Times New Roman" panose="02020603050405020304" pitchFamily="18" charset="0"/>
            </a:endParaRPr>
          </a:p>
        </p:txBody>
      </p:sp>
      <p:sp>
        <p:nvSpPr>
          <p:cNvPr id="18465" name="Rectangle 34"/>
          <p:cNvSpPr>
            <a:spLocks noChangeArrowheads="1"/>
          </p:cNvSpPr>
          <p:nvPr/>
        </p:nvSpPr>
        <p:spPr bwMode="auto">
          <a:xfrm>
            <a:off x="6063357" y="5447129"/>
            <a:ext cx="74613" cy="666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66" name="Rectangle 35"/>
          <p:cNvSpPr>
            <a:spLocks noChangeArrowheads="1"/>
          </p:cNvSpPr>
          <p:nvPr/>
        </p:nvSpPr>
        <p:spPr bwMode="auto">
          <a:xfrm>
            <a:off x="6136381" y="5331241"/>
            <a:ext cx="77788" cy="184150"/>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67" name="Rectangle 36"/>
          <p:cNvSpPr>
            <a:spLocks noChangeArrowheads="1"/>
          </p:cNvSpPr>
          <p:nvPr/>
        </p:nvSpPr>
        <p:spPr bwMode="auto">
          <a:xfrm>
            <a:off x="6214170" y="5331241"/>
            <a:ext cx="77787" cy="182562"/>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68" name="Rectangle 37"/>
          <p:cNvSpPr>
            <a:spLocks noChangeArrowheads="1"/>
          </p:cNvSpPr>
          <p:nvPr/>
        </p:nvSpPr>
        <p:spPr bwMode="auto">
          <a:xfrm>
            <a:off x="6291956" y="5239167"/>
            <a:ext cx="84138"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69" name="Rectangle 38"/>
          <p:cNvSpPr>
            <a:spLocks noChangeArrowheads="1"/>
          </p:cNvSpPr>
          <p:nvPr/>
        </p:nvSpPr>
        <p:spPr bwMode="auto">
          <a:xfrm>
            <a:off x="6455469" y="5270917"/>
            <a:ext cx="76200" cy="2444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0" name="Rectangle 39"/>
          <p:cNvSpPr>
            <a:spLocks noChangeArrowheads="1"/>
          </p:cNvSpPr>
          <p:nvPr/>
        </p:nvSpPr>
        <p:spPr bwMode="auto">
          <a:xfrm>
            <a:off x="6530081" y="5209003"/>
            <a:ext cx="77788" cy="306388"/>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1" name="Rectangle 40"/>
          <p:cNvSpPr>
            <a:spLocks noChangeArrowheads="1"/>
          </p:cNvSpPr>
          <p:nvPr/>
        </p:nvSpPr>
        <p:spPr bwMode="auto">
          <a:xfrm>
            <a:off x="6607869" y="5331241"/>
            <a:ext cx="76200" cy="184150"/>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2" name="Rectangle 41"/>
          <p:cNvSpPr>
            <a:spLocks noChangeArrowheads="1"/>
          </p:cNvSpPr>
          <p:nvPr/>
        </p:nvSpPr>
        <p:spPr bwMode="auto">
          <a:xfrm>
            <a:off x="6684070" y="5239167"/>
            <a:ext cx="77787"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3" name="Rectangle 42"/>
          <p:cNvSpPr>
            <a:spLocks noChangeArrowheads="1"/>
          </p:cNvSpPr>
          <p:nvPr/>
        </p:nvSpPr>
        <p:spPr bwMode="auto">
          <a:xfrm>
            <a:off x="6761856" y="5428079"/>
            <a:ext cx="76200" cy="8731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4" name="Rectangle 43"/>
          <p:cNvSpPr>
            <a:spLocks noChangeArrowheads="1"/>
          </p:cNvSpPr>
          <p:nvPr/>
        </p:nvSpPr>
        <p:spPr bwMode="auto">
          <a:xfrm>
            <a:off x="6839644" y="5331241"/>
            <a:ext cx="76200" cy="182562"/>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5" name="Rectangle 44"/>
          <p:cNvSpPr>
            <a:spLocks noChangeArrowheads="1"/>
          </p:cNvSpPr>
          <p:nvPr/>
        </p:nvSpPr>
        <p:spPr bwMode="auto">
          <a:xfrm>
            <a:off x="6915845" y="5239167"/>
            <a:ext cx="85725"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6" name="Rectangle 45"/>
          <p:cNvSpPr>
            <a:spLocks noChangeArrowheads="1"/>
          </p:cNvSpPr>
          <p:nvPr/>
        </p:nvSpPr>
        <p:spPr bwMode="auto">
          <a:xfrm>
            <a:off x="7079356" y="5270917"/>
            <a:ext cx="77788" cy="2444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7" name="Rectangle 46"/>
          <p:cNvSpPr>
            <a:spLocks noChangeArrowheads="1"/>
          </p:cNvSpPr>
          <p:nvPr/>
        </p:nvSpPr>
        <p:spPr bwMode="auto">
          <a:xfrm>
            <a:off x="7155556" y="5209003"/>
            <a:ext cx="76200" cy="306388"/>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8" name="Rectangle 47"/>
          <p:cNvSpPr>
            <a:spLocks noChangeArrowheads="1"/>
          </p:cNvSpPr>
          <p:nvPr/>
        </p:nvSpPr>
        <p:spPr bwMode="auto">
          <a:xfrm>
            <a:off x="7231756" y="5331241"/>
            <a:ext cx="77788" cy="184150"/>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79" name="Rectangle 48"/>
          <p:cNvSpPr>
            <a:spLocks noChangeArrowheads="1"/>
          </p:cNvSpPr>
          <p:nvPr/>
        </p:nvSpPr>
        <p:spPr bwMode="auto">
          <a:xfrm>
            <a:off x="7309545" y="5239167"/>
            <a:ext cx="77787"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0" name="Rectangle 49"/>
          <p:cNvSpPr>
            <a:spLocks noChangeArrowheads="1"/>
          </p:cNvSpPr>
          <p:nvPr/>
        </p:nvSpPr>
        <p:spPr bwMode="auto">
          <a:xfrm>
            <a:off x="7387332" y="5428079"/>
            <a:ext cx="74613" cy="8731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1" name="Rectangle 50"/>
          <p:cNvSpPr>
            <a:spLocks noChangeArrowheads="1"/>
          </p:cNvSpPr>
          <p:nvPr/>
        </p:nvSpPr>
        <p:spPr bwMode="auto">
          <a:xfrm>
            <a:off x="7463531" y="5331241"/>
            <a:ext cx="76200" cy="182562"/>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2" name="Rectangle 51"/>
          <p:cNvSpPr>
            <a:spLocks noChangeArrowheads="1"/>
          </p:cNvSpPr>
          <p:nvPr/>
        </p:nvSpPr>
        <p:spPr bwMode="auto">
          <a:xfrm>
            <a:off x="7539732" y="5239167"/>
            <a:ext cx="85725" cy="27463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3" name="Rectangle 52"/>
          <p:cNvSpPr>
            <a:spLocks noChangeArrowheads="1"/>
          </p:cNvSpPr>
          <p:nvPr/>
        </p:nvSpPr>
        <p:spPr bwMode="auto">
          <a:xfrm>
            <a:off x="7625456" y="5359817"/>
            <a:ext cx="77788" cy="153987"/>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4" name="Rectangle 53"/>
          <p:cNvSpPr>
            <a:spLocks noChangeArrowheads="1"/>
          </p:cNvSpPr>
          <p:nvPr/>
        </p:nvSpPr>
        <p:spPr bwMode="auto">
          <a:xfrm>
            <a:off x="7703245" y="5270917"/>
            <a:ext cx="77787" cy="2444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5" name="Rectangle 54"/>
          <p:cNvSpPr>
            <a:spLocks noChangeArrowheads="1"/>
          </p:cNvSpPr>
          <p:nvPr/>
        </p:nvSpPr>
        <p:spPr bwMode="auto">
          <a:xfrm>
            <a:off x="7781031" y="5209003"/>
            <a:ext cx="76200" cy="306388"/>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6" name="Rectangle 55"/>
          <p:cNvSpPr>
            <a:spLocks noChangeArrowheads="1"/>
          </p:cNvSpPr>
          <p:nvPr/>
        </p:nvSpPr>
        <p:spPr bwMode="auto">
          <a:xfrm>
            <a:off x="7857231" y="5428079"/>
            <a:ext cx="77788" cy="8731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7" name="Rectangle 56"/>
          <p:cNvSpPr>
            <a:spLocks noChangeArrowheads="1"/>
          </p:cNvSpPr>
          <p:nvPr/>
        </p:nvSpPr>
        <p:spPr bwMode="auto">
          <a:xfrm>
            <a:off x="7935019" y="5307429"/>
            <a:ext cx="76200" cy="20796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8" name="Rectangle 57"/>
          <p:cNvSpPr>
            <a:spLocks noChangeArrowheads="1"/>
          </p:cNvSpPr>
          <p:nvPr/>
        </p:nvSpPr>
        <p:spPr bwMode="auto">
          <a:xfrm>
            <a:off x="8011220" y="5453479"/>
            <a:ext cx="85725" cy="6191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89" name="Rectangle 58"/>
          <p:cNvSpPr>
            <a:spLocks noChangeArrowheads="1"/>
          </p:cNvSpPr>
          <p:nvPr/>
        </p:nvSpPr>
        <p:spPr bwMode="auto">
          <a:xfrm>
            <a:off x="6379269" y="5447129"/>
            <a:ext cx="74612" cy="666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90" name="Rectangle 59"/>
          <p:cNvSpPr>
            <a:spLocks noChangeArrowheads="1"/>
          </p:cNvSpPr>
          <p:nvPr/>
        </p:nvSpPr>
        <p:spPr bwMode="auto">
          <a:xfrm>
            <a:off x="7001569" y="5447129"/>
            <a:ext cx="74612" cy="666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398" name="AutoShape 60"/>
          <p:cNvSpPr/>
          <p:nvPr/>
        </p:nvSpPr>
        <p:spPr bwMode="auto">
          <a:xfrm rot="5400000">
            <a:off x="7049988" y="4052510"/>
            <a:ext cx="63500" cy="1773237"/>
          </a:xfrm>
          <a:prstGeom prst="leftBrace">
            <a:avLst>
              <a:gd name="adj1" fmla="val 275501"/>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399" name="Text Box 61"/>
          <p:cNvSpPr txBox="1">
            <a:spLocks noChangeArrowheads="1"/>
          </p:cNvSpPr>
          <p:nvPr/>
        </p:nvSpPr>
        <p:spPr bwMode="auto">
          <a:xfrm>
            <a:off x="6760270" y="4491453"/>
            <a:ext cx="771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FR3</a:t>
            </a:r>
            <a:endParaRPr kumimoji="1" lang="en-US" altLang="zh-CN" sz="2000">
              <a:solidFill>
                <a:schemeClr val="tx1"/>
              </a:solidFill>
              <a:latin typeface="Times New Roman" panose="02020603050405020304" pitchFamily="18" charset="0"/>
            </a:endParaRPr>
          </a:p>
        </p:txBody>
      </p:sp>
      <p:sp>
        <p:nvSpPr>
          <p:cNvPr id="18493" name="Rectangle 62"/>
          <p:cNvSpPr>
            <a:spLocks noChangeArrowheads="1"/>
          </p:cNvSpPr>
          <p:nvPr/>
        </p:nvSpPr>
        <p:spPr bwMode="auto">
          <a:xfrm>
            <a:off x="8471594" y="5424903"/>
            <a:ext cx="76200" cy="88900"/>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94" name="Rectangle 63"/>
          <p:cNvSpPr>
            <a:spLocks noChangeArrowheads="1"/>
          </p:cNvSpPr>
          <p:nvPr/>
        </p:nvSpPr>
        <p:spPr bwMode="auto">
          <a:xfrm>
            <a:off x="8547794" y="5307429"/>
            <a:ext cx="76200" cy="20796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95" name="Rectangle 64"/>
          <p:cNvSpPr>
            <a:spLocks noChangeArrowheads="1"/>
          </p:cNvSpPr>
          <p:nvPr/>
        </p:nvSpPr>
        <p:spPr bwMode="auto">
          <a:xfrm>
            <a:off x="8623994" y="5428079"/>
            <a:ext cx="76200" cy="8731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96" name="Rectangle 65"/>
          <p:cNvSpPr>
            <a:spLocks noChangeArrowheads="1"/>
          </p:cNvSpPr>
          <p:nvPr/>
        </p:nvSpPr>
        <p:spPr bwMode="auto">
          <a:xfrm>
            <a:off x="8700195" y="5447129"/>
            <a:ext cx="77787" cy="66675"/>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497" name="Rectangle 66"/>
          <p:cNvSpPr>
            <a:spLocks noChangeArrowheads="1"/>
          </p:cNvSpPr>
          <p:nvPr/>
        </p:nvSpPr>
        <p:spPr bwMode="auto">
          <a:xfrm>
            <a:off x="8779569" y="5307429"/>
            <a:ext cx="76200" cy="207963"/>
          </a:xfrm>
          <a:prstGeom prst="rect">
            <a:avLst/>
          </a:prstGeom>
          <a:solidFill>
            <a:srgbClr val="FF9933">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405" name="AutoShape 67"/>
          <p:cNvSpPr/>
          <p:nvPr/>
        </p:nvSpPr>
        <p:spPr bwMode="auto">
          <a:xfrm rot="5400000">
            <a:off x="8678762" y="4708147"/>
            <a:ext cx="122238" cy="463550"/>
          </a:xfrm>
          <a:prstGeom prst="leftBrace">
            <a:avLst>
              <a:gd name="adj1" fmla="val 37413"/>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406" name="Text Box 68"/>
          <p:cNvSpPr txBox="1">
            <a:spLocks noChangeArrowheads="1"/>
          </p:cNvSpPr>
          <p:nvPr/>
        </p:nvSpPr>
        <p:spPr bwMode="auto">
          <a:xfrm>
            <a:off x="8431906" y="4467641"/>
            <a:ext cx="7747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FR4</a:t>
            </a:r>
            <a:endParaRPr kumimoji="1" lang="en-US" altLang="zh-CN" sz="2000">
              <a:solidFill>
                <a:schemeClr val="tx1"/>
              </a:solidFill>
              <a:latin typeface="Times New Roman" panose="02020603050405020304" pitchFamily="18" charset="0"/>
            </a:endParaRPr>
          </a:p>
        </p:txBody>
      </p:sp>
      <p:grpSp>
        <p:nvGrpSpPr>
          <p:cNvPr id="18500" name="Group 69"/>
          <p:cNvGrpSpPr/>
          <p:nvPr/>
        </p:nvGrpSpPr>
        <p:grpSpPr bwMode="auto">
          <a:xfrm>
            <a:off x="4518719" y="4145379"/>
            <a:ext cx="385762" cy="1370013"/>
            <a:chOff x="1605" y="2256"/>
            <a:chExt cx="240" cy="1076"/>
          </a:xfrm>
        </p:grpSpPr>
        <p:sp>
          <p:nvSpPr>
            <p:cNvPr id="18540" name="Rectangle 70"/>
            <p:cNvSpPr>
              <a:spLocks noChangeArrowheads="1"/>
            </p:cNvSpPr>
            <p:nvPr/>
          </p:nvSpPr>
          <p:spPr bwMode="auto">
            <a:xfrm>
              <a:off x="1605" y="3115"/>
              <a:ext cx="48" cy="216"/>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41" name="Rectangle 71"/>
            <p:cNvSpPr>
              <a:spLocks noChangeArrowheads="1"/>
            </p:cNvSpPr>
            <p:nvPr/>
          </p:nvSpPr>
          <p:spPr bwMode="auto">
            <a:xfrm>
              <a:off x="1653" y="2256"/>
              <a:ext cx="47" cy="1076"/>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42" name="Rectangle 72"/>
            <p:cNvSpPr>
              <a:spLocks noChangeArrowheads="1"/>
            </p:cNvSpPr>
            <p:nvPr/>
          </p:nvSpPr>
          <p:spPr bwMode="auto">
            <a:xfrm>
              <a:off x="1701" y="2352"/>
              <a:ext cx="47" cy="980"/>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43" name="Rectangle 73"/>
            <p:cNvSpPr>
              <a:spLocks noChangeArrowheads="1"/>
            </p:cNvSpPr>
            <p:nvPr/>
          </p:nvSpPr>
          <p:spPr bwMode="auto">
            <a:xfrm>
              <a:off x="1749" y="2832"/>
              <a:ext cx="47" cy="500"/>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44" name="Rectangle 74"/>
            <p:cNvSpPr>
              <a:spLocks noChangeArrowheads="1"/>
            </p:cNvSpPr>
            <p:nvPr/>
          </p:nvSpPr>
          <p:spPr bwMode="auto">
            <a:xfrm>
              <a:off x="1797" y="3044"/>
              <a:ext cx="48" cy="288"/>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sp>
        <p:nvSpPr>
          <p:cNvPr id="14408" name="AutoShape 75"/>
          <p:cNvSpPr/>
          <p:nvPr/>
        </p:nvSpPr>
        <p:spPr bwMode="auto">
          <a:xfrm rot="5400000">
            <a:off x="4587775" y="3812797"/>
            <a:ext cx="122238" cy="463550"/>
          </a:xfrm>
          <a:prstGeom prst="leftBrace">
            <a:avLst>
              <a:gd name="adj1" fmla="val 37413"/>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409" name="Text Box 76"/>
          <p:cNvSpPr txBox="1">
            <a:spLocks noChangeArrowheads="1"/>
          </p:cNvSpPr>
          <p:nvPr/>
        </p:nvSpPr>
        <p:spPr bwMode="auto">
          <a:xfrm>
            <a:off x="4225032" y="3511967"/>
            <a:ext cx="1128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HVR1</a:t>
            </a:r>
            <a:endParaRPr kumimoji="1" lang="en-US" altLang="zh-CN" sz="2000">
              <a:solidFill>
                <a:schemeClr val="tx1"/>
              </a:solidFill>
              <a:latin typeface="Times New Roman" panose="02020603050405020304" pitchFamily="18" charset="0"/>
            </a:endParaRPr>
          </a:p>
        </p:txBody>
      </p:sp>
      <p:sp>
        <p:nvSpPr>
          <p:cNvPr id="18503" name="Rectangle 77"/>
          <p:cNvSpPr>
            <a:spLocks noChangeArrowheads="1"/>
          </p:cNvSpPr>
          <p:nvPr/>
        </p:nvSpPr>
        <p:spPr bwMode="auto">
          <a:xfrm>
            <a:off x="5680769" y="5204241"/>
            <a:ext cx="74612" cy="309562"/>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04" name="Rectangle 78"/>
          <p:cNvSpPr>
            <a:spLocks noChangeArrowheads="1"/>
          </p:cNvSpPr>
          <p:nvPr/>
        </p:nvSpPr>
        <p:spPr bwMode="auto">
          <a:xfrm>
            <a:off x="5909369" y="4794667"/>
            <a:ext cx="74612" cy="720725"/>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05" name="Rectangle 79"/>
          <p:cNvSpPr>
            <a:spLocks noChangeArrowheads="1"/>
          </p:cNvSpPr>
          <p:nvPr/>
        </p:nvSpPr>
        <p:spPr bwMode="auto">
          <a:xfrm>
            <a:off x="5982394" y="5099467"/>
            <a:ext cx="76200" cy="415925"/>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06" name="Rectangle 80"/>
          <p:cNvSpPr>
            <a:spLocks noChangeArrowheads="1"/>
          </p:cNvSpPr>
          <p:nvPr/>
        </p:nvSpPr>
        <p:spPr bwMode="auto">
          <a:xfrm flipH="1">
            <a:off x="5753794" y="3904079"/>
            <a:ext cx="76200" cy="1609725"/>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07" name="Rectangle 81"/>
          <p:cNvSpPr>
            <a:spLocks noChangeArrowheads="1"/>
          </p:cNvSpPr>
          <p:nvPr/>
        </p:nvSpPr>
        <p:spPr bwMode="auto">
          <a:xfrm>
            <a:off x="5828406" y="4245391"/>
            <a:ext cx="77788" cy="1270000"/>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415" name="AutoShape 82"/>
          <p:cNvSpPr/>
          <p:nvPr/>
        </p:nvSpPr>
        <p:spPr bwMode="auto">
          <a:xfrm rot="5400000">
            <a:off x="5731569" y="3569116"/>
            <a:ext cx="122238" cy="461963"/>
          </a:xfrm>
          <a:prstGeom prst="leftBrace">
            <a:avLst>
              <a:gd name="adj1" fmla="val 37285"/>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416" name="Text Box 83"/>
          <p:cNvSpPr txBox="1">
            <a:spLocks noChangeArrowheads="1"/>
          </p:cNvSpPr>
          <p:nvPr/>
        </p:nvSpPr>
        <p:spPr bwMode="auto">
          <a:xfrm>
            <a:off x="5369619" y="3215103"/>
            <a:ext cx="1073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HVR2</a:t>
            </a:r>
            <a:endParaRPr kumimoji="1" lang="en-US" altLang="zh-CN" sz="2000">
              <a:solidFill>
                <a:schemeClr val="tx1"/>
              </a:solidFill>
              <a:latin typeface="Times New Roman" panose="02020603050405020304" pitchFamily="18" charset="0"/>
            </a:endParaRPr>
          </a:p>
        </p:txBody>
      </p:sp>
      <p:sp>
        <p:nvSpPr>
          <p:cNvPr id="18510" name="Rectangle 84"/>
          <p:cNvSpPr>
            <a:spLocks noChangeArrowheads="1"/>
          </p:cNvSpPr>
          <p:nvPr/>
        </p:nvSpPr>
        <p:spPr bwMode="auto">
          <a:xfrm>
            <a:off x="8096944" y="5105817"/>
            <a:ext cx="74612" cy="407987"/>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11" name="Rectangle 85"/>
          <p:cNvSpPr>
            <a:spLocks noChangeArrowheads="1"/>
          </p:cNvSpPr>
          <p:nvPr/>
        </p:nvSpPr>
        <p:spPr bwMode="auto">
          <a:xfrm>
            <a:off x="8169970" y="2219741"/>
            <a:ext cx="77787" cy="3295650"/>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12" name="Rectangle 86"/>
          <p:cNvSpPr>
            <a:spLocks noChangeArrowheads="1"/>
          </p:cNvSpPr>
          <p:nvPr/>
        </p:nvSpPr>
        <p:spPr bwMode="auto">
          <a:xfrm>
            <a:off x="8247757" y="3250029"/>
            <a:ext cx="74613" cy="2265363"/>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13" name="Rectangle 87"/>
          <p:cNvSpPr>
            <a:spLocks noChangeArrowheads="1"/>
          </p:cNvSpPr>
          <p:nvPr/>
        </p:nvSpPr>
        <p:spPr bwMode="auto">
          <a:xfrm>
            <a:off x="8323956" y="4570829"/>
            <a:ext cx="76200" cy="944563"/>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8514" name="Rectangle 88"/>
          <p:cNvSpPr>
            <a:spLocks noChangeArrowheads="1"/>
          </p:cNvSpPr>
          <p:nvPr/>
        </p:nvSpPr>
        <p:spPr bwMode="auto">
          <a:xfrm>
            <a:off x="8398569" y="4970879"/>
            <a:ext cx="74612" cy="544513"/>
          </a:xfrm>
          <a:prstGeom prst="rect">
            <a:avLst/>
          </a:prstGeom>
          <a:solidFill>
            <a:srgbClr val="003399">
              <a:alpha val="50195"/>
            </a:srgbClr>
          </a:solidFill>
          <a:ln w="9525">
            <a:solidFill>
              <a:schemeClr val="tx1"/>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422" name="AutoShape 89"/>
          <p:cNvSpPr/>
          <p:nvPr/>
        </p:nvSpPr>
        <p:spPr bwMode="auto">
          <a:xfrm rot="5400000">
            <a:off x="8139806" y="1889541"/>
            <a:ext cx="122238" cy="461962"/>
          </a:xfrm>
          <a:prstGeom prst="leftBrace">
            <a:avLst>
              <a:gd name="adj1" fmla="val 37285"/>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4423" name="Text Box 90"/>
          <p:cNvSpPr txBox="1">
            <a:spLocks noChangeArrowheads="1"/>
          </p:cNvSpPr>
          <p:nvPr/>
        </p:nvSpPr>
        <p:spPr bwMode="auto">
          <a:xfrm>
            <a:off x="7763570" y="1529179"/>
            <a:ext cx="1023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HVR3</a:t>
            </a:r>
            <a:endParaRPr kumimoji="1" lang="en-US" altLang="zh-CN" sz="2000">
              <a:solidFill>
                <a:schemeClr val="tx1"/>
              </a:solidFill>
              <a:latin typeface="Times New Roman" panose="02020603050405020304" pitchFamily="18" charset="0"/>
            </a:endParaRPr>
          </a:p>
        </p:txBody>
      </p:sp>
      <p:sp>
        <p:nvSpPr>
          <p:cNvPr id="18517" name="Line 91"/>
          <p:cNvSpPr>
            <a:spLocks noChangeShapeType="1"/>
          </p:cNvSpPr>
          <p:nvPr/>
        </p:nvSpPr>
        <p:spPr bwMode="auto">
          <a:xfrm>
            <a:off x="3158231" y="5529678"/>
            <a:ext cx="5919788"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18" name="Line 92"/>
          <p:cNvSpPr>
            <a:spLocks noChangeShapeType="1"/>
          </p:cNvSpPr>
          <p:nvPr/>
        </p:nvSpPr>
        <p:spPr bwMode="auto">
          <a:xfrm>
            <a:off x="4331394" y="5528092"/>
            <a:ext cx="0" cy="12223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19" name="Line 93"/>
          <p:cNvSpPr>
            <a:spLocks noChangeShapeType="1"/>
          </p:cNvSpPr>
          <p:nvPr/>
        </p:nvSpPr>
        <p:spPr bwMode="auto">
          <a:xfrm>
            <a:off x="5798244" y="5528092"/>
            <a:ext cx="0" cy="12223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20" name="Line 94"/>
          <p:cNvSpPr>
            <a:spLocks noChangeShapeType="1"/>
          </p:cNvSpPr>
          <p:nvPr/>
        </p:nvSpPr>
        <p:spPr bwMode="auto">
          <a:xfrm>
            <a:off x="7185719" y="5528092"/>
            <a:ext cx="0" cy="12223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21" name="Line 95"/>
          <p:cNvSpPr>
            <a:spLocks noChangeShapeType="1"/>
          </p:cNvSpPr>
          <p:nvPr/>
        </p:nvSpPr>
        <p:spPr bwMode="auto">
          <a:xfrm>
            <a:off x="8574781" y="5528092"/>
            <a:ext cx="0" cy="12223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22" name="Text Box 96"/>
          <p:cNvSpPr txBox="1">
            <a:spLocks noChangeArrowheads="1"/>
          </p:cNvSpPr>
          <p:nvPr/>
        </p:nvSpPr>
        <p:spPr bwMode="auto">
          <a:xfrm rot="16200000">
            <a:off x="806350" y="3200022"/>
            <a:ext cx="287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kumimoji="1" lang="en-US" altLang="zh-CN" sz="2400">
                <a:solidFill>
                  <a:schemeClr val="tx1"/>
                </a:solidFill>
                <a:latin typeface="Times New Roman" panose="02020603050405020304" pitchFamily="18" charset="0"/>
              </a:rPr>
              <a:t>Variability Index</a:t>
            </a:r>
            <a:endParaRPr kumimoji="1" lang="en-US" altLang="zh-CN" sz="2400">
              <a:solidFill>
                <a:schemeClr val="tx1"/>
              </a:solidFill>
              <a:latin typeface="Times New Roman" panose="02020603050405020304" pitchFamily="18" charset="0"/>
            </a:endParaRPr>
          </a:p>
        </p:txBody>
      </p:sp>
      <p:sp>
        <p:nvSpPr>
          <p:cNvPr id="18523" name="Text Box 97"/>
          <p:cNvSpPr txBox="1">
            <a:spLocks noChangeArrowheads="1"/>
          </p:cNvSpPr>
          <p:nvPr/>
        </p:nvSpPr>
        <p:spPr bwMode="auto">
          <a:xfrm>
            <a:off x="4107556" y="5558254"/>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25</a:t>
            </a:r>
            <a:endParaRPr kumimoji="1" lang="en-US" altLang="zh-CN" sz="2000">
              <a:solidFill>
                <a:schemeClr val="tx1"/>
              </a:solidFill>
              <a:latin typeface="Times New Roman" panose="02020603050405020304" pitchFamily="18" charset="0"/>
            </a:endParaRPr>
          </a:p>
        </p:txBody>
      </p:sp>
      <p:sp>
        <p:nvSpPr>
          <p:cNvPr id="18524" name="Text Box 98"/>
          <p:cNvSpPr txBox="1">
            <a:spLocks noChangeArrowheads="1"/>
          </p:cNvSpPr>
          <p:nvPr/>
        </p:nvSpPr>
        <p:spPr bwMode="auto">
          <a:xfrm>
            <a:off x="6960294" y="5569367"/>
            <a:ext cx="461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75</a:t>
            </a:r>
            <a:endParaRPr kumimoji="1" lang="en-US" altLang="zh-CN" sz="2000">
              <a:solidFill>
                <a:schemeClr val="tx1"/>
              </a:solidFill>
              <a:latin typeface="Times New Roman" panose="02020603050405020304" pitchFamily="18" charset="0"/>
            </a:endParaRPr>
          </a:p>
        </p:txBody>
      </p:sp>
      <p:sp>
        <p:nvSpPr>
          <p:cNvPr id="18525" name="Text Box 99"/>
          <p:cNvSpPr txBox="1">
            <a:spLocks noChangeArrowheads="1"/>
          </p:cNvSpPr>
          <p:nvPr/>
        </p:nvSpPr>
        <p:spPr bwMode="auto">
          <a:xfrm>
            <a:off x="5606157" y="5591592"/>
            <a:ext cx="79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50</a:t>
            </a:r>
            <a:endParaRPr kumimoji="1" lang="en-US" altLang="zh-CN" sz="2000">
              <a:solidFill>
                <a:schemeClr val="tx1"/>
              </a:solidFill>
              <a:latin typeface="Times New Roman" panose="02020603050405020304" pitchFamily="18" charset="0"/>
            </a:endParaRPr>
          </a:p>
        </p:txBody>
      </p:sp>
      <p:sp>
        <p:nvSpPr>
          <p:cNvPr id="18526" name="Text Box 100"/>
          <p:cNvSpPr txBox="1">
            <a:spLocks noChangeArrowheads="1"/>
          </p:cNvSpPr>
          <p:nvPr/>
        </p:nvSpPr>
        <p:spPr bwMode="auto">
          <a:xfrm>
            <a:off x="8284270" y="5569367"/>
            <a:ext cx="617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100</a:t>
            </a:r>
            <a:endParaRPr kumimoji="1" lang="en-US" altLang="zh-CN" sz="2000">
              <a:solidFill>
                <a:schemeClr val="tx1"/>
              </a:solidFill>
              <a:latin typeface="Times New Roman" panose="02020603050405020304" pitchFamily="18" charset="0"/>
            </a:endParaRPr>
          </a:p>
        </p:txBody>
      </p:sp>
      <p:sp>
        <p:nvSpPr>
          <p:cNvPr id="18527" name="Text Box 101"/>
          <p:cNvSpPr txBox="1">
            <a:spLocks noChangeArrowheads="1"/>
          </p:cNvSpPr>
          <p:nvPr/>
        </p:nvSpPr>
        <p:spPr bwMode="auto">
          <a:xfrm>
            <a:off x="4936232" y="5888454"/>
            <a:ext cx="223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solidFill>
                  <a:schemeClr val="tx1"/>
                </a:solidFill>
                <a:latin typeface="华文新魏" panose="02010800040101010101" pitchFamily="2" charset="-122"/>
                <a:ea typeface="华文新魏" panose="02010800040101010101" pitchFamily="2" charset="-122"/>
              </a:rPr>
              <a:t>氨基酸残基</a:t>
            </a:r>
            <a:endParaRPr kumimoji="1" lang="zh-CN" altLang="en-US" sz="2400" b="1">
              <a:solidFill>
                <a:schemeClr val="tx1"/>
              </a:solidFill>
              <a:latin typeface="华文新魏" panose="02010800040101010101" pitchFamily="2" charset="-122"/>
              <a:ea typeface="华文新魏" panose="02010800040101010101" pitchFamily="2" charset="-122"/>
            </a:endParaRPr>
          </a:p>
        </p:txBody>
      </p:sp>
      <p:sp>
        <p:nvSpPr>
          <p:cNvPr id="18528" name="Line 102"/>
          <p:cNvSpPr>
            <a:spLocks noChangeShapeType="1"/>
          </p:cNvSpPr>
          <p:nvPr/>
        </p:nvSpPr>
        <p:spPr bwMode="auto">
          <a:xfrm rot="16200000">
            <a:off x="3065363" y="2152273"/>
            <a:ext cx="0" cy="15398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29" name="Line 103"/>
          <p:cNvSpPr>
            <a:spLocks noChangeShapeType="1"/>
          </p:cNvSpPr>
          <p:nvPr/>
        </p:nvSpPr>
        <p:spPr bwMode="auto">
          <a:xfrm rot="16200000">
            <a:off x="3069332" y="5450304"/>
            <a:ext cx="0" cy="155575"/>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30" name="Line 104"/>
          <p:cNvSpPr>
            <a:spLocks noChangeShapeType="1"/>
          </p:cNvSpPr>
          <p:nvPr/>
        </p:nvSpPr>
        <p:spPr bwMode="auto">
          <a:xfrm rot="16200000">
            <a:off x="3069332" y="4261266"/>
            <a:ext cx="0" cy="155575"/>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31" name="Line 105"/>
          <p:cNvSpPr>
            <a:spLocks noChangeShapeType="1"/>
          </p:cNvSpPr>
          <p:nvPr/>
        </p:nvSpPr>
        <p:spPr bwMode="auto">
          <a:xfrm rot="16200000">
            <a:off x="3065363" y="3290510"/>
            <a:ext cx="0" cy="15398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32" name="Line 106"/>
          <p:cNvSpPr>
            <a:spLocks noChangeShapeType="1"/>
          </p:cNvSpPr>
          <p:nvPr/>
        </p:nvSpPr>
        <p:spPr bwMode="auto">
          <a:xfrm flipV="1">
            <a:off x="3161406" y="2187991"/>
            <a:ext cx="0" cy="335915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533" name="Text Box 107"/>
          <p:cNvSpPr txBox="1">
            <a:spLocks noChangeArrowheads="1"/>
          </p:cNvSpPr>
          <p:nvPr/>
        </p:nvSpPr>
        <p:spPr bwMode="auto">
          <a:xfrm>
            <a:off x="2483545" y="2072104"/>
            <a:ext cx="585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150</a:t>
            </a:r>
            <a:endParaRPr kumimoji="1" lang="en-US" altLang="zh-CN" sz="2000">
              <a:solidFill>
                <a:schemeClr val="tx1"/>
              </a:solidFill>
              <a:latin typeface="Times New Roman" panose="02020603050405020304" pitchFamily="18" charset="0"/>
            </a:endParaRPr>
          </a:p>
        </p:txBody>
      </p:sp>
      <p:sp>
        <p:nvSpPr>
          <p:cNvPr id="18534" name="Text Box 108"/>
          <p:cNvSpPr txBox="1">
            <a:spLocks noChangeArrowheads="1"/>
          </p:cNvSpPr>
          <p:nvPr/>
        </p:nvSpPr>
        <p:spPr bwMode="auto">
          <a:xfrm>
            <a:off x="2483545" y="3210342"/>
            <a:ext cx="585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100</a:t>
            </a:r>
            <a:endParaRPr kumimoji="1" lang="en-US" altLang="zh-CN" sz="2000">
              <a:solidFill>
                <a:schemeClr val="tx1"/>
              </a:solidFill>
              <a:latin typeface="Times New Roman" panose="02020603050405020304" pitchFamily="18" charset="0"/>
            </a:endParaRPr>
          </a:p>
        </p:txBody>
      </p:sp>
      <p:sp>
        <p:nvSpPr>
          <p:cNvPr id="18535" name="Text Box 109"/>
          <p:cNvSpPr txBox="1">
            <a:spLocks noChangeArrowheads="1"/>
          </p:cNvSpPr>
          <p:nvPr/>
        </p:nvSpPr>
        <p:spPr bwMode="auto">
          <a:xfrm>
            <a:off x="2618482" y="4183479"/>
            <a:ext cx="461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a:solidFill>
                  <a:schemeClr val="tx1"/>
                </a:solidFill>
                <a:latin typeface="Times New Roman" panose="02020603050405020304" pitchFamily="18" charset="0"/>
              </a:rPr>
              <a:t>50</a:t>
            </a:r>
            <a:endParaRPr kumimoji="1" lang="en-US" altLang="zh-CN" sz="2000">
              <a:solidFill>
                <a:schemeClr val="tx1"/>
              </a:solidFill>
              <a:latin typeface="Times New Roman" panose="02020603050405020304" pitchFamily="18" charset="0"/>
            </a:endParaRPr>
          </a:p>
        </p:txBody>
      </p:sp>
      <p:sp>
        <p:nvSpPr>
          <p:cNvPr id="18536" name="Text Box 110"/>
          <p:cNvSpPr txBox="1">
            <a:spLocks noChangeArrowheads="1"/>
          </p:cNvSpPr>
          <p:nvPr/>
        </p:nvSpPr>
        <p:spPr bwMode="auto">
          <a:xfrm>
            <a:off x="2743894" y="5364578"/>
            <a:ext cx="38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a:solidFill>
                  <a:schemeClr val="tx1"/>
                </a:solidFill>
                <a:latin typeface="Times New Roman" panose="02020603050405020304" pitchFamily="18" charset="0"/>
              </a:rPr>
              <a:t>0</a:t>
            </a:r>
            <a:endParaRPr kumimoji="1" lang="en-US" altLang="zh-CN" sz="2400">
              <a:solidFill>
                <a:schemeClr val="tx1"/>
              </a:solidFill>
              <a:latin typeface="Times New Roman" panose="02020603050405020304" pitchFamily="18" charset="0"/>
            </a:endParaRPr>
          </a:p>
        </p:txBody>
      </p:sp>
      <p:sp>
        <p:nvSpPr>
          <p:cNvPr id="14" name="Rectangle 111"/>
          <p:cNvSpPr>
            <a:spLocks noChangeArrowheads="1"/>
          </p:cNvSpPr>
          <p:nvPr/>
        </p:nvSpPr>
        <p:spPr bwMode="auto">
          <a:xfrm>
            <a:off x="2243831" y="386178"/>
            <a:ext cx="6553200" cy="609600"/>
          </a:xfrm>
          <a:prstGeom prst="rect">
            <a:avLst/>
          </a:prstGeom>
          <a:noFill/>
          <a:ln>
            <a:noFill/>
          </a:ln>
          <a:effectLst>
            <a:outerShdw dist="1347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800" dirty="0">
                <a:solidFill>
                  <a:schemeClr val="tx1"/>
                </a:solidFill>
                <a:latin typeface="Comic Sans MS" panose="030F0702030302020204" pitchFamily="66" charset="0"/>
                <a:ea typeface="黑体" panose="02010609060101010101" pitchFamily="49" charset="-122"/>
              </a:rPr>
              <a:t>超变区（</a:t>
            </a:r>
            <a:r>
              <a:rPr lang="en-US" altLang="zh-CN" sz="2800" dirty="0">
                <a:solidFill>
                  <a:schemeClr val="tx1"/>
                </a:solidFill>
                <a:latin typeface="Comic Sans MS" panose="030F0702030302020204" pitchFamily="66" charset="0"/>
                <a:ea typeface="黑体" panose="02010609060101010101" pitchFamily="49" charset="-122"/>
              </a:rPr>
              <a:t>hypervariable region, HVR</a:t>
            </a:r>
            <a:r>
              <a:rPr lang="zh-CN" altLang="en-US" sz="2800" dirty="0">
                <a:solidFill>
                  <a:schemeClr val="tx1"/>
                </a:solidFill>
                <a:latin typeface="Comic Sans MS" panose="030F0702030302020204" pitchFamily="66" charset="0"/>
                <a:ea typeface="黑体" panose="02010609060101010101" pitchFamily="49" charset="-122"/>
              </a:rPr>
              <a:t>）</a:t>
            </a:r>
            <a:endParaRPr lang="zh-CN" altLang="en-US" sz="4200" dirty="0"/>
          </a:p>
        </p:txBody>
      </p:sp>
      <p:sp>
        <p:nvSpPr>
          <p:cNvPr id="117" name="Rectangle 111"/>
          <p:cNvSpPr>
            <a:spLocks noChangeArrowheads="1"/>
          </p:cNvSpPr>
          <p:nvPr/>
        </p:nvSpPr>
        <p:spPr bwMode="auto">
          <a:xfrm>
            <a:off x="2243831" y="995778"/>
            <a:ext cx="6553200" cy="533400"/>
          </a:xfrm>
          <a:prstGeom prst="rect">
            <a:avLst/>
          </a:prstGeom>
          <a:noFill/>
          <a:ln>
            <a:noFill/>
          </a:ln>
          <a:effectLst>
            <a:outerShdw dist="1347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800">
                <a:solidFill>
                  <a:schemeClr val="tx1"/>
                </a:solidFill>
                <a:latin typeface="Comic Sans MS" panose="030F0702030302020204" pitchFamily="66" charset="0"/>
                <a:ea typeface="黑体" panose="02010609060101010101" pitchFamily="49" charset="-122"/>
              </a:rPr>
              <a:t>骨架区（ </a:t>
            </a:r>
            <a:r>
              <a:rPr lang="en-US" altLang="zh-CN" sz="2800">
                <a:solidFill>
                  <a:schemeClr val="tx1"/>
                </a:solidFill>
                <a:latin typeface="Comic Sans MS" panose="030F0702030302020204" pitchFamily="66" charset="0"/>
                <a:ea typeface="黑体" panose="02010609060101010101" pitchFamily="49" charset="-122"/>
              </a:rPr>
              <a:t>framework region, FR</a:t>
            </a:r>
            <a:r>
              <a:rPr lang="zh-CN" altLang="en-US" sz="2800">
                <a:solidFill>
                  <a:schemeClr val="tx1"/>
                </a:solidFill>
                <a:latin typeface="Comic Sans MS" panose="030F0702030302020204" pitchFamily="66" charset="0"/>
                <a:ea typeface="黑体" panose="02010609060101010101" pitchFamily="49" charset="-122"/>
              </a:rPr>
              <a:t>）</a:t>
            </a:r>
            <a:r>
              <a:rPr lang="zh-CN" altLang="en-US" sz="4200"/>
              <a:t> </a:t>
            </a:r>
            <a:endParaRPr lang="zh-CN" altLang="en-US" sz="4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409"/>
                                        </p:tgtEl>
                                        <p:attrNameLst>
                                          <p:attrName>style.visibility</p:attrName>
                                        </p:attrNameLst>
                                      </p:cBhvr>
                                      <p:to>
                                        <p:strVal val="visible"/>
                                      </p:to>
                                    </p:set>
                                    <p:animEffect transition="in" filter="checkerboard(across)">
                                      <p:cBhvr>
                                        <p:cTn id="12" dur="500"/>
                                        <p:tgtEl>
                                          <p:spTgt spid="1440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4408"/>
                                        </p:tgtEl>
                                        <p:attrNameLst>
                                          <p:attrName>style.visibility</p:attrName>
                                        </p:attrNameLst>
                                      </p:cBhvr>
                                      <p:to>
                                        <p:strVal val="visible"/>
                                      </p:to>
                                    </p:set>
                                    <p:animEffect transition="in" filter="checkerboard(across)">
                                      <p:cBhvr>
                                        <p:cTn id="15" dur="500"/>
                                        <p:tgtEl>
                                          <p:spTgt spid="1440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415"/>
                                        </p:tgtEl>
                                        <p:attrNameLst>
                                          <p:attrName>style.visibility</p:attrName>
                                        </p:attrNameLst>
                                      </p:cBhvr>
                                      <p:to>
                                        <p:strVal val="visible"/>
                                      </p:to>
                                    </p:set>
                                    <p:animEffect transition="in" filter="checkerboard(across)">
                                      <p:cBhvr>
                                        <p:cTn id="18" dur="500"/>
                                        <p:tgtEl>
                                          <p:spTgt spid="1441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416"/>
                                        </p:tgtEl>
                                        <p:attrNameLst>
                                          <p:attrName>style.visibility</p:attrName>
                                        </p:attrNameLst>
                                      </p:cBhvr>
                                      <p:to>
                                        <p:strVal val="visible"/>
                                      </p:to>
                                    </p:set>
                                    <p:animEffect transition="in" filter="checkerboard(across)">
                                      <p:cBhvr>
                                        <p:cTn id="21" dur="500"/>
                                        <p:tgtEl>
                                          <p:spTgt spid="144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4422"/>
                                        </p:tgtEl>
                                        <p:attrNameLst>
                                          <p:attrName>style.visibility</p:attrName>
                                        </p:attrNameLst>
                                      </p:cBhvr>
                                      <p:to>
                                        <p:strVal val="visible"/>
                                      </p:to>
                                    </p:set>
                                    <p:animEffect transition="in" filter="checkerboard(across)">
                                      <p:cBhvr>
                                        <p:cTn id="24" dur="500"/>
                                        <p:tgtEl>
                                          <p:spTgt spid="14422"/>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4423"/>
                                        </p:tgtEl>
                                        <p:attrNameLst>
                                          <p:attrName>style.visibility</p:attrName>
                                        </p:attrNameLst>
                                      </p:cBhvr>
                                      <p:to>
                                        <p:strVal val="visible"/>
                                      </p:to>
                                    </p:set>
                                    <p:animEffect transition="in" filter="checkerboard(across)">
                                      <p:cBhvr>
                                        <p:cTn id="27" dur="500"/>
                                        <p:tgtEl>
                                          <p:spTgt spid="1442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359"/>
                                        </p:tgtEl>
                                        <p:attrNameLst>
                                          <p:attrName>style.visibility</p:attrName>
                                        </p:attrNameLst>
                                      </p:cBhvr>
                                      <p:to>
                                        <p:strVal val="visible"/>
                                      </p:to>
                                    </p:set>
                                    <p:animEffect transition="in" filter="checkerboard(across)">
                                      <p:cBhvr>
                                        <p:cTn id="32" dur="500"/>
                                        <p:tgtEl>
                                          <p:spTgt spid="1435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358"/>
                                        </p:tgtEl>
                                        <p:attrNameLst>
                                          <p:attrName>style.visibility</p:attrName>
                                        </p:attrNameLst>
                                      </p:cBhvr>
                                      <p:to>
                                        <p:strVal val="visible"/>
                                      </p:to>
                                    </p:set>
                                    <p:animEffect transition="in" filter="checkerboard(across)">
                                      <p:cBhvr>
                                        <p:cTn id="35" dur="500"/>
                                        <p:tgtEl>
                                          <p:spTgt spid="1435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371"/>
                                        </p:tgtEl>
                                        <p:attrNameLst>
                                          <p:attrName>style.visibility</p:attrName>
                                        </p:attrNameLst>
                                      </p:cBhvr>
                                      <p:to>
                                        <p:strVal val="visible"/>
                                      </p:to>
                                    </p:set>
                                    <p:animEffect transition="in" filter="checkerboard(across)">
                                      <p:cBhvr>
                                        <p:cTn id="38" dur="500"/>
                                        <p:tgtEl>
                                          <p:spTgt spid="1437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4370"/>
                                        </p:tgtEl>
                                        <p:attrNameLst>
                                          <p:attrName>style.visibility</p:attrName>
                                        </p:attrNameLst>
                                      </p:cBhvr>
                                      <p:to>
                                        <p:strVal val="visible"/>
                                      </p:to>
                                    </p:set>
                                    <p:animEffect transition="in" filter="checkerboard(across)">
                                      <p:cBhvr>
                                        <p:cTn id="41" dur="500"/>
                                        <p:tgtEl>
                                          <p:spTgt spid="1437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4399"/>
                                        </p:tgtEl>
                                        <p:attrNameLst>
                                          <p:attrName>style.visibility</p:attrName>
                                        </p:attrNameLst>
                                      </p:cBhvr>
                                      <p:to>
                                        <p:strVal val="visible"/>
                                      </p:to>
                                    </p:set>
                                    <p:animEffect transition="in" filter="checkerboard(across)">
                                      <p:cBhvr>
                                        <p:cTn id="44" dur="500"/>
                                        <p:tgtEl>
                                          <p:spTgt spid="1439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4398"/>
                                        </p:tgtEl>
                                        <p:attrNameLst>
                                          <p:attrName>style.visibility</p:attrName>
                                        </p:attrNameLst>
                                      </p:cBhvr>
                                      <p:to>
                                        <p:strVal val="visible"/>
                                      </p:to>
                                    </p:set>
                                    <p:animEffect transition="in" filter="checkerboard(across)">
                                      <p:cBhvr>
                                        <p:cTn id="47" dur="500"/>
                                        <p:tgtEl>
                                          <p:spTgt spid="1439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4406"/>
                                        </p:tgtEl>
                                        <p:attrNameLst>
                                          <p:attrName>style.visibility</p:attrName>
                                        </p:attrNameLst>
                                      </p:cBhvr>
                                      <p:to>
                                        <p:strVal val="visible"/>
                                      </p:to>
                                    </p:set>
                                    <p:animEffect transition="in" filter="checkerboard(across)">
                                      <p:cBhvr>
                                        <p:cTn id="50" dur="500"/>
                                        <p:tgtEl>
                                          <p:spTgt spid="14406"/>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4405"/>
                                        </p:tgtEl>
                                        <p:attrNameLst>
                                          <p:attrName>style.visibility</p:attrName>
                                        </p:attrNameLst>
                                      </p:cBhvr>
                                      <p:to>
                                        <p:strVal val="visible"/>
                                      </p:to>
                                    </p:set>
                                    <p:animEffect transition="in" filter="checkerboard(across)">
                                      <p:cBhvr>
                                        <p:cTn id="53" dur="500"/>
                                        <p:tgtEl>
                                          <p:spTgt spid="14405"/>
                                        </p:tgtEl>
                                      </p:cBhvr>
                                    </p:animEffect>
                                  </p:childTnLst>
                                </p:cTn>
                              </p:par>
                            </p:childTnLst>
                          </p:cTn>
                        </p:par>
                        <p:par>
                          <p:cTn id="54" fill="hold">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checkerboard(across)">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animBg="1"/>
      <p:bldP spid="14359" grpId="0"/>
      <p:bldP spid="14370" grpId="0" animBg="1"/>
      <p:bldP spid="14371" grpId="0"/>
      <p:bldP spid="14398" grpId="0" animBg="1"/>
      <p:bldP spid="14399" grpId="0"/>
      <p:bldP spid="14405" grpId="0" animBg="1"/>
      <p:bldP spid="14406" grpId="0"/>
      <p:bldP spid="14408" grpId="0" animBg="1"/>
      <p:bldP spid="14409" grpId="0"/>
      <p:bldP spid="14415" grpId="0" animBg="1"/>
      <p:bldP spid="14416" grpId="0"/>
      <p:bldP spid="14422" grpId="0" animBg="1"/>
      <p:bldP spid="14423" grpId="0"/>
      <p:bldP spid="14"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1">
            <a:extLst>
              <a:ext uri="{28A0092B-C50C-407E-A947-70E740481C1C}">
                <a14:useLocalDpi xmlns:a14="http://schemas.microsoft.com/office/drawing/2010/main" val="0"/>
              </a:ext>
            </a:extLst>
          </a:blip>
          <a:srcRect l="48334" t="16573"/>
          <a:stretch>
            <a:fillRect/>
          </a:stretch>
        </p:blipFill>
        <p:spPr bwMode="auto">
          <a:xfrm>
            <a:off x="2030413" y="2834482"/>
            <a:ext cx="65341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9459" name="Rectangle 3"/>
          <p:cNvSpPr>
            <a:spLocks noChangeArrowheads="1"/>
          </p:cNvSpPr>
          <p:nvPr/>
        </p:nvSpPr>
        <p:spPr bwMode="auto">
          <a:xfrm>
            <a:off x="495300" y="82550"/>
            <a:ext cx="10125075" cy="1143000"/>
          </a:xfrm>
          <a:prstGeom prst="rect">
            <a:avLst/>
          </a:prstGeom>
          <a:noFill/>
          <a:ln>
            <a:noFill/>
          </a:ln>
          <a:effectLst>
            <a:outerShdw dist="1347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lnSpc>
                <a:spcPct val="95000"/>
              </a:lnSpc>
              <a:spcBef>
                <a:spcPct val="0"/>
              </a:spcBef>
              <a:buClrTx/>
              <a:buSzTx/>
              <a:buFontTx/>
              <a:buNone/>
            </a:pPr>
            <a:r>
              <a:rPr lang="zh-CN" altLang="en-US" sz="3200" b="1" dirty="0" smtClean="0">
                <a:solidFill>
                  <a:schemeClr val="tx1"/>
                </a:solidFill>
                <a:latin typeface="黑体" panose="02010609060101010101" pitchFamily="49" charset="-122"/>
                <a:ea typeface="黑体" panose="02010609060101010101" pitchFamily="49" charset="-122"/>
              </a:rPr>
              <a:t>互补决定区 </a:t>
            </a:r>
            <a:r>
              <a:rPr lang="en-US" altLang="zh-CN" sz="2400" dirty="0" smtClean="0">
                <a:solidFill>
                  <a:schemeClr val="tx1"/>
                </a:solidFill>
                <a:latin typeface="Comic Sans MS" panose="030F0702030302020204" pitchFamily="66" charset="0"/>
                <a:ea typeface="黑体" panose="02010609060101010101" pitchFamily="49" charset="-122"/>
              </a:rPr>
              <a:t>(</a:t>
            </a:r>
            <a:r>
              <a:rPr lang="en-US" altLang="zh-CN" sz="2400" dirty="0">
                <a:solidFill>
                  <a:schemeClr val="tx1"/>
                </a:solidFill>
                <a:latin typeface="Comic Sans MS" panose="030F0702030302020204" pitchFamily="66" charset="0"/>
                <a:ea typeface="黑体" panose="02010609060101010101" pitchFamily="49" charset="-122"/>
              </a:rPr>
              <a:t>complementarity determining region</a:t>
            </a:r>
            <a:r>
              <a:rPr lang="zh-CN" altLang="en-US" sz="2400" dirty="0">
                <a:solidFill>
                  <a:schemeClr val="tx1"/>
                </a:solidFill>
                <a:latin typeface="Comic Sans MS" panose="030F0702030302020204" pitchFamily="66" charset="0"/>
                <a:ea typeface="黑体" panose="02010609060101010101" pitchFamily="49" charset="-122"/>
              </a:rPr>
              <a:t>，</a:t>
            </a:r>
            <a:r>
              <a:rPr lang="en-US" altLang="zh-CN" sz="2400" dirty="0">
                <a:solidFill>
                  <a:schemeClr val="tx1"/>
                </a:solidFill>
                <a:latin typeface="Comic Sans MS" panose="030F0702030302020204" pitchFamily="66" charset="0"/>
                <a:ea typeface="黑体" panose="02010609060101010101" pitchFamily="49" charset="-122"/>
              </a:rPr>
              <a:t>CDR)</a:t>
            </a:r>
            <a:r>
              <a:rPr lang="en-US" altLang="zh-CN" sz="4200" dirty="0"/>
              <a:t> </a:t>
            </a:r>
            <a:endParaRPr lang="en-US" altLang="zh-CN" sz="4200" dirty="0"/>
          </a:p>
        </p:txBody>
      </p:sp>
      <p:sp>
        <p:nvSpPr>
          <p:cNvPr id="19460" name="Rectangle 5"/>
          <p:cNvSpPr>
            <a:spLocks noGrp="1" noChangeArrowheads="1"/>
          </p:cNvSpPr>
          <p:nvPr>
            <p:ph idx="1"/>
          </p:nvPr>
        </p:nvSpPr>
        <p:spPr>
          <a:xfrm>
            <a:off x="1238250" y="1606550"/>
            <a:ext cx="1819275" cy="609600"/>
          </a:xfrm>
        </p:spPr>
        <p:txBody>
          <a:bodyPr>
            <a:normAutofit lnSpcReduction="10000"/>
          </a:bodyPr>
          <a:lstStyle/>
          <a:p>
            <a:pPr eaLnBrk="1" hangingPunct="1">
              <a:spcAft>
                <a:spcPct val="40000"/>
              </a:spcAft>
              <a:buFont typeface="Wingdings" panose="05000000000000000000" pitchFamily="2" charset="2"/>
              <a:buNone/>
            </a:pPr>
            <a:r>
              <a:rPr lang="zh-CN" altLang="en-US" b="1" dirty="0">
                <a:solidFill>
                  <a:srgbClr val="C00000"/>
                </a:solidFill>
                <a:latin typeface="等线" panose="02010600030101010101" pitchFamily="2" charset="-122"/>
                <a:ea typeface="等线" panose="02010600030101010101" pitchFamily="2" charset="-122"/>
              </a:rPr>
              <a:t>轻链</a:t>
            </a:r>
            <a:r>
              <a:rPr lang="en-US" altLang="zh-CN" b="1" dirty="0">
                <a:solidFill>
                  <a:srgbClr val="C00000"/>
                </a:solidFill>
                <a:ea typeface="楷体_GB2312" pitchFamily="49" charset="-122"/>
              </a:rPr>
              <a:t>CDR</a:t>
            </a:r>
            <a:endParaRPr lang="en-US" altLang="zh-CN" b="1" dirty="0">
              <a:solidFill>
                <a:srgbClr val="C00000"/>
              </a:solidFill>
              <a:ea typeface="楷体_GB2312" pitchFamily="49" charset="-122"/>
            </a:endParaRPr>
          </a:p>
          <a:p>
            <a:pPr eaLnBrk="1" hangingPunct="1"/>
            <a:endParaRPr lang="en-US" altLang="zh-CN" b="1" dirty="0">
              <a:solidFill>
                <a:srgbClr val="C00000"/>
              </a:solidFill>
              <a:latin typeface="Comic Sans MS" panose="030F0702030302020204" pitchFamily="66" charset="0"/>
              <a:ea typeface="楷体_GB2312" pitchFamily="49" charset="-122"/>
            </a:endParaRPr>
          </a:p>
        </p:txBody>
      </p:sp>
      <p:sp>
        <p:nvSpPr>
          <p:cNvPr id="6" name="Rectangle 5"/>
          <p:cNvSpPr txBox="1">
            <a:spLocks noChangeArrowheads="1"/>
          </p:cNvSpPr>
          <p:nvPr/>
        </p:nvSpPr>
        <p:spPr bwMode="auto">
          <a:xfrm>
            <a:off x="4177507" y="2024857"/>
            <a:ext cx="1143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defRPr>
            </a:lvl4pPr>
            <a:lvl5pPr marL="2057400" indent="-228600" algn="l" rtl="0" eaLnBrk="0" fontAlgn="base" hangingPunct="0">
              <a:spcBef>
                <a:spcPct val="20000"/>
              </a:spcBef>
              <a:spcAft>
                <a:spcPct val="0"/>
              </a:spcAft>
              <a:buChar char="•"/>
              <a:defRPr sz="2000">
                <a:solidFill>
                  <a:schemeClr val="tx2"/>
                </a:solidFill>
                <a:latin typeface="+mn-lt"/>
                <a:ea typeface="+mn-ea"/>
              </a:defRPr>
            </a:lvl5pPr>
            <a:lvl6pPr marL="2514600" indent="-228600" algn="l" rtl="0" fontAlgn="base">
              <a:spcBef>
                <a:spcPct val="20000"/>
              </a:spcBef>
              <a:spcAft>
                <a:spcPct val="0"/>
              </a:spcAft>
              <a:buChar char="•"/>
              <a:defRPr sz="2000">
                <a:solidFill>
                  <a:schemeClr val="tx2"/>
                </a:solidFill>
                <a:latin typeface="+mn-lt"/>
                <a:ea typeface="+mn-ea"/>
              </a:defRPr>
            </a:lvl6pPr>
            <a:lvl7pPr marL="2971800" indent="-228600" algn="l" rtl="0" fontAlgn="base">
              <a:spcBef>
                <a:spcPct val="20000"/>
              </a:spcBef>
              <a:spcAft>
                <a:spcPct val="0"/>
              </a:spcAft>
              <a:buChar char="•"/>
              <a:defRPr sz="2000">
                <a:solidFill>
                  <a:schemeClr val="tx2"/>
                </a:solidFill>
                <a:latin typeface="+mn-lt"/>
                <a:ea typeface="+mn-ea"/>
              </a:defRPr>
            </a:lvl7pPr>
            <a:lvl8pPr marL="3429000" indent="-228600" algn="l" rtl="0" fontAlgn="base">
              <a:spcBef>
                <a:spcPct val="20000"/>
              </a:spcBef>
              <a:spcAft>
                <a:spcPct val="0"/>
              </a:spcAft>
              <a:buChar char="•"/>
              <a:defRPr sz="2000">
                <a:solidFill>
                  <a:schemeClr val="tx2"/>
                </a:solidFill>
                <a:latin typeface="+mn-lt"/>
                <a:ea typeface="+mn-ea"/>
              </a:defRPr>
            </a:lvl8pPr>
            <a:lvl9pPr marL="3886200" indent="-228600" algn="l" rtl="0" fontAlgn="base">
              <a:spcBef>
                <a:spcPct val="20000"/>
              </a:spcBef>
              <a:spcAft>
                <a:spcPct val="0"/>
              </a:spcAft>
              <a:buChar char="•"/>
              <a:defRPr sz="2000">
                <a:solidFill>
                  <a:schemeClr val="tx2"/>
                </a:solidFill>
                <a:latin typeface="+mn-lt"/>
                <a:ea typeface="+mn-ea"/>
              </a:defRPr>
            </a:lvl9pPr>
          </a:lstStyle>
          <a:p>
            <a:pPr marL="0" indent="0" eaLnBrk="1" hangingPunct="1">
              <a:spcBef>
                <a:spcPct val="30000"/>
              </a:spcBef>
              <a:buNone/>
              <a:defRPr/>
            </a:pPr>
            <a:r>
              <a:rPr lang="en-US" altLang="zh-CN" sz="2000" b="1" kern="0" dirty="0">
                <a:solidFill>
                  <a:srgbClr val="000099"/>
                </a:solidFill>
                <a:latin typeface="Comic Sans MS" panose="030F0702030302020204" pitchFamily="66" charset="0"/>
                <a:ea typeface="楷体_GB2312" pitchFamily="49" charset="-122"/>
              </a:rPr>
              <a:t>CDR1</a:t>
            </a:r>
            <a:endParaRPr lang="en-US" altLang="zh-CN" sz="2000" b="1" kern="0" dirty="0">
              <a:latin typeface="Comic Sans MS" panose="030F0702030302020204" pitchFamily="66" charset="0"/>
              <a:ea typeface="楷体_GB2312" pitchFamily="49" charset="-122"/>
            </a:endParaRPr>
          </a:p>
          <a:p>
            <a:pPr marL="0" indent="0" eaLnBrk="1" hangingPunct="1">
              <a:spcBef>
                <a:spcPct val="30000"/>
              </a:spcBef>
              <a:buNone/>
              <a:defRPr/>
            </a:pPr>
            <a:r>
              <a:rPr lang="en-US" altLang="zh-CN" sz="2000" b="1" kern="0" dirty="0">
                <a:solidFill>
                  <a:srgbClr val="009900"/>
                </a:solidFill>
                <a:latin typeface="Comic Sans MS" panose="030F0702030302020204" pitchFamily="66" charset="0"/>
                <a:ea typeface="楷体_GB2312" pitchFamily="49" charset="-122"/>
              </a:rPr>
              <a:t>24~34</a:t>
            </a:r>
            <a:endParaRPr lang="en-US" altLang="zh-CN" sz="2000" b="1" kern="0" dirty="0">
              <a:solidFill>
                <a:srgbClr val="009900"/>
              </a:solidFill>
              <a:latin typeface="Comic Sans MS" panose="030F0702030302020204" pitchFamily="66" charset="0"/>
              <a:ea typeface="楷体_GB2312" pitchFamily="49" charset="-122"/>
            </a:endParaRPr>
          </a:p>
          <a:p>
            <a:pPr eaLnBrk="1" hangingPunct="1">
              <a:defRPr/>
            </a:pPr>
            <a:endParaRPr lang="en-US" altLang="zh-CN" sz="2000" b="1" kern="0" dirty="0">
              <a:solidFill>
                <a:srgbClr val="009900"/>
              </a:solidFill>
              <a:latin typeface="Comic Sans MS" panose="030F0702030302020204" pitchFamily="66" charset="0"/>
              <a:ea typeface="楷体_GB2312" pitchFamily="49" charset="-122"/>
            </a:endParaRPr>
          </a:p>
        </p:txBody>
      </p:sp>
      <p:sp>
        <p:nvSpPr>
          <p:cNvPr id="7" name="Rectangle 5"/>
          <p:cNvSpPr txBox="1">
            <a:spLocks noChangeArrowheads="1"/>
          </p:cNvSpPr>
          <p:nvPr/>
        </p:nvSpPr>
        <p:spPr bwMode="auto">
          <a:xfrm>
            <a:off x="5392739" y="2024857"/>
            <a:ext cx="1047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defRPr>
            </a:lvl4pPr>
            <a:lvl5pPr marL="2057400" indent="-228600" algn="l" rtl="0" eaLnBrk="0" fontAlgn="base" hangingPunct="0">
              <a:spcBef>
                <a:spcPct val="20000"/>
              </a:spcBef>
              <a:spcAft>
                <a:spcPct val="0"/>
              </a:spcAft>
              <a:buChar char="•"/>
              <a:defRPr sz="2000">
                <a:solidFill>
                  <a:schemeClr val="tx2"/>
                </a:solidFill>
                <a:latin typeface="+mn-lt"/>
                <a:ea typeface="+mn-ea"/>
              </a:defRPr>
            </a:lvl5pPr>
            <a:lvl6pPr marL="2514600" indent="-228600" algn="l" rtl="0" fontAlgn="base">
              <a:spcBef>
                <a:spcPct val="20000"/>
              </a:spcBef>
              <a:spcAft>
                <a:spcPct val="0"/>
              </a:spcAft>
              <a:buChar char="•"/>
              <a:defRPr sz="2000">
                <a:solidFill>
                  <a:schemeClr val="tx2"/>
                </a:solidFill>
                <a:latin typeface="+mn-lt"/>
                <a:ea typeface="+mn-ea"/>
              </a:defRPr>
            </a:lvl6pPr>
            <a:lvl7pPr marL="2971800" indent="-228600" algn="l" rtl="0" fontAlgn="base">
              <a:spcBef>
                <a:spcPct val="20000"/>
              </a:spcBef>
              <a:spcAft>
                <a:spcPct val="0"/>
              </a:spcAft>
              <a:buChar char="•"/>
              <a:defRPr sz="2000">
                <a:solidFill>
                  <a:schemeClr val="tx2"/>
                </a:solidFill>
                <a:latin typeface="+mn-lt"/>
                <a:ea typeface="+mn-ea"/>
              </a:defRPr>
            </a:lvl7pPr>
            <a:lvl8pPr marL="3429000" indent="-228600" algn="l" rtl="0" fontAlgn="base">
              <a:spcBef>
                <a:spcPct val="20000"/>
              </a:spcBef>
              <a:spcAft>
                <a:spcPct val="0"/>
              </a:spcAft>
              <a:buChar char="•"/>
              <a:defRPr sz="2000">
                <a:solidFill>
                  <a:schemeClr val="tx2"/>
                </a:solidFill>
                <a:latin typeface="+mn-lt"/>
                <a:ea typeface="+mn-ea"/>
              </a:defRPr>
            </a:lvl8pPr>
            <a:lvl9pPr marL="3886200" indent="-228600" algn="l" rtl="0" fontAlgn="base">
              <a:spcBef>
                <a:spcPct val="20000"/>
              </a:spcBef>
              <a:spcAft>
                <a:spcPct val="0"/>
              </a:spcAft>
              <a:buChar char="•"/>
              <a:defRPr sz="2000">
                <a:solidFill>
                  <a:schemeClr val="tx2"/>
                </a:solidFill>
                <a:latin typeface="+mn-lt"/>
                <a:ea typeface="+mn-ea"/>
              </a:defRPr>
            </a:lvl9pPr>
          </a:lstStyle>
          <a:p>
            <a:pPr marL="0" indent="0" eaLnBrk="1" hangingPunct="1">
              <a:spcBef>
                <a:spcPct val="30000"/>
              </a:spcBef>
              <a:buNone/>
              <a:defRPr/>
            </a:pPr>
            <a:r>
              <a:rPr lang="en-US" altLang="zh-CN" sz="2000" b="1" kern="0" dirty="0">
                <a:solidFill>
                  <a:srgbClr val="000099"/>
                </a:solidFill>
                <a:latin typeface="Comic Sans MS" panose="030F0702030302020204" pitchFamily="66" charset="0"/>
                <a:ea typeface="楷体_GB2312" pitchFamily="49" charset="-122"/>
              </a:rPr>
              <a:t>CDR2</a:t>
            </a:r>
            <a:endParaRPr lang="en-US" altLang="zh-CN" sz="2000" b="1" kern="0" dirty="0">
              <a:latin typeface="Comic Sans MS" panose="030F0702030302020204" pitchFamily="66" charset="0"/>
              <a:ea typeface="楷体_GB2312" pitchFamily="49" charset="-122"/>
            </a:endParaRPr>
          </a:p>
          <a:p>
            <a:pPr marL="0" indent="0" eaLnBrk="1" hangingPunct="1">
              <a:spcBef>
                <a:spcPct val="30000"/>
              </a:spcBef>
              <a:buNone/>
              <a:defRPr/>
            </a:pPr>
            <a:r>
              <a:rPr lang="en-US" altLang="zh-CN" sz="2000" b="1" kern="0" dirty="0">
                <a:solidFill>
                  <a:srgbClr val="009900"/>
                </a:solidFill>
                <a:latin typeface="Comic Sans MS" panose="030F0702030302020204" pitchFamily="66" charset="0"/>
                <a:ea typeface="楷体_GB2312" pitchFamily="49" charset="-122"/>
              </a:rPr>
              <a:t>50~56</a:t>
            </a:r>
            <a:endParaRPr lang="en-US" altLang="zh-CN" sz="2000" b="1" kern="0" dirty="0">
              <a:solidFill>
                <a:srgbClr val="009900"/>
              </a:solidFill>
              <a:latin typeface="Comic Sans MS" panose="030F0702030302020204" pitchFamily="66" charset="0"/>
              <a:ea typeface="楷体_GB2312" pitchFamily="49" charset="-122"/>
            </a:endParaRPr>
          </a:p>
        </p:txBody>
      </p:sp>
      <p:sp>
        <p:nvSpPr>
          <p:cNvPr id="8" name="Rectangle 5"/>
          <p:cNvSpPr txBox="1">
            <a:spLocks noChangeArrowheads="1"/>
          </p:cNvSpPr>
          <p:nvPr/>
        </p:nvSpPr>
        <p:spPr bwMode="auto">
          <a:xfrm>
            <a:off x="6905625" y="2024857"/>
            <a:ext cx="1144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defRPr>
            </a:lvl4pPr>
            <a:lvl5pPr marL="2057400" indent="-228600" algn="l" rtl="0" eaLnBrk="0" fontAlgn="base" hangingPunct="0">
              <a:spcBef>
                <a:spcPct val="20000"/>
              </a:spcBef>
              <a:spcAft>
                <a:spcPct val="0"/>
              </a:spcAft>
              <a:buChar char="•"/>
              <a:defRPr sz="2000">
                <a:solidFill>
                  <a:schemeClr val="tx2"/>
                </a:solidFill>
                <a:latin typeface="+mn-lt"/>
                <a:ea typeface="+mn-ea"/>
              </a:defRPr>
            </a:lvl5pPr>
            <a:lvl6pPr marL="2514600" indent="-228600" algn="l" rtl="0" fontAlgn="base">
              <a:spcBef>
                <a:spcPct val="20000"/>
              </a:spcBef>
              <a:spcAft>
                <a:spcPct val="0"/>
              </a:spcAft>
              <a:buChar char="•"/>
              <a:defRPr sz="2000">
                <a:solidFill>
                  <a:schemeClr val="tx2"/>
                </a:solidFill>
                <a:latin typeface="+mn-lt"/>
                <a:ea typeface="+mn-ea"/>
              </a:defRPr>
            </a:lvl6pPr>
            <a:lvl7pPr marL="2971800" indent="-228600" algn="l" rtl="0" fontAlgn="base">
              <a:spcBef>
                <a:spcPct val="20000"/>
              </a:spcBef>
              <a:spcAft>
                <a:spcPct val="0"/>
              </a:spcAft>
              <a:buChar char="•"/>
              <a:defRPr sz="2000">
                <a:solidFill>
                  <a:schemeClr val="tx2"/>
                </a:solidFill>
                <a:latin typeface="+mn-lt"/>
                <a:ea typeface="+mn-ea"/>
              </a:defRPr>
            </a:lvl7pPr>
            <a:lvl8pPr marL="3429000" indent="-228600" algn="l" rtl="0" fontAlgn="base">
              <a:spcBef>
                <a:spcPct val="20000"/>
              </a:spcBef>
              <a:spcAft>
                <a:spcPct val="0"/>
              </a:spcAft>
              <a:buChar char="•"/>
              <a:defRPr sz="2000">
                <a:solidFill>
                  <a:schemeClr val="tx2"/>
                </a:solidFill>
                <a:latin typeface="+mn-lt"/>
                <a:ea typeface="+mn-ea"/>
              </a:defRPr>
            </a:lvl8pPr>
            <a:lvl9pPr marL="3886200" indent="-228600" algn="l" rtl="0" fontAlgn="base">
              <a:spcBef>
                <a:spcPct val="20000"/>
              </a:spcBef>
              <a:spcAft>
                <a:spcPct val="0"/>
              </a:spcAft>
              <a:buChar char="•"/>
              <a:defRPr sz="2000">
                <a:solidFill>
                  <a:schemeClr val="tx2"/>
                </a:solidFill>
                <a:latin typeface="+mn-lt"/>
                <a:ea typeface="+mn-ea"/>
              </a:defRPr>
            </a:lvl9pPr>
          </a:lstStyle>
          <a:p>
            <a:pPr marL="0" indent="0" eaLnBrk="1" hangingPunct="1">
              <a:spcBef>
                <a:spcPct val="30000"/>
              </a:spcBef>
              <a:buNone/>
              <a:defRPr/>
            </a:pPr>
            <a:r>
              <a:rPr lang="en-US" altLang="zh-CN" sz="2000" b="1" kern="0" dirty="0">
                <a:solidFill>
                  <a:srgbClr val="000099"/>
                </a:solidFill>
                <a:latin typeface="Comic Sans MS" panose="030F0702030302020204" pitchFamily="66" charset="0"/>
                <a:ea typeface="楷体_GB2312" pitchFamily="49" charset="-122"/>
              </a:rPr>
              <a:t>CDR3</a:t>
            </a:r>
            <a:endParaRPr lang="en-US" altLang="zh-CN" sz="2000" b="1" kern="0" dirty="0">
              <a:latin typeface="Comic Sans MS" panose="030F0702030302020204" pitchFamily="66" charset="0"/>
              <a:ea typeface="楷体_GB2312" pitchFamily="49" charset="-122"/>
            </a:endParaRPr>
          </a:p>
          <a:p>
            <a:pPr marL="0" indent="0" eaLnBrk="1" hangingPunct="1">
              <a:spcBef>
                <a:spcPct val="30000"/>
              </a:spcBef>
              <a:buNone/>
              <a:defRPr/>
            </a:pPr>
            <a:r>
              <a:rPr lang="en-US" altLang="zh-CN" sz="2000" b="1" kern="0" dirty="0">
                <a:solidFill>
                  <a:srgbClr val="009900"/>
                </a:solidFill>
                <a:latin typeface="Comic Sans MS" panose="030F0702030302020204" pitchFamily="66" charset="0"/>
                <a:ea typeface="楷体_GB2312" pitchFamily="49" charset="-122"/>
              </a:rPr>
              <a:t>89~97</a:t>
            </a:r>
            <a:endParaRPr lang="en-US" altLang="zh-CN" sz="2000" b="1" kern="0" dirty="0">
              <a:solidFill>
                <a:srgbClr val="009900"/>
              </a:solidFill>
              <a:latin typeface="Comic Sans MS" panose="030F0702030302020204" pitchFamily="66" charset="0"/>
              <a:ea typeface="楷体_GB2312" pitchFamily="49" charset="-122"/>
            </a:endParaRPr>
          </a:p>
          <a:p>
            <a:pPr eaLnBrk="1" hangingPunct="1">
              <a:defRPr/>
            </a:pPr>
            <a:endParaRPr lang="en-US" altLang="zh-CN" sz="2000" b="1" kern="0" dirty="0">
              <a:solidFill>
                <a:srgbClr val="009900"/>
              </a:solidFill>
              <a:latin typeface="Comic Sans MS" panose="030F0702030302020204" pitchFamily="66" charset="0"/>
              <a:ea typeface="楷体_GB2312" pitchFamily="49" charset="-122"/>
            </a:endParaRPr>
          </a:p>
        </p:txBody>
      </p:sp>
      <p:sp>
        <p:nvSpPr>
          <p:cNvPr id="9" name="Rectangle 5"/>
          <p:cNvSpPr txBox="1">
            <a:spLocks noChangeArrowheads="1"/>
          </p:cNvSpPr>
          <p:nvPr/>
        </p:nvSpPr>
        <p:spPr bwMode="auto">
          <a:xfrm>
            <a:off x="8486776" y="3975100"/>
            <a:ext cx="301942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defRPr>
            </a:lvl4pPr>
            <a:lvl5pPr marL="2057400" indent="-228600" algn="l" rtl="0" eaLnBrk="0" fontAlgn="base" hangingPunct="0">
              <a:spcBef>
                <a:spcPct val="20000"/>
              </a:spcBef>
              <a:spcAft>
                <a:spcPct val="0"/>
              </a:spcAft>
              <a:buChar char="•"/>
              <a:defRPr sz="2000">
                <a:solidFill>
                  <a:schemeClr val="tx2"/>
                </a:solidFill>
                <a:latin typeface="+mn-lt"/>
                <a:ea typeface="+mn-ea"/>
              </a:defRPr>
            </a:lvl5pPr>
            <a:lvl6pPr marL="2514600" indent="-228600" algn="l" rtl="0" fontAlgn="base">
              <a:spcBef>
                <a:spcPct val="20000"/>
              </a:spcBef>
              <a:spcAft>
                <a:spcPct val="0"/>
              </a:spcAft>
              <a:buChar char="•"/>
              <a:defRPr sz="2000">
                <a:solidFill>
                  <a:schemeClr val="tx2"/>
                </a:solidFill>
                <a:latin typeface="+mn-lt"/>
                <a:ea typeface="+mn-ea"/>
              </a:defRPr>
            </a:lvl6pPr>
            <a:lvl7pPr marL="2971800" indent="-228600" algn="l" rtl="0" fontAlgn="base">
              <a:spcBef>
                <a:spcPct val="20000"/>
              </a:spcBef>
              <a:spcAft>
                <a:spcPct val="0"/>
              </a:spcAft>
              <a:buChar char="•"/>
              <a:defRPr sz="2000">
                <a:solidFill>
                  <a:schemeClr val="tx2"/>
                </a:solidFill>
                <a:latin typeface="+mn-lt"/>
                <a:ea typeface="+mn-ea"/>
              </a:defRPr>
            </a:lvl7pPr>
            <a:lvl8pPr marL="3429000" indent="-228600" algn="l" rtl="0" fontAlgn="base">
              <a:spcBef>
                <a:spcPct val="20000"/>
              </a:spcBef>
              <a:spcAft>
                <a:spcPct val="0"/>
              </a:spcAft>
              <a:buChar char="•"/>
              <a:defRPr sz="2000">
                <a:solidFill>
                  <a:schemeClr val="tx2"/>
                </a:solidFill>
                <a:latin typeface="+mn-lt"/>
                <a:ea typeface="+mn-ea"/>
              </a:defRPr>
            </a:lvl8pPr>
            <a:lvl9pPr marL="3886200" indent="-228600" algn="l" rtl="0" fontAlgn="base">
              <a:spcBef>
                <a:spcPct val="20000"/>
              </a:spcBef>
              <a:spcAft>
                <a:spcPct val="0"/>
              </a:spcAft>
              <a:buChar char="•"/>
              <a:defRPr sz="2000">
                <a:solidFill>
                  <a:schemeClr val="tx2"/>
                </a:solidFill>
                <a:latin typeface="+mn-lt"/>
                <a:ea typeface="+mn-ea"/>
              </a:defRPr>
            </a:lvl9pPr>
          </a:lstStyle>
          <a:p>
            <a:pPr marL="0" indent="0" eaLnBrk="1" hangingPunct="1">
              <a:spcBef>
                <a:spcPct val="30000"/>
              </a:spcBef>
              <a:buNone/>
              <a:defRPr/>
            </a:pPr>
            <a:r>
              <a:rPr lang="en-US" altLang="zh-CN" sz="2000" b="1" kern="0" dirty="0">
                <a:solidFill>
                  <a:srgbClr val="000099"/>
                </a:solidFill>
                <a:latin typeface="Comic Sans MS" panose="030F0702030302020204" pitchFamily="66" charset="0"/>
                <a:ea typeface="楷体_GB2312" pitchFamily="49" charset="-122"/>
              </a:rPr>
              <a:t>27</a:t>
            </a:r>
            <a:r>
              <a:rPr lang="zh-CN" altLang="en-US" sz="2000" b="1" kern="0" dirty="0">
                <a:solidFill>
                  <a:srgbClr val="000099"/>
                </a:solidFill>
                <a:latin typeface="Comic Sans MS" panose="030F0702030302020204" pitchFamily="66" charset="0"/>
                <a:ea typeface="楷体_GB2312" pitchFamily="49" charset="-122"/>
              </a:rPr>
              <a:t>、</a:t>
            </a:r>
            <a:r>
              <a:rPr lang="en-US" altLang="zh-CN" sz="2000" b="1" kern="0" dirty="0">
                <a:solidFill>
                  <a:srgbClr val="000099"/>
                </a:solidFill>
                <a:latin typeface="Comic Sans MS" panose="030F0702030302020204" pitchFamily="66" charset="0"/>
                <a:ea typeface="楷体_GB2312" pitchFamily="49" charset="-122"/>
              </a:rPr>
              <a:t>95</a:t>
            </a:r>
            <a:r>
              <a:rPr lang="zh-CN" altLang="en-US" sz="2000" b="1" kern="0" dirty="0">
                <a:solidFill>
                  <a:srgbClr val="000099"/>
                </a:solidFill>
                <a:latin typeface="Comic Sans MS" panose="030F0702030302020204" pitchFamily="66" charset="0"/>
                <a:ea typeface="楷体_GB2312" pitchFamily="49" charset="-122"/>
              </a:rPr>
              <a:t>位</a:t>
            </a:r>
            <a:r>
              <a:rPr lang="zh-CN" altLang="en-US" sz="2000" b="1" kern="0" dirty="0">
                <a:latin typeface="Comic Sans MS" panose="030F0702030302020204" pitchFamily="66" charset="0"/>
                <a:ea typeface="楷体_GB2312" pitchFamily="49" charset="-122"/>
              </a:rPr>
              <a:t>：</a:t>
            </a:r>
            <a:r>
              <a:rPr lang="en-US" altLang="zh-CN" sz="2000" b="1" kern="0" dirty="0">
                <a:solidFill>
                  <a:srgbClr val="009900"/>
                </a:solidFill>
                <a:latin typeface="Comic Sans MS" panose="030F0702030302020204" pitchFamily="66" charset="0"/>
                <a:ea typeface="楷体_GB2312" pitchFamily="49" charset="-122"/>
              </a:rPr>
              <a:t>1~6aa</a:t>
            </a:r>
            <a:endParaRPr lang="en-US" altLang="zh-CN" sz="2000" b="1" kern="0" dirty="0">
              <a:solidFill>
                <a:srgbClr val="009900"/>
              </a:solidFill>
              <a:latin typeface="Comic Sans MS" panose="030F0702030302020204" pitchFamily="66" charset="0"/>
              <a:ea typeface="楷体_GB2312" pitchFamily="49" charset="-122"/>
            </a:endParaRPr>
          </a:p>
          <a:p>
            <a:pPr eaLnBrk="1" hangingPunct="1">
              <a:defRPr/>
            </a:pPr>
            <a:endParaRPr lang="en-US" altLang="zh-CN" sz="2000" b="1" kern="0" dirty="0">
              <a:solidFill>
                <a:srgbClr val="009900"/>
              </a:solidFill>
              <a:latin typeface="Comic Sans MS" panose="030F0702030302020204" pitchFamily="66"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500"/>
                                        <p:tgtEl>
                                          <p:spTgt spid="1946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500"/>
                                        <p:tgtEl>
                                          <p:spTgt spid="194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linds(horizontal)">
                                      <p:cBhvr>
                                        <p:cTn id="2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1">
            <a:extLst>
              <a:ext uri="{28A0092B-C50C-407E-A947-70E740481C1C}">
                <a14:useLocalDpi xmlns:a14="http://schemas.microsoft.com/office/drawing/2010/main" val="0"/>
              </a:ext>
            </a:extLst>
          </a:blip>
          <a:srcRect t="13863" r="50000"/>
          <a:stretch>
            <a:fillRect/>
          </a:stretch>
        </p:blipFill>
        <p:spPr bwMode="auto">
          <a:xfrm>
            <a:off x="2381250" y="2819003"/>
            <a:ext cx="601980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484" name="Rectangle 5"/>
          <p:cNvSpPr>
            <a:spLocks noChangeArrowheads="1"/>
          </p:cNvSpPr>
          <p:nvPr/>
        </p:nvSpPr>
        <p:spPr bwMode="auto">
          <a:xfrm>
            <a:off x="483395" y="172244"/>
            <a:ext cx="8888412" cy="1143000"/>
          </a:xfrm>
          <a:prstGeom prst="rect">
            <a:avLst/>
          </a:prstGeom>
          <a:noFill/>
          <a:ln>
            <a:noFill/>
          </a:ln>
          <a:effectLst>
            <a:outerShdw dist="1347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lnSpc>
                <a:spcPct val="95000"/>
              </a:lnSpc>
              <a:spcBef>
                <a:spcPct val="0"/>
              </a:spcBef>
              <a:buClrTx/>
              <a:buSzTx/>
              <a:buFontTx/>
              <a:buNone/>
            </a:pPr>
            <a:r>
              <a:rPr lang="zh-CN" altLang="en-US" sz="3200" b="1" dirty="0" smtClean="0">
                <a:solidFill>
                  <a:schemeClr val="tx1"/>
                </a:solidFill>
                <a:latin typeface="黑体" panose="02010609060101010101" pitchFamily="49" charset="-122"/>
                <a:ea typeface="黑体" panose="02010609060101010101" pitchFamily="49" charset="-122"/>
              </a:rPr>
              <a:t>互补决定区 </a:t>
            </a:r>
            <a:r>
              <a:rPr lang="en-US" altLang="zh-CN" sz="2400" dirty="0" smtClean="0">
                <a:solidFill>
                  <a:schemeClr val="tx1"/>
                </a:solidFill>
                <a:latin typeface="Comic Sans MS" panose="030F0702030302020204" pitchFamily="66" charset="0"/>
                <a:ea typeface="黑体" panose="02010609060101010101" pitchFamily="49" charset="-122"/>
              </a:rPr>
              <a:t>(</a:t>
            </a:r>
            <a:r>
              <a:rPr lang="en-US" altLang="zh-CN" sz="2400" dirty="0">
                <a:solidFill>
                  <a:schemeClr val="tx1"/>
                </a:solidFill>
                <a:latin typeface="Comic Sans MS" panose="030F0702030302020204" pitchFamily="66" charset="0"/>
                <a:ea typeface="黑体" panose="02010609060101010101" pitchFamily="49" charset="-122"/>
              </a:rPr>
              <a:t>complementarity determining region</a:t>
            </a:r>
            <a:r>
              <a:rPr lang="zh-CN" altLang="en-US" sz="2400" dirty="0">
                <a:solidFill>
                  <a:schemeClr val="tx1"/>
                </a:solidFill>
                <a:latin typeface="Comic Sans MS" panose="030F0702030302020204" pitchFamily="66" charset="0"/>
                <a:ea typeface="黑体" panose="02010609060101010101" pitchFamily="49" charset="-122"/>
              </a:rPr>
              <a:t>，</a:t>
            </a:r>
            <a:r>
              <a:rPr lang="en-US" altLang="zh-CN" sz="2400" dirty="0">
                <a:solidFill>
                  <a:schemeClr val="tx1"/>
                </a:solidFill>
                <a:latin typeface="Comic Sans MS" panose="030F0702030302020204" pitchFamily="66" charset="0"/>
                <a:ea typeface="黑体" panose="02010609060101010101" pitchFamily="49" charset="-122"/>
              </a:rPr>
              <a:t>CDR)</a:t>
            </a:r>
            <a:r>
              <a:rPr lang="en-US" altLang="zh-CN" sz="4200" dirty="0"/>
              <a:t> </a:t>
            </a:r>
            <a:endParaRPr lang="en-US" altLang="zh-CN" sz="4200" dirty="0"/>
          </a:p>
        </p:txBody>
      </p:sp>
      <p:sp>
        <p:nvSpPr>
          <p:cNvPr id="6" name="Rectangle 5"/>
          <p:cNvSpPr txBox="1">
            <a:spLocks noChangeArrowheads="1"/>
          </p:cNvSpPr>
          <p:nvPr/>
        </p:nvSpPr>
        <p:spPr bwMode="auto">
          <a:xfrm>
            <a:off x="4147343" y="2057003"/>
            <a:ext cx="1141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defRPr>
            </a:lvl4pPr>
            <a:lvl5pPr marL="2057400" indent="-228600" algn="l" rtl="0" eaLnBrk="0" fontAlgn="base" hangingPunct="0">
              <a:spcBef>
                <a:spcPct val="20000"/>
              </a:spcBef>
              <a:spcAft>
                <a:spcPct val="0"/>
              </a:spcAft>
              <a:buChar char="•"/>
              <a:defRPr sz="2000">
                <a:solidFill>
                  <a:schemeClr val="tx2"/>
                </a:solidFill>
                <a:latin typeface="+mn-lt"/>
                <a:ea typeface="+mn-ea"/>
              </a:defRPr>
            </a:lvl5pPr>
            <a:lvl6pPr marL="2514600" indent="-228600" algn="l" rtl="0" fontAlgn="base">
              <a:spcBef>
                <a:spcPct val="20000"/>
              </a:spcBef>
              <a:spcAft>
                <a:spcPct val="0"/>
              </a:spcAft>
              <a:buChar char="•"/>
              <a:defRPr sz="2000">
                <a:solidFill>
                  <a:schemeClr val="tx2"/>
                </a:solidFill>
                <a:latin typeface="+mn-lt"/>
                <a:ea typeface="+mn-ea"/>
              </a:defRPr>
            </a:lvl6pPr>
            <a:lvl7pPr marL="2971800" indent="-228600" algn="l" rtl="0" fontAlgn="base">
              <a:spcBef>
                <a:spcPct val="20000"/>
              </a:spcBef>
              <a:spcAft>
                <a:spcPct val="0"/>
              </a:spcAft>
              <a:buChar char="•"/>
              <a:defRPr sz="2000">
                <a:solidFill>
                  <a:schemeClr val="tx2"/>
                </a:solidFill>
                <a:latin typeface="+mn-lt"/>
                <a:ea typeface="+mn-ea"/>
              </a:defRPr>
            </a:lvl7pPr>
            <a:lvl8pPr marL="3429000" indent="-228600" algn="l" rtl="0" fontAlgn="base">
              <a:spcBef>
                <a:spcPct val="20000"/>
              </a:spcBef>
              <a:spcAft>
                <a:spcPct val="0"/>
              </a:spcAft>
              <a:buChar char="•"/>
              <a:defRPr sz="2000">
                <a:solidFill>
                  <a:schemeClr val="tx2"/>
                </a:solidFill>
                <a:latin typeface="+mn-lt"/>
                <a:ea typeface="+mn-ea"/>
              </a:defRPr>
            </a:lvl8pPr>
            <a:lvl9pPr marL="3886200" indent="-228600" algn="l" rtl="0" fontAlgn="base">
              <a:spcBef>
                <a:spcPct val="20000"/>
              </a:spcBef>
              <a:spcAft>
                <a:spcPct val="0"/>
              </a:spcAft>
              <a:buChar char="•"/>
              <a:defRPr sz="2000">
                <a:solidFill>
                  <a:schemeClr val="tx2"/>
                </a:solidFill>
                <a:latin typeface="+mn-lt"/>
                <a:ea typeface="+mn-ea"/>
              </a:defRPr>
            </a:lvl9pPr>
          </a:lstStyle>
          <a:p>
            <a:pPr marL="0" indent="0" eaLnBrk="1" hangingPunct="1">
              <a:spcBef>
                <a:spcPct val="30000"/>
              </a:spcBef>
              <a:buNone/>
              <a:defRPr/>
            </a:pPr>
            <a:r>
              <a:rPr lang="en-US" altLang="zh-CN" sz="2000" b="1" kern="0" dirty="0">
                <a:solidFill>
                  <a:srgbClr val="000099"/>
                </a:solidFill>
                <a:latin typeface="Comic Sans MS" panose="030F0702030302020204" pitchFamily="66" charset="0"/>
                <a:ea typeface="楷体_GB2312" pitchFamily="49" charset="-122"/>
              </a:rPr>
              <a:t>CDR1</a:t>
            </a:r>
            <a:endParaRPr lang="en-US" altLang="zh-CN" sz="2000" b="1" kern="0" dirty="0">
              <a:latin typeface="Comic Sans MS" panose="030F0702030302020204" pitchFamily="66" charset="0"/>
              <a:ea typeface="楷体_GB2312" pitchFamily="49" charset="-122"/>
            </a:endParaRPr>
          </a:p>
          <a:p>
            <a:pPr marL="0" indent="0" eaLnBrk="1" hangingPunct="1">
              <a:spcBef>
                <a:spcPct val="30000"/>
              </a:spcBef>
              <a:buNone/>
              <a:defRPr/>
            </a:pPr>
            <a:r>
              <a:rPr lang="en-US" altLang="zh-CN" sz="2000" b="1" kern="0" dirty="0">
                <a:solidFill>
                  <a:srgbClr val="009900"/>
                </a:solidFill>
                <a:latin typeface="Comic Sans MS" panose="030F0702030302020204" pitchFamily="66" charset="0"/>
                <a:ea typeface="楷体_GB2312" pitchFamily="49" charset="-122"/>
              </a:rPr>
              <a:t>31~35</a:t>
            </a:r>
            <a:endParaRPr lang="en-US" altLang="zh-CN" sz="2000" b="1" kern="0" dirty="0">
              <a:solidFill>
                <a:srgbClr val="009900"/>
              </a:solidFill>
              <a:latin typeface="Comic Sans MS" panose="030F0702030302020204" pitchFamily="66" charset="0"/>
              <a:ea typeface="楷体_GB2312" pitchFamily="49" charset="-122"/>
            </a:endParaRPr>
          </a:p>
          <a:p>
            <a:pPr eaLnBrk="1" hangingPunct="1">
              <a:defRPr/>
            </a:pPr>
            <a:endParaRPr lang="en-US" altLang="zh-CN" sz="2000" b="1" kern="0" dirty="0">
              <a:solidFill>
                <a:srgbClr val="009900"/>
              </a:solidFill>
              <a:latin typeface="Comic Sans MS" panose="030F0702030302020204" pitchFamily="66" charset="0"/>
              <a:ea typeface="楷体_GB2312" pitchFamily="49" charset="-122"/>
            </a:endParaRPr>
          </a:p>
        </p:txBody>
      </p:sp>
      <p:sp>
        <p:nvSpPr>
          <p:cNvPr id="7" name="Rectangle 5"/>
          <p:cNvSpPr txBox="1">
            <a:spLocks noChangeArrowheads="1"/>
          </p:cNvSpPr>
          <p:nvPr/>
        </p:nvSpPr>
        <p:spPr bwMode="auto">
          <a:xfrm>
            <a:off x="5133974" y="2050653"/>
            <a:ext cx="1057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defRPr>
            </a:lvl4pPr>
            <a:lvl5pPr marL="2057400" indent="-228600" algn="l" rtl="0" eaLnBrk="0" fontAlgn="base" hangingPunct="0">
              <a:spcBef>
                <a:spcPct val="20000"/>
              </a:spcBef>
              <a:spcAft>
                <a:spcPct val="0"/>
              </a:spcAft>
              <a:buChar char="•"/>
              <a:defRPr sz="2000">
                <a:solidFill>
                  <a:schemeClr val="tx2"/>
                </a:solidFill>
                <a:latin typeface="+mn-lt"/>
                <a:ea typeface="+mn-ea"/>
              </a:defRPr>
            </a:lvl5pPr>
            <a:lvl6pPr marL="2514600" indent="-228600" algn="l" rtl="0" fontAlgn="base">
              <a:spcBef>
                <a:spcPct val="20000"/>
              </a:spcBef>
              <a:spcAft>
                <a:spcPct val="0"/>
              </a:spcAft>
              <a:buChar char="•"/>
              <a:defRPr sz="2000">
                <a:solidFill>
                  <a:schemeClr val="tx2"/>
                </a:solidFill>
                <a:latin typeface="+mn-lt"/>
                <a:ea typeface="+mn-ea"/>
              </a:defRPr>
            </a:lvl6pPr>
            <a:lvl7pPr marL="2971800" indent="-228600" algn="l" rtl="0" fontAlgn="base">
              <a:spcBef>
                <a:spcPct val="20000"/>
              </a:spcBef>
              <a:spcAft>
                <a:spcPct val="0"/>
              </a:spcAft>
              <a:buChar char="•"/>
              <a:defRPr sz="2000">
                <a:solidFill>
                  <a:schemeClr val="tx2"/>
                </a:solidFill>
                <a:latin typeface="+mn-lt"/>
                <a:ea typeface="+mn-ea"/>
              </a:defRPr>
            </a:lvl7pPr>
            <a:lvl8pPr marL="3429000" indent="-228600" algn="l" rtl="0" fontAlgn="base">
              <a:spcBef>
                <a:spcPct val="20000"/>
              </a:spcBef>
              <a:spcAft>
                <a:spcPct val="0"/>
              </a:spcAft>
              <a:buChar char="•"/>
              <a:defRPr sz="2000">
                <a:solidFill>
                  <a:schemeClr val="tx2"/>
                </a:solidFill>
                <a:latin typeface="+mn-lt"/>
                <a:ea typeface="+mn-ea"/>
              </a:defRPr>
            </a:lvl8pPr>
            <a:lvl9pPr marL="3886200" indent="-228600" algn="l" rtl="0" fontAlgn="base">
              <a:spcBef>
                <a:spcPct val="20000"/>
              </a:spcBef>
              <a:spcAft>
                <a:spcPct val="0"/>
              </a:spcAft>
              <a:buChar char="•"/>
              <a:defRPr sz="2000">
                <a:solidFill>
                  <a:schemeClr val="tx2"/>
                </a:solidFill>
                <a:latin typeface="+mn-lt"/>
                <a:ea typeface="+mn-ea"/>
              </a:defRPr>
            </a:lvl9pPr>
          </a:lstStyle>
          <a:p>
            <a:pPr marL="0" indent="0" eaLnBrk="1" hangingPunct="1">
              <a:spcBef>
                <a:spcPct val="30000"/>
              </a:spcBef>
              <a:buNone/>
              <a:defRPr/>
            </a:pPr>
            <a:r>
              <a:rPr lang="en-US" altLang="zh-CN" sz="2000" b="1" kern="0" dirty="0">
                <a:solidFill>
                  <a:srgbClr val="000099"/>
                </a:solidFill>
                <a:latin typeface="Comic Sans MS" panose="030F0702030302020204" pitchFamily="66" charset="0"/>
                <a:ea typeface="楷体_GB2312" pitchFamily="49" charset="-122"/>
              </a:rPr>
              <a:t>CDR2</a:t>
            </a:r>
            <a:endParaRPr lang="en-US" altLang="zh-CN" sz="2000" b="1" kern="0" dirty="0">
              <a:latin typeface="Comic Sans MS" panose="030F0702030302020204" pitchFamily="66" charset="0"/>
              <a:ea typeface="楷体_GB2312" pitchFamily="49" charset="-122"/>
            </a:endParaRPr>
          </a:p>
          <a:p>
            <a:pPr marL="0" indent="0" eaLnBrk="1" hangingPunct="1">
              <a:spcBef>
                <a:spcPct val="30000"/>
              </a:spcBef>
              <a:buNone/>
              <a:defRPr/>
            </a:pPr>
            <a:r>
              <a:rPr lang="en-US" altLang="zh-CN" sz="2000" b="1" kern="0" dirty="0">
                <a:solidFill>
                  <a:srgbClr val="009900"/>
                </a:solidFill>
                <a:latin typeface="Comic Sans MS" panose="030F0702030302020204" pitchFamily="66" charset="0"/>
                <a:ea typeface="楷体_GB2312" pitchFamily="49" charset="-122"/>
              </a:rPr>
              <a:t>50~65</a:t>
            </a:r>
            <a:endParaRPr lang="en-US" altLang="zh-CN" sz="2000" b="1" kern="0" dirty="0">
              <a:solidFill>
                <a:srgbClr val="009900"/>
              </a:solidFill>
              <a:latin typeface="Comic Sans MS" panose="030F0702030302020204" pitchFamily="66" charset="0"/>
              <a:ea typeface="楷体_GB2312" pitchFamily="49" charset="-122"/>
            </a:endParaRPr>
          </a:p>
        </p:txBody>
      </p:sp>
      <p:sp>
        <p:nvSpPr>
          <p:cNvPr id="8" name="Rectangle 5"/>
          <p:cNvSpPr txBox="1">
            <a:spLocks noChangeArrowheads="1"/>
          </p:cNvSpPr>
          <p:nvPr/>
        </p:nvSpPr>
        <p:spPr bwMode="auto">
          <a:xfrm>
            <a:off x="6793705" y="2088753"/>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defRPr>
            </a:lvl4pPr>
            <a:lvl5pPr marL="2057400" indent="-228600" algn="l" rtl="0" eaLnBrk="0" fontAlgn="base" hangingPunct="0">
              <a:spcBef>
                <a:spcPct val="20000"/>
              </a:spcBef>
              <a:spcAft>
                <a:spcPct val="0"/>
              </a:spcAft>
              <a:buChar char="•"/>
              <a:defRPr sz="2000">
                <a:solidFill>
                  <a:schemeClr val="tx2"/>
                </a:solidFill>
                <a:latin typeface="+mn-lt"/>
                <a:ea typeface="+mn-ea"/>
              </a:defRPr>
            </a:lvl5pPr>
            <a:lvl6pPr marL="2514600" indent="-228600" algn="l" rtl="0" fontAlgn="base">
              <a:spcBef>
                <a:spcPct val="20000"/>
              </a:spcBef>
              <a:spcAft>
                <a:spcPct val="0"/>
              </a:spcAft>
              <a:buChar char="•"/>
              <a:defRPr sz="2000">
                <a:solidFill>
                  <a:schemeClr val="tx2"/>
                </a:solidFill>
                <a:latin typeface="+mn-lt"/>
                <a:ea typeface="+mn-ea"/>
              </a:defRPr>
            </a:lvl6pPr>
            <a:lvl7pPr marL="2971800" indent="-228600" algn="l" rtl="0" fontAlgn="base">
              <a:spcBef>
                <a:spcPct val="20000"/>
              </a:spcBef>
              <a:spcAft>
                <a:spcPct val="0"/>
              </a:spcAft>
              <a:buChar char="•"/>
              <a:defRPr sz="2000">
                <a:solidFill>
                  <a:schemeClr val="tx2"/>
                </a:solidFill>
                <a:latin typeface="+mn-lt"/>
                <a:ea typeface="+mn-ea"/>
              </a:defRPr>
            </a:lvl7pPr>
            <a:lvl8pPr marL="3429000" indent="-228600" algn="l" rtl="0" fontAlgn="base">
              <a:spcBef>
                <a:spcPct val="20000"/>
              </a:spcBef>
              <a:spcAft>
                <a:spcPct val="0"/>
              </a:spcAft>
              <a:buChar char="•"/>
              <a:defRPr sz="2000">
                <a:solidFill>
                  <a:schemeClr val="tx2"/>
                </a:solidFill>
                <a:latin typeface="+mn-lt"/>
                <a:ea typeface="+mn-ea"/>
              </a:defRPr>
            </a:lvl8pPr>
            <a:lvl9pPr marL="3886200" indent="-228600" algn="l" rtl="0" fontAlgn="base">
              <a:spcBef>
                <a:spcPct val="20000"/>
              </a:spcBef>
              <a:spcAft>
                <a:spcPct val="0"/>
              </a:spcAft>
              <a:buChar char="•"/>
              <a:defRPr sz="2000">
                <a:solidFill>
                  <a:schemeClr val="tx2"/>
                </a:solidFill>
                <a:latin typeface="+mn-lt"/>
                <a:ea typeface="+mn-ea"/>
              </a:defRPr>
            </a:lvl9pPr>
          </a:lstStyle>
          <a:p>
            <a:pPr marL="0" indent="0" eaLnBrk="1" hangingPunct="1">
              <a:spcBef>
                <a:spcPct val="30000"/>
              </a:spcBef>
              <a:buNone/>
              <a:defRPr/>
            </a:pPr>
            <a:r>
              <a:rPr lang="en-US" altLang="zh-CN" sz="2000" b="1" kern="0" dirty="0">
                <a:solidFill>
                  <a:srgbClr val="000099"/>
                </a:solidFill>
                <a:latin typeface="Comic Sans MS" panose="030F0702030302020204" pitchFamily="66" charset="0"/>
                <a:ea typeface="楷体_GB2312" pitchFamily="49" charset="-122"/>
              </a:rPr>
              <a:t>CDR3</a:t>
            </a:r>
            <a:endParaRPr lang="en-US" altLang="zh-CN" sz="2000" b="1" kern="0" dirty="0">
              <a:latin typeface="Comic Sans MS" panose="030F0702030302020204" pitchFamily="66" charset="0"/>
              <a:ea typeface="楷体_GB2312" pitchFamily="49" charset="-122"/>
            </a:endParaRPr>
          </a:p>
          <a:p>
            <a:pPr marL="0" indent="0" eaLnBrk="1" hangingPunct="1">
              <a:spcBef>
                <a:spcPct val="30000"/>
              </a:spcBef>
              <a:buNone/>
              <a:defRPr/>
            </a:pPr>
            <a:r>
              <a:rPr lang="en-US" altLang="zh-CN" sz="2000" b="1" kern="0" dirty="0">
                <a:solidFill>
                  <a:srgbClr val="009900"/>
                </a:solidFill>
                <a:latin typeface="Comic Sans MS" panose="030F0702030302020204" pitchFamily="66" charset="0"/>
                <a:ea typeface="楷体_GB2312" pitchFamily="49" charset="-122"/>
              </a:rPr>
              <a:t>95~102</a:t>
            </a:r>
            <a:endParaRPr lang="en-US" altLang="zh-CN" sz="2000" b="1" kern="0" dirty="0">
              <a:solidFill>
                <a:srgbClr val="009900"/>
              </a:solidFill>
              <a:latin typeface="Comic Sans MS" panose="030F0702030302020204" pitchFamily="66" charset="0"/>
              <a:ea typeface="楷体_GB2312" pitchFamily="49" charset="-122"/>
            </a:endParaRPr>
          </a:p>
          <a:p>
            <a:pPr eaLnBrk="1" hangingPunct="1">
              <a:defRPr/>
            </a:pPr>
            <a:endParaRPr lang="en-US" altLang="zh-CN" sz="2000" b="1" kern="0" dirty="0">
              <a:solidFill>
                <a:srgbClr val="009900"/>
              </a:solidFill>
              <a:latin typeface="Comic Sans MS" panose="030F0702030302020204" pitchFamily="66" charset="0"/>
              <a:ea typeface="楷体_GB2312" pitchFamily="49" charset="-122"/>
            </a:endParaRPr>
          </a:p>
        </p:txBody>
      </p:sp>
      <p:sp>
        <p:nvSpPr>
          <p:cNvPr id="9" name="Rectangle 4"/>
          <p:cNvSpPr>
            <a:spLocks noChangeArrowheads="1"/>
          </p:cNvSpPr>
          <p:nvPr/>
        </p:nvSpPr>
        <p:spPr bwMode="auto">
          <a:xfrm>
            <a:off x="7848601" y="3767138"/>
            <a:ext cx="335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30000"/>
              </a:spcBef>
              <a:buFont typeface="Wingdings" panose="05000000000000000000" pitchFamily="2" charset="2"/>
              <a:buNone/>
            </a:pPr>
            <a:r>
              <a:rPr lang="en-US" altLang="zh-CN" sz="2000" b="1" dirty="0">
                <a:solidFill>
                  <a:srgbClr val="000099"/>
                </a:solidFill>
                <a:latin typeface="Comic Sans MS" panose="030F0702030302020204" pitchFamily="66" charset="0"/>
                <a:ea typeface="楷体_GB2312" pitchFamily="49" charset="-122"/>
              </a:rPr>
              <a:t>35</a:t>
            </a:r>
            <a:r>
              <a:rPr lang="zh-CN" altLang="en-US" sz="2000" b="1" dirty="0">
                <a:solidFill>
                  <a:srgbClr val="000099"/>
                </a:solidFill>
                <a:latin typeface="Comic Sans MS" panose="030F0702030302020204" pitchFamily="66" charset="0"/>
                <a:ea typeface="楷体_GB2312" pitchFamily="49" charset="-122"/>
              </a:rPr>
              <a:t>、</a:t>
            </a:r>
            <a:r>
              <a:rPr lang="en-US" altLang="zh-CN" sz="2000" b="1" dirty="0">
                <a:solidFill>
                  <a:srgbClr val="000099"/>
                </a:solidFill>
                <a:latin typeface="Comic Sans MS" panose="030F0702030302020204" pitchFamily="66" charset="0"/>
                <a:ea typeface="楷体_GB2312" pitchFamily="49" charset="-122"/>
              </a:rPr>
              <a:t>52</a:t>
            </a:r>
            <a:r>
              <a:rPr lang="zh-CN" altLang="en-US" sz="2000" b="1" dirty="0">
                <a:solidFill>
                  <a:srgbClr val="000099"/>
                </a:solidFill>
                <a:latin typeface="Comic Sans MS" panose="030F0702030302020204" pitchFamily="66" charset="0"/>
                <a:ea typeface="楷体_GB2312" pitchFamily="49" charset="-122"/>
              </a:rPr>
              <a:t>、</a:t>
            </a:r>
            <a:r>
              <a:rPr lang="en-US" altLang="zh-CN" sz="2000" b="1" dirty="0">
                <a:solidFill>
                  <a:srgbClr val="000099"/>
                </a:solidFill>
                <a:latin typeface="Comic Sans MS" panose="030F0702030302020204" pitchFamily="66" charset="0"/>
                <a:ea typeface="楷体_GB2312" pitchFamily="49" charset="-122"/>
              </a:rPr>
              <a:t>100</a:t>
            </a:r>
            <a:r>
              <a:rPr lang="zh-CN" altLang="en-US" sz="2000" b="1" dirty="0">
                <a:solidFill>
                  <a:srgbClr val="000099"/>
                </a:solidFill>
                <a:latin typeface="Comic Sans MS" panose="030F0702030302020204" pitchFamily="66" charset="0"/>
                <a:ea typeface="楷体_GB2312" pitchFamily="49" charset="-122"/>
              </a:rPr>
              <a:t>位：</a:t>
            </a:r>
            <a:r>
              <a:rPr lang="zh-CN" altLang="en-US" sz="2000" b="1" dirty="0">
                <a:solidFill>
                  <a:srgbClr val="009900"/>
                </a:solidFill>
                <a:latin typeface="Comic Sans MS" panose="030F0702030302020204" pitchFamily="66" charset="0"/>
                <a:ea typeface="楷体_GB2312" pitchFamily="49" charset="-122"/>
              </a:rPr>
              <a:t>多个</a:t>
            </a:r>
            <a:r>
              <a:rPr lang="en-US" altLang="zh-CN" sz="2000" b="1" dirty="0">
                <a:solidFill>
                  <a:srgbClr val="009900"/>
                </a:solidFill>
                <a:latin typeface="Comic Sans MS" panose="030F0702030302020204" pitchFamily="66" charset="0"/>
                <a:ea typeface="楷体_GB2312" pitchFamily="49" charset="-122"/>
              </a:rPr>
              <a:t>aa</a:t>
            </a:r>
            <a:endParaRPr lang="en-US" altLang="zh-CN" sz="2000" b="1" dirty="0">
              <a:solidFill>
                <a:srgbClr val="009900"/>
              </a:solidFill>
              <a:latin typeface="Comic Sans MS" panose="030F0702030302020204" pitchFamily="66" charset="0"/>
              <a:ea typeface="楷体_GB2312" pitchFamily="49" charset="-122"/>
            </a:endParaRPr>
          </a:p>
        </p:txBody>
      </p:sp>
      <p:sp>
        <p:nvSpPr>
          <p:cNvPr id="10" name="Rectangle 5"/>
          <p:cNvSpPr txBox="1">
            <a:spLocks noChangeArrowheads="1"/>
          </p:cNvSpPr>
          <p:nvPr/>
        </p:nvSpPr>
        <p:spPr>
          <a:xfrm>
            <a:off x="1238250" y="1606550"/>
            <a:ext cx="1819275" cy="609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40000"/>
              </a:spcAft>
              <a:buFont typeface="Wingdings" panose="05000000000000000000" pitchFamily="2" charset="2"/>
              <a:buNone/>
            </a:pPr>
            <a:r>
              <a:rPr lang="zh-CN" altLang="en-US" b="1" dirty="0">
                <a:solidFill>
                  <a:srgbClr val="C00000"/>
                </a:solidFill>
                <a:latin typeface="等线" panose="02010600030101010101" pitchFamily="2" charset="-122"/>
                <a:ea typeface="等线" panose="02010600030101010101" pitchFamily="2" charset="-122"/>
              </a:rPr>
              <a:t>重</a:t>
            </a:r>
            <a:r>
              <a:rPr lang="zh-CN" altLang="en-US" b="1" dirty="0" smtClean="0">
                <a:solidFill>
                  <a:srgbClr val="C00000"/>
                </a:solidFill>
                <a:latin typeface="等线" panose="02010600030101010101" pitchFamily="2" charset="-122"/>
                <a:ea typeface="等线" panose="02010600030101010101" pitchFamily="2" charset="-122"/>
              </a:rPr>
              <a:t>链</a:t>
            </a:r>
            <a:r>
              <a:rPr lang="en-US" altLang="zh-CN" b="1" dirty="0" smtClean="0">
                <a:solidFill>
                  <a:srgbClr val="C00000"/>
                </a:solidFill>
                <a:ea typeface="楷体_GB2312" pitchFamily="49" charset="-122"/>
              </a:rPr>
              <a:t>CDR</a:t>
            </a:r>
            <a:endParaRPr lang="en-US" altLang="zh-CN" b="1" dirty="0" smtClean="0">
              <a:solidFill>
                <a:srgbClr val="C00000"/>
              </a:solidFill>
              <a:ea typeface="楷体_GB2312" pitchFamily="49" charset="-122"/>
            </a:endParaRPr>
          </a:p>
          <a:p>
            <a:endParaRPr lang="en-US" altLang="zh-CN" b="1" dirty="0">
              <a:solidFill>
                <a:srgbClr val="C00000"/>
              </a:solidFill>
              <a:latin typeface="Comic Sans MS" panose="030F0702030302020204" pitchFamily="66"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checkerboard(across)">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print">
            <a:extLst>
              <a:ext uri="{28A0092B-C50C-407E-A947-70E740481C1C}">
                <a14:useLocalDpi xmlns:a14="http://schemas.microsoft.com/office/drawing/2010/main" val="0"/>
              </a:ext>
            </a:extLst>
          </a:blip>
          <a:srcRect t="25714"/>
          <a:stretch>
            <a:fillRect/>
          </a:stretch>
        </p:blipFill>
        <p:spPr>
          <a:xfrm>
            <a:off x="2701081" y="4165370"/>
            <a:ext cx="1241402" cy="1839088"/>
          </a:xfrm>
          <a:prstGeom prst="rect">
            <a:avLst/>
          </a:prstGeom>
        </p:spPr>
      </p:pic>
      <p:pic>
        <p:nvPicPr>
          <p:cNvPr id="41" name="图片 40"/>
          <p:cNvPicPr>
            <a:picLocks noChangeAspect="1"/>
          </p:cNvPicPr>
          <p:nvPr/>
        </p:nvPicPr>
        <p:blipFill rotWithShape="1">
          <a:blip r:embed="rId1" cstate="print">
            <a:extLst>
              <a:ext uri="{28A0092B-C50C-407E-A947-70E740481C1C}">
                <a14:useLocalDpi xmlns:a14="http://schemas.microsoft.com/office/drawing/2010/main" val="0"/>
              </a:ext>
            </a:extLst>
          </a:blip>
          <a:srcRect t="25714" r="60890"/>
          <a:stretch>
            <a:fillRect/>
          </a:stretch>
        </p:blipFill>
        <p:spPr>
          <a:xfrm rot="2309856">
            <a:off x="4479608" y="2014512"/>
            <a:ext cx="485506" cy="1839088"/>
          </a:xfrm>
          <a:prstGeom prst="rect">
            <a:avLst/>
          </a:prstGeom>
        </p:spPr>
      </p:pic>
      <p:pic>
        <p:nvPicPr>
          <p:cNvPr id="40" name="图片 39"/>
          <p:cNvPicPr>
            <a:picLocks noChangeAspect="1"/>
          </p:cNvPicPr>
          <p:nvPr/>
        </p:nvPicPr>
        <p:blipFill rotWithShape="1">
          <a:blip r:embed="rId1" cstate="print">
            <a:extLst>
              <a:ext uri="{28A0092B-C50C-407E-A947-70E740481C1C}">
                <a14:useLocalDpi xmlns:a14="http://schemas.microsoft.com/office/drawing/2010/main" val="0"/>
              </a:ext>
            </a:extLst>
          </a:blip>
          <a:srcRect t="25714" r="60890"/>
          <a:stretch>
            <a:fillRect/>
          </a:stretch>
        </p:blipFill>
        <p:spPr>
          <a:xfrm rot="2309856">
            <a:off x="3906955" y="1662528"/>
            <a:ext cx="485506" cy="1839088"/>
          </a:xfrm>
          <a:prstGeom prst="rect">
            <a:avLst/>
          </a:prstGeom>
        </p:spPr>
      </p:pic>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t="25714" r="60890"/>
          <a:stretch>
            <a:fillRect/>
          </a:stretch>
        </p:blipFill>
        <p:spPr>
          <a:xfrm rot="19428645">
            <a:off x="2097315" y="1709861"/>
            <a:ext cx="485506" cy="1839088"/>
          </a:xfrm>
          <a:prstGeom prst="rect">
            <a:avLst/>
          </a:prstGeom>
        </p:spPr>
      </p:pic>
      <p:pic>
        <p:nvPicPr>
          <p:cNvPr id="38" name="图片 37"/>
          <p:cNvPicPr>
            <a:picLocks noChangeAspect="1"/>
          </p:cNvPicPr>
          <p:nvPr/>
        </p:nvPicPr>
        <p:blipFill rotWithShape="1">
          <a:blip r:embed="rId1" cstate="print">
            <a:extLst>
              <a:ext uri="{28A0092B-C50C-407E-A947-70E740481C1C}">
                <a14:useLocalDpi xmlns:a14="http://schemas.microsoft.com/office/drawing/2010/main" val="0"/>
              </a:ext>
            </a:extLst>
          </a:blip>
          <a:srcRect t="25714" r="60890"/>
          <a:stretch>
            <a:fillRect/>
          </a:stretch>
        </p:blipFill>
        <p:spPr>
          <a:xfrm rot="19428645">
            <a:off x="1525228" y="2087146"/>
            <a:ext cx="485506" cy="1839088"/>
          </a:xfrm>
          <a:prstGeom prst="rect">
            <a:avLst/>
          </a:prstGeom>
        </p:spPr>
      </p:pic>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b="86988"/>
          <a:stretch>
            <a:fillRect/>
          </a:stretch>
        </p:blipFill>
        <p:spPr>
          <a:xfrm rot="2458368">
            <a:off x="3431874" y="3383850"/>
            <a:ext cx="1031955" cy="322144"/>
          </a:xfrm>
          <a:prstGeom prst="rect">
            <a:avLst/>
          </a:prstGeom>
        </p:spPr>
      </p:pic>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b="86988"/>
          <a:stretch>
            <a:fillRect/>
          </a:stretch>
        </p:blipFill>
        <p:spPr>
          <a:xfrm rot="19331557">
            <a:off x="2151616" y="3325635"/>
            <a:ext cx="1031955" cy="322144"/>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006" y="3308623"/>
            <a:ext cx="1058015" cy="895829"/>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643" y="3909574"/>
            <a:ext cx="1084464" cy="2328372"/>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470" y="3909574"/>
            <a:ext cx="1058014" cy="240871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0396" y="1681404"/>
            <a:ext cx="1592311" cy="1913249"/>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4583" y="1905155"/>
            <a:ext cx="1666372" cy="1919944"/>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227" y="2063280"/>
            <a:ext cx="1676952" cy="1846294"/>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5813" y="1651855"/>
            <a:ext cx="1789807" cy="2006986"/>
          </a:xfrm>
          <a:prstGeom prst="rect">
            <a:avLst/>
          </a:prstGeom>
        </p:spPr>
      </p:pic>
      <p:sp>
        <p:nvSpPr>
          <p:cNvPr id="7170" name="Rectangle 2"/>
          <p:cNvSpPr>
            <a:spLocks noGrp="1" noChangeArrowheads="1"/>
          </p:cNvSpPr>
          <p:nvPr>
            <p:ph type="title"/>
          </p:nvPr>
        </p:nvSpPr>
        <p:spPr>
          <a:xfrm>
            <a:off x="385294" y="147119"/>
            <a:ext cx="7010400" cy="955675"/>
          </a:xfrm>
        </p:spPr>
        <p:txBody>
          <a:bodyPr/>
          <a:lstStyle/>
          <a:p>
            <a:pPr eaLnBrk="1" hangingPunct="1"/>
            <a:r>
              <a:rPr lang="zh-CN" altLang="en-US" sz="3800" b="1" dirty="0">
                <a:ea typeface="黑体" panose="02010609060101010101" pitchFamily="49" charset="-122"/>
              </a:rPr>
              <a:t>免疫球蛋白的功能区结构</a:t>
            </a:r>
            <a:endParaRPr lang="zh-CN" altLang="en-US" sz="3800" b="1" dirty="0">
              <a:ea typeface="黑体" panose="02010609060101010101" pitchFamily="49" charset="-122"/>
            </a:endParaRPr>
          </a:p>
        </p:txBody>
      </p:sp>
      <p:pic>
        <p:nvPicPr>
          <p:cNvPr id="7172" name="Picture 163" descr="IgG2a结构"/>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63174" y="147119"/>
            <a:ext cx="1812007" cy="14413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b="77366"/>
          <a:stretch>
            <a:fillRect/>
          </a:stretch>
        </p:blipFill>
        <p:spPr>
          <a:xfrm>
            <a:off x="2720166" y="3544924"/>
            <a:ext cx="1241402" cy="560351"/>
          </a:xfrm>
          <a:prstGeom prst="rect">
            <a:avLst/>
          </a:prstGeom>
        </p:spPr>
      </p:pic>
      <p:sp>
        <p:nvSpPr>
          <p:cNvPr id="3" name="文本框 2"/>
          <p:cNvSpPr txBox="1"/>
          <p:nvPr/>
        </p:nvSpPr>
        <p:spPr>
          <a:xfrm rot="19726309">
            <a:off x="1371565" y="1471545"/>
            <a:ext cx="381000" cy="369332"/>
          </a:xfrm>
          <a:prstGeom prst="rect">
            <a:avLst/>
          </a:prstGeom>
          <a:noFill/>
        </p:spPr>
        <p:txBody>
          <a:bodyPr wrap="square" rtlCol="0">
            <a:spAutoFit/>
          </a:bodyPr>
          <a:lstStyle/>
          <a:p>
            <a:r>
              <a:rPr lang="en-US" altLang="zh-CN" b="1" dirty="0"/>
              <a:t>H</a:t>
            </a:r>
            <a:endParaRPr lang="zh-CN" altLang="en-US" b="1" dirty="0"/>
          </a:p>
        </p:txBody>
      </p:sp>
      <p:sp>
        <p:nvSpPr>
          <p:cNvPr id="20" name="文本框 19"/>
          <p:cNvSpPr txBox="1"/>
          <p:nvPr/>
        </p:nvSpPr>
        <p:spPr>
          <a:xfrm rot="19538682">
            <a:off x="913516" y="1765960"/>
            <a:ext cx="381000" cy="369332"/>
          </a:xfrm>
          <a:prstGeom prst="rect">
            <a:avLst/>
          </a:prstGeom>
          <a:noFill/>
        </p:spPr>
        <p:txBody>
          <a:bodyPr wrap="square" rtlCol="0">
            <a:spAutoFit/>
          </a:bodyPr>
          <a:lstStyle/>
          <a:p>
            <a:r>
              <a:rPr lang="en-US" altLang="zh-CN" b="1" dirty="0"/>
              <a:t>L</a:t>
            </a:r>
            <a:endParaRPr lang="zh-CN" altLang="en-US" b="1" dirty="0"/>
          </a:p>
        </p:txBody>
      </p:sp>
      <p:sp>
        <p:nvSpPr>
          <p:cNvPr id="4" name="文本框 3"/>
          <p:cNvSpPr txBox="1"/>
          <p:nvPr/>
        </p:nvSpPr>
        <p:spPr>
          <a:xfrm rot="18256312">
            <a:off x="5337277" y="2741429"/>
            <a:ext cx="891172" cy="369332"/>
          </a:xfrm>
          <a:prstGeom prst="rect">
            <a:avLst/>
          </a:prstGeom>
          <a:noFill/>
        </p:spPr>
        <p:txBody>
          <a:bodyPr wrap="square" rtlCol="0">
            <a:spAutoFit/>
          </a:bodyPr>
          <a:lstStyle/>
          <a:p>
            <a:r>
              <a:rPr lang="en-US" altLang="zh-CN" b="1" dirty="0"/>
              <a:t>110aa</a:t>
            </a:r>
            <a:endParaRPr lang="zh-CN" altLang="en-US" b="1" dirty="0"/>
          </a:p>
        </p:txBody>
      </p:sp>
      <p:cxnSp>
        <p:nvCxnSpPr>
          <p:cNvPr id="6" name="直接箭头连接符 5"/>
          <p:cNvCxnSpPr/>
          <p:nvPr/>
        </p:nvCxnSpPr>
        <p:spPr>
          <a:xfrm flipV="1">
            <a:off x="5309851" y="2508292"/>
            <a:ext cx="579931" cy="762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4689710" y="3308623"/>
            <a:ext cx="604571" cy="82106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rot="18256312">
            <a:off x="4770747" y="3485415"/>
            <a:ext cx="947522" cy="369332"/>
          </a:xfrm>
          <a:prstGeom prst="rect">
            <a:avLst/>
          </a:prstGeom>
          <a:noFill/>
        </p:spPr>
        <p:txBody>
          <a:bodyPr wrap="square" rtlCol="0">
            <a:spAutoFit/>
          </a:bodyPr>
          <a:lstStyle/>
          <a:p>
            <a:r>
              <a:rPr lang="en-US" altLang="zh-CN" b="1" dirty="0"/>
              <a:t>110aa</a:t>
            </a:r>
            <a:endParaRPr lang="zh-CN" altLang="en-US" b="1" dirty="0"/>
          </a:p>
        </p:txBody>
      </p:sp>
      <p:sp>
        <p:nvSpPr>
          <p:cNvPr id="26" name="文本框 25"/>
          <p:cNvSpPr txBox="1"/>
          <p:nvPr/>
        </p:nvSpPr>
        <p:spPr>
          <a:xfrm rot="1945935">
            <a:off x="5292812" y="1658775"/>
            <a:ext cx="381000" cy="369332"/>
          </a:xfrm>
          <a:prstGeom prst="rect">
            <a:avLst/>
          </a:prstGeom>
          <a:noFill/>
        </p:spPr>
        <p:txBody>
          <a:bodyPr wrap="square" rtlCol="0">
            <a:spAutoFit/>
          </a:bodyPr>
          <a:lstStyle/>
          <a:p>
            <a:r>
              <a:rPr lang="en-US" altLang="zh-CN" b="1" dirty="0"/>
              <a:t>L</a:t>
            </a:r>
            <a:endParaRPr lang="zh-CN" altLang="en-US" b="1" dirty="0"/>
          </a:p>
        </p:txBody>
      </p:sp>
      <p:sp>
        <p:nvSpPr>
          <p:cNvPr id="27" name="文本框 26"/>
          <p:cNvSpPr txBox="1"/>
          <p:nvPr/>
        </p:nvSpPr>
        <p:spPr>
          <a:xfrm rot="1865933">
            <a:off x="4838969" y="1436564"/>
            <a:ext cx="381000" cy="369332"/>
          </a:xfrm>
          <a:prstGeom prst="rect">
            <a:avLst/>
          </a:prstGeom>
          <a:noFill/>
        </p:spPr>
        <p:txBody>
          <a:bodyPr wrap="square" rtlCol="0">
            <a:spAutoFit/>
          </a:bodyPr>
          <a:lstStyle/>
          <a:p>
            <a:r>
              <a:rPr lang="en-US" altLang="zh-CN" b="1" dirty="0"/>
              <a:t>H</a:t>
            </a:r>
            <a:endParaRPr lang="zh-CN" altLang="en-US" b="1" dirty="0"/>
          </a:p>
        </p:txBody>
      </p:sp>
      <p:grpSp>
        <p:nvGrpSpPr>
          <p:cNvPr id="29" name="组合 28"/>
          <p:cNvGrpSpPr/>
          <p:nvPr/>
        </p:nvGrpSpPr>
        <p:grpSpPr>
          <a:xfrm>
            <a:off x="6916778" y="2975747"/>
            <a:ext cx="4568644" cy="3044849"/>
            <a:chOff x="7648506" y="3423736"/>
            <a:chExt cx="3778877" cy="2535752"/>
          </a:xfrm>
        </p:grpSpPr>
        <p:sp>
          <p:nvSpPr>
            <p:cNvPr id="19" name="任意多边形 18"/>
            <p:cNvSpPr/>
            <p:nvPr/>
          </p:nvSpPr>
          <p:spPr>
            <a:xfrm>
              <a:off x="7930242" y="3705229"/>
              <a:ext cx="3193195" cy="1972380"/>
            </a:xfrm>
            <a:custGeom>
              <a:avLst/>
              <a:gdLst>
                <a:gd name="connsiteX0" fmla="*/ 0 w 3193195"/>
                <a:gd name="connsiteY0" fmla="*/ 0 h 1972380"/>
                <a:gd name="connsiteX1" fmla="*/ 3193195 w 3193195"/>
                <a:gd name="connsiteY1" fmla="*/ 0 h 1972380"/>
                <a:gd name="connsiteX2" fmla="*/ 3193195 w 3193195"/>
                <a:gd name="connsiteY2" fmla="*/ 1972380 h 1972380"/>
                <a:gd name="connsiteX3" fmla="*/ 0 w 3193195"/>
                <a:gd name="connsiteY3" fmla="*/ 1972380 h 1972380"/>
                <a:gd name="connsiteX4" fmla="*/ 0 w 3193195"/>
                <a:gd name="connsiteY4" fmla="*/ 0 h 1972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195" h="1972380">
                  <a:moveTo>
                    <a:pt x="0" y="0"/>
                  </a:moveTo>
                  <a:lnTo>
                    <a:pt x="3193195" y="0"/>
                  </a:lnTo>
                  <a:lnTo>
                    <a:pt x="3193195" y="1972380"/>
                  </a:lnTo>
                  <a:lnTo>
                    <a:pt x="0" y="19723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150000"/>
                </a:lnSpc>
                <a:spcBef>
                  <a:spcPct val="0"/>
                </a:spcBef>
                <a:spcAft>
                  <a:spcPct val="35000"/>
                </a:spcAft>
              </a:pPr>
              <a:r>
                <a:rPr lang="en-US" sz="2000" b="1" kern="1200" dirty="0" smtClean="0"/>
                <a:t>Ig</a:t>
              </a:r>
              <a:r>
                <a:rPr lang="zh-CN" sz="2000" b="1" kern="1200" dirty="0" smtClean="0"/>
                <a:t>分子的</a:t>
              </a:r>
              <a:r>
                <a:rPr lang="en-US" sz="2000" b="1" kern="1200" dirty="0" smtClean="0"/>
                <a:t>H</a:t>
              </a:r>
              <a:r>
                <a:rPr lang="zh-CN" sz="2000" b="1" kern="1200" dirty="0" smtClean="0"/>
                <a:t>链和</a:t>
              </a:r>
              <a:r>
                <a:rPr lang="en-US" sz="2000" b="1" kern="1200" dirty="0" smtClean="0"/>
                <a:t>L</a:t>
              </a:r>
              <a:r>
                <a:rPr lang="zh-CN" sz="2000" b="1" kern="1200" dirty="0" smtClean="0"/>
                <a:t>链可以通过链内二硫键折叠成若干个球形结构，每一个球形结构由</a:t>
              </a:r>
              <a:r>
                <a:rPr lang="en-US" sz="2000" b="1" kern="1200" dirty="0" smtClean="0"/>
                <a:t>110</a:t>
              </a:r>
              <a:r>
                <a:rPr lang="zh-CN" sz="2000" b="1" kern="1200" dirty="0" smtClean="0"/>
                <a:t>个氨基酸组成，具有一定的生理功能</a:t>
              </a:r>
              <a:r>
                <a:rPr lang="zh-CN" altLang="en-US" sz="2000" b="1" kern="1200" dirty="0" smtClean="0"/>
                <a:t>。</a:t>
              </a:r>
              <a:endParaRPr lang="zh-CN" altLang="en-US" sz="2000" b="1" kern="1200" dirty="0"/>
            </a:p>
          </p:txBody>
        </p:sp>
        <p:sp>
          <p:nvSpPr>
            <p:cNvPr id="21" name="半闭框 20"/>
            <p:cNvSpPr/>
            <p:nvPr/>
          </p:nvSpPr>
          <p:spPr>
            <a:xfrm>
              <a:off x="7648506" y="3423736"/>
              <a:ext cx="766881" cy="767079"/>
            </a:xfrm>
            <a:prstGeom prst="halfFrame">
              <a:avLst>
                <a:gd name="adj1" fmla="val 25770"/>
                <a:gd name="adj2" fmla="val 2577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2" name="半闭框 21"/>
            <p:cNvSpPr/>
            <p:nvPr/>
          </p:nvSpPr>
          <p:spPr>
            <a:xfrm rot="5400000">
              <a:off x="10660403" y="3423835"/>
              <a:ext cx="767079" cy="766881"/>
            </a:xfrm>
            <a:prstGeom prst="halfFrame">
              <a:avLst>
                <a:gd name="adj1" fmla="val 25770"/>
                <a:gd name="adj2" fmla="val 25770"/>
              </a:avLst>
            </a:prstGeom>
          </p:spPr>
          <p:style>
            <a:lnRef idx="0">
              <a:schemeClr val="lt1">
                <a:hueOff val="0"/>
                <a:satOff val="0"/>
                <a:lumOff val="0"/>
                <a:alphaOff val="0"/>
              </a:schemeClr>
            </a:lnRef>
            <a:fillRef idx="3">
              <a:schemeClr val="accent2">
                <a:hueOff val="-485121"/>
                <a:satOff val="-27974"/>
                <a:lumOff val="2876"/>
                <a:alphaOff val="0"/>
              </a:schemeClr>
            </a:fillRef>
            <a:effectRef idx="3">
              <a:schemeClr val="accent2">
                <a:hueOff val="-485121"/>
                <a:satOff val="-27974"/>
                <a:lumOff val="2876"/>
                <a:alphaOff val="0"/>
              </a:schemeClr>
            </a:effectRef>
            <a:fontRef idx="minor">
              <a:schemeClr val="lt1"/>
            </a:fontRef>
          </p:style>
        </p:sp>
        <p:sp>
          <p:nvSpPr>
            <p:cNvPr id="23" name="半闭框 22"/>
            <p:cNvSpPr/>
            <p:nvPr/>
          </p:nvSpPr>
          <p:spPr>
            <a:xfrm rot="16200000">
              <a:off x="7648407" y="5192508"/>
              <a:ext cx="767079" cy="766881"/>
            </a:xfrm>
            <a:prstGeom prst="halfFrame">
              <a:avLst>
                <a:gd name="adj1" fmla="val 25770"/>
                <a:gd name="adj2" fmla="val 25770"/>
              </a:avLst>
            </a:prstGeom>
          </p:spPr>
          <p:style>
            <a:lnRef idx="0">
              <a:schemeClr val="lt1">
                <a:hueOff val="0"/>
                <a:satOff val="0"/>
                <a:lumOff val="0"/>
                <a:alphaOff val="0"/>
              </a:schemeClr>
            </a:lnRef>
            <a:fillRef idx="3">
              <a:schemeClr val="accent2">
                <a:hueOff val="-970242"/>
                <a:satOff val="-55950"/>
                <a:lumOff val="5752"/>
                <a:alphaOff val="0"/>
              </a:schemeClr>
            </a:fillRef>
            <a:effectRef idx="3">
              <a:schemeClr val="accent2">
                <a:hueOff val="-970242"/>
                <a:satOff val="-55950"/>
                <a:lumOff val="5752"/>
                <a:alphaOff val="0"/>
              </a:schemeClr>
            </a:effectRef>
            <a:fontRef idx="minor">
              <a:schemeClr val="lt1"/>
            </a:fontRef>
          </p:style>
        </p:sp>
        <p:sp>
          <p:nvSpPr>
            <p:cNvPr id="28" name="半闭框 27"/>
            <p:cNvSpPr/>
            <p:nvPr/>
          </p:nvSpPr>
          <p:spPr>
            <a:xfrm rot="10800000">
              <a:off x="10660502" y="5192408"/>
              <a:ext cx="766881" cy="767079"/>
            </a:xfrm>
            <a:prstGeom prst="halfFrame">
              <a:avLst>
                <a:gd name="adj1" fmla="val 25770"/>
                <a:gd name="adj2" fmla="val 25770"/>
              </a:avLst>
            </a:prstGeom>
          </p:spPr>
          <p:style>
            <a:lnRef idx="0">
              <a:schemeClr val="lt1">
                <a:hueOff val="0"/>
                <a:satOff val="0"/>
                <a:lumOff val="0"/>
                <a:alphaOff val="0"/>
              </a:schemeClr>
            </a:lnRef>
            <a:fillRef idx="3">
              <a:schemeClr val="accent2">
                <a:hueOff val="-1455363"/>
                <a:satOff val="-83926"/>
                <a:lumOff val="8628"/>
                <a:alphaOff val="0"/>
              </a:schemeClr>
            </a:fillRef>
            <a:effectRef idx="3">
              <a:schemeClr val="accent2">
                <a:hueOff val="-1455363"/>
                <a:satOff val="-83926"/>
                <a:lumOff val="8628"/>
                <a:alphaOff val="0"/>
              </a:schemeClr>
            </a:effectRef>
            <a:fontRef idx="minor">
              <a:schemeClr val="lt1"/>
            </a:fontRef>
          </p:style>
        </p:sp>
      </p:grpSp>
      <p:grpSp>
        <p:nvGrpSpPr>
          <p:cNvPr id="31" name="组合 30"/>
          <p:cNvGrpSpPr/>
          <p:nvPr/>
        </p:nvGrpSpPr>
        <p:grpSpPr>
          <a:xfrm>
            <a:off x="6869542" y="1885586"/>
            <a:ext cx="1845833" cy="864209"/>
            <a:chOff x="6869542" y="1885586"/>
            <a:chExt cx="1845833" cy="864209"/>
          </a:xfrm>
        </p:grpSpPr>
        <p:sp>
          <p:nvSpPr>
            <p:cNvPr id="18" name="矩形 17"/>
            <p:cNvSpPr/>
            <p:nvPr/>
          </p:nvSpPr>
          <p:spPr>
            <a:xfrm>
              <a:off x="6869542" y="1885586"/>
              <a:ext cx="1845833" cy="864209"/>
            </a:xfrm>
            <a:prstGeom prst="rect">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2">
                <a:tint val="50000"/>
                <a:hueOff val="0"/>
                <a:satOff val="0"/>
                <a:lumOff val="0"/>
                <a:alphaOff val="0"/>
              </a:schemeClr>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30" name="文本框 29"/>
            <p:cNvSpPr txBox="1"/>
            <p:nvPr/>
          </p:nvSpPr>
          <p:spPr>
            <a:xfrm>
              <a:off x="7105430" y="2013086"/>
              <a:ext cx="1609945" cy="584775"/>
            </a:xfrm>
            <a:prstGeom prst="rect">
              <a:avLst/>
            </a:prstGeom>
            <a:noFill/>
          </p:spPr>
          <p:txBody>
            <a:bodyPr wrap="square" rtlCol="0">
              <a:spAutoFit/>
            </a:bodyPr>
            <a:lstStyle/>
            <a:p>
              <a:r>
                <a:rPr lang="zh-CN" altLang="en-US" sz="3200" b="1" dirty="0" smtClean="0"/>
                <a:t>功能区</a:t>
              </a:r>
              <a:endParaRPr lang="zh-CN" altLang="en-US" sz="32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749"/>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5" presetClass="emph" presetSubtype="0" fill="hold" nodeType="clickEffect">
                                  <p:stCondLst>
                                    <p:cond delay="0"/>
                                  </p:stCondLst>
                                  <p:childTnLst>
                                    <p:anim calcmode="discrete" valueType="str">
                                      <p:cBhvr>
                                        <p:cTn id="21" dur="1000" fill="hold"/>
                                        <p:tgtEl>
                                          <p:spTgt spid="38"/>
                                        </p:tgtEl>
                                        <p:attrNameLst>
                                          <p:attrName>style.visibility</p:attrName>
                                        </p:attrNameLst>
                                      </p:cBhvr>
                                      <p:tavLst>
                                        <p:tav tm="0">
                                          <p:val>
                                            <p:strVal val="hidden"/>
                                          </p:val>
                                        </p:tav>
                                        <p:tav tm="50000">
                                          <p:val>
                                            <p:strVal val="visible"/>
                                          </p:val>
                                        </p:tav>
                                      </p:tavLst>
                                    </p:anim>
                                  </p:childTnLst>
                                </p:cTn>
                              </p:par>
                              <p:par>
                                <p:cTn id="22" presetID="35" presetClass="emph" presetSubtype="0" fill="hold" nodeType="withEffect">
                                  <p:stCondLst>
                                    <p:cond delay="0"/>
                                  </p:stCondLst>
                                  <p:childTnLst>
                                    <p:anim calcmode="discrete" valueType="str">
                                      <p:cBhvr>
                                        <p:cTn id="23" dur="1000" fill="hold"/>
                                        <p:tgtEl>
                                          <p:spTgt spid="39"/>
                                        </p:tgtEl>
                                        <p:attrNameLst>
                                          <p:attrName>style.visibility</p:attrName>
                                        </p:attrNameLst>
                                      </p:cBhvr>
                                      <p:tavLst>
                                        <p:tav tm="0">
                                          <p:val>
                                            <p:strVal val="hidden"/>
                                          </p:val>
                                        </p:tav>
                                        <p:tav tm="50000">
                                          <p:val>
                                            <p:strVal val="visible"/>
                                          </p:val>
                                        </p:tav>
                                      </p:tavLst>
                                    </p:anim>
                                  </p:childTnLst>
                                </p:cTn>
                              </p:par>
                              <p:par>
                                <p:cTn id="24" presetID="35" presetClass="emph" presetSubtype="0" fill="hold" nodeType="withEffect">
                                  <p:stCondLst>
                                    <p:cond delay="0"/>
                                  </p:stCondLst>
                                  <p:childTnLst>
                                    <p:anim calcmode="discrete" valueType="str">
                                      <p:cBhvr>
                                        <p:cTn id="25" dur="1000" fill="hold"/>
                                        <p:tgtEl>
                                          <p:spTgt spid="40"/>
                                        </p:tgtEl>
                                        <p:attrNameLst>
                                          <p:attrName>style.visibility</p:attrName>
                                        </p:attrNameLst>
                                      </p:cBhvr>
                                      <p:tavLst>
                                        <p:tav tm="0">
                                          <p:val>
                                            <p:strVal val="hidden"/>
                                          </p:val>
                                        </p:tav>
                                        <p:tav tm="50000">
                                          <p:val>
                                            <p:strVal val="visible"/>
                                          </p:val>
                                        </p:tav>
                                      </p:tavLst>
                                    </p:anim>
                                  </p:childTnLst>
                                </p:cTn>
                              </p:par>
                              <p:par>
                                <p:cTn id="26" presetID="35" presetClass="emph" presetSubtype="0" fill="hold" nodeType="withEffect">
                                  <p:stCondLst>
                                    <p:cond delay="0"/>
                                  </p:stCondLst>
                                  <p:childTnLst>
                                    <p:anim calcmode="discrete" valueType="str">
                                      <p:cBhvr>
                                        <p:cTn id="27" dur="1000" fill="hold"/>
                                        <p:tgtEl>
                                          <p:spTgt spid="41"/>
                                        </p:tgtEl>
                                        <p:attrNameLst>
                                          <p:attrName>style.visibility</p:attrName>
                                        </p:attrNameLst>
                                      </p:cBhvr>
                                      <p:tavLst>
                                        <p:tav tm="0">
                                          <p:val>
                                            <p:strVal val="hidden"/>
                                          </p:val>
                                        </p:tav>
                                        <p:tav tm="50000">
                                          <p:val>
                                            <p:strVal val="visible"/>
                                          </p:val>
                                        </p:tav>
                                      </p:tavLst>
                                    </p:anim>
                                  </p:childTnLst>
                                </p:cTn>
                              </p:par>
                              <p:par>
                                <p:cTn id="28" presetID="35" presetClass="emph" presetSubtype="0" fill="hold" nodeType="withEffect">
                                  <p:stCondLst>
                                    <p:cond delay="0"/>
                                  </p:stCondLst>
                                  <p:childTnLst>
                                    <p:anim calcmode="discrete" valueType="str">
                                      <p:cBhvr>
                                        <p:cTn id="29" dur="1000" fill="hold"/>
                                        <p:tgtEl>
                                          <p:spTgt spid="35"/>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3459164" y="2649539"/>
            <a:ext cx="5083175" cy="1316037"/>
            <a:chOff x="1219" y="1669"/>
            <a:chExt cx="3202" cy="829"/>
          </a:xfrm>
        </p:grpSpPr>
        <p:sp>
          <p:nvSpPr>
            <p:cNvPr id="8242" name="Rectangle 3"/>
            <p:cNvSpPr>
              <a:spLocks noChangeArrowheads="1"/>
            </p:cNvSpPr>
            <p:nvPr/>
          </p:nvSpPr>
          <p:spPr bwMode="auto">
            <a:xfrm rot="18900000" flipV="1">
              <a:off x="1025" y="2026"/>
              <a:ext cx="666" cy="277"/>
            </a:xfrm>
            <a:prstGeom prst="rect">
              <a:avLst/>
            </a:prstGeom>
            <a:gradFill>
              <a:gsLst>
                <a:gs pos="3000">
                  <a:srgbClr val="7030A0"/>
                </a:gs>
                <a:gs pos="100000">
                  <a:srgbClr val="9B2D8E"/>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8243" name="Rectangle 4"/>
            <p:cNvSpPr>
              <a:spLocks noChangeArrowheads="1"/>
            </p:cNvSpPr>
            <p:nvPr/>
          </p:nvSpPr>
          <p:spPr bwMode="auto">
            <a:xfrm rot="1416433" flipV="1">
              <a:off x="1765" y="1796"/>
              <a:ext cx="666" cy="277"/>
            </a:xfrm>
            <a:prstGeom prst="rect">
              <a:avLst/>
            </a:prstGeom>
            <a:gradFill>
              <a:gsLst>
                <a:gs pos="3000">
                  <a:srgbClr val="7030A0"/>
                </a:gs>
                <a:gs pos="100000">
                  <a:srgbClr val="9B2D8E"/>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8244" name="Rectangle 5"/>
            <p:cNvSpPr>
              <a:spLocks noChangeArrowheads="1"/>
            </p:cNvSpPr>
            <p:nvPr/>
          </p:nvSpPr>
          <p:spPr bwMode="auto">
            <a:xfrm rot="20256164" flipV="1">
              <a:off x="2953" y="1796"/>
              <a:ext cx="666" cy="277"/>
            </a:xfrm>
            <a:prstGeom prst="rect">
              <a:avLst/>
            </a:prstGeom>
            <a:gradFill>
              <a:gsLst>
                <a:gs pos="3000">
                  <a:srgbClr val="7030A0"/>
                </a:gs>
                <a:gs pos="100000">
                  <a:srgbClr val="9B2D8E"/>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8245" name="Rectangle 6"/>
            <p:cNvSpPr>
              <a:spLocks noChangeArrowheads="1"/>
            </p:cNvSpPr>
            <p:nvPr/>
          </p:nvSpPr>
          <p:spPr bwMode="auto">
            <a:xfrm rot="17599" flipV="1">
              <a:off x="3755" y="1669"/>
              <a:ext cx="666" cy="277"/>
            </a:xfrm>
            <a:prstGeom prst="rect">
              <a:avLst/>
            </a:prstGeom>
            <a:gradFill>
              <a:gsLst>
                <a:gs pos="3000">
                  <a:srgbClr val="9B2D8E"/>
                </a:gs>
                <a:gs pos="100000">
                  <a:srgbClr val="EA86EC"/>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8246" name="Freeform 7"/>
            <p:cNvSpPr/>
            <p:nvPr/>
          </p:nvSpPr>
          <p:spPr bwMode="auto">
            <a:xfrm flipV="1">
              <a:off x="1585" y="1722"/>
              <a:ext cx="202" cy="217"/>
            </a:xfrm>
            <a:custGeom>
              <a:avLst/>
              <a:gdLst>
                <a:gd name="T0" fmla="*/ 0 w 202"/>
                <a:gd name="T1" fmla="*/ 0 h 217"/>
                <a:gd name="T2" fmla="*/ 67 w 202"/>
                <a:gd name="T3" fmla="*/ 217 h 217"/>
                <a:gd name="T4" fmla="*/ 202 w 202"/>
                <a:gd name="T5" fmla="*/ 150 h 217"/>
                <a:gd name="T6" fmla="*/ 0 60000 65536"/>
                <a:gd name="T7" fmla="*/ 0 60000 65536"/>
                <a:gd name="T8" fmla="*/ 0 60000 65536"/>
                <a:gd name="T9" fmla="*/ 0 w 202"/>
                <a:gd name="T10" fmla="*/ 0 h 217"/>
                <a:gd name="T11" fmla="*/ 202 w 202"/>
                <a:gd name="T12" fmla="*/ 217 h 217"/>
              </a:gdLst>
              <a:ahLst/>
              <a:cxnLst>
                <a:cxn ang="T6">
                  <a:pos x="T0" y="T1"/>
                </a:cxn>
                <a:cxn ang="T7">
                  <a:pos x="T2" y="T3"/>
                </a:cxn>
                <a:cxn ang="T8">
                  <a:pos x="T4" y="T5"/>
                </a:cxn>
              </a:cxnLst>
              <a:rect l="T9" t="T10" r="T11" b="T12"/>
              <a:pathLst>
                <a:path w="202" h="217">
                  <a:moveTo>
                    <a:pt x="0" y="0"/>
                  </a:moveTo>
                  <a:lnTo>
                    <a:pt x="67" y="217"/>
                  </a:lnTo>
                  <a:lnTo>
                    <a:pt x="202" y="150"/>
                  </a:ln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247" name="Freeform 8"/>
            <p:cNvSpPr/>
            <p:nvPr/>
          </p:nvSpPr>
          <p:spPr bwMode="auto">
            <a:xfrm flipV="1">
              <a:off x="2408" y="2051"/>
              <a:ext cx="553" cy="97"/>
            </a:xfrm>
            <a:custGeom>
              <a:avLst/>
              <a:gdLst>
                <a:gd name="T0" fmla="*/ 0 w 553"/>
                <a:gd name="T1" fmla="*/ 82 h 97"/>
                <a:gd name="T2" fmla="*/ 67 w 553"/>
                <a:gd name="T3" fmla="*/ 0 h 97"/>
                <a:gd name="T4" fmla="*/ 478 w 553"/>
                <a:gd name="T5" fmla="*/ 0 h 97"/>
                <a:gd name="T6" fmla="*/ 553 w 553"/>
                <a:gd name="T7" fmla="*/ 97 h 97"/>
                <a:gd name="T8" fmla="*/ 0 60000 65536"/>
                <a:gd name="T9" fmla="*/ 0 60000 65536"/>
                <a:gd name="T10" fmla="*/ 0 60000 65536"/>
                <a:gd name="T11" fmla="*/ 0 60000 65536"/>
                <a:gd name="T12" fmla="*/ 0 w 553"/>
                <a:gd name="T13" fmla="*/ 0 h 97"/>
                <a:gd name="T14" fmla="*/ 553 w 553"/>
                <a:gd name="T15" fmla="*/ 97 h 97"/>
              </a:gdLst>
              <a:ahLst/>
              <a:cxnLst>
                <a:cxn ang="T8">
                  <a:pos x="T0" y="T1"/>
                </a:cxn>
                <a:cxn ang="T9">
                  <a:pos x="T2" y="T3"/>
                </a:cxn>
                <a:cxn ang="T10">
                  <a:pos x="T4" y="T5"/>
                </a:cxn>
                <a:cxn ang="T11">
                  <a:pos x="T6" y="T7"/>
                </a:cxn>
              </a:cxnLst>
              <a:rect l="T12" t="T13" r="T14" b="T15"/>
              <a:pathLst>
                <a:path w="553" h="97">
                  <a:moveTo>
                    <a:pt x="0" y="82"/>
                  </a:moveTo>
                  <a:lnTo>
                    <a:pt x="67" y="0"/>
                  </a:lnTo>
                  <a:lnTo>
                    <a:pt x="478" y="0"/>
                  </a:lnTo>
                  <a:lnTo>
                    <a:pt x="553" y="97"/>
                  </a:ln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248" name="Line 9"/>
            <p:cNvSpPr>
              <a:spLocks noChangeShapeType="1"/>
            </p:cNvSpPr>
            <p:nvPr/>
          </p:nvSpPr>
          <p:spPr bwMode="auto">
            <a:xfrm>
              <a:off x="3590" y="1811"/>
              <a:ext cx="172"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 name="Group 10"/>
          <p:cNvGrpSpPr/>
          <p:nvPr/>
        </p:nvGrpSpPr>
        <p:grpSpPr bwMode="auto">
          <a:xfrm>
            <a:off x="6592889" y="3592513"/>
            <a:ext cx="1958975" cy="1079500"/>
            <a:chOff x="3193" y="2263"/>
            <a:chExt cx="1234" cy="680"/>
          </a:xfrm>
        </p:grpSpPr>
        <p:sp>
          <p:nvSpPr>
            <p:cNvPr id="8239" name="Rectangle 11"/>
            <p:cNvSpPr>
              <a:spLocks noChangeArrowheads="1"/>
            </p:cNvSpPr>
            <p:nvPr/>
          </p:nvSpPr>
          <p:spPr bwMode="auto">
            <a:xfrm rot="-3066899">
              <a:off x="2999" y="2471"/>
              <a:ext cx="666" cy="277"/>
            </a:xfrm>
            <a:prstGeom prst="rect">
              <a:avLst/>
            </a:prstGeom>
            <a:gradFill>
              <a:gsLst>
                <a:gs pos="3000">
                  <a:schemeClr val="accent6">
                    <a:lumMod val="50000"/>
                  </a:schemeClr>
                </a:gs>
                <a:gs pos="0">
                  <a:schemeClr val="accent6"/>
                </a:gs>
                <a:gs pos="100000">
                  <a:schemeClr val="accent6">
                    <a:lumMod val="75000"/>
                  </a:schemeClr>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8240" name="Rectangle 12"/>
            <p:cNvSpPr>
              <a:spLocks noChangeArrowheads="1"/>
            </p:cNvSpPr>
            <p:nvPr/>
          </p:nvSpPr>
          <p:spPr bwMode="auto">
            <a:xfrm rot="2305518">
              <a:off x="3761" y="2544"/>
              <a:ext cx="666" cy="277"/>
            </a:xfrm>
            <a:prstGeom prst="rect">
              <a:avLst/>
            </a:prstGeom>
            <a:gradFill>
              <a:gsLst>
                <a:gs pos="3000">
                  <a:schemeClr val="accent6">
                    <a:lumMod val="50000"/>
                  </a:schemeClr>
                </a:gs>
                <a:gs pos="0">
                  <a:schemeClr val="accent6"/>
                </a:gs>
                <a:gs pos="100000">
                  <a:schemeClr val="accent6">
                    <a:lumMod val="60000"/>
                    <a:lumOff val="40000"/>
                  </a:schemeClr>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8241" name="Freeform 13"/>
            <p:cNvSpPr/>
            <p:nvPr/>
          </p:nvSpPr>
          <p:spPr bwMode="auto">
            <a:xfrm>
              <a:off x="3532" y="2263"/>
              <a:ext cx="306" cy="201"/>
            </a:xfrm>
            <a:custGeom>
              <a:avLst/>
              <a:gdLst>
                <a:gd name="T0" fmla="*/ 0 w 306"/>
                <a:gd name="T1" fmla="*/ 74 h 201"/>
                <a:gd name="T2" fmla="*/ 164 w 306"/>
                <a:gd name="T3" fmla="*/ 21 h 201"/>
                <a:gd name="T4" fmla="*/ 306 w 306"/>
                <a:gd name="T5" fmla="*/ 201 h 201"/>
                <a:gd name="T6" fmla="*/ 0 60000 65536"/>
                <a:gd name="T7" fmla="*/ 0 60000 65536"/>
                <a:gd name="T8" fmla="*/ 0 60000 65536"/>
                <a:gd name="T9" fmla="*/ 0 w 306"/>
                <a:gd name="T10" fmla="*/ 0 h 201"/>
                <a:gd name="T11" fmla="*/ 306 w 306"/>
                <a:gd name="T12" fmla="*/ 201 h 201"/>
              </a:gdLst>
              <a:ahLst/>
              <a:cxnLst>
                <a:cxn ang="T6">
                  <a:pos x="T0" y="T1"/>
                </a:cxn>
                <a:cxn ang="T7">
                  <a:pos x="T2" y="T3"/>
                </a:cxn>
                <a:cxn ang="T8">
                  <a:pos x="T4" y="T5"/>
                </a:cxn>
              </a:cxnLst>
              <a:rect l="T9" t="T10" r="T11" b="T12"/>
              <a:pathLst>
                <a:path w="306" h="201">
                  <a:moveTo>
                    <a:pt x="0" y="74"/>
                  </a:moveTo>
                  <a:cubicBezTo>
                    <a:pt x="56" y="37"/>
                    <a:pt x="113" y="0"/>
                    <a:pt x="164" y="21"/>
                  </a:cubicBezTo>
                  <a:cubicBezTo>
                    <a:pt x="215" y="42"/>
                    <a:pt x="260" y="121"/>
                    <a:pt x="306" y="201"/>
                  </a:cubicBez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8236" name="Rectangle 15"/>
          <p:cNvSpPr>
            <a:spLocks noChangeArrowheads="1"/>
          </p:cNvSpPr>
          <p:nvPr/>
        </p:nvSpPr>
        <p:spPr bwMode="auto">
          <a:xfrm rot="3066899" flipV="1">
            <a:off x="6269039" y="2701925"/>
            <a:ext cx="1057275" cy="439738"/>
          </a:xfrm>
          <a:prstGeom prst="rect">
            <a:avLst/>
          </a:prstGeom>
          <a:gradFill>
            <a:gsLst>
              <a:gs pos="3000">
                <a:schemeClr val="accent6">
                  <a:lumMod val="50000"/>
                </a:schemeClr>
              </a:gs>
              <a:gs pos="0">
                <a:schemeClr val="accent6"/>
              </a:gs>
              <a:gs pos="100000">
                <a:schemeClr val="accent6">
                  <a:lumMod val="75000"/>
                </a:schemeClr>
              </a:gs>
            </a:gsLst>
            <a:lin ang="0" scaled="1"/>
          </a:gradFill>
          <a:ln w="12700">
            <a:solidFill>
              <a:schemeClr val="bg2"/>
            </a:solidFill>
            <a:miter lim="800000"/>
          </a:ln>
        </p:spPr>
        <p:txBody>
          <a:bodyPr vert="eaVert"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dirty="0">
                <a:solidFill>
                  <a:srgbClr val="FFFF66"/>
                </a:solidFill>
              </a:rPr>
              <a:t>C</a:t>
            </a:r>
            <a:r>
              <a:rPr lang="en-GB" altLang="zh-CN" sz="2000" b="1" baseline="-6000" dirty="0">
                <a:solidFill>
                  <a:srgbClr val="FFFF66"/>
                </a:solidFill>
              </a:rPr>
              <a:t>L</a:t>
            </a:r>
            <a:endParaRPr lang="en-GB" altLang="zh-CN" sz="2000" dirty="0">
              <a:solidFill>
                <a:srgbClr val="FFFF66"/>
              </a:solidFill>
            </a:endParaRPr>
          </a:p>
        </p:txBody>
      </p:sp>
      <p:sp>
        <p:nvSpPr>
          <p:cNvPr id="8237" name="Rectangle 16"/>
          <p:cNvSpPr>
            <a:spLocks noChangeArrowheads="1"/>
          </p:cNvSpPr>
          <p:nvPr/>
        </p:nvSpPr>
        <p:spPr bwMode="auto">
          <a:xfrm rot="19294482" flipV="1">
            <a:off x="7478714" y="2587625"/>
            <a:ext cx="1057275" cy="439738"/>
          </a:xfrm>
          <a:prstGeom prst="rect">
            <a:avLst/>
          </a:prstGeom>
          <a:gradFill flip="none" rotWithShape="1">
            <a:gsLst>
              <a:gs pos="3000">
                <a:schemeClr val="accent6">
                  <a:lumMod val="75000"/>
                </a:schemeClr>
              </a:gs>
              <a:gs pos="0">
                <a:schemeClr val="accent6"/>
              </a:gs>
              <a:gs pos="100000">
                <a:schemeClr val="accent6">
                  <a:lumMod val="60000"/>
                  <a:lumOff val="40000"/>
                </a:schemeClr>
              </a:gs>
            </a:gsLst>
            <a:lin ang="0" scaled="1"/>
            <a:tileRect/>
          </a:gradFill>
          <a:ln w="12700">
            <a:solidFill>
              <a:schemeClr val="bg2"/>
            </a:solidFill>
            <a:miter lim="800000"/>
          </a:ln>
        </p:spPr>
        <p:txBody>
          <a:bodyPr rot="10800000"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dirty="0">
                <a:solidFill>
                  <a:srgbClr val="FFFF66"/>
                </a:solidFill>
              </a:rPr>
              <a:t>V</a:t>
            </a:r>
            <a:r>
              <a:rPr lang="en-GB" altLang="zh-CN" sz="2000" b="1" baseline="-6000" dirty="0">
                <a:solidFill>
                  <a:srgbClr val="FFFF66"/>
                </a:solidFill>
              </a:rPr>
              <a:t>L</a:t>
            </a:r>
            <a:endParaRPr lang="en-GB" altLang="zh-CN" sz="2000" dirty="0">
              <a:solidFill>
                <a:srgbClr val="FFFF66"/>
              </a:solidFill>
            </a:endParaRPr>
          </a:p>
        </p:txBody>
      </p:sp>
      <p:sp>
        <p:nvSpPr>
          <p:cNvPr id="8238" name="Freeform 17"/>
          <p:cNvSpPr/>
          <p:nvPr/>
        </p:nvSpPr>
        <p:spPr bwMode="auto">
          <a:xfrm flipV="1">
            <a:off x="7115177" y="3154363"/>
            <a:ext cx="485775" cy="319088"/>
          </a:xfrm>
          <a:custGeom>
            <a:avLst/>
            <a:gdLst>
              <a:gd name="T0" fmla="*/ 0 w 306"/>
              <a:gd name="T1" fmla="*/ 74 h 201"/>
              <a:gd name="T2" fmla="*/ 164 w 306"/>
              <a:gd name="T3" fmla="*/ 21 h 201"/>
              <a:gd name="T4" fmla="*/ 306 w 306"/>
              <a:gd name="T5" fmla="*/ 201 h 201"/>
              <a:gd name="T6" fmla="*/ 0 60000 65536"/>
              <a:gd name="T7" fmla="*/ 0 60000 65536"/>
              <a:gd name="T8" fmla="*/ 0 60000 65536"/>
              <a:gd name="T9" fmla="*/ 0 w 306"/>
              <a:gd name="T10" fmla="*/ 0 h 201"/>
              <a:gd name="T11" fmla="*/ 306 w 306"/>
              <a:gd name="T12" fmla="*/ 201 h 201"/>
            </a:gdLst>
            <a:ahLst/>
            <a:cxnLst>
              <a:cxn ang="T6">
                <a:pos x="T0" y="T1"/>
              </a:cxn>
              <a:cxn ang="T7">
                <a:pos x="T2" y="T3"/>
              </a:cxn>
              <a:cxn ang="T8">
                <a:pos x="T4" y="T5"/>
              </a:cxn>
            </a:cxnLst>
            <a:rect l="T9" t="T10" r="T11" b="T12"/>
            <a:pathLst>
              <a:path w="306" h="201">
                <a:moveTo>
                  <a:pt x="0" y="74"/>
                </a:moveTo>
                <a:cubicBezTo>
                  <a:pt x="56" y="37"/>
                  <a:pt x="113" y="0"/>
                  <a:pt x="164" y="21"/>
                </a:cubicBezTo>
                <a:cubicBezTo>
                  <a:pt x="215" y="42"/>
                  <a:pt x="260" y="121"/>
                  <a:pt x="306" y="201"/>
                </a:cubicBez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 name="Group 18"/>
          <p:cNvGrpSpPr/>
          <p:nvPr/>
        </p:nvGrpSpPr>
        <p:grpSpPr bwMode="auto">
          <a:xfrm>
            <a:off x="5918200" y="2506663"/>
            <a:ext cx="571500" cy="2082800"/>
            <a:chOff x="2768" y="1579"/>
            <a:chExt cx="360" cy="1312"/>
          </a:xfrm>
        </p:grpSpPr>
        <p:grpSp>
          <p:nvGrpSpPr>
            <p:cNvPr id="8227" name="Group 19"/>
            <p:cNvGrpSpPr/>
            <p:nvPr/>
          </p:nvGrpSpPr>
          <p:grpSpPr bwMode="auto">
            <a:xfrm>
              <a:off x="2825" y="2675"/>
              <a:ext cx="136" cy="208"/>
              <a:chOff x="2825" y="2675"/>
              <a:chExt cx="136" cy="208"/>
            </a:xfrm>
          </p:grpSpPr>
          <p:sp>
            <p:nvSpPr>
              <p:cNvPr id="8235" name="Oval 21"/>
              <p:cNvSpPr>
                <a:spLocks noChangeArrowheads="1"/>
              </p:cNvSpPr>
              <p:nvPr/>
            </p:nvSpPr>
            <p:spPr bwMode="auto">
              <a:xfrm>
                <a:off x="2825" y="2675"/>
                <a:ext cx="82" cy="93"/>
              </a:xfrm>
              <a:prstGeom prst="ellipse">
                <a:avLst/>
              </a:prstGeom>
              <a:solidFill>
                <a:srgbClr val="FFFF00"/>
              </a:solidFill>
              <a:ln w="12700">
                <a:solidFill>
                  <a:schemeClr val="bg2"/>
                </a:solidFill>
                <a:round/>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1000" dirty="0">
                    <a:solidFill>
                      <a:schemeClr val="tx1"/>
                    </a:solidFill>
                  </a:rPr>
                  <a:t>S</a:t>
                </a:r>
                <a:endParaRPr lang="en-GB" altLang="zh-CN" sz="1000" dirty="0">
                  <a:solidFill>
                    <a:schemeClr val="tx1"/>
                  </a:solidFill>
                </a:endParaRPr>
              </a:p>
            </p:txBody>
          </p:sp>
          <p:sp>
            <p:nvSpPr>
              <p:cNvPr id="8234" name="Oval 20"/>
              <p:cNvSpPr>
                <a:spLocks noChangeArrowheads="1"/>
              </p:cNvSpPr>
              <p:nvPr/>
            </p:nvSpPr>
            <p:spPr bwMode="auto">
              <a:xfrm>
                <a:off x="2879" y="2790"/>
                <a:ext cx="82" cy="93"/>
              </a:xfrm>
              <a:prstGeom prst="ellipse">
                <a:avLst/>
              </a:prstGeom>
              <a:solidFill>
                <a:srgbClr val="FFFF00"/>
              </a:solidFill>
              <a:ln w="12700">
                <a:solidFill>
                  <a:schemeClr val="bg2"/>
                </a:solidFill>
                <a:round/>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1000" dirty="0">
                    <a:solidFill>
                      <a:schemeClr val="tx1"/>
                    </a:solidFill>
                  </a:rPr>
                  <a:t>S</a:t>
                </a:r>
                <a:endParaRPr lang="en-GB" altLang="zh-CN" sz="1000" dirty="0">
                  <a:solidFill>
                    <a:schemeClr val="tx1"/>
                  </a:solidFill>
                </a:endParaRPr>
              </a:p>
            </p:txBody>
          </p:sp>
        </p:grpSp>
        <p:grpSp>
          <p:nvGrpSpPr>
            <p:cNvPr id="8228" name="Group 22"/>
            <p:cNvGrpSpPr/>
            <p:nvPr/>
          </p:nvGrpSpPr>
          <p:grpSpPr bwMode="auto">
            <a:xfrm>
              <a:off x="2768" y="1579"/>
              <a:ext cx="360" cy="1312"/>
              <a:chOff x="2768" y="1579"/>
              <a:chExt cx="360" cy="1312"/>
            </a:xfrm>
          </p:grpSpPr>
          <p:sp>
            <p:nvSpPr>
              <p:cNvPr id="8229" name="Freeform 23"/>
              <p:cNvSpPr/>
              <p:nvPr/>
            </p:nvSpPr>
            <p:spPr bwMode="auto">
              <a:xfrm rot="21599636" flipV="1">
                <a:off x="2848" y="2520"/>
                <a:ext cx="280" cy="371"/>
              </a:xfrm>
              <a:custGeom>
                <a:avLst/>
                <a:gdLst>
                  <a:gd name="T0" fmla="*/ 280 w 280"/>
                  <a:gd name="T1" fmla="*/ 19 h 371"/>
                  <a:gd name="T2" fmla="*/ 101 w 280"/>
                  <a:gd name="T3" fmla="*/ 34 h 371"/>
                  <a:gd name="T4" fmla="*/ 4 w 280"/>
                  <a:gd name="T5" fmla="*/ 221 h 371"/>
                  <a:gd name="T6" fmla="*/ 123 w 280"/>
                  <a:gd name="T7" fmla="*/ 371 h 371"/>
                  <a:gd name="T8" fmla="*/ 0 60000 65536"/>
                  <a:gd name="T9" fmla="*/ 0 60000 65536"/>
                  <a:gd name="T10" fmla="*/ 0 60000 65536"/>
                  <a:gd name="T11" fmla="*/ 0 60000 65536"/>
                  <a:gd name="T12" fmla="*/ 0 w 280"/>
                  <a:gd name="T13" fmla="*/ 0 h 371"/>
                  <a:gd name="T14" fmla="*/ 280 w 280"/>
                  <a:gd name="T15" fmla="*/ 371 h 371"/>
                </a:gdLst>
                <a:ahLst/>
                <a:cxnLst>
                  <a:cxn ang="T8">
                    <a:pos x="T0" y="T1"/>
                  </a:cxn>
                  <a:cxn ang="T9">
                    <a:pos x="T2" y="T3"/>
                  </a:cxn>
                  <a:cxn ang="T10">
                    <a:pos x="T4" y="T5"/>
                  </a:cxn>
                  <a:cxn ang="T11">
                    <a:pos x="T6" y="T7"/>
                  </a:cxn>
                </a:cxnLst>
                <a:rect l="T12" t="T13" r="T14" b="T15"/>
                <a:pathLst>
                  <a:path w="280" h="371">
                    <a:moveTo>
                      <a:pt x="280" y="19"/>
                    </a:moveTo>
                    <a:cubicBezTo>
                      <a:pt x="213" y="9"/>
                      <a:pt x="147" y="0"/>
                      <a:pt x="101" y="34"/>
                    </a:cubicBezTo>
                    <a:cubicBezTo>
                      <a:pt x="55" y="68"/>
                      <a:pt x="0" y="165"/>
                      <a:pt x="4" y="221"/>
                    </a:cubicBezTo>
                    <a:cubicBezTo>
                      <a:pt x="8" y="277"/>
                      <a:pt x="103" y="346"/>
                      <a:pt x="123" y="371"/>
                    </a:cubicBezTo>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8230" name="Group 24"/>
              <p:cNvGrpSpPr/>
              <p:nvPr/>
            </p:nvGrpSpPr>
            <p:grpSpPr bwMode="auto">
              <a:xfrm>
                <a:off x="2768" y="1579"/>
                <a:ext cx="314" cy="379"/>
                <a:chOff x="2768" y="1579"/>
                <a:chExt cx="314" cy="379"/>
              </a:xfrm>
            </p:grpSpPr>
            <p:sp>
              <p:nvSpPr>
                <p:cNvPr id="8231" name="Freeform 25"/>
                <p:cNvSpPr/>
                <p:nvPr/>
              </p:nvSpPr>
              <p:spPr bwMode="auto">
                <a:xfrm>
                  <a:off x="2802" y="1587"/>
                  <a:ext cx="280" cy="371"/>
                </a:xfrm>
                <a:custGeom>
                  <a:avLst/>
                  <a:gdLst>
                    <a:gd name="T0" fmla="*/ 280 w 280"/>
                    <a:gd name="T1" fmla="*/ 19 h 371"/>
                    <a:gd name="T2" fmla="*/ 101 w 280"/>
                    <a:gd name="T3" fmla="*/ 34 h 371"/>
                    <a:gd name="T4" fmla="*/ 4 w 280"/>
                    <a:gd name="T5" fmla="*/ 221 h 371"/>
                    <a:gd name="T6" fmla="*/ 123 w 280"/>
                    <a:gd name="T7" fmla="*/ 371 h 371"/>
                    <a:gd name="T8" fmla="*/ 0 60000 65536"/>
                    <a:gd name="T9" fmla="*/ 0 60000 65536"/>
                    <a:gd name="T10" fmla="*/ 0 60000 65536"/>
                    <a:gd name="T11" fmla="*/ 0 60000 65536"/>
                    <a:gd name="T12" fmla="*/ 0 w 280"/>
                    <a:gd name="T13" fmla="*/ 0 h 371"/>
                    <a:gd name="T14" fmla="*/ 280 w 280"/>
                    <a:gd name="T15" fmla="*/ 371 h 371"/>
                  </a:gdLst>
                  <a:ahLst/>
                  <a:cxnLst>
                    <a:cxn ang="T8">
                      <a:pos x="T0" y="T1"/>
                    </a:cxn>
                    <a:cxn ang="T9">
                      <a:pos x="T2" y="T3"/>
                    </a:cxn>
                    <a:cxn ang="T10">
                      <a:pos x="T4" y="T5"/>
                    </a:cxn>
                    <a:cxn ang="T11">
                      <a:pos x="T6" y="T7"/>
                    </a:cxn>
                  </a:cxnLst>
                  <a:rect l="T12" t="T13" r="T14" b="T15"/>
                  <a:pathLst>
                    <a:path w="280" h="371">
                      <a:moveTo>
                        <a:pt x="280" y="19"/>
                      </a:moveTo>
                      <a:cubicBezTo>
                        <a:pt x="213" y="9"/>
                        <a:pt x="147" y="0"/>
                        <a:pt x="101" y="34"/>
                      </a:cubicBezTo>
                      <a:cubicBezTo>
                        <a:pt x="55" y="68"/>
                        <a:pt x="0" y="165"/>
                        <a:pt x="4" y="221"/>
                      </a:cubicBezTo>
                      <a:cubicBezTo>
                        <a:pt x="8" y="277"/>
                        <a:pt x="103" y="346"/>
                        <a:pt x="123" y="371"/>
                      </a:cubicBezTo>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232" name="Oval 26"/>
                <p:cNvSpPr>
                  <a:spLocks noChangeArrowheads="1"/>
                </p:cNvSpPr>
                <p:nvPr/>
              </p:nvSpPr>
              <p:spPr bwMode="auto">
                <a:xfrm>
                  <a:off x="2858" y="1579"/>
                  <a:ext cx="82" cy="93"/>
                </a:xfrm>
                <a:prstGeom prst="ellipse">
                  <a:avLst/>
                </a:prstGeom>
                <a:solidFill>
                  <a:srgbClr val="FFFF00"/>
                </a:solidFill>
                <a:ln w="12700">
                  <a:solidFill>
                    <a:schemeClr val="accent1"/>
                  </a:solidFill>
                  <a:round/>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1000" dirty="0">
                      <a:solidFill>
                        <a:schemeClr val="tx1"/>
                      </a:solidFill>
                    </a:rPr>
                    <a:t>S</a:t>
                  </a:r>
                  <a:endParaRPr lang="en-GB" altLang="zh-CN" sz="1000" dirty="0">
                    <a:solidFill>
                      <a:schemeClr val="tx1"/>
                    </a:solidFill>
                  </a:endParaRPr>
                </a:p>
              </p:txBody>
            </p:sp>
            <p:sp>
              <p:nvSpPr>
                <p:cNvPr id="8233" name="Oval 27"/>
                <p:cNvSpPr>
                  <a:spLocks noChangeArrowheads="1"/>
                </p:cNvSpPr>
                <p:nvPr/>
              </p:nvSpPr>
              <p:spPr bwMode="auto">
                <a:xfrm>
                  <a:off x="2768" y="1720"/>
                  <a:ext cx="82" cy="93"/>
                </a:xfrm>
                <a:prstGeom prst="ellipse">
                  <a:avLst/>
                </a:prstGeom>
                <a:solidFill>
                  <a:srgbClr val="FFFF00"/>
                </a:solidFill>
                <a:ln w="12700">
                  <a:solidFill>
                    <a:schemeClr val="accent1"/>
                  </a:solidFill>
                  <a:round/>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1000" dirty="0">
                      <a:solidFill>
                        <a:schemeClr val="tx1"/>
                      </a:solidFill>
                    </a:rPr>
                    <a:t>S</a:t>
                  </a:r>
                  <a:endParaRPr lang="en-GB" altLang="zh-CN" sz="1000" dirty="0">
                    <a:solidFill>
                      <a:schemeClr val="tx1"/>
                    </a:solidFill>
                  </a:endParaRPr>
                </a:p>
              </p:txBody>
            </p:sp>
          </p:grpSp>
        </p:grpSp>
      </p:grpSp>
      <p:grpSp>
        <p:nvGrpSpPr>
          <p:cNvPr id="9" name="Group 28"/>
          <p:cNvGrpSpPr/>
          <p:nvPr/>
        </p:nvGrpSpPr>
        <p:grpSpPr bwMode="auto">
          <a:xfrm>
            <a:off x="5518151" y="3408364"/>
            <a:ext cx="295275" cy="307975"/>
            <a:chOff x="2516" y="2147"/>
            <a:chExt cx="186" cy="194"/>
          </a:xfrm>
        </p:grpSpPr>
        <p:grpSp>
          <p:nvGrpSpPr>
            <p:cNvPr id="8221" name="Group 29"/>
            <p:cNvGrpSpPr/>
            <p:nvPr/>
          </p:nvGrpSpPr>
          <p:grpSpPr bwMode="auto">
            <a:xfrm>
              <a:off x="2516" y="2149"/>
              <a:ext cx="83" cy="192"/>
              <a:chOff x="2516" y="2149"/>
              <a:chExt cx="83" cy="192"/>
            </a:xfrm>
          </p:grpSpPr>
          <p:sp>
            <p:nvSpPr>
              <p:cNvPr id="8225" name="Oval 30"/>
              <p:cNvSpPr>
                <a:spLocks noChangeArrowheads="1"/>
              </p:cNvSpPr>
              <p:nvPr/>
            </p:nvSpPr>
            <p:spPr bwMode="auto">
              <a:xfrm>
                <a:off x="2516" y="2248"/>
                <a:ext cx="82" cy="93"/>
              </a:xfrm>
              <a:prstGeom prst="ellipse">
                <a:avLst/>
              </a:prstGeom>
              <a:solidFill>
                <a:srgbClr val="FFFF00"/>
              </a:solidFill>
              <a:ln w="12700">
                <a:solidFill>
                  <a:schemeClr val="accent1"/>
                </a:solidFill>
                <a:round/>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1000" dirty="0">
                    <a:solidFill>
                      <a:schemeClr val="tx1"/>
                    </a:solidFill>
                  </a:rPr>
                  <a:t>S</a:t>
                </a:r>
                <a:endParaRPr lang="en-GB" altLang="zh-CN" sz="1000" dirty="0">
                  <a:solidFill>
                    <a:schemeClr val="tx1"/>
                  </a:solidFill>
                </a:endParaRPr>
              </a:p>
            </p:txBody>
          </p:sp>
          <p:sp>
            <p:nvSpPr>
              <p:cNvPr id="8226" name="Oval 31"/>
              <p:cNvSpPr>
                <a:spLocks noChangeArrowheads="1"/>
              </p:cNvSpPr>
              <p:nvPr/>
            </p:nvSpPr>
            <p:spPr bwMode="auto">
              <a:xfrm>
                <a:off x="2517" y="2149"/>
                <a:ext cx="82" cy="93"/>
              </a:xfrm>
              <a:prstGeom prst="ellipse">
                <a:avLst/>
              </a:prstGeom>
              <a:solidFill>
                <a:srgbClr val="FFFF00"/>
              </a:solidFill>
              <a:ln w="12700">
                <a:solidFill>
                  <a:schemeClr val="accent1"/>
                </a:solidFill>
                <a:round/>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1000" dirty="0">
                    <a:solidFill>
                      <a:schemeClr val="tx1"/>
                    </a:solidFill>
                  </a:rPr>
                  <a:t>S</a:t>
                </a:r>
                <a:endParaRPr lang="en-GB" altLang="zh-CN" sz="1000" dirty="0">
                  <a:solidFill>
                    <a:schemeClr val="tx1"/>
                  </a:solidFill>
                </a:endParaRPr>
              </a:p>
            </p:txBody>
          </p:sp>
        </p:grpSp>
        <p:grpSp>
          <p:nvGrpSpPr>
            <p:cNvPr id="8222" name="Group 32"/>
            <p:cNvGrpSpPr/>
            <p:nvPr/>
          </p:nvGrpSpPr>
          <p:grpSpPr bwMode="auto">
            <a:xfrm>
              <a:off x="2619" y="2147"/>
              <a:ext cx="83" cy="192"/>
              <a:chOff x="2619" y="2147"/>
              <a:chExt cx="83" cy="192"/>
            </a:xfrm>
          </p:grpSpPr>
          <p:sp>
            <p:nvSpPr>
              <p:cNvPr id="8223" name="Oval 33"/>
              <p:cNvSpPr>
                <a:spLocks noChangeArrowheads="1"/>
              </p:cNvSpPr>
              <p:nvPr/>
            </p:nvSpPr>
            <p:spPr bwMode="auto">
              <a:xfrm>
                <a:off x="2619" y="2246"/>
                <a:ext cx="82" cy="93"/>
              </a:xfrm>
              <a:prstGeom prst="ellipse">
                <a:avLst/>
              </a:prstGeom>
              <a:solidFill>
                <a:srgbClr val="FFFF00"/>
              </a:solidFill>
              <a:ln w="12700">
                <a:solidFill>
                  <a:schemeClr val="accent1"/>
                </a:solidFill>
                <a:round/>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1000" dirty="0">
                    <a:solidFill>
                      <a:schemeClr val="tx1"/>
                    </a:solidFill>
                  </a:rPr>
                  <a:t>S</a:t>
                </a:r>
                <a:endParaRPr lang="en-GB" altLang="zh-CN" sz="1000" dirty="0">
                  <a:solidFill>
                    <a:schemeClr val="tx1"/>
                  </a:solidFill>
                </a:endParaRPr>
              </a:p>
            </p:txBody>
          </p:sp>
          <p:sp>
            <p:nvSpPr>
              <p:cNvPr id="8224" name="Oval 34"/>
              <p:cNvSpPr>
                <a:spLocks noChangeArrowheads="1"/>
              </p:cNvSpPr>
              <p:nvPr/>
            </p:nvSpPr>
            <p:spPr bwMode="auto">
              <a:xfrm>
                <a:off x="2620" y="2147"/>
                <a:ext cx="82" cy="93"/>
              </a:xfrm>
              <a:prstGeom prst="ellipse">
                <a:avLst/>
              </a:prstGeom>
              <a:solidFill>
                <a:srgbClr val="FFFF00"/>
              </a:solidFill>
              <a:ln w="12700">
                <a:solidFill>
                  <a:schemeClr val="accent1"/>
                </a:solidFill>
                <a:round/>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1000" dirty="0">
                    <a:solidFill>
                      <a:schemeClr val="tx1"/>
                    </a:solidFill>
                  </a:rPr>
                  <a:t>S</a:t>
                </a:r>
                <a:endParaRPr lang="en-GB" altLang="zh-CN" sz="1000" dirty="0">
                  <a:solidFill>
                    <a:schemeClr val="tx1"/>
                  </a:solidFill>
                </a:endParaRPr>
              </a:p>
            </p:txBody>
          </p:sp>
        </p:grpSp>
      </p:grpSp>
      <p:sp>
        <p:nvSpPr>
          <p:cNvPr id="8214" name="Rectangle 36"/>
          <p:cNvSpPr>
            <a:spLocks noChangeArrowheads="1"/>
          </p:cNvSpPr>
          <p:nvPr/>
        </p:nvSpPr>
        <p:spPr bwMode="auto">
          <a:xfrm rot="2700000">
            <a:off x="3155951" y="3495675"/>
            <a:ext cx="1057275" cy="439738"/>
          </a:xfrm>
          <a:prstGeom prst="rect">
            <a:avLst/>
          </a:prstGeom>
          <a:gradFill>
            <a:gsLst>
              <a:gs pos="3000">
                <a:srgbClr val="7030A0"/>
              </a:gs>
              <a:gs pos="100000">
                <a:srgbClr val="9B2D8E"/>
              </a:gs>
            </a:gsLst>
            <a:lin ang="0" scaled="1"/>
          </a:gradFill>
          <a:ln w="12700">
            <a:solidFill>
              <a:schemeClr val="bg2"/>
            </a:solidFill>
            <a:miter lim="800000"/>
          </a:ln>
        </p:spPr>
        <p:txBody>
          <a:bodyPr rot="10800000" vert="eaVert"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a:solidFill>
                  <a:srgbClr val="FFFF66"/>
                </a:solidFill>
              </a:rPr>
              <a:t>C</a:t>
            </a:r>
            <a:r>
              <a:rPr lang="en-GB" altLang="zh-CN" sz="2000" b="1" baseline="-6000">
                <a:solidFill>
                  <a:srgbClr val="FFFF66"/>
                </a:solidFill>
              </a:rPr>
              <a:t>H</a:t>
            </a:r>
            <a:r>
              <a:rPr lang="en-GB" altLang="zh-CN" sz="2000">
                <a:solidFill>
                  <a:srgbClr val="FFFF66"/>
                </a:solidFill>
              </a:rPr>
              <a:t>3</a:t>
            </a:r>
            <a:endParaRPr lang="en-GB" altLang="zh-CN" sz="2000">
              <a:solidFill>
                <a:srgbClr val="FFFF66"/>
              </a:solidFill>
            </a:endParaRPr>
          </a:p>
        </p:txBody>
      </p:sp>
      <p:sp>
        <p:nvSpPr>
          <p:cNvPr id="8215" name="Rectangle 37"/>
          <p:cNvSpPr>
            <a:spLocks noChangeArrowheads="1"/>
          </p:cNvSpPr>
          <p:nvPr/>
        </p:nvSpPr>
        <p:spPr bwMode="auto">
          <a:xfrm rot="20183567">
            <a:off x="4330701" y="3862388"/>
            <a:ext cx="1057275" cy="439738"/>
          </a:xfrm>
          <a:prstGeom prst="rect">
            <a:avLst/>
          </a:prstGeom>
          <a:gradFill>
            <a:gsLst>
              <a:gs pos="3000">
                <a:srgbClr val="7030A0"/>
              </a:gs>
              <a:gs pos="100000">
                <a:srgbClr val="9B2D8E"/>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dirty="0">
                <a:solidFill>
                  <a:srgbClr val="FFFF66"/>
                </a:solidFill>
              </a:rPr>
              <a:t>C</a:t>
            </a:r>
            <a:r>
              <a:rPr lang="en-GB" altLang="zh-CN" sz="2000" b="1" baseline="-6000" dirty="0">
                <a:solidFill>
                  <a:srgbClr val="FFFF66"/>
                </a:solidFill>
              </a:rPr>
              <a:t>H</a:t>
            </a:r>
            <a:r>
              <a:rPr lang="en-GB" altLang="zh-CN" sz="2000" dirty="0">
                <a:solidFill>
                  <a:srgbClr val="FFFF66"/>
                </a:solidFill>
              </a:rPr>
              <a:t>2</a:t>
            </a:r>
            <a:endParaRPr lang="en-GB" altLang="zh-CN" sz="2000" dirty="0">
              <a:solidFill>
                <a:srgbClr val="FFFF66"/>
              </a:solidFill>
            </a:endParaRPr>
          </a:p>
        </p:txBody>
      </p:sp>
      <p:sp>
        <p:nvSpPr>
          <p:cNvPr id="8216" name="Rectangle 38"/>
          <p:cNvSpPr>
            <a:spLocks noChangeArrowheads="1"/>
          </p:cNvSpPr>
          <p:nvPr/>
        </p:nvSpPr>
        <p:spPr bwMode="auto">
          <a:xfrm rot="1343836">
            <a:off x="6216651" y="3862388"/>
            <a:ext cx="1057275" cy="439738"/>
          </a:xfrm>
          <a:prstGeom prst="rect">
            <a:avLst/>
          </a:prstGeom>
          <a:gradFill>
            <a:gsLst>
              <a:gs pos="3000">
                <a:srgbClr val="7030A0"/>
              </a:gs>
              <a:gs pos="100000">
                <a:srgbClr val="9B2D8E"/>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dirty="0">
                <a:solidFill>
                  <a:srgbClr val="FFFF66"/>
                </a:solidFill>
              </a:rPr>
              <a:t>C</a:t>
            </a:r>
            <a:r>
              <a:rPr lang="en-GB" altLang="zh-CN" sz="2000" b="1" baseline="-6000" dirty="0">
                <a:solidFill>
                  <a:srgbClr val="FFFF66"/>
                </a:solidFill>
              </a:rPr>
              <a:t>H</a:t>
            </a:r>
            <a:r>
              <a:rPr lang="en-GB" altLang="zh-CN" sz="2000" dirty="0">
                <a:solidFill>
                  <a:srgbClr val="FFFF66"/>
                </a:solidFill>
              </a:rPr>
              <a:t>1</a:t>
            </a:r>
            <a:endParaRPr lang="en-GB" altLang="zh-CN" sz="2000" dirty="0">
              <a:solidFill>
                <a:srgbClr val="FFFF66"/>
              </a:solidFill>
            </a:endParaRPr>
          </a:p>
        </p:txBody>
      </p:sp>
      <p:sp>
        <p:nvSpPr>
          <p:cNvPr id="8217" name="Rectangle 39"/>
          <p:cNvSpPr>
            <a:spLocks noChangeArrowheads="1"/>
          </p:cNvSpPr>
          <p:nvPr/>
        </p:nvSpPr>
        <p:spPr bwMode="auto">
          <a:xfrm rot="21582401">
            <a:off x="7489826" y="4064000"/>
            <a:ext cx="1057275" cy="439738"/>
          </a:xfrm>
          <a:prstGeom prst="rect">
            <a:avLst/>
          </a:prstGeom>
          <a:gradFill>
            <a:gsLst>
              <a:gs pos="3000">
                <a:srgbClr val="9B2D8E"/>
              </a:gs>
              <a:gs pos="100000">
                <a:srgbClr val="EA86EC"/>
              </a:gs>
            </a:gsLst>
            <a:lin ang="0" scaled="1"/>
          </a:gradFill>
          <a:ln w="12700">
            <a:solidFill>
              <a:schemeClr val="bg2"/>
            </a:solidFill>
            <a:miter lim="800000"/>
          </a:ln>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dirty="0">
                <a:solidFill>
                  <a:srgbClr val="FFFF66"/>
                </a:solidFill>
              </a:rPr>
              <a:t>V</a:t>
            </a:r>
            <a:r>
              <a:rPr lang="en-GB" altLang="zh-CN" sz="2000" b="1" baseline="-6000" dirty="0">
                <a:solidFill>
                  <a:srgbClr val="FFFF66"/>
                </a:solidFill>
              </a:rPr>
              <a:t>H</a:t>
            </a:r>
            <a:endParaRPr lang="en-GB" altLang="zh-CN" sz="2000" dirty="0">
              <a:solidFill>
                <a:srgbClr val="FFFF66"/>
              </a:solidFill>
            </a:endParaRPr>
          </a:p>
        </p:txBody>
      </p:sp>
      <p:sp>
        <p:nvSpPr>
          <p:cNvPr id="8218" name="Freeform 40"/>
          <p:cNvSpPr/>
          <p:nvPr/>
        </p:nvSpPr>
        <p:spPr bwMode="auto">
          <a:xfrm>
            <a:off x="4044951" y="4075113"/>
            <a:ext cx="320675" cy="344488"/>
          </a:xfrm>
          <a:custGeom>
            <a:avLst/>
            <a:gdLst>
              <a:gd name="T0" fmla="*/ 0 w 202"/>
              <a:gd name="T1" fmla="*/ 0 h 217"/>
              <a:gd name="T2" fmla="*/ 67 w 202"/>
              <a:gd name="T3" fmla="*/ 217 h 217"/>
              <a:gd name="T4" fmla="*/ 202 w 202"/>
              <a:gd name="T5" fmla="*/ 150 h 217"/>
              <a:gd name="T6" fmla="*/ 0 60000 65536"/>
              <a:gd name="T7" fmla="*/ 0 60000 65536"/>
              <a:gd name="T8" fmla="*/ 0 60000 65536"/>
              <a:gd name="T9" fmla="*/ 0 w 202"/>
              <a:gd name="T10" fmla="*/ 0 h 217"/>
              <a:gd name="T11" fmla="*/ 202 w 202"/>
              <a:gd name="T12" fmla="*/ 217 h 217"/>
            </a:gdLst>
            <a:ahLst/>
            <a:cxnLst>
              <a:cxn ang="T6">
                <a:pos x="T0" y="T1"/>
              </a:cxn>
              <a:cxn ang="T7">
                <a:pos x="T2" y="T3"/>
              </a:cxn>
              <a:cxn ang="T8">
                <a:pos x="T4" y="T5"/>
              </a:cxn>
            </a:cxnLst>
            <a:rect l="T9" t="T10" r="T11" b="T12"/>
            <a:pathLst>
              <a:path w="202" h="217">
                <a:moveTo>
                  <a:pt x="0" y="0"/>
                </a:moveTo>
                <a:lnTo>
                  <a:pt x="67" y="217"/>
                </a:lnTo>
                <a:lnTo>
                  <a:pt x="202" y="150"/>
                </a:ln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219" name="Freeform 41"/>
          <p:cNvSpPr/>
          <p:nvPr/>
        </p:nvSpPr>
        <p:spPr bwMode="auto">
          <a:xfrm>
            <a:off x="5351464" y="3743325"/>
            <a:ext cx="877888" cy="153988"/>
          </a:xfrm>
          <a:custGeom>
            <a:avLst/>
            <a:gdLst>
              <a:gd name="T0" fmla="*/ 0 w 553"/>
              <a:gd name="T1" fmla="*/ 82 h 97"/>
              <a:gd name="T2" fmla="*/ 67 w 553"/>
              <a:gd name="T3" fmla="*/ 0 h 97"/>
              <a:gd name="T4" fmla="*/ 478 w 553"/>
              <a:gd name="T5" fmla="*/ 0 h 97"/>
              <a:gd name="T6" fmla="*/ 553 w 553"/>
              <a:gd name="T7" fmla="*/ 97 h 97"/>
              <a:gd name="T8" fmla="*/ 0 60000 65536"/>
              <a:gd name="T9" fmla="*/ 0 60000 65536"/>
              <a:gd name="T10" fmla="*/ 0 60000 65536"/>
              <a:gd name="T11" fmla="*/ 0 60000 65536"/>
              <a:gd name="T12" fmla="*/ 0 w 553"/>
              <a:gd name="T13" fmla="*/ 0 h 97"/>
              <a:gd name="T14" fmla="*/ 553 w 553"/>
              <a:gd name="T15" fmla="*/ 97 h 97"/>
            </a:gdLst>
            <a:ahLst/>
            <a:cxnLst>
              <a:cxn ang="T8">
                <a:pos x="T0" y="T1"/>
              </a:cxn>
              <a:cxn ang="T9">
                <a:pos x="T2" y="T3"/>
              </a:cxn>
              <a:cxn ang="T10">
                <a:pos x="T4" y="T5"/>
              </a:cxn>
              <a:cxn ang="T11">
                <a:pos x="T6" y="T7"/>
              </a:cxn>
            </a:cxnLst>
            <a:rect l="T12" t="T13" r="T14" b="T15"/>
            <a:pathLst>
              <a:path w="553" h="97">
                <a:moveTo>
                  <a:pt x="0" y="82"/>
                </a:moveTo>
                <a:lnTo>
                  <a:pt x="67" y="0"/>
                </a:lnTo>
                <a:lnTo>
                  <a:pt x="478" y="0"/>
                </a:lnTo>
                <a:lnTo>
                  <a:pt x="553" y="97"/>
                </a:lnTo>
              </a:path>
            </a:pathLst>
          </a:cu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220" name="Line 42"/>
          <p:cNvSpPr>
            <a:spLocks noChangeShapeType="1"/>
          </p:cNvSpPr>
          <p:nvPr/>
        </p:nvSpPr>
        <p:spPr bwMode="auto">
          <a:xfrm flipV="1">
            <a:off x="7227889" y="4278313"/>
            <a:ext cx="27305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3838" name="Text Box 62"/>
          <p:cNvSpPr txBox="1">
            <a:spLocks noChangeArrowheads="1"/>
          </p:cNvSpPr>
          <p:nvPr/>
        </p:nvSpPr>
        <p:spPr bwMode="auto">
          <a:xfrm>
            <a:off x="8684965" y="2322514"/>
            <a:ext cx="149592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dirty="0">
                <a:solidFill>
                  <a:schemeClr val="tx1"/>
                </a:solidFill>
              </a:rPr>
              <a:t>Light chain </a:t>
            </a:r>
            <a:endParaRPr lang="en-GB" altLang="zh-CN" sz="2000" dirty="0">
              <a:solidFill>
                <a:schemeClr val="tx1"/>
              </a:solidFill>
            </a:endParaRPr>
          </a:p>
          <a:p>
            <a:pPr algn="ctr">
              <a:spcBef>
                <a:spcPct val="0"/>
              </a:spcBef>
              <a:buClrTx/>
              <a:buSzTx/>
              <a:buFontTx/>
              <a:buNone/>
            </a:pPr>
            <a:r>
              <a:rPr lang="en-GB" altLang="zh-CN" sz="2000" dirty="0">
                <a:solidFill>
                  <a:schemeClr val="tx1"/>
                </a:solidFill>
              </a:rPr>
              <a:t>domains</a:t>
            </a:r>
            <a:endParaRPr lang="en-GB" altLang="zh-CN" sz="2000" dirty="0">
              <a:solidFill>
                <a:schemeClr val="tx1"/>
              </a:solidFill>
            </a:endParaRPr>
          </a:p>
          <a:p>
            <a:pPr algn="ctr">
              <a:spcBef>
                <a:spcPct val="0"/>
              </a:spcBef>
              <a:buClrTx/>
              <a:buSzTx/>
              <a:buFontTx/>
              <a:buNone/>
            </a:pPr>
            <a:r>
              <a:rPr lang="en-GB" altLang="zh-CN" sz="1800" dirty="0">
                <a:solidFill>
                  <a:schemeClr val="tx1"/>
                </a:solidFill>
              </a:rPr>
              <a:t>V</a:t>
            </a:r>
            <a:r>
              <a:rPr lang="en-GB" altLang="zh-CN" sz="1800" b="1" baseline="-25000" dirty="0">
                <a:solidFill>
                  <a:schemeClr val="tx1"/>
                </a:solidFill>
              </a:rPr>
              <a:t>L</a:t>
            </a:r>
            <a:r>
              <a:rPr lang="en-GB" altLang="zh-CN" sz="1800" dirty="0">
                <a:solidFill>
                  <a:schemeClr val="tx1"/>
                </a:solidFill>
              </a:rPr>
              <a:t> , C</a:t>
            </a:r>
            <a:r>
              <a:rPr lang="en-GB" altLang="zh-CN" sz="1800" b="1" baseline="-25000" dirty="0">
                <a:solidFill>
                  <a:schemeClr val="tx1"/>
                </a:solidFill>
              </a:rPr>
              <a:t>L</a:t>
            </a:r>
            <a:endParaRPr lang="en-GB" altLang="zh-CN" sz="1800" b="1" baseline="-25000" dirty="0">
              <a:solidFill>
                <a:schemeClr val="tx1"/>
              </a:solidFill>
            </a:endParaRPr>
          </a:p>
        </p:txBody>
      </p:sp>
      <p:sp>
        <p:nvSpPr>
          <p:cNvPr id="203839" name="Text Box 63"/>
          <p:cNvSpPr txBox="1">
            <a:spLocks noChangeArrowheads="1"/>
          </p:cNvSpPr>
          <p:nvPr/>
        </p:nvSpPr>
        <p:spPr bwMode="auto">
          <a:xfrm>
            <a:off x="1898650" y="4418013"/>
            <a:ext cx="26733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dirty="0">
                <a:solidFill>
                  <a:schemeClr val="tx1"/>
                </a:solidFill>
              </a:rPr>
              <a:t>Heavy chain </a:t>
            </a:r>
            <a:endParaRPr lang="en-GB" altLang="zh-CN" sz="2000" dirty="0">
              <a:solidFill>
                <a:schemeClr val="tx1"/>
              </a:solidFill>
            </a:endParaRPr>
          </a:p>
          <a:p>
            <a:pPr algn="ctr">
              <a:spcBef>
                <a:spcPct val="0"/>
              </a:spcBef>
              <a:buClrTx/>
              <a:buSzTx/>
              <a:buFontTx/>
              <a:buNone/>
            </a:pPr>
            <a:r>
              <a:rPr lang="en-GB" altLang="zh-CN" sz="2000" dirty="0">
                <a:solidFill>
                  <a:schemeClr val="tx1"/>
                </a:solidFill>
              </a:rPr>
              <a:t>domains</a:t>
            </a:r>
            <a:endParaRPr lang="en-GB" altLang="zh-CN" sz="2000" dirty="0">
              <a:solidFill>
                <a:schemeClr val="tx1"/>
              </a:solidFill>
            </a:endParaRPr>
          </a:p>
          <a:p>
            <a:pPr algn="ctr">
              <a:spcBef>
                <a:spcPct val="0"/>
              </a:spcBef>
              <a:buClrTx/>
              <a:buSzTx/>
              <a:buFontTx/>
              <a:buNone/>
            </a:pPr>
            <a:r>
              <a:rPr lang="en-GB" altLang="zh-CN" sz="1800" dirty="0">
                <a:solidFill>
                  <a:schemeClr val="tx1"/>
                </a:solidFill>
              </a:rPr>
              <a:t>V</a:t>
            </a:r>
            <a:r>
              <a:rPr lang="en-GB" altLang="zh-CN" sz="1800" b="1" baseline="-25000" dirty="0">
                <a:solidFill>
                  <a:schemeClr val="tx1"/>
                </a:solidFill>
              </a:rPr>
              <a:t>H</a:t>
            </a:r>
            <a:r>
              <a:rPr lang="en-GB" altLang="zh-CN" sz="1800" dirty="0">
                <a:solidFill>
                  <a:schemeClr val="tx1"/>
                </a:solidFill>
              </a:rPr>
              <a:t> , C</a:t>
            </a:r>
            <a:r>
              <a:rPr lang="en-GB" altLang="zh-CN" sz="1800" b="1" baseline="-25000" dirty="0">
                <a:solidFill>
                  <a:schemeClr val="tx1"/>
                </a:solidFill>
              </a:rPr>
              <a:t>H</a:t>
            </a:r>
            <a:r>
              <a:rPr lang="en-GB" altLang="zh-CN" sz="1800" dirty="0">
                <a:solidFill>
                  <a:schemeClr val="tx1"/>
                </a:solidFill>
              </a:rPr>
              <a:t>1, C</a:t>
            </a:r>
            <a:r>
              <a:rPr lang="en-GB" altLang="zh-CN" sz="1800" b="1" baseline="-25000" dirty="0">
                <a:solidFill>
                  <a:schemeClr val="tx1"/>
                </a:solidFill>
              </a:rPr>
              <a:t>H</a:t>
            </a:r>
            <a:r>
              <a:rPr lang="en-GB" altLang="zh-CN" sz="1800" dirty="0">
                <a:solidFill>
                  <a:schemeClr val="tx1"/>
                </a:solidFill>
              </a:rPr>
              <a:t>2,C</a:t>
            </a:r>
            <a:r>
              <a:rPr lang="en-GB" altLang="zh-CN" sz="1800" b="1" baseline="-25000" dirty="0">
                <a:solidFill>
                  <a:schemeClr val="tx1"/>
                </a:solidFill>
              </a:rPr>
              <a:t>H</a:t>
            </a:r>
            <a:r>
              <a:rPr lang="en-GB" altLang="zh-CN" sz="1800" dirty="0">
                <a:solidFill>
                  <a:schemeClr val="tx1"/>
                </a:solidFill>
              </a:rPr>
              <a:t>3, C</a:t>
            </a:r>
            <a:r>
              <a:rPr lang="en-GB" altLang="zh-CN" sz="1800" b="1" baseline="-25000" dirty="0">
                <a:solidFill>
                  <a:schemeClr val="tx1"/>
                </a:solidFill>
              </a:rPr>
              <a:t>H</a:t>
            </a:r>
            <a:r>
              <a:rPr lang="en-GB" altLang="zh-CN" sz="1800" dirty="0">
                <a:solidFill>
                  <a:schemeClr val="tx1"/>
                </a:solidFill>
              </a:rPr>
              <a:t>4</a:t>
            </a:r>
            <a:endParaRPr lang="en-GB" altLang="zh-CN" sz="1800" dirty="0">
              <a:solidFill>
                <a:schemeClr val="tx1"/>
              </a:solidFill>
            </a:endParaRPr>
          </a:p>
        </p:txBody>
      </p:sp>
      <p:sp>
        <p:nvSpPr>
          <p:cNvPr id="203840" name="Line 64"/>
          <p:cNvSpPr>
            <a:spLocks noChangeShapeType="1"/>
          </p:cNvSpPr>
          <p:nvPr/>
        </p:nvSpPr>
        <p:spPr bwMode="auto">
          <a:xfrm flipV="1">
            <a:off x="5715000" y="4038600"/>
            <a:ext cx="0" cy="45720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3841" name="Text Box 65"/>
          <p:cNvSpPr txBox="1">
            <a:spLocks noChangeArrowheads="1"/>
          </p:cNvSpPr>
          <p:nvPr/>
        </p:nvSpPr>
        <p:spPr bwMode="auto">
          <a:xfrm>
            <a:off x="4706587" y="4610999"/>
            <a:ext cx="1725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a:spcBef>
                <a:spcPct val="0"/>
              </a:spcBef>
              <a:buClrTx/>
              <a:buSzTx/>
              <a:buFontTx/>
              <a:buNone/>
            </a:pPr>
            <a:r>
              <a:rPr lang="en-GB" altLang="zh-CN" sz="2000" dirty="0">
                <a:solidFill>
                  <a:schemeClr val="tx1"/>
                </a:solidFill>
              </a:rPr>
              <a:t>Hinge Region</a:t>
            </a:r>
            <a:endParaRPr lang="zh-CN" altLang="en-GB" sz="2000" dirty="0">
              <a:solidFill>
                <a:schemeClr val="tx1"/>
              </a:solidFill>
              <a:latin typeface="Symbol" panose="05050102010706020507" pitchFamily="18" charset="2"/>
            </a:endParaRPr>
          </a:p>
        </p:txBody>
      </p:sp>
      <p:sp>
        <p:nvSpPr>
          <p:cNvPr id="57" name="Rectangle 2"/>
          <p:cNvSpPr txBox="1">
            <a:spLocks noChangeArrowheads="1"/>
          </p:cNvSpPr>
          <p:nvPr/>
        </p:nvSpPr>
        <p:spPr>
          <a:xfrm>
            <a:off x="462034" y="711388"/>
            <a:ext cx="7010400" cy="955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800" b="1" dirty="0" smtClean="0">
                <a:ea typeface="黑体" panose="02010609060101010101" pitchFamily="49" charset="-122"/>
              </a:rPr>
              <a:t>免疫球蛋白的功能区结构</a:t>
            </a:r>
            <a:endParaRPr lang="zh-CN" altLang="en-US" sz="3800" b="1" dirty="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37"/>
                                        </p:tgtEl>
                                        <p:attrNameLst>
                                          <p:attrName>style.visibility</p:attrName>
                                        </p:attrNameLst>
                                      </p:cBhvr>
                                      <p:to>
                                        <p:strVal val="visible"/>
                                      </p:to>
                                    </p:set>
                                    <p:animEffect transition="in" filter="fade">
                                      <p:cBhvr>
                                        <p:cTn id="7" dur="500"/>
                                        <p:tgtEl>
                                          <p:spTgt spid="82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38"/>
                                        </p:tgtEl>
                                        <p:attrNameLst>
                                          <p:attrName>style.visibility</p:attrName>
                                        </p:attrNameLst>
                                      </p:cBhvr>
                                      <p:to>
                                        <p:strVal val="visible"/>
                                      </p:to>
                                    </p:set>
                                    <p:animEffect transition="in" filter="fade">
                                      <p:cBhvr>
                                        <p:cTn id="10" dur="500"/>
                                        <p:tgtEl>
                                          <p:spTgt spid="82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36"/>
                                        </p:tgtEl>
                                        <p:attrNameLst>
                                          <p:attrName>style.visibility</p:attrName>
                                        </p:attrNameLst>
                                      </p:cBhvr>
                                      <p:to>
                                        <p:strVal val="visible"/>
                                      </p:to>
                                    </p:set>
                                    <p:animEffect transition="in" filter="fade">
                                      <p:cBhvr>
                                        <p:cTn id="13" dur="500"/>
                                        <p:tgtEl>
                                          <p:spTgt spid="82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3838"/>
                                        </p:tgtEl>
                                        <p:attrNameLst>
                                          <p:attrName>style.visibility</p:attrName>
                                        </p:attrNameLst>
                                      </p:cBhvr>
                                      <p:to>
                                        <p:strVal val="visible"/>
                                      </p:to>
                                    </p:set>
                                    <p:animEffect transition="in" filter="fade">
                                      <p:cBhvr>
                                        <p:cTn id="16" dur="500"/>
                                        <p:tgtEl>
                                          <p:spTgt spid="203838"/>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mph" presetSubtype="0" fill="hold" grpId="1" nodeType="clickEffect">
                                  <p:stCondLst>
                                    <p:cond delay="0"/>
                                  </p:stCondLst>
                                  <p:childTnLst>
                                    <p:anim calcmode="discrete" valueType="str">
                                      <p:cBhvr>
                                        <p:cTn id="20" dur="1000" fill="hold"/>
                                        <p:tgtEl>
                                          <p:spTgt spid="8237"/>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mph" presetSubtype="0" fill="hold" grpId="1" nodeType="clickEffect">
                                  <p:stCondLst>
                                    <p:cond delay="0"/>
                                  </p:stCondLst>
                                  <p:childTnLst>
                                    <p:anim calcmode="discrete" valueType="str">
                                      <p:cBhvr>
                                        <p:cTn id="24" dur="1000" fill="hold"/>
                                        <p:tgtEl>
                                          <p:spTgt spid="8236"/>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17"/>
                                        </p:tgtEl>
                                        <p:attrNameLst>
                                          <p:attrName>style.visibility</p:attrName>
                                        </p:attrNameLst>
                                      </p:cBhvr>
                                      <p:to>
                                        <p:strVal val="visible"/>
                                      </p:to>
                                    </p:set>
                                    <p:animEffect transition="in" filter="fade">
                                      <p:cBhvr>
                                        <p:cTn id="29" dur="500"/>
                                        <p:tgtEl>
                                          <p:spTgt spid="82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20"/>
                                        </p:tgtEl>
                                        <p:attrNameLst>
                                          <p:attrName>style.visibility</p:attrName>
                                        </p:attrNameLst>
                                      </p:cBhvr>
                                      <p:to>
                                        <p:strVal val="visible"/>
                                      </p:to>
                                    </p:set>
                                    <p:animEffect transition="in" filter="fade">
                                      <p:cBhvr>
                                        <p:cTn id="32" dur="500"/>
                                        <p:tgtEl>
                                          <p:spTgt spid="82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16"/>
                                        </p:tgtEl>
                                        <p:attrNameLst>
                                          <p:attrName>style.visibility</p:attrName>
                                        </p:attrNameLst>
                                      </p:cBhvr>
                                      <p:to>
                                        <p:strVal val="visible"/>
                                      </p:to>
                                    </p:set>
                                    <p:animEffect transition="in" filter="fade">
                                      <p:cBhvr>
                                        <p:cTn id="35" dur="500"/>
                                        <p:tgtEl>
                                          <p:spTgt spid="82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219"/>
                                        </p:tgtEl>
                                        <p:attrNameLst>
                                          <p:attrName>style.visibility</p:attrName>
                                        </p:attrNameLst>
                                      </p:cBhvr>
                                      <p:to>
                                        <p:strVal val="visible"/>
                                      </p:to>
                                    </p:set>
                                    <p:animEffect transition="in" filter="fade">
                                      <p:cBhvr>
                                        <p:cTn id="38" dur="500"/>
                                        <p:tgtEl>
                                          <p:spTgt spid="82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215"/>
                                        </p:tgtEl>
                                        <p:attrNameLst>
                                          <p:attrName>style.visibility</p:attrName>
                                        </p:attrNameLst>
                                      </p:cBhvr>
                                      <p:to>
                                        <p:strVal val="visible"/>
                                      </p:to>
                                    </p:set>
                                    <p:animEffect transition="in" filter="fade">
                                      <p:cBhvr>
                                        <p:cTn id="41" dur="500"/>
                                        <p:tgtEl>
                                          <p:spTgt spid="82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218"/>
                                        </p:tgtEl>
                                        <p:attrNameLst>
                                          <p:attrName>style.visibility</p:attrName>
                                        </p:attrNameLst>
                                      </p:cBhvr>
                                      <p:to>
                                        <p:strVal val="visible"/>
                                      </p:to>
                                    </p:set>
                                    <p:animEffect transition="in" filter="fade">
                                      <p:cBhvr>
                                        <p:cTn id="44" dur="500"/>
                                        <p:tgtEl>
                                          <p:spTgt spid="82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214"/>
                                        </p:tgtEl>
                                        <p:attrNameLst>
                                          <p:attrName>style.visibility</p:attrName>
                                        </p:attrNameLst>
                                      </p:cBhvr>
                                      <p:to>
                                        <p:strVal val="visible"/>
                                      </p:to>
                                    </p:set>
                                    <p:animEffect transition="in" filter="fade">
                                      <p:cBhvr>
                                        <p:cTn id="47" dur="500"/>
                                        <p:tgtEl>
                                          <p:spTgt spid="82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3839"/>
                                        </p:tgtEl>
                                        <p:attrNameLst>
                                          <p:attrName>style.visibility</p:attrName>
                                        </p:attrNameLst>
                                      </p:cBhvr>
                                      <p:to>
                                        <p:strVal val="visible"/>
                                      </p:to>
                                    </p:set>
                                    <p:animEffect transition="in" filter="fade">
                                      <p:cBhvr>
                                        <p:cTn id="50" dur="500"/>
                                        <p:tgtEl>
                                          <p:spTgt spid="203839"/>
                                        </p:tgtEl>
                                      </p:cBhvr>
                                    </p:animEffect>
                                  </p:childTnLst>
                                </p:cTn>
                              </p:par>
                            </p:childTnLst>
                          </p:cTn>
                        </p:par>
                      </p:childTnLst>
                    </p:cTn>
                  </p:par>
                  <p:par>
                    <p:cTn id="51" fill="hold">
                      <p:stCondLst>
                        <p:cond delay="indefinite"/>
                      </p:stCondLst>
                      <p:childTnLst>
                        <p:par>
                          <p:cTn id="52" fill="hold">
                            <p:stCondLst>
                              <p:cond delay="0"/>
                            </p:stCondLst>
                            <p:childTnLst>
                              <p:par>
                                <p:cTn id="53" presetID="35" presetClass="emph" presetSubtype="0" fill="hold" grpId="1" nodeType="clickEffect">
                                  <p:stCondLst>
                                    <p:cond delay="0"/>
                                  </p:stCondLst>
                                  <p:childTnLst>
                                    <p:anim calcmode="discrete" valueType="str">
                                      <p:cBhvr>
                                        <p:cTn id="54" dur="1000" fill="hold"/>
                                        <p:tgtEl>
                                          <p:spTgt spid="8217"/>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35" presetClass="emph" presetSubtype="0" fill="hold" grpId="1" nodeType="clickEffect">
                                  <p:stCondLst>
                                    <p:cond delay="0"/>
                                  </p:stCondLst>
                                  <p:childTnLst>
                                    <p:anim calcmode="discrete" valueType="str">
                                      <p:cBhvr>
                                        <p:cTn id="58" dur="1000" fill="hold"/>
                                        <p:tgtEl>
                                          <p:spTgt spid="8216"/>
                                        </p:tgtEl>
                                        <p:attrNameLst>
                                          <p:attrName>style.visibility</p:attrName>
                                        </p:attrNameLst>
                                      </p:cBhvr>
                                      <p:tavLst>
                                        <p:tav tm="0">
                                          <p:val>
                                            <p:strVal val="hidden"/>
                                          </p:val>
                                        </p:tav>
                                        <p:tav tm="50000">
                                          <p:val>
                                            <p:strVal val="visible"/>
                                          </p:val>
                                        </p:tav>
                                      </p:tavLst>
                                    </p:anim>
                                  </p:childTnLst>
                                </p:cTn>
                              </p:par>
                            </p:childTnLst>
                          </p:cTn>
                        </p:par>
                        <p:par>
                          <p:cTn id="59" fill="hold">
                            <p:stCondLst>
                              <p:cond delay="1000"/>
                            </p:stCondLst>
                            <p:childTnLst>
                              <p:par>
                                <p:cTn id="60" presetID="35" presetClass="emph" presetSubtype="0" fill="hold" grpId="1" nodeType="afterEffect">
                                  <p:stCondLst>
                                    <p:cond delay="0"/>
                                  </p:stCondLst>
                                  <p:childTnLst>
                                    <p:anim calcmode="discrete" valueType="str">
                                      <p:cBhvr>
                                        <p:cTn id="61" dur="1000" fill="hold"/>
                                        <p:tgtEl>
                                          <p:spTgt spid="8215"/>
                                        </p:tgtEl>
                                        <p:attrNameLst>
                                          <p:attrName>style.visibility</p:attrName>
                                        </p:attrNameLst>
                                      </p:cBhvr>
                                      <p:tavLst>
                                        <p:tav tm="0">
                                          <p:val>
                                            <p:strVal val="hidden"/>
                                          </p:val>
                                        </p:tav>
                                        <p:tav tm="50000">
                                          <p:val>
                                            <p:strVal val="visible"/>
                                          </p:val>
                                        </p:tav>
                                      </p:tavLst>
                                    </p:anim>
                                  </p:childTnLst>
                                </p:cTn>
                              </p:par>
                            </p:childTnLst>
                          </p:cTn>
                        </p:par>
                        <p:par>
                          <p:cTn id="62" fill="hold">
                            <p:stCondLst>
                              <p:cond delay="2000"/>
                            </p:stCondLst>
                            <p:childTnLst>
                              <p:par>
                                <p:cTn id="63" presetID="35" presetClass="emph" presetSubtype="0" fill="hold" grpId="1" nodeType="afterEffect">
                                  <p:stCondLst>
                                    <p:cond delay="0"/>
                                  </p:stCondLst>
                                  <p:childTnLst>
                                    <p:anim calcmode="discrete" valueType="str">
                                      <p:cBhvr>
                                        <p:cTn id="64" dur="1000" fill="hold"/>
                                        <p:tgtEl>
                                          <p:spTgt spid="8214"/>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500"/>
                                        <p:tgtEl>
                                          <p:spTgt spid="3"/>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3840"/>
                                        </p:tgtEl>
                                        <p:attrNameLst>
                                          <p:attrName>style.visibility</p:attrName>
                                        </p:attrNameLst>
                                      </p:cBhvr>
                                      <p:to>
                                        <p:strVal val="visible"/>
                                      </p:to>
                                    </p:set>
                                    <p:animEffect transition="in" filter="fade">
                                      <p:cBhvr>
                                        <p:cTn id="87" dur="500"/>
                                        <p:tgtEl>
                                          <p:spTgt spid="20384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3841"/>
                                        </p:tgtEl>
                                        <p:attrNameLst>
                                          <p:attrName>style.visibility</p:attrName>
                                        </p:attrNameLst>
                                      </p:cBhvr>
                                      <p:to>
                                        <p:strVal val="visible"/>
                                      </p:to>
                                    </p:set>
                                    <p:animEffect transition="in" filter="fade">
                                      <p:cBhvr>
                                        <p:cTn id="90" dur="500"/>
                                        <p:tgtEl>
                                          <p:spTgt spid="203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6" grpId="0" bldLvl="0" animBg="1"/>
      <p:bldP spid="8236" grpId="1" bldLvl="0" animBg="1"/>
      <p:bldP spid="8237" grpId="0" bldLvl="0" animBg="1"/>
      <p:bldP spid="8237" grpId="1" bldLvl="0" animBg="1"/>
      <p:bldP spid="8238" grpId="0" bldLvl="0" animBg="1"/>
      <p:bldP spid="8214" grpId="0" bldLvl="0" animBg="1"/>
      <p:bldP spid="8214" grpId="1" bldLvl="0" animBg="1"/>
      <p:bldP spid="8215" grpId="0" bldLvl="0" animBg="1"/>
      <p:bldP spid="8215" grpId="1" bldLvl="0" animBg="1"/>
      <p:bldP spid="8216" grpId="0" bldLvl="0" animBg="1"/>
      <p:bldP spid="8216" grpId="1" bldLvl="0" animBg="1"/>
      <p:bldP spid="8217" grpId="0" bldLvl="0" animBg="1"/>
      <p:bldP spid="8217" grpId="1" bldLvl="0" animBg="1"/>
      <p:bldP spid="8218" grpId="0" bldLvl="0" animBg="1"/>
      <p:bldP spid="8219" grpId="0" bldLvl="0" animBg="1"/>
      <p:bldP spid="8220" grpId="0" bldLvl="0" animBg="1"/>
      <p:bldP spid="203838" grpId="0"/>
      <p:bldP spid="203839" grpId="0"/>
      <p:bldP spid="203840" grpId="0" bldLvl="0" animBg="1"/>
      <p:bldP spid="2038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14358" y="0"/>
            <a:ext cx="8286917"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190750" y="4135364"/>
            <a:ext cx="3905250" cy="22559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80971" y="713024"/>
            <a:ext cx="3385894" cy="2763761"/>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879" y="577225"/>
            <a:ext cx="3851777" cy="2733658"/>
          </a:xfrm>
          <a:prstGeom prst="rect">
            <a:avLst/>
          </a:prstGeom>
        </p:spPr>
      </p:pic>
      <p:sp>
        <p:nvSpPr>
          <p:cNvPr id="8" name="矩形 7"/>
          <p:cNvSpPr/>
          <p:nvPr/>
        </p:nvSpPr>
        <p:spPr>
          <a:xfrm rot="18659586">
            <a:off x="4524061" y="2261258"/>
            <a:ext cx="74753" cy="90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8659586">
            <a:off x="4696707" y="2062604"/>
            <a:ext cx="74753" cy="90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stCxn id="8" idx="3"/>
            <a:endCxn id="42" idx="1"/>
          </p:cNvCxnSpPr>
          <p:nvPr/>
        </p:nvCxnSpPr>
        <p:spPr>
          <a:xfrm rot="18659586">
            <a:off x="4553541" y="2207103"/>
            <a:ext cx="1884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879" y="4397624"/>
            <a:ext cx="2484826" cy="1636881"/>
          </a:xfrm>
          <a:prstGeom prst="rect">
            <a:avLst/>
          </a:prstGeom>
        </p:spPr>
      </p:pic>
      <p:grpSp>
        <p:nvGrpSpPr>
          <p:cNvPr id="15" name="组合 14"/>
          <p:cNvGrpSpPr/>
          <p:nvPr/>
        </p:nvGrpSpPr>
        <p:grpSpPr>
          <a:xfrm>
            <a:off x="3654579" y="5098762"/>
            <a:ext cx="927019" cy="120486"/>
            <a:chOff x="1621788" y="4783592"/>
            <a:chExt cx="945398" cy="157868"/>
          </a:xfrm>
        </p:grpSpPr>
        <p:sp>
          <p:nvSpPr>
            <p:cNvPr id="44" name="矩形 43"/>
            <p:cNvSpPr/>
            <p:nvPr/>
          </p:nvSpPr>
          <p:spPr>
            <a:xfrm>
              <a:off x="1621788" y="4783592"/>
              <a:ext cx="130625" cy="157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436561" y="4783592"/>
              <a:ext cx="130625" cy="157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stCxn id="44" idx="3"/>
              <a:endCxn id="45" idx="1"/>
            </p:cNvCxnSpPr>
            <p:nvPr/>
          </p:nvCxnSpPr>
          <p:spPr>
            <a:xfrm>
              <a:off x="1752413" y="4862526"/>
              <a:ext cx="684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rot="14541946">
            <a:off x="8235415" y="2007656"/>
            <a:ext cx="74753" cy="90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rot="14541946">
            <a:off x="8081374" y="1717529"/>
            <a:ext cx="74753" cy="90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48" idx="3"/>
          </p:cNvCxnSpPr>
          <p:nvPr/>
        </p:nvCxnSpPr>
        <p:spPr>
          <a:xfrm flipH="1" flipV="1">
            <a:off x="8136088" y="1795814"/>
            <a:ext cx="119368" cy="223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564" y="4356236"/>
            <a:ext cx="2944260" cy="1697319"/>
          </a:xfrm>
          <a:prstGeom prst="rect">
            <a:avLst/>
          </a:prstGeom>
        </p:spPr>
      </p:pic>
      <p:grpSp>
        <p:nvGrpSpPr>
          <p:cNvPr id="16" name="组合 15"/>
          <p:cNvGrpSpPr/>
          <p:nvPr/>
        </p:nvGrpSpPr>
        <p:grpSpPr>
          <a:xfrm>
            <a:off x="7496327" y="5114433"/>
            <a:ext cx="852860" cy="120486"/>
            <a:chOff x="6922811" y="4858354"/>
            <a:chExt cx="869769" cy="157868"/>
          </a:xfrm>
        </p:grpSpPr>
        <p:sp>
          <p:nvSpPr>
            <p:cNvPr id="52" name="矩形 51"/>
            <p:cNvSpPr/>
            <p:nvPr/>
          </p:nvSpPr>
          <p:spPr>
            <a:xfrm>
              <a:off x="6922811" y="4858354"/>
              <a:ext cx="130625" cy="157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661955" y="4858354"/>
              <a:ext cx="130625" cy="157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a:stCxn id="52" idx="3"/>
              <a:endCxn id="53" idx="1"/>
            </p:cNvCxnSpPr>
            <p:nvPr/>
          </p:nvCxnSpPr>
          <p:spPr>
            <a:xfrm>
              <a:off x="7053436" y="4937288"/>
              <a:ext cx="6085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599351" y="1650559"/>
            <a:ext cx="646331"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COOH</a:t>
            </a:r>
            <a:endParaRPr lang="zh-CN" altLang="en-US" sz="1200" b="1" dirty="0">
              <a:latin typeface="Arial" panose="020B0604020202020204" pitchFamily="34" charset="0"/>
              <a:cs typeface="Arial" panose="020B0604020202020204" pitchFamily="34" charset="0"/>
            </a:endParaRPr>
          </a:p>
        </p:txBody>
      </p:sp>
      <p:sp>
        <p:nvSpPr>
          <p:cNvPr id="55" name="文本框 54"/>
          <p:cNvSpPr txBox="1"/>
          <p:nvPr/>
        </p:nvSpPr>
        <p:spPr>
          <a:xfrm>
            <a:off x="7809203" y="838921"/>
            <a:ext cx="463588"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NH</a:t>
            </a:r>
            <a:r>
              <a:rPr lang="en-US" altLang="zh-CN" sz="1200" b="1" baseline="-25000" dirty="0">
                <a:latin typeface="Arial" panose="020B0604020202020204" pitchFamily="34" charset="0"/>
                <a:cs typeface="Arial" panose="020B0604020202020204" pitchFamily="34" charset="0"/>
              </a:rPr>
              <a:t>2</a:t>
            </a:r>
            <a:endParaRPr lang="zh-CN" altLang="en-US" sz="1000" b="1" dirty="0">
              <a:latin typeface="Arial" panose="020B0604020202020204" pitchFamily="34" charset="0"/>
              <a:cs typeface="Arial" panose="020B0604020202020204" pitchFamily="34" charset="0"/>
            </a:endParaRPr>
          </a:p>
        </p:txBody>
      </p:sp>
      <p:sp>
        <p:nvSpPr>
          <p:cNvPr id="56" name="文本框 55"/>
          <p:cNvSpPr txBox="1"/>
          <p:nvPr/>
        </p:nvSpPr>
        <p:spPr>
          <a:xfrm>
            <a:off x="8912489" y="700421"/>
            <a:ext cx="601447"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CDR3</a:t>
            </a:r>
            <a:endParaRPr lang="zh-CN" altLang="en-US" sz="1000" b="1" dirty="0">
              <a:latin typeface="Arial" panose="020B0604020202020204" pitchFamily="34" charset="0"/>
              <a:cs typeface="Arial" panose="020B0604020202020204" pitchFamily="34" charset="0"/>
            </a:endParaRPr>
          </a:p>
        </p:txBody>
      </p:sp>
      <p:sp>
        <p:nvSpPr>
          <p:cNvPr id="57" name="文本框 56"/>
          <p:cNvSpPr txBox="1"/>
          <p:nvPr/>
        </p:nvSpPr>
        <p:spPr>
          <a:xfrm>
            <a:off x="8908495" y="1152565"/>
            <a:ext cx="601447"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CDR1</a:t>
            </a:r>
            <a:endParaRPr lang="zh-CN" altLang="en-US" sz="1000" b="1" dirty="0">
              <a:latin typeface="Arial" panose="020B0604020202020204" pitchFamily="34" charset="0"/>
              <a:cs typeface="Arial" panose="020B0604020202020204" pitchFamily="34" charset="0"/>
            </a:endParaRPr>
          </a:p>
        </p:txBody>
      </p:sp>
      <p:sp>
        <p:nvSpPr>
          <p:cNvPr id="58" name="文本框 57"/>
          <p:cNvSpPr txBox="1"/>
          <p:nvPr/>
        </p:nvSpPr>
        <p:spPr>
          <a:xfrm>
            <a:off x="8902763" y="1865589"/>
            <a:ext cx="601447"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CDR2</a:t>
            </a:r>
            <a:endParaRPr lang="zh-CN" altLang="en-US" sz="1000" b="1" dirty="0">
              <a:latin typeface="Arial" panose="020B0604020202020204" pitchFamily="34" charset="0"/>
              <a:cs typeface="Arial" panose="020B0604020202020204" pitchFamily="34" charset="0"/>
            </a:endParaRPr>
          </a:p>
        </p:txBody>
      </p:sp>
      <p:sp>
        <p:nvSpPr>
          <p:cNvPr id="9" name="矩形 8"/>
          <p:cNvSpPr/>
          <p:nvPr/>
        </p:nvSpPr>
        <p:spPr>
          <a:xfrm>
            <a:off x="2190750" y="285751"/>
            <a:ext cx="3905250" cy="31697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6079309" y="275707"/>
            <a:ext cx="3796141" cy="31797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118868" y="65119"/>
            <a:ext cx="1811436" cy="1372066"/>
            <a:chOff x="4714633" y="65314"/>
            <a:chExt cx="2192694" cy="1660849"/>
          </a:xfrm>
        </p:grpSpPr>
        <p:sp>
          <p:nvSpPr>
            <p:cNvPr id="22" name="矩形 21"/>
            <p:cNvSpPr/>
            <p:nvPr/>
          </p:nvSpPr>
          <p:spPr>
            <a:xfrm>
              <a:off x="4714633" y="65314"/>
              <a:ext cx="2192694" cy="16608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rot="2980751">
              <a:off x="5286946" y="193645"/>
              <a:ext cx="1048067" cy="1555575"/>
              <a:chOff x="3609636" y="1909301"/>
              <a:chExt cx="1168485" cy="1734303"/>
            </a:xfrm>
          </p:grpSpPr>
          <p:cxnSp>
            <p:nvCxnSpPr>
              <p:cNvPr id="24" name="直接连接符 23"/>
              <p:cNvCxnSpPr>
                <a:stCxn id="36" idx="0"/>
                <a:endCxn id="37" idx="0"/>
              </p:cNvCxnSpPr>
              <p:nvPr/>
            </p:nvCxnSpPr>
            <p:spPr>
              <a:xfrm>
                <a:off x="4049485" y="2703101"/>
                <a:ext cx="301693" cy="310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089914" y="2752863"/>
                <a:ext cx="22393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002833" y="2827176"/>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002833" y="3233058"/>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4239207" y="2827176"/>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4239207" y="3233058"/>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rot="20435175">
                <a:off x="3744922" y="2328057"/>
                <a:ext cx="329681" cy="410546"/>
                <a:chOff x="3710473" y="2213689"/>
                <a:chExt cx="329681" cy="410546"/>
              </a:xfrm>
            </p:grpSpPr>
            <p:sp>
              <p:nvSpPr>
                <p:cNvPr id="40" name="圆角矩形 39"/>
                <p:cNvSpPr/>
                <p:nvPr/>
              </p:nvSpPr>
              <p:spPr>
                <a:xfrm>
                  <a:off x="3710473" y="2213689"/>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3890864" y="2213689"/>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rot="1164679">
                <a:off x="4316722" y="2328053"/>
                <a:ext cx="329681" cy="410546"/>
                <a:chOff x="3710473" y="2213689"/>
                <a:chExt cx="329681" cy="410546"/>
              </a:xfrm>
            </p:grpSpPr>
            <p:sp>
              <p:nvSpPr>
                <p:cNvPr id="38" name="圆角矩形 37"/>
                <p:cNvSpPr/>
                <p:nvPr/>
              </p:nvSpPr>
              <p:spPr>
                <a:xfrm>
                  <a:off x="3710473" y="2213689"/>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90864" y="2213689"/>
                  <a:ext cx="149290" cy="410546"/>
                </a:xfrm>
                <a:prstGeom prst="roundRect">
                  <a:avLst/>
                </a:prstGeom>
                <a:gradFill>
                  <a:gsLst>
                    <a:gs pos="0">
                      <a:srgbClr val="FFFF00"/>
                    </a:gs>
                    <a:gs pos="56000">
                      <a:schemeClr val="accent1">
                        <a:tint val="44500"/>
                        <a:satMod val="160000"/>
                      </a:schemeClr>
                    </a:gs>
                    <a:gs pos="100000">
                      <a:srgbClr val="00FF00"/>
                    </a:gs>
                  </a:gsLst>
                  <a:lin ang="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圆角矩形 31"/>
              <p:cNvSpPr/>
              <p:nvPr/>
            </p:nvSpPr>
            <p:spPr>
              <a:xfrm rot="20435175">
                <a:off x="3609636" y="1967859"/>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rot="1164679">
                <a:off x="4457769" y="1922603"/>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rot="20435175">
                <a:off x="3783332" y="1909301"/>
                <a:ext cx="149290" cy="41054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164679">
                <a:off x="4628831" y="1972368"/>
                <a:ext cx="149290" cy="410546"/>
              </a:xfrm>
              <a:prstGeom prst="roundRect">
                <a:avLst/>
              </a:prstGeom>
              <a:gradFill flip="none" rotWithShape="1">
                <a:gsLst>
                  <a:gs pos="0">
                    <a:srgbClr val="0070C0"/>
                  </a:gs>
                  <a:gs pos="40000">
                    <a:schemeClr val="accent1">
                      <a:tint val="44500"/>
                      <a:satMod val="160000"/>
                    </a:schemeClr>
                  </a:gs>
                  <a:gs pos="100000">
                    <a:srgbClr val="FF000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弧形 35"/>
              <p:cNvSpPr/>
              <p:nvPr/>
            </p:nvSpPr>
            <p:spPr>
              <a:xfrm>
                <a:off x="3974840" y="2703101"/>
                <a:ext cx="149290" cy="254702"/>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弧形 36"/>
              <p:cNvSpPr/>
              <p:nvPr/>
            </p:nvSpPr>
            <p:spPr>
              <a:xfrm flipH="1">
                <a:off x="4276533" y="2706206"/>
                <a:ext cx="149290" cy="254702"/>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2" name="矩形 11"/>
          <p:cNvSpPr/>
          <p:nvPr/>
        </p:nvSpPr>
        <p:spPr>
          <a:xfrm>
            <a:off x="2190750" y="285750"/>
            <a:ext cx="2928118" cy="45788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轻链</a:t>
            </a:r>
            <a:r>
              <a:rPr lang="en-US" altLang="zh-CN" b="1" dirty="0">
                <a:solidFill>
                  <a:schemeClr val="tx1"/>
                </a:solidFill>
                <a:latin typeface="微软雅黑" panose="020B0503020204020204" charset="-122"/>
                <a:ea typeface="微软雅黑" panose="020B0503020204020204" charset="-122"/>
                <a:cs typeface="Arial" panose="020B0604020202020204" pitchFamily="34" charset="0"/>
              </a:rPr>
              <a:t>C</a:t>
            </a: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区</a:t>
            </a:r>
            <a:endParaRPr lang="zh-CN" altLang="en-US" b="1" dirty="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 name="矩形 58"/>
          <p:cNvSpPr/>
          <p:nvPr/>
        </p:nvSpPr>
        <p:spPr>
          <a:xfrm>
            <a:off x="6947332" y="278612"/>
            <a:ext cx="2928118" cy="45788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轻链</a:t>
            </a:r>
            <a:r>
              <a:rPr lang="en-US" altLang="zh-CN" b="1" dirty="0">
                <a:solidFill>
                  <a:schemeClr val="tx1"/>
                </a:solidFill>
                <a:latin typeface="微软雅黑" panose="020B0503020204020204" charset="-122"/>
                <a:ea typeface="微软雅黑" panose="020B0503020204020204" charset="-122"/>
                <a:cs typeface="Arial" panose="020B0604020202020204" pitchFamily="34" charset="0"/>
              </a:rPr>
              <a:t>V</a:t>
            </a: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区</a:t>
            </a:r>
            <a:endParaRPr lang="zh-CN" altLang="en-US" b="1" dirty="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0" name="矩形 59"/>
          <p:cNvSpPr/>
          <p:nvPr/>
        </p:nvSpPr>
        <p:spPr>
          <a:xfrm>
            <a:off x="6086475" y="4135364"/>
            <a:ext cx="3779450" cy="22559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190750" y="3685167"/>
            <a:ext cx="7684700" cy="45788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charset="-122"/>
                <a:ea typeface="微软雅黑" panose="020B0503020204020204" charset="-122"/>
                <a:cs typeface="Arial" panose="020B0604020202020204" pitchFamily="34" charset="0"/>
              </a:rPr>
              <a:t>β</a:t>
            </a:r>
            <a:r>
              <a:rPr lang="zh-CN" altLang="en-US" b="1" dirty="0">
                <a:solidFill>
                  <a:schemeClr val="tx1"/>
                </a:solidFill>
                <a:latin typeface="微软雅黑" panose="020B0503020204020204" charset="-122"/>
                <a:ea typeface="微软雅黑" panose="020B0503020204020204" charset="-122"/>
                <a:cs typeface="Arial" panose="020B0604020202020204" pitchFamily="34" charset="0"/>
              </a:rPr>
              <a:t>折叠股的排列</a:t>
            </a:r>
            <a:endParaRPr lang="zh-CN" altLang="en-US" b="1" dirty="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21" name="组合 20"/>
          <p:cNvGrpSpPr/>
          <p:nvPr/>
        </p:nvGrpSpPr>
        <p:grpSpPr>
          <a:xfrm>
            <a:off x="3505200" y="3181350"/>
            <a:ext cx="504825" cy="494292"/>
            <a:chOff x="3505200" y="3181350"/>
            <a:chExt cx="504825" cy="494292"/>
          </a:xfrm>
        </p:grpSpPr>
        <p:sp>
          <p:nvSpPr>
            <p:cNvPr id="19" name="下箭头 18"/>
            <p:cNvSpPr/>
            <p:nvPr/>
          </p:nvSpPr>
          <p:spPr>
            <a:xfrm>
              <a:off x="3505200" y="3301358"/>
              <a:ext cx="504825" cy="374284"/>
            </a:xfrm>
            <a:prstGeom prst="downArrow">
              <a:avLst>
                <a:gd name="adj1" fmla="val 50000"/>
                <a:gd name="adj2" fmla="val 3982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505200" y="3181350"/>
              <a:ext cx="502171"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7819004" y="3179893"/>
            <a:ext cx="504825" cy="494292"/>
            <a:chOff x="3505200" y="3181350"/>
            <a:chExt cx="504825" cy="494292"/>
          </a:xfrm>
        </p:grpSpPr>
        <p:sp>
          <p:nvSpPr>
            <p:cNvPr id="65" name="下箭头 64"/>
            <p:cNvSpPr/>
            <p:nvPr/>
          </p:nvSpPr>
          <p:spPr>
            <a:xfrm>
              <a:off x="3505200" y="3301358"/>
              <a:ext cx="504825" cy="374284"/>
            </a:xfrm>
            <a:prstGeom prst="downArrow">
              <a:avLst>
                <a:gd name="adj1" fmla="val 50000"/>
                <a:gd name="adj2" fmla="val 3982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3505200" y="3181350"/>
              <a:ext cx="502171"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7" name="直接连接符 46"/>
          <p:cNvCxnSpPr/>
          <p:nvPr/>
        </p:nvCxnSpPr>
        <p:spPr>
          <a:xfrm>
            <a:off x="4095750" y="4297692"/>
            <a:ext cx="0" cy="1803488"/>
          </a:xfrm>
          <a:prstGeom prst="line">
            <a:avLst/>
          </a:prstGeom>
          <a:ln w="19050">
            <a:solidFill>
              <a:srgbClr val="767171">
                <a:alpha val="6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7905750" y="4317504"/>
            <a:ext cx="0" cy="1803488"/>
          </a:xfrm>
          <a:prstGeom prst="line">
            <a:avLst/>
          </a:prstGeom>
          <a:ln w="19050">
            <a:solidFill>
              <a:srgbClr val="767171">
                <a:alpha val="65098"/>
              </a:srgbClr>
            </a:solidFill>
            <a:prstDash val="dash"/>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2343150" y="2724150"/>
            <a:ext cx="841897" cy="307777"/>
          </a:xfrm>
          <a:prstGeom prst="rect">
            <a:avLst/>
          </a:prstGeom>
          <a:noFill/>
        </p:spPr>
        <p:txBody>
          <a:bodyPr wrap="none" rtlCol="0">
            <a:spAutoFit/>
          </a:bodyPr>
          <a:lstStyle/>
          <a:p>
            <a:r>
              <a:rPr lang="en-US" altLang="zh-CN" sz="1400" b="1" dirty="0">
                <a:latin typeface="微软雅黑" panose="020B0503020204020204" charset="-122"/>
                <a:ea typeface="微软雅黑" panose="020B0503020204020204" charset="-122"/>
                <a:cs typeface="Arial" panose="020B0604020202020204" pitchFamily="34" charset="0"/>
              </a:rPr>
              <a:t>β</a:t>
            </a:r>
            <a:r>
              <a:rPr lang="zh-CN" altLang="en-US" sz="1400" b="1" dirty="0">
                <a:latin typeface="微软雅黑" panose="020B0503020204020204" charset="-122"/>
                <a:ea typeface="微软雅黑" panose="020B0503020204020204" charset="-122"/>
                <a:cs typeface="Arial" panose="020B0604020202020204" pitchFamily="34" charset="0"/>
              </a:rPr>
              <a:t>折叠股</a:t>
            </a:r>
            <a:endParaRPr lang="zh-CN" altLang="en-US" sz="1400" b="1" dirty="0">
              <a:latin typeface="微软雅黑" panose="020B0503020204020204" charset="-122"/>
              <a:ea typeface="微软雅黑" panose="020B0503020204020204" charset="-122"/>
              <a:cs typeface="Arial" panose="020B0604020202020204" pitchFamily="34" charset="0"/>
            </a:endParaRPr>
          </a:p>
        </p:txBody>
      </p:sp>
      <p:sp>
        <p:nvSpPr>
          <p:cNvPr id="71" name="文本框 70"/>
          <p:cNvSpPr txBox="1"/>
          <p:nvPr/>
        </p:nvSpPr>
        <p:spPr>
          <a:xfrm>
            <a:off x="8761690" y="2724150"/>
            <a:ext cx="841897" cy="307777"/>
          </a:xfrm>
          <a:prstGeom prst="rect">
            <a:avLst/>
          </a:prstGeom>
          <a:noFill/>
        </p:spPr>
        <p:txBody>
          <a:bodyPr wrap="none" rtlCol="0">
            <a:spAutoFit/>
          </a:bodyPr>
          <a:lstStyle/>
          <a:p>
            <a:r>
              <a:rPr lang="en-US" altLang="zh-CN" sz="1400" b="1" dirty="0">
                <a:latin typeface="微软雅黑" panose="020B0503020204020204" charset="-122"/>
                <a:ea typeface="微软雅黑" panose="020B0503020204020204" charset="-122"/>
                <a:cs typeface="Arial" panose="020B0604020202020204" pitchFamily="34" charset="0"/>
              </a:rPr>
              <a:t>β</a:t>
            </a:r>
            <a:r>
              <a:rPr lang="zh-CN" altLang="en-US" sz="1400" b="1" dirty="0">
                <a:latin typeface="微软雅黑" panose="020B0503020204020204" charset="-122"/>
                <a:ea typeface="微软雅黑" panose="020B0503020204020204" charset="-122"/>
                <a:cs typeface="Arial" panose="020B0604020202020204" pitchFamily="34" charset="0"/>
              </a:rPr>
              <a:t>折叠股</a:t>
            </a:r>
            <a:endParaRPr lang="zh-CN" altLang="en-US" sz="1400" b="1" dirty="0">
              <a:latin typeface="微软雅黑" panose="020B0503020204020204" charset="-122"/>
              <a:ea typeface="微软雅黑" panose="020B0503020204020204" charset="-122"/>
              <a:cs typeface="Arial" panose="020B0604020202020204" pitchFamily="34" charset="0"/>
            </a:endParaRPr>
          </a:p>
        </p:txBody>
      </p:sp>
      <p:sp>
        <p:nvSpPr>
          <p:cNvPr id="72" name="文本框 71"/>
          <p:cNvSpPr txBox="1"/>
          <p:nvPr/>
        </p:nvSpPr>
        <p:spPr>
          <a:xfrm>
            <a:off x="4090016" y="2999381"/>
            <a:ext cx="723275" cy="307777"/>
          </a:xfrm>
          <a:prstGeom prst="rect">
            <a:avLst/>
          </a:prstGeom>
          <a:noFill/>
        </p:spPr>
        <p:txBody>
          <a:bodyPr wrap="none" rtlCol="0">
            <a:spAutoFit/>
          </a:bodyPr>
          <a:lstStyle/>
          <a:p>
            <a:r>
              <a:rPr lang="zh-CN" altLang="en-US" sz="1400" b="1" dirty="0">
                <a:latin typeface="微软雅黑" panose="020B0503020204020204" charset="-122"/>
                <a:ea typeface="微软雅黑" panose="020B0503020204020204" charset="-122"/>
                <a:cs typeface="Arial" panose="020B0604020202020204" pitchFamily="34" charset="0"/>
              </a:rPr>
              <a:t>二硫键</a:t>
            </a:r>
            <a:endParaRPr lang="zh-CN" altLang="en-US" sz="1400" b="1" dirty="0">
              <a:latin typeface="微软雅黑" panose="020B0503020204020204" charset="-122"/>
              <a:ea typeface="微软雅黑" panose="020B0503020204020204" charset="-122"/>
              <a:cs typeface="Arial" panose="020B0604020202020204" pitchFamily="34" charset="0"/>
            </a:endParaRPr>
          </a:p>
        </p:txBody>
      </p:sp>
      <p:sp>
        <p:nvSpPr>
          <p:cNvPr id="73" name="文本框 72"/>
          <p:cNvSpPr txBox="1"/>
          <p:nvPr/>
        </p:nvSpPr>
        <p:spPr>
          <a:xfrm>
            <a:off x="7814468" y="2999381"/>
            <a:ext cx="723275" cy="307777"/>
          </a:xfrm>
          <a:prstGeom prst="rect">
            <a:avLst/>
          </a:prstGeom>
          <a:noFill/>
        </p:spPr>
        <p:txBody>
          <a:bodyPr wrap="none" rtlCol="0">
            <a:spAutoFit/>
          </a:bodyPr>
          <a:lstStyle/>
          <a:p>
            <a:r>
              <a:rPr lang="zh-CN" altLang="en-US" sz="1400" b="1" dirty="0">
                <a:latin typeface="微软雅黑" panose="020B0503020204020204" charset="-122"/>
                <a:ea typeface="微软雅黑" panose="020B0503020204020204" charset="-122"/>
                <a:cs typeface="Arial" panose="020B0604020202020204" pitchFamily="34" charset="0"/>
              </a:rPr>
              <a:t>二硫键</a:t>
            </a:r>
            <a:endParaRPr lang="zh-CN" altLang="en-US" sz="1400" b="1" dirty="0">
              <a:latin typeface="微软雅黑" panose="020B0503020204020204" charset="-122"/>
              <a:ea typeface="微软雅黑" panose="020B0503020204020204" charset="-122"/>
              <a:cs typeface="Arial" panose="020B0604020202020204" pitchFamily="34" charset="0"/>
            </a:endParaRPr>
          </a:p>
        </p:txBody>
      </p:sp>
      <p:cxnSp>
        <p:nvCxnSpPr>
          <p:cNvPr id="75" name="直接连接符 74"/>
          <p:cNvCxnSpPr/>
          <p:nvPr/>
        </p:nvCxnSpPr>
        <p:spPr>
          <a:xfrm flipH="1">
            <a:off x="4619767" y="2207103"/>
            <a:ext cx="55703" cy="7922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6" name="直接连接符 75"/>
          <p:cNvCxnSpPr/>
          <p:nvPr/>
        </p:nvCxnSpPr>
        <p:spPr>
          <a:xfrm flipH="1">
            <a:off x="8161189" y="1977447"/>
            <a:ext cx="14916" cy="101104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8" name="文本框 77"/>
          <p:cNvSpPr txBox="1"/>
          <p:nvPr/>
        </p:nvSpPr>
        <p:spPr>
          <a:xfrm>
            <a:off x="2720402" y="6143939"/>
            <a:ext cx="2450799"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D    E     B    A      G     F    C</a:t>
            </a:r>
            <a:endParaRPr lang="zh-CN" altLang="en-US" sz="1400" b="1" dirty="0">
              <a:latin typeface="Arial" panose="020B0604020202020204" pitchFamily="34" charset="0"/>
              <a:cs typeface="Arial" panose="020B0604020202020204" pitchFamily="34" charset="0"/>
            </a:endParaRPr>
          </a:p>
        </p:txBody>
      </p:sp>
      <p:sp>
        <p:nvSpPr>
          <p:cNvPr id="79" name="右箭头 78"/>
          <p:cNvSpPr/>
          <p:nvPr/>
        </p:nvSpPr>
        <p:spPr>
          <a:xfrm flipV="1">
            <a:off x="4144387" y="6059122"/>
            <a:ext cx="461404" cy="84817"/>
          </a:xfrm>
          <a:prstGeom prst="rightArrow">
            <a:avLst>
              <a:gd name="adj1" fmla="val 50000"/>
              <a:gd name="adj2" fmla="val 1585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右箭头 79"/>
          <p:cNvSpPr/>
          <p:nvPr/>
        </p:nvSpPr>
        <p:spPr>
          <a:xfrm rot="10800000" flipV="1">
            <a:off x="3581944" y="6059122"/>
            <a:ext cx="461404" cy="84817"/>
          </a:xfrm>
          <a:prstGeom prst="rightArrow">
            <a:avLst>
              <a:gd name="adj1" fmla="val 50000"/>
              <a:gd name="adj2" fmla="val 1585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6678127" y="6143939"/>
            <a:ext cx="3001976" cy="307777"/>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D    E    B   A    G    F    C     </a:t>
            </a:r>
            <a:r>
              <a:rPr lang="en-US" altLang="zh-CN" sz="1400" b="1" dirty="0" err="1">
                <a:latin typeface="Arial" panose="020B0604020202020204" pitchFamily="34" charset="0"/>
                <a:cs typeface="Arial" panose="020B0604020202020204" pitchFamily="34" charset="0"/>
              </a:rPr>
              <a:t>C</a:t>
            </a:r>
            <a:r>
              <a:rPr lang="en-US" altLang="zh-CN" sz="1400" b="1" dirty="0">
                <a:latin typeface="Arial" panose="020B0604020202020204" pitchFamily="34" charset="0"/>
                <a:cs typeface="Arial" panose="020B0604020202020204" pitchFamily="34" charset="0"/>
              </a:rPr>
              <a:t>’   C-</a:t>
            </a:r>
            <a:endParaRPr lang="zh-CN" altLang="en-US" sz="1400" b="1" dirty="0">
              <a:latin typeface="Arial" panose="020B0604020202020204" pitchFamily="34" charset="0"/>
              <a:cs typeface="Arial" panose="020B0604020202020204" pitchFamily="34" charset="0"/>
            </a:endParaRPr>
          </a:p>
        </p:txBody>
      </p:sp>
      <p:sp>
        <p:nvSpPr>
          <p:cNvPr id="82" name="右箭头 81"/>
          <p:cNvSpPr/>
          <p:nvPr/>
        </p:nvSpPr>
        <p:spPr>
          <a:xfrm flipV="1">
            <a:off x="7949712" y="6059122"/>
            <a:ext cx="461404" cy="84817"/>
          </a:xfrm>
          <a:prstGeom prst="rightArrow">
            <a:avLst>
              <a:gd name="adj1" fmla="val 50000"/>
              <a:gd name="adj2" fmla="val 1585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右箭头 82"/>
          <p:cNvSpPr/>
          <p:nvPr/>
        </p:nvSpPr>
        <p:spPr>
          <a:xfrm rot="10800000" flipV="1">
            <a:off x="7387269" y="6059122"/>
            <a:ext cx="461404" cy="84817"/>
          </a:xfrm>
          <a:prstGeom prst="rightArrow">
            <a:avLst>
              <a:gd name="adj1" fmla="val 50000"/>
              <a:gd name="adj2" fmla="val 1585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4570244" y="6468047"/>
            <a:ext cx="3275256" cy="369332"/>
          </a:xfrm>
          <a:prstGeom prst="rect">
            <a:avLst/>
          </a:prstGeom>
          <a:noFill/>
        </p:spPr>
        <p:txBody>
          <a:bodyPr wrap="none" rtlCol="0">
            <a:spAutoFit/>
          </a:bodyPr>
          <a:lstStyle/>
          <a:p>
            <a:r>
              <a:rPr lang="en-US" altLang="zh-CN" b="1" dirty="0">
                <a:latin typeface="微软雅黑" panose="020B0503020204020204" charset="-122"/>
                <a:ea typeface="微软雅黑" panose="020B0503020204020204" charset="-122"/>
                <a:cs typeface="Arial" panose="020B0604020202020204" pitchFamily="34" charset="0"/>
              </a:rPr>
              <a:t>Ig</a:t>
            </a:r>
            <a:r>
              <a:rPr lang="zh-CN" altLang="en-US" b="1" dirty="0">
                <a:latin typeface="微软雅黑" panose="020B0503020204020204" charset="-122"/>
                <a:ea typeface="微软雅黑" panose="020B0503020204020204" charset="-122"/>
                <a:cs typeface="Arial" panose="020B0604020202020204" pitchFamily="34" charset="0"/>
              </a:rPr>
              <a:t>轻链</a:t>
            </a:r>
            <a:r>
              <a:rPr lang="en-US" altLang="zh-CN" b="1" dirty="0">
                <a:latin typeface="微软雅黑" panose="020B0503020204020204" charset="-122"/>
                <a:ea typeface="微软雅黑" panose="020B0503020204020204" charset="-122"/>
                <a:cs typeface="Arial" panose="020B0604020202020204" pitchFamily="34" charset="0"/>
              </a:rPr>
              <a:t>V</a:t>
            </a:r>
            <a:r>
              <a:rPr lang="zh-CN" altLang="en-US" b="1" dirty="0">
                <a:latin typeface="微软雅黑" panose="020B0503020204020204" charset="-122"/>
                <a:ea typeface="微软雅黑" panose="020B0503020204020204" charset="-122"/>
                <a:cs typeface="Arial" panose="020B0604020202020204" pitchFamily="34" charset="0"/>
              </a:rPr>
              <a:t>区和</a:t>
            </a:r>
            <a:r>
              <a:rPr lang="en-US" altLang="zh-CN" b="1" dirty="0">
                <a:latin typeface="微软雅黑" panose="020B0503020204020204" charset="-122"/>
                <a:ea typeface="微软雅黑" panose="020B0503020204020204" charset="-122"/>
                <a:cs typeface="Arial" panose="020B0604020202020204" pitchFamily="34" charset="0"/>
              </a:rPr>
              <a:t>C</a:t>
            </a:r>
            <a:r>
              <a:rPr lang="zh-CN" altLang="en-US" b="1" dirty="0">
                <a:latin typeface="微软雅黑" panose="020B0503020204020204" charset="-122"/>
                <a:ea typeface="微软雅黑" panose="020B0503020204020204" charset="-122"/>
                <a:cs typeface="Arial" panose="020B0604020202020204" pitchFamily="34" charset="0"/>
              </a:rPr>
              <a:t>区的结构与折叠</a:t>
            </a:r>
            <a:endParaRPr lang="zh-CN" altLang="en-US" b="1" dirty="0">
              <a:latin typeface="微软雅黑" panose="020B0503020204020204" charset="-122"/>
              <a:ea typeface="微软雅黑" panose="020B0503020204020204" charset="-122"/>
              <a:cs typeface="Arial" panose="020B0604020202020204" pitchFamily="34" charset="0"/>
            </a:endParaRPr>
          </a:p>
        </p:txBody>
      </p:sp>
      <p:cxnSp>
        <p:nvCxnSpPr>
          <p:cNvPr id="86" name="直接连接符 85"/>
          <p:cNvCxnSpPr/>
          <p:nvPr/>
        </p:nvCxnSpPr>
        <p:spPr>
          <a:xfrm>
            <a:off x="7597904" y="4259592"/>
            <a:ext cx="561114" cy="321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8166580" y="4317504"/>
            <a:ext cx="0" cy="2662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9235917" y="4205883"/>
            <a:ext cx="0" cy="26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9180472" y="4094994"/>
            <a:ext cx="601447"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CDR2</a:t>
            </a:r>
            <a:endParaRPr lang="zh-CN" altLang="en-US" sz="1000" b="1" dirty="0">
              <a:latin typeface="Arial" panose="020B0604020202020204" pitchFamily="34" charset="0"/>
              <a:cs typeface="Arial" panose="020B0604020202020204" pitchFamily="34" charset="0"/>
            </a:endParaRPr>
          </a:p>
        </p:txBody>
      </p:sp>
      <p:sp>
        <p:nvSpPr>
          <p:cNvPr id="93" name="文本框 92"/>
          <p:cNvSpPr txBox="1"/>
          <p:nvPr/>
        </p:nvSpPr>
        <p:spPr>
          <a:xfrm>
            <a:off x="8166140" y="4066290"/>
            <a:ext cx="601447"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CDR1</a:t>
            </a:r>
            <a:endParaRPr lang="zh-CN" altLang="en-US" sz="1000" b="1" dirty="0">
              <a:latin typeface="Arial" panose="020B0604020202020204" pitchFamily="34" charset="0"/>
              <a:cs typeface="Arial" panose="020B0604020202020204" pitchFamily="34" charset="0"/>
            </a:endParaRPr>
          </a:p>
        </p:txBody>
      </p:sp>
      <p:sp>
        <p:nvSpPr>
          <p:cNvPr id="94" name="文本框 93"/>
          <p:cNvSpPr txBox="1"/>
          <p:nvPr/>
        </p:nvSpPr>
        <p:spPr>
          <a:xfrm>
            <a:off x="7037162" y="4072010"/>
            <a:ext cx="601447" cy="276999"/>
          </a:xfrm>
          <a:prstGeom prst="rect">
            <a:avLst/>
          </a:prstGeom>
          <a:noFill/>
        </p:spPr>
        <p:txBody>
          <a:bodyPr wrap="none" rtlCol="0">
            <a:spAutoFit/>
          </a:bodyPr>
          <a:lstStyle/>
          <a:p>
            <a:r>
              <a:rPr lang="en-US" altLang="zh-CN" sz="1200" b="1" dirty="0">
                <a:latin typeface="Arial" panose="020B0604020202020204" pitchFamily="34" charset="0"/>
                <a:cs typeface="Arial" panose="020B0604020202020204" pitchFamily="34" charset="0"/>
              </a:rPr>
              <a:t>CDR3</a:t>
            </a:r>
            <a:endParaRPr lang="zh-CN" altLang="en-US" sz="1000" b="1" dirty="0">
              <a:latin typeface="Arial" panose="020B0604020202020204" pitchFamily="34" charset="0"/>
              <a:cs typeface="Arial" panose="020B0604020202020204" pitchFamily="34" charset="0"/>
            </a:endParaRPr>
          </a:p>
        </p:txBody>
      </p:sp>
      <p:sp>
        <p:nvSpPr>
          <p:cNvPr id="87" name="椭圆 86"/>
          <p:cNvSpPr/>
          <p:nvPr/>
        </p:nvSpPr>
        <p:spPr>
          <a:xfrm rot="20640491">
            <a:off x="8555171" y="744525"/>
            <a:ext cx="913911" cy="16676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9" name="矩形 88"/>
          <p:cNvSpPr/>
          <p:nvPr/>
        </p:nvSpPr>
        <p:spPr>
          <a:xfrm>
            <a:off x="6599129" y="4315457"/>
            <a:ext cx="2969744" cy="2532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500"/>
                                        <p:tgtEl>
                                          <p:spTgt spid="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2" grpId="0" bldLvl="0" animBg="1"/>
      <p:bldP spid="48" grpId="0" bldLvl="0" animBg="1"/>
      <p:bldP spid="49" grpId="0" bldLvl="0" animBg="1"/>
      <p:bldP spid="56" grpId="0"/>
      <p:bldP spid="57" grpId="0"/>
      <p:bldP spid="58" grpId="0"/>
      <p:bldP spid="72" grpId="0"/>
      <p:bldP spid="73" grpId="0"/>
      <p:bldP spid="92" grpId="0"/>
      <p:bldP spid="93" grpId="0"/>
      <p:bldP spid="94" grpId="0"/>
      <p:bldP spid="87" grpId="0" bldLvl="0" animBg="1"/>
      <p:bldP spid="8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10"/>
          <p:cNvSpPr>
            <a:spLocks noChangeShapeType="1"/>
          </p:cNvSpPr>
          <p:nvPr/>
        </p:nvSpPr>
        <p:spPr bwMode="auto">
          <a:xfrm>
            <a:off x="1800385" y="2593975"/>
            <a:ext cx="4686300"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1" name="Line 9"/>
          <p:cNvSpPr>
            <a:spLocks noChangeShapeType="1"/>
          </p:cNvSpPr>
          <p:nvPr/>
        </p:nvSpPr>
        <p:spPr bwMode="auto">
          <a:xfrm>
            <a:off x="1800385" y="2838450"/>
            <a:ext cx="4686300"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2" name="Rectangle 11"/>
          <p:cNvSpPr>
            <a:spLocks noChangeArrowheads="1"/>
          </p:cNvSpPr>
          <p:nvPr/>
        </p:nvSpPr>
        <p:spPr bwMode="auto">
          <a:xfrm>
            <a:off x="1573374" y="25939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2293" name="Rectangle 13"/>
          <p:cNvSpPr>
            <a:spLocks noChangeArrowheads="1"/>
          </p:cNvSpPr>
          <p:nvPr/>
        </p:nvSpPr>
        <p:spPr bwMode="auto">
          <a:xfrm>
            <a:off x="1573374" y="25939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2294" name="Rectangle 29"/>
          <p:cNvSpPr>
            <a:spLocks noGrp="1" noChangeArrowheads="1"/>
          </p:cNvSpPr>
          <p:nvPr>
            <p:ph type="title"/>
          </p:nvPr>
        </p:nvSpPr>
        <p:spPr>
          <a:xfrm>
            <a:off x="616071" y="30929"/>
            <a:ext cx="7010400" cy="1527175"/>
          </a:xfrm>
          <a:noFill/>
        </p:spPr>
        <p:txBody>
          <a:bodyPr/>
          <a:lstStyle/>
          <a:p>
            <a:pPr eaLnBrk="1" hangingPunct="1"/>
            <a:r>
              <a:rPr lang="en-US" altLang="zh-CN" b="1" dirty="0">
                <a:solidFill>
                  <a:schemeClr val="tx1"/>
                </a:solidFill>
                <a:latin typeface="Comic Sans MS" panose="030F0702030302020204" pitchFamily="66" charset="0"/>
                <a:ea typeface="黑体" panose="02010609060101010101" pitchFamily="49" charset="-122"/>
              </a:rPr>
              <a:t>Ig</a:t>
            </a:r>
            <a:r>
              <a:rPr lang="zh-CN" altLang="en-US" b="1" dirty="0">
                <a:solidFill>
                  <a:schemeClr val="tx1"/>
                </a:solidFill>
                <a:latin typeface="Comic Sans MS" panose="030F0702030302020204" pitchFamily="66" charset="0"/>
                <a:ea typeface="黑体" panose="02010609060101010101" pitchFamily="49" charset="-122"/>
              </a:rPr>
              <a:t>功能区的主要作用</a:t>
            </a:r>
            <a:endParaRPr lang="zh-CN" altLang="en-US" b="1" dirty="0">
              <a:solidFill>
                <a:schemeClr val="tx1"/>
              </a:solidFill>
              <a:latin typeface="Comic Sans MS" panose="030F0702030302020204" pitchFamily="66" charset="0"/>
              <a:ea typeface="黑体" panose="02010609060101010101" pitchFamily="49" charset="-122"/>
            </a:endParaRPr>
          </a:p>
        </p:txBody>
      </p:sp>
      <p:sp>
        <p:nvSpPr>
          <p:cNvPr id="14" name="矩形 13"/>
          <p:cNvSpPr/>
          <p:nvPr/>
        </p:nvSpPr>
        <p:spPr>
          <a:xfrm rot="1609099">
            <a:off x="4544267" y="2183755"/>
            <a:ext cx="1643069" cy="1044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15" name="组合 14"/>
          <p:cNvGrpSpPr/>
          <p:nvPr/>
        </p:nvGrpSpPr>
        <p:grpSpPr>
          <a:xfrm>
            <a:off x="1903565" y="2152650"/>
            <a:ext cx="4182697" cy="4158618"/>
            <a:chOff x="2284841" y="1215837"/>
            <a:chExt cx="5200133" cy="5555756"/>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98916" y="1377884"/>
              <a:ext cx="1906860" cy="243620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718" y="1215837"/>
              <a:ext cx="1810615" cy="2291841"/>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049" y="3449431"/>
              <a:ext cx="1411597" cy="2965558"/>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792" y="3219258"/>
              <a:ext cx="1203067" cy="1010576"/>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0375" y="3886239"/>
              <a:ext cx="1233143" cy="2789109"/>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0145" y="1437990"/>
              <a:ext cx="1894829" cy="2299861"/>
            </a:xfrm>
            <a:prstGeom prst="rect">
              <a:avLst/>
            </a:prstGeom>
          </p:spPr>
        </p:pic>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5003" y="1550324"/>
              <a:ext cx="2107372" cy="2227678"/>
            </a:xfrm>
            <a:prstGeom prst="rect">
              <a:avLst/>
            </a:prstGeom>
          </p:spPr>
        </p:pic>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4841" y="1674602"/>
              <a:ext cx="1906860" cy="2211637"/>
            </a:xfrm>
            <a:prstGeom prst="rect">
              <a:avLst/>
            </a:prstGeom>
          </p:spPr>
        </p:pic>
        <p:pic>
          <p:nvPicPr>
            <p:cNvPr id="24" name="图片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5821" y="3886239"/>
              <a:ext cx="1203066" cy="2885354"/>
            </a:xfrm>
            <a:prstGeom prst="rect">
              <a:avLst/>
            </a:prstGeom>
          </p:spPr>
        </p:pic>
        <p:pic>
          <p:nvPicPr>
            <p:cNvPr id="25" name="图片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8076" y="1215837"/>
              <a:ext cx="2035187" cy="2404127"/>
            </a:xfrm>
            <a:prstGeom prst="rect">
              <a:avLst/>
            </a:prstGeom>
          </p:spPr>
        </p:pic>
      </p:grpSp>
      <p:sp>
        <p:nvSpPr>
          <p:cNvPr id="26" name="矩形 25"/>
          <p:cNvSpPr/>
          <p:nvPr/>
        </p:nvSpPr>
        <p:spPr>
          <a:xfrm rot="19801594">
            <a:off x="1776459" y="2264329"/>
            <a:ext cx="1643069" cy="1044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7" name="文本框 26"/>
          <p:cNvSpPr txBox="1"/>
          <p:nvPr/>
        </p:nvSpPr>
        <p:spPr>
          <a:xfrm rot="19802246">
            <a:off x="2028797" y="2921683"/>
            <a:ext cx="523290" cy="369332"/>
          </a:xfrm>
          <a:prstGeom prst="rect">
            <a:avLst/>
          </a:prstGeom>
          <a:noFill/>
        </p:spPr>
        <p:txBody>
          <a:bodyPr wrap="square">
            <a:spAutoFit/>
          </a:bodyPr>
          <a:lstStyle/>
          <a:p>
            <a:r>
              <a:rPr lang="en-US" altLang="zh-CN" b="1" dirty="0">
                <a:solidFill>
                  <a:srgbClr val="FF0000"/>
                </a:solidFill>
                <a:latin typeface="华文新魏" panose="02010800040101010101" pitchFamily="2" charset="-122"/>
                <a:ea typeface="华文新魏" panose="02010800040101010101" pitchFamily="2" charset="-122"/>
              </a:rPr>
              <a:t>V</a:t>
            </a:r>
            <a:r>
              <a:rPr lang="en-US" altLang="zh-CN" b="1" baseline="-25000" dirty="0">
                <a:solidFill>
                  <a:srgbClr val="FF0000"/>
                </a:solidFill>
                <a:latin typeface="华文新魏" panose="02010800040101010101" pitchFamily="2" charset="-122"/>
                <a:ea typeface="华文新魏" panose="02010800040101010101" pitchFamily="2" charset="-122"/>
              </a:rPr>
              <a:t>L</a:t>
            </a:r>
            <a:endParaRPr lang="zh-CN" altLang="en-US" dirty="0">
              <a:solidFill>
                <a:srgbClr val="FF0000"/>
              </a:solidFill>
            </a:endParaRPr>
          </a:p>
        </p:txBody>
      </p:sp>
      <p:sp>
        <p:nvSpPr>
          <p:cNvPr id="29" name="文本框 28"/>
          <p:cNvSpPr txBox="1"/>
          <p:nvPr/>
        </p:nvSpPr>
        <p:spPr>
          <a:xfrm rot="20051933">
            <a:off x="2845439" y="2476575"/>
            <a:ext cx="488144" cy="369332"/>
          </a:xfrm>
          <a:prstGeom prst="rect">
            <a:avLst/>
          </a:prstGeom>
          <a:noFill/>
        </p:spPr>
        <p:txBody>
          <a:bodyPr wrap="square">
            <a:spAutoFit/>
          </a:bodyPr>
          <a:lstStyle/>
          <a:p>
            <a:r>
              <a:rPr lang="en-US" altLang="zh-CN" b="1" dirty="0">
                <a:solidFill>
                  <a:srgbClr val="FF0000"/>
                </a:solidFill>
                <a:latin typeface="华文新魏" panose="02010800040101010101" pitchFamily="2" charset="-122"/>
                <a:ea typeface="华文新魏" panose="02010800040101010101" pitchFamily="2" charset="-122"/>
              </a:rPr>
              <a:t>V</a:t>
            </a:r>
            <a:r>
              <a:rPr lang="en-US" altLang="zh-CN" b="1" baseline="-25000" dirty="0">
                <a:solidFill>
                  <a:srgbClr val="FF0000"/>
                </a:solidFill>
                <a:latin typeface="华文新魏" panose="02010800040101010101" pitchFamily="2" charset="-122"/>
                <a:ea typeface="华文新魏" panose="02010800040101010101" pitchFamily="2" charset="-122"/>
              </a:rPr>
              <a:t>H</a:t>
            </a:r>
            <a:endParaRPr lang="zh-CN" altLang="en-US" dirty="0">
              <a:solidFill>
                <a:srgbClr val="FF0000"/>
              </a:solidFill>
            </a:endParaRPr>
          </a:p>
        </p:txBody>
      </p:sp>
      <p:sp>
        <p:nvSpPr>
          <p:cNvPr id="30" name="文本框 29"/>
          <p:cNvSpPr txBox="1"/>
          <p:nvPr/>
        </p:nvSpPr>
        <p:spPr>
          <a:xfrm rot="1780225">
            <a:off x="5574928" y="2867756"/>
            <a:ext cx="523290" cy="369332"/>
          </a:xfrm>
          <a:prstGeom prst="rect">
            <a:avLst/>
          </a:prstGeom>
          <a:noFill/>
        </p:spPr>
        <p:txBody>
          <a:bodyPr wrap="square">
            <a:spAutoFit/>
          </a:bodyPr>
          <a:lstStyle/>
          <a:p>
            <a:r>
              <a:rPr lang="en-US" altLang="zh-CN" b="1" dirty="0">
                <a:solidFill>
                  <a:srgbClr val="FF0000"/>
                </a:solidFill>
                <a:latin typeface="华文新魏" panose="02010800040101010101" pitchFamily="2" charset="-122"/>
                <a:ea typeface="华文新魏" panose="02010800040101010101" pitchFamily="2" charset="-122"/>
              </a:rPr>
              <a:t>V</a:t>
            </a:r>
            <a:r>
              <a:rPr lang="en-US" altLang="zh-CN" b="1" baseline="-25000" dirty="0">
                <a:solidFill>
                  <a:srgbClr val="FF0000"/>
                </a:solidFill>
                <a:latin typeface="华文新魏" panose="02010800040101010101" pitchFamily="2" charset="-122"/>
                <a:ea typeface="华文新魏" panose="02010800040101010101" pitchFamily="2" charset="-122"/>
              </a:rPr>
              <a:t>L</a:t>
            </a:r>
            <a:endParaRPr lang="zh-CN" altLang="en-US" dirty="0">
              <a:solidFill>
                <a:srgbClr val="FF0000"/>
              </a:solidFill>
            </a:endParaRPr>
          </a:p>
        </p:txBody>
      </p:sp>
      <p:sp>
        <p:nvSpPr>
          <p:cNvPr id="31" name="文本框 30"/>
          <p:cNvSpPr txBox="1"/>
          <p:nvPr/>
        </p:nvSpPr>
        <p:spPr>
          <a:xfrm rot="1766514">
            <a:off x="4691053" y="2388470"/>
            <a:ext cx="488144" cy="369332"/>
          </a:xfrm>
          <a:prstGeom prst="rect">
            <a:avLst/>
          </a:prstGeom>
          <a:noFill/>
        </p:spPr>
        <p:txBody>
          <a:bodyPr wrap="square">
            <a:spAutoFit/>
          </a:bodyPr>
          <a:lstStyle/>
          <a:p>
            <a:r>
              <a:rPr lang="en-US" altLang="zh-CN" b="1" dirty="0">
                <a:solidFill>
                  <a:srgbClr val="FF0000"/>
                </a:solidFill>
                <a:latin typeface="华文新魏" panose="02010800040101010101" pitchFamily="2" charset="-122"/>
                <a:ea typeface="华文新魏" panose="02010800040101010101" pitchFamily="2" charset="-122"/>
              </a:rPr>
              <a:t>V</a:t>
            </a:r>
            <a:r>
              <a:rPr lang="en-US" altLang="zh-CN" b="1" baseline="-25000" dirty="0">
                <a:solidFill>
                  <a:srgbClr val="FF0000"/>
                </a:solidFill>
                <a:latin typeface="华文新魏" panose="02010800040101010101" pitchFamily="2" charset="-122"/>
                <a:ea typeface="华文新魏" panose="02010800040101010101" pitchFamily="2" charset="-122"/>
              </a:rPr>
              <a:t>H</a:t>
            </a:r>
            <a:endParaRPr lang="zh-CN" altLang="en-US" dirty="0">
              <a:solidFill>
                <a:srgbClr val="FF0000"/>
              </a:solidFill>
            </a:endParaRPr>
          </a:p>
        </p:txBody>
      </p:sp>
      <p:grpSp>
        <p:nvGrpSpPr>
          <p:cNvPr id="28" name="组合 27"/>
          <p:cNvGrpSpPr/>
          <p:nvPr/>
        </p:nvGrpSpPr>
        <p:grpSpPr>
          <a:xfrm>
            <a:off x="5731638" y="4469663"/>
            <a:ext cx="5562973" cy="919080"/>
            <a:chOff x="5399161" y="2765632"/>
            <a:chExt cx="4765770" cy="919080"/>
          </a:xfrm>
        </p:grpSpPr>
        <p:sp>
          <p:nvSpPr>
            <p:cNvPr id="32" name="矩形 31"/>
            <p:cNvSpPr/>
            <p:nvPr/>
          </p:nvSpPr>
          <p:spPr>
            <a:xfrm>
              <a:off x="5399161" y="3105112"/>
              <a:ext cx="4765770" cy="579600"/>
            </a:xfrm>
            <a:prstGeom prst="rect">
              <a:avLst/>
            </a:prstGeom>
          </p:spPr>
          <p:style>
            <a:lnRef idx="1">
              <a:schemeClr val="accent6">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3" name="任意多边形 32"/>
            <p:cNvSpPr/>
            <p:nvPr/>
          </p:nvSpPr>
          <p:spPr>
            <a:xfrm>
              <a:off x="5637449" y="276563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txBody>
            <a:bodyPr spcFirstLastPara="0" vert="horz" wrap="square" lIns="159238" tIns="33144" rIns="159238" bIns="33144" numCol="1" spcCol="1270" anchor="ctr" anchorCtr="0">
              <a:noAutofit/>
            </a:bodyPr>
            <a:lstStyle/>
            <a:p>
              <a:pPr>
                <a:spcBef>
                  <a:spcPct val="0"/>
                </a:spcBef>
              </a:pPr>
              <a:r>
                <a:rPr lang="en-US" altLang="zh-CN" sz="2400" b="1" dirty="0">
                  <a:solidFill>
                    <a:schemeClr val="bg1"/>
                  </a:solidFill>
                  <a:latin typeface="华文新魏" panose="02010800040101010101" pitchFamily="2" charset="-122"/>
                  <a:ea typeface="华文新魏" panose="02010800040101010101" pitchFamily="2" charset="-122"/>
                </a:rPr>
                <a:t>V</a:t>
              </a:r>
              <a:r>
                <a:rPr lang="en-US" altLang="zh-CN" sz="2400" b="1" baseline="-25000" dirty="0">
                  <a:solidFill>
                    <a:schemeClr val="bg1"/>
                  </a:solidFill>
                  <a:latin typeface="华文新魏" panose="02010800040101010101" pitchFamily="2" charset="-122"/>
                  <a:ea typeface="华文新魏" panose="02010800040101010101" pitchFamily="2" charset="-122"/>
                </a:rPr>
                <a:t>L</a:t>
              </a:r>
              <a:r>
                <a:rPr lang="zh-CN" altLang="en-US" sz="2400" b="1" dirty="0">
                  <a:solidFill>
                    <a:schemeClr val="bg1"/>
                  </a:solidFill>
                  <a:latin typeface="华文新魏" panose="02010800040101010101" pitchFamily="2" charset="-122"/>
                  <a:ea typeface="华文新魏" panose="02010800040101010101" pitchFamily="2" charset="-122"/>
                </a:rPr>
                <a:t>和</a:t>
              </a:r>
              <a:r>
                <a:rPr lang="en-US" altLang="zh-CN" sz="2400" b="1" dirty="0">
                  <a:solidFill>
                    <a:schemeClr val="bg1"/>
                  </a:solidFill>
                  <a:latin typeface="华文新魏" panose="02010800040101010101" pitchFamily="2" charset="-122"/>
                  <a:ea typeface="华文新魏" panose="02010800040101010101" pitchFamily="2" charset="-122"/>
                </a:rPr>
                <a:t>V</a:t>
              </a:r>
              <a:r>
                <a:rPr lang="en-US" altLang="zh-CN" sz="2400" b="1" baseline="-25000" dirty="0">
                  <a:solidFill>
                    <a:schemeClr val="bg1"/>
                  </a:solidFill>
                  <a:latin typeface="华文新魏" panose="02010800040101010101" pitchFamily="2" charset="-122"/>
                  <a:ea typeface="华文新魏" panose="02010800040101010101" pitchFamily="2" charset="-122"/>
                </a:rPr>
                <a:t>H</a:t>
              </a:r>
              <a:r>
                <a:rPr lang="zh-CN" altLang="en-US" sz="2400" b="1" dirty="0">
                  <a:solidFill>
                    <a:schemeClr val="bg1"/>
                  </a:solidFill>
                  <a:latin typeface="华文新魏" panose="02010800040101010101" pitchFamily="2" charset="-122"/>
                  <a:ea typeface="华文新魏" panose="02010800040101010101" pitchFamily="2" charset="-122"/>
                </a:rPr>
                <a:t>是抗原结合的部位</a:t>
              </a:r>
              <a:endParaRPr lang="zh-CN" altLang="en-US" sz="2400" b="1" dirty="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6" grpId="0" bldLvl="0" animBg="1"/>
      <p:bldP spid="27"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10"/>
          <p:cNvSpPr>
            <a:spLocks noChangeShapeType="1"/>
          </p:cNvSpPr>
          <p:nvPr/>
        </p:nvSpPr>
        <p:spPr bwMode="auto">
          <a:xfrm>
            <a:off x="906527" y="2413000"/>
            <a:ext cx="4686300"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1" name="Line 9"/>
          <p:cNvSpPr>
            <a:spLocks noChangeShapeType="1"/>
          </p:cNvSpPr>
          <p:nvPr/>
        </p:nvSpPr>
        <p:spPr bwMode="auto">
          <a:xfrm>
            <a:off x="906527" y="2657475"/>
            <a:ext cx="4686300"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2" name="Rectangle 11"/>
          <p:cNvSpPr>
            <a:spLocks noChangeArrowheads="1"/>
          </p:cNvSpPr>
          <p:nvPr/>
        </p:nvSpPr>
        <p:spPr bwMode="auto">
          <a:xfrm>
            <a:off x="679516" y="24130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2293" name="Rectangle 13"/>
          <p:cNvSpPr>
            <a:spLocks noChangeArrowheads="1"/>
          </p:cNvSpPr>
          <p:nvPr/>
        </p:nvSpPr>
        <p:spPr bwMode="auto">
          <a:xfrm>
            <a:off x="679516" y="24130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2294" name="Rectangle 29"/>
          <p:cNvSpPr>
            <a:spLocks noGrp="1" noChangeArrowheads="1"/>
          </p:cNvSpPr>
          <p:nvPr>
            <p:ph type="title"/>
          </p:nvPr>
        </p:nvSpPr>
        <p:spPr>
          <a:xfrm>
            <a:off x="403109" y="170706"/>
            <a:ext cx="7010400" cy="1527175"/>
          </a:xfrm>
          <a:noFill/>
        </p:spPr>
        <p:txBody>
          <a:bodyPr/>
          <a:lstStyle/>
          <a:p>
            <a:pPr eaLnBrk="1" hangingPunct="1"/>
            <a:r>
              <a:rPr lang="en-US" altLang="zh-CN" b="1" dirty="0">
                <a:solidFill>
                  <a:schemeClr val="tx1"/>
                </a:solidFill>
                <a:latin typeface="Comic Sans MS" panose="030F0702030302020204" pitchFamily="66" charset="0"/>
                <a:ea typeface="黑体" panose="02010609060101010101" pitchFamily="49" charset="-122"/>
              </a:rPr>
              <a:t>Ig</a:t>
            </a:r>
            <a:r>
              <a:rPr lang="zh-CN" altLang="en-US" b="1" dirty="0">
                <a:solidFill>
                  <a:schemeClr val="tx1"/>
                </a:solidFill>
                <a:latin typeface="Comic Sans MS" panose="030F0702030302020204" pitchFamily="66" charset="0"/>
                <a:ea typeface="黑体" panose="02010609060101010101" pitchFamily="49" charset="-122"/>
              </a:rPr>
              <a:t>功能区的主要作用</a:t>
            </a:r>
            <a:endParaRPr lang="zh-CN" altLang="en-US" b="1" dirty="0">
              <a:solidFill>
                <a:schemeClr val="tx1"/>
              </a:solidFill>
              <a:latin typeface="Comic Sans MS" panose="030F0702030302020204" pitchFamily="66" charset="0"/>
              <a:ea typeface="黑体" panose="02010609060101010101" pitchFamily="49" charset="-122"/>
            </a:endParaRPr>
          </a:p>
        </p:txBody>
      </p:sp>
      <p:sp>
        <p:nvSpPr>
          <p:cNvPr id="14" name="矩形 13"/>
          <p:cNvSpPr/>
          <p:nvPr/>
        </p:nvSpPr>
        <p:spPr>
          <a:xfrm rot="1609099">
            <a:off x="3169757" y="2890177"/>
            <a:ext cx="1643069" cy="7900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15" name="组合 14"/>
          <p:cNvGrpSpPr/>
          <p:nvPr/>
        </p:nvGrpSpPr>
        <p:grpSpPr>
          <a:xfrm>
            <a:off x="1009707" y="1971675"/>
            <a:ext cx="4182697" cy="4158618"/>
            <a:chOff x="2284841" y="1215837"/>
            <a:chExt cx="5200133" cy="5555756"/>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98916" y="1377884"/>
              <a:ext cx="1906860" cy="243620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718" y="1215837"/>
              <a:ext cx="1810615" cy="2291841"/>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049" y="3449431"/>
              <a:ext cx="1411597" cy="2965558"/>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792" y="3219258"/>
              <a:ext cx="1203067" cy="1010576"/>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0375" y="3886239"/>
              <a:ext cx="1233143" cy="2789109"/>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0145" y="1437990"/>
              <a:ext cx="1894829" cy="2299861"/>
            </a:xfrm>
            <a:prstGeom prst="rect">
              <a:avLst/>
            </a:prstGeom>
          </p:spPr>
        </p:pic>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5003" y="1550324"/>
              <a:ext cx="2107372" cy="2227678"/>
            </a:xfrm>
            <a:prstGeom prst="rect">
              <a:avLst/>
            </a:prstGeom>
          </p:spPr>
        </p:pic>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4841" y="1674602"/>
              <a:ext cx="1906860" cy="2211637"/>
            </a:xfrm>
            <a:prstGeom prst="rect">
              <a:avLst/>
            </a:prstGeom>
          </p:spPr>
        </p:pic>
        <p:pic>
          <p:nvPicPr>
            <p:cNvPr id="24" name="图片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5821" y="3886239"/>
              <a:ext cx="1203066" cy="2885354"/>
            </a:xfrm>
            <a:prstGeom prst="rect">
              <a:avLst/>
            </a:prstGeom>
          </p:spPr>
        </p:pic>
        <p:pic>
          <p:nvPicPr>
            <p:cNvPr id="25" name="图片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8076" y="1215837"/>
              <a:ext cx="2035187" cy="2404127"/>
            </a:xfrm>
            <a:prstGeom prst="rect">
              <a:avLst/>
            </a:prstGeom>
          </p:spPr>
        </p:pic>
      </p:grpSp>
      <p:sp>
        <p:nvSpPr>
          <p:cNvPr id="26" name="矩形 25"/>
          <p:cNvSpPr/>
          <p:nvPr/>
        </p:nvSpPr>
        <p:spPr>
          <a:xfrm rot="19801594">
            <a:off x="1432853" y="2954220"/>
            <a:ext cx="1583809" cy="785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7" name="文本框 26"/>
          <p:cNvSpPr txBox="1"/>
          <p:nvPr/>
        </p:nvSpPr>
        <p:spPr>
          <a:xfrm rot="19802246">
            <a:off x="1649081" y="3373943"/>
            <a:ext cx="523290" cy="369332"/>
          </a:xfrm>
          <a:prstGeom prst="rect">
            <a:avLst/>
          </a:prstGeom>
          <a:noFill/>
        </p:spPr>
        <p:txBody>
          <a:bodyPr wrap="square">
            <a:spAutoFit/>
          </a:bodyPr>
          <a:lstStyle/>
          <a:p>
            <a:r>
              <a:rPr lang="en-US" altLang="zh-CN" b="1" dirty="0">
                <a:solidFill>
                  <a:srgbClr val="FF0000"/>
                </a:solidFill>
                <a:latin typeface="华文新魏" panose="02010800040101010101" pitchFamily="2" charset="-122"/>
                <a:ea typeface="华文新魏" panose="02010800040101010101" pitchFamily="2" charset="-122"/>
              </a:rPr>
              <a:t>C</a:t>
            </a:r>
            <a:r>
              <a:rPr lang="en-US" altLang="zh-CN" b="1" baseline="-25000" dirty="0">
                <a:solidFill>
                  <a:srgbClr val="FF0000"/>
                </a:solidFill>
                <a:latin typeface="华文新魏" panose="02010800040101010101" pitchFamily="2" charset="-122"/>
                <a:ea typeface="华文新魏" panose="02010800040101010101" pitchFamily="2" charset="-122"/>
              </a:rPr>
              <a:t>L</a:t>
            </a:r>
            <a:endParaRPr lang="zh-CN" altLang="en-US" dirty="0">
              <a:solidFill>
                <a:srgbClr val="FF0000"/>
              </a:solidFill>
            </a:endParaRPr>
          </a:p>
        </p:txBody>
      </p:sp>
      <p:sp>
        <p:nvSpPr>
          <p:cNvPr id="29" name="文本框 28"/>
          <p:cNvSpPr txBox="1"/>
          <p:nvPr/>
        </p:nvSpPr>
        <p:spPr>
          <a:xfrm rot="20051933">
            <a:off x="2419544" y="2908617"/>
            <a:ext cx="597536" cy="369332"/>
          </a:xfrm>
          <a:prstGeom prst="rect">
            <a:avLst/>
          </a:prstGeom>
          <a:noFill/>
        </p:spPr>
        <p:txBody>
          <a:bodyPr wrap="square">
            <a:spAutoFit/>
          </a:bodyPr>
          <a:lstStyle/>
          <a:p>
            <a:r>
              <a:rPr lang="en-US" altLang="zh-CN" b="1" dirty="0">
                <a:solidFill>
                  <a:srgbClr val="FF0000"/>
                </a:solidFill>
                <a:latin typeface="华文新魏" panose="02010800040101010101" pitchFamily="2" charset="-122"/>
                <a:ea typeface="华文新魏" panose="02010800040101010101" pitchFamily="2" charset="-122"/>
              </a:rPr>
              <a:t>C</a:t>
            </a:r>
            <a:r>
              <a:rPr lang="en-US" altLang="zh-CN" b="1" baseline="-25000" dirty="0">
                <a:solidFill>
                  <a:srgbClr val="FF0000"/>
                </a:solidFill>
                <a:latin typeface="华文新魏" panose="02010800040101010101" pitchFamily="2" charset="-122"/>
                <a:ea typeface="华文新魏" panose="02010800040101010101" pitchFamily="2" charset="-122"/>
              </a:rPr>
              <a:t>H</a:t>
            </a:r>
            <a:r>
              <a:rPr lang="en-US" altLang="zh-CN" b="1" dirty="0">
                <a:solidFill>
                  <a:srgbClr val="FF0000"/>
                </a:solidFill>
                <a:latin typeface="华文新魏" panose="02010800040101010101" pitchFamily="2" charset="-122"/>
                <a:ea typeface="华文新魏" panose="02010800040101010101" pitchFamily="2" charset="-122"/>
              </a:rPr>
              <a:t>1</a:t>
            </a:r>
            <a:endParaRPr lang="zh-CN" altLang="en-US" dirty="0">
              <a:solidFill>
                <a:srgbClr val="FF0000"/>
              </a:solidFill>
            </a:endParaRPr>
          </a:p>
        </p:txBody>
      </p:sp>
      <p:sp>
        <p:nvSpPr>
          <p:cNvPr id="30" name="文本框 29"/>
          <p:cNvSpPr txBox="1"/>
          <p:nvPr/>
        </p:nvSpPr>
        <p:spPr>
          <a:xfrm rot="1780225">
            <a:off x="4175768" y="3307141"/>
            <a:ext cx="523290" cy="369332"/>
          </a:xfrm>
          <a:prstGeom prst="rect">
            <a:avLst/>
          </a:prstGeom>
          <a:noFill/>
        </p:spPr>
        <p:txBody>
          <a:bodyPr wrap="square">
            <a:spAutoFit/>
          </a:bodyPr>
          <a:lstStyle/>
          <a:p>
            <a:r>
              <a:rPr lang="en-US" altLang="zh-CN" b="1" dirty="0">
                <a:solidFill>
                  <a:srgbClr val="FF0000"/>
                </a:solidFill>
                <a:latin typeface="华文新魏" panose="02010800040101010101" pitchFamily="2" charset="-122"/>
                <a:ea typeface="华文新魏" panose="02010800040101010101" pitchFamily="2" charset="-122"/>
              </a:rPr>
              <a:t>C</a:t>
            </a:r>
            <a:r>
              <a:rPr lang="en-US" altLang="zh-CN" b="1" baseline="-25000" dirty="0">
                <a:solidFill>
                  <a:srgbClr val="FF0000"/>
                </a:solidFill>
                <a:latin typeface="华文新魏" panose="02010800040101010101" pitchFamily="2" charset="-122"/>
                <a:ea typeface="华文新魏" panose="02010800040101010101" pitchFamily="2" charset="-122"/>
              </a:rPr>
              <a:t>L</a:t>
            </a:r>
            <a:endParaRPr lang="zh-CN" altLang="en-US" dirty="0">
              <a:solidFill>
                <a:srgbClr val="FF0000"/>
              </a:solidFill>
            </a:endParaRPr>
          </a:p>
        </p:txBody>
      </p:sp>
      <p:sp>
        <p:nvSpPr>
          <p:cNvPr id="32" name="文本框 31"/>
          <p:cNvSpPr txBox="1"/>
          <p:nvPr/>
        </p:nvSpPr>
        <p:spPr>
          <a:xfrm rot="2099635">
            <a:off x="3258882" y="2859005"/>
            <a:ext cx="597536" cy="369332"/>
          </a:xfrm>
          <a:prstGeom prst="rect">
            <a:avLst/>
          </a:prstGeom>
          <a:noFill/>
        </p:spPr>
        <p:txBody>
          <a:bodyPr wrap="square">
            <a:spAutoFit/>
          </a:bodyPr>
          <a:lstStyle/>
          <a:p>
            <a:r>
              <a:rPr lang="en-US" altLang="zh-CN" b="1" dirty="0">
                <a:solidFill>
                  <a:srgbClr val="FF0000"/>
                </a:solidFill>
                <a:latin typeface="华文新魏" panose="02010800040101010101" pitchFamily="2" charset="-122"/>
                <a:ea typeface="华文新魏" panose="02010800040101010101" pitchFamily="2" charset="-122"/>
              </a:rPr>
              <a:t>C</a:t>
            </a:r>
            <a:r>
              <a:rPr lang="en-US" altLang="zh-CN" b="1" baseline="-25000" dirty="0">
                <a:solidFill>
                  <a:srgbClr val="FF0000"/>
                </a:solidFill>
                <a:latin typeface="华文新魏" panose="02010800040101010101" pitchFamily="2" charset="-122"/>
                <a:ea typeface="华文新魏" panose="02010800040101010101" pitchFamily="2" charset="-122"/>
              </a:rPr>
              <a:t>H</a:t>
            </a:r>
            <a:r>
              <a:rPr lang="en-US" altLang="zh-CN" b="1" dirty="0">
                <a:solidFill>
                  <a:srgbClr val="FF0000"/>
                </a:solidFill>
                <a:latin typeface="华文新魏" panose="02010800040101010101" pitchFamily="2" charset="-122"/>
                <a:ea typeface="华文新魏" panose="02010800040101010101" pitchFamily="2" charset="-122"/>
              </a:rPr>
              <a:t>1</a:t>
            </a:r>
            <a:endParaRPr lang="zh-CN" altLang="en-US" dirty="0">
              <a:solidFill>
                <a:srgbClr val="FF0000"/>
              </a:solidFill>
            </a:endParaRPr>
          </a:p>
        </p:txBody>
      </p:sp>
      <p:grpSp>
        <p:nvGrpSpPr>
          <p:cNvPr id="31" name="组合 30"/>
          <p:cNvGrpSpPr/>
          <p:nvPr/>
        </p:nvGrpSpPr>
        <p:grpSpPr>
          <a:xfrm>
            <a:off x="4400550" y="4460892"/>
            <a:ext cx="7239000" cy="919080"/>
            <a:chOff x="5399161" y="2765632"/>
            <a:chExt cx="4765770" cy="919080"/>
          </a:xfrm>
        </p:grpSpPr>
        <p:sp>
          <p:nvSpPr>
            <p:cNvPr id="33" name="矩形 32"/>
            <p:cNvSpPr/>
            <p:nvPr/>
          </p:nvSpPr>
          <p:spPr>
            <a:xfrm>
              <a:off x="5399161" y="3105112"/>
              <a:ext cx="4765770" cy="579600"/>
            </a:xfrm>
            <a:prstGeom prst="rect">
              <a:avLst/>
            </a:prstGeom>
          </p:spPr>
          <p:style>
            <a:lnRef idx="1">
              <a:schemeClr val="accent6">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任意多边形 33"/>
            <p:cNvSpPr/>
            <p:nvPr/>
          </p:nvSpPr>
          <p:spPr>
            <a:xfrm>
              <a:off x="5637449" y="2765632"/>
              <a:ext cx="3509691"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txBody>
            <a:bodyPr spcFirstLastPara="0" vert="horz" wrap="square" lIns="159238" tIns="33144" rIns="159238" bIns="33144" numCol="1" spcCol="1270" anchor="ctr" anchorCtr="0">
              <a:noAutofit/>
            </a:bodyPr>
            <a:lstStyle/>
            <a:p>
              <a:pPr>
                <a:spcBef>
                  <a:spcPct val="0"/>
                </a:spcBef>
              </a:pPr>
              <a:r>
                <a:rPr lang="en-US" altLang="zh-CN" sz="2400" b="1" dirty="0" smtClean="0">
                  <a:solidFill>
                    <a:schemeClr val="bg1"/>
                  </a:solidFill>
                  <a:latin typeface="华文新魏" panose="02010800040101010101" pitchFamily="2" charset="-122"/>
                  <a:ea typeface="华文新魏" panose="02010800040101010101" pitchFamily="2" charset="-122"/>
                </a:rPr>
                <a:t>C</a:t>
              </a:r>
              <a:r>
                <a:rPr lang="en-US" altLang="zh-CN" sz="2400" b="1" baseline="-25000" dirty="0">
                  <a:solidFill>
                    <a:schemeClr val="bg1"/>
                  </a:solidFill>
                  <a:latin typeface="华文新魏" panose="02010800040101010101" pitchFamily="2" charset="-122"/>
                  <a:ea typeface="华文新魏" panose="02010800040101010101" pitchFamily="2" charset="-122"/>
                </a:rPr>
                <a:t>L</a:t>
              </a:r>
              <a:r>
                <a:rPr lang="zh-CN" altLang="en-US" sz="2400" b="1" dirty="0" smtClean="0">
                  <a:solidFill>
                    <a:schemeClr val="bg1"/>
                  </a:solidFill>
                  <a:latin typeface="华文新魏" panose="02010800040101010101" pitchFamily="2" charset="-122"/>
                  <a:ea typeface="华文新魏" panose="02010800040101010101" pitchFamily="2" charset="-122"/>
                </a:rPr>
                <a:t>和</a:t>
              </a:r>
              <a:r>
                <a:rPr lang="en-US" altLang="zh-CN" sz="2400" b="1" dirty="0" smtClean="0">
                  <a:solidFill>
                    <a:schemeClr val="bg1"/>
                  </a:solidFill>
                  <a:latin typeface="华文新魏" panose="02010800040101010101" pitchFamily="2" charset="-122"/>
                  <a:ea typeface="华文新魏" panose="02010800040101010101" pitchFamily="2" charset="-122"/>
                </a:rPr>
                <a:t>C</a:t>
              </a:r>
              <a:r>
                <a:rPr lang="en-US" altLang="zh-CN" sz="2400" b="1" baseline="-25000" dirty="0">
                  <a:solidFill>
                    <a:schemeClr val="bg1"/>
                  </a:solidFill>
                  <a:latin typeface="华文新魏" panose="02010800040101010101" pitchFamily="2" charset="-122"/>
                  <a:ea typeface="华文新魏" panose="02010800040101010101" pitchFamily="2" charset="-122"/>
                </a:rPr>
                <a:t>H</a:t>
              </a:r>
              <a:r>
                <a:rPr lang="en-US" altLang="zh-CN" sz="2400" b="1" dirty="0" smtClean="0">
                  <a:solidFill>
                    <a:schemeClr val="bg1"/>
                  </a:solidFill>
                  <a:latin typeface="华文新魏" panose="02010800040101010101" pitchFamily="2" charset="-122"/>
                  <a:ea typeface="华文新魏" panose="02010800040101010101" pitchFamily="2" charset="-122"/>
                </a:rPr>
                <a:t>1</a:t>
              </a:r>
              <a:r>
                <a:rPr lang="zh-CN" altLang="en-US" sz="2400" b="1" dirty="0">
                  <a:solidFill>
                    <a:schemeClr val="bg1"/>
                  </a:solidFill>
                  <a:latin typeface="华文新魏" panose="02010800040101010101" pitchFamily="2" charset="-122"/>
                  <a:ea typeface="华文新魏" panose="02010800040101010101" pitchFamily="2" charset="-122"/>
                </a:rPr>
                <a:t>上具有同种异型的遗传标记</a:t>
              </a:r>
              <a:endParaRPr lang="zh-CN" altLang="en-US" sz="2400" b="1" dirty="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750"/>
                                  </p:stCondLst>
                                  <p:childTnLst>
                                    <p:set>
                                      <p:cBhvr>
                                        <p:cTn id="11" dur="1" fill="hold">
                                          <p:stCondLst>
                                            <p:cond delay="499"/>
                                          </p:stCondLst>
                                        </p:cTn>
                                        <p:tgtEl>
                                          <p:spTgt spid="32"/>
                                        </p:tgtEl>
                                        <p:attrNameLst>
                                          <p:attrName>style.visibility</p:attrName>
                                        </p:attrNameLst>
                                      </p:cBhvr>
                                      <p:to>
                                        <p:strVal val="visible"/>
                                      </p:to>
                                    </p:set>
                                  </p:childTnLst>
                                </p:cTn>
                              </p:par>
                              <p:par>
                                <p:cTn id="12" presetID="1" presetClass="entr" presetSubtype="0" fill="hold" grpId="0" nodeType="withEffect">
                                  <p:stCondLst>
                                    <p:cond delay="750"/>
                                  </p:stCondLst>
                                  <p:childTnLst>
                                    <p:set>
                                      <p:cBhvr>
                                        <p:cTn id="13" dur="1" fill="hold">
                                          <p:stCondLst>
                                            <p:cond delay="499"/>
                                          </p:stCondLst>
                                        </p:cTn>
                                        <p:tgtEl>
                                          <p:spTgt spid="29"/>
                                        </p:tgtEl>
                                        <p:attrNameLst>
                                          <p:attrName>style.visibility</p:attrName>
                                        </p:attrNameLst>
                                      </p:cBhvr>
                                      <p:to>
                                        <p:strVal val="visible"/>
                                      </p:to>
                                    </p:set>
                                  </p:childTnLst>
                                </p:cTn>
                              </p:par>
                            </p:childTnLst>
                          </p:cTn>
                        </p:par>
                        <p:par>
                          <p:cTn id="14" fill="hold">
                            <p:stCondLst>
                              <p:cond delay="1250"/>
                            </p:stCondLst>
                            <p:childTnLst>
                              <p:par>
                                <p:cTn id="15" presetID="10" presetClass="entr" presetSubtype="0"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2250"/>
                            </p:stCondLst>
                            <p:childTnLst>
                              <p:par>
                                <p:cTn id="22" presetID="10"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6" grpId="0" bldLvl="0" animBg="1"/>
      <p:bldP spid="27" grpId="0"/>
      <p:bldP spid="29" grpId="0"/>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10"/>
          <p:cNvSpPr>
            <a:spLocks noChangeShapeType="1"/>
          </p:cNvSpPr>
          <p:nvPr/>
        </p:nvSpPr>
        <p:spPr bwMode="auto">
          <a:xfrm>
            <a:off x="3867150" y="2803525"/>
            <a:ext cx="4686300"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1" name="Line 9"/>
          <p:cNvSpPr>
            <a:spLocks noChangeShapeType="1"/>
          </p:cNvSpPr>
          <p:nvPr/>
        </p:nvSpPr>
        <p:spPr bwMode="auto">
          <a:xfrm>
            <a:off x="3867150" y="3048000"/>
            <a:ext cx="4686300"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2" name="Rectangle 11"/>
          <p:cNvSpPr>
            <a:spLocks noChangeArrowheads="1"/>
          </p:cNvSpPr>
          <p:nvPr/>
        </p:nvSpPr>
        <p:spPr bwMode="auto">
          <a:xfrm>
            <a:off x="1652053" y="257550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2293" name="Rectangle 13"/>
          <p:cNvSpPr>
            <a:spLocks noChangeArrowheads="1"/>
          </p:cNvSpPr>
          <p:nvPr/>
        </p:nvSpPr>
        <p:spPr bwMode="auto">
          <a:xfrm>
            <a:off x="1652053" y="257550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2294" name="Rectangle 29"/>
          <p:cNvSpPr>
            <a:spLocks noGrp="1" noChangeArrowheads="1"/>
          </p:cNvSpPr>
          <p:nvPr>
            <p:ph type="title"/>
          </p:nvPr>
        </p:nvSpPr>
        <p:spPr>
          <a:xfrm>
            <a:off x="236716" y="115092"/>
            <a:ext cx="7010400" cy="1527175"/>
          </a:xfrm>
          <a:noFill/>
        </p:spPr>
        <p:txBody>
          <a:bodyPr/>
          <a:lstStyle/>
          <a:p>
            <a:pPr eaLnBrk="1" hangingPunct="1"/>
            <a:r>
              <a:rPr lang="en-US" altLang="zh-CN" b="1" dirty="0">
                <a:solidFill>
                  <a:schemeClr val="tx1"/>
                </a:solidFill>
                <a:latin typeface="Comic Sans MS" panose="030F0702030302020204" pitchFamily="66" charset="0"/>
                <a:ea typeface="黑体" panose="02010609060101010101" pitchFamily="49" charset="-122"/>
              </a:rPr>
              <a:t>Ig</a:t>
            </a:r>
            <a:r>
              <a:rPr lang="zh-CN" altLang="en-US" b="1" dirty="0">
                <a:solidFill>
                  <a:schemeClr val="tx1"/>
                </a:solidFill>
                <a:latin typeface="Comic Sans MS" panose="030F0702030302020204" pitchFamily="66" charset="0"/>
                <a:ea typeface="黑体" panose="02010609060101010101" pitchFamily="49" charset="-122"/>
              </a:rPr>
              <a:t>功能区的主要作用</a:t>
            </a:r>
            <a:endParaRPr lang="zh-CN" altLang="en-US" b="1" dirty="0">
              <a:solidFill>
                <a:schemeClr val="tx1"/>
              </a:solidFill>
              <a:latin typeface="Comic Sans MS" panose="030F0702030302020204" pitchFamily="66" charset="0"/>
              <a:ea typeface="黑体" panose="02010609060101010101" pitchFamily="49" charset="-122"/>
            </a:endParaRPr>
          </a:p>
        </p:txBody>
      </p:sp>
      <p:grpSp>
        <p:nvGrpSpPr>
          <p:cNvPr id="15" name="组合 14"/>
          <p:cNvGrpSpPr/>
          <p:nvPr/>
        </p:nvGrpSpPr>
        <p:grpSpPr>
          <a:xfrm>
            <a:off x="479344" y="2220019"/>
            <a:ext cx="4182697" cy="4158618"/>
            <a:chOff x="2284841" y="1215837"/>
            <a:chExt cx="5200133" cy="5555756"/>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98916" y="1377884"/>
              <a:ext cx="1906860" cy="243620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718" y="1215837"/>
              <a:ext cx="1810615" cy="2291841"/>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049" y="3449431"/>
              <a:ext cx="1411597" cy="2965558"/>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792" y="3219258"/>
              <a:ext cx="1203067" cy="1010576"/>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0375" y="3886239"/>
              <a:ext cx="1233143" cy="2789109"/>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0145" y="1437990"/>
              <a:ext cx="1894829" cy="2299861"/>
            </a:xfrm>
            <a:prstGeom prst="rect">
              <a:avLst/>
            </a:prstGeom>
          </p:spPr>
        </p:pic>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5003" y="1550324"/>
              <a:ext cx="2107372" cy="2227678"/>
            </a:xfrm>
            <a:prstGeom prst="rect">
              <a:avLst/>
            </a:prstGeom>
          </p:spPr>
        </p:pic>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4841" y="1674602"/>
              <a:ext cx="1906860" cy="2211637"/>
            </a:xfrm>
            <a:prstGeom prst="rect">
              <a:avLst/>
            </a:prstGeom>
          </p:spPr>
        </p:pic>
        <p:pic>
          <p:nvPicPr>
            <p:cNvPr id="24" name="图片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5821" y="3886239"/>
              <a:ext cx="1203066" cy="2885354"/>
            </a:xfrm>
            <a:prstGeom prst="rect">
              <a:avLst/>
            </a:prstGeom>
          </p:spPr>
        </p:pic>
        <p:pic>
          <p:nvPicPr>
            <p:cNvPr id="25" name="图片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8076" y="1215837"/>
              <a:ext cx="2035187" cy="2404127"/>
            </a:xfrm>
            <a:prstGeom prst="rect">
              <a:avLst/>
            </a:prstGeom>
          </p:spPr>
        </p:pic>
      </p:grpSp>
      <p:sp>
        <p:nvSpPr>
          <p:cNvPr id="26" name="矩形 25"/>
          <p:cNvSpPr/>
          <p:nvPr/>
        </p:nvSpPr>
        <p:spPr>
          <a:xfrm>
            <a:off x="1638388" y="4473900"/>
            <a:ext cx="1888356" cy="785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9" name="文本框 28"/>
          <p:cNvSpPr txBox="1"/>
          <p:nvPr/>
        </p:nvSpPr>
        <p:spPr>
          <a:xfrm>
            <a:off x="1805330" y="4731089"/>
            <a:ext cx="597536" cy="307777"/>
          </a:xfrm>
          <a:prstGeom prst="rect">
            <a:avLst/>
          </a:prstGeom>
          <a:noFill/>
        </p:spPr>
        <p:txBody>
          <a:bodyPr wrap="square">
            <a:spAutoFit/>
          </a:bodyPr>
          <a:lstStyle/>
          <a:p>
            <a:r>
              <a:rPr lang="en-US" altLang="zh-CN" sz="1400" b="1" dirty="0">
                <a:solidFill>
                  <a:srgbClr val="FF0000"/>
                </a:solidFill>
                <a:latin typeface="华文新魏" panose="02010800040101010101" pitchFamily="2" charset="-122"/>
                <a:ea typeface="华文新魏" panose="02010800040101010101" pitchFamily="2" charset="-122"/>
              </a:rPr>
              <a:t>C</a:t>
            </a:r>
            <a:r>
              <a:rPr lang="en-US" altLang="zh-CN" sz="1400" b="1" baseline="-25000" dirty="0">
                <a:solidFill>
                  <a:srgbClr val="FF0000"/>
                </a:solidFill>
                <a:latin typeface="华文新魏" panose="02010800040101010101" pitchFamily="2" charset="-122"/>
                <a:ea typeface="华文新魏" panose="02010800040101010101" pitchFamily="2" charset="-122"/>
              </a:rPr>
              <a:t>H</a:t>
            </a:r>
            <a:r>
              <a:rPr lang="en-US" altLang="zh-CN" sz="1400" b="1" dirty="0">
                <a:solidFill>
                  <a:srgbClr val="FF0000"/>
                </a:solidFill>
                <a:latin typeface="华文新魏" panose="02010800040101010101" pitchFamily="2" charset="-122"/>
                <a:ea typeface="华文新魏" panose="02010800040101010101" pitchFamily="2" charset="-122"/>
              </a:rPr>
              <a:t>2</a:t>
            </a:r>
            <a:endParaRPr lang="zh-CN" altLang="en-US" sz="1400" dirty="0">
              <a:solidFill>
                <a:srgbClr val="FF0000"/>
              </a:solidFill>
            </a:endParaRPr>
          </a:p>
        </p:txBody>
      </p:sp>
      <p:sp>
        <p:nvSpPr>
          <p:cNvPr id="44" name="文本框 43"/>
          <p:cNvSpPr txBox="1"/>
          <p:nvPr/>
        </p:nvSpPr>
        <p:spPr>
          <a:xfrm>
            <a:off x="2857789" y="4727502"/>
            <a:ext cx="597536" cy="307777"/>
          </a:xfrm>
          <a:prstGeom prst="rect">
            <a:avLst/>
          </a:prstGeom>
          <a:noFill/>
        </p:spPr>
        <p:txBody>
          <a:bodyPr wrap="square">
            <a:spAutoFit/>
          </a:bodyPr>
          <a:lstStyle/>
          <a:p>
            <a:r>
              <a:rPr lang="en-US" altLang="zh-CN" sz="1400" b="1" dirty="0">
                <a:solidFill>
                  <a:srgbClr val="FF0000"/>
                </a:solidFill>
                <a:latin typeface="华文新魏" panose="02010800040101010101" pitchFamily="2" charset="-122"/>
                <a:ea typeface="华文新魏" panose="02010800040101010101" pitchFamily="2" charset="-122"/>
              </a:rPr>
              <a:t>C</a:t>
            </a:r>
            <a:r>
              <a:rPr lang="en-US" altLang="zh-CN" sz="1400" b="1" baseline="-25000" dirty="0">
                <a:solidFill>
                  <a:srgbClr val="FF0000"/>
                </a:solidFill>
                <a:latin typeface="华文新魏" panose="02010800040101010101" pitchFamily="2" charset="-122"/>
                <a:ea typeface="华文新魏" panose="02010800040101010101" pitchFamily="2" charset="-122"/>
              </a:rPr>
              <a:t>H</a:t>
            </a:r>
            <a:r>
              <a:rPr lang="en-US" altLang="zh-CN" sz="1400" b="1" dirty="0">
                <a:solidFill>
                  <a:srgbClr val="FF0000"/>
                </a:solidFill>
                <a:latin typeface="华文新魏" panose="02010800040101010101" pitchFamily="2" charset="-122"/>
                <a:ea typeface="华文新魏" panose="02010800040101010101" pitchFamily="2" charset="-122"/>
              </a:rPr>
              <a:t>2</a:t>
            </a:r>
            <a:endParaRPr lang="zh-CN" altLang="en-US" sz="1400" dirty="0">
              <a:solidFill>
                <a:srgbClr val="FF0000"/>
              </a:solidFill>
            </a:endParaRPr>
          </a:p>
        </p:txBody>
      </p:sp>
      <p:grpSp>
        <p:nvGrpSpPr>
          <p:cNvPr id="45" name="组合 44"/>
          <p:cNvGrpSpPr/>
          <p:nvPr/>
        </p:nvGrpSpPr>
        <p:grpSpPr>
          <a:xfrm>
            <a:off x="6258637" y="1694457"/>
            <a:ext cx="3692518" cy="4482122"/>
            <a:chOff x="1187135" y="1288241"/>
            <a:chExt cx="3692518" cy="4482122"/>
          </a:xfrm>
        </p:grpSpPr>
        <p:pic>
          <p:nvPicPr>
            <p:cNvPr id="46" name="图片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7060" y="2905337"/>
              <a:ext cx="656752" cy="2637046"/>
            </a:xfrm>
            <a:prstGeom prst="rect">
              <a:avLst/>
            </a:prstGeom>
          </p:spPr>
        </p:pic>
        <p:pic>
          <p:nvPicPr>
            <p:cNvPr id="47" name="图片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98966" y="3210105"/>
              <a:ext cx="542609" cy="2560258"/>
            </a:xfrm>
            <a:prstGeom prst="rect">
              <a:avLst/>
            </a:prstGeom>
          </p:spPr>
        </p:pic>
        <p:pic>
          <p:nvPicPr>
            <p:cNvPr id="48" name="图片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7879" y="3201463"/>
              <a:ext cx="588303" cy="2567399"/>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77728" y="2759348"/>
              <a:ext cx="639708" cy="481209"/>
            </a:xfrm>
            <a:prstGeom prst="rect">
              <a:avLst/>
            </a:prstGeom>
          </p:spPr>
        </p:pic>
        <p:pic>
          <p:nvPicPr>
            <p:cNvPr id="52" name="图片 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53668" y="1536726"/>
              <a:ext cx="1179461" cy="1377942"/>
            </a:xfrm>
            <a:prstGeom prst="rect">
              <a:avLst/>
            </a:prstGeom>
          </p:spPr>
        </p:pic>
        <p:pic>
          <p:nvPicPr>
            <p:cNvPr id="53" name="图片 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78693" y="1517403"/>
              <a:ext cx="1168038" cy="1419352"/>
            </a:xfrm>
            <a:prstGeom prst="rect">
              <a:avLst/>
            </a:prstGeom>
          </p:spPr>
        </p:pic>
        <p:pic>
          <p:nvPicPr>
            <p:cNvPr id="55" name="图片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40220" y="1480953"/>
              <a:ext cx="1239433" cy="1536440"/>
            </a:xfrm>
            <a:prstGeom prst="rect">
              <a:avLst/>
            </a:prstGeom>
          </p:spPr>
        </p:pic>
        <p:pic>
          <p:nvPicPr>
            <p:cNvPr id="54" name="图片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87135" y="1514741"/>
              <a:ext cx="1259424" cy="1499315"/>
            </a:xfrm>
            <a:prstGeom prst="rect">
              <a:avLst/>
            </a:prstGeom>
          </p:spPr>
        </p:pic>
        <p:pic>
          <p:nvPicPr>
            <p:cNvPr id="50" name="图片 4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39870" y="1317419"/>
              <a:ext cx="1239433" cy="1536440"/>
            </a:xfrm>
            <a:prstGeom prst="rect">
              <a:avLst/>
            </a:prstGeom>
          </p:spPr>
        </p:pic>
        <p:pic>
          <p:nvPicPr>
            <p:cNvPr id="51" name="图片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21859" y="1288241"/>
              <a:ext cx="1239433" cy="1536440"/>
            </a:xfrm>
            <a:prstGeom prst="rect">
              <a:avLst/>
            </a:prstGeom>
          </p:spPr>
        </p:pic>
      </p:grpSp>
      <p:sp>
        <p:nvSpPr>
          <p:cNvPr id="56" name="矩形 55"/>
          <p:cNvSpPr/>
          <p:nvPr/>
        </p:nvSpPr>
        <p:spPr>
          <a:xfrm>
            <a:off x="7225105" y="4525481"/>
            <a:ext cx="1745878" cy="746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7" name="文本框 56"/>
          <p:cNvSpPr txBox="1"/>
          <p:nvPr/>
        </p:nvSpPr>
        <p:spPr>
          <a:xfrm>
            <a:off x="7373322" y="4750272"/>
            <a:ext cx="597536" cy="307777"/>
          </a:xfrm>
          <a:prstGeom prst="rect">
            <a:avLst/>
          </a:prstGeom>
          <a:noFill/>
        </p:spPr>
        <p:txBody>
          <a:bodyPr wrap="square">
            <a:spAutoFit/>
          </a:bodyPr>
          <a:lstStyle/>
          <a:p>
            <a:r>
              <a:rPr lang="en-US" altLang="zh-CN" sz="1400" b="1" dirty="0">
                <a:solidFill>
                  <a:srgbClr val="FF0000"/>
                </a:solidFill>
                <a:latin typeface="华文新魏" panose="02010800040101010101" pitchFamily="2" charset="-122"/>
                <a:ea typeface="华文新魏" panose="02010800040101010101" pitchFamily="2" charset="-122"/>
              </a:rPr>
              <a:t>C</a:t>
            </a:r>
            <a:r>
              <a:rPr lang="en-US" altLang="zh-CN" sz="1400" b="1" baseline="-25000" dirty="0">
                <a:solidFill>
                  <a:srgbClr val="FF0000"/>
                </a:solidFill>
                <a:latin typeface="华文新魏" panose="02010800040101010101" pitchFamily="2" charset="-122"/>
                <a:ea typeface="华文新魏" panose="02010800040101010101" pitchFamily="2" charset="-122"/>
              </a:rPr>
              <a:t>H</a:t>
            </a:r>
            <a:r>
              <a:rPr lang="en-US" altLang="zh-CN" sz="1400" b="1" dirty="0">
                <a:solidFill>
                  <a:srgbClr val="FF0000"/>
                </a:solidFill>
                <a:latin typeface="华文新魏" panose="02010800040101010101" pitchFamily="2" charset="-122"/>
                <a:ea typeface="华文新魏" panose="02010800040101010101" pitchFamily="2" charset="-122"/>
              </a:rPr>
              <a:t>3</a:t>
            </a:r>
            <a:endParaRPr lang="zh-CN" altLang="en-US" sz="1400" dirty="0">
              <a:solidFill>
                <a:srgbClr val="FF0000"/>
              </a:solidFill>
            </a:endParaRPr>
          </a:p>
        </p:txBody>
      </p:sp>
      <p:sp>
        <p:nvSpPr>
          <p:cNvPr id="58" name="文本框 57"/>
          <p:cNvSpPr txBox="1"/>
          <p:nvPr/>
        </p:nvSpPr>
        <p:spPr>
          <a:xfrm>
            <a:off x="8295697" y="4733789"/>
            <a:ext cx="597536" cy="307777"/>
          </a:xfrm>
          <a:prstGeom prst="rect">
            <a:avLst/>
          </a:prstGeom>
          <a:noFill/>
        </p:spPr>
        <p:txBody>
          <a:bodyPr wrap="square">
            <a:spAutoFit/>
          </a:bodyPr>
          <a:lstStyle/>
          <a:p>
            <a:r>
              <a:rPr lang="en-US" altLang="zh-CN" sz="1400" b="1" dirty="0">
                <a:solidFill>
                  <a:srgbClr val="FF0000"/>
                </a:solidFill>
                <a:latin typeface="华文新魏" panose="02010800040101010101" pitchFamily="2" charset="-122"/>
                <a:ea typeface="华文新魏" panose="02010800040101010101" pitchFamily="2" charset="-122"/>
              </a:rPr>
              <a:t>C</a:t>
            </a:r>
            <a:r>
              <a:rPr lang="en-US" altLang="zh-CN" sz="1400" b="1" baseline="-25000" dirty="0">
                <a:solidFill>
                  <a:srgbClr val="FF0000"/>
                </a:solidFill>
                <a:latin typeface="华文新魏" panose="02010800040101010101" pitchFamily="2" charset="-122"/>
                <a:ea typeface="华文新魏" panose="02010800040101010101" pitchFamily="2" charset="-122"/>
              </a:rPr>
              <a:t>H</a:t>
            </a:r>
            <a:r>
              <a:rPr lang="en-US" altLang="zh-CN" sz="1400" b="1" dirty="0">
                <a:solidFill>
                  <a:srgbClr val="FF0000"/>
                </a:solidFill>
                <a:latin typeface="华文新魏" panose="02010800040101010101" pitchFamily="2" charset="-122"/>
                <a:ea typeface="华文新魏" panose="02010800040101010101" pitchFamily="2" charset="-122"/>
              </a:rPr>
              <a:t>3</a:t>
            </a:r>
            <a:endParaRPr lang="zh-CN" altLang="en-US" sz="1400" dirty="0">
              <a:solidFill>
                <a:srgbClr val="FF0000"/>
              </a:solidFill>
            </a:endParaRPr>
          </a:p>
        </p:txBody>
      </p:sp>
      <p:sp>
        <p:nvSpPr>
          <p:cNvPr id="36" name="任意多边形 35"/>
          <p:cNvSpPr/>
          <p:nvPr/>
        </p:nvSpPr>
        <p:spPr>
          <a:xfrm>
            <a:off x="3580558" y="4473799"/>
            <a:ext cx="267807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txBody>
          <a:bodyPr spcFirstLastPara="0" vert="horz" wrap="square" lIns="159238" tIns="33144" rIns="159238" bIns="33144" numCol="1" spcCol="1270" anchor="ctr" anchorCtr="0">
            <a:noAutofit/>
          </a:bodyPr>
          <a:lstStyle/>
          <a:p>
            <a:pPr>
              <a:spcBef>
                <a:spcPct val="0"/>
              </a:spcBef>
            </a:pPr>
            <a:r>
              <a:rPr lang="zh-CN" altLang="en-US" sz="2400" b="1" dirty="0" smtClean="0">
                <a:solidFill>
                  <a:schemeClr val="bg1"/>
                </a:solidFill>
                <a:latin typeface="华文新魏" panose="02010800040101010101" pitchFamily="2" charset="-122"/>
                <a:ea typeface="华文新魏" panose="02010800040101010101" pitchFamily="2" charset="-122"/>
              </a:rPr>
              <a:t>补体</a:t>
            </a:r>
            <a:r>
              <a:rPr lang="en-US" altLang="zh-CN" sz="2400" b="1" dirty="0">
                <a:solidFill>
                  <a:schemeClr val="bg1"/>
                </a:solidFill>
                <a:latin typeface="华文新魏" panose="02010800040101010101" pitchFamily="2" charset="-122"/>
                <a:ea typeface="华文新魏" panose="02010800040101010101" pitchFamily="2" charset="-122"/>
              </a:rPr>
              <a:t>C1q</a:t>
            </a:r>
            <a:r>
              <a:rPr lang="zh-CN" altLang="en-US" sz="2400" b="1" dirty="0">
                <a:solidFill>
                  <a:schemeClr val="bg1"/>
                </a:solidFill>
                <a:latin typeface="华文新魏" panose="02010800040101010101" pitchFamily="2" charset="-122"/>
                <a:ea typeface="华文新魏" panose="02010800040101010101" pitchFamily="2" charset="-122"/>
              </a:rPr>
              <a:t>结合位点</a:t>
            </a:r>
            <a:endParaRPr lang="zh-CN" altLang="en-US" sz="2400" b="1" dirty="0">
              <a:solidFill>
                <a:schemeClr val="bg1"/>
              </a:solidFill>
              <a:latin typeface="华文新魏" panose="02010800040101010101" pitchFamily="2" charset="-122"/>
              <a:ea typeface="华文新魏" panose="02010800040101010101" pitchFamily="2" charset="-122"/>
            </a:endParaRPr>
          </a:p>
        </p:txBody>
      </p:sp>
      <p:sp>
        <p:nvSpPr>
          <p:cNvPr id="37" name="任意多边形 36"/>
          <p:cNvSpPr/>
          <p:nvPr/>
        </p:nvSpPr>
        <p:spPr>
          <a:xfrm>
            <a:off x="9180548" y="4473799"/>
            <a:ext cx="267807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txBody>
          <a:bodyPr spcFirstLastPara="0" vert="horz" wrap="square" lIns="159238" tIns="33144" rIns="159238" bIns="33144" numCol="1" spcCol="1270" anchor="ctr" anchorCtr="0">
            <a:noAutofit/>
          </a:bodyPr>
          <a:lstStyle/>
          <a:p>
            <a:pPr>
              <a:spcBef>
                <a:spcPct val="0"/>
              </a:spcBef>
            </a:pPr>
            <a:r>
              <a:rPr lang="zh-CN" altLang="en-US" sz="2400" b="1" dirty="0" smtClean="0">
                <a:solidFill>
                  <a:schemeClr val="bg1"/>
                </a:solidFill>
                <a:latin typeface="华文新魏" panose="02010800040101010101" pitchFamily="2" charset="-122"/>
                <a:ea typeface="华文新魏" panose="02010800040101010101" pitchFamily="2" charset="-122"/>
              </a:rPr>
              <a:t>补体</a:t>
            </a:r>
            <a:r>
              <a:rPr lang="en-US" altLang="zh-CN" sz="2400" b="1" dirty="0">
                <a:solidFill>
                  <a:schemeClr val="bg1"/>
                </a:solidFill>
                <a:latin typeface="华文新魏" panose="02010800040101010101" pitchFamily="2" charset="-122"/>
                <a:ea typeface="华文新魏" panose="02010800040101010101" pitchFamily="2" charset="-122"/>
              </a:rPr>
              <a:t>C1q</a:t>
            </a:r>
            <a:r>
              <a:rPr lang="zh-CN" altLang="en-US" sz="2400" b="1" dirty="0">
                <a:solidFill>
                  <a:schemeClr val="bg1"/>
                </a:solidFill>
                <a:latin typeface="华文新魏" panose="02010800040101010101" pitchFamily="2" charset="-122"/>
                <a:ea typeface="华文新魏" panose="02010800040101010101" pitchFamily="2" charset="-122"/>
              </a:rPr>
              <a:t>结合位点</a:t>
            </a:r>
            <a:endParaRPr lang="zh-CN" altLang="en-US" sz="2400" b="1" dirty="0">
              <a:solidFill>
                <a:schemeClr val="bg1"/>
              </a:solidFill>
              <a:latin typeface="华文新魏" panose="02010800040101010101" pitchFamily="2" charset="-122"/>
              <a:ea typeface="华文新魏" panose="02010800040101010101" pitchFamily="2" charset="-122"/>
            </a:endParaRPr>
          </a:p>
        </p:txBody>
      </p:sp>
      <p:sp>
        <p:nvSpPr>
          <p:cNvPr id="38" name="任意多边形 37"/>
          <p:cNvSpPr/>
          <p:nvPr/>
        </p:nvSpPr>
        <p:spPr>
          <a:xfrm>
            <a:off x="3589546" y="5432750"/>
            <a:ext cx="267807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txBody>
          <a:bodyPr spcFirstLastPara="0" vert="horz" wrap="square" lIns="159238" tIns="33144" rIns="159238" bIns="33144" numCol="1" spcCol="1270" anchor="ctr" anchorCtr="0">
            <a:noAutofit/>
          </a:bodyPr>
          <a:lstStyle/>
          <a:p>
            <a:pPr>
              <a:spcBef>
                <a:spcPct val="0"/>
              </a:spcBef>
            </a:pPr>
            <a:r>
              <a:rPr lang="zh-CN" altLang="en-US" sz="2400" b="1" dirty="0" smtClean="0">
                <a:solidFill>
                  <a:schemeClr val="bg1"/>
                </a:solidFill>
                <a:latin typeface="华文新魏" panose="02010800040101010101" pitchFamily="2" charset="-122"/>
                <a:ea typeface="华文新魏" panose="02010800040101010101" pitchFamily="2" charset="-122"/>
              </a:rPr>
              <a:t>通过胎盘</a:t>
            </a:r>
            <a:endParaRPr lang="zh-CN" altLang="en-US" sz="2400" b="1" dirty="0">
              <a:solidFill>
                <a:schemeClr val="bg1"/>
              </a:solidFill>
              <a:latin typeface="华文新魏" panose="02010800040101010101" pitchFamily="2" charset="-122"/>
              <a:ea typeface="华文新魏" panose="02010800040101010101" pitchFamily="2" charset="-122"/>
            </a:endParaRPr>
          </a:p>
        </p:txBody>
      </p:sp>
      <p:sp>
        <p:nvSpPr>
          <p:cNvPr id="2" name="文本框 1"/>
          <p:cNvSpPr txBox="1"/>
          <p:nvPr/>
        </p:nvSpPr>
        <p:spPr>
          <a:xfrm>
            <a:off x="2057970" y="1702749"/>
            <a:ext cx="1066914" cy="707886"/>
          </a:xfrm>
          <a:prstGeom prst="rect">
            <a:avLst/>
          </a:prstGeom>
          <a:noFill/>
        </p:spPr>
        <p:txBody>
          <a:bodyPr wrap="square" rtlCol="0">
            <a:spAutoFit/>
          </a:bodyPr>
          <a:lstStyle/>
          <a:p>
            <a:r>
              <a:rPr lang="en-US" altLang="zh-CN" sz="4000" b="1" dirty="0" smtClean="0"/>
              <a:t>IgG</a:t>
            </a:r>
            <a:endParaRPr lang="zh-CN" altLang="en-US" sz="4000" b="1" dirty="0"/>
          </a:p>
        </p:txBody>
      </p:sp>
      <p:sp>
        <p:nvSpPr>
          <p:cNvPr id="40" name="文本框 39"/>
          <p:cNvSpPr txBox="1"/>
          <p:nvPr/>
        </p:nvSpPr>
        <p:spPr>
          <a:xfrm>
            <a:off x="7603549" y="1015749"/>
            <a:ext cx="1209527" cy="707886"/>
          </a:xfrm>
          <a:prstGeom prst="rect">
            <a:avLst/>
          </a:prstGeom>
          <a:noFill/>
        </p:spPr>
        <p:txBody>
          <a:bodyPr wrap="square" rtlCol="0">
            <a:spAutoFit/>
          </a:bodyPr>
          <a:lstStyle/>
          <a:p>
            <a:r>
              <a:rPr lang="en-US" altLang="zh-CN" sz="4000" b="1" dirty="0" smtClean="0"/>
              <a:t>IgM</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
                                        </p:tgtEl>
                                        <p:attrNameLst>
                                          <p:attrName>style.visibility</p:attrName>
                                        </p:attrNameLst>
                                      </p:cBhvr>
                                      <p:to>
                                        <p:strVal val="visible"/>
                                      </p:to>
                                    </p:set>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5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58"/>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grpId="0" nodeType="afterEffect">
                                  <p:stCondLst>
                                    <p:cond delay="50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1500"/>
                            </p:stCondLst>
                            <p:childTnLst>
                              <p:par>
                                <p:cTn id="33" presetID="10" presetClass="entr" presetSubtype="0" fill="hold" grpId="0" nodeType="afterEffect">
                                  <p:stCondLst>
                                    <p:cond delay="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9" grpId="0"/>
      <p:bldP spid="44" grpId="0"/>
      <p:bldP spid="56" grpId="0" bldLvl="0" animBg="1"/>
      <p:bldP spid="57" grpId="0"/>
      <p:bldP spid="58" grpId="0"/>
      <p:bldP spid="36" grpId="0" bldLvl="0" animBg="1"/>
      <p:bldP spid="37" grpId="0" bldLvl="0" animBg="1"/>
      <p:bldP spid="3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10"/>
          <p:cNvSpPr>
            <a:spLocks noChangeShapeType="1"/>
          </p:cNvSpPr>
          <p:nvPr/>
        </p:nvSpPr>
        <p:spPr bwMode="auto">
          <a:xfrm>
            <a:off x="3867150" y="2803525"/>
            <a:ext cx="4686300"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1" name="Line 9"/>
          <p:cNvSpPr>
            <a:spLocks noChangeShapeType="1"/>
          </p:cNvSpPr>
          <p:nvPr/>
        </p:nvSpPr>
        <p:spPr bwMode="auto">
          <a:xfrm>
            <a:off x="3867150" y="3048000"/>
            <a:ext cx="4686300" cy="0"/>
          </a:xfrm>
          <a:prstGeom prst="line">
            <a:avLst/>
          </a:prstGeom>
          <a:noFill/>
          <a:ln w="9525">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2" name="Rectangle 11"/>
          <p:cNvSpPr>
            <a:spLocks noChangeArrowheads="1"/>
          </p:cNvSpPr>
          <p:nvPr/>
        </p:nvSpPr>
        <p:spPr bwMode="auto">
          <a:xfrm>
            <a:off x="2019701" y="23155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2293" name="Rectangle 13"/>
          <p:cNvSpPr>
            <a:spLocks noChangeArrowheads="1"/>
          </p:cNvSpPr>
          <p:nvPr/>
        </p:nvSpPr>
        <p:spPr bwMode="auto">
          <a:xfrm>
            <a:off x="2019701" y="23155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2294" name="Rectangle 29"/>
          <p:cNvSpPr>
            <a:spLocks noGrp="1" noChangeArrowheads="1"/>
          </p:cNvSpPr>
          <p:nvPr>
            <p:ph type="title"/>
          </p:nvPr>
        </p:nvSpPr>
        <p:spPr>
          <a:xfrm>
            <a:off x="474138" y="121760"/>
            <a:ext cx="7010400" cy="1527175"/>
          </a:xfrm>
          <a:noFill/>
        </p:spPr>
        <p:txBody>
          <a:bodyPr/>
          <a:lstStyle/>
          <a:p>
            <a:pPr eaLnBrk="1" hangingPunct="1"/>
            <a:r>
              <a:rPr lang="en-US" altLang="zh-CN" b="1" dirty="0">
                <a:solidFill>
                  <a:schemeClr val="tx1"/>
                </a:solidFill>
                <a:latin typeface="Comic Sans MS" panose="030F0702030302020204" pitchFamily="66" charset="0"/>
                <a:ea typeface="黑体" panose="02010609060101010101" pitchFamily="49" charset="-122"/>
              </a:rPr>
              <a:t>Ig</a:t>
            </a:r>
            <a:r>
              <a:rPr lang="zh-CN" altLang="en-US" b="1" dirty="0">
                <a:solidFill>
                  <a:schemeClr val="tx1"/>
                </a:solidFill>
                <a:latin typeface="Comic Sans MS" panose="030F0702030302020204" pitchFamily="66" charset="0"/>
                <a:ea typeface="黑体" panose="02010609060101010101" pitchFamily="49" charset="-122"/>
              </a:rPr>
              <a:t>功能区的主要作用</a:t>
            </a:r>
            <a:endParaRPr lang="zh-CN" altLang="en-US" b="1" dirty="0">
              <a:solidFill>
                <a:schemeClr val="tx1"/>
              </a:solidFill>
              <a:latin typeface="Comic Sans MS" panose="030F0702030302020204" pitchFamily="66" charset="0"/>
              <a:ea typeface="黑体" panose="02010609060101010101" pitchFamily="49" charset="-122"/>
            </a:endParaRPr>
          </a:p>
        </p:txBody>
      </p:sp>
      <p:grpSp>
        <p:nvGrpSpPr>
          <p:cNvPr id="15" name="组合 14"/>
          <p:cNvGrpSpPr/>
          <p:nvPr/>
        </p:nvGrpSpPr>
        <p:grpSpPr>
          <a:xfrm>
            <a:off x="846992" y="1960077"/>
            <a:ext cx="4182697" cy="4158618"/>
            <a:chOff x="2284841" y="1215837"/>
            <a:chExt cx="5200133" cy="5555756"/>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98916" y="1377884"/>
              <a:ext cx="1906860" cy="243620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718" y="1215837"/>
              <a:ext cx="1810615" cy="2291841"/>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049" y="3449431"/>
              <a:ext cx="1411597" cy="2965558"/>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792" y="3219258"/>
              <a:ext cx="1203067" cy="1010576"/>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0375" y="3886239"/>
              <a:ext cx="1233143" cy="2789109"/>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0145" y="1437990"/>
              <a:ext cx="1894829" cy="2299861"/>
            </a:xfrm>
            <a:prstGeom prst="rect">
              <a:avLst/>
            </a:prstGeom>
          </p:spPr>
        </p:pic>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5003" y="1550324"/>
              <a:ext cx="2107372" cy="2227678"/>
            </a:xfrm>
            <a:prstGeom prst="rect">
              <a:avLst/>
            </a:prstGeom>
          </p:spPr>
        </p:pic>
        <p:pic>
          <p:nvPicPr>
            <p:cNvPr id="23" name="图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4841" y="1674602"/>
              <a:ext cx="1906860" cy="2211637"/>
            </a:xfrm>
            <a:prstGeom prst="rect">
              <a:avLst/>
            </a:prstGeom>
          </p:spPr>
        </p:pic>
        <p:pic>
          <p:nvPicPr>
            <p:cNvPr id="24" name="图片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5821" y="3886239"/>
              <a:ext cx="1203066" cy="2885354"/>
            </a:xfrm>
            <a:prstGeom prst="rect">
              <a:avLst/>
            </a:prstGeom>
          </p:spPr>
        </p:pic>
        <p:pic>
          <p:nvPicPr>
            <p:cNvPr id="25" name="图片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8076" y="1215837"/>
              <a:ext cx="2035187" cy="2404127"/>
            </a:xfrm>
            <a:prstGeom prst="rect">
              <a:avLst/>
            </a:prstGeom>
          </p:spPr>
        </p:pic>
      </p:grpSp>
      <p:sp>
        <p:nvSpPr>
          <p:cNvPr id="26" name="矩形 25"/>
          <p:cNvSpPr/>
          <p:nvPr/>
        </p:nvSpPr>
        <p:spPr>
          <a:xfrm>
            <a:off x="1994634" y="5015158"/>
            <a:ext cx="1888356" cy="785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9" name="文本框 28"/>
          <p:cNvSpPr txBox="1"/>
          <p:nvPr/>
        </p:nvSpPr>
        <p:spPr>
          <a:xfrm>
            <a:off x="2204432" y="5253795"/>
            <a:ext cx="597536" cy="307777"/>
          </a:xfrm>
          <a:prstGeom prst="rect">
            <a:avLst/>
          </a:prstGeom>
          <a:noFill/>
        </p:spPr>
        <p:txBody>
          <a:bodyPr wrap="square">
            <a:spAutoFit/>
          </a:bodyPr>
          <a:lstStyle/>
          <a:p>
            <a:r>
              <a:rPr lang="en-US" altLang="zh-CN" sz="1400" b="1" dirty="0">
                <a:solidFill>
                  <a:srgbClr val="FF0000"/>
                </a:solidFill>
                <a:latin typeface="华文新魏" panose="02010800040101010101" pitchFamily="2" charset="-122"/>
                <a:ea typeface="华文新魏" panose="02010800040101010101" pitchFamily="2" charset="-122"/>
              </a:rPr>
              <a:t>C</a:t>
            </a:r>
            <a:r>
              <a:rPr lang="en-US" altLang="zh-CN" sz="1400" b="1" baseline="-25000" dirty="0">
                <a:solidFill>
                  <a:srgbClr val="FF0000"/>
                </a:solidFill>
                <a:latin typeface="华文新魏" panose="02010800040101010101" pitchFamily="2" charset="-122"/>
                <a:ea typeface="华文新魏" panose="02010800040101010101" pitchFamily="2" charset="-122"/>
              </a:rPr>
              <a:t>H</a:t>
            </a:r>
            <a:r>
              <a:rPr lang="en-US" altLang="zh-CN" sz="1400" b="1" dirty="0">
                <a:solidFill>
                  <a:srgbClr val="FF0000"/>
                </a:solidFill>
                <a:latin typeface="华文新魏" panose="02010800040101010101" pitchFamily="2" charset="-122"/>
                <a:ea typeface="华文新魏" panose="02010800040101010101" pitchFamily="2" charset="-122"/>
              </a:rPr>
              <a:t>3</a:t>
            </a:r>
            <a:endParaRPr lang="zh-CN" altLang="en-US" sz="1400" dirty="0">
              <a:solidFill>
                <a:srgbClr val="FF0000"/>
              </a:solidFill>
            </a:endParaRPr>
          </a:p>
        </p:txBody>
      </p:sp>
      <p:sp>
        <p:nvSpPr>
          <p:cNvPr id="44" name="文本框 43"/>
          <p:cNvSpPr txBox="1"/>
          <p:nvPr/>
        </p:nvSpPr>
        <p:spPr>
          <a:xfrm>
            <a:off x="3228127" y="5216877"/>
            <a:ext cx="597536" cy="307777"/>
          </a:xfrm>
          <a:prstGeom prst="rect">
            <a:avLst/>
          </a:prstGeom>
          <a:noFill/>
        </p:spPr>
        <p:txBody>
          <a:bodyPr wrap="square">
            <a:spAutoFit/>
          </a:bodyPr>
          <a:lstStyle/>
          <a:p>
            <a:r>
              <a:rPr lang="en-US" altLang="zh-CN" sz="1400" b="1" dirty="0">
                <a:solidFill>
                  <a:srgbClr val="FF0000"/>
                </a:solidFill>
                <a:latin typeface="华文新魏" panose="02010800040101010101" pitchFamily="2" charset="-122"/>
                <a:ea typeface="华文新魏" panose="02010800040101010101" pitchFamily="2" charset="-122"/>
              </a:rPr>
              <a:t>C</a:t>
            </a:r>
            <a:r>
              <a:rPr lang="en-US" altLang="zh-CN" sz="1400" b="1" baseline="-25000" dirty="0">
                <a:solidFill>
                  <a:srgbClr val="FF0000"/>
                </a:solidFill>
                <a:latin typeface="华文新魏" panose="02010800040101010101" pitchFamily="2" charset="-122"/>
                <a:ea typeface="华文新魏" panose="02010800040101010101" pitchFamily="2" charset="-122"/>
              </a:rPr>
              <a:t>H</a:t>
            </a:r>
            <a:r>
              <a:rPr lang="en-US" altLang="zh-CN" sz="1400" b="1" dirty="0">
                <a:solidFill>
                  <a:srgbClr val="FF0000"/>
                </a:solidFill>
                <a:latin typeface="华文新魏" panose="02010800040101010101" pitchFamily="2" charset="-122"/>
                <a:ea typeface="华文新魏" panose="02010800040101010101" pitchFamily="2" charset="-122"/>
              </a:rPr>
              <a:t>3</a:t>
            </a:r>
            <a:endParaRPr lang="zh-CN" altLang="en-US" sz="1400" dirty="0">
              <a:solidFill>
                <a:srgbClr val="FF0000"/>
              </a:solidFill>
            </a:endParaRPr>
          </a:p>
        </p:txBody>
      </p:sp>
      <p:grpSp>
        <p:nvGrpSpPr>
          <p:cNvPr id="45" name="组合 44"/>
          <p:cNvGrpSpPr/>
          <p:nvPr/>
        </p:nvGrpSpPr>
        <p:grpSpPr>
          <a:xfrm>
            <a:off x="7554485" y="1390915"/>
            <a:ext cx="3692518" cy="4482122"/>
            <a:chOff x="1187135" y="1288241"/>
            <a:chExt cx="3692518" cy="4482122"/>
          </a:xfrm>
        </p:grpSpPr>
        <p:pic>
          <p:nvPicPr>
            <p:cNvPr id="46" name="图片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7060" y="2905337"/>
              <a:ext cx="656752" cy="2637046"/>
            </a:xfrm>
            <a:prstGeom prst="rect">
              <a:avLst/>
            </a:prstGeom>
          </p:spPr>
        </p:pic>
        <p:pic>
          <p:nvPicPr>
            <p:cNvPr id="47" name="图片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98966" y="3210105"/>
              <a:ext cx="542609" cy="2560258"/>
            </a:xfrm>
            <a:prstGeom prst="rect">
              <a:avLst/>
            </a:prstGeom>
          </p:spPr>
        </p:pic>
        <p:pic>
          <p:nvPicPr>
            <p:cNvPr id="48" name="图片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7879" y="3201463"/>
              <a:ext cx="588303" cy="2567399"/>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77728" y="2759348"/>
              <a:ext cx="639708" cy="481209"/>
            </a:xfrm>
            <a:prstGeom prst="rect">
              <a:avLst/>
            </a:prstGeom>
          </p:spPr>
        </p:pic>
        <p:pic>
          <p:nvPicPr>
            <p:cNvPr id="52" name="图片 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53668" y="1536726"/>
              <a:ext cx="1179461" cy="1377942"/>
            </a:xfrm>
            <a:prstGeom prst="rect">
              <a:avLst/>
            </a:prstGeom>
          </p:spPr>
        </p:pic>
        <p:pic>
          <p:nvPicPr>
            <p:cNvPr id="53" name="图片 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78693" y="1517403"/>
              <a:ext cx="1168038" cy="1419352"/>
            </a:xfrm>
            <a:prstGeom prst="rect">
              <a:avLst/>
            </a:prstGeom>
          </p:spPr>
        </p:pic>
        <p:pic>
          <p:nvPicPr>
            <p:cNvPr id="54" name="图片 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87135" y="1514741"/>
              <a:ext cx="1259424" cy="1499315"/>
            </a:xfrm>
            <a:prstGeom prst="rect">
              <a:avLst/>
            </a:prstGeom>
          </p:spPr>
        </p:pic>
        <p:pic>
          <p:nvPicPr>
            <p:cNvPr id="55" name="图片 5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40220" y="1480953"/>
              <a:ext cx="1239433" cy="1536440"/>
            </a:xfrm>
            <a:prstGeom prst="rect">
              <a:avLst/>
            </a:prstGeom>
          </p:spPr>
        </p:pic>
        <p:pic>
          <p:nvPicPr>
            <p:cNvPr id="50" name="图片 4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39870" y="1317419"/>
              <a:ext cx="1239433" cy="1536440"/>
            </a:xfrm>
            <a:prstGeom prst="rect">
              <a:avLst/>
            </a:prstGeom>
          </p:spPr>
        </p:pic>
        <p:pic>
          <p:nvPicPr>
            <p:cNvPr id="51" name="图片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21859" y="1288241"/>
              <a:ext cx="1239433" cy="1536440"/>
            </a:xfrm>
            <a:prstGeom prst="rect">
              <a:avLst/>
            </a:prstGeom>
          </p:spPr>
        </p:pic>
      </p:grpSp>
      <p:sp>
        <p:nvSpPr>
          <p:cNvPr id="56" name="矩形 55"/>
          <p:cNvSpPr/>
          <p:nvPr/>
        </p:nvSpPr>
        <p:spPr>
          <a:xfrm>
            <a:off x="8509847" y="5011918"/>
            <a:ext cx="1745878" cy="746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7" name="文本框 56"/>
          <p:cNvSpPr txBox="1"/>
          <p:nvPr/>
        </p:nvSpPr>
        <p:spPr>
          <a:xfrm>
            <a:off x="8686074" y="5242642"/>
            <a:ext cx="597536" cy="307777"/>
          </a:xfrm>
          <a:prstGeom prst="rect">
            <a:avLst/>
          </a:prstGeom>
          <a:noFill/>
        </p:spPr>
        <p:txBody>
          <a:bodyPr wrap="square">
            <a:spAutoFit/>
          </a:bodyPr>
          <a:lstStyle/>
          <a:p>
            <a:r>
              <a:rPr lang="en-US" altLang="zh-CN" sz="1400" b="1" dirty="0">
                <a:solidFill>
                  <a:srgbClr val="FF0000"/>
                </a:solidFill>
                <a:latin typeface="华文新魏" panose="02010800040101010101" pitchFamily="2" charset="-122"/>
                <a:ea typeface="华文新魏" panose="02010800040101010101" pitchFamily="2" charset="-122"/>
              </a:rPr>
              <a:t>C</a:t>
            </a:r>
            <a:r>
              <a:rPr lang="en-US" altLang="zh-CN" sz="1400" b="1" baseline="-25000" dirty="0">
                <a:solidFill>
                  <a:srgbClr val="FF0000"/>
                </a:solidFill>
                <a:latin typeface="华文新魏" panose="02010800040101010101" pitchFamily="2" charset="-122"/>
                <a:ea typeface="华文新魏" panose="02010800040101010101" pitchFamily="2" charset="-122"/>
              </a:rPr>
              <a:t>H</a:t>
            </a:r>
            <a:r>
              <a:rPr lang="en-US" altLang="zh-CN" sz="1400" b="1" dirty="0">
                <a:solidFill>
                  <a:srgbClr val="FF0000"/>
                </a:solidFill>
                <a:latin typeface="华文新魏" panose="02010800040101010101" pitchFamily="2" charset="-122"/>
                <a:ea typeface="华文新魏" panose="02010800040101010101" pitchFamily="2" charset="-122"/>
              </a:rPr>
              <a:t>4</a:t>
            </a:r>
            <a:endParaRPr lang="zh-CN" altLang="en-US" sz="1400" dirty="0">
              <a:solidFill>
                <a:srgbClr val="FF0000"/>
              </a:solidFill>
            </a:endParaRPr>
          </a:p>
        </p:txBody>
      </p:sp>
      <p:sp>
        <p:nvSpPr>
          <p:cNvPr id="58" name="文本框 57"/>
          <p:cNvSpPr txBox="1"/>
          <p:nvPr/>
        </p:nvSpPr>
        <p:spPr>
          <a:xfrm>
            <a:off x="9594355" y="5235801"/>
            <a:ext cx="597536" cy="307777"/>
          </a:xfrm>
          <a:prstGeom prst="rect">
            <a:avLst/>
          </a:prstGeom>
          <a:noFill/>
        </p:spPr>
        <p:txBody>
          <a:bodyPr wrap="square">
            <a:spAutoFit/>
          </a:bodyPr>
          <a:lstStyle/>
          <a:p>
            <a:r>
              <a:rPr lang="en-US" altLang="zh-CN" sz="1400" b="1" dirty="0">
                <a:solidFill>
                  <a:srgbClr val="FF0000"/>
                </a:solidFill>
                <a:latin typeface="华文新魏" panose="02010800040101010101" pitchFamily="2" charset="-122"/>
                <a:ea typeface="华文新魏" panose="02010800040101010101" pitchFamily="2" charset="-122"/>
              </a:rPr>
              <a:t>C</a:t>
            </a:r>
            <a:r>
              <a:rPr lang="en-US" altLang="zh-CN" sz="1400" b="1" baseline="-25000" dirty="0">
                <a:solidFill>
                  <a:srgbClr val="FF0000"/>
                </a:solidFill>
                <a:latin typeface="华文新魏" panose="02010800040101010101" pitchFamily="2" charset="-122"/>
                <a:ea typeface="华文新魏" panose="02010800040101010101" pitchFamily="2" charset="-122"/>
              </a:rPr>
              <a:t>H</a:t>
            </a:r>
            <a:r>
              <a:rPr lang="en-US" altLang="zh-CN" sz="1400" b="1" dirty="0">
                <a:solidFill>
                  <a:srgbClr val="FF0000"/>
                </a:solidFill>
                <a:latin typeface="华文新魏" panose="02010800040101010101" pitchFamily="2" charset="-122"/>
                <a:ea typeface="华文新魏" panose="02010800040101010101" pitchFamily="2" charset="-122"/>
              </a:rPr>
              <a:t>4</a:t>
            </a:r>
            <a:endParaRPr lang="zh-CN" altLang="en-US" sz="1400" dirty="0">
              <a:solidFill>
                <a:srgbClr val="FF0000"/>
              </a:solidFill>
            </a:endParaRPr>
          </a:p>
        </p:txBody>
      </p:sp>
      <p:sp>
        <p:nvSpPr>
          <p:cNvPr id="37" name="任意多边形 36"/>
          <p:cNvSpPr/>
          <p:nvPr/>
        </p:nvSpPr>
        <p:spPr>
          <a:xfrm>
            <a:off x="4425481" y="4697620"/>
            <a:ext cx="3553277" cy="1397819"/>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txBody>
          <a:bodyPr spcFirstLastPara="0" vert="horz" wrap="square" lIns="159238" tIns="33144" rIns="159238" bIns="33144" numCol="1" spcCol="1270" anchor="ctr" anchorCtr="0">
            <a:noAutofit/>
          </a:bodyPr>
          <a:lstStyle/>
          <a:p>
            <a:pPr algn="ctr">
              <a:spcBef>
                <a:spcPct val="0"/>
              </a:spcBef>
            </a:pPr>
            <a:r>
              <a:rPr lang="zh-CN" altLang="en-US" sz="2400" b="1" dirty="0">
                <a:solidFill>
                  <a:schemeClr val="bg1"/>
                </a:solidFill>
                <a:latin typeface="华文新魏" panose="02010800040101010101" pitchFamily="2" charset="-122"/>
                <a:ea typeface="华文新魏" panose="02010800040101010101" pitchFamily="2" charset="-122"/>
              </a:rPr>
              <a:t>结合单核细胞、巨噬细胞、粒细胞、</a:t>
            </a:r>
            <a:r>
              <a:rPr lang="en-US" altLang="zh-CN" sz="2400" b="1" dirty="0">
                <a:solidFill>
                  <a:schemeClr val="bg1"/>
                </a:solidFill>
                <a:latin typeface="华文新魏" panose="02010800040101010101" pitchFamily="2" charset="-122"/>
                <a:ea typeface="华文新魏" panose="02010800040101010101" pitchFamily="2" charset="-122"/>
              </a:rPr>
              <a:t>B</a:t>
            </a:r>
            <a:r>
              <a:rPr lang="zh-CN" altLang="en-US" sz="2400" b="1" dirty="0">
                <a:solidFill>
                  <a:schemeClr val="bg1"/>
                </a:solidFill>
                <a:latin typeface="华文新魏" panose="02010800040101010101" pitchFamily="2" charset="-122"/>
                <a:ea typeface="华文新魏" panose="02010800040101010101" pitchFamily="2" charset="-122"/>
              </a:rPr>
              <a:t>细胞、</a:t>
            </a:r>
            <a:r>
              <a:rPr lang="en-US" altLang="zh-CN" sz="2400" b="1" dirty="0">
                <a:solidFill>
                  <a:schemeClr val="bg1"/>
                </a:solidFill>
                <a:latin typeface="华文新魏" panose="02010800040101010101" pitchFamily="2" charset="-122"/>
                <a:ea typeface="华文新魏" panose="02010800040101010101" pitchFamily="2" charset="-122"/>
              </a:rPr>
              <a:t>NK</a:t>
            </a:r>
            <a:r>
              <a:rPr lang="zh-CN" altLang="en-US" sz="2400" b="1" dirty="0">
                <a:solidFill>
                  <a:schemeClr val="bg1"/>
                </a:solidFill>
                <a:latin typeface="华文新魏" panose="02010800040101010101" pitchFamily="2" charset="-122"/>
                <a:ea typeface="华文新魏" panose="02010800040101010101" pitchFamily="2" charset="-122"/>
              </a:rPr>
              <a:t>细胞</a:t>
            </a:r>
            <a:r>
              <a:rPr lang="en-US" altLang="zh-CN" sz="2400" b="1" dirty="0">
                <a:solidFill>
                  <a:schemeClr val="bg1"/>
                </a:solidFill>
                <a:latin typeface="华文新魏" panose="02010800040101010101" pitchFamily="2" charset="-122"/>
                <a:ea typeface="华文新魏" panose="02010800040101010101" pitchFamily="2" charset="-122"/>
              </a:rPr>
              <a:t>Fc</a:t>
            </a:r>
            <a:r>
              <a:rPr lang="zh-CN" altLang="en-US" sz="2400" b="1" dirty="0">
                <a:solidFill>
                  <a:schemeClr val="bg1"/>
                </a:solidFill>
                <a:latin typeface="华文新魏" panose="02010800040101010101" pitchFamily="2" charset="-122"/>
                <a:ea typeface="华文新魏" panose="02010800040101010101" pitchFamily="2" charset="-122"/>
              </a:rPr>
              <a:t>段受体</a:t>
            </a:r>
            <a:endParaRPr lang="zh-CN" altLang="en-US" sz="2400" b="1" dirty="0">
              <a:solidFill>
                <a:schemeClr val="bg1"/>
              </a:solidFill>
              <a:latin typeface="华文新魏" panose="02010800040101010101" pitchFamily="2" charset="-122"/>
              <a:ea typeface="华文新魏" panose="02010800040101010101" pitchFamily="2" charset="-122"/>
            </a:endParaRPr>
          </a:p>
        </p:txBody>
      </p:sp>
      <p:sp>
        <p:nvSpPr>
          <p:cNvPr id="38" name="文本框 37"/>
          <p:cNvSpPr txBox="1"/>
          <p:nvPr/>
        </p:nvSpPr>
        <p:spPr>
          <a:xfrm>
            <a:off x="2392040" y="1552130"/>
            <a:ext cx="1066914" cy="707886"/>
          </a:xfrm>
          <a:prstGeom prst="rect">
            <a:avLst/>
          </a:prstGeom>
          <a:noFill/>
        </p:spPr>
        <p:txBody>
          <a:bodyPr wrap="square" rtlCol="0">
            <a:spAutoFit/>
          </a:bodyPr>
          <a:lstStyle/>
          <a:p>
            <a:r>
              <a:rPr lang="en-US" altLang="zh-CN" sz="4000" b="1" dirty="0" smtClean="0"/>
              <a:t>IgG</a:t>
            </a:r>
            <a:endParaRPr lang="zh-CN" altLang="en-US" sz="4000" b="1" dirty="0"/>
          </a:p>
        </p:txBody>
      </p:sp>
      <p:sp>
        <p:nvSpPr>
          <p:cNvPr id="39" name="文本框 38"/>
          <p:cNvSpPr txBox="1"/>
          <p:nvPr/>
        </p:nvSpPr>
        <p:spPr>
          <a:xfrm>
            <a:off x="8797676" y="909529"/>
            <a:ext cx="1209527" cy="707886"/>
          </a:xfrm>
          <a:prstGeom prst="rect">
            <a:avLst/>
          </a:prstGeom>
          <a:noFill/>
        </p:spPr>
        <p:txBody>
          <a:bodyPr wrap="square" rtlCol="0">
            <a:spAutoFit/>
          </a:bodyPr>
          <a:lstStyle/>
          <a:p>
            <a:r>
              <a:rPr lang="en-US" altLang="zh-CN" sz="4000" b="1" dirty="0" smtClean="0"/>
              <a:t>IgM</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25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750"/>
                            </p:stCondLst>
                            <p:childTnLst>
                              <p:par>
                                <p:cTn id="13" presetID="1"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par>
                          <p:cTn id="15" fill="hold">
                            <p:stCondLst>
                              <p:cond delay="750"/>
                            </p:stCondLst>
                            <p:childTnLst>
                              <p:par>
                                <p:cTn id="16" presetID="2" presetClass="entr" presetSubtype="4" fill="hold" grpId="0" nodeType="afterEffect">
                                  <p:stCondLst>
                                    <p:cond delay="25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ppt_x"/>
                                          </p:val>
                                        </p:tav>
                                        <p:tav tm="100000">
                                          <p:val>
                                            <p:strVal val="#ppt_x"/>
                                          </p:val>
                                        </p:tav>
                                      </p:tavLst>
                                    </p:anim>
                                    <p:anim calcmode="lin" valueType="num">
                                      <p:cBhvr additive="base">
                                        <p:cTn id="19" dur="500" fill="hold"/>
                                        <p:tgtEl>
                                          <p:spTgt spid="5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9" grpId="0"/>
      <p:bldP spid="44" grpId="0"/>
      <p:bldP spid="56" grpId="0" bldLvl="0" animBg="1"/>
      <p:bldP spid="57" grpId="0"/>
      <p:bldP spid="58" grpId="0"/>
      <p:bldP spid="3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6508" y="122237"/>
            <a:ext cx="10515600" cy="1325563"/>
          </a:xfrm>
        </p:spPr>
        <p:txBody>
          <a:bodyPr/>
          <a:lstStyle/>
          <a:p>
            <a:pPr eaLnBrk="1" hangingPunct="1"/>
            <a:r>
              <a:rPr lang="zh-CN" altLang="en-US" b="1" dirty="0" smtClean="0">
                <a:solidFill>
                  <a:schemeClr val="tx1"/>
                </a:solidFill>
                <a:ea typeface="黑体" panose="02010609060101010101" pitchFamily="49" charset="-122"/>
              </a:rPr>
              <a:t>抗体与免疫球蛋白</a:t>
            </a:r>
            <a:endParaRPr lang="zh-CN" altLang="en-US" b="1" dirty="0" smtClean="0">
              <a:solidFill>
                <a:schemeClr val="tx1"/>
              </a:solidFill>
              <a:ea typeface="黑体" panose="02010609060101010101" pitchFamily="49" charset="-122"/>
            </a:endParaRPr>
          </a:p>
        </p:txBody>
      </p:sp>
      <p:grpSp>
        <p:nvGrpSpPr>
          <p:cNvPr id="29" name="组合 28"/>
          <p:cNvGrpSpPr/>
          <p:nvPr/>
        </p:nvGrpSpPr>
        <p:grpSpPr>
          <a:xfrm>
            <a:off x="489171" y="1482436"/>
            <a:ext cx="5486626" cy="1805048"/>
            <a:chOff x="489171" y="1482436"/>
            <a:chExt cx="5486626" cy="1805048"/>
          </a:xfrm>
        </p:grpSpPr>
        <p:sp>
          <p:nvSpPr>
            <p:cNvPr id="13" name="矩形 12"/>
            <p:cNvSpPr/>
            <p:nvPr/>
          </p:nvSpPr>
          <p:spPr>
            <a:xfrm>
              <a:off x="489171" y="2641999"/>
              <a:ext cx="5486626" cy="645485"/>
            </a:xfrm>
            <a:prstGeom prst="rect">
              <a:avLst/>
            </a:pr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4" name="矩形 13"/>
            <p:cNvSpPr/>
            <p:nvPr/>
          </p:nvSpPr>
          <p:spPr>
            <a:xfrm>
              <a:off x="489171" y="2884417"/>
              <a:ext cx="403067" cy="403067"/>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任意多边形 14"/>
            <p:cNvSpPr/>
            <p:nvPr/>
          </p:nvSpPr>
          <p:spPr>
            <a:xfrm>
              <a:off x="489171" y="1482436"/>
              <a:ext cx="5486626" cy="1159563"/>
            </a:xfrm>
            <a:custGeom>
              <a:avLst/>
              <a:gdLst>
                <a:gd name="connsiteX0" fmla="*/ 0 w 5486626"/>
                <a:gd name="connsiteY0" fmla="*/ 0 h 1159563"/>
                <a:gd name="connsiteX1" fmla="*/ 5486626 w 5486626"/>
                <a:gd name="connsiteY1" fmla="*/ 0 h 1159563"/>
                <a:gd name="connsiteX2" fmla="*/ 5486626 w 5486626"/>
                <a:gd name="connsiteY2" fmla="*/ 1159563 h 1159563"/>
                <a:gd name="connsiteX3" fmla="*/ 0 w 5486626"/>
                <a:gd name="connsiteY3" fmla="*/ 1159563 h 1159563"/>
                <a:gd name="connsiteX4" fmla="*/ 0 w 5486626"/>
                <a:gd name="connsiteY4" fmla="*/ 0 h 115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626" h="1159563">
                  <a:moveTo>
                    <a:pt x="0" y="0"/>
                  </a:moveTo>
                  <a:lnTo>
                    <a:pt x="5486626" y="0"/>
                  </a:lnTo>
                  <a:lnTo>
                    <a:pt x="5486626" y="1159563"/>
                  </a:lnTo>
                  <a:lnTo>
                    <a:pt x="0" y="1159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zh-CN" altLang="en-US" sz="2800" b="1" kern="1200" dirty="0" smtClean="0"/>
                <a:t>抗体 </a:t>
              </a:r>
              <a:r>
                <a:rPr lang="en-US" altLang="zh-CN" sz="2800" b="1" kern="1200" dirty="0" smtClean="0"/>
                <a:t>Antibody </a:t>
              </a:r>
              <a:r>
                <a:rPr lang="en-US" altLang="zh-CN" sz="2800" b="1" kern="1200" dirty="0" smtClean="0">
                  <a:solidFill>
                    <a:srgbClr val="C00000"/>
                  </a:solidFill>
                </a:rPr>
                <a:t>Ab</a:t>
              </a:r>
              <a:endParaRPr lang="zh-CN" altLang="en-US" sz="2800" b="1" kern="1200" dirty="0">
                <a:solidFill>
                  <a:srgbClr val="C00000"/>
                </a:solidFill>
              </a:endParaRPr>
            </a:p>
          </p:txBody>
        </p:sp>
      </p:grpSp>
      <p:grpSp>
        <p:nvGrpSpPr>
          <p:cNvPr id="25" name="组合 24"/>
          <p:cNvGrpSpPr/>
          <p:nvPr/>
        </p:nvGrpSpPr>
        <p:grpSpPr>
          <a:xfrm>
            <a:off x="489171" y="3555719"/>
            <a:ext cx="5486626" cy="1610275"/>
            <a:chOff x="489171" y="3555719"/>
            <a:chExt cx="5486626" cy="1610275"/>
          </a:xfrm>
        </p:grpSpPr>
        <p:sp>
          <p:nvSpPr>
            <p:cNvPr id="16" name="矩形 15"/>
            <p:cNvSpPr/>
            <p:nvPr/>
          </p:nvSpPr>
          <p:spPr>
            <a:xfrm>
              <a:off x="489171" y="4159329"/>
              <a:ext cx="403057" cy="403057"/>
            </a:xfrm>
            <a:prstGeom prst="rect">
              <a:avLst/>
            </a:prstGeom>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任意多边形 16"/>
            <p:cNvSpPr/>
            <p:nvPr/>
          </p:nvSpPr>
          <p:spPr>
            <a:xfrm>
              <a:off x="873235" y="3555719"/>
              <a:ext cx="5102562" cy="1610275"/>
            </a:xfrm>
            <a:custGeom>
              <a:avLst/>
              <a:gdLst>
                <a:gd name="connsiteX0" fmla="*/ 0 w 5102562"/>
                <a:gd name="connsiteY0" fmla="*/ 0 h 1610275"/>
                <a:gd name="connsiteX1" fmla="*/ 5102562 w 5102562"/>
                <a:gd name="connsiteY1" fmla="*/ 0 h 1610275"/>
                <a:gd name="connsiteX2" fmla="*/ 5102562 w 5102562"/>
                <a:gd name="connsiteY2" fmla="*/ 1610275 h 1610275"/>
                <a:gd name="connsiteX3" fmla="*/ 0 w 5102562"/>
                <a:gd name="connsiteY3" fmla="*/ 1610275 h 1610275"/>
                <a:gd name="connsiteX4" fmla="*/ 0 w 5102562"/>
                <a:gd name="connsiteY4" fmla="*/ 0 h 1610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562" h="1610275">
                  <a:moveTo>
                    <a:pt x="0" y="0"/>
                  </a:moveTo>
                  <a:lnTo>
                    <a:pt x="5102562" y="0"/>
                  </a:lnTo>
                  <a:lnTo>
                    <a:pt x="5102562" y="1610275"/>
                  </a:lnTo>
                  <a:lnTo>
                    <a:pt x="0" y="16102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CN" altLang="en-US" sz="2400" b="1" kern="1200" dirty="0" smtClean="0">
                  <a:ea typeface="华文新魏" panose="02010800040101010101" pitchFamily="2" charset="-122"/>
                </a:rPr>
                <a:t>抗原剌激机体后，由浆细胞产生的并能与抗原发生特异性结合的球蛋白。</a:t>
              </a:r>
              <a:endParaRPr lang="zh-CN" altLang="en-US" sz="2400" kern="1200" dirty="0"/>
            </a:p>
          </p:txBody>
        </p:sp>
      </p:grpSp>
      <p:grpSp>
        <p:nvGrpSpPr>
          <p:cNvPr id="30" name="组合 29"/>
          <p:cNvGrpSpPr/>
          <p:nvPr/>
        </p:nvGrpSpPr>
        <p:grpSpPr>
          <a:xfrm>
            <a:off x="6250128" y="1482436"/>
            <a:ext cx="5486626" cy="1805048"/>
            <a:chOff x="6250128" y="1482436"/>
            <a:chExt cx="5486626" cy="1805048"/>
          </a:xfrm>
        </p:grpSpPr>
        <p:sp>
          <p:nvSpPr>
            <p:cNvPr id="18" name="矩形 17"/>
            <p:cNvSpPr/>
            <p:nvPr/>
          </p:nvSpPr>
          <p:spPr>
            <a:xfrm>
              <a:off x="6250128" y="2641999"/>
              <a:ext cx="5486626" cy="645485"/>
            </a:xfrm>
            <a:prstGeom prst="rect">
              <a:avLst/>
            </a:prstGeom>
          </p:spPr>
          <p:style>
            <a:lnRef idx="1">
              <a:schemeClr val="accent5">
                <a:hueOff val="-7353344"/>
                <a:satOff val="-10227"/>
                <a:lumOff val="-3921"/>
                <a:alphaOff val="0"/>
              </a:schemeClr>
            </a:lnRef>
            <a:fillRef idx="3">
              <a:schemeClr val="accent5">
                <a:hueOff val="-7353344"/>
                <a:satOff val="-10227"/>
                <a:lumOff val="-3921"/>
                <a:alphaOff val="0"/>
              </a:schemeClr>
            </a:fillRef>
            <a:effectRef idx="3">
              <a:schemeClr val="accent5">
                <a:hueOff val="-7353344"/>
                <a:satOff val="-10227"/>
                <a:lumOff val="-3921"/>
                <a:alphaOff val="0"/>
              </a:schemeClr>
            </a:effectRef>
            <a:fontRef idx="minor">
              <a:schemeClr val="lt1"/>
            </a:fontRef>
          </p:style>
        </p:sp>
        <p:sp>
          <p:nvSpPr>
            <p:cNvPr id="19" name="矩形 18"/>
            <p:cNvSpPr/>
            <p:nvPr/>
          </p:nvSpPr>
          <p:spPr>
            <a:xfrm>
              <a:off x="6250128" y="2884417"/>
              <a:ext cx="403067" cy="403067"/>
            </a:xfrm>
            <a:prstGeom prst="rect">
              <a:avLst/>
            </a:prstGeom>
          </p:spPr>
          <p:style>
            <a:lnRef idx="1">
              <a:schemeClr val="accent5">
                <a:hueOff val="-7353344"/>
                <a:satOff val="-10227"/>
                <a:lumOff val="-392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任意多边形 19"/>
            <p:cNvSpPr/>
            <p:nvPr/>
          </p:nvSpPr>
          <p:spPr>
            <a:xfrm>
              <a:off x="6250128" y="1482436"/>
              <a:ext cx="5486626" cy="1159563"/>
            </a:xfrm>
            <a:custGeom>
              <a:avLst/>
              <a:gdLst>
                <a:gd name="connsiteX0" fmla="*/ 0 w 5486626"/>
                <a:gd name="connsiteY0" fmla="*/ 0 h 1159563"/>
                <a:gd name="connsiteX1" fmla="*/ 5486626 w 5486626"/>
                <a:gd name="connsiteY1" fmla="*/ 0 h 1159563"/>
                <a:gd name="connsiteX2" fmla="*/ 5486626 w 5486626"/>
                <a:gd name="connsiteY2" fmla="*/ 1159563 h 1159563"/>
                <a:gd name="connsiteX3" fmla="*/ 0 w 5486626"/>
                <a:gd name="connsiteY3" fmla="*/ 1159563 h 1159563"/>
                <a:gd name="connsiteX4" fmla="*/ 0 w 5486626"/>
                <a:gd name="connsiteY4" fmla="*/ 0 h 115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626" h="1159563">
                  <a:moveTo>
                    <a:pt x="0" y="0"/>
                  </a:moveTo>
                  <a:lnTo>
                    <a:pt x="5486626" y="0"/>
                  </a:lnTo>
                  <a:lnTo>
                    <a:pt x="5486626" y="1159563"/>
                  </a:lnTo>
                  <a:lnTo>
                    <a:pt x="0" y="1159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zh-CN" altLang="en-US" sz="2800" b="1" kern="1200" dirty="0" smtClean="0">
                  <a:latin typeface="+mn-lt"/>
                </a:rPr>
                <a:t>免疫球蛋白 </a:t>
              </a:r>
              <a:r>
                <a:rPr lang="en-US" altLang="zh-CN" sz="2800" b="1" kern="1200" dirty="0" smtClean="0">
                  <a:latin typeface="+mn-lt"/>
                </a:rPr>
                <a:t>I</a:t>
              </a:r>
              <a:r>
                <a:rPr lang="en-US" altLang="zh-CN" sz="2800" b="1" kern="1200" dirty="0" smtClean="0">
                  <a:latin typeface="+mn-lt"/>
                  <a:ea typeface="华文新魏" panose="02010800040101010101" pitchFamily="2" charset="-122"/>
                </a:rPr>
                <a:t>mmunoglobulin </a:t>
              </a:r>
              <a:r>
                <a:rPr lang="en-US" altLang="zh-CN" sz="2800" b="1" kern="1200" dirty="0" smtClean="0">
                  <a:solidFill>
                    <a:srgbClr val="C00000"/>
                  </a:solidFill>
                  <a:latin typeface="+mn-lt"/>
                  <a:ea typeface="华文新魏" panose="02010800040101010101" pitchFamily="2" charset="-122"/>
                </a:rPr>
                <a:t>Ig</a:t>
              </a:r>
              <a:r>
                <a:rPr lang="en-US" altLang="zh-CN" sz="2800" b="1" kern="1200" dirty="0" smtClean="0">
                  <a:latin typeface="+mn-lt"/>
                  <a:ea typeface="华文新魏" panose="02010800040101010101" pitchFamily="2" charset="-122"/>
                </a:rPr>
                <a:t> </a:t>
              </a:r>
              <a:endParaRPr lang="zh-CN" altLang="en-US" sz="2800" b="1" kern="1200" dirty="0">
                <a:latin typeface="+mn-lt"/>
              </a:endParaRPr>
            </a:p>
          </p:txBody>
        </p:sp>
      </p:grpSp>
      <p:grpSp>
        <p:nvGrpSpPr>
          <p:cNvPr id="26" name="组合 25"/>
          <p:cNvGrpSpPr/>
          <p:nvPr/>
        </p:nvGrpSpPr>
        <p:grpSpPr>
          <a:xfrm>
            <a:off x="6250128" y="3555719"/>
            <a:ext cx="5486626" cy="1462487"/>
            <a:chOff x="6250128" y="3555719"/>
            <a:chExt cx="5486626" cy="1462487"/>
          </a:xfrm>
        </p:grpSpPr>
        <p:sp>
          <p:nvSpPr>
            <p:cNvPr id="21" name="矩形 20"/>
            <p:cNvSpPr/>
            <p:nvPr/>
          </p:nvSpPr>
          <p:spPr>
            <a:xfrm>
              <a:off x="6250128" y="4085435"/>
              <a:ext cx="403057" cy="403057"/>
            </a:xfrm>
            <a:prstGeom prst="rect">
              <a:avLst/>
            </a:prstGeom>
          </p:spPr>
          <p:style>
            <a:lnRef idx="1">
              <a:schemeClr val="accent5">
                <a:hueOff val="-7353344"/>
                <a:satOff val="-10227"/>
                <a:lumOff val="-3921"/>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任意多边形 21"/>
            <p:cNvSpPr/>
            <p:nvPr/>
          </p:nvSpPr>
          <p:spPr>
            <a:xfrm>
              <a:off x="6634192" y="3555719"/>
              <a:ext cx="5102562" cy="1462487"/>
            </a:xfrm>
            <a:custGeom>
              <a:avLst/>
              <a:gdLst>
                <a:gd name="connsiteX0" fmla="*/ 0 w 5102562"/>
                <a:gd name="connsiteY0" fmla="*/ 0 h 1462487"/>
                <a:gd name="connsiteX1" fmla="*/ 5102562 w 5102562"/>
                <a:gd name="connsiteY1" fmla="*/ 0 h 1462487"/>
                <a:gd name="connsiteX2" fmla="*/ 5102562 w 5102562"/>
                <a:gd name="connsiteY2" fmla="*/ 1462487 h 1462487"/>
                <a:gd name="connsiteX3" fmla="*/ 0 w 5102562"/>
                <a:gd name="connsiteY3" fmla="*/ 1462487 h 1462487"/>
                <a:gd name="connsiteX4" fmla="*/ 0 w 5102562"/>
                <a:gd name="connsiteY4" fmla="*/ 0 h 14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562" h="1462487">
                  <a:moveTo>
                    <a:pt x="0" y="0"/>
                  </a:moveTo>
                  <a:lnTo>
                    <a:pt x="5102562" y="0"/>
                  </a:lnTo>
                  <a:lnTo>
                    <a:pt x="5102562" y="1462487"/>
                  </a:lnTo>
                  <a:lnTo>
                    <a:pt x="0" y="14624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mn-lt"/>
                  <a:ea typeface="华文新魏" panose="02010800040101010101" pitchFamily="2" charset="-122"/>
                </a:rPr>
                <a:t>具有抗体活性或化学结构与抗体相似的球蛋白。</a:t>
              </a:r>
              <a:endParaRPr lang="zh-CN" altLang="en-US" sz="2400" kern="1200" dirty="0">
                <a:latin typeface="+mn-lt"/>
              </a:endParaRPr>
            </a:p>
          </p:txBody>
        </p:sp>
      </p:grpSp>
      <p:grpSp>
        <p:nvGrpSpPr>
          <p:cNvPr id="27" name="组合 26"/>
          <p:cNvGrpSpPr/>
          <p:nvPr/>
        </p:nvGrpSpPr>
        <p:grpSpPr>
          <a:xfrm>
            <a:off x="486508" y="5323541"/>
            <a:ext cx="5535601" cy="831800"/>
            <a:chOff x="486508" y="5323541"/>
            <a:chExt cx="5535601" cy="831800"/>
          </a:xfrm>
        </p:grpSpPr>
        <p:sp>
          <p:nvSpPr>
            <p:cNvPr id="6" name="任意多边形 5"/>
            <p:cNvSpPr/>
            <p:nvPr/>
          </p:nvSpPr>
          <p:spPr>
            <a:xfrm>
              <a:off x="583417" y="5428526"/>
              <a:ext cx="5438692" cy="726815"/>
            </a:xfrm>
            <a:custGeom>
              <a:avLst/>
              <a:gdLst>
                <a:gd name="connsiteX0" fmla="*/ 0 w 2325808"/>
                <a:gd name="connsiteY0" fmla="*/ 0 h 726815"/>
                <a:gd name="connsiteX1" fmla="*/ 2325808 w 2325808"/>
                <a:gd name="connsiteY1" fmla="*/ 0 h 726815"/>
                <a:gd name="connsiteX2" fmla="*/ 2325808 w 2325808"/>
                <a:gd name="connsiteY2" fmla="*/ 726815 h 726815"/>
                <a:gd name="connsiteX3" fmla="*/ 0 w 2325808"/>
                <a:gd name="connsiteY3" fmla="*/ 726815 h 726815"/>
                <a:gd name="connsiteX4" fmla="*/ 0 w 2325808"/>
                <a:gd name="connsiteY4" fmla="*/ 0 h 726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08" h="726815">
                  <a:moveTo>
                    <a:pt x="0" y="0"/>
                  </a:moveTo>
                  <a:lnTo>
                    <a:pt x="2325808" y="0"/>
                  </a:lnTo>
                  <a:lnTo>
                    <a:pt x="2325808" y="726815"/>
                  </a:lnTo>
                  <a:lnTo>
                    <a:pt x="0" y="726815"/>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92296" tIns="72390" rIns="72390" bIns="72390" numCol="1" spcCol="1270" anchor="ctr" anchorCtr="0">
              <a:noAutofit/>
            </a:bodyPr>
            <a:lstStyle/>
            <a:p>
              <a:pPr lvl="0" algn="l" defTabSz="844550">
                <a:lnSpc>
                  <a:spcPct val="90000"/>
                </a:lnSpc>
                <a:spcBef>
                  <a:spcPct val="0"/>
                </a:spcBef>
                <a:spcAft>
                  <a:spcPct val="35000"/>
                </a:spcAft>
              </a:pPr>
              <a:r>
                <a:rPr lang="en-US" altLang="zh-CN" sz="2800" b="1" kern="1200" dirty="0" smtClean="0">
                  <a:solidFill>
                    <a:schemeClr val="tx1"/>
                  </a:solidFill>
                  <a:latin typeface="华文新魏" panose="02010800040101010101" pitchFamily="2" charset="-122"/>
                  <a:ea typeface="华文新魏" panose="02010800040101010101" pitchFamily="2" charset="-122"/>
                </a:rPr>
                <a:t>Ig=Ab+</a:t>
              </a:r>
              <a:r>
                <a:rPr lang="zh-CN" altLang="en-US" sz="2800" b="1" kern="1200" dirty="0" smtClean="0">
                  <a:solidFill>
                    <a:schemeClr val="tx1"/>
                  </a:solidFill>
                  <a:latin typeface="华文新魏" panose="02010800040101010101" pitchFamily="2" charset="-122"/>
                  <a:ea typeface="华文新魏" panose="02010800040101010101" pitchFamily="2" charset="-122"/>
                </a:rPr>
                <a:t>化学结构类似物</a:t>
              </a:r>
              <a:endParaRPr lang="zh-CN" altLang="en-US" sz="2800" kern="1200" dirty="0">
                <a:solidFill>
                  <a:schemeClr val="tx1"/>
                </a:solidFill>
              </a:endParaRPr>
            </a:p>
          </p:txBody>
        </p:sp>
        <p:sp>
          <p:nvSpPr>
            <p:cNvPr id="7" name="矩形 6"/>
            <p:cNvSpPr/>
            <p:nvPr/>
          </p:nvSpPr>
          <p:spPr>
            <a:xfrm>
              <a:off x="486508" y="5323541"/>
              <a:ext cx="508770" cy="763155"/>
            </a:xfrm>
            <a:prstGeom prst="rect">
              <a:avLst/>
            </a:prstGeom>
          </p:spPr>
          <p:style>
            <a:lnRef idx="0">
              <a:schemeClr val="lt1">
                <a:hueOff val="0"/>
                <a:satOff val="0"/>
                <a:lumOff val="0"/>
                <a:alphaOff val="0"/>
              </a:schemeClr>
            </a:lnRef>
            <a:fillRef idx="1">
              <a:schemeClr val="accent4">
                <a:tint val="50000"/>
                <a:hueOff val="0"/>
                <a:satOff val="0"/>
                <a:lumOff val="0"/>
                <a:alphaOff val="0"/>
              </a:schemeClr>
            </a:fillRef>
            <a:effectRef idx="3">
              <a:schemeClr val="accent4">
                <a:tint val="50000"/>
                <a:hueOff val="0"/>
                <a:satOff val="0"/>
                <a:lumOff val="0"/>
                <a:alphaOff val="0"/>
              </a:schemeClr>
            </a:effectRef>
            <a:fontRef idx="minor">
              <a:schemeClr val="lt1">
                <a:hueOff val="0"/>
                <a:satOff val="0"/>
                <a:lumOff val="0"/>
                <a:alphaOff val="0"/>
              </a:schemeClr>
            </a:fontRef>
          </p:style>
        </p:sp>
      </p:grpSp>
      <p:grpSp>
        <p:nvGrpSpPr>
          <p:cNvPr id="28" name="组合 27"/>
          <p:cNvGrpSpPr/>
          <p:nvPr/>
        </p:nvGrpSpPr>
        <p:grpSpPr>
          <a:xfrm>
            <a:off x="6218517" y="5324067"/>
            <a:ext cx="5400828" cy="831274"/>
            <a:chOff x="6218517" y="5324067"/>
            <a:chExt cx="5400828" cy="831274"/>
          </a:xfrm>
        </p:grpSpPr>
        <p:sp>
          <p:nvSpPr>
            <p:cNvPr id="8" name="任意多边形 7"/>
            <p:cNvSpPr/>
            <p:nvPr/>
          </p:nvSpPr>
          <p:spPr>
            <a:xfrm>
              <a:off x="6315365" y="5428985"/>
              <a:ext cx="5303980" cy="726356"/>
            </a:xfrm>
            <a:custGeom>
              <a:avLst/>
              <a:gdLst>
                <a:gd name="connsiteX0" fmla="*/ 0 w 2324340"/>
                <a:gd name="connsiteY0" fmla="*/ 0 h 726356"/>
                <a:gd name="connsiteX1" fmla="*/ 2324340 w 2324340"/>
                <a:gd name="connsiteY1" fmla="*/ 0 h 726356"/>
                <a:gd name="connsiteX2" fmla="*/ 2324340 w 2324340"/>
                <a:gd name="connsiteY2" fmla="*/ 726356 h 726356"/>
                <a:gd name="connsiteX3" fmla="*/ 0 w 2324340"/>
                <a:gd name="connsiteY3" fmla="*/ 726356 h 726356"/>
                <a:gd name="connsiteX4" fmla="*/ 0 w 2324340"/>
                <a:gd name="connsiteY4" fmla="*/ 0 h 72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340" h="726356">
                  <a:moveTo>
                    <a:pt x="0" y="0"/>
                  </a:moveTo>
                  <a:lnTo>
                    <a:pt x="2324340" y="0"/>
                  </a:lnTo>
                  <a:lnTo>
                    <a:pt x="2324340" y="726356"/>
                  </a:lnTo>
                  <a:lnTo>
                    <a:pt x="0" y="726356"/>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91985" tIns="72390" rIns="72390" bIns="72390" numCol="1" spcCol="1270" anchor="ctr" anchorCtr="0">
              <a:noAutofit/>
            </a:bodyPr>
            <a:lstStyle/>
            <a:p>
              <a:pPr lvl="0" algn="l" defTabSz="844550">
                <a:lnSpc>
                  <a:spcPct val="90000"/>
                </a:lnSpc>
                <a:spcBef>
                  <a:spcPct val="0"/>
                </a:spcBef>
                <a:spcAft>
                  <a:spcPct val="35000"/>
                </a:spcAft>
              </a:pPr>
              <a:r>
                <a:rPr lang="en-US" altLang="zh-CN" sz="2800" b="1" kern="1200" dirty="0" smtClean="0">
                  <a:solidFill>
                    <a:schemeClr val="tx1"/>
                  </a:solidFill>
                  <a:latin typeface="华文新魏" panose="02010800040101010101" pitchFamily="2" charset="-122"/>
                  <a:ea typeface="华文新魏" panose="02010800040101010101" pitchFamily="2" charset="-122"/>
                </a:rPr>
                <a:t>Ab=Ig    </a:t>
              </a:r>
              <a:r>
                <a:rPr lang="en-US" altLang="zh-CN" sz="2800" b="1" kern="1200" dirty="0" err="1" smtClean="0">
                  <a:solidFill>
                    <a:schemeClr val="tx1"/>
                  </a:solidFill>
                  <a:latin typeface="华文新魏" panose="02010800040101010101" pitchFamily="2" charset="-122"/>
                  <a:ea typeface="华文新魏" panose="02010800040101010101" pitchFamily="2" charset="-122"/>
                </a:rPr>
                <a:t>Ig</a:t>
              </a:r>
              <a:r>
                <a:rPr lang="en-US" altLang="zh-CN" sz="2800" b="1" kern="1200" dirty="0" smtClean="0">
                  <a:solidFill>
                    <a:schemeClr val="tx1"/>
                  </a:solidFill>
                  <a:latin typeface="华文新魏" panose="02010800040101010101" pitchFamily="2" charset="-122"/>
                  <a:ea typeface="华文新魏" panose="02010800040101010101" pitchFamily="2" charset="-122"/>
                  <a:cs typeface="Times New Roman" panose="02020603050405020304" pitchFamily="18" charset="0"/>
                </a:rPr>
                <a:t> </a:t>
              </a:r>
              <a:r>
                <a:rPr lang="en-US" altLang="zh-CN" sz="2800" b="1" kern="1200" dirty="0" smtClean="0">
                  <a:solidFill>
                    <a:schemeClr val="tx1"/>
                  </a:solidFill>
                  <a:latin typeface="华文新魏" panose="02010800040101010101" pitchFamily="2" charset="-122"/>
                  <a:ea typeface="华文新魏" panose="02010800040101010101" pitchFamily="2" charset="-122"/>
                  <a:cs typeface="Arial" panose="020B0604020202020204" pitchFamily="34" charset="0"/>
                </a:rPr>
                <a:t>≠</a:t>
              </a:r>
              <a:r>
                <a:rPr lang="en-US" altLang="zh-CN" sz="2800" b="1" kern="1200" dirty="0" smtClean="0">
                  <a:solidFill>
                    <a:schemeClr val="tx1"/>
                  </a:solidFill>
                  <a:latin typeface="华文新魏" panose="02010800040101010101" pitchFamily="2" charset="-122"/>
                  <a:ea typeface="华文新魏" panose="02010800040101010101" pitchFamily="2" charset="-122"/>
                  <a:cs typeface="Times New Roman" panose="02020603050405020304" pitchFamily="18" charset="0"/>
                </a:rPr>
                <a:t> </a:t>
              </a:r>
              <a:r>
                <a:rPr lang="en-US" altLang="zh-CN" sz="2800" b="1" kern="1200" dirty="0" smtClean="0">
                  <a:solidFill>
                    <a:schemeClr val="tx1"/>
                  </a:solidFill>
                  <a:latin typeface="华文新魏" panose="02010800040101010101" pitchFamily="2" charset="-122"/>
                  <a:ea typeface="华文新魏" panose="02010800040101010101" pitchFamily="2" charset="-122"/>
                </a:rPr>
                <a:t>Ab</a:t>
              </a:r>
              <a:endParaRPr lang="zh-CN" altLang="en-US" sz="2800" kern="1200" dirty="0">
                <a:solidFill>
                  <a:schemeClr val="tx1"/>
                </a:solidFill>
              </a:endParaRPr>
            </a:p>
          </p:txBody>
        </p:sp>
        <p:sp>
          <p:nvSpPr>
            <p:cNvPr id="11" name="矩形 10"/>
            <p:cNvSpPr/>
            <p:nvPr/>
          </p:nvSpPr>
          <p:spPr>
            <a:xfrm>
              <a:off x="6218517" y="5324067"/>
              <a:ext cx="508449" cy="762674"/>
            </a:xfrm>
            <a:prstGeom prst="rect">
              <a:avLst/>
            </a:prstGeom>
          </p:spPr>
          <p:style>
            <a:lnRef idx="0">
              <a:schemeClr val="lt1">
                <a:hueOff val="0"/>
                <a:satOff val="0"/>
                <a:lumOff val="0"/>
                <a:alphaOff val="0"/>
              </a:schemeClr>
            </a:lnRef>
            <a:fillRef idx="1">
              <a:schemeClr val="accent4">
                <a:tint val="50000"/>
                <a:hueOff val="11447524"/>
                <a:satOff val="-60155"/>
                <a:lumOff val="-4352"/>
                <a:alphaOff val="0"/>
              </a:schemeClr>
            </a:fillRef>
            <a:effectRef idx="3">
              <a:schemeClr val="accent4">
                <a:tint val="50000"/>
                <a:hueOff val="11447524"/>
                <a:satOff val="-60155"/>
                <a:lumOff val="-4352"/>
                <a:alphaOff val="0"/>
              </a:schemeClr>
            </a:effectRef>
            <a:fontRef idx="minor">
              <a:schemeClr val="lt1">
                <a:hueOff val="0"/>
                <a:satOff val="0"/>
                <a:lumOff val="0"/>
                <a:alphaOff val="0"/>
              </a:schemeClr>
            </a:fontRef>
          </p:style>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图片 85"/>
          <p:cNvPicPr>
            <a:picLocks noChangeAspect="1"/>
          </p:cNvPicPr>
          <p:nvPr/>
        </p:nvPicPr>
        <p:blipFill rotWithShape="1">
          <a:blip r:embed="rId1" cstate="print">
            <a:extLst>
              <a:ext uri="{28A0092B-C50C-407E-A947-70E740481C1C}">
                <a14:useLocalDpi xmlns:a14="http://schemas.microsoft.com/office/drawing/2010/main" val="0"/>
              </a:ext>
            </a:extLst>
          </a:blip>
          <a:srcRect b="74247"/>
          <a:stretch>
            <a:fillRect/>
          </a:stretch>
        </p:blipFill>
        <p:spPr>
          <a:xfrm>
            <a:off x="2674009" y="3666950"/>
            <a:ext cx="1086068" cy="525840"/>
          </a:xfrm>
          <a:prstGeom prst="rect">
            <a:avLst/>
          </a:prstGeom>
        </p:spPr>
      </p:pic>
      <p:pic>
        <p:nvPicPr>
          <p:cNvPr id="36" name="图片 35"/>
          <p:cNvPicPr>
            <a:picLocks noChangeAspect="1"/>
          </p:cNvPicPr>
          <p:nvPr/>
        </p:nvPicPr>
        <p:blipFill rotWithShape="1">
          <a:blip r:embed="rId1" cstate="print">
            <a:extLst>
              <a:ext uri="{28A0092B-C50C-407E-A947-70E740481C1C}">
                <a14:useLocalDpi xmlns:a14="http://schemas.microsoft.com/office/drawing/2010/main" val="0"/>
              </a:ext>
            </a:extLst>
          </a:blip>
          <a:srcRect t="25853"/>
          <a:stretch>
            <a:fillRect/>
          </a:stretch>
        </p:blipFill>
        <p:spPr>
          <a:xfrm>
            <a:off x="2674009" y="4164007"/>
            <a:ext cx="1086068" cy="1513942"/>
          </a:xfrm>
          <a:prstGeom prst="rect">
            <a:avLst/>
          </a:prstGeom>
        </p:spPr>
      </p:pic>
      <p:pic>
        <p:nvPicPr>
          <p:cNvPr id="87" name="图片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583" y="3508473"/>
            <a:ext cx="925627" cy="695794"/>
          </a:xfrm>
          <a:prstGeom prst="rect">
            <a:avLst/>
          </a:prstGeom>
        </p:spPr>
      </p:pic>
      <p:sp>
        <p:nvSpPr>
          <p:cNvPr id="17412" name="Rectangle 82"/>
          <p:cNvSpPr>
            <a:spLocks noChangeArrowheads="1"/>
          </p:cNvSpPr>
          <p:nvPr/>
        </p:nvSpPr>
        <p:spPr bwMode="auto">
          <a:xfrm>
            <a:off x="5839069" y="538755"/>
            <a:ext cx="2047875" cy="1143000"/>
          </a:xfrm>
          <a:prstGeom prst="rect">
            <a:avLst/>
          </a:prstGeom>
          <a:noFill/>
          <a:ln>
            <a:noFill/>
          </a:ln>
          <a:effectLst>
            <a:outerShdw dist="1347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dirty="0" smtClean="0">
                <a:solidFill>
                  <a:schemeClr val="folHlink"/>
                </a:solidFill>
                <a:latin typeface="等线" panose="02010600030101010101" pitchFamily="2" charset="-122"/>
                <a:ea typeface="等线" panose="02010600030101010101" pitchFamily="2" charset="-122"/>
              </a:rPr>
              <a:t>－</a:t>
            </a:r>
            <a:r>
              <a:rPr lang="zh-CN" altLang="en-US" sz="3600" b="1" dirty="0">
                <a:solidFill>
                  <a:schemeClr val="folHlink"/>
                </a:solidFill>
                <a:latin typeface="等线" panose="02010600030101010101" pitchFamily="2" charset="-122"/>
                <a:ea typeface="等线" panose="02010600030101010101" pitchFamily="2" charset="-122"/>
              </a:rPr>
              <a:t>铰链区</a:t>
            </a:r>
            <a:endParaRPr lang="zh-CN" altLang="en-US" sz="3600" b="1" dirty="0">
              <a:solidFill>
                <a:schemeClr val="folHlink"/>
              </a:solidFill>
              <a:latin typeface="等线" panose="02010600030101010101" pitchFamily="2" charset="-122"/>
              <a:ea typeface="等线" panose="02010600030101010101" pitchFamily="2" charset="-122"/>
            </a:endParaRPr>
          </a:p>
        </p:txBody>
      </p:sp>
      <p:pic>
        <p:nvPicPr>
          <p:cNvPr id="84" name="图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533" y="2240663"/>
            <a:ext cx="1467119" cy="1677361"/>
          </a:xfrm>
          <a:prstGeom prst="rect">
            <a:avLst/>
          </a:prstGeom>
        </p:spPr>
      </p:pic>
      <p:pic>
        <p:nvPicPr>
          <p:cNvPr id="85" name="图片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7721" y="2129092"/>
            <a:ext cx="1393069" cy="1577961"/>
          </a:xfrm>
          <a:prstGeom prst="rect">
            <a:avLst/>
          </a:prstGeom>
        </p:spPr>
      </p:pic>
      <p:pic>
        <p:nvPicPr>
          <p:cNvPr id="88" name="图片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9737" y="3967697"/>
            <a:ext cx="948768" cy="1920337"/>
          </a:xfrm>
          <a:prstGeom prst="rect">
            <a:avLst/>
          </a:prstGeom>
        </p:spPr>
      </p:pic>
      <p:pic>
        <p:nvPicPr>
          <p:cNvPr id="89" name="图片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6602" y="2282047"/>
            <a:ext cx="1457862" cy="1583483"/>
          </a:xfrm>
          <a:prstGeom prst="rect">
            <a:avLst/>
          </a:prstGeom>
        </p:spPr>
      </p:pic>
      <p:pic>
        <p:nvPicPr>
          <p:cNvPr id="90" name="图片 8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8313" y="2359391"/>
            <a:ext cx="1621390" cy="1533784"/>
          </a:xfrm>
          <a:prstGeom prst="rect">
            <a:avLst/>
          </a:prstGeom>
        </p:spPr>
      </p:pic>
      <p:pic>
        <p:nvPicPr>
          <p:cNvPr id="91" name="图片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3535" y="2444957"/>
            <a:ext cx="1467119" cy="1522740"/>
          </a:xfrm>
          <a:prstGeom prst="rect">
            <a:avLst/>
          </a:prstGeom>
        </p:spPr>
      </p:pic>
      <p:pic>
        <p:nvPicPr>
          <p:cNvPr id="92" name="图片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2210" y="3967697"/>
            <a:ext cx="925627" cy="1986603"/>
          </a:xfrm>
          <a:prstGeom prst="rect">
            <a:avLst/>
          </a:prstGeom>
        </p:spPr>
      </p:pic>
      <p:pic>
        <p:nvPicPr>
          <p:cNvPr id="93" name="图片 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4576" y="2129092"/>
            <a:ext cx="1565852" cy="1655272"/>
          </a:xfrm>
          <a:prstGeom prst="rect">
            <a:avLst/>
          </a:prstGeom>
        </p:spPr>
      </p:pic>
      <p:cxnSp>
        <p:nvCxnSpPr>
          <p:cNvPr id="3" name="直接箭头连接符 2"/>
          <p:cNvCxnSpPr/>
          <p:nvPr/>
        </p:nvCxnSpPr>
        <p:spPr>
          <a:xfrm>
            <a:off x="3472533" y="3911635"/>
            <a:ext cx="773236" cy="286895"/>
          </a:xfrm>
          <a:prstGeom prst="straightConnector1">
            <a:avLst/>
          </a:prstGeom>
          <a:ln w="38100">
            <a:solidFill>
              <a:srgbClr val="9B2D8E"/>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76524" y="3959408"/>
            <a:ext cx="1483319" cy="461665"/>
          </a:xfrm>
          <a:prstGeom prst="rect">
            <a:avLst/>
          </a:prstGeom>
          <a:noFill/>
        </p:spPr>
        <p:txBody>
          <a:bodyPr wrap="square" rtlCol="0">
            <a:spAutoFit/>
          </a:bodyPr>
          <a:lstStyle/>
          <a:p>
            <a:r>
              <a:rPr lang="zh-CN" altLang="en-US" sz="2400" b="1" dirty="0"/>
              <a:t>铰链区</a:t>
            </a:r>
            <a:endParaRPr lang="zh-CN" altLang="en-US" sz="2400" b="1" dirty="0"/>
          </a:p>
        </p:txBody>
      </p:sp>
      <p:sp>
        <p:nvSpPr>
          <p:cNvPr id="19" name="Rectangle 2"/>
          <p:cNvSpPr>
            <a:spLocks noGrp="1" noChangeArrowheads="1"/>
          </p:cNvSpPr>
          <p:nvPr>
            <p:ph type="title"/>
          </p:nvPr>
        </p:nvSpPr>
        <p:spPr>
          <a:xfrm>
            <a:off x="563305" y="616579"/>
            <a:ext cx="7010400" cy="955675"/>
          </a:xfrm>
        </p:spPr>
        <p:txBody>
          <a:bodyPr/>
          <a:lstStyle/>
          <a:p>
            <a:pPr eaLnBrk="1" hangingPunct="1"/>
            <a:r>
              <a:rPr lang="zh-CN" altLang="en-US" sz="3800" b="1" dirty="0">
                <a:ea typeface="黑体" panose="02010609060101010101" pitchFamily="49" charset="-122"/>
              </a:rPr>
              <a:t>免疫球蛋白的功能区结构</a:t>
            </a:r>
            <a:endParaRPr lang="zh-CN" altLang="en-US" sz="3800" b="1" dirty="0">
              <a:ea typeface="黑体" panose="02010609060101010101" pitchFamily="49" charset="-122"/>
            </a:endParaRPr>
          </a:p>
        </p:txBody>
      </p:sp>
      <p:grpSp>
        <p:nvGrpSpPr>
          <p:cNvPr id="20" name="组合 19"/>
          <p:cNvGrpSpPr/>
          <p:nvPr/>
        </p:nvGrpSpPr>
        <p:grpSpPr>
          <a:xfrm>
            <a:off x="5938836" y="2095998"/>
            <a:ext cx="5205413" cy="789832"/>
            <a:chOff x="5399161" y="3808912"/>
            <a:chExt cx="4765770" cy="919080"/>
          </a:xfrm>
        </p:grpSpPr>
        <p:sp>
          <p:nvSpPr>
            <p:cNvPr id="21" name="矩形 20"/>
            <p:cNvSpPr/>
            <p:nvPr/>
          </p:nvSpPr>
          <p:spPr>
            <a:xfrm>
              <a:off x="5399161" y="4148392"/>
              <a:ext cx="4765770" cy="579600"/>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2" name="任意多边形 21"/>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zh-CN" altLang="en-US" sz="2400" b="1" dirty="0">
                  <a:latin typeface="华文新魏" panose="02010800040101010101" pitchFamily="2" charset="-122"/>
                  <a:ea typeface="华文新魏" panose="02010800040101010101" pitchFamily="2" charset="-122"/>
                </a:rPr>
                <a:t>铰链区（</a:t>
              </a:r>
              <a:r>
                <a:rPr lang="en-US" altLang="en-US" sz="2400" b="1" dirty="0">
                  <a:latin typeface="华文新魏" panose="02010800040101010101" pitchFamily="2" charset="-122"/>
                  <a:ea typeface="华文新魏" panose="02010800040101010101" pitchFamily="2" charset="-122"/>
                </a:rPr>
                <a:t>hinge region）</a:t>
              </a:r>
              <a:endParaRPr lang="en-US" altLang="en-US" sz="2400" b="1" dirty="0">
                <a:latin typeface="华文新魏" panose="02010800040101010101" pitchFamily="2" charset="-122"/>
                <a:ea typeface="华文新魏" panose="02010800040101010101" pitchFamily="2" charset="-122"/>
              </a:endParaRPr>
            </a:p>
          </p:txBody>
        </p:sp>
      </p:grpSp>
      <p:grpSp>
        <p:nvGrpSpPr>
          <p:cNvPr id="24" name="组合 23"/>
          <p:cNvGrpSpPr/>
          <p:nvPr/>
        </p:nvGrpSpPr>
        <p:grpSpPr>
          <a:xfrm>
            <a:off x="5938836" y="3031581"/>
            <a:ext cx="5205413" cy="789832"/>
            <a:chOff x="5399161" y="3808912"/>
            <a:chExt cx="4765770" cy="919080"/>
          </a:xfrm>
        </p:grpSpPr>
        <p:sp>
          <p:nvSpPr>
            <p:cNvPr id="25" name="矩形 24"/>
            <p:cNvSpPr/>
            <p:nvPr/>
          </p:nvSpPr>
          <p:spPr>
            <a:xfrm>
              <a:off x="5399161" y="4148392"/>
              <a:ext cx="4765770" cy="579600"/>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任意多边形 25"/>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a:lnSpc>
                  <a:spcPct val="150000"/>
                </a:lnSpc>
              </a:pPr>
              <a:r>
                <a:rPr lang="en-US" altLang="zh-CN" sz="2400" b="1" dirty="0">
                  <a:solidFill>
                    <a:schemeClr val="bg1"/>
                  </a:solidFill>
                  <a:latin typeface="华文新魏" panose="02010800040101010101" pitchFamily="2" charset="-122"/>
                  <a:ea typeface="华文新魏" panose="02010800040101010101" pitchFamily="2" charset="-122"/>
                </a:rPr>
                <a:t>C</a:t>
              </a:r>
              <a:r>
                <a:rPr lang="en-US" altLang="zh-CN" sz="2400" b="1" baseline="-25000" dirty="0">
                  <a:solidFill>
                    <a:schemeClr val="bg1"/>
                  </a:solidFill>
                  <a:latin typeface="华文新魏" panose="02010800040101010101" pitchFamily="2" charset="-122"/>
                  <a:ea typeface="华文新魏" panose="02010800040101010101" pitchFamily="2" charset="-122"/>
                </a:rPr>
                <a:t>H</a:t>
              </a:r>
              <a:r>
                <a:rPr lang="en-US" altLang="zh-CN" sz="2400" b="1" dirty="0">
                  <a:solidFill>
                    <a:schemeClr val="bg1"/>
                  </a:solidFill>
                  <a:latin typeface="华文新魏" panose="02010800040101010101" pitchFamily="2" charset="-122"/>
                  <a:ea typeface="华文新魏" panose="02010800040101010101" pitchFamily="2" charset="-122"/>
                </a:rPr>
                <a:t>1</a:t>
              </a:r>
              <a:r>
                <a:rPr lang="zh-CN" altLang="en-US" sz="2400" b="1" dirty="0">
                  <a:solidFill>
                    <a:schemeClr val="bg1"/>
                  </a:solidFill>
                  <a:latin typeface="华文新魏" panose="02010800040101010101" pitchFamily="2" charset="-122"/>
                  <a:ea typeface="华文新魏" panose="02010800040101010101" pitchFamily="2" charset="-122"/>
                </a:rPr>
                <a:t>与</a:t>
              </a:r>
              <a:r>
                <a:rPr lang="en-US" altLang="zh-CN" sz="2400" b="1" dirty="0">
                  <a:solidFill>
                    <a:schemeClr val="bg1"/>
                  </a:solidFill>
                  <a:latin typeface="华文新魏" panose="02010800040101010101" pitchFamily="2" charset="-122"/>
                  <a:ea typeface="华文新魏" panose="02010800040101010101" pitchFamily="2" charset="-122"/>
                </a:rPr>
                <a:t>C</a:t>
              </a:r>
              <a:r>
                <a:rPr lang="en-US" altLang="zh-CN" sz="2400" b="1" baseline="-25000" dirty="0">
                  <a:solidFill>
                    <a:schemeClr val="bg1"/>
                  </a:solidFill>
                  <a:latin typeface="华文新魏" panose="02010800040101010101" pitchFamily="2" charset="-122"/>
                  <a:ea typeface="华文新魏" panose="02010800040101010101" pitchFamily="2" charset="-122"/>
                </a:rPr>
                <a:t>H</a:t>
              </a:r>
              <a:r>
                <a:rPr lang="en-US" altLang="zh-CN" sz="2400" b="1" dirty="0">
                  <a:solidFill>
                    <a:schemeClr val="bg1"/>
                  </a:solidFill>
                  <a:latin typeface="华文新魏" panose="02010800040101010101" pitchFamily="2" charset="-122"/>
                  <a:ea typeface="华文新魏" panose="02010800040101010101" pitchFamily="2" charset="-122"/>
                </a:rPr>
                <a:t>2</a:t>
              </a:r>
              <a:r>
                <a:rPr lang="zh-CN" altLang="en-US" sz="2400" b="1" dirty="0">
                  <a:solidFill>
                    <a:schemeClr val="bg1"/>
                  </a:solidFill>
                  <a:latin typeface="华文新魏" panose="02010800040101010101" pitchFamily="2" charset="-122"/>
                  <a:ea typeface="华文新魏" panose="02010800040101010101" pitchFamily="2" charset="-122"/>
                </a:rPr>
                <a:t>之间</a:t>
              </a:r>
              <a:endParaRPr lang="zh-CN" altLang="en-US" sz="2400" b="1" dirty="0">
                <a:solidFill>
                  <a:schemeClr val="bg1"/>
                </a:solidFill>
                <a:latin typeface="华文新魏" panose="02010800040101010101" pitchFamily="2" charset="-122"/>
                <a:ea typeface="华文新魏" panose="02010800040101010101" pitchFamily="2" charset="-122"/>
              </a:endParaRPr>
            </a:p>
          </p:txBody>
        </p:sp>
      </p:grpSp>
      <p:grpSp>
        <p:nvGrpSpPr>
          <p:cNvPr id="27" name="组合 26"/>
          <p:cNvGrpSpPr/>
          <p:nvPr/>
        </p:nvGrpSpPr>
        <p:grpSpPr>
          <a:xfrm>
            <a:off x="5938835" y="3967697"/>
            <a:ext cx="5205413" cy="1091648"/>
            <a:chOff x="5399161" y="3808912"/>
            <a:chExt cx="4765770" cy="1270285"/>
          </a:xfrm>
        </p:grpSpPr>
        <p:sp>
          <p:nvSpPr>
            <p:cNvPr id="28" name="矩形 27"/>
            <p:cNvSpPr/>
            <p:nvPr/>
          </p:nvSpPr>
          <p:spPr>
            <a:xfrm>
              <a:off x="5399161" y="4148391"/>
              <a:ext cx="4765770" cy="930806"/>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9" name="任意多边形 28"/>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a:lnSpc>
                  <a:spcPct val="150000"/>
                </a:lnSpc>
              </a:pPr>
              <a:r>
                <a:rPr lang="en-US" altLang="zh-CN" sz="2400" b="1" dirty="0" smtClean="0">
                  <a:solidFill>
                    <a:schemeClr val="bg1"/>
                  </a:solidFill>
                  <a:latin typeface="华文新魏" panose="02010800040101010101" pitchFamily="2" charset="-122"/>
                  <a:ea typeface="华文新魏" panose="02010800040101010101" pitchFamily="2" charset="-122"/>
                </a:rPr>
                <a:t>10</a:t>
              </a:r>
              <a:r>
                <a:rPr lang="zh-CN" altLang="en-US" sz="2400" b="1" dirty="0">
                  <a:solidFill>
                    <a:schemeClr val="bg1"/>
                  </a:solidFill>
                  <a:latin typeface="华文新魏" panose="02010800040101010101" pitchFamily="2" charset="-122"/>
                  <a:ea typeface="华文新魏" panose="02010800040101010101" pitchFamily="2" charset="-122"/>
                </a:rPr>
                <a:t>～</a:t>
              </a:r>
              <a:r>
                <a:rPr lang="en-US" altLang="zh-CN" sz="2400" b="1" dirty="0" smtClean="0">
                  <a:solidFill>
                    <a:schemeClr val="bg1"/>
                  </a:solidFill>
                  <a:latin typeface="华文新魏" panose="02010800040101010101" pitchFamily="2" charset="-122"/>
                  <a:ea typeface="华文新魏" panose="02010800040101010101" pitchFamily="2" charset="-122"/>
                </a:rPr>
                <a:t>60aa</a:t>
              </a:r>
              <a:endParaRPr lang="zh-CN" altLang="en-US" sz="2400" b="1" dirty="0">
                <a:solidFill>
                  <a:schemeClr val="bg1"/>
                </a:solidFill>
                <a:latin typeface="华文新魏" panose="02010800040101010101" pitchFamily="2" charset="-122"/>
                <a:ea typeface="华文新魏" panose="02010800040101010101" pitchFamily="2" charset="-122"/>
              </a:endParaRPr>
            </a:p>
          </p:txBody>
        </p:sp>
      </p:grpSp>
      <p:sp>
        <p:nvSpPr>
          <p:cNvPr id="8" name="矩形 7"/>
          <p:cNvSpPr/>
          <p:nvPr/>
        </p:nvSpPr>
        <p:spPr>
          <a:xfrm>
            <a:off x="6863007" y="4659862"/>
            <a:ext cx="1071127" cy="400110"/>
          </a:xfrm>
          <a:prstGeom prst="rect">
            <a:avLst/>
          </a:prstGeom>
        </p:spPr>
        <p:txBody>
          <a:bodyPr wrap="none">
            <a:spAutoFit/>
          </a:bodyPr>
          <a:lstStyle/>
          <a:p>
            <a:r>
              <a:rPr lang="en-US" altLang="zh-CN" sz="2000" b="1" dirty="0">
                <a:latin typeface="华文新魏" panose="02010800040101010101" pitchFamily="2" charset="-122"/>
                <a:ea typeface="华文新魏" panose="02010800040101010101" pitchFamily="2" charset="-122"/>
              </a:rPr>
              <a:t>IgD:64  </a:t>
            </a:r>
            <a:endParaRPr lang="zh-CN" altLang="en-US" sz="2000" dirty="0"/>
          </a:p>
        </p:txBody>
      </p:sp>
      <p:sp>
        <p:nvSpPr>
          <p:cNvPr id="32" name="矩形 31"/>
          <p:cNvSpPr/>
          <p:nvPr/>
        </p:nvSpPr>
        <p:spPr>
          <a:xfrm>
            <a:off x="8020999" y="4659549"/>
            <a:ext cx="1093569" cy="400110"/>
          </a:xfrm>
          <a:prstGeom prst="rect">
            <a:avLst/>
          </a:prstGeom>
        </p:spPr>
        <p:txBody>
          <a:bodyPr wrap="none">
            <a:spAutoFit/>
          </a:bodyPr>
          <a:lstStyle/>
          <a:p>
            <a:r>
              <a:rPr lang="en-US" altLang="zh-CN" sz="2000" b="1" dirty="0" smtClean="0">
                <a:latin typeface="华文新魏" panose="02010800040101010101" pitchFamily="2" charset="-122"/>
                <a:ea typeface="华文新魏" panose="02010800040101010101" pitchFamily="2" charset="-122"/>
              </a:rPr>
              <a:t>IgG3:62</a:t>
            </a:r>
            <a:endParaRPr lang="zh-CN" altLang="en-US" sz="2000" dirty="0"/>
          </a:p>
        </p:txBody>
      </p:sp>
      <p:grpSp>
        <p:nvGrpSpPr>
          <p:cNvPr id="33" name="组合 32"/>
          <p:cNvGrpSpPr/>
          <p:nvPr/>
        </p:nvGrpSpPr>
        <p:grpSpPr>
          <a:xfrm>
            <a:off x="5938834" y="5193902"/>
            <a:ext cx="5205413" cy="789832"/>
            <a:chOff x="5399161" y="3808912"/>
            <a:chExt cx="4765770" cy="919080"/>
          </a:xfrm>
        </p:grpSpPr>
        <p:sp>
          <p:nvSpPr>
            <p:cNvPr id="34" name="矩形 33"/>
            <p:cNvSpPr/>
            <p:nvPr/>
          </p:nvSpPr>
          <p:spPr>
            <a:xfrm>
              <a:off x="5399161" y="4148392"/>
              <a:ext cx="4765770" cy="579600"/>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5" name="任意多边形 34"/>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a:lnSpc>
                  <a:spcPct val="150000"/>
                </a:lnSpc>
              </a:pPr>
              <a:r>
                <a:rPr lang="zh-CN" altLang="en-US" sz="2400" b="1" dirty="0" smtClean="0">
                  <a:solidFill>
                    <a:schemeClr val="bg1"/>
                  </a:solidFill>
                  <a:latin typeface="华文新魏" panose="02010800040101010101" pitchFamily="2" charset="-122"/>
                  <a:ea typeface="华文新魏" panose="02010800040101010101" pitchFamily="2" charset="-122"/>
                </a:rPr>
                <a:t>参与</a:t>
              </a:r>
              <a:r>
                <a:rPr lang="zh-CN" altLang="en-US" sz="2400" b="1" dirty="0">
                  <a:solidFill>
                    <a:schemeClr val="bg1"/>
                  </a:solidFill>
                  <a:latin typeface="华文新魏" panose="02010800040101010101" pitchFamily="2" charset="-122"/>
                  <a:ea typeface="华文新魏" panose="02010800040101010101" pitchFamily="2" charset="-122"/>
                </a:rPr>
                <a:t>重链间二硫键</a:t>
              </a:r>
              <a:r>
                <a:rPr lang="zh-CN" altLang="en-US" sz="2400" b="1" dirty="0" smtClean="0">
                  <a:solidFill>
                    <a:schemeClr val="bg1"/>
                  </a:solidFill>
                  <a:latin typeface="华文新魏" panose="02010800040101010101" pitchFamily="2" charset="-122"/>
                  <a:ea typeface="华文新魏" panose="02010800040101010101" pitchFamily="2" charset="-122"/>
                </a:rPr>
                <a:t>形</a:t>
              </a:r>
              <a:r>
                <a:rPr lang="zh-CN" altLang="en-US" sz="2400" b="1" dirty="0">
                  <a:solidFill>
                    <a:schemeClr val="bg1"/>
                  </a:solidFill>
                  <a:latin typeface="华文新魏" panose="02010800040101010101" pitchFamily="2" charset="-122"/>
                  <a:ea typeface="华文新魏" panose="02010800040101010101" pitchFamily="2" charset="-122"/>
                </a:rPr>
                <a:t>成</a:t>
              </a:r>
              <a:endParaRPr lang="zh-CN" altLang="en-US" sz="2400" b="1" dirty="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nodeType="clickEffect">
                                  <p:stCondLst>
                                    <p:cond delay="0"/>
                                  </p:stCondLst>
                                  <p:childTnLst>
                                    <p:anim calcmode="discrete" valueType="str">
                                      <p:cBhvr>
                                        <p:cTn id="11" dur="1000" fill="hold"/>
                                        <p:tgtEl>
                                          <p:spTgt spid="87"/>
                                        </p:tgtEl>
                                        <p:attrNameLst>
                                          <p:attrName>style.visibility</p:attrName>
                                        </p:attrNameLst>
                                      </p:cBhvr>
                                      <p:tavLst>
                                        <p:tav tm="0">
                                          <p:val>
                                            <p:strVal val="hidden"/>
                                          </p:val>
                                        </p:tav>
                                        <p:tav tm="50000">
                                          <p:val>
                                            <p:strVal val="visible"/>
                                          </p:val>
                                        </p:tav>
                                      </p:tavLst>
                                    </p:anim>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75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par>
                          <p:cTn id="43" fill="hold">
                            <p:stCondLst>
                              <p:cond delay="500"/>
                            </p:stCondLst>
                            <p:childTnLst>
                              <p:par>
                                <p:cTn id="44" presetID="35" presetClass="emph" presetSubtype="0" fill="hold" nodeType="afterEffect">
                                  <p:stCondLst>
                                    <p:cond delay="0"/>
                                  </p:stCondLst>
                                  <p:childTnLst>
                                    <p:anim calcmode="discrete" valueType="str">
                                      <p:cBhvr>
                                        <p:cTn id="45" dur="1000" fill="hold"/>
                                        <p:tgtEl>
                                          <p:spTgt spid="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a:off x="8077200" y="685801"/>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dirty="0">
                <a:solidFill>
                  <a:schemeClr val="tx1"/>
                </a:solidFill>
                <a:latin typeface="华文新魏" panose="02010800040101010101" pitchFamily="2" charset="-122"/>
                <a:ea typeface="华文新魏" panose="02010800040101010101" pitchFamily="2" charset="-122"/>
              </a:rPr>
              <a:t>富含脯氨酸</a:t>
            </a:r>
            <a:endParaRPr lang="zh-CN" altLang="en-US" sz="2400" b="1" dirty="0">
              <a:solidFill>
                <a:schemeClr val="tx1"/>
              </a:solidFill>
              <a:latin typeface="华文新魏" panose="02010800040101010101" pitchFamily="2" charset="-122"/>
              <a:ea typeface="华文新魏" panose="02010800040101010101" pitchFamily="2" charset="-122"/>
            </a:endParaRPr>
          </a:p>
        </p:txBody>
      </p:sp>
      <p:sp>
        <p:nvSpPr>
          <p:cNvPr id="26628" name="TextBox 3"/>
          <p:cNvSpPr txBox="1">
            <a:spLocks noChangeArrowheads="1"/>
          </p:cNvSpPr>
          <p:nvPr/>
        </p:nvSpPr>
        <p:spPr bwMode="auto">
          <a:xfrm>
            <a:off x="8077200" y="1371601"/>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dirty="0">
                <a:solidFill>
                  <a:schemeClr val="tx1"/>
                </a:solidFill>
                <a:latin typeface="华文新魏" panose="02010800040101010101" pitchFamily="2" charset="-122"/>
                <a:ea typeface="华文新魏" panose="02010800040101010101" pitchFamily="2" charset="-122"/>
              </a:rPr>
              <a:t>易发生伸展</a:t>
            </a:r>
            <a:endParaRPr lang="zh-CN" altLang="en-US" sz="2400" b="1" dirty="0">
              <a:solidFill>
                <a:schemeClr val="tx1"/>
              </a:solidFill>
              <a:latin typeface="华文新魏" panose="02010800040101010101" pitchFamily="2" charset="-122"/>
              <a:ea typeface="华文新魏" panose="02010800040101010101" pitchFamily="2" charset="-122"/>
            </a:endParaRPr>
          </a:p>
        </p:txBody>
      </p:sp>
      <p:sp>
        <p:nvSpPr>
          <p:cNvPr id="26629" name="TextBox 4"/>
          <p:cNvSpPr txBox="1">
            <a:spLocks noChangeArrowheads="1"/>
          </p:cNvSpPr>
          <p:nvPr/>
        </p:nvSpPr>
        <p:spPr bwMode="auto">
          <a:xfrm>
            <a:off x="8077200" y="2057401"/>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dirty="0">
                <a:solidFill>
                  <a:schemeClr val="tx1"/>
                </a:solidFill>
                <a:latin typeface="华文新魏" panose="02010800040101010101" pitchFamily="2" charset="-122"/>
                <a:ea typeface="华文新魏" panose="02010800040101010101" pitchFamily="2" charset="-122"/>
              </a:rPr>
              <a:t>具有弹性</a:t>
            </a:r>
            <a:endParaRPr lang="zh-CN" altLang="en-US" sz="2400" b="1" dirty="0">
              <a:solidFill>
                <a:schemeClr val="tx1"/>
              </a:solidFill>
              <a:latin typeface="华文新魏" panose="02010800040101010101" pitchFamily="2" charset="-122"/>
              <a:ea typeface="华文新魏" panose="02010800040101010101" pitchFamily="2" charset="-122"/>
            </a:endParaRPr>
          </a:p>
        </p:txBody>
      </p:sp>
      <p:pic>
        <p:nvPicPr>
          <p:cNvPr id="2048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6998" t="3410" r="51092" b="58186"/>
          <a:stretch>
            <a:fillRect/>
          </a:stretch>
        </p:blipFill>
        <p:spPr bwMode="auto">
          <a:xfrm>
            <a:off x="1837679" y="381000"/>
            <a:ext cx="2938508" cy="257526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矩形 7"/>
          <p:cNvSpPr>
            <a:spLocks noChangeArrowheads="1"/>
          </p:cNvSpPr>
          <p:nvPr/>
        </p:nvSpPr>
        <p:spPr bwMode="auto">
          <a:xfrm>
            <a:off x="1676400" y="3276601"/>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dirty="0">
                <a:solidFill>
                  <a:schemeClr val="tx1"/>
                </a:solidFill>
                <a:latin typeface="华文新魏" panose="02010800040101010101" pitchFamily="2" charset="-122"/>
                <a:ea typeface="华文新魏" panose="02010800040101010101" pitchFamily="2" charset="-122"/>
              </a:rPr>
              <a:t>抗体分子变构的特性利于</a:t>
            </a:r>
            <a:r>
              <a:rPr lang="en-US" altLang="en-US" sz="2400" b="1" dirty="0">
                <a:solidFill>
                  <a:schemeClr val="tx1"/>
                </a:solidFill>
                <a:latin typeface="华文新魏" panose="02010800040101010101" pitchFamily="2" charset="-122"/>
                <a:ea typeface="华文新魏" panose="02010800040101010101" pitchFamily="2" charset="-122"/>
              </a:rPr>
              <a:t>V</a:t>
            </a:r>
            <a:r>
              <a:rPr lang="zh-CN" altLang="en-US" sz="2400" b="1" dirty="0">
                <a:solidFill>
                  <a:schemeClr val="tx1"/>
                </a:solidFill>
                <a:latin typeface="华文新魏" panose="02010800040101010101" pitchFamily="2" charset="-122"/>
                <a:ea typeface="华文新魏" panose="02010800040101010101" pitchFamily="2" charset="-122"/>
              </a:rPr>
              <a:t>区与不同距离的抗原表位结合。</a:t>
            </a:r>
            <a:endParaRPr lang="zh-CN" altLang="en-US" sz="2400" b="1" dirty="0">
              <a:solidFill>
                <a:schemeClr val="tx1"/>
              </a:solidFill>
              <a:latin typeface="华文新魏" panose="02010800040101010101" pitchFamily="2" charset="-122"/>
              <a:ea typeface="华文新魏" panose="02010800040101010101" pitchFamily="2" charset="-122"/>
            </a:endParaRPr>
          </a:p>
        </p:txBody>
      </p:sp>
      <p:grpSp>
        <p:nvGrpSpPr>
          <p:cNvPr id="3" name="组合 2"/>
          <p:cNvGrpSpPr/>
          <p:nvPr/>
        </p:nvGrpSpPr>
        <p:grpSpPr>
          <a:xfrm>
            <a:off x="4926376" y="348655"/>
            <a:ext cx="2849733" cy="2656147"/>
            <a:chOff x="4926376" y="348655"/>
            <a:chExt cx="2849733" cy="2656147"/>
          </a:xfrm>
        </p:grpSpPr>
        <p:grpSp>
          <p:nvGrpSpPr>
            <p:cNvPr id="9" name="组合 8"/>
            <p:cNvGrpSpPr/>
            <p:nvPr/>
          </p:nvGrpSpPr>
          <p:grpSpPr>
            <a:xfrm>
              <a:off x="5178632" y="348655"/>
              <a:ext cx="2345219" cy="2656147"/>
              <a:chOff x="-71316" y="610521"/>
              <a:chExt cx="4887626" cy="495065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617" y="2240201"/>
                <a:ext cx="2113760" cy="94249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316" y="686696"/>
                <a:ext cx="2580434" cy="2296769"/>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876" y="610521"/>
                <a:ext cx="2580434" cy="2296769"/>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2497" y="3069816"/>
                <a:ext cx="850994" cy="2491355"/>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1503" y="3068454"/>
                <a:ext cx="850994" cy="2492717"/>
              </a:xfrm>
              <a:prstGeom prst="rect">
                <a:avLst/>
              </a:prstGeom>
            </p:spPr>
          </p:pic>
        </p:grpSp>
        <p:sp>
          <p:nvSpPr>
            <p:cNvPr id="2" name="矩形 1"/>
            <p:cNvSpPr/>
            <p:nvPr/>
          </p:nvSpPr>
          <p:spPr>
            <a:xfrm>
              <a:off x="4926376" y="371301"/>
              <a:ext cx="2849733" cy="26108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grpSp>
        <p:nvGrpSpPr>
          <p:cNvPr id="6" name="组合 5"/>
          <p:cNvGrpSpPr/>
          <p:nvPr/>
        </p:nvGrpSpPr>
        <p:grpSpPr>
          <a:xfrm>
            <a:off x="7670735" y="3833875"/>
            <a:ext cx="2744251" cy="2709099"/>
            <a:chOff x="7670735" y="3833875"/>
            <a:chExt cx="2744251" cy="2709099"/>
          </a:xfrm>
        </p:grpSpPr>
        <p:grpSp>
          <p:nvGrpSpPr>
            <p:cNvPr id="38" name="组合 37"/>
            <p:cNvGrpSpPr/>
            <p:nvPr/>
          </p:nvGrpSpPr>
          <p:grpSpPr>
            <a:xfrm>
              <a:off x="7758275" y="3911849"/>
              <a:ext cx="2564914" cy="2554673"/>
              <a:chOff x="7956805" y="3209431"/>
              <a:chExt cx="2924694" cy="2906938"/>
            </a:xfrm>
          </p:grpSpPr>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805" y="3209431"/>
                <a:ext cx="2924694" cy="2906938"/>
              </a:xfrm>
              <a:prstGeom prst="rect">
                <a:avLst/>
              </a:prstGeom>
            </p:spPr>
          </p:pic>
          <p:sp>
            <p:nvSpPr>
              <p:cNvPr id="43" name="椭圆 42"/>
              <p:cNvSpPr/>
              <p:nvPr/>
            </p:nvSpPr>
            <p:spPr>
              <a:xfrm>
                <a:off x="9292232" y="5282218"/>
                <a:ext cx="253839" cy="253839"/>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49614" y="4527521"/>
                <a:ext cx="253839" cy="253839"/>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292232" y="3779376"/>
                <a:ext cx="253839" cy="253839"/>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8516376" y="4527520"/>
                <a:ext cx="253839" cy="253839"/>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7670735" y="3833875"/>
              <a:ext cx="2744251" cy="27090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715845" y="3833875"/>
            <a:ext cx="2769018" cy="3018408"/>
            <a:chOff x="4715845" y="3833875"/>
            <a:chExt cx="2769018" cy="3018408"/>
          </a:xfrm>
        </p:grpSpPr>
        <p:grpSp>
          <p:nvGrpSpPr>
            <p:cNvPr id="37" name="组合 36"/>
            <p:cNvGrpSpPr/>
            <p:nvPr/>
          </p:nvGrpSpPr>
          <p:grpSpPr>
            <a:xfrm rot="182369">
              <a:off x="4715845" y="4244035"/>
              <a:ext cx="2244373" cy="2608248"/>
              <a:chOff x="4310372" y="3671922"/>
              <a:chExt cx="2475851" cy="2854759"/>
            </a:xfrm>
          </p:grpSpPr>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07661">
                <a:off x="4120918" y="3861376"/>
                <a:ext cx="2854759" cy="2475851"/>
              </a:xfrm>
              <a:prstGeom prst="rect">
                <a:avLst/>
              </a:prstGeom>
            </p:spPr>
          </p:pic>
          <p:grpSp>
            <p:nvGrpSpPr>
              <p:cNvPr id="48" name="组合 47"/>
              <p:cNvGrpSpPr/>
              <p:nvPr/>
            </p:nvGrpSpPr>
            <p:grpSpPr>
              <a:xfrm>
                <a:off x="5707673" y="5300030"/>
                <a:ext cx="276668" cy="276668"/>
                <a:chOff x="4926847" y="2272146"/>
                <a:chExt cx="844090" cy="844090"/>
              </a:xfrm>
            </p:grpSpPr>
            <p:sp>
              <p:nvSpPr>
                <p:cNvPr id="55" name="椭圆 54"/>
                <p:cNvSpPr/>
                <p:nvPr/>
              </p:nvSpPr>
              <p:spPr>
                <a:xfrm>
                  <a:off x="4926847" y="2272146"/>
                  <a:ext cx="844090" cy="844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961671" y="2306970"/>
                  <a:ext cx="774441" cy="774441"/>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6114070" y="4508391"/>
                <a:ext cx="276668" cy="276668"/>
                <a:chOff x="4926847" y="2272146"/>
                <a:chExt cx="844090" cy="844090"/>
              </a:xfrm>
            </p:grpSpPr>
            <p:sp>
              <p:nvSpPr>
                <p:cNvPr id="53" name="椭圆 52"/>
                <p:cNvSpPr/>
                <p:nvPr/>
              </p:nvSpPr>
              <p:spPr>
                <a:xfrm>
                  <a:off x="4926847" y="2272146"/>
                  <a:ext cx="844090" cy="844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4961671" y="2306970"/>
                  <a:ext cx="774441" cy="774441"/>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5228632" y="4555194"/>
                <a:ext cx="276668" cy="276668"/>
                <a:chOff x="4926847" y="2272146"/>
                <a:chExt cx="844090" cy="844090"/>
              </a:xfrm>
            </p:grpSpPr>
            <p:sp>
              <p:nvSpPr>
                <p:cNvPr id="51" name="椭圆 50"/>
                <p:cNvSpPr/>
                <p:nvPr/>
              </p:nvSpPr>
              <p:spPr>
                <a:xfrm>
                  <a:off x="4926847" y="2272146"/>
                  <a:ext cx="844090" cy="844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961671" y="2306970"/>
                  <a:ext cx="774441" cy="774441"/>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矩形 39"/>
            <p:cNvSpPr/>
            <p:nvPr/>
          </p:nvSpPr>
          <p:spPr>
            <a:xfrm>
              <a:off x="4740612" y="3833875"/>
              <a:ext cx="2744251" cy="27090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777014" y="3833875"/>
            <a:ext cx="2774865" cy="2709099"/>
            <a:chOff x="1777014" y="3833875"/>
            <a:chExt cx="2774865" cy="2709099"/>
          </a:xfrm>
        </p:grpSpPr>
        <p:grpSp>
          <p:nvGrpSpPr>
            <p:cNvPr id="36" name="组合 35"/>
            <p:cNvGrpSpPr/>
            <p:nvPr/>
          </p:nvGrpSpPr>
          <p:grpSpPr>
            <a:xfrm>
              <a:off x="1817678" y="4909264"/>
              <a:ext cx="2707547" cy="638895"/>
              <a:chOff x="821724" y="4554572"/>
              <a:chExt cx="2918093" cy="699278"/>
            </a:xfrm>
          </p:grpSpPr>
          <p:pic>
            <p:nvPicPr>
              <p:cNvPr id="57" name="图片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931132" y="3445164"/>
                <a:ext cx="699278" cy="2918093"/>
              </a:xfrm>
              <a:prstGeom prst="rect">
                <a:avLst/>
              </a:prstGeom>
            </p:spPr>
          </p:pic>
          <p:grpSp>
            <p:nvGrpSpPr>
              <p:cNvPr id="58" name="组合 57"/>
              <p:cNvGrpSpPr/>
              <p:nvPr/>
            </p:nvGrpSpPr>
            <p:grpSpPr>
              <a:xfrm>
                <a:off x="2142437" y="4573043"/>
                <a:ext cx="276668" cy="276668"/>
                <a:chOff x="4926847" y="2272146"/>
                <a:chExt cx="844090" cy="844090"/>
              </a:xfrm>
            </p:grpSpPr>
            <p:sp>
              <p:nvSpPr>
                <p:cNvPr id="62" name="椭圆 61"/>
                <p:cNvSpPr/>
                <p:nvPr/>
              </p:nvSpPr>
              <p:spPr>
                <a:xfrm>
                  <a:off x="4926847" y="2272146"/>
                  <a:ext cx="844090" cy="844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961671" y="2306970"/>
                  <a:ext cx="774441" cy="774441"/>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2142437" y="4960970"/>
                <a:ext cx="276668" cy="276668"/>
                <a:chOff x="4926847" y="2272146"/>
                <a:chExt cx="844090" cy="844090"/>
              </a:xfrm>
            </p:grpSpPr>
            <p:sp>
              <p:nvSpPr>
                <p:cNvPr id="60" name="椭圆 59"/>
                <p:cNvSpPr/>
                <p:nvPr/>
              </p:nvSpPr>
              <p:spPr>
                <a:xfrm>
                  <a:off x="4926847" y="2272146"/>
                  <a:ext cx="844090" cy="844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961671" y="2306970"/>
                  <a:ext cx="774441" cy="774441"/>
                </a:xfrm>
                <a:prstGeom prst="ellipse">
                  <a:avLst/>
                </a:prstGeom>
                <a:solidFill>
                  <a:srgbClr val="DE0000"/>
                </a:solidFill>
                <a:ln w="38100">
                  <a:noFill/>
                </a:ln>
                <a:scene3d>
                  <a:camera prst="orthographicFront"/>
                  <a:lightRig rig="threePt" dir="t"/>
                </a:scene3d>
                <a:sp3d>
                  <a:bevelT w="10800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1" name="矩形 40"/>
            <p:cNvSpPr/>
            <p:nvPr/>
          </p:nvSpPr>
          <p:spPr>
            <a:xfrm>
              <a:off x="1777014" y="3833875"/>
              <a:ext cx="2774865" cy="27090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fade">
                                      <p:cBhvr>
                                        <p:cTn id="12" dur="5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fade">
                                      <p:cBhvr>
                                        <p:cTn id="17" dur="500"/>
                                        <p:tgtEl>
                                          <p:spTgt spid="2662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nodeType="after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750"/>
                            </p:stCondLst>
                            <p:childTnLst>
                              <p:par>
                                <p:cTn id="27" presetID="10" presetClass="entr" presetSubtype="0" fill="hold" nodeType="after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1"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500" fill="hold"/>
                                        <p:tgtEl>
                                          <p:spTgt spid="8"/>
                                        </p:tgtEl>
                                        <p:attrNameLst>
                                          <p:attrName>ppt_w</p:attrName>
                                        </p:attrNameLst>
                                      </p:cBhvr>
                                      <p:tavLst>
                                        <p:tav tm="0">
                                          <p:val>
                                            <p:strVal val="#ppt_w*0.70"/>
                                          </p:val>
                                        </p:tav>
                                        <p:tav tm="100000">
                                          <p:val>
                                            <p:strVal val="#ppt_w"/>
                                          </p:val>
                                        </p:tav>
                                      </p:tavLst>
                                    </p:anim>
                                    <p:anim calcmode="lin" valueType="num">
                                      <p:cBhvr>
                                        <p:cTn id="35" dur="1500" fill="hold"/>
                                        <p:tgtEl>
                                          <p:spTgt spid="8"/>
                                        </p:tgtEl>
                                        <p:attrNameLst>
                                          <p:attrName>ppt_h</p:attrName>
                                        </p:attrNameLst>
                                      </p:cBhvr>
                                      <p:tavLst>
                                        <p:tav tm="0">
                                          <p:val>
                                            <p:strVal val="#ppt_h"/>
                                          </p:val>
                                        </p:tav>
                                        <p:tav tm="100000">
                                          <p:val>
                                            <p:strVal val="#ppt_h"/>
                                          </p:val>
                                        </p:tav>
                                      </p:tavLst>
                                    </p:anim>
                                    <p:animEffect transition="in" filter="fade">
                                      <p:cBhvr>
                                        <p:cTn id="3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663463" y="1791817"/>
            <a:ext cx="487181" cy="28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Rectangle 6"/>
          <p:cNvSpPr txBox="1">
            <a:spLocks noChangeArrowheads="1"/>
          </p:cNvSpPr>
          <p:nvPr/>
        </p:nvSpPr>
        <p:spPr>
          <a:xfrm>
            <a:off x="540927" y="3846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ea typeface="黑体" panose="02010609060101010101" pitchFamily="49" charset="-122"/>
              </a:rPr>
              <a:t>铰链区</a:t>
            </a:r>
            <a:endParaRPr lang="zh-CN" altLang="en-US" b="1" dirty="0">
              <a:ea typeface="黑体" panose="02010609060101010101" pitchFamily="49" charset="-122"/>
            </a:endParaRPr>
          </a:p>
        </p:txBody>
      </p:sp>
      <p:grpSp>
        <p:nvGrpSpPr>
          <p:cNvPr id="45" name="组合 44"/>
          <p:cNvGrpSpPr/>
          <p:nvPr/>
        </p:nvGrpSpPr>
        <p:grpSpPr>
          <a:xfrm>
            <a:off x="696262" y="1555063"/>
            <a:ext cx="5153922" cy="3311643"/>
            <a:chOff x="6557352" y="1527178"/>
            <a:chExt cx="5153922" cy="3311643"/>
          </a:xfrm>
        </p:grpSpPr>
        <p:graphicFrame>
          <p:nvGraphicFramePr>
            <p:cNvPr id="50" name="对象 49"/>
            <p:cNvGraphicFramePr>
              <a:graphicFrameLocks noChangeAspect="1"/>
            </p:cNvGraphicFramePr>
            <p:nvPr/>
          </p:nvGraphicFramePr>
          <p:xfrm>
            <a:off x="9554311" y="1687328"/>
            <a:ext cx="754679" cy="136800"/>
          </p:xfrm>
          <a:graphic>
            <a:graphicData uri="http://schemas.openxmlformats.org/presentationml/2006/ole">
              <mc:AlternateContent xmlns:mc="http://schemas.openxmlformats.org/markup-compatibility/2006">
                <mc:Choice xmlns:v="urn:schemas-microsoft-com:vml" Requires="v">
                  <p:oleObj spid="_x0000_s2076" name="Image" r:id="rId1" imgW="3152775" imgH="571500" progId="Photoshop.Image.14">
                    <p:embed/>
                  </p:oleObj>
                </mc:Choice>
                <mc:Fallback>
                  <p:oleObj name="Image" r:id="rId1" imgW="3152775" imgH="571500" progId="Photoshop.Image.14">
                    <p:embed/>
                    <p:pic>
                      <p:nvPicPr>
                        <p:cNvPr id="0" name="对象 5"/>
                        <p:cNvPicPr/>
                        <p:nvPr/>
                      </p:nvPicPr>
                      <p:blipFill>
                        <a:blip r:embed="rId2"/>
                        <a:stretch>
                          <a:fillRect/>
                        </a:stretch>
                      </p:blipFill>
                      <p:spPr>
                        <a:xfrm>
                          <a:off x="9554311" y="1687328"/>
                          <a:ext cx="754679" cy="136800"/>
                        </a:xfrm>
                        <a:prstGeom prst="rect">
                          <a:avLst/>
                        </a:prstGeom>
                      </p:spPr>
                    </p:pic>
                  </p:oleObj>
                </mc:Fallback>
              </mc:AlternateContent>
            </a:graphicData>
          </a:graphic>
        </p:graphicFrame>
        <p:graphicFrame>
          <p:nvGraphicFramePr>
            <p:cNvPr id="51" name="对象 50"/>
            <p:cNvGraphicFramePr>
              <a:graphicFrameLocks noChangeAspect="1"/>
            </p:cNvGraphicFramePr>
            <p:nvPr/>
          </p:nvGraphicFramePr>
          <p:xfrm>
            <a:off x="7950794" y="1687328"/>
            <a:ext cx="754235" cy="136359"/>
          </p:xfrm>
          <a:graphic>
            <a:graphicData uri="http://schemas.openxmlformats.org/presentationml/2006/ole">
              <mc:AlternateContent xmlns:mc="http://schemas.openxmlformats.org/markup-compatibility/2006">
                <mc:Choice xmlns:v="urn:schemas-microsoft-com:vml" Requires="v">
                  <p:oleObj spid="_x0000_s2077" name="Image" r:id="rId3" imgW="3162300" imgH="571500" progId="Photoshop.Image.14">
                    <p:embed/>
                  </p:oleObj>
                </mc:Choice>
                <mc:Fallback>
                  <p:oleObj name="Image" r:id="rId3" imgW="3162300" imgH="571500" progId="Photoshop.Image.14">
                    <p:embed/>
                    <p:pic>
                      <p:nvPicPr>
                        <p:cNvPr id="0" name="对象 2"/>
                        <p:cNvPicPr/>
                        <p:nvPr/>
                      </p:nvPicPr>
                      <p:blipFill>
                        <a:blip r:embed="rId4"/>
                        <a:stretch>
                          <a:fillRect/>
                        </a:stretch>
                      </p:blipFill>
                      <p:spPr>
                        <a:xfrm>
                          <a:off x="7950794" y="1687328"/>
                          <a:ext cx="754235" cy="136359"/>
                        </a:xfrm>
                        <a:prstGeom prst="rect">
                          <a:avLst/>
                        </a:prstGeom>
                      </p:spPr>
                    </p:pic>
                  </p:oleObj>
                </mc:Fallback>
              </mc:AlternateContent>
            </a:graphicData>
          </a:graphic>
        </p:graphicFrame>
        <p:sp>
          <p:nvSpPr>
            <p:cNvPr id="54" name="椭圆 53"/>
            <p:cNvSpPr/>
            <p:nvPr/>
          </p:nvSpPr>
          <p:spPr>
            <a:xfrm>
              <a:off x="9741136" y="2596143"/>
              <a:ext cx="142940" cy="179271"/>
            </a:xfrm>
            <a:prstGeom prst="ellips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solidFill>
                  <a:srgbClr val="7030A0"/>
                </a:solidFill>
              </a:endParaRPr>
            </a:p>
          </p:txBody>
        </p:sp>
        <p:sp>
          <p:nvSpPr>
            <p:cNvPr id="55" name="椭圆 54"/>
            <p:cNvSpPr/>
            <p:nvPr/>
          </p:nvSpPr>
          <p:spPr>
            <a:xfrm>
              <a:off x="8373561" y="2607823"/>
              <a:ext cx="142940" cy="179271"/>
            </a:xfrm>
            <a:prstGeom prst="ellips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solidFill>
                  <a:srgbClr val="7030A0"/>
                </a:solidFill>
              </a:endParaRPr>
            </a:p>
          </p:txBody>
        </p:sp>
        <p:pic>
          <p:nvPicPr>
            <p:cNvPr id="57" name="图片 56"/>
            <p:cNvPicPr>
              <a:picLocks noChangeAspect="1"/>
            </p:cNvPicPr>
            <p:nvPr/>
          </p:nvPicPr>
          <p:blipFill rotWithShape="1">
            <a:blip r:embed="rId5" cstate="print">
              <a:extLst>
                <a:ext uri="{28A0092B-C50C-407E-A947-70E740481C1C}">
                  <a14:useLocalDpi xmlns:a14="http://schemas.microsoft.com/office/drawing/2010/main" val="0"/>
                </a:ext>
              </a:extLst>
            </a:blip>
            <a:srcRect l="17485" r="18527"/>
            <a:stretch>
              <a:fillRect/>
            </a:stretch>
          </p:blipFill>
          <p:spPr>
            <a:xfrm>
              <a:off x="8427317" y="1527178"/>
              <a:ext cx="1352550" cy="942499"/>
            </a:xfrm>
            <a:prstGeom prst="rect">
              <a:avLst/>
            </a:prstGeom>
          </p:spPr>
        </p:pic>
        <p:cxnSp>
          <p:nvCxnSpPr>
            <p:cNvPr id="58" name="直接连接符 57"/>
            <p:cNvCxnSpPr/>
            <p:nvPr/>
          </p:nvCxnSpPr>
          <p:spPr>
            <a:xfrm>
              <a:off x="9874371" y="2758699"/>
              <a:ext cx="311010" cy="701346"/>
            </a:xfrm>
            <a:prstGeom prst="line">
              <a:avLst/>
            </a:prstGeom>
            <a:ln w="28575">
              <a:solidFill>
                <a:srgbClr val="9B2D8E"/>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9984435" y="3460045"/>
              <a:ext cx="1619725" cy="369332"/>
            </a:xfrm>
            <a:prstGeom prst="rect">
              <a:avLst/>
            </a:prstGeom>
            <a:noFill/>
          </p:spPr>
          <p:txBody>
            <a:bodyPr wrap="square" rtlCol="0">
              <a:spAutoFit/>
            </a:bodyPr>
            <a:lstStyle/>
            <a:p>
              <a:r>
                <a:rPr lang="zh-CN" altLang="en-US" b="1" dirty="0"/>
                <a:t>补体结合位点</a:t>
              </a:r>
              <a:endParaRPr lang="zh-CN" altLang="en-US" b="1" dirty="0"/>
            </a:p>
          </p:txBody>
        </p:sp>
        <p:grpSp>
          <p:nvGrpSpPr>
            <p:cNvPr id="60" name="组合 59"/>
            <p:cNvGrpSpPr/>
            <p:nvPr/>
          </p:nvGrpSpPr>
          <p:grpSpPr>
            <a:xfrm rot="395191">
              <a:off x="6557352" y="1586821"/>
              <a:ext cx="2006093" cy="1911408"/>
              <a:chOff x="1036330" y="2174810"/>
              <a:chExt cx="2006093" cy="1911408"/>
            </a:xfrm>
          </p:grpSpPr>
          <p:pic>
            <p:nvPicPr>
              <p:cNvPr id="65" name="图片 64"/>
              <p:cNvPicPr>
                <a:picLocks noChangeAspect="1"/>
              </p:cNvPicPr>
              <p:nvPr/>
            </p:nvPicPr>
            <p:blipFill rotWithShape="1">
              <a:blip r:embed="rId6" cstate="print">
                <a:extLst>
                  <a:ext uri="{28A0092B-C50C-407E-A947-70E740481C1C}">
                    <a14:useLocalDpi xmlns:a14="http://schemas.microsoft.com/office/drawing/2010/main" val="0"/>
                  </a:ext>
                </a:extLst>
              </a:blip>
              <a:srcRect l="-2" r="85396" b="46714"/>
              <a:stretch>
                <a:fillRect/>
              </a:stretch>
            </p:blipFill>
            <p:spPr>
              <a:xfrm rot="3794397">
                <a:off x="2210494" y="2462315"/>
                <a:ext cx="288884" cy="536219"/>
              </a:xfrm>
              <a:prstGeom prst="rect">
                <a:avLst/>
              </a:prstGeom>
            </p:spPr>
          </p:pic>
          <p:pic>
            <p:nvPicPr>
              <p:cNvPr id="66"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0225" y="2174810"/>
                <a:ext cx="1452198" cy="1165136"/>
              </a:xfrm>
              <a:prstGeom prst="rect">
                <a:avLst/>
              </a:prstGeom>
            </p:spPr>
          </p:pic>
          <p:pic>
            <p:nvPicPr>
              <p:cNvPr id="67" name="图片 66"/>
              <p:cNvPicPr>
                <a:picLocks noChangeAspect="1"/>
              </p:cNvPicPr>
              <p:nvPr/>
            </p:nvPicPr>
            <p:blipFill rotWithShape="1">
              <a:blip r:embed="rId8" cstate="print">
                <a:extLst>
                  <a:ext uri="{28A0092B-C50C-407E-A947-70E740481C1C}">
                    <a14:useLocalDpi xmlns:a14="http://schemas.microsoft.com/office/drawing/2010/main" val="0"/>
                  </a:ext>
                </a:extLst>
              </a:blip>
              <a:srcRect l="33616" t="8846" b="25686"/>
              <a:stretch>
                <a:fillRect/>
              </a:stretch>
            </p:blipFill>
            <p:spPr>
              <a:xfrm flipH="1" flipV="1">
                <a:off x="1036330" y="2705093"/>
                <a:ext cx="1573410" cy="1381125"/>
              </a:xfrm>
              <a:prstGeom prst="rect">
                <a:avLst/>
              </a:prstGeom>
            </p:spPr>
          </p:pic>
        </p:grpSp>
        <p:grpSp>
          <p:nvGrpSpPr>
            <p:cNvPr id="61" name="组合 60"/>
            <p:cNvGrpSpPr/>
            <p:nvPr/>
          </p:nvGrpSpPr>
          <p:grpSpPr>
            <a:xfrm rot="21204809" flipH="1">
              <a:off x="9705181" y="1569356"/>
              <a:ext cx="2006093" cy="1911408"/>
              <a:chOff x="1036330" y="2174810"/>
              <a:chExt cx="2006093" cy="1911408"/>
            </a:xfrm>
          </p:grpSpPr>
          <p:pic>
            <p:nvPicPr>
              <p:cNvPr id="62" name="图片 61"/>
              <p:cNvPicPr>
                <a:picLocks noChangeAspect="1"/>
              </p:cNvPicPr>
              <p:nvPr/>
            </p:nvPicPr>
            <p:blipFill rotWithShape="1">
              <a:blip r:embed="rId6" cstate="print">
                <a:extLst>
                  <a:ext uri="{28A0092B-C50C-407E-A947-70E740481C1C}">
                    <a14:useLocalDpi xmlns:a14="http://schemas.microsoft.com/office/drawing/2010/main" val="0"/>
                  </a:ext>
                </a:extLst>
              </a:blip>
              <a:srcRect l="-2" r="85396" b="46714"/>
              <a:stretch>
                <a:fillRect/>
              </a:stretch>
            </p:blipFill>
            <p:spPr>
              <a:xfrm rot="3794397">
                <a:off x="2210494" y="2462315"/>
                <a:ext cx="288884" cy="536219"/>
              </a:xfrm>
              <a:prstGeom prst="rect">
                <a:avLst/>
              </a:prstGeom>
            </p:spPr>
          </p:pic>
          <p:pic>
            <p:nvPicPr>
              <p:cNvPr id="63"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0225" y="2174810"/>
                <a:ext cx="1452198" cy="1165136"/>
              </a:xfrm>
              <a:prstGeom prst="rect">
                <a:avLst/>
              </a:prstGeom>
            </p:spPr>
          </p:pic>
          <p:pic>
            <p:nvPicPr>
              <p:cNvPr id="64" name="图片 63"/>
              <p:cNvPicPr>
                <a:picLocks noChangeAspect="1"/>
              </p:cNvPicPr>
              <p:nvPr/>
            </p:nvPicPr>
            <p:blipFill rotWithShape="1">
              <a:blip r:embed="rId8" cstate="print">
                <a:extLst>
                  <a:ext uri="{28A0092B-C50C-407E-A947-70E740481C1C}">
                    <a14:useLocalDpi xmlns:a14="http://schemas.microsoft.com/office/drawing/2010/main" val="0"/>
                  </a:ext>
                </a:extLst>
              </a:blip>
              <a:srcRect l="33616" t="8846" b="25686"/>
              <a:stretch>
                <a:fillRect/>
              </a:stretch>
            </p:blipFill>
            <p:spPr>
              <a:xfrm flipH="1" flipV="1">
                <a:off x="1036330" y="2705093"/>
                <a:ext cx="1573410" cy="1381125"/>
              </a:xfrm>
              <a:prstGeom prst="rect">
                <a:avLst/>
              </a:prstGeom>
            </p:spPr>
          </p:pic>
        </p:grpSp>
        <p:pic>
          <p:nvPicPr>
            <p:cNvPr id="53" name="图片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3294" y="2340198"/>
              <a:ext cx="788883" cy="2498623"/>
            </a:xfrm>
            <a:prstGeom prst="rect">
              <a:avLst/>
            </a:prstGeom>
          </p:spPr>
        </p:pic>
        <p:pic>
          <p:nvPicPr>
            <p:cNvPr id="52" name="图片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14637" y="2340198"/>
              <a:ext cx="788883" cy="2498623"/>
            </a:xfrm>
            <a:prstGeom prst="rect">
              <a:avLst/>
            </a:prstGeom>
          </p:spPr>
        </p:pic>
      </p:grpSp>
      <p:grpSp>
        <p:nvGrpSpPr>
          <p:cNvPr id="79" name="组合 78"/>
          <p:cNvGrpSpPr/>
          <p:nvPr/>
        </p:nvGrpSpPr>
        <p:grpSpPr>
          <a:xfrm>
            <a:off x="696948" y="1555063"/>
            <a:ext cx="5153922" cy="3311643"/>
            <a:chOff x="6557352" y="1527178"/>
            <a:chExt cx="5153922" cy="3311643"/>
          </a:xfrm>
        </p:grpSpPr>
        <p:graphicFrame>
          <p:nvGraphicFramePr>
            <p:cNvPr id="80" name="对象 79"/>
            <p:cNvGraphicFramePr>
              <a:graphicFrameLocks noChangeAspect="1"/>
            </p:cNvGraphicFramePr>
            <p:nvPr/>
          </p:nvGraphicFramePr>
          <p:xfrm>
            <a:off x="9554311" y="1687328"/>
            <a:ext cx="754679" cy="136800"/>
          </p:xfrm>
          <a:graphic>
            <a:graphicData uri="http://schemas.openxmlformats.org/presentationml/2006/ole">
              <mc:AlternateContent xmlns:mc="http://schemas.openxmlformats.org/markup-compatibility/2006">
                <mc:Choice xmlns:v="urn:schemas-microsoft-com:vml" Requires="v">
                  <p:oleObj spid="_x0000_s2078" name="Image" r:id="rId10" imgW="3152775" imgH="571500" progId="Photoshop.Image.14">
                    <p:embed/>
                  </p:oleObj>
                </mc:Choice>
                <mc:Fallback>
                  <p:oleObj name="Image" r:id="rId10" imgW="3152775" imgH="571500" progId="Photoshop.Image.14">
                    <p:embed/>
                    <p:pic>
                      <p:nvPicPr>
                        <p:cNvPr id="0" name="对象 49"/>
                        <p:cNvPicPr/>
                        <p:nvPr/>
                      </p:nvPicPr>
                      <p:blipFill>
                        <a:blip r:embed="rId2"/>
                        <a:stretch>
                          <a:fillRect/>
                        </a:stretch>
                      </p:blipFill>
                      <p:spPr>
                        <a:xfrm>
                          <a:off x="9554311" y="1687328"/>
                          <a:ext cx="754679" cy="136800"/>
                        </a:xfrm>
                        <a:prstGeom prst="rect">
                          <a:avLst/>
                        </a:prstGeom>
                      </p:spPr>
                    </p:pic>
                  </p:oleObj>
                </mc:Fallback>
              </mc:AlternateContent>
            </a:graphicData>
          </a:graphic>
        </p:graphicFrame>
        <p:graphicFrame>
          <p:nvGraphicFramePr>
            <p:cNvPr id="81" name="对象 80"/>
            <p:cNvGraphicFramePr>
              <a:graphicFrameLocks noChangeAspect="1"/>
            </p:cNvGraphicFramePr>
            <p:nvPr/>
          </p:nvGraphicFramePr>
          <p:xfrm>
            <a:off x="7950794" y="1687328"/>
            <a:ext cx="754235" cy="136359"/>
          </p:xfrm>
          <a:graphic>
            <a:graphicData uri="http://schemas.openxmlformats.org/presentationml/2006/ole">
              <mc:AlternateContent xmlns:mc="http://schemas.openxmlformats.org/markup-compatibility/2006">
                <mc:Choice xmlns:v="urn:schemas-microsoft-com:vml" Requires="v">
                  <p:oleObj spid="_x0000_s2079" name="Image" r:id="rId11" imgW="3162300" imgH="571500" progId="Photoshop.Image.14">
                    <p:embed/>
                  </p:oleObj>
                </mc:Choice>
                <mc:Fallback>
                  <p:oleObj name="Image" r:id="rId11" imgW="3162300" imgH="571500" progId="Photoshop.Image.14">
                    <p:embed/>
                    <p:pic>
                      <p:nvPicPr>
                        <p:cNvPr id="0" name="对象 50"/>
                        <p:cNvPicPr/>
                        <p:nvPr/>
                      </p:nvPicPr>
                      <p:blipFill>
                        <a:blip r:embed="rId4"/>
                        <a:stretch>
                          <a:fillRect/>
                        </a:stretch>
                      </p:blipFill>
                      <p:spPr>
                        <a:xfrm>
                          <a:off x="7950794" y="1687328"/>
                          <a:ext cx="754235" cy="136359"/>
                        </a:xfrm>
                        <a:prstGeom prst="rect">
                          <a:avLst/>
                        </a:prstGeom>
                      </p:spPr>
                    </p:pic>
                  </p:oleObj>
                </mc:Fallback>
              </mc:AlternateContent>
            </a:graphicData>
          </a:graphic>
        </p:graphicFrame>
        <p:sp>
          <p:nvSpPr>
            <p:cNvPr id="82" name="椭圆 81"/>
            <p:cNvSpPr/>
            <p:nvPr/>
          </p:nvSpPr>
          <p:spPr>
            <a:xfrm>
              <a:off x="9741136" y="2596143"/>
              <a:ext cx="142940" cy="179271"/>
            </a:xfrm>
            <a:prstGeom prst="ellips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solidFill>
                  <a:srgbClr val="7030A0"/>
                </a:solidFill>
              </a:endParaRPr>
            </a:p>
          </p:txBody>
        </p:sp>
        <p:sp>
          <p:nvSpPr>
            <p:cNvPr id="83" name="椭圆 82"/>
            <p:cNvSpPr/>
            <p:nvPr/>
          </p:nvSpPr>
          <p:spPr>
            <a:xfrm>
              <a:off x="8373561" y="2607823"/>
              <a:ext cx="142940" cy="179271"/>
            </a:xfrm>
            <a:prstGeom prst="ellips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solidFill>
                  <a:srgbClr val="7030A0"/>
                </a:solidFill>
              </a:endParaRPr>
            </a:p>
          </p:txBody>
        </p:sp>
        <p:pic>
          <p:nvPicPr>
            <p:cNvPr id="84" name="图片 83"/>
            <p:cNvPicPr>
              <a:picLocks noChangeAspect="1"/>
            </p:cNvPicPr>
            <p:nvPr/>
          </p:nvPicPr>
          <p:blipFill rotWithShape="1">
            <a:blip r:embed="rId5" cstate="print">
              <a:extLst>
                <a:ext uri="{28A0092B-C50C-407E-A947-70E740481C1C}">
                  <a14:useLocalDpi xmlns:a14="http://schemas.microsoft.com/office/drawing/2010/main" val="0"/>
                </a:ext>
              </a:extLst>
            </a:blip>
            <a:srcRect l="17485" r="18527"/>
            <a:stretch>
              <a:fillRect/>
            </a:stretch>
          </p:blipFill>
          <p:spPr>
            <a:xfrm>
              <a:off x="8427317" y="1527178"/>
              <a:ext cx="1352550" cy="942499"/>
            </a:xfrm>
            <a:prstGeom prst="rect">
              <a:avLst/>
            </a:prstGeom>
          </p:spPr>
        </p:pic>
        <p:cxnSp>
          <p:nvCxnSpPr>
            <p:cNvPr id="85" name="直接连接符 84"/>
            <p:cNvCxnSpPr/>
            <p:nvPr/>
          </p:nvCxnSpPr>
          <p:spPr>
            <a:xfrm>
              <a:off x="9874371" y="2758699"/>
              <a:ext cx="311010" cy="701346"/>
            </a:xfrm>
            <a:prstGeom prst="line">
              <a:avLst/>
            </a:prstGeom>
            <a:ln w="28575">
              <a:solidFill>
                <a:srgbClr val="9B2D8E"/>
              </a:solidFill>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9984435" y="3460045"/>
              <a:ext cx="1619725" cy="369332"/>
            </a:xfrm>
            <a:prstGeom prst="rect">
              <a:avLst/>
            </a:prstGeom>
            <a:noFill/>
          </p:spPr>
          <p:txBody>
            <a:bodyPr wrap="square" rtlCol="0">
              <a:spAutoFit/>
            </a:bodyPr>
            <a:lstStyle/>
            <a:p>
              <a:r>
                <a:rPr lang="zh-CN" altLang="en-US" b="1" dirty="0"/>
                <a:t>补体结合位点</a:t>
              </a:r>
              <a:endParaRPr lang="zh-CN" altLang="en-US" b="1" dirty="0"/>
            </a:p>
          </p:txBody>
        </p:sp>
        <p:grpSp>
          <p:nvGrpSpPr>
            <p:cNvPr id="87" name="组合 86"/>
            <p:cNvGrpSpPr/>
            <p:nvPr/>
          </p:nvGrpSpPr>
          <p:grpSpPr>
            <a:xfrm rot="395191">
              <a:off x="6557352" y="1586821"/>
              <a:ext cx="2006093" cy="1911408"/>
              <a:chOff x="1036330" y="2174810"/>
              <a:chExt cx="2006093" cy="1911408"/>
            </a:xfrm>
          </p:grpSpPr>
          <p:pic>
            <p:nvPicPr>
              <p:cNvPr id="94" name="图片 93"/>
              <p:cNvPicPr>
                <a:picLocks noChangeAspect="1"/>
              </p:cNvPicPr>
              <p:nvPr/>
            </p:nvPicPr>
            <p:blipFill rotWithShape="1">
              <a:blip r:embed="rId6" cstate="print">
                <a:extLst>
                  <a:ext uri="{28A0092B-C50C-407E-A947-70E740481C1C}">
                    <a14:useLocalDpi xmlns:a14="http://schemas.microsoft.com/office/drawing/2010/main" val="0"/>
                  </a:ext>
                </a:extLst>
              </a:blip>
              <a:srcRect l="-2" r="85396" b="46714"/>
              <a:stretch>
                <a:fillRect/>
              </a:stretch>
            </p:blipFill>
            <p:spPr>
              <a:xfrm rot="3794397">
                <a:off x="2210494" y="2462315"/>
                <a:ext cx="288884" cy="536219"/>
              </a:xfrm>
              <a:prstGeom prst="rect">
                <a:avLst/>
              </a:prstGeom>
            </p:spPr>
          </p:pic>
          <p:pic>
            <p:nvPicPr>
              <p:cNvPr id="95" name="图片 9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0225" y="2174810"/>
                <a:ext cx="1452198" cy="1165136"/>
              </a:xfrm>
              <a:prstGeom prst="rect">
                <a:avLst/>
              </a:prstGeom>
            </p:spPr>
          </p:pic>
          <p:pic>
            <p:nvPicPr>
              <p:cNvPr id="96" name="图片 95"/>
              <p:cNvPicPr>
                <a:picLocks noChangeAspect="1"/>
              </p:cNvPicPr>
              <p:nvPr/>
            </p:nvPicPr>
            <p:blipFill rotWithShape="1">
              <a:blip r:embed="rId8" cstate="print">
                <a:extLst>
                  <a:ext uri="{28A0092B-C50C-407E-A947-70E740481C1C}">
                    <a14:useLocalDpi xmlns:a14="http://schemas.microsoft.com/office/drawing/2010/main" val="0"/>
                  </a:ext>
                </a:extLst>
              </a:blip>
              <a:srcRect l="33616" t="8846" b="25686"/>
              <a:stretch>
                <a:fillRect/>
              </a:stretch>
            </p:blipFill>
            <p:spPr>
              <a:xfrm flipH="1" flipV="1">
                <a:off x="1036330" y="2705093"/>
                <a:ext cx="1573410" cy="1381125"/>
              </a:xfrm>
              <a:prstGeom prst="rect">
                <a:avLst/>
              </a:prstGeom>
            </p:spPr>
          </p:pic>
        </p:grpSp>
        <p:grpSp>
          <p:nvGrpSpPr>
            <p:cNvPr id="88" name="组合 87"/>
            <p:cNvGrpSpPr/>
            <p:nvPr/>
          </p:nvGrpSpPr>
          <p:grpSpPr>
            <a:xfrm rot="21204809" flipH="1">
              <a:off x="9705181" y="1569356"/>
              <a:ext cx="2006093" cy="1911408"/>
              <a:chOff x="1036330" y="2174810"/>
              <a:chExt cx="2006093" cy="1911408"/>
            </a:xfrm>
          </p:grpSpPr>
          <p:pic>
            <p:nvPicPr>
              <p:cNvPr id="91" name="图片 90"/>
              <p:cNvPicPr>
                <a:picLocks noChangeAspect="1"/>
              </p:cNvPicPr>
              <p:nvPr/>
            </p:nvPicPr>
            <p:blipFill rotWithShape="1">
              <a:blip r:embed="rId6" cstate="print">
                <a:extLst>
                  <a:ext uri="{28A0092B-C50C-407E-A947-70E740481C1C}">
                    <a14:useLocalDpi xmlns:a14="http://schemas.microsoft.com/office/drawing/2010/main" val="0"/>
                  </a:ext>
                </a:extLst>
              </a:blip>
              <a:srcRect l="-2" r="85396" b="46714"/>
              <a:stretch>
                <a:fillRect/>
              </a:stretch>
            </p:blipFill>
            <p:spPr>
              <a:xfrm rot="3794397">
                <a:off x="2210494" y="2462315"/>
                <a:ext cx="288884" cy="536219"/>
              </a:xfrm>
              <a:prstGeom prst="rect">
                <a:avLst/>
              </a:prstGeom>
            </p:spPr>
          </p:pic>
          <p:pic>
            <p:nvPicPr>
              <p:cNvPr id="92" name="图片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0225" y="2174810"/>
                <a:ext cx="1452198" cy="1165136"/>
              </a:xfrm>
              <a:prstGeom prst="rect">
                <a:avLst/>
              </a:prstGeom>
            </p:spPr>
          </p:pic>
          <p:pic>
            <p:nvPicPr>
              <p:cNvPr id="93" name="图片 92"/>
              <p:cNvPicPr>
                <a:picLocks noChangeAspect="1"/>
              </p:cNvPicPr>
              <p:nvPr/>
            </p:nvPicPr>
            <p:blipFill rotWithShape="1">
              <a:blip r:embed="rId8" cstate="print">
                <a:extLst>
                  <a:ext uri="{28A0092B-C50C-407E-A947-70E740481C1C}">
                    <a14:useLocalDpi xmlns:a14="http://schemas.microsoft.com/office/drawing/2010/main" val="0"/>
                  </a:ext>
                </a:extLst>
              </a:blip>
              <a:srcRect l="33616" t="8846" b="25686"/>
              <a:stretch>
                <a:fillRect/>
              </a:stretch>
            </p:blipFill>
            <p:spPr>
              <a:xfrm flipH="1" flipV="1">
                <a:off x="1036330" y="2705093"/>
                <a:ext cx="1573410" cy="1381125"/>
              </a:xfrm>
              <a:prstGeom prst="rect">
                <a:avLst/>
              </a:prstGeom>
            </p:spPr>
          </p:pic>
        </p:grpSp>
        <p:pic>
          <p:nvPicPr>
            <p:cNvPr id="89" name="图片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3294" y="2340198"/>
              <a:ext cx="788883" cy="2498623"/>
            </a:xfrm>
            <a:prstGeom prst="rect">
              <a:avLst/>
            </a:prstGeom>
          </p:spPr>
        </p:pic>
        <p:pic>
          <p:nvPicPr>
            <p:cNvPr id="90" name="图片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14637" y="2340198"/>
              <a:ext cx="788883" cy="249862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16667E-7 2.96296E-6 L 0.47969 -0.00185 " pathEditMode="relative" rAng="0" ptsTypes="AA">
                                      <p:cBhvr>
                                        <p:cTn id="6" dur="2000" fill="hold"/>
                                        <p:tgtEl>
                                          <p:spTgt spid="79"/>
                                        </p:tgtEl>
                                        <p:attrNameLst>
                                          <p:attrName>ppt_x</p:attrName>
                                          <p:attrName>ppt_y</p:attrName>
                                        </p:attrNameLst>
                                      </p:cBhvr>
                                      <p:rCtr x="2398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nvGraphicFramePr>
        <p:xfrm>
          <a:off x="9554311" y="1687328"/>
          <a:ext cx="754679" cy="136800"/>
        </p:xfrm>
        <a:graphic>
          <a:graphicData uri="http://schemas.openxmlformats.org/presentationml/2006/ole">
            <mc:AlternateContent xmlns:mc="http://schemas.openxmlformats.org/markup-compatibility/2006">
              <mc:Choice xmlns:v="urn:schemas-microsoft-com:vml" Requires="v">
                <p:oleObj spid="_x0000_s1038" name="Image" r:id="rId1" imgW="3152775" imgH="571500" progId="Photoshop.Image.14">
                  <p:embed/>
                </p:oleObj>
              </mc:Choice>
              <mc:Fallback>
                <p:oleObj name="Image" r:id="rId1" imgW="3152775" imgH="571500" progId="Photoshop.Image.14">
                  <p:embed/>
                  <p:pic>
                    <p:nvPicPr>
                      <p:cNvPr id="0" name="对象 5"/>
                      <p:cNvPicPr/>
                      <p:nvPr/>
                    </p:nvPicPr>
                    <p:blipFill>
                      <a:blip r:embed="rId2"/>
                      <a:stretch>
                        <a:fillRect/>
                      </a:stretch>
                    </p:blipFill>
                    <p:spPr>
                      <a:xfrm>
                        <a:off x="9554311" y="1687328"/>
                        <a:ext cx="754679" cy="1368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7950794" y="1687328"/>
          <a:ext cx="754235" cy="136359"/>
        </p:xfrm>
        <a:graphic>
          <a:graphicData uri="http://schemas.openxmlformats.org/presentationml/2006/ole">
            <mc:AlternateContent xmlns:mc="http://schemas.openxmlformats.org/markup-compatibility/2006">
              <mc:Choice xmlns:v="urn:schemas-microsoft-com:vml" Requires="v">
                <p:oleObj spid="_x0000_s1039" name="Image" r:id="rId3" imgW="3162300" imgH="571500" progId="Photoshop.Image.14">
                  <p:embed/>
                </p:oleObj>
              </mc:Choice>
              <mc:Fallback>
                <p:oleObj name="Image" r:id="rId3" imgW="3162300" imgH="571500" progId="Photoshop.Image.14">
                  <p:embed/>
                  <p:pic>
                    <p:nvPicPr>
                      <p:cNvPr id="0" name="对象 2"/>
                      <p:cNvPicPr/>
                      <p:nvPr/>
                    </p:nvPicPr>
                    <p:blipFill>
                      <a:blip r:embed="rId4"/>
                      <a:stretch>
                        <a:fillRect/>
                      </a:stretch>
                    </p:blipFill>
                    <p:spPr>
                      <a:xfrm>
                        <a:off x="7950794" y="1687328"/>
                        <a:ext cx="754235" cy="136359"/>
                      </a:xfrm>
                      <a:prstGeom prst="rect">
                        <a:avLst/>
                      </a:prstGeom>
                    </p:spPr>
                  </p:pic>
                </p:oleObj>
              </mc:Fallback>
            </mc:AlternateContent>
          </a:graphicData>
        </a:graphic>
      </p:graphicFrame>
      <p:sp>
        <p:nvSpPr>
          <p:cNvPr id="18" name="矩形 17"/>
          <p:cNvSpPr/>
          <p:nvPr/>
        </p:nvSpPr>
        <p:spPr>
          <a:xfrm>
            <a:off x="1663463" y="1791817"/>
            <a:ext cx="487181" cy="28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Rectangle 4"/>
          <p:cNvSpPr>
            <a:spLocks noChangeArrowheads="1"/>
          </p:cNvSpPr>
          <p:nvPr/>
        </p:nvSpPr>
        <p:spPr bwMode="auto">
          <a:xfrm>
            <a:off x="2429506" y="5175634"/>
            <a:ext cx="990600" cy="762000"/>
          </a:xfrm>
          <a:prstGeom prst="rect">
            <a:avLst/>
          </a:prstGeom>
          <a:noFill/>
          <a:ln w="9525">
            <a:noFill/>
            <a:miter lim="800000"/>
          </a:ln>
          <a:effectLst/>
        </p:spPr>
        <p:txBody>
          <a:bodyPr>
            <a:spAutoFit/>
          </a:bodyPr>
          <a:lstStyle/>
          <a:p>
            <a:pPr eaLnBrk="1" hangingPunct="1">
              <a:spcBef>
                <a:spcPct val="50000"/>
              </a:spcBef>
              <a:defRPr/>
            </a:pPr>
            <a:r>
              <a:rPr kumimoji="1" lang="en-US" altLang="zh-CN" sz="4000" b="1" dirty="0">
                <a:solidFill>
                  <a:schemeClr val="tx2"/>
                </a:solidFill>
                <a:effectLst>
                  <a:outerShdw blurRad="38100" dist="38100" dir="2700000" algn="tl">
                    <a:srgbClr val="C0C0C0"/>
                  </a:outerShdw>
                </a:effectLst>
                <a:latin typeface="Times New Roman" panose="02020603050405020304" pitchFamily="18" charset="0"/>
              </a:rPr>
              <a:t>  </a:t>
            </a:r>
            <a:r>
              <a:rPr kumimoji="1" lang="en-US" altLang="zh-CN" sz="4400" b="1" dirty="0">
                <a:solidFill>
                  <a:srgbClr val="000099"/>
                </a:solidFill>
                <a:effectLst>
                  <a:outerShdw blurRad="38100" dist="38100" dir="2700000" algn="tl">
                    <a:srgbClr val="C0C0C0"/>
                  </a:outerShdw>
                </a:effectLst>
                <a:latin typeface="Times New Roman" panose="02020603050405020304" pitchFamily="18" charset="0"/>
              </a:rPr>
              <a:t>T</a:t>
            </a:r>
            <a:endParaRPr kumimoji="1" lang="en-US" altLang="zh-CN" sz="4400" b="1" dirty="0">
              <a:solidFill>
                <a:srgbClr val="000099"/>
              </a:solidFill>
              <a:effectLst>
                <a:outerShdw blurRad="38100" dist="38100" dir="2700000" algn="tl">
                  <a:srgbClr val="C0C0C0"/>
                </a:outerShdw>
              </a:effectLst>
              <a:latin typeface="Times New Roman" panose="02020603050405020304" pitchFamily="18" charset="0"/>
            </a:endParaRPr>
          </a:p>
        </p:txBody>
      </p:sp>
      <p:sp>
        <p:nvSpPr>
          <p:cNvPr id="23" name="Line 5"/>
          <p:cNvSpPr>
            <a:spLocks noChangeShapeType="1"/>
          </p:cNvSpPr>
          <p:nvPr/>
        </p:nvSpPr>
        <p:spPr bwMode="auto">
          <a:xfrm>
            <a:off x="4854149" y="5505614"/>
            <a:ext cx="1600200" cy="0"/>
          </a:xfrm>
          <a:prstGeom prst="line">
            <a:avLst/>
          </a:prstGeom>
          <a:noFill/>
          <a:ln w="76200">
            <a:solidFill>
              <a:srgbClr val="CC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4" name="Rectangle 4"/>
          <p:cNvSpPr>
            <a:spLocks noChangeArrowheads="1"/>
          </p:cNvSpPr>
          <p:nvPr/>
        </p:nvSpPr>
        <p:spPr bwMode="auto">
          <a:xfrm>
            <a:off x="8727735" y="5124614"/>
            <a:ext cx="914400" cy="762000"/>
          </a:xfrm>
          <a:prstGeom prst="rect">
            <a:avLst/>
          </a:prstGeom>
          <a:noFill/>
          <a:ln w="9525">
            <a:noFill/>
            <a:miter lim="800000"/>
          </a:ln>
          <a:effectLst/>
        </p:spPr>
        <p:txBody>
          <a:bodyPr>
            <a:spAutoFit/>
          </a:bodyPr>
          <a:lstStyle/>
          <a:p>
            <a:pPr eaLnBrk="1" hangingPunct="1">
              <a:spcBef>
                <a:spcPct val="50000"/>
              </a:spcBef>
              <a:defRPr/>
            </a:pPr>
            <a:r>
              <a:rPr kumimoji="1" lang="en-US" altLang="zh-CN" sz="4400" b="1" dirty="0">
                <a:solidFill>
                  <a:srgbClr val="000099"/>
                </a:solidFill>
                <a:effectLst>
                  <a:outerShdw blurRad="38100" dist="38100" dir="2700000" algn="tl">
                    <a:srgbClr val="C0C0C0"/>
                  </a:outerShdw>
                </a:effectLst>
                <a:latin typeface="Times New Roman" panose="02020603050405020304" pitchFamily="18" charset="0"/>
              </a:rPr>
              <a:t> Y</a:t>
            </a:r>
            <a:endParaRPr kumimoji="1" lang="en-US" altLang="zh-CN" sz="4400" b="1" dirty="0">
              <a:solidFill>
                <a:srgbClr val="000099"/>
              </a:solidFill>
              <a:effectLst>
                <a:outerShdw blurRad="38100" dist="38100" dir="2700000" algn="tl">
                  <a:srgbClr val="C0C0C0"/>
                </a:outerShdw>
              </a:effectLst>
              <a:latin typeface="Times New Roman" panose="02020603050405020304" pitchFamily="18" charset="0"/>
            </a:endParaRPr>
          </a:p>
        </p:txBody>
      </p:sp>
      <p:grpSp>
        <p:nvGrpSpPr>
          <p:cNvPr id="37" name="组合 36"/>
          <p:cNvGrpSpPr/>
          <p:nvPr/>
        </p:nvGrpSpPr>
        <p:grpSpPr>
          <a:xfrm>
            <a:off x="2154508" y="1812971"/>
            <a:ext cx="3143030" cy="3311643"/>
            <a:chOff x="2655839" y="2508865"/>
            <a:chExt cx="3143030" cy="3311643"/>
          </a:xfrm>
        </p:grpSpPr>
        <p:grpSp>
          <p:nvGrpSpPr>
            <p:cNvPr id="36" name="组合 35"/>
            <p:cNvGrpSpPr/>
            <p:nvPr/>
          </p:nvGrpSpPr>
          <p:grpSpPr>
            <a:xfrm>
              <a:off x="2655839" y="2508865"/>
              <a:ext cx="1570226" cy="3311643"/>
              <a:chOff x="2655839" y="2508865"/>
              <a:chExt cx="1570226" cy="3311643"/>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182" y="3321885"/>
                <a:ext cx="788883" cy="2498623"/>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839" y="3321885"/>
                <a:ext cx="788883" cy="2498623"/>
              </a:xfrm>
              <a:prstGeom prst="rect">
                <a:avLst/>
              </a:prstGeom>
            </p:spPr>
          </p:pic>
          <p:sp>
            <p:nvSpPr>
              <p:cNvPr id="11" name="椭圆 10"/>
              <p:cNvSpPr/>
              <p:nvPr/>
            </p:nvSpPr>
            <p:spPr>
              <a:xfrm>
                <a:off x="4063681" y="3577830"/>
                <a:ext cx="142940" cy="179271"/>
              </a:xfrm>
              <a:prstGeom prst="ellips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solidFill>
                    <a:srgbClr val="7030A0"/>
                  </a:solidFill>
                </a:endParaRPr>
              </a:p>
            </p:txBody>
          </p:sp>
          <p:sp>
            <p:nvSpPr>
              <p:cNvPr id="12" name="椭圆 11"/>
              <p:cNvSpPr/>
              <p:nvPr/>
            </p:nvSpPr>
            <p:spPr>
              <a:xfrm>
                <a:off x="2696106" y="3589510"/>
                <a:ext cx="142940" cy="179271"/>
              </a:xfrm>
              <a:prstGeom prst="ellips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solidFill>
                    <a:srgbClr val="7030A0"/>
                  </a:solidFill>
                </a:endParaRPr>
              </a:p>
            </p:txBody>
          </p:sp>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l="17485" r="18527"/>
              <a:stretch>
                <a:fillRect/>
              </a:stretch>
            </p:blipFill>
            <p:spPr>
              <a:xfrm>
                <a:off x="2749862" y="2508865"/>
                <a:ext cx="1352550" cy="942499"/>
              </a:xfrm>
              <a:prstGeom prst="rect">
                <a:avLst/>
              </a:prstGeom>
            </p:spPr>
          </p:pic>
        </p:grpSp>
        <p:cxnSp>
          <p:nvCxnSpPr>
            <p:cNvPr id="29" name="直接连接符 28"/>
            <p:cNvCxnSpPr/>
            <p:nvPr/>
          </p:nvCxnSpPr>
          <p:spPr>
            <a:xfrm>
              <a:off x="4196916" y="3740386"/>
              <a:ext cx="220128" cy="369331"/>
            </a:xfrm>
            <a:prstGeom prst="line">
              <a:avLst/>
            </a:prstGeom>
            <a:ln w="28575">
              <a:solidFill>
                <a:srgbClr val="9B2D8E"/>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179144" y="4067277"/>
              <a:ext cx="1619725" cy="369332"/>
            </a:xfrm>
            <a:prstGeom prst="rect">
              <a:avLst/>
            </a:prstGeom>
            <a:noFill/>
          </p:spPr>
          <p:txBody>
            <a:bodyPr wrap="square" rtlCol="0">
              <a:spAutoFit/>
            </a:bodyPr>
            <a:lstStyle/>
            <a:p>
              <a:r>
                <a:rPr lang="zh-CN" altLang="en-US" b="1" dirty="0"/>
                <a:t>补体结合位点</a:t>
              </a:r>
              <a:endParaRPr lang="zh-CN" altLang="en-US" b="1" dirty="0"/>
            </a:p>
          </p:txBody>
        </p:sp>
      </p:grpSp>
      <p:sp>
        <p:nvSpPr>
          <p:cNvPr id="31" name="Rectangle 6"/>
          <p:cNvSpPr txBox="1">
            <a:spLocks noChangeArrowheads="1"/>
          </p:cNvSpPr>
          <p:nvPr/>
        </p:nvSpPr>
        <p:spPr>
          <a:xfrm>
            <a:off x="662838" y="4491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ea typeface="黑体" panose="02010609060101010101" pitchFamily="49" charset="-122"/>
              </a:rPr>
              <a:t>铰链区</a:t>
            </a:r>
            <a:endParaRPr lang="zh-CN" altLang="en-US" b="1" dirty="0">
              <a:ea typeface="黑体" panose="02010609060101010101" pitchFamily="49" charset="-122"/>
            </a:endParaRPr>
          </a:p>
        </p:txBody>
      </p:sp>
      <p:grpSp>
        <p:nvGrpSpPr>
          <p:cNvPr id="34" name="组合 33"/>
          <p:cNvGrpSpPr/>
          <p:nvPr/>
        </p:nvGrpSpPr>
        <p:grpSpPr>
          <a:xfrm>
            <a:off x="534999" y="1478916"/>
            <a:ext cx="2006093" cy="1911408"/>
            <a:chOff x="1036330" y="2174810"/>
            <a:chExt cx="2006093" cy="1911408"/>
          </a:xfrm>
        </p:grpSpPr>
        <p:pic>
          <p:nvPicPr>
            <p:cNvPr id="32" name="图片 31"/>
            <p:cNvPicPr>
              <a:picLocks noChangeAspect="1"/>
            </p:cNvPicPr>
            <p:nvPr/>
          </p:nvPicPr>
          <p:blipFill rotWithShape="1">
            <a:blip r:embed="rId7" cstate="print">
              <a:extLst>
                <a:ext uri="{28A0092B-C50C-407E-A947-70E740481C1C}">
                  <a14:useLocalDpi xmlns:a14="http://schemas.microsoft.com/office/drawing/2010/main" val="0"/>
                </a:ext>
              </a:extLst>
            </a:blip>
            <a:srcRect l="-2" r="85396" b="46714"/>
            <a:stretch>
              <a:fillRect/>
            </a:stretch>
          </p:blipFill>
          <p:spPr>
            <a:xfrm rot="3794397">
              <a:off x="2210494" y="2462315"/>
              <a:ext cx="288884" cy="536219"/>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0225" y="2174810"/>
              <a:ext cx="1452198" cy="1165136"/>
            </a:xfrm>
            <a:prstGeom prst="rect">
              <a:avLst/>
            </a:prstGeom>
          </p:spPr>
        </p:pic>
        <p:pic>
          <p:nvPicPr>
            <p:cNvPr id="9" name="图片 8"/>
            <p:cNvPicPr>
              <a:picLocks noChangeAspect="1"/>
            </p:cNvPicPr>
            <p:nvPr/>
          </p:nvPicPr>
          <p:blipFill rotWithShape="1">
            <a:blip r:embed="rId9" cstate="print">
              <a:extLst>
                <a:ext uri="{28A0092B-C50C-407E-A947-70E740481C1C}">
                  <a14:useLocalDpi xmlns:a14="http://schemas.microsoft.com/office/drawing/2010/main" val="0"/>
                </a:ext>
              </a:extLst>
            </a:blip>
            <a:srcRect l="33616" t="8846" b="25686"/>
            <a:stretch>
              <a:fillRect/>
            </a:stretch>
          </p:blipFill>
          <p:spPr>
            <a:xfrm flipH="1" flipV="1">
              <a:off x="1036330" y="2705093"/>
              <a:ext cx="1573410" cy="1381125"/>
            </a:xfrm>
            <a:prstGeom prst="rect">
              <a:avLst/>
            </a:prstGeom>
          </p:spPr>
        </p:pic>
      </p:grpSp>
      <p:grpSp>
        <p:nvGrpSpPr>
          <p:cNvPr id="35" name="组合 34"/>
          <p:cNvGrpSpPr/>
          <p:nvPr/>
        </p:nvGrpSpPr>
        <p:grpSpPr>
          <a:xfrm>
            <a:off x="3360798" y="1465326"/>
            <a:ext cx="2109719" cy="1886905"/>
            <a:chOff x="3862129" y="2161220"/>
            <a:chExt cx="2109719" cy="1886905"/>
          </a:xfrm>
        </p:grpSpPr>
        <p:pic>
          <p:nvPicPr>
            <p:cNvPr id="33" name="图片 32"/>
            <p:cNvPicPr>
              <a:picLocks noChangeAspect="1"/>
            </p:cNvPicPr>
            <p:nvPr/>
          </p:nvPicPr>
          <p:blipFill rotWithShape="1">
            <a:blip r:embed="rId7" cstate="print">
              <a:extLst>
                <a:ext uri="{28A0092B-C50C-407E-A947-70E740481C1C}">
                  <a14:useLocalDpi xmlns:a14="http://schemas.microsoft.com/office/drawing/2010/main" val="0"/>
                </a:ext>
              </a:extLst>
            </a:blip>
            <a:srcRect l="-2" r="85396" b="46714"/>
            <a:stretch>
              <a:fillRect/>
            </a:stretch>
          </p:blipFill>
          <p:spPr>
            <a:xfrm rot="11308080">
              <a:off x="4283984" y="2261479"/>
              <a:ext cx="288884" cy="536219"/>
            </a:xfrm>
            <a:prstGeom prst="rect">
              <a:avLst/>
            </a:prstGeom>
          </p:spPr>
        </p:pic>
        <p:pic>
          <p:nvPicPr>
            <p:cNvPr id="13" name="图片 12"/>
            <p:cNvPicPr>
              <a:picLocks noChangeAspect="1"/>
            </p:cNvPicPr>
            <p:nvPr/>
          </p:nvPicPr>
          <p:blipFill rotWithShape="1">
            <a:blip r:embed="rId10" cstate="print">
              <a:extLst>
                <a:ext uri="{28A0092B-C50C-407E-A947-70E740481C1C}">
                  <a14:useLocalDpi xmlns:a14="http://schemas.microsoft.com/office/drawing/2010/main" val="0"/>
                </a:ext>
              </a:extLst>
            </a:blip>
            <a:srcRect l="36861" t="12695" b="28541"/>
            <a:stretch>
              <a:fillRect/>
            </a:stretch>
          </p:blipFill>
          <p:spPr>
            <a:xfrm flipV="1">
              <a:off x="4419599" y="2762250"/>
              <a:ext cx="1552249" cy="1285875"/>
            </a:xfrm>
            <a:prstGeom prst="rect">
              <a:avLst/>
            </a:prstGeom>
          </p:spPr>
        </p:pic>
        <p:pic>
          <p:nvPicPr>
            <p:cNvPr id="17" name="图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62129" y="2161220"/>
              <a:ext cx="1486075" cy="1192316"/>
            </a:xfrm>
            <a:prstGeom prst="rect">
              <a:avLst/>
            </a:prstGeom>
          </p:spPr>
        </p:pic>
      </p:grpSp>
      <p:pic>
        <p:nvPicPr>
          <p:cNvPr id="70" name="图片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4637" y="2340198"/>
            <a:ext cx="788883" cy="2498623"/>
          </a:xfrm>
          <a:prstGeom prst="rect">
            <a:avLst/>
          </a:prstGeom>
        </p:spPr>
      </p:pic>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3294" y="2340198"/>
            <a:ext cx="788883" cy="2498623"/>
          </a:xfrm>
          <a:prstGeom prst="rect">
            <a:avLst/>
          </a:prstGeom>
        </p:spPr>
      </p:pic>
      <p:sp>
        <p:nvSpPr>
          <p:cNvPr id="72" name="椭圆 71"/>
          <p:cNvSpPr/>
          <p:nvPr/>
        </p:nvSpPr>
        <p:spPr>
          <a:xfrm>
            <a:off x="9741136" y="2596143"/>
            <a:ext cx="142940" cy="179271"/>
          </a:xfrm>
          <a:prstGeom prst="ellips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solidFill>
                <a:srgbClr val="7030A0"/>
              </a:solidFill>
            </a:endParaRPr>
          </a:p>
        </p:txBody>
      </p:sp>
      <p:sp>
        <p:nvSpPr>
          <p:cNvPr id="73" name="椭圆 72"/>
          <p:cNvSpPr/>
          <p:nvPr/>
        </p:nvSpPr>
        <p:spPr>
          <a:xfrm>
            <a:off x="8373561" y="2607823"/>
            <a:ext cx="142940" cy="179271"/>
          </a:xfrm>
          <a:prstGeom prst="ellips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solidFill>
                <a:srgbClr val="7030A0"/>
              </a:solidFill>
            </a:endParaRPr>
          </a:p>
        </p:txBody>
      </p:sp>
      <p:pic>
        <p:nvPicPr>
          <p:cNvPr id="74" name="图片 73"/>
          <p:cNvPicPr>
            <a:picLocks noChangeAspect="1"/>
          </p:cNvPicPr>
          <p:nvPr/>
        </p:nvPicPr>
        <p:blipFill rotWithShape="1">
          <a:blip r:embed="rId6" cstate="print">
            <a:extLst>
              <a:ext uri="{28A0092B-C50C-407E-A947-70E740481C1C}">
                <a14:useLocalDpi xmlns:a14="http://schemas.microsoft.com/office/drawing/2010/main" val="0"/>
              </a:ext>
            </a:extLst>
          </a:blip>
          <a:srcRect l="17485" r="18527"/>
          <a:stretch>
            <a:fillRect/>
          </a:stretch>
        </p:blipFill>
        <p:spPr>
          <a:xfrm>
            <a:off x="8427317" y="1527178"/>
            <a:ext cx="1352550" cy="942499"/>
          </a:xfrm>
          <a:prstGeom prst="rect">
            <a:avLst/>
          </a:prstGeom>
        </p:spPr>
      </p:pic>
      <p:cxnSp>
        <p:nvCxnSpPr>
          <p:cNvPr id="68" name="直接连接符 67"/>
          <p:cNvCxnSpPr/>
          <p:nvPr/>
        </p:nvCxnSpPr>
        <p:spPr>
          <a:xfrm>
            <a:off x="9874371" y="2758699"/>
            <a:ext cx="311010" cy="701346"/>
          </a:xfrm>
          <a:prstGeom prst="line">
            <a:avLst/>
          </a:prstGeom>
          <a:ln w="28575">
            <a:solidFill>
              <a:srgbClr val="9B2D8E"/>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984435" y="3460045"/>
            <a:ext cx="1619725" cy="369332"/>
          </a:xfrm>
          <a:prstGeom prst="rect">
            <a:avLst/>
          </a:prstGeom>
          <a:noFill/>
        </p:spPr>
        <p:txBody>
          <a:bodyPr wrap="square" rtlCol="0">
            <a:spAutoFit/>
          </a:bodyPr>
          <a:lstStyle/>
          <a:p>
            <a:r>
              <a:rPr lang="zh-CN" altLang="en-US" b="1" dirty="0"/>
              <a:t>补体结合位点</a:t>
            </a:r>
            <a:endParaRPr lang="zh-CN" altLang="en-US" b="1" dirty="0"/>
          </a:p>
        </p:txBody>
      </p:sp>
      <p:grpSp>
        <p:nvGrpSpPr>
          <p:cNvPr id="10" name="组合 9"/>
          <p:cNvGrpSpPr/>
          <p:nvPr/>
        </p:nvGrpSpPr>
        <p:grpSpPr>
          <a:xfrm>
            <a:off x="6557352" y="48658"/>
            <a:ext cx="2006093" cy="3449571"/>
            <a:chOff x="6557352" y="48658"/>
            <a:chExt cx="2006093" cy="3449571"/>
          </a:xfrm>
        </p:grpSpPr>
        <p:grpSp>
          <p:nvGrpSpPr>
            <p:cNvPr id="75" name="组合 74"/>
            <p:cNvGrpSpPr/>
            <p:nvPr/>
          </p:nvGrpSpPr>
          <p:grpSpPr>
            <a:xfrm rot="395191">
              <a:off x="6557352" y="1586821"/>
              <a:ext cx="2006093" cy="1911408"/>
              <a:chOff x="1036330" y="2174810"/>
              <a:chExt cx="2006093" cy="1911408"/>
            </a:xfrm>
          </p:grpSpPr>
          <p:pic>
            <p:nvPicPr>
              <p:cNvPr id="76" name="图片 75"/>
              <p:cNvPicPr>
                <a:picLocks noChangeAspect="1"/>
              </p:cNvPicPr>
              <p:nvPr/>
            </p:nvPicPr>
            <p:blipFill rotWithShape="1">
              <a:blip r:embed="rId7" cstate="print">
                <a:extLst>
                  <a:ext uri="{28A0092B-C50C-407E-A947-70E740481C1C}">
                    <a14:useLocalDpi xmlns:a14="http://schemas.microsoft.com/office/drawing/2010/main" val="0"/>
                  </a:ext>
                </a:extLst>
              </a:blip>
              <a:srcRect l="-2" r="85396" b="46714"/>
              <a:stretch>
                <a:fillRect/>
              </a:stretch>
            </p:blipFill>
            <p:spPr>
              <a:xfrm rot="3794397">
                <a:off x="2210494" y="2462315"/>
                <a:ext cx="288884" cy="536219"/>
              </a:xfrm>
              <a:prstGeom prst="rect">
                <a:avLst/>
              </a:prstGeom>
            </p:spPr>
          </p:pic>
          <p:pic>
            <p:nvPicPr>
              <p:cNvPr id="77" name="图片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0225" y="2174810"/>
                <a:ext cx="1452198" cy="1165136"/>
              </a:xfrm>
              <a:prstGeom prst="rect">
                <a:avLst/>
              </a:prstGeom>
            </p:spPr>
          </p:pic>
          <p:pic>
            <p:nvPicPr>
              <p:cNvPr id="78" name="图片 77"/>
              <p:cNvPicPr>
                <a:picLocks noChangeAspect="1"/>
              </p:cNvPicPr>
              <p:nvPr/>
            </p:nvPicPr>
            <p:blipFill rotWithShape="1">
              <a:blip r:embed="rId9" cstate="print">
                <a:extLst>
                  <a:ext uri="{28A0092B-C50C-407E-A947-70E740481C1C}">
                    <a14:useLocalDpi xmlns:a14="http://schemas.microsoft.com/office/drawing/2010/main" val="0"/>
                  </a:ext>
                </a:extLst>
              </a:blip>
              <a:srcRect l="33616" t="8846" b="25686"/>
              <a:stretch>
                <a:fillRect/>
              </a:stretch>
            </p:blipFill>
            <p:spPr>
              <a:xfrm flipH="1" flipV="1">
                <a:off x="1036330" y="2705093"/>
                <a:ext cx="1573410" cy="1381125"/>
              </a:xfrm>
              <a:prstGeom prst="rect">
                <a:avLst/>
              </a:prstGeom>
            </p:spPr>
          </p:pic>
        </p:grpSp>
        <p:sp>
          <p:nvSpPr>
            <p:cNvPr id="8" name="矩形 7"/>
            <p:cNvSpPr/>
            <p:nvPr/>
          </p:nvSpPr>
          <p:spPr>
            <a:xfrm>
              <a:off x="8032652" y="48658"/>
              <a:ext cx="295259" cy="144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19"/>
          <p:cNvGrpSpPr/>
          <p:nvPr/>
        </p:nvGrpSpPr>
        <p:grpSpPr>
          <a:xfrm>
            <a:off x="9705181" y="39868"/>
            <a:ext cx="2006093" cy="3440896"/>
            <a:chOff x="9705181" y="39868"/>
            <a:chExt cx="2006093" cy="3440896"/>
          </a:xfrm>
        </p:grpSpPr>
        <p:grpSp>
          <p:nvGrpSpPr>
            <p:cNvPr id="46" name="组合 45"/>
            <p:cNvGrpSpPr/>
            <p:nvPr/>
          </p:nvGrpSpPr>
          <p:grpSpPr>
            <a:xfrm rot="21204809" flipH="1">
              <a:off x="9705181" y="1569356"/>
              <a:ext cx="2006093" cy="1911408"/>
              <a:chOff x="1036330" y="2174810"/>
              <a:chExt cx="2006093" cy="1911408"/>
            </a:xfrm>
          </p:grpSpPr>
          <p:pic>
            <p:nvPicPr>
              <p:cNvPr id="47" name="图片 46"/>
              <p:cNvPicPr>
                <a:picLocks noChangeAspect="1"/>
              </p:cNvPicPr>
              <p:nvPr/>
            </p:nvPicPr>
            <p:blipFill rotWithShape="1">
              <a:blip r:embed="rId7" cstate="print">
                <a:extLst>
                  <a:ext uri="{28A0092B-C50C-407E-A947-70E740481C1C}">
                    <a14:useLocalDpi xmlns:a14="http://schemas.microsoft.com/office/drawing/2010/main" val="0"/>
                  </a:ext>
                </a:extLst>
              </a:blip>
              <a:srcRect l="-2" r="85396" b="46714"/>
              <a:stretch>
                <a:fillRect/>
              </a:stretch>
            </p:blipFill>
            <p:spPr>
              <a:xfrm rot="3794397">
                <a:off x="2210494" y="2462315"/>
                <a:ext cx="288884" cy="536219"/>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0225" y="2174810"/>
                <a:ext cx="1452198" cy="1165136"/>
              </a:xfrm>
              <a:prstGeom prst="rect">
                <a:avLst/>
              </a:prstGeom>
            </p:spPr>
          </p:pic>
          <p:pic>
            <p:nvPicPr>
              <p:cNvPr id="49" name="图片 48"/>
              <p:cNvPicPr>
                <a:picLocks noChangeAspect="1"/>
              </p:cNvPicPr>
              <p:nvPr/>
            </p:nvPicPr>
            <p:blipFill rotWithShape="1">
              <a:blip r:embed="rId9" cstate="print">
                <a:extLst>
                  <a:ext uri="{28A0092B-C50C-407E-A947-70E740481C1C}">
                    <a14:useLocalDpi xmlns:a14="http://schemas.microsoft.com/office/drawing/2010/main" val="0"/>
                  </a:ext>
                </a:extLst>
              </a:blip>
              <a:srcRect l="33616" t="8846" b="25686"/>
              <a:stretch>
                <a:fillRect/>
              </a:stretch>
            </p:blipFill>
            <p:spPr>
              <a:xfrm flipH="1" flipV="1">
                <a:off x="1036330" y="2705093"/>
                <a:ext cx="1573410" cy="1381125"/>
              </a:xfrm>
              <a:prstGeom prst="rect">
                <a:avLst/>
              </a:prstGeom>
            </p:spPr>
          </p:pic>
        </p:grpSp>
        <p:sp>
          <p:nvSpPr>
            <p:cNvPr id="56" name="矩形 55"/>
            <p:cNvSpPr/>
            <p:nvPr/>
          </p:nvSpPr>
          <p:spPr>
            <a:xfrm>
              <a:off x="9902226" y="39868"/>
              <a:ext cx="295259" cy="144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8" presetClass="emph" presetSubtype="0" fill="hold" nodeType="afterEffect">
                                  <p:stCondLst>
                                    <p:cond delay="500"/>
                                  </p:stCondLst>
                                  <p:childTnLst>
                                    <p:animRot by="5400000">
                                      <p:cBhvr>
                                        <p:cTn id="10" dur="2000" fill="hold"/>
                                        <p:tgtEl>
                                          <p:spTgt spid="10"/>
                                        </p:tgtEl>
                                        <p:attrNameLst>
                                          <p:attrName>r</p:attrName>
                                        </p:attrNameLst>
                                      </p:cBhvr>
                                    </p:animRot>
                                  </p:childTnLst>
                                </p:cTn>
                              </p:par>
                              <p:par>
                                <p:cTn id="11" presetID="42" presetClass="path" presetSubtype="0" fill="hold" nodeType="withEffect">
                                  <p:stCondLst>
                                    <p:cond delay="500"/>
                                  </p:stCondLst>
                                  <p:childTnLst>
                                    <p:animMotion origin="layout" path="M -2.08333E-6 -4.81481E-6 L 0.08672 -0.0449 " pathEditMode="relative" rAng="0" ptsTypes="AA">
                                      <p:cBhvr>
                                        <p:cTn id="12" dur="2000" fill="hold"/>
                                        <p:tgtEl>
                                          <p:spTgt spid="10"/>
                                        </p:tgtEl>
                                        <p:attrNameLst>
                                          <p:attrName>ppt_x</p:attrName>
                                          <p:attrName>ppt_y</p:attrName>
                                        </p:attrNameLst>
                                      </p:cBhvr>
                                      <p:rCtr x="4336" y="-2245"/>
                                    </p:animMotion>
                                  </p:childTnLst>
                                </p:cTn>
                              </p:par>
                              <p:par>
                                <p:cTn id="13" presetID="22" presetClass="exit" presetSubtype="8" fill="hold" nodeType="withEffect">
                                  <p:stCondLst>
                                    <p:cond delay="500"/>
                                  </p:stCondLst>
                                  <p:childTnLst>
                                    <p:animEffect transition="out" filter="wipe(left)">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22" presetClass="exit" presetSubtype="2" fill="hold" nodeType="withEffect">
                                  <p:stCondLst>
                                    <p:cond delay="500"/>
                                  </p:stCondLst>
                                  <p:childTnLst>
                                    <p:animEffect transition="out" filter="wipe(righ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par>
                                <p:cTn id="19" presetID="8" presetClass="emph" presetSubtype="0" fill="hold" nodeType="withEffect">
                                  <p:stCondLst>
                                    <p:cond delay="500"/>
                                  </p:stCondLst>
                                  <p:childTnLst>
                                    <p:animRot by="-5400000">
                                      <p:cBhvr>
                                        <p:cTn id="20" dur="2000" fill="hold"/>
                                        <p:tgtEl>
                                          <p:spTgt spid="20"/>
                                        </p:tgtEl>
                                        <p:attrNameLst>
                                          <p:attrName>r</p:attrName>
                                        </p:attrNameLst>
                                      </p:cBhvr>
                                    </p:animRot>
                                  </p:childTnLst>
                                </p:cTn>
                              </p:par>
                              <p:par>
                                <p:cTn id="21" presetID="42" presetClass="path" presetSubtype="0" fill="hold" nodeType="withEffect">
                                  <p:stCondLst>
                                    <p:cond delay="500"/>
                                  </p:stCondLst>
                                  <p:childTnLst>
                                    <p:animMotion origin="layout" path="M 4.79167E-6 -2.96296E-6 L -0.0875 -0.04305 " pathEditMode="relative" rAng="0" ptsTypes="AA">
                                      <p:cBhvr>
                                        <p:cTn id="22" dur="2000" fill="hold"/>
                                        <p:tgtEl>
                                          <p:spTgt spid="20"/>
                                        </p:tgtEl>
                                        <p:attrNameLst>
                                          <p:attrName>ppt_x</p:attrName>
                                          <p:attrName>ppt_y</p:attrName>
                                        </p:attrNameLst>
                                      </p:cBhvr>
                                      <p:rCtr x="-4375" y="-2153"/>
                                    </p:animMotion>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52557" y="1629885"/>
            <a:ext cx="4573434" cy="4674200"/>
            <a:chOff x="-71316" y="610521"/>
            <a:chExt cx="4887626" cy="4950653"/>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15617" y="2240201"/>
              <a:ext cx="2113760" cy="9424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316" y="686696"/>
              <a:ext cx="2580434" cy="2296769"/>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876" y="610521"/>
              <a:ext cx="2580434" cy="229676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2497" y="3069816"/>
              <a:ext cx="850994" cy="249135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503" y="3068454"/>
              <a:ext cx="850994" cy="2492720"/>
            </a:xfrm>
            <a:prstGeom prst="rect">
              <a:avLst/>
            </a:prstGeom>
          </p:spPr>
        </p:pic>
      </p:grpSp>
      <p:sp>
        <p:nvSpPr>
          <p:cNvPr id="8" name="Rectangle 4"/>
          <p:cNvSpPr txBox="1">
            <a:spLocks noChangeArrowheads="1"/>
          </p:cNvSpPr>
          <p:nvPr/>
        </p:nvSpPr>
        <p:spPr>
          <a:xfrm>
            <a:off x="571500" y="558806"/>
            <a:ext cx="57912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smtClean="0">
                <a:latin typeface="Times New Roman" panose="02020603050405020304" pitchFamily="18" charset="0"/>
                <a:ea typeface="黑体" panose="02010609060101010101" pitchFamily="49" charset="-122"/>
              </a:rPr>
              <a:t>免疫球蛋白</a:t>
            </a:r>
            <a:r>
              <a:rPr lang="zh-CN" altLang="en-US" sz="4000" b="1" dirty="0">
                <a:latin typeface="Times New Roman" panose="02020603050405020304" pitchFamily="18" charset="0"/>
                <a:ea typeface="黑体" panose="02010609060101010101" pitchFamily="49" charset="-122"/>
              </a:rPr>
              <a:t>水解片段</a:t>
            </a:r>
            <a:endParaRPr lang="zh-CN" altLang="en-US" sz="4000" b="1" dirty="0">
              <a:latin typeface="Times New Roman" panose="02020603050405020304" pitchFamily="18" charset="0"/>
              <a:ea typeface="黑体" panose="02010609060101010101" pitchFamily="49" charset="-122"/>
            </a:endParaRPr>
          </a:p>
        </p:txBody>
      </p:sp>
      <p:sp>
        <p:nvSpPr>
          <p:cNvPr id="9" name="右箭头 8"/>
          <p:cNvSpPr/>
          <p:nvPr/>
        </p:nvSpPr>
        <p:spPr>
          <a:xfrm rot="19629370">
            <a:off x="4177280" y="3943324"/>
            <a:ext cx="1490428" cy="188109"/>
          </a:xfrm>
          <a:prstGeom prst="rightArrow">
            <a:avLst/>
          </a:prstGeom>
          <a:gradFill flip="none" rotWithShape="1">
            <a:gsLst>
              <a:gs pos="0">
                <a:srgbClr val="9B2D8E">
                  <a:shade val="30000"/>
                  <a:satMod val="115000"/>
                </a:srgbClr>
              </a:gs>
              <a:gs pos="50000">
                <a:srgbClr val="9B2D8E">
                  <a:shade val="67500"/>
                  <a:satMod val="115000"/>
                </a:srgbClr>
              </a:gs>
              <a:gs pos="100000">
                <a:srgbClr val="9B2D8E">
                  <a:shade val="100000"/>
                  <a:satMod val="115000"/>
                </a:srgbClr>
              </a:gs>
            </a:gsLst>
            <a:path path="circle">
              <a:fillToRect l="100000" t="100000"/>
            </a:path>
            <a:tileRect r="-100000" b="-100000"/>
          </a:gradFill>
          <a:ln>
            <a:solidFill>
              <a:srgbClr val="9B2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rot="10800000">
            <a:off x="6501338" y="3786244"/>
            <a:ext cx="1490428" cy="188109"/>
          </a:xfrm>
          <a:prstGeom prst="rightArrow">
            <a:avLst/>
          </a:prstGeom>
          <a:gradFill flip="none" rotWithShape="1">
            <a:gsLst>
              <a:gs pos="0">
                <a:srgbClr val="9B2D8E">
                  <a:shade val="30000"/>
                  <a:satMod val="115000"/>
                </a:srgbClr>
              </a:gs>
              <a:gs pos="50000">
                <a:srgbClr val="9B2D8E">
                  <a:shade val="67500"/>
                  <a:satMod val="115000"/>
                </a:srgbClr>
              </a:gs>
              <a:gs pos="100000">
                <a:srgbClr val="9B2D8E">
                  <a:shade val="100000"/>
                  <a:satMod val="115000"/>
                </a:srgbClr>
              </a:gs>
            </a:gsLst>
            <a:path path="circle">
              <a:fillToRect l="100000" t="100000"/>
            </a:path>
            <a:tileRect r="-100000" b="-100000"/>
          </a:gradFill>
          <a:ln>
            <a:solidFill>
              <a:srgbClr val="9B2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992154" y="4583030"/>
            <a:ext cx="2250831" cy="707886"/>
          </a:xfrm>
          <a:prstGeom prst="rect">
            <a:avLst/>
          </a:prstGeom>
          <a:noFill/>
        </p:spPr>
        <p:txBody>
          <a:bodyPr wrap="square" rtlCol="0">
            <a:spAutoFit/>
          </a:bodyPr>
          <a:lstStyle/>
          <a:p>
            <a:r>
              <a:rPr lang="zh-CN" altLang="en-US" sz="2000" b="1" dirty="0"/>
              <a:t>木瓜蛋白酶</a:t>
            </a:r>
            <a:endParaRPr lang="en-US" altLang="zh-CN" sz="2000" b="1" dirty="0"/>
          </a:p>
          <a:p>
            <a:r>
              <a:rPr lang="en-US" altLang="zh-CN" sz="2000" b="1" dirty="0"/>
              <a:t>papain</a:t>
            </a:r>
            <a:endParaRPr lang="zh-CN" altLang="en-US" sz="2000" b="1" dirty="0"/>
          </a:p>
        </p:txBody>
      </p:sp>
      <p:sp>
        <p:nvSpPr>
          <p:cNvPr id="13" name="文本框 12"/>
          <p:cNvSpPr txBox="1"/>
          <p:nvPr/>
        </p:nvSpPr>
        <p:spPr>
          <a:xfrm>
            <a:off x="8102314" y="3714212"/>
            <a:ext cx="2250831" cy="707886"/>
          </a:xfrm>
          <a:prstGeom prst="rect">
            <a:avLst/>
          </a:prstGeom>
          <a:noFill/>
        </p:spPr>
        <p:txBody>
          <a:bodyPr wrap="square" rtlCol="0">
            <a:spAutoFit/>
          </a:bodyPr>
          <a:lstStyle/>
          <a:p>
            <a:r>
              <a:rPr lang="zh-CN" altLang="en-US" sz="2000" b="1" dirty="0"/>
              <a:t>胃蛋白酶</a:t>
            </a:r>
            <a:endParaRPr lang="en-US" altLang="zh-CN" sz="2000" b="1" dirty="0"/>
          </a:p>
          <a:p>
            <a:r>
              <a:rPr lang="en-US" altLang="zh-CN" sz="2000" b="1" dirty="0"/>
              <a:t>pepsin</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12539" y="231049"/>
            <a:ext cx="7708568" cy="1143000"/>
          </a:xfrm>
        </p:spPr>
        <p:txBody>
          <a:bodyPr>
            <a:normAutofit/>
          </a:bodyPr>
          <a:lstStyle/>
          <a:p>
            <a:pPr eaLnBrk="1" hangingPunct="1"/>
            <a:r>
              <a:rPr lang="zh-CN" altLang="en-US" sz="3600" b="1" dirty="0">
                <a:latin typeface="Times New Roman" panose="02020603050405020304" pitchFamily="18" charset="0"/>
                <a:ea typeface="黑体" panose="02010609060101010101" pitchFamily="49" charset="-122"/>
              </a:rPr>
              <a:t>免疫球蛋白水解片段－</a:t>
            </a:r>
            <a:r>
              <a:rPr lang="zh-CN" altLang="en-US" sz="3600" b="1" dirty="0">
                <a:solidFill>
                  <a:srgbClr val="9B2D8E"/>
                </a:solidFill>
                <a:latin typeface="Times New Roman" panose="02020603050405020304" pitchFamily="18" charset="0"/>
                <a:ea typeface="黑体" panose="02010609060101010101" pitchFamily="49" charset="-122"/>
              </a:rPr>
              <a:t>木瓜蛋白酶</a:t>
            </a:r>
            <a:endParaRPr lang="zh-CN" altLang="en-US" sz="3600" b="1" dirty="0">
              <a:solidFill>
                <a:srgbClr val="9B2D8E"/>
              </a:solidFill>
              <a:latin typeface="Times New Roman" panose="02020603050405020304" pitchFamily="18" charset="0"/>
              <a:ea typeface="黑体" panose="02010609060101010101" pitchFamily="49" charset="-122"/>
            </a:endParaRPr>
          </a:p>
        </p:txBody>
      </p:sp>
      <p:sp>
        <p:nvSpPr>
          <p:cNvPr id="77" name="右箭头 76"/>
          <p:cNvSpPr/>
          <p:nvPr/>
        </p:nvSpPr>
        <p:spPr>
          <a:xfrm rot="19629370">
            <a:off x="1190320" y="3944571"/>
            <a:ext cx="829386" cy="97094"/>
          </a:xfrm>
          <a:prstGeom prst="rightArrow">
            <a:avLst/>
          </a:prstGeom>
          <a:gradFill flip="none" rotWithShape="1">
            <a:gsLst>
              <a:gs pos="0">
                <a:srgbClr val="9B2D8E">
                  <a:shade val="30000"/>
                  <a:satMod val="115000"/>
                </a:srgbClr>
              </a:gs>
              <a:gs pos="50000">
                <a:srgbClr val="9B2D8E">
                  <a:shade val="67500"/>
                  <a:satMod val="115000"/>
                </a:srgbClr>
              </a:gs>
              <a:gs pos="100000">
                <a:srgbClr val="9B2D8E">
                  <a:shade val="100000"/>
                  <a:satMod val="115000"/>
                </a:srgbClr>
              </a:gs>
            </a:gsLst>
            <a:path path="circle">
              <a:fillToRect l="100000" t="100000"/>
            </a:path>
            <a:tileRect r="-100000" b="-100000"/>
          </a:gradFill>
          <a:ln>
            <a:solidFill>
              <a:srgbClr val="9B2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81035" y="4817737"/>
            <a:ext cx="621436" cy="400110"/>
          </a:xfrm>
          <a:prstGeom prst="rect">
            <a:avLst/>
          </a:prstGeom>
          <a:noFill/>
        </p:spPr>
        <p:txBody>
          <a:bodyPr wrap="square" rtlCol="0">
            <a:spAutoFit/>
          </a:bodyPr>
          <a:lstStyle/>
          <a:p>
            <a:r>
              <a:rPr lang="en-US" altLang="zh-CN" sz="2000" b="1" dirty="0"/>
              <a:t>Fc</a:t>
            </a:r>
            <a:endParaRPr lang="zh-CN" altLang="en-US" sz="2000" b="1" dirty="0"/>
          </a:p>
        </p:txBody>
      </p:sp>
      <p:grpSp>
        <p:nvGrpSpPr>
          <p:cNvPr id="8" name="组合 7"/>
          <p:cNvGrpSpPr/>
          <p:nvPr/>
        </p:nvGrpSpPr>
        <p:grpSpPr>
          <a:xfrm>
            <a:off x="1689007" y="3570824"/>
            <a:ext cx="1460657" cy="1994913"/>
            <a:chOff x="2173380" y="3908944"/>
            <a:chExt cx="1460657" cy="1994913"/>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24391"/>
            <a:stretch>
              <a:fillRect/>
            </a:stretch>
          </p:blipFill>
          <p:spPr>
            <a:xfrm>
              <a:off x="2173380" y="3908944"/>
              <a:ext cx="1460657" cy="470291"/>
            </a:xfrm>
            <a:prstGeom prst="rect">
              <a:avLst/>
            </a:prstGeom>
          </p:spPr>
        </p:pic>
        <p:pic>
          <p:nvPicPr>
            <p:cNvPr id="75" name="图片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709" y="4259664"/>
              <a:ext cx="588056" cy="1644193"/>
            </a:xfrm>
            <a:prstGeom prst="rect">
              <a:avLst/>
            </a:prstGeom>
          </p:spPr>
        </p:pic>
        <p:pic>
          <p:nvPicPr>
            <p:cNvPr id="76" name="图片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5653" y="4258765"/>
              <a:ext cx="588056" cy="1645092"/>
            </a:xfrm>
            <a:prstGeom prst="rect">
              <a:avLst/>
            </a:prstGeom>
          </p:spPr>
        </p:pic>
      </p:grpSp>
      <p:grpSp>
        <p:nvGrpSpPr>
          <p:cNvPr id="21" name="组合 20"/>
          <p:cNvGrpSpPr/>
          <p:nvPr/>
        </p:nvGrpSpPr>
        <p:grpSpPr>
          <a:xfrm>
            <a:off x="743140" y="2358313"/>
            <a:ext cx="1783139" cy="1515772"/>
            <a:chOff x="1018487" y="1536907"/>
            <a:chExt cx="1783139" cy="1515772"/>
          </a:xfrm>
        </p:grpSpPr>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r="90497" b="51882"/>
            <a:stretch>
              <a:fillRect/>
            </a:stretch>
          </p:blipFill>
          <p:spPr>
            <a:xfrm>
              <a:off x="2006790" y="2610212"/>
              <a:ext cx="138811" cy="299297"/>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87" y="1536907"/>
              <a:ext cx="1783139" cy="1515772"/>
            </a:xfrm>
            <a:prstGeom prst="rect">
              <a:avLst/>
            </a:prstGeom>
          </p:spPr>
        </p:pic>
      </p:grpSp>
      <p:grpSp>
        <p:nvGrpSpPr>
          <p:cNvPr id="5" name="组合 4"/>
          <p:cNvGrpSpPr/>
          <p:nvPr/>
        </p:nvGrpSpPr>
        <p:grpSpPr>
          <a:xfrm>
            <a:off x="2312392" y="2381144"/>
            <a:ext cx="1783139" cy="1515772"/>
            <a:chOff x="3156788" y="1620440"/>
            <a:chExt cx="1783139" cy="1515772"/>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79541" r="6796" b="46533"/>
            <a:stretch>
              <a:fillRect/>
            </a:stretch>
          </p:blipFill>
          <p:spPr>
            <a:xfrm rot="1314394">
              <a:off x="3455230" y="2646381"/>
              <a:ext cx="432692" cy="332571"/>
            </a:xfrm>
            <a:prstGeom prst="rect">
              <a:avLst/>
            </a:prstGeom>
          </p:spPr>
        </p:pic>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788" y="1620440"/>
              <a:ext cx="1783139" cy="1515772"/>
            </a:xfrm>
            <a:prstGeom prst="rect">
              <a:avLst/>
            </a:prstGeom>
          </p:spPr>
        </p:pic>
      </p:grpSp>
      <p:grpSp>
        <p:nvGrpSpPr>
          <p:cNvPr id="24" name="组合 23"/>
          <p:cNvGrpSpPr/>
          <p:nvPr/>
        </p:nvGrpSpPr>
        <p:grpSpPr>
          <a:xfrm>
            <a:off x="1690596" y="3626367"/>
            <a:ext cx="1460657" cy="1939370"/>
            <a:chOff x="2173380" y="3964487"/>
            <a:chExt cx="1460657" cy="1939370"/>
          </a:xfrm>
        </p:grpSpPr>
        <p:pic>
          <p:nvPicPr>
            <p:cNvPr id="27" name="图片 26"/>
            <p:cNvPicPr>
              <a:picLocks noChangeAspect="1"/>
            </p:cNvPicPr>
            <p:nvPr/>
          </p:nvPicPr>
          <p:blipFill rotWithShape="1">
            <a:blip r:embed="rId1" cstate="print">
              <a:extLst>
                <a:ext uri="{28A0092B-C50C-407E-A947-70E740481C1C}">
                  <a14:useLocalDpi xmlns:a14="http://schemas.microsoft.com/office/drawing/2010/main" val="0"/>
                </a:ext>
              </a:extLst>
            </a:blip>
            <a:srcRect t="33321"/>
            <a:stretch>
              <a:fillRect/>
            </a:stretch>
          </p:blipFill>
          <p:spPr>
            <a:xfrm>
              <a:off x="2173380" y="3964487"/>
              <a:ext cx="1460657" cy="414748"/>
            </a:xfrm>
            <a:prstGeom prst="rect">
              <a:avLst/>
            </a:prstGeom>
          </p:spPr>
        </p:pic>
        <p:pic>
          <p:nvPicPr>
            <p:cNvPr id="26" name="图片 25"/>
            <p:cNvPicPr>
              <a:picLocks noChangeAspect="1"/>
            </p:cNvPicPr>
            <p:nvPr>
              <p:custDataLst>
                <p:tags r:id="rId4"/>
              </p:custDataLst>
            </p:nvPr>
          </p:nvPicPr>
          <p:blipFill>
            <a:blip r:embed="rId2" cstate="print">
              <a:extLst>
                <a:ext uri="{28A0092B-C50C-407E-A947-70E740481C1C}">
                  <a14:useLocalDpi xmlns:a14="http://schemas.microsoft.com/office/drawing/2010/main" val="0"/>
                </a:ext>
              </a:extLst>
            </a:blip>
            <a:stretch>
              <a:fillRect/>
            </a:stretch>
          </p:blipFill>
          <p:spPr>
            <a:xfrm>
              <a:off x="2315653" y="4258765"/>
              <a:ext cx="588056" cy="1645092"/>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709" y="4259664"/>
              <a:ext cx="588056" cy="1644193"/>
            </a:xfrm>
            <a:prstGeom prst="rect">
              <a:avLst/>
            </a:prstGeom>
          </p:spPr>
        </p:pic>
      </p:grpSp>
      <p:grpSp>
        <p:nvGrpSpPr>
          <p:cNvPr id="4" name="组合 3"/>
          <p:cNvGrpSpPr/>
          <p:nvPr/>
        </p:nvGrpSpPr>
        <p:grpSpPr>
          <a:xfrm>
            <a:off x="2307702" y="2388255"/>
            <a:ext cx="1783139" cy="1515772"/>
            <a:chOff x="4455788" y="1695654"/>
            <a:chExt cx="1783139" cy="1515772"/>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59736" t="31773" b="62293"/>
            <a:stretch>
              <a:fillRect/>
            </a:stretch>
          </p:blipFill>
          <p:spPr>
            <a:xfrm rot="1943718">
              <a:off x="4759327" y="2962799"/>
              <a:ext cx="395094" cy="75505"/>
            </a:xfrm>
            <a:prstGeom prst="rect">
              <a:avLst/>
            </a:prstGeom>
          </p:spPr>
        </p:pic>
        <p:grpSp>
          <p:nvGrpSpPr>
            <p:cNvPr id="28" name="组合 27"/>
            <p:cNvGrpSpPr/>
            <p:nvPr/>
          </p:nvGrpSpPr>
          <p:grpSpPr>
            <a:xfrm>
              <a:off x="4455788" y="1695654"/>
              <a:ext cx="1783139" cy="1515772"/>
              <a:chOff x="3156788" y="1620440"/>
              <a:chExt cx="1783139" cy="1515772"/>
            </a:xfrm>
          </p:grpSpPr>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l="79541" r="6160" b="71504"/>
              <a:stretch>
                <a:fillRect/>
              </a:stretch>
            </p:blipFill>
            <p:spPr>
              <a:xfrm rot="1314394">
                <a:off x="3483477" y="2655741"/>
                <a:ext cx="452809" cy="177253"/>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788" y="1620440"/>
                <a:ext cx="1783139" cy="1515772"/>
              </a:xfrm>
              <a:prstGeom prst="rect">
                <a:avLst/>
              </a:prstGeom>
            </p:spPr>
          </p:pic>
        </p:grpSp>
      </p:grpSp>
      <p:grpSp>
        <p:nvGrpSpPr>
          <p:cNvPr id="6" name="组合 5"/>
          <p:cNvGrpSpPr/>
          <p:nvPr/>
        </p:nvGrpSpPr>
        <p:grpSpPr>
          <a:xfrm>
            <a:off x="750428" y="2360335"/>
            <a:ext cx="1783139" cy="1515772"/>
            <a:chOff x="5068689" y="1529317"/>
            <a:chExt cx="1783139" cy="1515772"/>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t="24391" r="46365" b="60385"/>
            <a:stretch>
              <a:fillRect/>
            </a:stretch>
          </p:blipFill>
          <p:spPr>
            <a:xfrm>
              <a:off x="6008277" y="2723563"/>
              <a:ext cx="783418" cy="117298"/>
            </a:xfrm>
            <a:prstGeom prst="rect">
              <a:avLst/>
            </a:prstGeom>
          </p:spPr>
        </p:pic>
        <p:grpSp>
          <p:nvGrpSpPr>
            <p:cNvPr id="31" name="组合 30"/>
            <p:cNvGrpSpPr/>
            <p:nvPr/>
          </p:nvGrpSpPr>
          <p:grpSpPr>
            <a:xfrm>
              <a:off x="5068689" y="1529317"/>
              <a:ext cx="1783139" cy="1515772"/>
              <a:chOff x="1018487" y="1536907"/>
              <a:chExt cx="1783139" cy="1515772"/>
            </a:xfrm>
          </p:grpSpPr>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r="90497" b="51882"/>
              <a:stretch>
                <a:fillRect/>
              </a:stretch>
            </p:blipFill>
            <p:spPr>
              <a:xfrm>
                <a:off x="2006790" y="2610212"/>
                <a:ext cx="138811" cy="299297"/>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87" y="1536907"/>
                <a:ext cx="1783139" cy="1515772"/>
              </a:xfrm>
              <a:prstGeom prst="rect">
                <a:avLst/>
              </a:prstGeom>
            </p:spPr>
          </p:pic>
        </p:grpSp>
      </p:grpSp>
      <p:sp>
        <p:nvSpPr>
          <p:cNvPr id="2" name="文本框 1"/>
          <p:cNvSpPr txBox="1"/>
          <p:nvPr/>
        </p:nvSpPr>
        <p:spPr>
          <a:xfrm>
            <a:off x="5578471" y="1821991"/>
            <a:ext cx="761366" cy="400110"/>
          </a:xfrm>
          <a:prstGeom prst="rect">
            <a:avLst/>
          </a:prstGeom>
          <a:noFill/>
        </p:spPr>
        <p:txBody>
          <a:bodyPr wrap="square" rtlCol="0">
            <a:spAutoFit/>
          </a:bodyPr>
          <a:lstStyle/>
          <a:p>
            <a:r>
              <a:rPr lang="en-US" altLang="zh-CN" sz="2000" b="1" dirty="0"/>
              <a:t>Fab</a:t>
            </a:r>
            <a:endParaRPr lang="zh-CN" altLang="en-US" sz="2000" b="1" dirty="0"/>
          </a:p>
        </p:txBody>
      </p:sp>
      <p:grpSp>
        <p:nvGrpSpPr>
          <p:cNvPr id="59" name="组合 58"/>
          <p:cNvGrpSpPr/>
          <p:nvPr/>
        </p:nvGrpSpPr>
        <p:grpSpPr>
          <a:xfrm>
            <a:off x="7717775" y="1893776"/>
            <a:ext cx="3844111" cy="1451710"/>
            <a:chOff x="5526532" y="3808912"/>
            <a:chExt cx="3527388" cy="1672907"/>
          </a:xfrm>
        </p:grpSpPr>
        <p:sp>
          <p:nvSpPr>
            <p:cNvPr id="60" name="矩形 59"/>
            <p:cNvSpPr/>
            <p:nvPr/>
          </p:nvSpPr>
          <p:spPr>
            <a:xfrm>
              <a:off x="5526532" y="4148393"/>
              <a:ext cx="3527388" cy="1333426"/>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1" name="任意多边形 60"/>
            <p:cNvSpPr/>
            <p:nvPr/>
          </p:nvSpPr>
          <p:spPr>
            <a:xfrm>
              <a:off x="5637449" y="3808912"/>
              <a:ext cx="2666156" cy="678961"/>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zh-CN" altLang="en-US" sz="2400" b="1" dirty="0" smtClean="0">
                  <a:latin typeface="华文新魏" panose="02010800040101010101" pitchFamily="2" charset="-122"/>
                  <a:ea typeface="华文新魏" panose="02010800040101010101" pitchFamily="2" charset="-122"/>
                </a:rPr>
                <a:t>抗原结合片段</a:t>
              </a:r>
              <a:r>
                <a:rPr lang="en-US" altLang="zh-CN" sz="2400" b="1" dirty="0" smtClean="0">
                  <a:latin typeface="华文新魏" panose="02010800040101010101" pitchFamily="2" charset="-122"/>
                  <a:ea typeface="华文新魏" panose="02010800040101010101" pitchFamily="2" charset="-122"/>
                </a:rPr>
                <a:t>(Fab)</a:t>
              </a:r>
              <a:endParaRPr lang="en-US" altLang="en-US" sz="2400" b="1" dirty="0">
                <a:latin typeface="华文新魏" panose="02010800040101010101" pitchFamily="2" charset="-122"/>
                <a:ea typeface="华文新魏" panose="02010800040101010101" pitchFamily="2" charset="-122"/>
              </a:endParaRPr>
            </a:p>
          </p:txBody>
        </p:sp>
      </p:grpSp>
      <p:sp>
        <p:nvSpPr>
          <p:cNvPr id="9" name="矩形 8"/>
          <p:cNvSpPr/>
          <p:nvPr/>
        </p:nvSpPr>
        <p:spPr>
          <a:xfrm>
            <a:off x="7739568" y="2466287"/>
            <a:ext cx="3393878" cy="458139"/>
          </a:xfrm>
          <a:prstGeom prst="rect">
            <a:avLst/>
          </a:prstGeom>
        </p:spPr>
        <p:txBody>
          <a:bodyPr wrap="none">
            <a:spAutoFit/>
          </a:bodyPr>
          <a:lstStyle/>
          <a:p>
            <a:pPr>
              <a:lnSpc>
                <a:spcPct val="150000"/>
              </a:lnSpc>
            </a:pPr>
            <a:r>
              <a:rPr lang="zh-CN" altLang="en-US" b="1" dirty="0">
                <a:solidFill>
                  <a:srgbClr val="000099"/>
                </a:solidFill>
                <a:latin typeface="Comic Sans MS" panose="030F0702030302020204" pitchFamily="66" charset="0"/>
                <a:ea typeface="楷体_GB2312" pitchFamily="49" charset="-122"/>
              </a:rPr>
              <a:t> </a:t>
            </a:r>
            <a:r>
              <a:rPr lang="zh-CN" altLang="en-US" b="1" dirty="0" smtClean="0">
                <a:solidFill>
                  <a:srgbClr val="000099"/>
                </a:solidFill>
                <a:latin typeface="Comic Sans MS" panose="030F0702030302020204" pitchFamily="66" charset="0"/>
                <a:ea typeface="楷体_GB2312" pitchFamily="49" charset="-122"/>
              </a:rPr>
              <a:t>  </a:t>
            </a:r>
            <a:r>
              <a:rPr lang="en-US" altLang="zh-CN" b="1" dirty="0" smtClean="0">
                <a:latin typeface="Comic Sans MS" panose="030F0702030302020204" pitchFamily="66" charset="0"/>
                <a:ea typeface="楷体_GB2312" pitchFamily="49" charset="-122"/>
              </a:rPr>
              <a:t>Fragment </a:t>
            </a:r>
            <a:r>
              <a:rPr lang="en-US" altLang="zh-CN" b="1" dirty="0">
                <a:latin typeface="Comic Sans MS" panose="030F0702030302020204" pitchFamily="66" charset="0"/>
                <a:ea typeface="楷体_GB2312" pitchFamily="49" charset="-122"/>
              </a:rPr>
              <a:t>antigen </a:t>
            </a:r>
            <a:r>
              <a:rPr lang="en-US" altLang="zh-CN" b="1" dirty="0" smtClean="0">
                <a:latin typeface="Comic Sans MS" panose="030F0702030302020204" pitchFamily="66" charset="0"/>
                <a:ea typeface="楷体_GB2312" pitchFamily="49" charset="-122"/>
              </a:rPr>
              <a:t>binding</a:t>
            </a:r>
            <a:r>
              <a:rPr lang="en-US" altLang="zh-CN" b="1" dirty="0" smtClean="0">
                <a:latin typeface="楷体_GB2312" pitchFamily="49" charset="-122"/>
                <a:ea typeface="楷体_GB2312" pitchFamily="49" charset="-122"/>
              </a:rPr>
              <a:t> </a:t>
            </a:r>
            <a:endParaRPr lang="en-US" altLang="zh-CN" b="1" dirty="0">
              <a:latin typeface="楷体_GB2312" pitchFamily="49" charset="-122"/>
              <a:ea typeface="楷体_GB2312" pitchFamily="49" charset="-122"/>
            </a:endParaRPr>
          </a:p>
        </p:txBody>
      </p:sp>
      <p:sp>
        <p:nvSpPr>
          <p:cNvPr id="10" name="矩形 9"/>
          <p:cNvSpPr/>
          <p:nvPr/>
        </p:nvSpPr>
        <p:spPr>
          <a:xfrm>
            <a:off x="8021107" y="2870048"/>
            <a:ext cx="1819729" cy="458139"/>
          </a:xfrm>
          <a:prstGeom prst="rect">
            <a:avLst/>
          </a:prstGeom>
        </p:spPr>
        <p:txBody>
          <a:bodyPr wrap="none">
            <a:spAutoFit/>
          </a:bodyPr>
          <a:lstStyle/>
          <a:p>
            <a:pPr>
              <a:lnSpc>
                <a:spcPct val="150000"/>
              </a:lnSpc>
            </a:pPr>
            <a:r>
              <a:rPr lang="en-US" altLang="zh-CN" b="1" dirty="0">
                <a:latin typeface="Comic Sans MS" panose="030F0702030302020204" pitchFamily="66" charset="0"/>
                <a:ea typeface="楷体_GB2312" pitchFamily="49" charset="-122"/>
              </a:rPr>
              <a:t>L</a:t>
            </a:r>
            <a:r>
              <a:rPr lang="zh-CN" altLang="en-US" b="1" dirty="0">
                <a:latin typeface="Comic Sans MS" panose="030F0702030302020204" pitchFamily="66" charset="0"/>
                <a:ea typeface="楷体_GB2312" pitchFamily="49" charset="-122"/>
              </a:rPr>
              <a:t>＋</a:t>
            </a:r>
            <a:r>
              <a:rPr lang="en-US" altLang="zh-CN" b="1" dirty="0" smtClean="0">
                <a:latin typeface="Comic Sans MS" panose="030F0702030302020204" pitchFamily="66" charset="0"/>
                <a:ea typeface="楷体_GB2312" pitchFamily="49" charset="-122"/>
              </a:rPr>
              <a:t>1/2H</a:t>
            </a:r>
            <a:r>
              <a:rPr lang="zh-CN" altLang="en-US" b="1" dirty="0" smtClean="0">
                <a:latin typeface="Comic Sans MS" panose="030F0702030302020204" pitchFamily="66" charset="0"/>
                <a:ea typeface="楷体_GB2312" pitchFamily="49" charset="-122"/>
              </a:rPr>
              <a:t>，</a:t>
            </a:r>
            <a:r>
              <a:rPr lang="zh-CN" altLang="en-US" b="1" dirty="0">
                <a:latin typeface="等线" panose="02010600030101010101" pitchFamily="2" charset="-122"/>
                <a:ea typeface="等线" panose="02010600030101010101" pitchFamily="2" charset="-122"/>
              </a:rPr>
              <a:t>单价</a:t>
            </a:r>
            <a:endParaRPr lang="en-US" altLang="zh-CN" b="1" dirty="0">
              <a:latin typeface="等线" panose="02010600030101010101" pitchFamily="2" charset="-122"/>
              <a:ea typeface="等线" panose="02010600030101010101" pitchFamily="2" charset="-122"/>
            </a:endParaRPr>
          </a:p>
        </p:txBody>
      </p:sp>
      <p:grpSp>
        <p:nvGrpSpPr>
          <p:cNvPr id="62" name="组合 61"/>
          <p:cNvGrpSpPr/>
          <p:nvPr/>
        </p:nvGrpSpPr>
        <p:grpSpPr>
          <a:xfrm>
            <a:off x="7716185" y="4258815"/>
            <a:ext cx="3845700" cy="1451710"/>
            <a:chOff x="5525075" y="3808912"/>
            <a:chExt cx="3528847" cy="1672907"/>
          </a:xfrm>
        </p:grpSpPr>
        <p:sp>
          <p:nvSpPr>
            <p:cNvPr id="63" name="矩形 62"/>
            <p:cNvSpPr/>
            <p:nvPr/>
          </p:nvSpPr>
          <p:spPr>
            <a:xfrm>
              <a:off x="5525075" y="4148393"/>
              <a:ext cx="3528847" cy="1333426"/>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4" name="任意多边形 63"/>
            <p:cNvSpPr/>
            <p:nvPr/>
          </p:nvSpPr>
          <p:spPr>
            <a:xfrm>
              <a:off x="5637449" y="3808912"/>
              <a:ext cx="2666156" cy="678961"/>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zh-CN" altLang="en-US" sz="2400" b="1" dirty="0" smtClean="0">
                  <a:latin typeface="华文新魏" panose="02010800040101010101" pitchFamily="2" charset="-122"/>
                  <a:ea typeface="华文新魏" panose="02010800040101010101" pitchFamily="2" charset="-122"/>
                </a:rPr>
                <a:t>可结晶片段</a:t>
              </a:r>
              <a:r>
                <a:rPr lang="en-US" altLang="zh-CN" sz="2400" b="1" dirty="0" smtClean="0">
                  <a:latin typeface="华文新魏" panose="02010800040101010101" pitchFamily="2" charset="-122"/>
                  <a:ea typeface="华文新魏" panose="02010800040101010101" pitchFamily="2" charset="-122"/>
                </a:rPr>
                <a:t>(Fc)</a:t>
              </a:r>
              <a:endParaRPr lang="en-US" altLang="en-US" sz="2400" b="1" dirty="0">
                <a:latin typeface="华文新魏" panose="02010800040101010101" pitchFamily="2" charset="-122"/>
                <a:ea typeface="华文新魏" panose="02010800040101010101" pitchFamily="2" charset="-122"/>
              </a:endParaRPr>
            </a:p>
          </p:txBody>
        </p:sp>
      </p:grpSp>
      <p:sp>
        <p:nvSpPr>
          <p:cNvPr id="65" name="矩形 64"/>
          <p:cNvSpPr/>
          <p:nvPr/>
        </p:nvSpPr>
        <p:spPr>
          <a:xfrm>
            <a:off x="7717775" y="4848002"/>
            <a:ext cx="3097323" cy="507831"/>
          </a:xfrm>
          <a:prstGeom prst="rect">
            <a:avLst/>
          </a:prstGeom>
        </p:spPr>
        <p:txBody>
          <a:bodyPr wrap="none">
            <a:spAutoFit/>
          </a:bodyPr>
          <a:lstStyle/>
          <a:p>
            <a:pPr>
              <a:lnSpc>
                <a:spcPct val="150000"/>
              </a:lnSpc>
            </a:pPr>
            <a:r>
              <a:rPr lang="zh-CN" altLang="en-US" b="1" dirty="0">
                <a:solidFill>
                  <a:srgbClr val="000099"/>
                </a:solidFill>
                <a:latin typeface="Comic Sans MS" panose="030F0702030302020204" pitchFamily="66" charset="0"/>
                <a:ea typeface="楷体_GB2312" pitchFamily="49" charset="-122"/>
              </a:rPr>
              <a:t> </a:t>
            </a:r>
            <a:r>
              <a:rPr lang="zh-CN" altLang="en-US" b="1" dirty="0" smtClean="0">
                <a:solidFill>
                  <a:srgbClr val="000099"/>
                </a:solidFill>
                <a:latin typeface="Comic Sans MS" panose="030F0702030302020204" pitchFamily="66" charset="0"/>
                <a:ea typeface="楷体_GB2312" pitchFamily="49" charset="-122"/>
              </a:rPr>
              <a:t>  </a:t>
            </a:r>
            <a:r>
              <a:rPr lang="en-US" altLang="zh-CN" b="1" dirty="0">
                <a:latin typeface="Comic Sans MS" panose="030F0702030302020204" pitchFamily="66" charset="0"/>
                <a:ea typeface="楷体_GB2312" pitchFamily="49" charset="-122"/>
              </a:rPr>
              <a:t>Fragment </a:t>
            </a:r>
            <a:r>
              <a:rPr lang="en-US" altLang="zh-CN" b="1" dirty="0" err="1">
                <a:latin typeface="Comic Sans MS" panose="030F0702030302020204" pitchFamily="66" charset="0"/>
                <a:ea typeface="楷体_GB2312" pitchFamily="49" charset="-122"/>
              </a:rPr>
              <a:t>crystallizable</a:t>
            </a:r>
            <a:endParaRPr lang="en-US" altLang="zh-CN" b="1" dirty="0">
              <a:latin typeface="楷体_GB2312" pitchFamily="49" charset="-122"/>
              <a:ea typeface="楷体_GB2312" pitchFamily="49" charset="-122"/>
            </a:endParaRPr>
          </a:p>
        </p:txBody>
      </p:sp>
      <p:sp>
        <p:nvSpPr>
          <p:cNvPr id="11" name="矩形 10"/>
          <p:cNvSpPr/>
          <p:nvPr/>
        </p:nvSpPr>
        <p:spPr>
          <a:xfrm>
            <a:off x="8006680" y="5355833"/>
            <a:ext cx="2299027" cy="369332"/>
          </a:xfrm>
          <a:prstGeom prst="rect">
            <a:avLst/>
          </a:prstGeom>
        </p:spPr>
        <p:txBody>
          <a:bodyPr wrap="none">
            <a:spAutoFit/>
          </a:bodyPr>
          <a:lstStyle/>
          <a:p>
            <a:r>
              <a:rPr lang="en-US" altLang="zh-CN" b="1" dirty="0">
                <a:latin typeface="Comic Sans MS" panose="030F0702030302020204" pitchFamily="66" charset="0"/>
                <a:ea typeface="楷体_GB2312" pitchFamily="49" charset="-122"/>
              </a:rPr>
              <a:t>2</a:t>
            </a:r>
            <a:r>
              <a:rPr lang="zh-CN" altLang="en-US" b="1" dirty="0">
                <a:latin typeface="Comic Sans MS" panose="030F0702030302020204" pitchFamily="66" charset="0"/>
                <a:ea typeface="楷体_GB2312" pitchFamily="49" charset="-122"/>
              </a:rPr>
              <a:t>个</a:t>
            </a:r>
            <a:r>
              <a:rPr lang="en-US" altLang="zh-CN" b="1" dirty="0" smtClean="0">
                <a:latin typeface="Comic Sans MS" panose="030F0702030302020204" pitchFamily="66" charset="0"/>
                <a:ea typeface="楷体_GB2312" pitchFamily="49" charset="-122"/>
              </a:rPr>
              <a:t>1/2H</a:t>
            </a:r>
            <a:r>
              <a:rPr lang="zh-CN" altLang="en-US" b="1" dirty="0" smtClean="0">
                <a:latin typeface="Comic Sans MS" panose="030F0702030302020204" pitchFamily="66" charset="0"/>
                <a:ea typeface="楷体_GB2312" pitchFamily="49" charset="-122"/>
              </a:rPr>
              <a:t>，</a:t>
            </a:r>
            <a:r>
              <a:rPr lang="zh-CN" altLang="en-US" b="1" dirty="0" smtClean="0">
                <a:latin typeface="等线" panose="02010600030101010101" pitchFamily="2" charset="-122"/>
                <a:ea typeface="等线" panose="02010600030101010101" pitchFamily="2" charset="-122"/>
              </a:rPr>
              <a:t>效应功能</a:t>
            </a:r>
            <a:endParaRPr lang="zh-CN" altLang="en-US"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4.58333E-6 3.7037E-7 L 0.27786 -0.11482 " pathEditMode="relative" rAng="0" ptsTypes="AA">
                                      <p:cBhvr>
                                        <p:cTn id="12" dur="2000" fill="hold"/>
                                        <p:tgtEl>
                                          <p:spTgt spid="6"/>
                                        </p:tgtEl>
                                        <p:attrNameLst>
                                          <p:attrName>ppt_x</p:attrName>
                                          <p:attrName>ppt_y</p:attrName>
                                        </p:attrNameLst>
                                      </p:cBhvr>
                                      <p:rCtr x="13893" y="-5741"/>
                                    </p:animMotion>
                                  </p:childTnLst>
                                </p:cTn>
                              </p:par>
                              <p:par>
                                <p:cTn id="13" presetID="56" presetClass="path" presetSubtype="0" accel="50000" decel="50000" fill="hold" nodeType="withEffect">
                                  <p:stCondLst>
                                    <p:cond delay="0"/>
                                  </p:stCondLst>
                                  <p:childTnLst>
                                    <p:animMotion origin="layout" path="M 2.08333E-7 -4.81481E-6 L 0.28294 -0.11458 " pathEditMode="relative" rAng="0" ptsTypes="AA">
                                      <p:cBhvr>
                                        <p:cTn id="14" dur="2000" fill="hold"/>
                                        <p:tgtEl>
                                          <p:spTgt spid="4"/>
                                        </p:tgtEl>
                                        <p:attrNameLst>
                                          <p:attrName>ppt_x</p:attrName>
                                          <p:attrName>ppt_y</p:attrName>
                                        </p:attrNameLst>
                                      </p:cBhvr>
                                      <p:rCtr x="14141" y="-5741"/>
                                    </p:animMotion>
                                  </p:childTnLst>
                                </p:cTn>
                              </p:par>
                              <p:par>
                                <p:cTn id="15" presetID="63" presetClass="path" presetSubtype="0" accel="50000" decel="50000" fill="hold" nodeType="withEffect">
                                  <p:stCondLst>
                                    <p:cond delay="0"/>
                                  </p:stCondLst>
                                  <p:childTnLst>
                                    <p:animMotion origin="layout" path="M 2.29167E-6 1.11111E-6 L 0.28685 0.02477 " pathEditMode="relative" rAng="0" ptsTypes="AA">
                                      <p:cBhvr>
                                        <p:cTn id="16" dur="2000" fill="hold"/>
                                        <p:tgtEl>
                                          <p:spTgt spid="24"/>
                                        </p:tgtEl>
                                        <p:attrNameLst>
                                          <p:attrName>ppt_x</p:attrName>
                                          <p:attrName>ppt_y</p:attrName>
                                        </p:attrNameLst>
                                      </p:cBhvr>
                                      <p:rCtr x="14336" y="1227"/>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0" presetClass="entr" presetSubtype="0" fill="hold" grpId="0" nodeType="after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3" grpId="0"/>
      <p:bldP spid="2" grpId="0"/>
      <p:bldP spid="9" grpId="0"/>
      <p:bldP spid="10" grpId="0"/>
      <p:bldP spid="65"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39354" y="3985631"/>
            <a:ext cx="2825262" cy="1584241"/>
            <a:chOff x="3727938" y="4072930"/>
            <a:chExt cx="2825262" cy="1584241"/>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98062" y="4072930"/>
              <a:ext cx="850106" cy="1584241"/>
            </a:xfrm>
            <a:prstGeom prst="rect">
              <a:avLst/>
            </a:prstGeom>
          </p:spPr>
        </p:pic>
        <p:sp>
          <p:nvSpPr>
            <p:cNvPr id="5" name="文本框 4"/>
            <p:cNvSpPr txBox="1"/>
            <p:nvPr/>
          </p:nvSpPr>
          <p:spPr>
            <a:xfrm>
              <a:off x="3727938" y="4501662"/>
              <a:ext cx="2825262" cy="513890"/>
            </a:xfrm>
            <a:prstGeom prst="rect">
              <a:avLst/>
            </a:prstGeom>
            <a:noFill/>
          </p:spPr>
          <p:txBody>
            <a:bodyPr wrap="square" rtlCol="0">
              <a:spAutoFit/>
            </a:bodyPr>
            <a:lstStyle/>
            <a:p>
              <a:endParaRPr lang="zh-CN" altLang="en-US" dirty="0"/>
            </a:p>
          </p:txBody>
        </p:sp>
      </p:grpSp>
      <p:grpSp>
        <p:nvGrpSpPr>
          <p:cNvPr id="121" name="组合 120"/>
          <p:cNvGrpSpPr/>
          <p:nvPr/>
        </p:nvGrpSpPr>
        <p:grpSpPr>
          <a:xfrm>
            <a:off x="877452" y="2272085"/>
            <a:ext cx="3086101" cy="3385086"/>
            <a:chOff x="-71316" y="610521"/>
            <a:chExt cx="4887626" cy="4950653"/>
          </a:xfrm>
        </p:grpSpPr>
        <p:pic>
          <p:nvPicPr>
            <p:cNvPr id="122" name="图片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617" y="2240201"/>
              <a:ext cx="2113760" cy="942499"/>
            </a:xfrm>
            <a:prstGeom prst="rect">
              <a:avLst/>
            </a:prstGeom>
          </p:spPr>
        </p:pic>
        <p:pic>
          <p:nvPicPr>
            <p:cNvPr id="123" name="图片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316" y="686696"/>
              <a:ext cx="2580434" cy="2296769"/>
            </a:xfrm>
            <a:prstGeom prst="rect">
              <a:avLst/>
            </a:prstGeom>
          </p:spPr>
        </p:pic>
        <p:pic>
          <p:nvPicPr>
            <p:cNvPr id="124" name="图片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876" y="610521"/>
              <a:ext cx="2580434" cy="2296769"/>
            </a:xfrm>
            <a:prstGeom prst="rect">
              <a:avLst/>
            </a:prstGeom>
          </p:spPr>
        </p:pic>
        <p:pic>
          <p:nvPicPr>
            <p:cNvPr id="125" name="图片 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2497" y="3069816"/>
              <a:ext cx="850994" cy="2491358"/>
            </a:xfrm>
            <a:prstGeom prst="rect">
              <a:avLst/>
            </a:prstGeom>
          </p:spPr>
        </p:pic>
        <p:pic>
          <p:nvPicPr>
            <p:cNvPr id="126" name="图片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1503" y="3068454"/>
              <a:ext cx="850994" cy="2492720"/>
            </a:xfrm>
            <a:prstGeom prst="rect">
              <a:avLst/>
            </a:prstGeom>
          </p:spPr>
        </p:pic>
      </p:grpSp>
      <p:sp>
        <p:nvSpPr>
          <p:cNvPr id="16" name="文本框 15"/>
          <p:cNvSpPr txBox="1"/>
          <p:nvPr/>
        </p:nvSpPr>
        <p:spPr>
          <a:xfrm>
            <a:off x="4542629" y="4658255"/>
            <a:ext cx="658729" cy="400110"/>
          </a:xfrm>
          <a:prstGeom prst="rect">
            <a:avLst/>
          </a:prstGeom>
          <a:noFill/>
        </p:spPr>
        <p:txBody>
          <a:bodyPr wrap="square">
            <a:spAutoFit/>
          </a:bodyPr>
          <a:lstStyle/>
          <a:p>
            <a:pPr eaLnBrk="1" hangingPunct="1"/>
            <a:r>
              <a:rPr lang="en-US" altLang="zh-CN" sz="2000" b="1" dirty="0" err="1"/>
              <a:t>pFc</a:t>
            </a:r>
            <a:r>
              <a:rPr lang="en-US" altLang="zh-CN" sz="2000" b="1" dirty="0">
                <a:latin typeface="Times New Roman" panose="02020603050405020304" pitchFamily="18" charset="0"/>
                <a:cs typeface="Times New Roman" panose="02020603050405020304" pitchFamily="18" charset="0"/>
              </a:rPr>
              <a:t>´</a:t>
            </a:r>
            <a:endParaRPr lang="en-US" altLang="zh-CN" sz="2000" b="1" dirty="0"/>
          </a:p>
        </p:txBody>
      </p:sp>
      <p:sp>
        <p:nvSpPr>
          <p:cNvPr id="17" name="Rectangle 2"/>
          <p:cNvSpPr>
            <a:spLocks noGrp="1" noChangeArrowheads="1"/>
          </p:cNvSpPr>
          <p:nvPr>
            <p:ph type="title"/>
          </p:nvPr>
        </p:nvSpPr>
        <p:spPr>
          <a:xfrm>
            <a:off x="312539" y="231049"/>
            <a:ext cx="7708568" cy="1143000"/>
          </a:xfrm>
        </p:spPr>
        <p:txBody>
          <a:bodyPr>
            <a:normAutofit/>
          </a:bodyPr>
          <a:lstStyle/>
          <a:p>
            <a:pPr eaLnBrk="1" hangingPunct="1"/>
            <a:r>
              <a:rPr lang="zh-CN" altLang="en-US" sz="3600" b="1" dirty="0">
                <a:latin typeface="Times New Roman" panose="02020603050405020304" pitchFamily="18" charset="0"/>
                <a:ea typeface="黑体" panose="02010609060101010101" pitchFamily="49" charset="-122"/>
              </a:rPr>
              <a:t>免疫球蛋白水解片段</a:t>
            </a:r>
            <a:r>
              <a:rPr lang="zh-CN" altLang="en-US" sz="3600" b="1" dirty="0" smtClean="0">
                <a:latin typeface="Times New Roman" panose="02020603050405020304" pitchFamily="18" charset="0"/>
                <a:ea typeface="黑体" panose="02010609060101010101" pitchFamily="49" charset="-122"/>
              </a:rPr>
              <a:t>－</a:t>
            </a:r>
            <a:r>
              <a:rPr lang="zh-CN" altLang="en-US" sz="3600" b="1" dirty="0" smtClean="0">
                <a:solidFill>
                  <a:srgbClr val="9B2D8E"/>
                </a:solidFill>
                <a:latin typeface="Times New Roman" panose="02020603050405020304" pitchFamily="18" charset="0"/>
                <a:ea typeface="黑体" panose="02010609060101010101" pitchFamily="49" charset="-122"/>
              </a:rPr>
              <a:t>胃蛋白酶</a:t>
            </a:r>
            <a:endParaRPr lang="zh-CN" altLang="en-US" sz="3600" b="1" dirty="0">
              <a:solidFill>
                <a:srgbClr val="9B2D8E"/>
              </a:solidFill>
              <a:latin typeface="Times New Roman" panose="02020603050405020304" pitchFamily="18" charset="0"/>
              <a:ea typeface="黑体" panose="02010609060101010101" pitchFamily="49" charset="-122"/>
            </a:endParaRPr>
          </a:p>
        </p:txBody>
      </p:sp>
      <p:sp>
        <p:nvSpPr>
          <p:cNvPr id="18" name="右箭头 17"/>
          <p:cNvSpPr/>
          <p:nvPr/>
        </p:nvSpPr>
        <p:spPr>
          <a:xfrm>
            <a:off x="1192245" y="3842537"/>
            <a:ext cx="829386" cy="97094"/>
          </a:xfrm>
          <a:prstGeom prst="rightArrow">
            <a:avLst/>
          </a:prstGeom>
          <a:gradFill flip="none" rotWithShape="1">
            <a:gsLst>
              <a:gs pos="0">
                <a:srgbClr val="9B2D8E">
                  <a:shade val="30000"/>
                  <a:satMod val="115000"/>
                </a:srgbClr>
              </a:gs>
              <a:gs pos="50000">
                <a:srgbClr val="9B2D8E">
                  <a:shade val="67500"/>
                  <a:satMod val="115000"/>
                </a:srgbClr>
              </a:gs>
              <a:gs pos="100000">
                <a:srgbClr val="9B2D8E">
                  <a:shade val="100000"/>
                  <a:satMod val="115000"/>
                </a:srgbClr>
              </a:gs>
            </a:gsLst>
            <a:path path="circle">
              <a:fillToRect l="100000" t="100000"/>
            </a:path>
            <a:tileRect r="-100000" b="-100000"/>
          </a:gradFill>
          <a:ln>
            <a:solidFill>
              <a:srgbClr val="9B2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463215" y="1852851"/>
            <a:ext cx="1009835" cy="400110"/>
          </a:xfrm>
          <a:prstGeom prst="rect">
            <a:avLst/>
          </a:prstGeom>
          <a:noFill/>
        </p:spPr>
        <p:txBody>
          <a:bodyPr wrap="square">
            <a:spAutoFit/>
          </a:bodyPr>
          <a:lstStyle/>
          <a:p>
            <a:pPr eaLnBrk="1" hangingPunct="1"/>
            <a:r>
              <a:rPr lang="en-US" altLang="zh-CN" sz="2000" b="1" dirty="0"/>
              <a:t>F(ab</a:t>
            </a:r>
            <a:r>
              <a:rPr lang="en-US" altLang="zh-CN" sz="2000" b="1" dirty="0">
                <a:latin typeface="Times New Roman" panose="02020603050405020304" pitchFamily="18" charset="0"/>
                <a:cs typeface="Times New Roman" panose="02020603050405020304" pitchFamily="18" charset="0"/>
              </a:rPr>
              <a:t>´</a:t>
            </a:r>
            <a:r>
              <a:rPr lang="en-US" altLang="zh-CN" sz="2000" b="1" dirty="0"/>
              <a:t>)</a:t>
            </a:r>
            <a:r>
              <a:rPr lang="en-US" altLang="zh-CN" sz="2000" b="1" baseline="-25000" dirty="0"/>
              <a:t>2</a:t>
            </a:r>
            <a:endParaRPr lang="en-US" altLang="zh-CN" sz="2000" b="1" baseline="-25000" dirty="0"/>
          </a:p>
        </p:txBody>
      </p:sp>
      <p:grpSp>
        <p:nvGrpSpPr>
          <p:cNvPr id="33" name="组合 32"/>
          <p:cNvGrpSpPr/>
          <p:nvPr/>
        </p:nvGrpSpPr>
        <p:grpSpPr>
          <a:xfrm>
            <a:off x="877451" y="2272085"/>
            <a:ext cx="3086101" cy="1758767"/>
            <a:chOff x="-71316" y="610521"/>
            <a:chExt cx="4887626" cy="2572178"/>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617" y="2240201"/>
              <a:ext cx="2113759" cy="942498"/>
            </a:xfrm>
            <a:prstGeom prst="rect">
              <a:avLst/>
            </a:prstGeom>
          </p:spPr>
        </p:pic>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316" y="686696"/>
              <a:ext cx="2580435" cy="2296770"/>
            </a:xfrm>
            <a:prstGeom prst="rect">
              <a:avLst/>
            </a:prstGeom>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875" y="610521"/>
              <a:ext cx="2580435" cy="2296770"/>
            </a:xfrm>
            <a:prstGeom prst="rect">
              <a:avLst/>
            </a:prstGeom>
          </p:spPr>
        </p:pic>
      </p:grpSp>
      <p:grpSp>
        <p:nvGrpSpPr>
          <p:cNvPr id="38" name="组合 37"/>
          <p:cNvGrpSpPr/>
          <p:nvPr/>
        </p:nvGrpSpPr>
        <p:grpSpPr>
          <a:xfrm>
            <a:off x="7717775" y="1893777"/>
            <a:ext cx="3844111" cy="1259732"/>
            <a:chOff x="5526532" y="3808912"/>
            <a:chExt cx="3527388" cy="1451677"/>
          </a:xfrm>
        </p:grpSpPr>
        <p:sp>
          <p:nvSpPr>
            <p:cNvPr id="39" name="矩形 38"/>
            <p:cNvSpPr/>
            <p:nvPr/>
          </p:nvSpPr>
          <p:spPr>
            <a:xfrm>
              <a:off x="5526532" y="4148393"/>
              <a:ext cx="3527388" cy="1112196"/>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0" name="任意多边形 39"/>
            <p:cNvSpPr/>
            <p:nvPr/>
          </p:nvSpPr>
          <p:spPr>
            <a:xfrm>
              <a:off x="5637450" y="3808912"/>
              <a:ext cx="1402184" cy="678961"/>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r>
                <a:rPr lang="en-US" altLang="zh-CN" sz="2800" b="1" dirty="0"/>
                <a:t>F(ab</a:t>
              </a:r>
              <a:r>
                <a:rPr lang="en-US" altLang="zh-CN" sz="2800" b="1" dirty="0">
                  <a:latin typeface="Times New Roman" panose="02020603050405020304" pitchFamily="18" charset="0"/>
                  <a:cs typeface="Times New Roman" panose="02020603050405020304" pitchFamily="18" charset="0"/>
                </a:rPr>
                <a:t>´</a:t>
              </a:r>
              <a:r>
                <a:rPr lang="en-US" altLang="zh-CN" sz="2800" b="1" dirty="0"/>
                <a:t>)</a:t>
              </a:r>
              <a:r>
                <a:rPr lang="en-US" altLang="zh-CN" sz="2800" b="1" baseline="-25000" dirty="0"/>
                <a:t>2</a:t>
              </a:r>
              <a:endParaRPr lang="en-US" altLang="zh-CN" sz="2800" b="1" baseline="-25000" dirty="0"/>
            </a:p>
          </p:txBody>
        </p:sp>
      </p:grpSp>
      <p:sp>
        <p:nvSpPr>
          <p:cNvPr id="41" name="矩形 40"/>
          <p:cNvSpPr/>
          <p:nvPr/>
        </p:nvSpPr>
        <p:spPr>
          <a:xfrm>
            <a:off x="8150060" y="2599511"/>
            <a:ext cx="2623448" cy="553998"/>
          </a:xfrm>
          <a:prstGeom prst="rect">
            <a:avLst/>
          </a:prstGeom>
        </p:spPr>
        <p:txBody>
          <a:bodyPr wrap="square">
            <a:spAutoFit/>
          </a:bodyPr>
          <a:lstStyle/>
          <a:p>
            <a:pPr>
              <a:lnSpc>
                <a:spcPct val="150000"/>
              </a:lnSpc>
            </a:pPr>
            <a:r>
              <a:rPr lang="zh-CN" altLang="en-US" sz="2000" b="1" dirty="0">
                <a:latin typeface="等线" panose="02010600030101010101" pitchFamily="2" charset="-122"/>
              </a:rPr>
              <a:t>结合</a:t>
            </a:r>
            <a:r>
              <a:rPr lang="zh-CN" altLang="en-US" sz="2000" b="1" dirty="0" smtClean="0">
                <a:latin typeface="等线" panose="02010600030101010101" pitchFamily="2" charset="-122"/>
              </a:rPr>
              <a:t>抗原，双</a:t>
            </a:r>
            <a:r>
              <a:rPr lang="zh-CN" altLang="en-US" sz="2000" b="1" dirty="0" smtClean="0">
                <a:latin typeface="等线" panose="02010600030101010101" pitchFamily="2" charset="-122"/>
                <a:ea typeface="等线" panose="02010600030101010101" pitchFamily="2" charset="-122"/>
              </a:rPr>
              <a:t>价</a:t>
            </a:r>
            <a:endParaRPr lang="en-US" altLang="zh-CN" sz="2000" b="1" dirty="0">
              <a:latin typeface="等线" panose="02010600030101010101" pitchFamily="2" charset="-122"/>
              <a:ea typeface="等线" panose="02010600030101010101" pitchFamily="2" charset="-122"/>
            </a:endParaRPr>
          </a:p>
        </p:txBody>
      </p:sp>
      <p:grpSp>
        <p:nvGrpSpPr>
          <p:cNvPr id="42" name="组合 41"/>
          <p:cNvGrpSpPr/>
          <p:nvPr/>
        </p:nvGrpSpPr>
        <p:grpSpPr>
          <a:xfrm>
            <a:off x="7717775" y="4228444"/>
            <a:ext cx="3844111" cy="1259732"/>
            <a:chOff x="5526532" y="3808912"/>
            <a:chExt cx="3527388" cy="1451677"/>
          </a:xfrm>
        </p:grpSpPr>
        <p:sp>
          <p:nvSpPr>
            <p:cNvPr id="43" name="矩形 42"/>
            <p:cNvSpPr/>
            <p:nvPr/>
          </p:nvSpPr>
          <p:spPr>
            <a:xfrm>
              <a:off x="5526532" y="4148393"/>
              <a:ext cx="3527388" cy="1112196"/>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4" name="任意多边形 43"/>
            <p:cNvSpPr/>
            <p:nvPr/>
          </p:nvSpPr>
          <p:spPr>
            <a:xfrm>
              <a:off x="5637450" y="3808912"/>
              <a:ext cx="1402184" cy="678961"/>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r>
                <a:rPr lang="en-US" altLang="zh-CN" sz="2800" b="1" dirty="0" err="1" smtClean="0"/>
                <a:t>pFc</a:t>
              </a:r>
              <a:r>
                <a:rPr lang="en-US" altLang="zh-CN" sz="2800" b="1" dirty="0" smtClean="0">
                  <a:latin typeface="Times New Roman" panose="02020603050405020304" pitchFamily="18" charset="0"/>
                  <a:cs typeface="Times New Roman" panose="02020603050405020304" pitchFamily="18" charset="0"/>
                </a:rPr>
                <a:t>´</a:t>
              </a:r>
              <a:endParaRPr lang="en-US" altLang="zh-CN" sz="2800" b="1" baseline="-25000" dirty="0"/>
            </a:p>
          </p:txBody>
        </p:sp>
      </p:grpSp>
      <p:sp>
        <p:nvSpPr>
          <p:cNvPr id="45" name="矩形 44"/>
          <p:cNvSpPr/>
          <p:nvPr/>
        </p:nvSpPr>
        <p:spPr>
          <a:xfrm>
            <a:off x="8150060" y="4928253"/>
            <a:ext cx="2623448" cy="507127"/>
          </a:xfrm>
          <a:prstGeom prst="rect">
            <a:avLst/>
          </a:prstGeom>
        </p:spPr>
        <p:txBody>
          <a:bodyPr wrap="square">
            <a:spAutoFit/>
          </a:bodyPr>
          <a:lstStyle/>
          <a:p>
            <a:pPr>
              <a:lnSpc>
                <a:spcPct val="150000"/>
              </a:lnSpc>
            </a:pPr>
            <a:r>
              <a:rPr lang="zh-CN" altLang="en-US" sz="2000" b="1" dirty="0" smtClean="0">
                <a:latin typeface="等线" panose="02010600030101010101" pitchFamily="2" charset="-122"/>
                <a:ea typeface="等线" panose="02010600030101010101" pitchFamily="2" charset="-122"/>
              </a:rPr>
              <a:t>无生物学活性</a:t>
            </a:r>
            <a:endParaRPr lang="en-US" altLang="zh-CN" sz="2000" b="1"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2.29167E-6 -7.40741E-7 L 0.28346 -0.08796 " pathEditMode="relative" rAng="0" ptsTypes="AA">
                                      <p:cBhvr>
                                        <p:cTn id="12" dur="2000" fill="hold"/>
                                        <p:tgtEl>
                                          <p:spTgt spid="33"/>
                                        </p:tgtEl>
                                        <p:attrNameLst>
                                          <p:attrName>ppt_x</p:attrName>
                                          <p:attrName>ppt_y</p:attrName>
                                        </p:attrNameLst>
                                      </p:cBhvr>
                                      <p:rCtr x="14167" y="-4398"/>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3229 0.02176 L 0.28229 0.02176 " pathEditMode="relative" rAng="0" ptsTypes="AA">
                                      <p:cBhvr>
                                        <p:cTn id="28" dur="2000" fill="hold"/>
                                        <p:tgtEl>
                                          <p:spTgt spid="6"/>
                                        </p:tgtEl>
                                        <p:attrNameLst>
                                          <p:attrName>ppt_x</p:attrName>
                                          <p:attrName>ppt_y</p:attrName>
                                        </p:attrNameLst>
                                      </p:cBhvr>
                                      <p:rCtr x="12500" y="0"/>
                                    </p:animMotion>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ldLvl="0" animBg="1"/>
      <p:bldP spid="14" grpId="0"/>
      <p:bldP spid="41"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53383" y="3253605"/>
            <a:ext cx="632370" cy="851429"/>
          </a:xfrm>
          <a:prstGeom prst="rect">
            <a:avLst/>
          </a:prstGeom>
        </p:spPr>
      </p:pic>
      <p:sp>
        <p:nvSpPr>
          <p:cNvPr id="26626" name="Rectangle 7"/>
          <p:cNvSpPr>
            <a:spLocks noGrp="1" noChangeArrowheads="1"/>
          </p:cNvSpPr>
          <p:nvPr>
            <p:ph type="title"/>
          </p:nvPr>
        </p:nvSpPr>
        <p:spPr>
          <a:xfrm>
            <a:off x="269630" y="445539"/>
            <a:ext cx="10515600" cy="1325563"/>
          </a:xfrm>
        </p:spPr>
        <p:txBody>
          <a:bodyPr/>
          <a:lstStyle/>
          <a:p>
            <a:pPr eaLnBrk="1" hangingPunct="1"/>
            <a:r>
              <a:rPr lang="zh-CN" altLang="en-US" b="1" dirty="0" smtClean="0">
                <a:solidFill>
                  <a:schemeClr val="tx1"/>
                </a:solidFill>
                <a:ea typeface="黑体" panose="02010609060101010101" pitchFamily="49" charset="-122"/>
              </a:rPr>
              <a:t>免疫球蛋白</a:t>
            </a:r>
            <a:r>
              <a:rPr lang="zh-CN" altLang="en-US" b="1" dirty="0">
                <a:solidFill>
                  <a:schemeClr val="tx1"/>
                </a:solidFill>
                <a:ea typeface="黑体" panose="02010609060101010101" pitchFamily="49" charset="-122"/>
              </a:rPr>
              <a:t>的其它成分</a:t>
            </a:r>
            <a:endParaRPr lang="zh-CN" altLang="en-US" b="1" dirty="0">
              <a:solidFill>
                <a:schemeClr val="tx1"/>
              </a:solidFill>
              <a:ea typeface="黑体" panose="02010609060101010101" pitchFamily="49" charset="-122"/>
            </a:endParaRPr>
          </a:p>
        </p:txBody>
      </p:sp>
      <p:sp>
        <p:nvSpPr>
          <p:cNvPr id="25" name="任意多边形 21"/>
          <p:cNvSpPr/>
          <p:nvPr/>
        </p:nvSpPr>
        <p:spPr>
          <a:xfrm>
            <a:off x="7517116" y="3180439"/>
            <a:ext cx="535037" cy="797533"/>
          </a:xfrm>
          <a:custGeom>
            <a:avLst/>
            <a:gdLst>
              <a:gd name="connsiteX0" fmla="*/ 0 w 350982"/>
              <a:gd name="connsiteY0" fmla="*/ 619088 h 619088"/>
              <a:gd name="connsiteX1" fmla="*/ 193964 w 350982"/>
              <a:gd name="connsiteY1" fmla="*/ 27961 h 619088"/>
              <a:gd name="connsiteX2" fmla="*/ 350982 w 350982"/>
              <a:gd name="connsiteY2" fmla="*/ 92616 h 619088"/>
            </a:gdLst>
            <a:ahLst/>
            <a:cxnLst>
              <a:cxn ang="0">
                <a:pos x="connsiteX0" y="connsiteY0"/>
              </a:cxn>
              <a:cxn ang="0">
                <a:pos x="connsiteX1" y="connsiteY1"/>
              </a:cxn>
              <a:cxn ang="0">
                <a:pos x="connsiteX2" y="connsiteY2"/>
              </a:cxn>
            </a:cxnLst>
            <a:rect l="l" t="t" r="r" b="b"/>
            <a:pathLst>
              <a:path w="350982" h="619088">
                <a:moveTo>
                  <a:pt x="0" y="619088"/>
                </a:moveTo>
                <a:cubicBezTo>
                  <a:pt x="67733" y="367397"/>
                  <a:pt x="135467" y="115706"/>
                  <a:pt x="193964" y="27961"/>
                </a:cubicBezTo>
                <a:cubicBezTo>
                  <a:pt x="252461" y="-59784"/>
                  <a:pt x="315576" y="86458"/>
                  <a:pt x="350982" y="92616"/>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7"/>
          <p:cNvSpPr/>
          <p:nvPr/>
        </p:nvSpPr>
        <p:spPr>
          <a:xfrm>
            <a:off x="9206707" y="3102948"/>
            <a:ext cx="535037" cy="863126"/>
          </a:xfrm>
          <a:custGeom>
            <a:avLst/>
            <a:gdLst>
              <a:gd name="connsiteX0" fmla="*/ 0 w 350982"/>
              <a:gd name="connsiteY0" fmla="*/ 670005 h 670005"/>
              <a:gd name="connsiteX1" fmla="*/ 184727 w 350982"/>
              <a:gd name="connsiteY1" fmla="*/ 51169 h 670005"/>
              <a:gd name="connsiteX2" fmla="*/ 350982 w 350982"/>
              <a:gd name="connsiteY2" fmla="*/ 78878 h 670005"/>
            </a:gdLst>
            <a:ahLst/>
            <a:cxnLst>
              <a:cxn ang="0">
                <a:pos x="connsiteX0" y="connsiteY0"/>
              </a:cxn>
              <a:cxn ang="0">
                <a:pos x="connsiteX1" y="connsiteY1"/>
              </a:cxn>
              <a:cxn ang="0">
                <a:pos x="connsiteX2" y="connsiteY2"/>
              </a:cxn>
            </a:cxnLst>
            <a:rect l="l" t="t" r="r" b="b"/>
            <a:pathLst>
              <a:path w="350982" h="670005">
                <a:moveTo>
                  <a:pt x="0" y="670005"/>
                </a:moveTo>
                <a:cubicBezTo>
                  <a:pt x="63115" y="409847"/>
                  <a:pt x="126230" y="149690"/>
                  <a:pt x="184727" y="51169"/>
                </a:cubicBezTo>
                <a:cubicBezTo>
                  <a:pt x="243224" y="-47352"/>
                  <a:pt x="297103" y="15763"/>
                  <a:pt x="350982" y="78878"/>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488959" y="3594237"/>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170735" y="3594237"/>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18"/>
          <p:cNvSpPr/>
          <p:nvPr/>
        </p:nvSpPr>
        <p:spPr>
          <a:xfrm>
            <a:off x="6559681" y="3493203"/>
            <a:ext cx="957435" cy="821560"/>
          </a:xfrm>
          <a:custGeom>
            <a:avLst/>
            <a:gdLst>
              <a:gd name="connsiteX0" fmla="*/ 0 w 711200"/>
              <a:gd name="connsiteY0" fmla="*/ 0 h 637739"/>
              <a:gd name="connsiteX1" fmla="*/ 526472 w 711200"/>
              <a:gd name="connsiteY1" fmla="*/ 628072 h 637739"/>
              <a:gd name="connsiteX2" fmla="*/ 711200 w 711200"/>
              <a:gd name="connsiteY2" fmla="*/ 378691 h 637739"/>
            </a:gdLst>
            <a:ahLst/>
            <a:cxnLst>
              <a:cxn ang="0">
                <a:pos x="connsiteX0" y="connsiteY0"/>
              </a:cxn>
              <a:cxn ang="0">
                <a:pos x="connsiteX1" y="connsiteY1"/>
              </a:cxn>
              <a:cxn ang="0">
                <a:pos x="connsiteX2" y="connsiteY2"/>
              </a:cxn>
            </a:cxnLst>
            <a:rect l="l" t="t" r="r" b="b"/>
            <a:pathLst>
              <a:path w="711200" h="637739">
                <a:moveTo>
                  <a:pt x="0" y="0"/>
                </a:moveTo>
                <a:cubicBezTo>
                  <a:pt x="203969" y="282478"/>
                  <a:pt x="407939" y="564957"/>
                  <a:pt x="526472" y="628072"/>
                </a:cubicBezTo>
                <a:cubicBezTo>
                  <a:pt x="645005" y="691187"/>
                  <a:pt x="675794" y="426412"/>
                  <a:pt x="711200" y="378691"/>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159948" y="4184905"/>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23"/>
          <p:cNvSpPr/>
          <p:nvPr/>
        </p:nvSpPr>
        <p:spPr>
          <a:xfrm>
            <a:off x="8034327" y="3287851"/>
            <a:ext cx="1168634" cy="998193"/>
          </a:xfrm>
          <a:custGeom>
            <a:avLst/>
            <a:gdLst>
              <a:gd name="connsiteX0" fmla="*/ 0 w 766618"/>
              <a:gd name="connsiteY0" fmla="*/ 0 h 774851"/>
              <a:gd name="connsiteX1" fmla="*/ 489527 w 766618"/>
              <a:gd name="connsiteY1" fmla="*/ 748145 h 774851"/>
              <a:gd name="connsiteX2" fmla="*/ 766618 w 766618"/>
              <a:gd name="connsiteY2" fmla="*/ 535709 h 774851"/>
            </a:gdLst>
            <a:ahLst/>
            <a:cxnLst>
              <a:cxn ang="0">
                <a:pos x="connsiteX0" y="connsiteY0"/>
              </a:cxn>
              <a:cxn ang="0">
                <a:pos x="connsiteX1" y="connsiteY1"/>
              </a:cxn>
              <a:cxn ang="0">
                <a:pos x="connsiteX2" y="connsiteY2"/>
              </a:cxn>
            </a:cxnLst>
            <a:rect l="l" t="t" r="r" b="b"/>
            <a:pathLst>
              <a:path w="766618" h="774851">
                <a:moveTo>
                  <a:pt x="0" y="0"/>
                </a:moveTo>
                <a:cubicBezTo>
                  <a:pt x="180878" y="329430"/>
                  <a:pt x="361757" y="658860"/>
                  <a:pt x="489527" y="748145"/>
                </a:cubicBezTo>
                <a:cubicBezTo>
                  <a:pt x="617297" y="837430"/>
                  <a:pt x="691957" y="686569"/>
                  <a:pt x="766618" y="535709"/>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832246" y="3126428"/>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278206" y="3710531"/>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755379" y="4184985"/>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28"/>
          <p:cNvSpPr/>
          <p:nvPr/>
        </p:nvSpPr>
        <p:spPr>
          <a:xfrm>
            <a:off x="9727671" y="3168867"/>
            <a:ext cx="422398" cy="702021"/>
          </a:xfrm>
          <a:custGeom>
            <a:avLst/>
            <a:gdLst>
              <a:gd name="connsiteX0" fmla="*/ 0 w 277091"/>
              <a:gd name="connsiteY0" fmla="*/ 0 h 544945"/>
              <a:gd name="connsiteX1" fmla="*/ 277091 w 277091"/>
              <a:gd name="connsiteY1" fmla="*/ 544945 h 544945"/>
            </a:gdLst>
            <a:ahLst/>
            <a:cxnLst>
              <a:cxn ang="0">
                <a:pos x="connsiteX0" y="connsiteY0"/>
              </a:cxn>
              <a:cxn ang="0">
                <a:pos x="connsiteX1" y="connsiteY1"/>
              </a:cxn>
            </a:cxnLst>
            <a:rect l="l" t="t" r="r" b="b"/>
            <a:pathLst>
              <a:path w="277091" h="544945">
                <a:moveTo>
                  <a:pt x="0" y="0"/>
                </a:moveTo>
                <a:lnTo>
                  <a:pt x="277091" y="544945"/>
                </a:ln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569593" y="3062121"/>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132" y="2130061"/>
            <a:ext cx="4345716" cy="3565494"/>
          </a:xfrm>
          <a:prstGeom prst="rect">
            <a:avLst/>
          </a:prstGeom>
        </p:spPr>
      </p:pic>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317" y="3811669"/>
            <a:ext cx="535345" cy="664899"/>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415" y="2682735"/>
            <a:ext cx="4802815" cy="2055592"/>
          </a:xfrm>
          <a:prstGeom prst="rect">
            <a:avLst/>
          </a:prstGeom>
        </p:spPr>
      </p:pic>
      <p:sp>
        <p:nvSpPr>
          <p:cNvPr id="43" name="文本框 42"/>
          <p:cNvSpPr txBox="1"/>
          <p:nvPr/>
        </p:nvSpPr>
        <p:spPr>
          <a:xfrm>
            <a:off x="7984108" y="5620199"/>
            <a:ext cx="1066914" cy="707886"/>
          </a:xfrm>
          <a:prstGeom prst="rect">
            <a:avLst/>
          </a:prstGeom>
          <a:noFill/>
        </p:spPr>
        <p:txBody>
          <a:bodyPr wrap="square" rtlCol="0">
            <a:spAutoFit/>
          </a:bodyPr>
          <a:lstStyle/>
          <a:p>
            <a:r>
              <a:rPr lang="en-US" altLang="zh-CN" sz="4000" b="1" dirty="0" smtClean="0"/>
              <a:t>IgA</a:t>
            </a:r>
            <a:endParaRPr lang="zh-CN" altLang="en-US" sz="4000" b="1" dirty="0"/>
          </a:p>
        </p:txBody>
      </p:sp>
      <p:sp>
        <p:nvSpPr>
          <p:cNvPr id="44" name="文本框 43"/>
          <p:cNvSpPr txBox="1"/>
          <p:nvPr/>
        </p:nvSpPr>
        <p:spPr>
          <a:xfrm>
            <a:off x="2491903" y="5695555"/>
            <a:ext cx="1209527" cy="707886"/>
          </a:xfrm>
          <a:prstGeom prst="rect">
            <a:avLst/>
          </a:prstGeom>
          <a:noFill/>
        </p:spPr>
        <p:txBody>
          <a:bodyPr wrap="square" rtlCol="0">
            <a:spAutoFit/>
          </a:bodyPr>
          <a:lstStyle/>
          <a:p>
            <a:r>
              <a:rPr lang="en-US" altLang="zh-CN" sz="4000" b="1" dirty="0" smtClean="0"/>
              <a:t>IgM</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mph" presetSubtype="0" fill="hold" nodeType="clickEffect">
                                  <p:stCondLst>
                                    <p:cond delay="0"/>
                                  </p:stCondLst>
                                  <p:childTnLst>
                                    <p:anim calcmode="discrete" valueType="str">
                                      <p:cBhvr>
                                        <p:cTn id="16" dur="1000" fill="hold"/>
                                        <p:tgtEl>
                                          <p:spTgt spid="40"/>
                                        </p:tgtEl>
                                        <p:attrNameLst>
                                          <p:attrName>style.visibility</p:attrName>
                                        </p:attrNameLst>
                                      </p:cBhvr>
                                      <p:tavLst>
                                        <p:tav tm="0">
                                          <p:val>
                                            <p:strVal val="hidden"/>
                                          </p:val>
                                        </p:tav>
                                        <p:tav tm="50000">
                                          <p:val>
                                            <p:strVal val="visible"/>
                                          </p:val>
                                        </p:tav>
                                      </p:tavLst>
                                    </p:anim>
                                  </p:childTnLst>
                                </p:cTn>
                              </p:par>
                              <p:par>
                                <p:cTn id="17" presetID="35" presetClass="emph" presetSubtype="0" fill="hold" nodeType="withEffect">
                                  <p:stCondLst>
                                    <p:cond delay="0"/>
                                  </p:stCondLst>
                                  <p:childTnLst>
                                    <p:anim calcmode="discrete" valueType="str">
                                      <p:cBhvr>
                                        <p:cTn id="18" dur="1000" fill="hold"/>
                                        <p:tgtEl>
                                          <p:spTgt spid="42"/>
                                        </p:tgtEl>
                                        <p:attrNameLst>
                                          <p:attrName>style.visibility</p:attrName>
                                        </p:attrNameLst>
                                      </p:cBhvr>
                                      <p:tavLst>
                                        <p:tav tm="0">
                                          <p:val>
                                            <p:strVal val="hidden"/>
                                          </p:val>
                                        </p:tav>
                                        <p:tav tm="50000">
                                          <p:val>
                                            <p:strVal val="visible"/>
                                          </p:val>
                                        </p:tav>
                                      </p:tavLst>
                                    </p:anim>
                                  </p:childTnLst>
                                </p:cTn>
                              </p:par>
                            </p:childTnLst>
                          </p:cTn>
                        </p:par>
                        <p:par>
                          <p:cTn id="19" fill="hold">
                            <p:stCondLst>
                              <p:cond delay="1000"/>
                            </p:stCondLst>
                            <p:childTnLst>
                              <p:par>
                                <p:cTn id="20" presetID="35" presetClass="emph" presetSubtype="0" fill="hold" nodeType="afterEffect">
                                  <p:stCondLst>
                                    <p:cond delay="0"/>
                                  </p:stCondLst>
                                  <p:childTnLst>
                                    <p:anim calcmode="discrete" valueType="str">
                                      <p:cBhvr>
                                        <p:cTn id="21" dur="1000" fill="hold"/>
                                        <p:tgtEl>
                                          <p:spTgt spid="40"/>
                                        </p:tgtEl>
                                        <p:attrNameLst>
                                          <p:attrName>style.visibility</p:attrName>
                                        </p:attrNameLst>
                                      </p:cBhvr>
                                      <p:tavLst>
                                        <p:tav tm="0">
                                          <p:val>
                                            <p:strVal val="hidden"/>
                                          </p:val>
                                        </p:tav>
                                        <p:tav tm="50000">
                                          <p:val>
                                            <p:strVal val="visible"/>
                                          </p:val>
                                        </p:tav>
                                      </p:tavLst>
                                    </p:anim>
                                  </p:childTnLst>
                                </p:cTn>
                              </p:par>
                              <p:par>
                                <p:cTn id="22" presetID="35" presetClass="emph" presetSubtype="0" fill="hold" nodeType="withEffect">
                                  <p:stCondLst>
                                    <p:cond delay="0"/>
                                  </p:stCondLst>
                                  <p:childTnLst>
                                    <p:anim calcmode="discrete" valueType="str">
                                      <p:cBhvr>
                                        <p:cTn id="23" dur="1000" fill="hold"/>
                                        <p:tgtEl>
                                          <p:spTgt spid="42"/>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mph" presetSubtype="0" fill="hold" grpId="1" nodeType="clickEffect">
                                  <p:stCondLst>
                                    <p:cond delay="0"/>
                                  </p:stCondLst>
                                  <p:childTnLst>
                                    <p:anim calcmode="discrete" valueType="str">
                                      <p:cBhvr>
                                        <p:cTn id="27" dur="1000" fill="hold"/>
                                        <p:tgtEl>
                                          <p:spTgt spid="27"/>
                                        </p:tgtEl>
                                        <p:attrNameLst>
                                          <p:attrName>style.visibility</p:attrName>
                                        </p:attrNameLst>
                                      </p:cBhvr>
                                      <p:tavLst>
                                        <p:tav tm="0">
                                          <p:val>
                                            <p:strVal val="hidden"/>
                                          </p:val>
                                        </p:tav>
                                        <p:tav tm="50000">
                                          <p:val>
                                            <p:strVal val="visible"/>
                                          </p:val>
                                        </p:tav>
                                      </p:tavLst>
                                    </p:anim>
                                  </p:childTnLst>
                                </p:cTn>
                              </p:par>
                              <p:par>
                                <p:cTn id="28" presetID="35" presetClass="emph" presetSubtype="0" fill="hold" grpId="1" nodeType="withEffect">
                                  <p:stCondLst>
                                    <p:cond delay="0"/>
                                  </p:stCondLst>
                                  <p:childTnLst>
                                    <p:anim calcmode="discrete" valueType="str">
                                      <p:cBhvr>
                                        <p:cTn id="29" dur="1000" fill="hold"/>
                                        <p:tgtEl>
                                          <p:spTgt spid="31"/>
                                        </p:tgtEl>
                                        <p:attrNameLst>
                                          <p:attrName>style.visibility</p:attrName>
                                        </p:attrNameLst>
                                      </p:cBhvr>
                                      <p:tavLst>
                                        <p:tav tm="0">
                                          <p:val>
                                            <p:strVal val="hidden"/>
                                          </p:val>
                                        </p:tav>
                                        <p:tav tm="50000">
                                          <p:val>
                                            <p:strVal val="visible"/>
                                          </p:val>
                                        </p:tav>
                                      </p:tavLst>
                                    </p:anim>
                                  </p:childTnLst>
                                </p:cTn>
                              </p:par>
                              <p:par>
                                <p:cTn id="30" presetID="35" presetClass="emph" presetSubtype="0" fill="hold" grpId="1" nodeType="withEffect">
                                  <p:stCondLst>
                                    <p:cond delay="0"/>
                                  </p:stCondLst>
                                  <p:childTnLst>
                                    <p:anim calcmode="discrete" valueType="str">
                                      <p:cBhvr>
                                        <p:cTn id="31" dur="1000" fill="hold"/>
                                        <p:tgtEl>
                                          <p:spTgt spid="30"/>
                                        </p:tgtEl>
                                        <p:attrNameLst>
                                          <p:attrName>style.visibility</p:attrName>
                                        </p:attrNameLst>
                                      </p:cBhvr>
                                      <p:tavLst>
                                        <p:tav tm="0">
                                          <p:val>
                                            <p:strVal val="hidden"/>
                                          </p:val>
                                        </p:tav>
                                        <p:tav tm="50000">
                                          <p:val>
                                            <p:strVal val="visible"/>
                                          </p:val>
                                        </p:tav>
                                      </p:tavLst>
                                    </p:anim>
                                  </p:childTnLst>
                                </p:cTn>
                              </p:par>
                              <p:par>
                                <p:cTn id="32" presetID="35" presetClass="emph" presetSubtype="0" fill="hold" grpId="1" nodeType="withEffect">
                                  <p:stCondLst>
                                    <p:cond delay="0"/>
                                  </p:stCondLst>
                                  <p:childTnLst>
                                    <p:anim calcmode="discrete" valueType="str">
                                      <p:cBhvr>
                                        <p:cTn id="33" dur="1000" fill="hold"/>
                                        <p:tgtEl>
                                          <p:spTgt spid="25"/>
                                        </p:tgtEl>
                                        <p:attrNameLst>
                                          <p:attrName>style.visibility</p:attrName>
                                        </p:attrNameLst>
                                      </p:cBhvr>
                                      <p:tavLst>
                                        <p:tav tm="0">
                                          <p:val>
                                            <p:strVal val="hidden"/>
                                          </p:val>
                                        </p:tav>
                                        <p:tav tm="50000">
                                          <p:val>
                                            <p:strVal val="visible"/>
                                          </p:val>
                                        </p:tav>
                                      </p:tavLst>
                                    </p:anim>
                                  </p:childTnLst>
                                </p:cTn>
                              </p:par>
                              <p:par>
                                <p:cTn id="34" presetID="35" presetClass="emph" presetSubtype="0" fill="hold" grpId="1" nodeType="withEffect">
                                  <p:stCondLst>
                                    <p:cond delay="0"/>
                                  </p:stCondLst>
                                  <p:childTnLst>
                                    <p:anim calcmode="discrete" valueType="str">
                                      <p:cBhvr>
                                        <p:cTn id="35" dur="1000" fill="hold"/>
                                        <p:tgtEl>
                                          <p:spTgt spid="33"/>
                                        </p:tgtEl>
                                        <p:attrNameLst>
                                          <p:attrName>style.visibility</p:attrName>
                                        </p:attrNameLst>
                                      </p:cBhvr>
                                      <p:tavLst>
                                        <p:tav tm="0">
                                          <p:val>
                                            <p:strVal val="hidden"/>
                                          </p:val>
                                        </p:tav>
                                        <p:tav tm="50000">
                                          <p:val>
                                            <p:strVal val="visible"/>
                                          </p:val>
                                        </p:tav>
                                      </p:tavLst>
                                    </p:anim>
                                  </p:childTnLst>
                                </p:cTn>
                              </p:par>
                              <p:par>
                                <p:cTn id="36" presetID="35" presetClass="emph" presetSubtype="0" fill="hold" grpId="1" nodeType="withEffect">
                                  <p:stCondLst>
                                    <p:cond delay="0"/>
                                  </p:stCondLst>
                                  <p:childTnLst>
                                    <p:anim calcmode="discrete" valueType="str">
                                      <p:cBhvr>
                                        <p:cTn id="37" dur="1000" fill="hold"/>
                                        <p:tgtEl>
                                          <p:spTgt spid="34"/>
                                        </p:tgtEl>
                                        <p:attrNameLst>
                                          <p:attrName>style.visibility</p:attrName>
                                        </p:attrNameLst>
                                      </p:cBhvr>
                                      <p:tavLst>
                                        <p:tav tm="0">
                                          <p:val>
                                            <p:strVal val="hidden"/>
                                          </p:val>
                                        </p:tav>
                                        <p:tav tm="50000">
                                          <p:val>
                                            <p:strVal val="visible"/>
                                          </p:val>
                                        </p:tav>
                                      </p:tavLst>
                                    </p:anim>
                                  </p:childTnLst>
                                </p:cTn>
                              </p:par>
                              <p:par>
                                <p:cTn id="38" presetID="35" presetClass="emph" presetSubtype="0" fill="hold" grpId="1" nodeType="withEffect">
                                  <p:stCondLst>
                                    <p:cond delay="0"/>
                                  </p:stCondLst>
                                  <p:childTnLst>
                                    <p:anim calcmode="discrete" valueType="str">
                                      <p:cBhvr>
                                        <p:cTn id="39" dur="1000" fill="hold"/>
                                        <p:tgtEl>
                                          <p:spTgt spid="35"/>
                                        </p:tgtEl>
                                        <p:attrNameLst>
                                          <p:attrName>style.visibility</p:attrName>
                                        </p:attrNameLst>
                                      </p:cBhvr>
                                      <p:tavLst>
                                        <p:tav tm="0">
                                          <p:val>
                                            <p:strVal val="hidden"/>
                                          </p:val>
                                        </p:tav>
                                        <p:tav tm="50000">
                                          <p:val>
                                            <p:strVal val="visible"/>
                                          </p:val>
                                        </p:tav>
                                      </p:tavLst>
                                    </p:anim>
                                  </p:childTnLst>
                                </p:cTn>
                              </p:par>
                              <p:par>
                                <p:cTn id="40" presetID="35" presetClass="emph" presetSubtype="0" fill="hold" grpId="1" nodeType="withEffect">
                                  <p:stCondLst>
                                    <p:cond delay="0"/>
                                  </p:stCondLst>
                                  <p:childTnLst>
                                    <p:anim calcmode="discrete" valueType="str">
                                      <p:cBhvr>
                                        <p:cTn id="41" dur="1000" fill="hold"/>
                                        <p:tgtEl>
                                          <p:spTgt spid="28"/>
                                        </p:tgtEl>
                                        <p:attrNameLst>
                                          <p:attrName>style.visibility</p:attrName>
                                        </p:attrNameLst>
                                      </p:cBhvr>
                                      <p:tavLst>
                                        <p:tav tm="0">
                                          <p:val>
                                            <p:strVal val="hidden"/>
                                          </p:val>
                                        </p:tav>
                                        <p:tav tm="50000">
                                          <p:val>
                                            <p:strVal val="visible"/>
                                          </p:val>
                                        </p:tav>
                                      </p:tavLst>
                                    </p:anim>
                                  </p:childTnLst>
                                </p:cTn>
                              </p:par>
                              <p:par>
                                <p:cTn id="42" presetID="35" presetClass="emph" presetSubtype="0" fill="hold" grpId="1" nodeType="withEffect">
                                  <p:stCondLst>
                                    <p:cond delay="0"/>
                                  </p:stCondLst>
                                  <p:childTnLst>
                                    <p:anim calcmode="discrete" valueType="str">
                                      <p:cBhvr>
                                        <p:cTn id="43" dur="1000" fill="hold"/>
                                        <p:tgtEl>
                                          <p:spTgt spid="37"/>
                                        </p:tgtEl>
                                        <p:attrNameLst>
                                          <p:attrName>style.visibility</p:attrName>
                                        </p:attrNameLst>
                                      </p:cBhvr>
                                      <p:tavLst>
                                        <p:tav tm="0">
                                          <p:val>
                                            <p:strVal val="hidden"/>
                                          </p:val>
                                        </p:tav>
                                        <p:tav tm="50000">
                                          <p:val>
                                            <p:strVal val="visible"/>
                                          </p:val>
                                        </p:tav>
                                      </p:tavLst>
                                    </p:anim>
                                  </p:childTnLst>
                                </p:cTn>
                              </p:par>
                              <p:par>
                                <p:cTn id="44" presetID="35" presetClass="emph" presetSubtype="0" fill="hold" grpId="1" nodeType="withEffect">
                                  <p:stCondLst>
                                    <p:cond delay="0"/>
                                  </p:stCondLst>
                                  <p:childTnLst>
                                    <p:anim calcmode="discrete" valueType="str">
                                      <p:cBhvr>
                                        <p:cTn id="45" dur="1000" fill="hold"/>
                                        <p:tgtEl>
                                          <p:spTgt spid="26"/>
                                        </p:tgtEl>
                                        <p:attrNameLst>
                                          <p:attrName>style.visibility</p:attrName>
                                        </p:attrNameLst>
                                      </p:cBhvr>
                                      <p:tavLst>
                                        <p:tav tm="0">
                                          <p:val>
                                            <p:strVal val="hidden"/>
                                          </p:val>
                                        </p:tav>
                                        <p:tav tm="50000">
                                          <p:val>
                                            <p:strVal val="visible"/>
                                          </p:val>
                                        </p:tav>
                                      </p:tavLst>
                                    </p:anim>
                                  </p:childTnLst>
                                </p:cTn>
                              </p:par>
                              <p:par>
                                <p:cTn id="46" presetID="35" presetClass="emph" presetSubtype="0" fill="hold" grpId="1" nodeType="withEffect">
                                  <p:stCondLst>
                                    <p:cond delay="0"/>
                                  </p:stCondLst>
                                  <p:childTnLst>
                                    <p:anim calcmode="discrete" valueType="str">
                                      <p:cBhvr>
                                        <p:cTn id="47" dur="1000" fill="hold"/>
                                        <p:tgtEl>
                                          <p:spTgt spid="32"/>
                                        </p:tgtEl>
                                        <p:attrNameLst>
                                          <p:attrName>style.visibility</p:attrName>
                                        </p:attrNameLst>
                                      </p:cBhvr>
                                      <p:tavLst>
                                        <p:tav tm="0">
                                          <p:val>
                                            <p:strVal val="hidden"/>
                                          </p:val>
                                        </p:tav>
                                        <p:tav tm="50000">
                                          <p:val>
                                            <p:strVal val="visible"/>
                                          </p:val>
                                        </p:tav>
                                      </p:tavLst>
                                    </p:anim>
                                  </p:childTnLst>
                                </p:cTn>
                              </p:par>
                              <p:par>
                                <p:cTn id="48" presetID="35" presetClass="emph" presetSubtype="0" fill="hold" grpId="1" nodeType="withEffect">
                                  <p:stCondLst>
                                    <p:cond delay="0"/>
                                  </p:stCondLst>
                                  <p:childTnLst>
                                    <p:anim calcmode="discrete" valueType="str">
                                      <p:cBhvr>
                                        <p:cTn id="49" dur="1000" fill="hold"/>
                                        <p:tgtEl>
                                          <p:spTgt spid="36"/>
                                        </p:tgtEl>
                                        <p:attrNameLst>
                                          <p:attrName>style.visibility</p:attrName>
                                        </p:attrNameLst>
                                      </p:cBhvr>
                                      <p:tavLst>
                                        <p:tav tm="0">
                                          <p:val>
                                            <p:strVal val="hidden"/>
                                          </p:val>
                                        </p:tav>
                                        <p:tav tm="50000">
                                          <p:val>
                                            <p:strVal val="visible"/>
                                          </p:val>
                                        </p:tav>
                                      </p:tavLst>
                                    </p:anim>
                                  </p:childTnLst>
                                </p:cTn>
                              </p:par>
                            </p:childTnLst>
                          </p:cTn>
                        </p:par>
                        <p:par>
                          <p:cTn id="50" fill="hold">
                            <p:stCondLst>
                              <p:cond delay="1000"/>
                            </p:stCondLst>
                            <p:childTnLst>
                              <p:par>
                                <p:cTn id="51" presetID="35" presetClass="emph" presetSubtype="0" fill="hold" grpId="2" nodeType="afterEffect">
                                  <p:stCondLst>
                                    <p:cond delay="0"/>
                                  </p:stCondLst>
                                  <p:childTnLst>
                                    <p:anim calcmode="discrete" valueType="str">
                                      <p:cBhvr>
                                        <p:cTn id="52" dur="1000" fill="hold"/>
                                        <p:tgtEl>
                                          <p:spTgt spid="27"/>
                                        </p:tgtEl>
                                        <p:attrNameLst>
                                          <p:attrName>style.visibility</p:attrName>
                                        </p:attrNameLst>
                                      </p:cBhvr>
                                      <p:tavLst>
                                        <p:tav tm="0">
                                          <p:val>
                                            <p:strVal val="hidden"/>
                                          </p:val>
                                        </p:tav>
                                        <p:tav tm="50000">
                                          <p:val>
                                            <p:strVal val="visible"/>
                                          </p:val>
                                        </p:tav>
                                      </p:tavLst>
                                    </p:anim>
                                  </p:childTnLst>
                                </p:cTn>
                              </p:par>
                              <p:par>
                                <p:cTn id="53" presetID="35" presetClass="emph" presetSubtype="0" fill="hold" grpId="2" nodeType="withEffect">
                                  <p:stCondLst>
                                    <p:cond delay="0"/>
                                  </p:stCondLst>
                                  <p:childTnLst>
                                    <p:anim calcmode="discrete" valueType="str">
                                      <p:cBhvr>
                                        <p:cTn id="54" dur="1000" fill="hold"/>
                                        <p:tgtEl>
                                          <p:spTgt spid="31"/>
                                        </p:tgtEl>
                                        <p:attrNameLst>
                                          <p:attrName>style.visibility</p:attrName>
                                        </p:attrNameLst>
                                      </p:cBhvr>
                                      <p:tavLst>
                                        <p:tav tm="0">
                                          <p:val>
                                            <p:strVal val="hidden"/>
                                          </p:val>
                                        </p:tav>
                                        <p:tav tm="50000">
                                          <p:val>
                                            <p:strVal val="visible"/>
                                          </p:val>
                                        </p:tav>
                                      </p:tavLst>
                                    </p:anim>
                                  </p:childTnLst>
                                </p:cTn>
                              </p:par>
                              <p:par>
                                <p:cTn id="55" presetID="35" presetClass="emph" presetSubtype="0" fill="hold" grpId="2" nodeType="withEffect">
                                  <p:stCondLst>
                                    <p:cond delay="0"/>
                                  </p:stCondLst>
                                  <p:childTnLst>
                                    <p:anim calcmode="discrete" valueType="str">
                                      <p:cBhvr>
                                        <p:cTn id="56" dur="1000" fill="hold"/>
                                        <p:tgtEl>
                                          <p:spTgt spid="30"/>
                                        </p:tgtEl>
                                        <p:attrNameLst>
                                          <p:attrName>style.visibility</p:attrName>
                                        </p:attrNameLst>
                                      </p:cBhvr>
                                      <p:tavLst>
                                        <p:tav tm="0">
                                          <p:val>
                                            <p:strVal val="hidden"/>
                                          </p:val>
                                        </p:tav>
                                        <p:tav tm="50000">
                                          <p:val>
                                            <p:strVal val="visible"/>
                                          </p:val>
                                        </p:tav>
                                      </p:tavLst>
                                    </p:anim>
                                  </p:childTnLst>
                                </p:cTn>
                              </p:par>
                              <p:par>
                                <p:cTn id="57" presetID="35" presetClass="emph" presetSubtype="0" fill="hold" grpId="2" nodeType="withEffect">
                                  <p:stCondLst>
                                    <p:cond delay="0"/>
                                  </p:stCondLst>
                                  <p:childTnLst>
                                    <p:anim calcmode="discrete" valueType="str">
                                      <p:cBhvr>
                                        <p:cTn id="58" dur="1000" fill="hold"/>
                                        <p:tgtEl>
                                          <p:spTgt spid="25"/>
                                        </p:tgtEl>
                                        <p:attrNameLst>
                                          <p:attrName>style.visibility</p:attrName>
                                        </p:attrNameLst>
                                      </p:cBhvr>
                                      <p:tavLst>
                                        <p:tav tm="0">
                                          <p:val>
                                            <p:strVal val="hidden"/>
                                          </p:val>
                                        </p:tav>
                                        <p:tav tm="50000">
                                          <p:val>
                                            <p:strVal val="visible"/>
                                          </p:val>
                                        </p:tav>
                                      </p:tavLst>
                                    </p:anim>
                                  </p:childTnLst>
                                </p:cTn>
                              </p:par>
                              <p:par>
                                <p:cTn id="59" presetID="35" presetClass="emph" presetSubtype="0" fill="hold" grpId="2" nodeType="withEffect">
                                  <p:stCondLst>
                                    <p:cond delay="0"/>
                                  </p:stCondLst>
                                  <p:childTnLst>
                                    <p:anim calcmode="discrete" valueType="str">
                                      <p:cBhvr>
                                        <p:cTn id="60" dur="1000" fill="hold"/>
                                        <p:tgtEl>
                                          <p:spTgt spid="33"/>
                                        </p:tgtEl>
                                        <p:attrNameLst>
                                          <p:attrName>style.visibility</p:attrName>
                                        </p:attrNameLst>
                                      </p:cBhvr>
                                      <p:tavLst>
                                        <p:tav tm="0">
                                          <p:val>
                                            <p:strVal val="hidden"/>
                                          </p:val>
                                        </p:tav>
                                        <p:tav tm="50000">
                                          <p:val>
                                            <p:strVal val="visible"/>
                                          </p:val>
                                        </p:tav>
                                      </p:tavLst>
                                    </p:anim>
                                  </p:childTnLst>
                                </p:cTn>
                              </p:par>
                              <p:par>
                                <p:cTn id="61" presetID="35" presetClass="emph" presetSubtype="0" fill="hold" grpId="2" nodeType="withEffect">
                                  <p:stCondLst>
                                    <p:cond delay="0"/>
                                  </p:stCondLst>
                                  <p:childTnLst>
                                    <p:anim calcmode="discrete" valueType="str">
                                      <p:cBhvr>
                                        <p:cTn id="62" dur="1000" fill="hold"/>
                                        <p:tgtEl>
                                          <p:spTgt spid="34"/>
                                        </p:tgtEl>
                                        <p:attrNameLst>
                                          <p:attrName>style.visibility</p:attrName>
                                        </p:attrNameLst>
                                      </p:cBhvr>
                                      <p:tavLst>
                                        <p:tav tm="0">
                                          <p:val>
                                            <p:strVal val="hidden"/>
                                          </p:val>
                                        </p:tav>
                                        <p:tav tm="50000">
                                          <p:val>
                                            <p:strVal val="visible"/>
                                          </p:val>
                                        </p:tav>
                                      </p:tavLst>
                                    </p:anim>
                                  </p:childTnLst>
                                </p:cTn>
                              </p:par>
                              <p:par>
                                <p:cTn id="63" presetID="35" presetClass="emph" presetSubtype="0" fill="hold" grpId="2" nodeType="withEffect">
                                  <p:stCondLst>
                                    <p:cond delay="0"/>
                                  </p:stCondLst>
                                  <p:childTnLst>
                                    <p:anim calcmode="discrete" valueType="str">
                                      <p:cBhvr>
                                        <p:cTn id="64" dur="1000" fill="hold"/>
                                        <p:tgtEl>
                                          <p:spTgt spid="35"/>
                                        </p:tgtEl>
                                        <p:attrNameLst>
                                          <p:attrName>style.visibility</p:attrName>
                                        </p:attrNameLst>
                                      </p:cBhvr>
                                      <p:tavLst>
                                        <p:tav tm="0">
                                          <p:val>
                                            <p:strVal val="hidden"/>
                                          </p:val>
                                        </p:tav>
                                        <p:tav tm="50000">
                                          <p:val>
                                            <p:strVal val="visible"/>
                                          </p:val>
                                        </p:tav>
                                      </p:tavLst>
                                    </p:anim>
                                  </p:childTnLst>
                                </p:cTn>
                              </p:par>
                              <p:par>
                                <p:cTn id="65" presetID="35" presetClass="emph" presetSubtype="0" fill="hold" grpId="2" nodeType="withEffect">
                                  <p:stCondLst>
                                    <p:cond delay="0"/>
                                  </p:stCondLst>
                                  <p:childTnLst>
                                    <p:anim calcmode="discrete" valueType="str">
                                      <p:cBhvr>
                                        <p:cTn id="66" dur="1000" fill="hold"/>
                                        <p:tgtEl>
                                          <p:spTgt spid="28"/>
                                        </p:tgtEl>
                                        <p:attrNameLst>
                                          <p:attrName>style.visibility</p:attrName>
                                        </p:attrNameLst>
                                      </p:cBhvr>
                                      <p:tavLst>
                                        <p:tav tm="0">
                                          <p:val>
                                            <p:strVal val="hidden"/>
                                          </p:val>
                                        </p:tav>
                                        <p:tav tm="50000">
                                          <p:val>
                                            <p:strVal val="visible"/>
                                          </p:val>
                                        </p:tav>
                                      </p:tavLst>
                                    </p:anim>
                                  </p:childTnLst>
                                </p:cTn>
                              </p:par>
                              <p:par>
                                <p:cTn id="67" presetID="35" presetClass="emph" presetSubtype="0" fill="hold" grpId="2" nodeType="withEffect">
                                  <p:stCondLst>
                                    <p:cond delay="0"/>
                                  </p:stCondLst>
                                  <p:childTnLst>
                                    <p:anim calcmode="discrete" valueType="str">
                                      <p:cBhvr>
                                        <p:cTn id="68" dur="1000" fill="hold"/>
                                        <p:tgtEl>
                                          <p:spTgt spid="37"/>
                                        </p:tgtEl>
                                        <p:attrNameLst>
                                          <p:attrName>style.visibility</p:attrName>
                                        </p:attrNameLst>
                                      </p:cBhvr>
                                      <p:tavLst>
                                        <p:tav tm="0">
                                          <p:val>
                                            <p:strVal val="hidden"/>
                                          </p:val>
                                        </p:tav>
                                        <p:tav tm="50000">
                                          <p:val>
                                            <p:strVal val="visible"/>
                                          </p:val>
                                        </p:tav>
                                      </p:tavLst>
                                    </p:anim>
                                  </p:childTnLst>
                                </p:cTn>
                              </p:par>
                              <p:par>
                                <p:cTn id="69" presetID="35" presetClass="emph" presetSubtype="0" fill="hold" grpId="2" nodeType="withEffect">
                                  <p:stCondLst>
                                    <p:cond delay="0"/>
                                  </p:stCondLst>
                                  <p:childTnLst>
                                    <p:anim calcmode="discrete" valueType="str">
                                      <p:cBhvr>
                                        <p:cTn id="70" dur="1000" fill="hold"/>
                                        <p:tgtEl>
                                          <p:spTgt spid="26"/>
                                        </p:tgtEl>
                                        <p:attrNameLst>
                                          <p:attrName>style.visibility</p:attrName>
                                        </p:attrNameLst>
                                      </p:cBhvr>
                                      <p:tavLst>
                                        <p:tav tm="0">
                                          <p:val>
                                            <p:strVal val="hidden"/>
                                          </p:val>
                                        </p:tav>
                                        <p:tav tm="50000">
                                          <p:val>
                                            <p:strVal val="visible"/>
                                          </p:val>
                                        </p:tav>
                                      </p:tavLst>
                                    </p:anim>
                                  </p:childTnLst>
                                </p:cTn>
                              </p:par>
                              <p:par>
                                <p:cTn id="71" presetID="35" presetClass="emph" presetSubtype="0" fill="hold" grpId="2" nodeType="withEffect">
                                  <p:stCondLst>
                                    <p:cond delay="0"/>
                                  </p:stCondLst>
                                  <p:childTnLst>
                                    <p:anim calcmode="discrete" valueType="str">
                                      <p:cBhvr>
                                        <p:cTn id="72" dur="1000" fill="hold"/>
                                        <p:tgtEl>
                                          <p:spTgt spid="32"/>
                                        </p:tgtEl>
                                        <p:attrNameLst>
                                          <p:attrName>style.visibility</p:attrName>
                                        </p:attrNameLst>
                                      </p:cBhvr>
                                      <p:tavLst>
                                        <p:tav tm="0">
                                          <p:val>
                                            <p:strVal val="hidden"/>
                                          </p:val>
                                        </p:tav>
                                        <p:tav tm="50000">
                                          <p:val>
                                            <p:strVal val="visible"/>
                                          </p:val>
                                        </p:tav>
                                      </p:tavLst>
                                    </p:anim>
                                  </p:childTnLst>
                                </p:cTn>
                              </p:par>
                              <p:par>
                                <p:cTn id="73" presetID="35" presetClass="emph" presetSubtype="0" fill="hold" grpId="2" nodeType="withEffect">
                                  <p:stCondLst>
                                    <p:cond delay="0"/>
                                  </p:stCondLst>
                                  <p:childTnLst>
                                    <p:anim calcmode="discrete" valueType="str">
                                      <p:cBhvr>
                                        <p:cTn id="74" dur="10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bldLvl="0" animBg="1"/>
      <p:bldP spid="25" grpId="2" bldLvl="0" animBg="1"/>
      <p:bldP spid="26" grpId="1" bldLvl="0" animBg="1"/>
      <p:bldP spid="26" grpId="2" bldLvl="0" animBg="1"/>
      <p:bldP spid="27" grpId="1" bldLvl="0" animBg="1"/>
      <p:bldP spid="27" grpId="2" bldLvl="0" animBg="1"/>
      <p:bldP spid="28" grpId="1" bldLvl="0" animBg="1"/>
      <p:bldP spid="28" grpId="2" bldLvl="0" animBg="1"/>
      <p:bldP spid="30" grpId="1" bldLvl="0" animBg="1"/>
      <p:bldP spid="30" grpId="2" bldLvl="0" animBg="1"/>
      <p:bldP spid="31" grpId="1" bldLvl="0" animBg="1"/>
      <p:bldP spid="31" grpId="2" bldLvl="0" animBg="1"/>
      <p:bldP spid="32" grpId="1" bldLvl="0" animBg="1"/>
      <p:bldP spid="32" grpId="2" bldLvl="0" animBg="1"/>
      <p:bldP spid="33" grpId="1" bldLvl="0" animBg="1"/>
      <p:bldP spid="33" grpId="2" bldLvl="0" animBg="1"/>
      <p:bldP spid="34" grpId="1" bldLvl="0" animBg="1"/>
      <p:bldP spid="34" grpId="2" bldLvl="0" animBg="1"/>
      <p:bldP spid="35" grpId="1" bldLvl="0" animBg="1"/>
      <p:bldP spid="35" grpId="2" bldLvl="0" animBg="1"/>
      <p:bldP spid="36" grpId="1" bldLvl="0" animBg="1"/>
      <p:bldP spid="36" grpId="2" bldLvl="0" animBg="1"/>
      <p:bldP spid="37" grpId="1" bldLvl="0" animBg="1"/>
      <p:bldP spid="37" grpId="2" bldLvl="0" animBg="1"/>
      <p:bldP spid="43" grpId="0"/>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42537" y="3001771"/>
            <a:ext cx="4744158" cy="2055592"/>
          </a:xfrm>
          <a:prstGeom prst="rect">
            <a:avLst/>
          </a:prstGeom>
        </p:spPr>
      </p:pic>
      <p:sp>
        <p:nvSpPr>
          <p:cNvPr id="27650" name="Rectangle 6"/>
          <p:cNvSpPr>
            <a:spLocks noGrp="1" noChangeArrowheads="1"/>
          </p:cNvSpPr>
          <p:nvPr>
            <p:ph type="title"/>
          </p:nvPr>
        </p:nvSpPr>
        <p:spPr/>
        <p:txBody>
          <a:bodyPr/>
          <a:lstStyle/>
          <a:p>
            <a:pPr eaLnBrk="1" hangingPunct="1"/>
            <a:r>
              <a:rPr lang="en-US" altLang="zh-CN" b="1" dirty="0">
                <a:solidFill>
                  <a:schemeClr val="tx1"/>
                </a:solidFill>
                <a:latin typeface="Comic Sans MS" panose="030F0702030302020204" pitchFamily="66" charset="0"/>
                <a:ea typeface="黑体" panose="02010609060101010101" pitchFamily="49" charset="-122"/>
              </a:rPr>
              <a:t>J</a:t>
            </a:r>
            <a:r>
              <a:rPr lang="zh-CN" altLang="en-US" b="1" dirty="0">
                <a:solidFill>
                  <a:schemeClr val="tx1"/>
                </a:solidFill>
                <a:latin typeface="Comic Sans MS" panose="030F0702030302020204" pitchFamily="66" charset="0"/>
                <a:ea typeface="黑体" panose="02010609060101010101" pitchFamily="49" charset="-122"/>
              </a:rPr>
              <a:t>链（</a:t>
            </a:r>
            <a:r>
              <a:rPr lang="en-US" altLang="zh-CN" b="1" dirty="0">
                <a:solidFill>
                  <a:schemeClr val="tx1"/>
                </a:solidFill>
                <a:latin typeface="Comic Sans MS" panose="030F0702030302020204" pitchFamily="66" charset="0"/>
                <a:ea typeface="黑体" panose="02010609060101010101" pitchFamily="49" charset="-122"/>
              </a:rPr>
              <a:t>J chain)</a:t>
            </a:r>
            <a:endParaRPr lang="en-US" altLang="zh-CN" b="1" dirty="0">
              <a:solidFill>
                <a:schemeClr val="tx1"/>
              </a:solidFill>
              <a:latin typeface="Comic Sans MS" panose="030F0702030302020204" pitchFamily="66" charset="0"/>
              <a:ea typeface="黑体" panose="02010609060101010101" pitchFamily="49" charset="-122"/>
            </a:endParaRPr>
          </a:p>
        </p:txBody>
      </p:sp>
      <p:sp>
        <p:nvSpPr>
          <p:cNvPr id="46083" name="Rectangle 7"/>
          <p:cNvSpPr>
            <a:spLocks noGrp="1" noChangeArrowheads="1"/>
          </p:cNvSpPr>
          <p:nvPr>
            <p:ph type="body" idx="1"/>
          </p:nvPr>
        </p:nvSpPr>
        <p:spPr>
          <a:xfrm>
            <a:off x="7363620" y="1274587"/>
            <a:ext cx="2957121" cy="503238"/>
          </a:xfrm>
        </p:spPr>
        <p:txBody>
          <a:bodyPr>
            <a:normAutofit/>
          </a:bodyPr>
          <a:lstStyle/>
          <a:p>
            <a:pPr marL="0" indent="0" eaLnBrk="1" hangingPunct="1">
              <a:lnSpc>
                <a:spcPct val="90000"/>
              </a:lnSpc>
              <a:spcBef>
                <a:spcPct val="40000"/>
              </a:spcBef>
              <a:buNone/>
            </a:pPr>
            <a:r>
              <a:rPr lang="en-US" altLang="zh-CN" sz="2600" b="1" dirty="0" smtClean="0">
                <a:solidFill>
                  <a:srgbClr val="000099"/>
                </a:solidFill>
                <a:latin typeface="Comic Sans MS" panose="030F0702030302020204" pitchFamily="66" charset="0"/>
                <a:ea typeface="楷体_GB2312" pitchFamily="49" charset="-122"/>
              </a:rPr>
              <a:t>124aa   15kDa</a:t>
            </a:r>
            <a:endParaRPr lang="zh-CN" altLang="en-US" sz="2600" b="1" dirty="0">
              <a:solidFill>
                <a:srgbClr val="000099"/>
              </a:solidFill>
              <a:latin typeface="Comic Sans MS" panose="030F0702030302020204" pitchFamily="66" charset="0"/>
              <a:ea typeface="楷体_GB2312" pitchFamily="49" charset="-122"/>
            </a:endParaRPr>
          </a:p>
        </p:txBody>
      </p:sp>
      <p:sp>
        <p:nvSpPr>
          <p:cNvPr id="35" name="矩形 34"/>
          <p:cNvSpPr/>
          <p:nvPr/>
        </p:nvSpPr>
        <p:spPr>
          <a:xfrm>
            <a:off x="379201" y="1989755"/>
            <a:ext cx="11506954" cy="307910"/>
          </a:xfrm>
          <a:prstGeom prst="rect">
            <a:avLst/>
          </a:prstGeom>
          <a:solidFill>
            <a:srgbClr val="11A0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92161" y="1989755"/>
            <a:ext cx="298580"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Arial" panose="020B0604020202020204" pitchFamily="34" charset="0"/>
                <a:cs typeface="Arial" panose="020B0604020202020204" pitchFamily="34" charset="0"/>
              </a:rPr>
              <a:t>S</a:t>
            </a:r>
            <a:endParaRPr lang="zh-CN" altLang="en-US" dirty="0">
              <a:solidFill>
                <a:schemeClr val="tx1"/>
              </a:solidFill>
              <a:latin typeface="Arial" panose="020B0604020202020204" pitchFamily="34" charset="0"/>
              <a:cs typeface="Arial" panose="020B0604020202020204" pitchFamily="34" charset="0"/>
            </a:endParaRPr>
          </a:p>
        </p:txBody>
      </p:sp>
      <p:sp>
        <p:nvSpPr>
          <p:cNvPr id="37" name="矩形 36"/>
          <p:cNvSpPr/>
          <p:nvPr/>
        </p:nvSpPr>
        <p:spPr>
          <a:xfrm>
            <a:off x="5062553" y="1989755"/>
            <a:ext cx="298580"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Arial" panose="020B0604020202020204" pitchFamily="34" charset="0"/>
                <a:cs typeface="Arial" panose="020B0604020202020204" pitchFamily="34" charset="0"/>
              </a:rPr>
              <a:t>S</a:t>
            </a:r>
            <a:endParaRPr lang="zh-CN" altLang="en-US" dirty="0">
              <a:solidFill>
                <a:schemeClr val="tx1"/>
              </a:solidFill>
              <a:latin typeface="Arial" panose="020B0604020202020204" pitchFamily="34" charset="0"/>
              <a:cs typeface="Arial" panose="020B0604020202020204" pitchFamily="34" charset="0"/>
            </a:endParaRPr>
          </a:p>
        </p:txBody>
      </p:sp>
      <p:sp>
        <p:nvSpPr>
          <p:cNvPr id="38" name="矩形 37"/>
          <p:cNvSpPr/>
          <p:nvPr/>
        </p:nvSpPr>
        <p:spPr>
          <a:xfrm>
            <a:off x="3964742" y="1989755"/>
            <a:ext cx="298580"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Arial" panose="020B0604020202020204" pitchFamily="34" charset="0"/>
                <a:cs typeface="Arial" panose="020B0604020202020204" pitchFamily="34" charset="0"/>
              </a:rPr>
              <a:t>S</a:t>
            </a:r>
            <a:endParaRPr lang="zh-CN" altLang="en-US" dirty="0">
              <a:solidFill>
                <a:schemeClr val="tx1"/>
              </a:solidFill>
              <a:latin typeface="Arial" panose="020B0604020202020204" pitchFamily="34" charset="0"/>
              <a:cs typeface="Arial" panose="020B0604020202020204" pitchFamily="34" charset="0"/>
            </a:endParaRPr>
          </a:p>
        </p:txBody>
      </p:sp>
      <p:sp>
        <p:nvSpPr>
          <p:cNvPr id="39" name="矩形 38"/>
          <p:cNvSpPr/>
          <p:nvPr/>
        </p:nvSpPr>
        <p:spPr>
          <a:xfrm>
            <a:off x="7258176" y="1989755"/>
            <a:ext cx="298580"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Arial" panose="020B0604020202020204" pitchFamily="34" charset="0"/>
                <a:cs typeface="Arial" panose="020B0604020202020204" pitchFamily="34" charset="0"/>
              </a:rPr>
              <a:t>S</a:t>
            </a:r>
            <a:endParaRPr lang="zh-CN" altLang="en-US" dirty="0">
              <a:solidFill>
                <a:schemeClr val="tx1"/>
              </a:solidFill>
              <a:latin typeface="Arial" panose="020B0604020202020204" pitchFamily="34" charset="0"/>
              <a:cs typeface="Arial" panose="020B0604020202020204" pitchFamily="34" charset="0"/>
            </a:endParaRPr>
          </a:p>
        </p:txBody>
      </p:sp>
      <p:sp>
        <p:nvSpPr>
          <p:cNvPr id="40" name="矩形 39"/>
          <p:cNvSpPr/>
          <p:nvPr/>
        </p:nvSpPr>
        <p:spPr>
          <a:xfrm>
            <a:off x="6160364" y="1989755"/>
            <a:ext cx="298580"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Arial" panose="020B0604020202020204" pitchFamily="34" charset="0"/>
                <a:cs typeface="Arial" panose="020B0604020202020204" pitchFamily="34" charset="0"/>
              </a:rPr>
              <a:t>S</a:t>
            </a: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p:cNvSpPr/>
          <p:nvPr/>
        </p:nvSpPr>
        <p:spPr>
          <a:xfrm>
            <a:off x="11199378" y="1989755"/>
            <a:ext cx="298580"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Arial" panose="020B0604020202020204" pitchFamily="34" charset="0"/>
                <a:cs typeface="Arial" panose="020B0604020202020204" pitchFamily="34" charset="0"/>
              </a:rPr>
              <a:t>S</a:t>
            </a: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p:cNvSpPr/>
          <p:nvPr/>
        </p:nvSpPr>
        <p:spPr>
          <a:xfrm>
            <a:off x="2032801" y="1989755"/>
            <a:ext cx="298580"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Arial" panose="020B0604020202020204" pitchFamily="34" charset="0"/>
                <a:cs typeface="Arial" panose="020B0604020202020204" pitchFamily="34" charset="0"/>
              </a:rPr>
              <a:t>S</a:t>
            </a: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p:cNvSpPr/>
          <p:nvPr/>
        </p:nvSpPr>
        <p:spPr>
          <a:xfrm>
            <a:off x="9952276" y="1989755"/>
            <a:ext cx="298580"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Arial" panose="020B0604020202020204" pitchFamily="34" charset="0"/>
                <a:cs typeface="Arial" panose="020B0604020202020204" pitchFamily="34" charset="0"/>
              </a:rPr>
              <a:t>S</a:t>
            </a:r>
            <a:endParaRPr lang="zh-CN" altLang="en-US" dirty="0">
              <a:solidFill>
                <a:schemeClr val="tx1"/>
              </a:solidFill>
              <a:latin typeface="Arial" panose="020B0604020202020204" pitchFamily="34" charset="0"/>
              <a:cs typeface="Arial" panose="020B0604020202020204" pitchFamily="34" charset="0"/>
            </a:endParaRPr>
          </a:p>
        </p:txBody>
      </p:sp>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399" y="2940837"/>
            <a:ext cx="3912528" cy="3210080"/>
          </a:xfrm>
          <a:prstGeom prst="rect">
            <a:avLst/>
          </a:prstGeom>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343" y="4562093"/>
            <a:ext cx="468640" cy="471447"/>
          </a:xfrm>
          <a:prstGeom prst="rect">
            <a:avLst/>
          </a:prstGeom>
        </p:spPr>
      </p:pic>
      <p:sp>
        <p:nvSpPr>
          <p:cNvPr id="49" name="任意多边形 48"/>
          <p:cNvSpPr/>
          <p:nvPr/>
        </p:nvSpPr>
        <p:spPr>
          <a:xfrm>
            <a:off x="9400072" y="3408180"/>
            <a:ext cx="507586" cy="882735"/>
          </a:xfrm>
          <a:custGeom>
            <a:avLst/>
            <a:gdLst>
              <a:gd name="connsiteX0" fmla="*/ 0 w 350982"/>
              <a:gd name="connsiteY0" fmla="*/ 670005 h 670005"/>
              <a:gd name="connsiteX1" fmla="*/ 184727 w 350982"/>
              <a:gd name="connsiteY1" fmla="*/ 51169 h 670005"/>
              <a:gd name="connsiteX2" fmla="*/ 350982 w 350982"/>
              <a:gd name="connsiteY2" fmla="*/ 78878 h 670005"/>
            </a:gdLst>
            <a:ahLst/>
            <a:cxnLst>
              <a:cxn ang="0">
                <a:pos x="connsiteX0" y="connsiteY0"/>
              </a:cxn>
              <a:cxn ang="0">
                <a:pos x="connsiteX1" y="connsiteY1"/>
              </a:cxn>
              <a:cxn ang="0">
                <a:pos x="connsiteX2" y="connsiteY2"/>
              </a:cxn>
            </a:cxnLst>
            <a:rect l="l" t="t" r="r" b="b"/>
            <a:pathLst>
              <a:path w="350982" h="670005">
                <a:moveTo>
                  <a:pt x="0" y="670005"/>
                </a:moveTo>
                <a:cubicBezTo>
                  <a:pt x="63115" y="409847"/>
                  <a:pt x="126230" y="149690"/>
                  <a:pt x="184727" y="51169"/>
                </a:cubicBezTo>
                <a:cubicBezTo>
                  <a:pt x="243224" y="-47352"/>
                  <a:pt x="297103" y="15763"/>
                  <a:pt x="350982" y="78878"/>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365944" y="3910631"/>
            <a:ext cx="227079" cy="206873"/>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7797165" y="3487431"/>
            <a:ext cx="507586" cy="815653"/>
          </a:xfrm>
          <a:custGeom>
            <a:avLst/>
            <a:gdLst>
              <a:gd name="connsiteX0" fmla="*/ 0 w 350982"/>
              <a:gd name="connsiteY0" fmla="*/ 619088 h 619088"/>
              <a:gd name="connsiteX1" fmla="*/ 193964 w 350982"/>
              <a:gd name="connsiteY1" fmla="*/ 27961 h 619088"/>
              <a:gd name="connsiteX2" fmla="*/ 350982 w 350982"/>
              <a:gd name="connsiteY2" fmla="*/ 92616 h 619088"/>
            </a:gdLst>
            <a:ahLst/>
            <a:cxnLst>
              <a:cxn ang="0">
                <a:pos x="connsiteX0" y="connsiteY0"/>
              </a:cxn>
              <a:cxn ang="0">
                <a:pos x="connsiteX1" y="connsiteY1"/>
              </a:cxn>
              <a:cxn ang="0">
                <a:pos x="connsiteX2" y="connsiteY2"/>
              </a:cxn>
            </a:cxnLst>
            <a:rect l="l" t="t" r="r" b="b"/>
            <a:pathLst>
              <a:path w="350982" h="619088">
                <a:moveTo>
                  <a:pt x="0" y="619088"/>
                </a:moveTo>
                <a:cubicBezTo>
                  <a:pt x="67733" y="367397"/>
                  <a:pt x="135467" y="115706"/>
                  <a:pt x="193964" y="27961"/>
                </a:cubicBezTo>
                <a:cubicBezTo>
                  <a:pt x="252461" y="-59784"/>
                  <a:pt x="315576" y="86458"/>
                  <a:pt x="350982" y="92616"/>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70453" y="3910631"/>
            <a:ext cx="227079" cy="206873"/>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3113" y="3618332"/>
            <a:ext cx="583006" cy="851429"/>
          </a:xfrm>
          <a:prstGeom prst="rect">
            <a:avLst/>
          </a:prstGeom>
        </p:spPr>
      </p:pic>
      <p:sp>
        <p:nvSpPr>
          <p:cNvPr id="55" name="任意多边形 54"/>
          <p:cNvSpPr/>
          <p:nvPr/>
        </p:nvSpPr>
        <p:spPr>
          <a:xfrm>
            <a:off x="6888853" y="3807301"/>
            <a:ext cx="908312" cy="840225"/>
          </a:xfrm>
          <a:custGeom>
            <a:avLst/>
            <a:gdLst>
              <a:gd name="connsiteX0" fmla="*/ 0 w 711200"/>
              <a:gd name="connsiteY0" fmla="*/ 0 h 637739"/>
              <a:gd name="connsiteX1" fmla="*/ 526472 w 711200"/>
              <a:gd name="connsiteY1" fmla="*/ 628072 h 637739"/>
              <a:gd name="connsiteX2" fmla="*/ 711200 w 711200"/>
              <a:gd name="connsiteY2" fmla="*/ 378691 h 637739"/>
            </a:gdLst>
            <a:ahLst/>
            <a:cxnLst>
              <a:cxn ang="0">
                <a:pos x="connsiteX0" y="connsiteY0"/>
              </a:cxn>
              <a:cxn ang="0">
                <a:pos x="connsiteX1" y="connsiteY1"/>
              </a:cxn>
              <a:cxn ang="0">
                <a:pos x="connsiteX2" y="connsiteY2"/>
              </a:cxn>
            </a:cxnLst>
            <a:rect l="l" t="t" r="r" b="b"/>
            <a:pathLst>
              <a:path w="711200" h="637739">
                <a:moveTo>
                  <a:pt x="0" y="0"/>
                </a:moveTo>
                <a:cubicBezTo>
                  <a:pt x="203969" y="282478"/>
                  <a:pt x="407939" y="564957"/>
                  <a:pt x="526472" y="628072"/>
                </a:cubicBezTo>
                <a:cubicBezTo>
                  <a:pt x="645005" y="691187"/>
                  <a:pt x="675794" y="426412"/>
                  <a:pt x="711200" y="378691"/>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458325" y="4514718"/>
            <a:ext cx="227079" cy="206873"/>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8287843" y="3597283"/>
            <a:ext cx="1108676" cy="1020871"/>
          </a:xfrm>
          <a:custGeom>
            <a:avLst/>
            <a:gdLst>
              <a:gd name="connsiteX0" fmla="*/ 0 w 766618"/>
              <a:gd name="connsiteY0" fmla="*/ 0 h 774851"/>
              <a:gd name="connsiteX1" fmla="*/ 489527 w 766618"/>
              <a:gd name="connsiteY1" fmla="*/ 748145 h 774851"/>
              <a:gd name="connsiteX2" fmla="*/ 766618 w 766618"/>
              <a:gd name="connsiteY2" fmla="*/ 535709 h 774851"/>
            </a:gdLst>
            <a:ahLst/>
            <a:cxnLst>
              <a:cxn ang="0">
                <a:pos x="connsiteX0" y="connsiteY0"/>
              </a:cxn>
              <a:cxn ang="0">
                <a:pos x="connsiteX1" y="connsiteY1"/>
              </a:cxn>
              <a:cxn ang="0">
                <a:pos x="connsiteX2" y="connsiteY2"/>
              </a:cxn>
            </a:cxnLst>
            <a:rect l="l" t="t" r="r" b="b"/>
            <a:pathLst>
              <a:path w="766618" h="774851">
                <a:moveTo>
                  <a:pt x="0" y="0"/>
                </a:moveTo>
                <a:cubicBezTo>
                  <a:pt x="180878" y="329430"/>
                  <a:pt x="361757" y="658860"/>
                  <a:pt x="489527" y="748145"/>
                </a:cubicBezTo>
                <a:cubicBezTo>
                  <a:pt x="617297" y="837430"/>
                  <a:pt x="691957" y="686569"/>
                  <a:pt x="766618" y="535709"/>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8096129" y="3432194"/>
            <a:ext cx="227079" cy="206873"/>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519208" y="4029567"/>
            <a:ext cx="227079" cy="206873"/>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971898" y="4514800"/>
            <a:ext cx="227079" cy="206873"/>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9894300" y="3475594"/>
            <a:ext cx="400726" cy="717969"/>
          </a:xfrm>
          <a:custGeom>
            <a:avLst/>
            <a:gdLst>
              <a:gd name="connsiteX0" fmla="*/ 0 w 277091"/>
              <a:gd name="connsiteY0" fmla="*/ 0 h 544945"/>
              <a:gd name="connsiteX1" fmla="*/ 277091 w 277091"/>
              <a:gd name="connsiteY1" fmla="*/ 544945 h 544945"/>
            </a:gdLst>
            <a:ahLst/>
            <a:cxnLst>
              <a:cxn ang="0">
                <a:pos x="connsiteX0" y="connsiteY0"/>
              </a:cxn>
              <a:cxn ang="0">
                <a:pos x="connsiteX1" y="connsiteY1"/>
              </a:cxn>
            </a:cxnLst>
            <a:rect l="l" t="t" r="r" b="b"/>
            <a:pathLst>
              <a:path w="277091" h="544945">
                <a:moveTo>
                  <a:pt x="0" y="0"/>
                </a:moveTo>
                <a:lnTo>
                  <a:pt x="277091" y="544945"/>
                </a:ln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9744320" y="3366421"/>
            <a:ext cx="227079" cy="206873"/>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957711" y="5561639"/>
            <a:ext cx="3128286" cy="789832"/>
            <a:chOff x="5399161" y="3808912"/>
            <a:chExt cx="4028558" cy="919080"/>
          </a:xfrm>
        </p:grpSpPr>
        <p:sp>
          <p:nvSpPr>
            <p:cNvPr id="32" name="矩形 31"/>
            <p:cNvSpPr/>
            <p:nvPr/>
          </p:nvSpPr>
          <p:spPr>
            <a:xfrm>
              <a:off x="5399161" y="4148392"/>
              <a:ext cx="4028558" cy="579600"/>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3" name="任意多边形 32"/>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zh-CN" altLang="en-US" sz="2800" b="1" dirty="0" smtClean="0">
                  <a:latin typeface="华文新魏" panose="02010800040101010101" pitchFamily="2" charset="-122"/>
                  <a:ea typeface="华文新魏" panose="02010800040101010101" pitchFamily="2" charset="-122"/>
                </a:rPr>
                <a:t>多聚体的组装</a:t>
              </a:r>
              <a:endParaRPr lang="en-US" altLang="en-US" sz="2800" b="1" dirty="0">
                <a:latin typeface="华文新魏" panose="02010800040101010101" pitchFamily="2" charset="-122"/>
                <a:ea typeface="华文新魏" panose="02010800040101010101" pitchFamily="2" charset="-122"/>
              </a:endParaRPr>
            </a:p>
          </p:txBody>
        </p:sp>
      </p:grpSp>
      <p:grpSp>
        <p:nvGrpSpPr>
          <p:cNvPr id="34" name="组合 33"/>
          <p:cNvGrpSpPr/>
          <p:nvPr/>
        </p:nvGrpSpPr>
        <p:grpSpPr>
          <a:xfrm>
            <a:off x="8388133" y="5559814"/>
            <a:ext cx="3128286" cy="789832"/>
            <a:chOff x="5399161" y="3808912"/>
            <a:chExt cx="4028558" cy="919080"/>
          </a:xfrm>
        </p:grpSpPr>
        <p:sp>
          <p:nvSpPr>
            <p:cNvPr id="44" name="矩形 43"/>
            <p:cNvSpPr/>
            <p:nvPr/>
          </p:nvSpPr>
          <p:spPr>
            <a:xfrm>
              <a:off x="5399161" y="4148392"/>
              <a:ext cx="4028558" cy="579600"/>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7" name="任意多边形 46"/>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zh-CN" altLang="en-US" sz="2800" b="1" dirty="0" smtClean="0">
                  <a:latin typeface="华文新魏" panose="02010800040101010101" pitchFamily="2" charset="-122"/>
                  <a:ea typeface="华文新魏" panose="02010800040101010101" pitchFamily="2" charset="-122"/>
                </a:rPr>
                <a:t>多聚体的转运</a:t>
              </a:r>
              <a:endParaRPr lang="en-US" altLang="en-US" sz="2800" b="1" dirty="0">
                <a:latin typeface="华文新魏" panose="02010800040101010101" pitchFamily="2" charset="-122"/>
                <a:ea typeface="华文新魏" panose="020108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46"/>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53"/>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35" presetClass="emph" presetSubtype="0" fill="hold" nodeType="afterEffect">
                                  <p:stCondLst>
                                    <p:cond delay="0"/>
                                  </p:stCondLst>
                                  <p:childTnLst>
                                    <p:anim calcmode="discrete" valueType="str">
                                      <p:cBhvr>
                                        <p:cTn id="11" dur="1000" fill="hold"/>
                                        <p:tgtEl>
                                          <p:spTgt spid="46"/>
                                        </p:tgtEl>
                                        <p:attrNameLst>
                                          <p:attrName>style.visibility</p:attrName>
                                        </p:attrNameLst>
                                      </p:cBhvr>
                                      <p:tavLst>
                                        <p:tav tm="0">
                                          <p:val>
                                            <p:strVal val="hidden"/>
                                          </p:val>
                                        </p:tav>
                                        <p:tav tm="50000">
                                          <p:val>
                                            <p:strVal val="visible"/>
                                          </p:val>
                                        </p:tav>
                                      </p:tavLst>
                                    </p:anim>
                                  </p:childTnLst>
                                </p:cTn>
                              </p:par>
                              <p:par>
                                <p:cTn id="12" presetID="35" presetClass="emph" presetSubtype="0" fill="hold" nodeType="withEffect">
                                  <p:stCondLst>
                                    <p:cond delay="0"/>
                                  </p:stCondLst>
                                  <p:childTnLst>
                                    <p:anim calcmode="discrete" valueType="str">
                                      <p:cBhvr>
                                        <p:cTn id="13"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8" dur="500"/>
                                        <p:tgtEl>
                                          <p:spTgt spid="4608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500"/>
                                        <p:tgtEl>
                                          <p:spTgt spid="3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up)">
                                      <p:cBhvr>
                                        <p:cTn id="38" dur="500"/>
                                        <p:tgtEl>
                                          <p:spTgt spid="4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up)">
                                      <p:cBhvr>
                                        <p:cTn id="41" dur="500"/>
                                        <p:tgtEl>
                                          <p:spTgt spid="3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6796" y="354139"/>
            <a:ext cx="9190893" cy="1527175"/>
          </a:xfrm>
        </p:spPr>
        <p:txBody>
          <a:bodyPr>
            <a:normAutofit/>
          </a:bodyPr>
          <a:lstStyle/>
          <a:p>
            <a:r>
              <a:rPr lang="zh-CN" altLang="en-US" b="1" dirty="0">
                <a:latin typeface="Comic Sans MS" panose="030F0702030302020204" pitchFamily="66" charset="0"/>
                <a:ea typeface="黑体" panose="02010609060101010101" pitchFamily="49" charset="-122"/>
              </a:rPr>
              <a:t>分泌小</a:t>
            </a:r>
            <a:r>
              <a:rPr lang="zh-CN" altLang="en-US" b="1" dirty="0" smtClean="0">
                <a:latin typeface="Comic Sans MS" panose="030F0702030302020204" pitchFamily="66" charset="0"/>
                <a:ea typeface="黑体" panose="02010609060101010101" pitchFamily="49" charset="-122"/>
              </a:rPr>
              <a:t>体 </a:t>
            </a:r>
            <a:r>
              <a:rPr lang="en-US" altLang="zh-CN" b="1" dirty="0" smtClean="0">
                <a:latin typeface="Comic Sans MS" panose="030F0702030302020204" pitchFamily="66" charset="0"/>
                <a:ea typeface="黑体" panose="02010609060101010101" pitchFamily="49" charset="-122"/>
              </a:rPr>
              <a:t>(</a:t>
            </a:r>
            <a:r>
              <a:rPr lang="en-US" altLang="zh-CN" b="1" dirty="0">
                <a:latin typeface="Comic Sans MS" panose="030F0702030302020204" pitchFamily="66" charset="0"/>
                <a:ea typeface="黑体" panose="02010609060101010101" pitchFamily="49" charset="-122"/>
              </a:rPr>
              <a:t>secretory component) </a:t>
            </a:r>
            <a:endParaRPr lang="en-US" altLang="zh-CN" b="1" dirty="0">
              <a:latin typeface="Comic Sans MS" panose="030F0702030302020204" pitchFamily="66" charset="0"/>
              <a:ea typeface="黑体" panose="02010609060101010101" pitchFamily="49" charset="-122"/>
            </a:endParaRPr>
          </a:p>
        </p:txBody>
      </p:sp>
      <p:sp>
        <p:nvSpPr>
          <p:cNvPr id="10" name="任意多边形 21"/>
          <p:cNvSpPr/>
          <p:nvPr/>
        </p:nvSpPr>
        <p:spPr>
          <a:xfrm>
            <a:off x="4183196" y="2477054"/>
            <a:ext cx="535037" cy="797533"/>
          </a:xfrm>
          <a:custGeom>
            <a:avLst/>
            <a:gdLst>
              <a:gd name="connsiteX0" fmla="*/ 0 w 350982"/>
              <a:gd name="connsiteY0" fmla="*/ 619088 h 619088"/>
              <a:gd name="connsiteX1" fmla="*/ 193964 w 350982"/>
              <a:gd name="connsiteY1" fmla="*/ 27961 h 619088"/>
              <a:gd name="connsiteX2" fmla="*/ 350982 w 350982"/>
              <a:gd name="connsiteY2" fmla="*/ 92616 h 619088"/>
            </a:gdLst>
            <a:ahLst/>
            <a:cxnLst>
              <a:cxn ang="0">
                <a:pos x="connsiteX0" y="connsiteY0"/>
              </a:cxn>
              <a:cxn ang="0">
                <a:pos x="connsiteX1" y="connsiteY1"/>
              </a:cxn>
              <a:cxn ang="0">
                <a:pos x="connsiteX2" y="connsiteY2"/>
              </a:cxn>
            </a:cxnLst>
            <a:rect l="l" t="t" r="r" b="b"/>
            <a:pathLst>
              <a:path w="350982" h="619088">
                <a:moveTo>
                  <a:pt x="0" y="619088"/>
                </a:moveTo>
                <a:cubicBezTo>
                  <a:pt x="67733" y="367397"/>
                  <a:pt x="135467" y="115706"/>
                  <a:pt x="193964" y="27961"/>
                </a:cubicBezTo>
                <a:cubicBezTo>
                  <a:pt x="252461" y="-59784"/>
                  <a:pt x="315576" y="86458"/>
                  <a:pt x="350982" y="92616"/>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27"/>
          <p:cNvSpPr/>
          <p:nvPr/>
        </p:nvSpPr>
        <p:spPr>
          <a:xfrm>
            <a:off x="5872787" y="2399563"/>
            <a:ext cx="535037" cy="863126"/>
          </a:xfrm>
          <a:custGeom>
            <a:avLst/>
            <a:gdLst>
              <a:gd name="connsiteX0" fmla="*/ 0 w 350982"/>
              <a:gd name="connsiteY0" fmla="*/ 670005 h 670005"/>
              <a:gd name="connsiteX1" fmla="*/ 184727 w 350982"/>
              <a:gd name="connsiteY1" fmla="*/ 51169 h 670005"/>
              <a:gd name="connsiteX2" fmla="*/ 350982 w 350982"/>
              <a:gd name="connsiteY2" fmla="*/ 78878 h 670005"/>
            </a:gdLst>
            <a:ahLst/>
            <a:cxnLst>
              <a:cxn ang="0">
                <a:pos x="connsiteX0" y="connsiteY0"/>
              </a:cxn>
              <a:cxn ang="0">
                <a:pos x="connsiteX1" y="connsiteY1"/>
              </a:cxn>
              <a:cxn ang="0">
                <a:pos x="connsiteX2" y="connsiteY2"/>
              </a:cxn>
            </a:cxnLst>
            <a:rect l="l" t="t" r="r" b="b"/>
            <a:pathLst>
              <a:path w="350982" h="670005">
                <a:moveTo>
                  <a:pt x="0" y="670005"/>
                </a:moveTo>
                <a:cubicBezTo>
                  <a:pt x="63115" y="409847"/>
                  <a:pt x="126230" y="149690"/>
                  <a:pt x="184727" y="51169"/>
                </a:cubicBezTo>
                <a:cubicBezTo>
                  <a:pt x="243224" y="-47352"/>
                  <a:pt x="297103" y="15763"/>
                  <a:pt x="350982" y="78878"/>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155039" y="2890852"/>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836815" y="2890852"/>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99338" y="2016546"/>
            <a:ext cx="4929253" cy="1981200"/>
          </a:xfrm>
          <a:prstGeom prst="rect">
            <a:avLst/>
          </a:prstGeom>
        </p:spPr>
      </p:pic>
      <p:sp>
        <p:nvSpPr>
          <p:cNvPr id="15" name="任意多边形 18"/>
          <p:cNvSpPr/>
          <p:nvPr/>
        </p:nvSpPr>
        <p:spPr>
          <a:xfrm>
            <a:off x="3225761" y="2789818"/>
            <a:ext cx="957435" cy="821560"/>
          </a:xfrm>
          <a:custGeom>
            <a:avLst/>
            <a:gdLst>
              <a:gd name="connsiteX0" fmla="*/ 0 w 711200"/>
              <a:gd name="connsiteY0" fmla="*/ 0 h 637739"/>
              <a:gd name="connsiteX1" fmla="*/ 526472 w 711200"/>
              <a:gd name="connsiteY1" fmla="*/ 628072 h 637739"/>
              <a:gd name="connsiteX2" fmla="*/ 711200 w 711200"/>
              <a:gd name="connsiteY2" fmla="*/ 378691 h 637739"/>
            </a:gdLst>
            <a:ahLst/>
            <a:cxnLst>
              <a:cxn ang="0">
                <a:pos x="connsiteX0" y="connsiteY0"/>
              </a:cxn>
              <a:cxn ang="0">
                <a:pos x="connsiteX1" y="connsiteY1"/>
              </a:cxn>
              <a:cxn ang="0">
                <a:pos x="connsiteX2" y="connsiteY2"/>
              </a:cxn>
            </a:cxnLst>
            <a:rect l="l" t="t" r="r" b="b"/>
            <a:pathLst>
              <a:path w="711200" h="637739">
                <a:moveTo>
                  <a:pt x="0" y="0"/>
                </a:moveTo>
                <a:cubicBezTo>
                  <a:pt x="203969" y="282478"/>
                  <a:pt x="407939" y="564957"/>
                  <a:pt x="526472" y="628072"/>
                </a:cubicBezTo>
                <a:cubicBezTo>
                  <a:pt x="645005" y="691187"/>
                  <a:pt x="675794" y="426412"/>
                  <a:pt x="711200" y="378691"/>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826028" y="3481520"/>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23"/>
          <p:cNvSpPr/>
          <p:nvPr/>
        </p:nvSpPr>
        <p:spPr>
          <a:xfrm>
            <a:off x="4700407" y="2584466"/>
            <a:ext cx="1168634" cy="998193"/>
          </a:xfrm>
          <a:custGeom>
            <a:avLst/>
            <a:gdLst>
              <a:gd name="connsiteX0" fmla="*/ 0 w 766618"/>
              <a:gd name="connsiteY0" fmla="*/ 0 h 774851"/>
              <a:gd name="connsiteX1" fmla="*/ 489527 w 766618"/>
              <a:gd name="connsiteY1" fmla="*/ 748145 h 774851"/>
              <a:gd name="connsiteX2" fmla="*/ 766618 w 766618"/>
              <a:gd name="connsiteY2" fmla="*/ 535709 h 774851"/>
            </a:gdLst>
            <a:ahLst/>
            <a:cxnLst>
              <a:cxn ang="0">
                <a:pos x="connsiteX0" y="connsiteY0"/>
              </a:cxn>
              <a:cxn ang="0">
                <a:pos x="connsiteX1" y="connsiteY1"/>
              </a:cxn>
              <a:cxn ang="0">
                <a:pos x="connsiteX2" y="connsiteY2"/>
              </a:cxn>
            </a:cxnLst>
            <a:rect l="l" t="t" r="r" b="b"/>
            <a:pathLst>
              <a:path w="766618" h="774851">
                <a:moveTo>
                  <a:pt x="0" y="0"/>
                </a:moveTo>
                <a:cubicBezTo>
                  <a:pt x="180878" y="329430"/>
                  <a:pt x="361757" y="658860"/>
                  <a:pt x="489527" y="748145"/>
                </a:cubicBezTo>
                <a:cubicBezTo>
                  <a:pt x="617297" y="837430"/>
                  <a:pt x="691957" y="686569"/>
                  <a:pt x="766618" y="535709"/>
                </a:cubicBez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498326" y="2423043"/>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944286" y="3007146"/>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421459" y="3481600"/>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8"/>
          <p:cNvSpPr/>
          <p:nvPr/>
        </p:nvSpPr>
        <p:spPr>
          <a:xfrm>
            <a:off x="6393751" y="2465482"/>
            <a:ext cx="422398" cy="702021"/>
          </a:xfrm>
          <a:custGeom>
            <a:avLst/>
            <a:gdLst>
              <a:gd name="connsiteX0" fmla="*/ 0 w 277091"/>
              <a:gd name="connsiteY0" fmla="*/ 0 h 544945"/>
              <a:gd name="connsiteX1" fmla="*/ 277091 w 277091"/>
              <a:gd name="connsiteY1" fmla="*/ 544945 h 544945"/>
            </a:gdLst>
            <a:ahLst/>
            <a:cxnLst>
              <a:cxn ang="0">
                <a:pos x="connsiteX0" y="connsiteY0"/>
              </a:cxn>
              <a:cxn ang="0">
                <a:pos x="connsiteX1" y="connsiteY1"/>
              </a:cxn>
            </a:cxnLst>
            <a:rect l="l" t="t" r="r" b="b"/>
            <a:pathLst>
              <a:path w="277091" h="544945">
                <a:moveTo>
                  <a:pt x="0" y="0"/>
                </a:moveTo>
                <a:lnTo>
                  <a:pt x="277091" y="544945"/>
                </a:lnTo>
              </a:path>
            </a:pathLst>
          </a:custGeom>
          <a:noFill/>
          <a:ln w="158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235673" y="2358736"/>
            <a:ext cx="239359" cy="202277"/>
          </a:xfrm>
          <a:prstGeom prst="ellipse">
            <a:avLst/>
          </a:prstGeom>
          <a:gradFill>
            <a:gsLst>
              <a:gs pos="0">
                <a:schemeClr val="bg1"/>
              </a:gs>
              <a:gs pos="41000">
                <a:schemeClr val="accent2"/>
              </a:gs>
              <a:gs pos="100000">
                <a:srgbClr val="FF2525"/>
              </a:gs>
            </a:gsLst>
            <a:path path="shape">
              <a:fillToRect l="50000" t="50000" r="50000" b="50000"/>
            </a:path>
          </a:gradFill>
          <a:ln>
            <a:noFill/>
          </a:ln>
          <a:scene3d>
            <a:camera prst="orthographicFront"/>
            <a:lightRig rig="threePt" dir="t"/>
          </a:scene3d>
          <a:sp3d>
            <a:bevelT w="72390" h="7239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287553" y="4485684"/>
            <a:ext cx="9616892" cy="919080"/>
            <a:chOff x="5399161" y="3808912"/>
            <a:chExt cx="4765770" cy="919080"/>
          </a:xfrm>
        </p:grpSpPr>
        <p:sp>
          <p:nvSpPr>
            <p:cNvPr id="24" name="矩形 23"/>
            <p:cNvSpPr/>
            <p:nvPr/>
          </p:nvSpPr>
          <p:spPr>
            <a:xfrm>
              <a:off x="5399161" y="4148392"/>
              <a:ext cx="4765770" cy="579600"/>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5" name="任意多边形 24"/>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zh-CN" altLang="en-US" sz="2800" b="1" dirty="0" smtClean="0">
                  <a:latin typeface="华文新魏" panose="02010800040101010101" pitchFamily="2" charset="-122"/>
                  <a:ea typeface="华文新魏" panose="02010800040101010101" pitchFamily="2" charset="-122"/>
                </a:rPr>
                <a:t>高度</a:t>
              </a:r>
              <a:r>
                <a:rPr lang="zh-CN" altLang="en-US" sz="2800" b="1" dirty="0">
                  <a:latin typeface="华文新魏" panose="02010800040101010101" pitchFamily="2" charset="-122"/>
                  <a:ea typeface="华文新魏" panose="02010800040101010101" pitchFamily="2" charset="-122"/>
                </a:rPr>
                <a:t>糖基化的肽链，</a:t>
              </a:r>
              <a:r>
                <a:rPr lang="en-US" altLang="zh-CN" sz="2800" b="1" dirty="0" smtClean="0">
                  <a:latin typeface="华文新魏" panose="02010800040101010101" pitchFamily="2" charset="-122"/>
                  <a:ea typeface="华文新魏" panose="02010800040101010101" pitchFamily="2" charset="-122"/>
                </a:rPr>
                <a:t>75kDa</a:t>
              </a:r>
              <a:endParaRPr lang="zh-CN" altLang="en-US" sz="2800" b="1" kern="1200" dirty="0">
                <a:latin typeface="华文新魏" panose="02010800040101010101" pitchFamily="2" charset="-122"/>
                <a:ea typeface="华文新魏" panose="02010800040101010101" pitchFamily="2" charset="-122"/>
              </a:endParaRPr>
            </a:p>
          </p:txBody>
        </p:sp>
      </p:grpSp>
      <p:grpSp>
        <p:nvGrpSpPr>
          <p:cNvPr id="26" name="组合 25"/>
          <p:cNvGrpSpPr/>
          <p:nvPr/>
        </p:nvGrpSpPr>
        <p:grpSpPr>
          <a:xfrm>
            <a:off x="1287553" y="5563272"/>
            <a:ext cx="9616892" cy="919080"/>
            <a:chOff x="5399161" y="3808912"/>
            <a:chExt cx="4765770" cy="919080"/>
          </a:xfrm>
        </p:grpSpPr>
        <p:sp>
          <p:nvSpPr>
            <p:cNvPr id="27" name="矩形 26"/>
            <p:cNvSpPr/>
            <p:nvPr/>
          </p:nvSpPr>
          <p:spPr>
            <a:xfrm>
              <a:off x="5399161" y="4148392"/>
              <a:ext cx="4765770" cy="579600"/>
            </a:xfrm>
            <a:prstGeom prst="rect">
              <a:avLst/>
            </a:prstGeom>
          </p:spPr>
          <p:style>
            <a:lnRef idx="1">
              <a:schemeClr val="accent6">
                <a:alpha val="90000"/>
                <a:hueOff val="0"/>
                <a:satOff val="0"/>
                <a:lumOff val="0"/>
                <a:alphaOff val="-39998"/>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任意多边形 27"/>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39998"/>
              </a:schemeClr>
            </a:fillRef>
            <a:effectRef idx="3">
              <a:schemeClr val="accent6">
                <a:alpha val="90000"/>
                <a:hueOff val="0"/>
                <a:satOff val="0"/>
                <a:lumOff val="0"/>
                <a:alphaOff val="-39998"/>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zh-CN" altLang="en-US" sz="2800" b="1" dirty="0" smtClean="0">
                  <a:latin typeface="华文新魏" panose="02010800040101010101" pitchFamily="2" charset="-122"/>
                  <a:ea typeface="华文新魏" panose="02010800040101010101" pitchFamily="2" charset="-122"/>
                </a:rPr>
                <a:t>上皮细胞</a:t>
              </a:r>
              <a:r>
                <a:rPr lang="zh-CN" altLang="en-US" sz="2800" b="1" dirty="0">
                  <a:latin typeface="华文新魏" panose="02010800040101010101" pitchFamily="2" charset="-122"/>
                  <a:ea typeface="华文新魏" panose="02010800040101010101" pitchFamily="2" charset="-122"/>
                </a:rPr>
                <a:t>合成，聚</a:t>
              </a:r>
              <a:r>
                <a:rPr lang="en-US" altLang="zh-CN" sz="2800" b="1" dirty="0">
                  <a:latin typeface="华文新魏" panose="02010800040101010101" pitchFamily="2" charset="-122"/>
                  <a:ea typeface="华文新魏" panose="02010800040101010101" pitchFamily="2" charset="-122"/>
                </a:rPr>
                <a:t>Ig</a:t>
              </a:r>
              <a:r>
                <a:rPr lang="zh-CN" altLang="en-US" sz="2800" b="1" dirty="0">
                  <a:latin typeface="华文新魏" panose="02010800040101010101" pitchFamily="2" charset="-122"/>
                  <a:ea typeface="华文新魏" panose="02010800040101010101" pitchFamily="2" charset="-122"/>
                </a:rPr>
                <a:t>受体</a:t>
              </a:r>
              <a:r>
                <a:rPr lang="zh-CN" altLang="en-US" sz="2800" b="1" dirty="0" smtClean="0">
                  <a:latin typeface="华文新魏" panose="02010800040101010101" pitchFamily="2" charset="-122"/>
                  <a:ea typeface="华文新魏" panose="02010800040101010101" pitchFamily="2" charset="-122"/>
                </a:rPr>
                <a:t>分子的一部分</a:t>
              </a:r>
              <a:endParaRPr lang="zh-CN" altLang="en-US" sz="2800" b="1" kern="1200" dirty="0">
                <a:latin typeface="华文新魏" panose="02010800040101010101" pitchFamily="2" charset="-122"/>
                <a:ea typeface="华文新魏" panose="020108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1" nodeType="click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par>
                                <p:cTn id="7" presetID="35" presetClass="emph" presetSubtype="0" fill="hold" grpId="1" nodeType="withEffect">
                                  <p:stCondLst>
                                    <p:cond delay="0"/>
                                  </p:stCondLst>
                                  <p:childTnLst>
                                    <p:anim calcmode="discrete" valueType="str">
                                      <p:cBhvr>
                                        <p:cTn id="8" dur="100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fill="hold" grpId="1" nodeType="withEffect">
                                  <p:stCondLst>
                                    <p:cond delay="0"/>
                                  </p:stCondLst>
                                  <p:childTnLst>
                                    <p:anim calcmode="discrete" valueType="str">
                                      <p:cBhvr>
                                        <p:cTn id="10" dur="1000" fill="hold"/>
                                        <p:tgtEl>
                                          <p:spTgt spid="15"/>
                                        </p:tgtEl>
                                        <p:attrNameLst>
                                          <p:attrName>style.visibility</p:attrName>
                                        </p:attrNameLst>
                                      </p:cBhvr>
                                      <p:tavLst>
                                        <p:tav tm="0">
                                          <p:val>
                                            <p:strVal val="hidden"/>
                                          </p:val>
                                        </p:tav>
                                        <p:tav tm="50000">
                                          <p:val>
                                            <p:strVal val="visible"/>
                                          </p:val>
                                        </p:tav>
                                      </p:tavLst>
                                    </p:anim>
                                  </p:childTnLst>
                                </p:cTn>
                              </p:par>
                              <p:par>
                                <p:cTn id="11" presetID="35" presetClass="emph" presetSubtype="0" fill="hold" grpId="1" nodeType="withEffect">
                                  <p:stCondLst>
                                    <p:cond delay="0"/>
                                  </p:stCondLst>
                                  <p:childTnLst>
                                    <p:anim calcmode="discrete" valueType="str">
                                      <p:cBhvr>
                                        <p:cTn id="12" dur="1000" fill="hold"/>
                                        <p:tgtEl>
                                          <p:spTgt spid="10"/>
                                        </p:tgtEl>
                                        <p:attrNameLst>
                                          <p:attrName>style.visibility</p:attrName>
                                        </p:attrNameLst>
                                      </p:cBhvr>
                                      <p:tavLst>
                                        <p:tav tm="0">
                                          <p:val>
                                            <p:strVal val="hidden"/>
                                          </p:val>
                                        </p:tav>
                                        <p:tav tm="50000">
                                          <p:val>
                                            <p:strVal val="visible"/>
                                          </p:val>
                                        </p:tav>
                                      </p:tavLst>
                                    </p:anim>
                                  </p:childTnLst>
                                </p:cTn>
                              </p:par>
                              <p:par>
                                <p:cTn id="13" presetID="35" presetClass="emph" presetSubtype="0" fill="hold" grpId="1" nodeType="withEffect">
                                  <p:stCondLst>
                                    <p:cond delay="0"/>
                                  </p:stCondLst>
                                  <p:childTnLst>
                                    <p:anim calcmode="discrete" valueType="str">
                                      <p:cBhvr>
                                        <p:cTn id="14" dur="1000" fill="hold"/>
                                        <p:tgtEl>
                                          <p:spTgt spid="18"/>
                                        </p:tgtEl>
                                        <p:attrNameLst>
                                          <p:attrName>style.visibility</p:attrName>
                                        </p:attrNameLst>
                                      </p:cBhvr>
                                      <p:tavLst>
                                        <p:tav tm="0">
                                          <p:val>
                                            <p:strVal val="hidden"/>
                                          </p:val>
                                        </p:tav>
                                        <p:tav tm="50000">
                                          <p:val>
                                            <p:strVal val="visible"/>
                                          </p:val>
                                        </p:tav>
                                      </p:tavLst>
                                    </p:anim>
                                  </p:childTnLst>
                                </p:cTn>
                              </p:par>
                              <p:par>
                                <p:cTn id="15" presetID="35" presetClass="emph" presetSubtype="0" fill="hold" grpId="1" nodeType="withEffect">
                                  <p:stCondLst>
                                    <p:cond delay="0"/>
                                  </p:stCondLst>
                                  <p:childTnLst>
                                    <p:anim calcmode="discrete" valueType="str">
                                      <p:cBhvr>
                                        <p:cTn id="16" dur="1000" fill="hold"/>
                                        <p:tgtEl>
                                          <p:spTgt spid="19"/>
                                        </p:tgtEl>
                                        <p:attrNameLst>
                                          <p:attrName>style.visibility</p:attrName>
                                        </p:attrNameLst>
                                      </p:cBhvr>
                                      <p:tavLst>
                                        <p:tav tm="0">
                                          <p:val>
                                            <p:strVal val="hidden"/>
                                          </p:val>
                                        </p:tav>
                                        <p:tav tm="50000">
                                          <p:val>
                                            <p:strVal val="visible"/>
                                          </p:val>
                                        </p:tav>
                                      </p:tavLst>
                                    </p:anim>
                                  </p:childTnLst>
                                </p:cTn>
                              </p:par>
                              <p:par>
                                <p:cTn id="17" presetID="35" presetClass="emph" presetSubtype="0" fill="hold" grpId="1" nodeType="withEffect">
                                  <p:stCondLst>
                                    <p:cond delay="0"/>
                                  </p:stCondLst>
                                  <p:childTnLst>
                                    <p:anim calcmode="discrete" valueType="str">
                                      <p:cBhvr>
                                        <p:cTn id="18" dur="1000" fill="hold"/>
                                        <p:tgtEl>
                                          <p:spTgt spid="20"/>
                                        </p:tgtEl>
                                        <p:attrNameLst>
                                          <p:attrName>style.visibility</p:attrName>
                                        </p:attrNameLst>
                                      </p:cBhvr>
                                      <p:tavLst>
                                        <p:tav tm="0">
                                          <p:val>
                                            <p:strVal val="hidden"/>
                                          </p:val>
                                        </p:tav>
                                        <p:tav tm="50000">
                                          <p:val>
                                            <p:strVal val="visible"/>
                                          </p:val>
                                        </p:tav>
                                      </p:tavLst>
                                    </p:anim>
                                  </p:childTnLst>
                                </p:cTn>
                              </p:par>
                              <p:par>
                                <p:cTn id="19" presetID="35" presetClass="emph" presetSubtype="0" fill="hold" grpId="1" nodeType="withEffect">
                                  <p:stCondLst>
                                    <p:cond delay="0"/>
                                  </p:stCondLst>
                                  <p:childTnLst>
                                    <p:anim calcmode="discrete" valueType="str">
                                      <p:cBhvr>
                                        <p:cTn id="20" dur="1000" fill="hold"/>
                                        <p:tgtEl>
                                          <p:spTgt spid="13"/>
                                        </p:tgtEl>
                                        <p:attrNameLst>
                                          <p:attrName>style.visibility</p:attrName>
                                        </p:attrNameLst>
                                      </p:cBhvr>
                                      <p:tavLst>
                                        <p:tav tm="0">
                                          <p:val>
                                            <p:strVal val="hidden"/>
                                          </p:val>
                                        </p:tav>
                                        <p:tav tm="50000">
                                          <p:val>
                                            <p:strVal val="visible"/>
                                          </p:val>
                                        </p:tav>
                                      </p:tavLst>
                                    </p:anim>
                                  </p:childTnLst>
                                </p:cTn>
                              </p:par>
                              <p:par>
                                <p:cTn id="21" presetID="35" presetClass="emph" presetSubtype="0" fill="hold" grpId="1" nodeType="withEffect">
                                  <p:stCondLst>
                                    <p:cond delay="0"/>
                                  </p:stCondLst>
                                  <p:childTnLst>
                                    <p:anim calcmode="discrete" valueType="str">
                                      <p:cBhvr>
                                        <p:cTn id="22" dur="1000" fill="hold"/>
                                        <p:tgtEl>
                                          <p:spTgt spid="22"/>
                                        </p:tgtEl>
                                        <p:attrNameLst>
                                          <p:attrName>style.visibility</p:attrName>
                                        </p:attrNameLst>
                                      </p:cBhvr>
                                      <p:tavLst>
                                        <p:tav tm="0">
                                          <p:val>
                                            <p:strVal val="hidden"/>
                                          </p:val>
                                        </p:tav>
                                        <p:tav tm="50000">
                                          <p:val>
                                            <p:strVal val="visible"/>
                                          </p:val>
                                        </p:tav>
                                      </p:tavLst>
                                    </p:anim>
                                  </p:childTnLst>
                                </p:cTn>
                              </p:par>
                              <p:par>
                                <p:cTn id="23" presetID="35" presetClass="emph" presetSubtype="0" fill="hold" grpId="1" nodeType="withEffect">
                                  <p:stCondLst>
                                    <p:cond delay="0"/>
                                  </p:stCondLst>
                                  <p:childTnLst>
                                    <p:anim calcmode="discrete" valueType="str">
                                      <p:cBhvr>
                                        <p:cTn id="24" dur="1000" fill="hold"/>
                                        <p:tgtEl>
                                          <p:spTgt spid="11"/>
                                        </p:tgtEl>
                                        <p:attrNameLst>
                                          <p:attrName>style.visibility</p:attrName>
                                        </p:attrNameLst>
                                      </p:cBhvr>
                                      <p:tavLst>
                                        <p:tav tm="0">
                                          <p:val>
                                            <p:strVal val="hidden"/>
                                          </p:val>
                                        </p:tav>
                                        <p:tav tm="50000">
                                          <p:val>
                                            <p:strVal val="visible"/>
                                          </p:val>
                                        </p:tav>
                                      </p:tavLst>
                                    </p:anim>
                                  </p:childTnLst>
                                </p:cTn>
                              </p:par>
                              <p:par>
                                <p:cTn id="25" presetID="35" presetClass="emph" presetSubtype="0" fill="hold" grpId="1" nodeType="withEffect">
                                  <p:stCondLst>
                                    <p:cond delay="0"/>
                                  </p:stCondLst>
                                  <p:childTnLst>
                                    <p:anim calcmode="discrete" valueType="str">
                                      <p:cBhvr>
                                        <p:cTn id="26" dur="1000" fill="hold"/>
                                        <p:tgtEl>
                                          <p:spTgt spid="17"/>
                                        </p:tgtEl>
                                        <p:attrNameLst>
                                          <p:attrName>style.visibility</p:attrName>
                                        </p:attrNameLst>
                                      </p:cBhvr>
                                      <p:tavLst>
                                        <p:tav tm="0">
                                          <p:val>
                                            <p:strVal val="hidden"/>
                                          </p:val>
                                        </p:tav>
                                        <p:tav tm="50000">
                                          <p:val>
                                            <p:strVal val="visible"/>
                                          </p:val>
                                        </p:tav>
                                      </p:tavLst>
                                    </p:anim>
                                  </p:childTnLst>
                                </p:cTn>
                              </p:par>
                              <p:par>
                                <p:cTn id="27" presetID="35" presetClass="emph" presetSubtype="0" fill="hold" grpId="1" nodeType="withEffect">
                                  <p:stCondLst>
                                    <p:cond delay="0"/>
                                  </p:stCondLst>
                                  <p:childTnLst>
                                    <p:anim calcmode="discrete" valueType="str">
                                      <p:cBhvr>
                                        <p:cTn id="28"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29" fill="hold">
                            <p:stCondLst>
                              <p:cond delay="1000"/>
                            </p:stCondLst>
                            <p:childTnLst>
                              <p:par>
                                <p:cTn id="30" presetID="35" presetClass="emph" presetSubtype="0" fill="hold" grpId="2" nodeType="afterEffect">
                                  <p:stCondLst>
                                    <p:cond delay="0"/>
                                  </p:stCondLst>
                                  <p:childTnLst>
                                    <p:anim calcmode="discrete" valueType="str">
                                      <p:cBhvr>
                                        <p:cTn id="31" dur="1000" fill="hold"/>
                                        <p:tgtEl>
                                          <p:spTgt spid="12"/>
                                        </p:tgtEl>
                                        <p:attrNameLst>
                                          <p:attrName>style.visibility</p:attrName>
                                        </p:attrNameLst>
                                      </p:cBhvr>
                                      <p:tavLst>
                                        <p:tav tm="0">
                                          <p:val>
                                            <p:strVal val="hidden"/>
                                          </p:val>
                                        </p:tav>
                                        <p:tav tm="50000">
                                          <p:val>
                                            <p:strVal val="visible"/>
                                          </p:val>
                                        </p:tav>
                                      </p:tavLst>
                                    </p:anim>
                                  </p:childTnLst>
                                </p:cTn>
                              </p:par>
                              <p:par>
                                <p:cTn id="32" presetID="35" presetClass="emph" presetSubtype="0" fill="hold" grpId="2" nodeType="withEffect">
                                  <p:stCondLst>
                                    <p:cond delay="0"/>
                                  </p:stCondLst>
                                  <p:childTnLst>
                                    <p:anim calcmode="discrete" valueType="str">
                                      <p:cBhvr>
                                        <p:cTn id="33" dur="1000" fill="hold"/>
                                        <p:tgtEl>
                                          <p:spTgt spid="16"/>
                                        </p:tgtEl>
                                        <p:attrNameLst>
                                          <p:attrName>style.visibility</p:attrName>
                                        </p:attrNameLst>
                                      </p:cBhvr>
                                      <p:tavLst>
                                        <p:tav tm="0">
                                          <p:val>
                                            <p:strVal val="hidden"/>
                                          </p:val>
                                        </p:tav>
                                        <p:tav tm="50000">
                                          <p:val>
                                            <p:strVal val="visible"/>
                                          </p:val>
                                        </p:tav>
                                      </p:tavLst>
                                    </p:anim>
                                  </p:childTnLst>
                                </p:cTn>
                              </p:par>
                              <p:par>
                                <p:cTn id="34" presetID="35" presetClass="emph" presetSubtype="0" fill="hold" grpId="2" nodeType="withEffect">
                                  <p:stCondLst>
                                    <p:cond delay="0"/>
                                  </p:stCondLst>
                                  <p:childTnLst>
                                    <p:anim calcmode="discrete" valueType="str">
                                      <p:cBhvr>
                                        <p:cTn id="35" dur="1000" fill="hold"/>
                                        <p:tgtEl>
                                          <p:spTgt spid="15"/>
                                        </p:tgtEl>
                                        <p:attrNameLst>
                                          <p:attrName>style.visibility</p:attrName>
                                        </p:attrNameLst>
                                      </p:cBhvr>
                                      <p:tavLst>
                                        <p:tav tm="0">
                                          <p:val>
                                            <p:strVal val="hidden"/>
                                          </p:val>
                                        </p:tav>
                                        <p:tav tm="50000">
                                          <p:val>
                                            <p:strVal val="visible"/>
                                          </p:val>
                                        </p:tav>
                                      </p:tavLst>
                                    </p:anim>
                                  </p:childTnLst>
                                </p:cTn>
                              </p:par>
                              <p:par>
                                <p:cTn id="36" presetID="35" presetClass="emph" presetSubtype="0" fill="hold" grpId="2" nodeType="withEffect">
                                  <p:stCondLst>
                                    <p:cond delay="0"/>
                                  </p:stCondLst>
                                  <p:childTnLst>
                                    <p:anim calcmode="discrete" valueType="str">
                                      <p:cBhvr>
                                        <p:cTn id="37" dur="1000" fill="hold"/>
                                        <p:tgtEl>
                                          <p:spTgt spid="10"/>
                                        </p:tgtEl>
                                        <p:attrNameLst>
                                          <p:attrName>style.visibility</p:attrName>
                                        </p:attrNameLst>
                                      </p:cBhvr>
                                      <p:tavLst>
                                        <p:tav tm="0">
                                          <p:val>
                                            <p:strVal val="hidden"/>
                                          </p:val>
                                        </p:tav>
                                        <p:tav tm="50000">
                                          <p:val>
                                            <p:strVal val="visible"/>
                                          </p:val>
                                        </p:tav>
                                      </p:tavLst>
                                    </p:anim>
                                  </p:childTnLst>
                                </p:cTn>
                              </p:par>
                              <p:par>
                                <p:cTn id="38" presetID="35" presetClass="emph" presetSubtype="0" fill="hold" grpId="2" nodeType="withEffect">
                                  <p:stCondLst>
                                    <p:cond delay="0"/>
                                  </p:stCondLst>
                                  <p:childTnLst>
                                    <p:anim calcmode="discrete" valueType="str">
                                      <p:cBhvr>
                                        <p:cTn id="39" dur="1000" fill="hold"/>
                                        <p:tgtEl>
                                          <p:spTgt spid="18"/>
                                        </p:tgtEl>
                                        <p:attrNameLst>
                                          <p:attrName>style.visibility</p:attrName>
                                        </p:attrNameLst>
                                      </p:cBhvr>
                                      <p:tavLst>
                                        <p:tav tm="0">
                                          <p:val>
                                            <p:strVal val="hidden"/>
                                          </p:val>
                                        </p:tav>
                                        <p:tav tm="50000">
                                          <p:val>
                                            <p:strVal val="visible"/>
                                          </p:val>
                                        </p:tav>
                                      </p:tavLst>
                                    </p:anim>
                                  </p:childTnLst>
                                </p:cTn>
                              </p:par>
                              <p:par>
                                <p:cTn id="40" presetID="35" presetClass="emph" presetSubtype="0" fill="hold" grpId="2" nodeType="withEffect">
                                  <p:stCondLst>
                                    <p:cond delay="0"/>
                                  </p:stCondLst>
                                  <p:childTnLst>
                                    <p:anim calcmode="discrete" valueType="str">
                                      <p:cBhvr>
                                        <p:cTn id="41" dur="1000" fill="hold"/>
                                        <p:tgtEl>
                                          <p:spTgt spid="19"/>
                                        </p:tgtEl>
                                        <p:attrNameLst>
                                          <p:attrName>style.visibility</p:attrName>
                                        </p:attrNameLst>
                                      </p:cBhvr>
                                      <p:tavLst>
                                        <p:tav tm="0">
                                          <p:val>
                                            <p:strVal val="hidden"/>
                                          </p:val>
                                        </p:tav>
                                        <p:tav tm="50000">
                                          <p:val>
                                            <p:strVal val="visible"/>
                                          </p:val>
                                        </p:tav>
                                      </p:tavLst>
                                    </p:anim>
                                  </p:childTnLst>
                                </p:cTn>
                              </p:par>
                              <p:par>
                                <p:cTn id="42" presetID="35" presetClass="emph" presetSubtype="0" fill="hold" grpId="2" nodeType="withEffect">
                                  <p:stCondLst>
                                    <p:cond delay="0"/>
                                  </p:stCondLst>
                                  <p:childTnLst>
                                    <p:anim calcmode="discrete" valueType="str">
                                      <p:cBhvr>
                                        <p:cTn id="43" dur="1000" fill="hold"/>
                                        <p:tgtEl>
                                          <p:spTgt spid="20"/>
                                        </p:tgtEl>
                                        <p:attrNameLst>
                                          <p:attrName>style.visibility</p:attrName>
                                        </p:attrNameLst>
                                      </p:cBhvr>
                                      <p:tavLst>
                                        <p:tav tm="0">
                                          <p:val>
                                            <p:strVal val="hidden"/>
                                          </p:val>
                                        </p:tav>
                                        <p:tav tm="50000">
                                          <p:val>
                                            <p:strVal val="visible"/>
                                          </p:val>
                                        </p:tav>
                                      </p:tavLst>
                                    </p:anim>
                                  </p:childTnLst>
                                </p:cTn>
                              </p:par>
                              <p:par>
                                <p:cTn id="44" presetID="35" presetClass="emph" presetSubtype="0" fill="hold" grpId="2" nodeType="withEffect">
                                  <p:stCondLst>
                                    <p:cond delay="0"/>
                                  </p:stCondLst>
                                  <p:childTnLst>
                                    <p:anim calcmode="discrete" valueType="str">
                                      <p:cBhvr>
                                        <p:cTn id="45" dur="1000" fill="hold"/>
                                        <p:tgtEl>
                                          <p:spTgt spid="13"/>
                                        </p:tgtEl>
                                        <p:attrNameLst>
                                          <p:attrName>style.visibility</p:attrName>
                                        </p:attrNameLst>
                                      </p:cBhvr>
                                      <p:tavLst>
                                        <p:tav tm="0">
                                          <p:val>
                                            <p:strVal val="hidden"/>
                                          </p:val>
                                        </p:tav>
                                        <p:tav tm="50000">
                                          <p:val>
                                            <p:strVal val="visible"/>
                                          </p:val>
                                        </p:tav>
                                      </p:tavLst>
                                    </p:anim>
                                  </p:childTnLst>
                                </p:cTn>
                              </p:par>
                              <p:par>
                                <p:cTn id="46" presetID="35" presetClass="emph" presetSubtype="0" fill="hold" grpId="2" nodeType="withEffect">
                                  <p:stCondLst>
                                    <p:cond delay="0"/>
                                  </p:stCondLst>
                                  <p:childTnLst>
                                    <p:anim calcmode="discrete" valueType="str">
                                      <p:cBhvr>
                                        <p:cTn id="47" dur="1000" fill="hold"/>
                                        <p:tgtEl>
                                          <p:spTgt spid="22"/>
                                        </p:tgtEl>
                                        <p:attrNameLst>
                                          <p:attrName>style.visibility</p:attrName>
                                        </p:attrNameLst>
                                      </p:cBhvr>
                                      <p:tavLst>
                                        <p:tav tm="0">
                                          <p:val>
                                            <p:strVal val="hidden"/>
                                          </p:val>
                                        </p:tav>
                                        <p:tav tm="50000">
                                          <p:val>
                                            <p:strVal val="visible"/>
                                          </p:val>
                                        </p:tav>
                                      </p:tavLst>
                                    </p:anim>
                                  </p:childTnLst>
                                </p:cTn>
                              </p:par>
                              <p:par>
                                <p:cTn id="48" presetID="35" presetClass="emph" presetSubtype="0" fill="hold" grpId="2" nodeType="withEffect">
                                  <p:stCondLst>
                                    <p:cond delay="0"/>
                                  </p:stCondLst>
                                  <p:childTnLst>
                                    <p:anim calcmode="discrete" valueType="str">
                                      <p:cBhvr>
                                        <p:cTn id="49" dur="1000" fill="hold"/>
                                        <p:tgtEl>
                                          <p:spTgt spid="11"/>
                                        </p:tgtEl>
                                        <p:attrNameLst>
                                          <p:attrName>style.visibility</p:attrName>
                                        </p:attrNameLst>
                                      </p:cBhvr>
                                      <p:tavLst>
                                        <p:tav tm="0">
                                          <p:val>
                                            <p:strVal val="hidden"/>
                                          </p:val>
                                        </p:tav>
                                        <p:tav tm="50000">
                                          <p:val>
                                            <p:strVal val="visible"/>
                                          </p:val>
                                        </p:tav>
                                      </p:tavLst>
                                    </p:anim>
                                  </p:childTnLst>
                                </p:cTn>
                              </p:par>
                              <p:par>
                                <p:cTn id="50" presetID="35" presetClass="emph" presetSubtype="0" fill="hold" grpId="2" nodeType="withEffect">
                                  <p:stCondLst>
                                    <p:cond delay="0"/>
                                  </p:stCondLst>
                                  <p:childTnLst>
                                    <p:anim calcmode="discrete" valueType="str">
                                      <p:cBhvr>
                                        <p:cTn id="51" dur="1000" fill="hold"/>
                                        <p:tgtEl>
                                          <p:spTgt spid="17"/>
                                        </p:tgtEl>
                                        <p:attrNameLst>
                                          <p:attrName>style.visibility</p:attrName>
                                        </p:attrNameLst>
                                      </p:cBhvr>
                                      <p:tavLst>
                                        <p:tav tm="0">
                                          <p:val>
                                            <p:strVal val="hidden"/>
                                          </p:val>
                                        </p:tav>
                                        <p:tav tm="50000">
                                          <p:val>
                                            <p:strVal val="visible"/>
                                          </p:val>
                                        </p:tav>
                                      </p:tavLst>
                                    </p:anim>
                                  </p:childTnLst>
                                </p:cTn>
                              </p:par>
                              <p:par>
                                <p:cTn id="52" presetID="35" presetClass="emph" presetSubtype="0" fill="hold" grpId="2" nodeType="withEffect">
                                  <p:stCondLst>
                                    <p:cond delay="0"/>
                                  </p:stCondLst>
                                  <p:childTnLst>
                                    <p:anim calcmode="discrete" valueType="str">
                                      <p:cBhvr>
                                        <p:cTn id="53"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bldLvl="0" animBg="1"/>
      <p:bldP spid="10" grpId="2" bldLvl="0" animBg="1"/>
      <p:bldP spid="11" grpId="1" bldLvl="0" animBg="1"/>
      <p:bldP spid="11" grpId="2" bldLvl="0" animBg="1"/>
      <p:bldP spid="12" grpId="1" bldLvl="0" animBg="1"/>
      <p:bldP spid="12" grpId="2" bldLvl="0" animBg="1"/>
      <p:bldP spid="13" grpId="1" bldLvl="0" animBg="1"/>
      <p:bldP spid="13" grpId="2" bldLvl="0" animBg="1"/>
      <p:bldP spid="15" grpId="1" bldLvl="0" animBg="1"/>
      <p:bldP spid="15" grpId="2" bldLvl="0" animBg="1"/>
      <p:bldP spid="16" grpId="1" bldLvl="0" animBg="1"/>
      <p:bldP spid="16" grpId="2" bldLvl="0" animBg="1"/>
      <p:bldP spid="17" grpId="1" bldLvl="0" animBg="1"/>
      <p:bldP spid="17" grpId="2" bldLvl="0" animBg="1"/>
      <p:bldP spid="18" grpId="1" bldLvl="0" animBg="1"/>
      <p:bldP spid="18" grpId="2" bldLvl="0" animBg="1"/>
      <p:bldP spid="19" grpId="1" bldLvl="0" animBg="1"/>
      <p:bldP spid="19" grpId="2" bldLvl="0" animBg="1"/>
      <p:bldP spid="20" grpId="1" bldLvl="0" animBg="1"/>
      <p:bldP spid="20" grpId="2" bldLvl="0" animBg="1"/>
      <p:bldP spid="21" grpId="1" bldLvl="0" animBg="1"/>
      <p:bldP spid="21" grpId="2" bldLvl="0" animBg="1"/>
      <p:bldP spid="22" grpId="1" bldLvl="0" animBg="1"/>
      <p:bldP spid="22" grpId="2"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2879325" y="294443"/>
            <a:ext cx="7010400" cy="1037207"/>
          </a:xfrm>
        </p:spPr>
        <p:txBody>
          <a:bodyPr>
            <a:normAutofit/>
          </a:bodyPr>
          <a:lstStyle/>
          <a:p>
            <a:pPr eaLnBrk="1" hangingPunct="1"/>
            <a:r>
              <a:rPr lang="zh-CN" altLang="en-US" sz="5400" b="1" dirty="0">
                <a:latin typeface="+mn-lt"/>
                <a:ea typeface="黑体" panose="02010609060101010101" pitchFamily="49" charset="-122"/>
              </a:rPr>
              <a:t>抗体的分子结构</a:t>
            </a:r>
            <a:endParaRPr lang="zh-CN" altLang="en-US" sz="5400" b="1" dirty="0">
              <a:latin typeface="+mn-lt"/>
              <a:ea typeface="黑体" panose="02010609060101010101" pitchFamily="49" charset="-122"/>
            </a:endParaRPr>
          </a:p>
        </p:txBody>
      </p:sp>
      <p:grpSp>
        <p:nvGrpSpPr>
          <p:cNvPr id="13" name="组合 12"/>
          <p:cNvGrpSpPr/>
          <p:nvPr/>
        </p:nvGrpSpPr>
        <p:grpSpPr>
          <a:xfrm>
            <a:off x="1491449" y="1636166"/>
            <a:ext cx="8904303" cy="1078920"/>
            <a:chOff x="1491449" y="1636166"/>
            <a:chExt cx="8904303" cy="1078920"/>
          </a:xfrm>
        </p:grpSpPr>
        <p:sp>
          <p:nvSpPr>
            <p:cNvPr id="5" name="矩形 4"/>
            <p:cNvSpPr/>
            <p:nvPr/>
          </p:nvSpPr>
          <p:spPr>
            <a:xfrm>
              <a:off x="1491449" y="2034686"/>
              <a:ext cx="8904303" cy="680400"/>
            </a:xfrm>
            <a:prstGeom prst="rect">
              <a:avLst/>
            </a:prstGeom>
            <a:scene3d>
              <a:camera prst="orthographicFront"/>
              <a:lightRig rig="chilly" dir="t"/>
            </a:scene3d>
            <a:sp3d z="12700" extrusionH="1700" prstMaterial="dkEdge">
              <a:bevelT w="25400" h="6350" prst="softRound"/>
              <a:bevelB w="0" h="0" prst="convex"/>
            </a:sp3d>
          </p:spPr>
          <p:style>
            <a:lnRef idx="1">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任意多边形 5"/>
            <p:cNvSpPr/>
            <p:nvPr/>
          </p:nvSpPr>
          <p:spPr>
            <a:xfrm>
              <a:off x="1936664" y="1636166"/>
              <a:ext cx="6233012" cy="797040"/>
            </a:xfrm>
            <a:custGeom>
              <a:avLst/>
              <a:gdLst>
                <a:gd name="connsiteX0" fmla="*/ 0 w 6233012"/>
                <a:gd name="connsiteY0" fmla="*/ 132843 h 797040"/>
                <a:gd name="connsiteX1" fmla="*/ 132843 w 6233012"/>
                <a:gd name="connsiteY1" fmla="*/ 0 h 797040"/>
                <a:gd name="connsiteX2" fmla="*/ 6100169 w 6233012"/>
                <a:gd name="connsiteY2" fmla="*/ 0 h 797040"/>
                <a:gd name="connsiteX3" fmla="*/ 6233012 w 6233012"/>
                <a:gd name="connsiteY3" fmla="*/ 132843 h 797040"/>
                <a:gd name="connsiteX4" fmla="*/ 6233012 w 6233012"/>
                <a:gd name="connsiteY4" fmla="*/ 664197 h 797040"/>
                <a:gd name="connsiteX5" fmla="*/ 6100169 w 6233012"/>
                <a:gd name="connsiteY5" fmla="*/ 797040 h 797040"/>
                <a:gd name="connsiteX6" fmla="*/ 132843 w 6233012"/>
                <a:gd name="connsiteY6" fmla="*/ 797040 h 797040"/>
                <a:gd name="connsiteX7" fmla="*/ 0 w 6233012"/>
                <a:gd name="connsiteY7" fmla="*/ 664197 h 797040"/>
                <a:gd name="connsiteX8" fmla="*/ 0 w 623301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3012" h="797040">
                  <a:moveTo>
                    <a:pt x="0" y="132843"/>
                  </a:moveTo>
                  <a:cubicBezTo>
                    <a:pt x="0" y="59476"/>
                    <a:pt x="59476" y="0"/>
                    <a:pt x="132843" y="0"/>
                  </a:cubicBezTo>
                  <a:lnTo>
                    <a:pt x="6100169" y="0"/>
                  </a:lnTo>
                  <a:cubicBezTo>
                    <a:pt x="6173536" y="0"/>
                    <a:pt x="6233012" y="59476"/>
                    <a:pt x="6233012" y="132843"/>
                  </a:cubicBezTo>
                  <a:lnTo>
                    <a:pt x="6233012" y="664197"/>
                  </a:lnTo>
                  <a:cubicBezTo>
                    <a:pt x="6233012" y="737564"/>
                    <a:pt x="6173536" y="797040"/>
                    <a:pt x="6100169" y="797040"/>
                  </a:cubicBezTo>
                  <a:lnTo>
                    <a:pt x="132843" y="797040"/>
                  </a:lnTo>
                  <a:cubicBezTo>
                    <a:pt x="59476" y="797040"/>
                    <a:pt x="0" y="737564"/>
                    <a:pt x="0" y="664197"/>
                  </a:cubicBezTo>
                  <a:lnTo>
                    <a:pt x="0" y="132843"/>
                  </a:lnTo>
                  <a:close/>
                </a:path>
              </a:pathLst>
            </a:custGeom>
            <a:scene3d>
              <a:camera prst="orthographicFront"/>
              <a:lightRig rig="chilly" dir="t"/>
            </a:scene3d>
            <a:sp3d prstMaterial="translucentPowder">
              <a:bevelT w="127000" h="25400" prst="softRound"/>
            </a:sp3d>
          </p:spPr>
          <p:style>
            <a:lnRef idx="0">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4501" tIns="38908" rIns="274501" bIns="38908" numCol="1" spcCol="1270" anchor="ctr" anchorCtr="0">
              <a:noAutofit/>
            </a:bodyPr>
            <a:lstStyle/>
            <a:p>
              <a:pPr lvl="0" algn="l" defTabSz="1600200">
                <a:lnSpc>
                  <a:spcPct val="90000"/>
                </a:lnSpc>
                <a:spcBef>
                  <a:spcPct val="0"/>
                </a:spcBef>
                <a:spcAft>
                  <a:spcPct val="35000"/>
                </a:spcAft>
              </a:pPr>
              <a:r>
                <a:rPr lang="zh-CN" altLang="en-US" sz="3600" b="1" kern="1200" dirty="0" smtClean="0"/>
                <a:t>抗体的基本结构</a:t>
              </a:r>
              <a:endParaRPr lang="zh-CN" altLang="en-US" sz="3600" b="1" kern="1200" dirty="0"/>
            </a:p>
          </p:txBody>
        </p:sp>
      </p:grpSp>
      <p:grpSp>
        <p:nvGrpSpPr>
          <p:cNvPr id="14" name="组合 13"/>
          <p:cNvGrpSpPr/>
          <p:nvPr/>
        </p:nvGrpSpPr>
        <p:grpSpPr>
          <a:xfrm>
            <a:off x="1491449" y="2860886"/>
            <a:ext cx="8904303" cy="1078920"/>
            <a:chOff x="1491449" y="2860886"/>
            <a:chExt cx="8904303" cy="1078920"/>
          </a:xfrm>
        </p:grpSpPr>
        <p:sp>
          <p:nvSpPr>
            <p:cNvPr id="7" name="矩形 6"/>
            <p:cNvSpPr/>
            <p:nvPr/>
          </p:nvSpPr>
          <p:spPr>
            <a:xfrm>
              <a:off x="1491449" y="3259406"/>
              <a:ext cx="8904303" cy="680400"/>
            </a:xfrm>
            <a:prstGeom prst="rect">
              <a:avLst/>
            </a:prstGeom>
            <a:scene3d>
              <a:camera prst="orthographicFront"/>
              <a:lightRig rig="chilly" dir="t"/>
            </a:scene3d>
            <a:sp3d z="12700" extrusionH="1700" prstMaterial="dkEdge">
              <a:bevelT w="25400" h="6350" prst="softRound"/>
              <a:bevelB w="0" h="0" prst="convex"/>
            </a:sp3d>
          </p:spPr>
          <p:style>
            <a:lnRef idx="1">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936664" y="2860886"/>
              <a:ext cx="6233012" cy="797040"/>
            </a:xfrm>
            <a:custGeom>
              <a:avLst/>
              <a:gdLst>
                <a:gd name="connsiteX0" fmla="*/ 0 w 6233012"/>
                <a:gd name="connsiteY0" fmla="*/ 132843 h 797040"/>
                <a:gd name="connsiteX1" fmla="*/ 132843 w 6233012"/>
                <a:gd name="connsiteY1" fmla="*/ 0 h 797040"/>
                <a:gd name="connsiteX2" fmla="*/ 6100169 w 6233012"/>
                <a:gd name="connsiteY2" fmla="*/ 0 h 797040"/>
                <a:gd name="connsiteX3" fmla="*/ 6233012 w 6233012"/>
                <a:gd name="connsiteY3" fmla="*/ 132843 h 797040"/>
                <a:gd name="connsiteX4" fmla="*/ 6233012 w 6233012"/>
                <a:gd name="connsiteY4" fmla="*/ 664197 h 797040"/>
                <a:gd name="connsiteX5" fmla="*/ 6100169 w 6233012"/>
                <a:gd name="connsiteY5" fmla="*/ 797040 h 797040"/>
                <a:gd name="connsiteX6" fmla="*/ 132843 w 6233012"/>
                <a:gd name="connsiteY6" fmla="*/ 797040 h 797040"/>
                <a:gd name="connsiteX7" fmla="*/ 0 w 6233012"/>
                <a:gd name="connsiteY7" fmla="*/ 664197 h 797040"/>
                <a:gd name="connsiteX8" fmla="*/ 0 w 623301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3012" h="797040">
                  <a:moveTo>
                    <a:pt x="0" y="132843"/>
                  </a:moveTo>
                  <a:cubicBezTo>
                    <a:pt x="0" y="59476"/>
                    <a:pt x="59476" y="0"/>
                    <a:pt x="132843" y="0"/>
                  </a:cubicBezTo>
                  <a:lnTo>
                    <a:pt x="6100169" y="0"/>
                  </a:lnTo>
                  <a:cubicBezTo>
                    <a:pt x="6173536" y="0"/>
                    <a:pt x="6233012" y="59476"/>
                    <a:pt x="6233012" y="132843"/>
                  </a:cubicBezTo>
                  <a:lnTo>
                    <a:pt x="6233012" y="664197"/>
                  </a:lnTo>
                  <a:cubicBezTo>
                    <a:pt x="6233012" y="737564"/>
                    <a:pt x="6173536" y="797040"/>
                    <a:pt x="6100169" y="797040"/>
                  </a:cubicBezTo>
                  <a:lnTo>
                    <a:pt x="132843" y="797040"/>
                  </a:lnTo>
                  <a:cubicBezTo>
                    <a:pt x="59476" y="797040"/>
                    <a:pt x="0" y="737564"/>
                    <a:pt x="0" y="664197"/>
                  </a:cubicBezTo>
                  <a:lnTo>
                    <a:pt x="0" y="132843"/>
                  </a:lnTo>
                  <a:close/>
                </a:path>
              </a:pathLst>
            </a:custGeom>
            <a:scene3d>
              <a:camera prst="orthographicFront"/>
              <a:lightRig rig="chilly" dir="t"/>
            </a:scene3d>
            <a:sp3d prstMaterial="translucentPowder">
              <a:bevelT w="127000" h="25400" prst="softRound"/>
            </a:sp3d>
          </p:spPr>
          <p:style>
            <a:lnRef idx="0">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4501" tIns="38908" rIns="274501" bIns="38908" numCol="1" spcCol="1270" anchor="ctr" anchorCtr="0">
              <a:noAutofit/>
            </a:bodyPr>
            <a:lstStyle/>
            <a:p>
              <a:pPr lvl="0" algn="l" defTabSz="1600200">
                <a:lnSpc>
                  <a:spcPct val="90000"/>
                </a:lnSpc>
                <a:spcBef>
                  <a:spcPct val="0"/>
                </a:spcBef>
                <a:spcAft>
                  <a:spcPct val="35000"/>
                </a:spcAft>
              </a:pPr>
              <a:r>
                <a:rPr lang="zh-CN" altLang="en-US" sz="3600" b="1" kern="1200" dirty="0" smtClean="0"/>
                <a:t>抗体的功能区结构</a:t>
              </a:r>
              <a:endParaRPr lang="zh-CN" altLang="en-US" sz="3600" b="1" kern="1200" dirty="0"/>
            </a:p>
          </p:txBody>
        </p:sp>
      </p:grpSp>
      <p:grpSp>
        <p:nvGrpSpPr>
          <p:cNvPr id="15" name="组合 14"/>
          <p:cNvGrpSpPr/>
          <p:nvPr/>
        </p:nvGrpSpPr>
        <p:grpSpPr>
          <a:xfrm>
            <a:off x="1491449" y="4085607"/>
            <a:ext cx="8904303" cy="1078920"/>
            <a:chOff x="1491449" y="4085607"/>
            <a:chExt cx="8904303" cy="1078920"/>
          </a:xfrm>
        </p:grpSpPr>
        <p:sp>
          <p:nvSpPr>
            <p:cNvPr id="9" name="矩形 8"/>
            <p:cNvSpPr/>
            <p:nvPr/>
          </p:nvSpPr>
          <p:spPr>
            <a:xfrm>
              <a:off x="1491449" y="4484127"/>
              <a:ext cx="8904303" cy="680400"/>
            </a:xfrm>
            <a:prstGeom prst="rect">
              <a:avLst/>
            </a:prstGeom>
            <a:scene3d>
              <a:camera prst="orthographicFront"/>
              <a:lightRig rig="chilly" dir="t"/>
            </a:scene3d>
            <a:sp3d z="12700" extrusionH="1700" prstMaterial="dkEdge">
              <a:bevelT w="25400" h="6350" prst="softRound"/>
              <a:bevelB w="0" h="0" prst="convex"/>
            </a:sp3d>
          </p:spPr>
          <p:style>
            <a:lnRef idx="1">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0" name="任意多边形 9"/>
            <p:cNvSpPr/>
            <p:nvPr/>
          </p:nvSpPr>
          <p:spPr>
            <a:xfrm>
              <a:off x="1936664" y="4085607"/>
              <a:ext cx="6233012" cy="797040"/>
            </a:xfrm>
            <a:custGeom>
              <a:avLst/>
              <a:gdLst>
                <a:gd name="connsiteX0" fmla="*/ 0 w 6233012"/>
                <a:gd name="connsiteY0" fmla="*/ 132843 h 797040"/>
                <a:gd name="connsiteX1" fmla="*/ 132843 w 6233012"/>
                <a:gd name="connsiteY1" fmla="*/ 0 h 797040"/>
                <a:gd name="connsiteX2" fmla="*/ 6100169 w 6233012"/>
                <a:gd name="connsiteY2" fmla="*/ 0 h 797040"/>
                <a:gd name="connsiteX3" fmla="*/ 6233012 w 6233012"/>
                <a:gd name="connsiteY3" fmla="*/ 132843 h 797040"/>
                <a:gd name="connsiteX4" fmla="*/ 6233012 w 6233012"/>
                <a:gd name="connsiteY4" fmla="*/ 664197 h 797040"/>
                <a:gd name="connsiteX5" fmla="*/ 6100169 w 6233012"/>
                <a:gd name="connsiteY5" fmla="*/ 797040 h 797040"/>
                <a:gd name="connsiteX6" fmla="*/ 132843 w 6233012"/>
                <a:gd name="connsiteY6" fmla="*/ 797040 h 797040"/>
                <a:gd name="connsiteX7" fmla="*/ 0 w 6233012"/>
                <a:gd name="connsiteY7" fmla="*/ 664197 h 797040"/>
                <a:gd name="connsiteX8" fmla="*/ 0 w 623301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3012" h="797040">
                  <a:moveTo>
                    <a:pt x="0" y="132843"/>
                  </a:moveTo>
                  <a:cubicBezTo>
                    <a:pt x="0" y="59476"/>
                    <a:pt x="59476" y="0"/>
                    <a:pt x="132843" y="0"/>
                  </a:cubicBezTo>
                  <a:lnTo>
                    <a:pt x="6100169" y="0"/>
                  </a:lnTo>
                  <a:cubicBezTo>
                    <a:pt x="6173536" y="0"/>
                    <a:pt x="6233012" y="59476"/>
                    <a:pt x="6233012" y="132843"/>
                  </a:cubicBezTo>
                  <a:lnTo>
                    <a:pt x="6233012" y="664197"/>
                  </a:lnTo>
                  <a:cubicBezTo>
                    <a:pt x="6233012" y="737564"/>
                    <a:pt x="6173536" y="797040"/>
                    <a:pt x="6100169" y="797040"/>
                  </a:cubicBezTo>
                  <a:lnTo>
                    <a:pt x="132843" y="797040"/>
                  </a:lnTo>
                  <a:cubicBezTo>
                    <a:pt x="59476" y="797040"/>
                    <a:pt x="0" y="737564"/>
                    <a:pt x="0" y="664197"/>
                  </a:cubicBezTo>
                  <a:lnTo>
                    <a:pt x="0" y="132843"/>
                  </a:lnTo>
                  <a:close/>
                </a:path>
              </a:pathLst>
            </a:custGeom>
            <a:scene3d>
              <a:camera prst="orthographicFront"/>
              <a:lightRig rig="chilly" dir="t"/>
            </a:scene3d>
            <a:sp3d prstMaterial="translucentPowder">
              <a:bevelT w="127000" h="25400" prst="softRound"/>
            </a:sp3d>
          </p:spPr>
          <p:style>
            <a:lnRef idx="0">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4501" tIns="38908" rIns="274501" bIns="38908" numCol="1" spcCol="1270" anchor="ctr" anchorCtr="0">
              <a:noAutofit/>
            </a:bodyPr>
            <a:lstStyle/>
            <a:p>
              <a:pPr lvl="0" algn="l" defTabSz="1600200">
                <a:lnSpc>
                  <a:spcPct val="90000"/>
                </a:lnSpc>
                <a:spcBef>
                  <a:spcPct val="0"/>
                </a:spcBef>
                <a:spcAft>
                  <a:spcPct val="35000"/>
                </a:spcAft>
              </a:pPr>
              <a:r>
                <a:rPr lang="zh-CN" altLang="en-US" sz="3600" b="1" kern="1200" dirty="0" smtClean="0"/>
                <a:t>抗体的水解片段</a:t>
              </a:r>
              <a:endParaRPr lang="zh-CN" altLang="en-US" sz="3600" b="1" kern="1200" dirty="0"/>
            </a:p>
          </p:txBody>
        </p:sp>
      </p:grpSp>
      <p:grpSp>
        <p:nvGrpSpPr>
          <p:cNvPr id="16" name="组合 15"/>
          <p:cNvGrpSpPr/>
          <p:nvPr/>
        </p:nvGrpSpPr>
        <p:grpSpPr>
          <a:xfrm>
            <a:off x="1491449" y="5310327"/>
            <a:ext cx="8904303" cy="1078920"/>
            <a:chOff x="1491449" y="5310327"/>
            <a:chExt cx="8904303" cy="1078920"/>
          </a:xfrm>
        </p:grpSpPr>
        <p:sp>
          <p:nvSpPr>
            <p:cNvPr id="11" name="矩形 10"/>
            <p:cNvSpPr/>
            <p:nvPr/>
          </p:nvSpPr>
          <p:spPr>
            <a:xfrm>
              <a:off x="1491449" y="5708847"/>
              <a:ext cx="8904303" cy="680400"/>
            </a:xfrm>
            <a:prstGeom prst="rect">
              <a:avLst/>
            </a:prstGeom>
            <a:scene3d>
              <a:camera prst="orthographicFront"/>
              <a:lightRig rig="chilly" dir="t"/>
            </a:scene3d>
            <a:sp3d z="12700" extrusionH="1700" prstMaterial="dkEdge">
              <a:bevelT w="25400" h="6350" prst="softRound"/>
              <a:bevelB w="0" h="0" prst="convex"/>
            </a:sp3d>
          </p:spPr>
          <p:style>
            <a:lnRef idx="1">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2" name="任意多边形 11"/>
            <p:cNvSpPr/>
            <p:nvPr/>
          </p:nvSpPr>
          <p:spPr>
            <a:xfrm>
              <a:off x="1936664" y="5310327"/>
              <a:ext cx="6233012" cy="797040"/>
            </a:xfrm>
            <a:custGeom>
              <a:avLst/>
              <a:gdLst>
                <a:gd name="connsiteX0" fmla="*/ 0 w 6233012"/>
                <a:gd name="connsiteY0" fmla="*/ 132843 h 797040"/>
                <a:gd name="connsiteX1" fmla="*/ 132843 w 6233012"/>
                <a:gd name="connsiteY1" fmla="*/ 0 h 797040"/>
                <a:gd name="connsiteX2" fmla="*/ 6100169 w 6233012"/>
                <a:gd name="connsiteY2" fmla="*/ 0 h 797040"/>
                <a:gd name="connsiteX3" fmla="*/ 6233012 w 6233012"/>
                <a:gd name="connsiteY3" fmla="*/ 132843 h 797040"/>
                <a:gd name="connsiteX4" fmla="*/ 6233012 w 6233012"/>
                <a:gd name="connsiteY4" fmla="*/ 664197 h 797040"/>
                <a:gd name="connsiteX5" fmla="*/ 6100169 w 6233012"/>
                <a:gd name="connsiteY5" fmla="*/ 797040 h 797040"/>
                <a:gd name="connsiteX6" fmla="*/ 132843 w 6233012"/>
                <a:gd name="connsiteY6" fmla="*/ 797040 h 797040"/>
                <a:gd name="connsiteX7" fmla="*/ 0 w 6233012"/>
                <a:gd name="connsiteY7" fmla="*/ 664197 h 797040"/>
                <a:gd name="connsiteX8" fmla="*/ 0 w 623301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3012" h="797040">
                  <a:moveTo>
                    <a:pt x="0" y="132843"/>
                  </a:moveTo>
                  <a:cubicBezTo>
                    <a:pt x="0" y="59476"/>
                    <a:pt x="59476" y="0"/>
                    <a:pt x="132843" y="0"/>
                  </a:cubicBezTo>
                  <a:lnTo>
                    <a:pt x="6100169" y="0"/>
                  </a:lnTo>
                  <a:cubicBezTo>
                    <a:pt x="6173536" y="0"/>
                    <a:pt x="6233012" y="59476"/>
                    <a:pt x="6233012" y="132843"/>
                  </a:cubicBezTo>
                  <a:lnTo>
                    <a:pt x="6233012" y="664197"/>
                  </a:lnTo>
                  <a:cubicBezTo>
                    <a:pt x="6233012" y="737564"/>
                    <a:pt x="6173536" y="797040"/>
                    <a:pt x="6100169" y="797040"/>
                  </a:cubicBezTo>
                  <a:lnTo>
                    <a:pt x="132843" y="797040"/>
                  </a:lnTo>
                  <a:cubicBezTo>
                    <a:pt x="59476" y="797040"/>
                    <a:pt x="0" y="737564"/>
                    <a:pt x="0" y="664197"/>
                  </a:cubicBezTo>
                  <a:lnTo>
                    <a:pt x="0" y="132843"/>
                  </a:lnTo>
                  <a:close/>
                </a:path>
              </a:pathLst>
            </a:custGeom>
            <a:scene3d>
              <a:camera prst="orthographicFront"/>
              <a:lightRig rig="chilly" dir="t"/>
            </a:scene3d>
            <a:sp3d prstMaterial="translucentPowder">
              <a:bevelT w="127000" h="25400" prst="softRound"/>
            </a:sp3d>
          </p:spPr>
          <p:style>
            <a:lnRef idx="0">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4501" tIns="38908" rIns="274501" bIns="38908" numCol="1" spcCol="1270" anchor="ctr" anchorCtr="0">
              <a:noAutofit/>
            </a:bodyPr>
            <a:lstStyle/>
            <a:p>
              <a:pPr lvl="0" algn="l" defTabSz="1600200">
                <a:lnSpc>
                  <a:spcPct val="90000"/>
                </a:lnSpc>
                <a:spcBef>
                  <a:spcPct val="0"/>
                </a:spcBef>
                <a:spcAft>
                  <a:spcPct val="35000"/>
                </a:spcAft>
              </a:pPr>
              <a:r>
                <a:rPr lang="zh-CN" altLang="en-US" sz="3600" b="1" kern="1200" dirty="0" smtClean="0"/>
                <a:t>抗体的其它成分</a:t>
              </a:r>
              <a:endParaRPr lang="zh-CN" altLang="en-US" sz="3600" b="1" kern="1200" dirty="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16459" y="2219175"/>
            <a:ext cx="3883937" cy="2933323"/>
            <a:chOff x="1348966" y="2209046"/>
            <a:chExt cx="3883937" cy="2933323"/>
          </a:xfrm>
        </p:grpSpPr>
        <p:sp>
          <p:nvSpPr>
            <p:cNvPr id="23" name="圆角矩形 22"/>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84332" y="2219174"/>
            <a:ext cx="3883937" cy="2933323"/>
            <a:chOff x="1348966" y="2209046"/>
            <a:chExt cx="3883937" cy="2933323"/>
          </a:xfrm>
        </p:grpSpPr>
        <p:sp>
          <p:nvSpPr>
            <p:cNvPr id="32" name="圆角矩形 31"/>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297938" y="2219173"/>
            <a:ext cx="3883937" cy="2933323"/>
            <a:chOff x="1348966" y="2209046"/>
            <a:chExt cx="3883937" cy="2933323"/>
          </a:xfrm>
        </p:grpSpPr>
        <p:sp>
          <p:nvSpPr>
            <p:cNvPr id="24" name="圆角矩形 23"/>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rot="35518">
            <a:off x="6343265" y="1986455"/>
            <a:ext cx="588921" cy="263244"/>
            <a:chOff x="6665609" y="650664"/>
            <a:chExt cx="1066799" cy="476852"/>
          </a:xfrm>
        </p:grpSpPr>
        <p:sp>
          <p:nvSpPr>
            <p:cNvPr id="37" name="椭圆 36"/>
            <p:cNvSpPr/>
            <p:nvPr/>
          </p:nvSpPr>
          <p:spPr>
            <a:xfrm>
              <a:off x="666560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87896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09232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30568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rot="20408390" flipH="1">
              <a:off x="7551114" y="837440"/>
              <a:ext cx="132593" cy="2900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51904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3262">
            <a:off x="6946717" y="885753"/>
            <a:ext cx="931626" cy="443091"/>
          </a:xfrm>
          <a:prstGeom prst="rect">
            <a:avLst/>
          </a:prstGeom>
        </p:spPr>
      </p:pic>
      <p:sp>
        <p:nvSpPr>
          <p:cNvPr id="2" name="文本框 1"/>
          <p:cNvSpPr txBox="1"/>
          <p:nvPr/>
        </p:nvSpPr>
        <p:spPr>
          <a:xfrm>
            <a:off x="1050202" y="2611315"/>
            <a:ext cx="1103913" cy="369332"/>
          </a:xfrm>
          <a:prstGeom prst="rect">
            <a:avLst/>
          </a:prstGeom>
          <a:noFill/>
        </p:spPr>
        <p:txBody>
          <a:bodyPr wrap="square" rtlCol="0">
            <a:spAutoFit/>
          </a:bodyPr>
          <a:lstStyle/>
          <a:p>
            <a:r>
              <a:rPr lang="zh-CN" altLang="en-US" b="1" dirty="0" smtClean="0"/>
              <a:t>上皮细胞</a:t>
            </a:r>
            <a:endParaRPr lang="zh-CN" altLang="en-US" b="1" dirty="0"/>
          </a:p>
        </p:txBody>
      </p:sp>
      <p:sp>
        <p:nvSpPr>
          <p:cNvPr id="6" name="文本框 5"/>
          <p:cNvSpPr txBox="1"/>
          <p:nvPr/>
        </p:nvSpPr>
        <p:spPr>
          <a:xfrm>
            <a:off x="7570177" y="1855177"/>
            <a:ext cx="1247898" cy="369332"/>
          </a:xfrm>
          <a:prstGeom prst="rect">
            <a:avLst/>
          </a:prstGeom>
          <a:noFill/>
        </p:spPr>
        <p:txBody>
          <a:bodyPr wrap="square" rtlCol="0">
            <a:spAutoFit/>
          </a:bodyPr>
          <a:lstStyle/>
          <a:p>
            <a:r>
              <a:rPr lang="zh-CN" altLang="en-US" b="1" dirty="0" smtClean="0"/>
              <a:t>聚</a:t>
            </a:r>
            <a:r>
              <a:rPr lang="en-US" altLang="zh-CN" b="1" dirty="0" smtClean="0"/>
              <a:t>Ig</a:t>
            </a:r>
            <a:r>
              <a:rPr lang="zh-CN" altLang="en-US" b="1" dirty="0" smtClean="0"/>
              <a:t>受体</a:t>
            </a:r>
            <a:endParaRPr lang="zh-CN" altLang="en-US" b="1" dirty="0"/>
          </a:p>
        </p:txBody>
      </p:sp>
      <p:cxnSp>
        <p:nvCxnSpPr>
          <p:cNvPr id="9" name="直接连接符 8"/>
          <p:cNvCxnSpPr>
            <a:endCxn id="6" idx="1"/>
          </p:cNvCxnSpPr>
          <p:nvPr/>
        </p:nvCxnSpPr>
        <p:spPr>
          <a:xfrm flipV="1">
            <a:off x="6940878" y="2039843"/>
            <a:ext cx="629299" cy="67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16459" y="2219175"/>
            <a:ext cx="3883937" cy="2933323"/>
            <a:chOff x="1348966" y="2209046"/>
            <a:chExt cx="3883937" cy="2933323"/>
          </a:xfrm>
        </p:grpSpPr>
        <p:sp>
          <p:nvSpPr>
            <p:cNvPr id="23" name="圆角矩形 22"/>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84332" y="2219174"/>
            <a:ext cx="3883937" cy="2933323"/>
            <a:chOff x="1348966" y="2209046"/>
            <a:chExt cx="3883937" cy="2933323"/>
          </a:xfrm>
        </p:grpSpPr>
        <p:sp>
          <p:nvSpPr>
            <p:cNvPr id="32" name="圆角矩形 31"/>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297938" y="2219173"/>
            <a:ext cx="3883937" cy="2933323"/>
            <a:chOff x="1348966" y="2209046"/>
            <a:chExt cx="3883937" cy="2933323"/>
          </a:xfrm>
        </p:grpSpPr>
        <p:sp>
          <p:nvSpPr>
            <p:cNvPr id="24" name="圆角矩形 23"/>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rot="35518">
            <a:off x="6343265" y="1986455"/>
            <a:ext cx="588921" cy="263244"/>
            <a:chOff x="6665609" y="650664"/>
            <a:chExt cx="1066799" cy="476852"/>
          </a:xfrm>
        </p:grpSpPr>
        <p:sp>
          <p:nvSpPr>
            <p:cNvPr id="37" name="椭圆 36"/>
            <p:cNvSpPr/>
            <p:nvPr/>
          </p:nvSpPr>
          <p:spPr>
            <a:xfrm>
              <a:off x="666560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87896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09232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30568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rot="20408390" flipH="1">
              <a:off x="7551114" y="837440"/>
              <a:ext cx="132593" cy="2900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51904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3262">
            <a:off x="6172663" y="1686334"/>
            <a:ext cx="931626" cy="443091"/>
          </a:xfrm>
          <a:prstGeom prst="rect">
            <a:avLst/>
          </a:prstGeom>
        </p:spPr>
      </p:pic>
      <p:sp>
        <p:nvSpPr>
          <p:cNvPr id="29" name="文本框 28"/>
          <p:cNvSpPr txBox="1"/>
          <p:nvPr/>
        </p:nvSpPr>
        <p:spPr>
          <a:xfrm>
            <a:off x="1050202" y="2611315"/>
            <a:ext cx="1103913" cy="369332"/>
          </a:xfrm>
          <a:prstGeom prst="rect">
            <a:avLst/>
          </a:prstGeom>
          <a:noFill/>
        </p:spPr>
        <p:txBody>
          <a:bodyPr wrap="square" rtlCol="0">
            <a:spAutoFit/>
          </a:bodyPr>
          <a:lstStyle/>
          <a:p>
            <a:r>
              <a:rPr lang="zh-CN" altLang="en-US" b="1" dirty="0" smtClean="0"/>
              <a:t>上皮细胞</a:t>
            </a:r>
            <a:endParaRPr lang="zh-CN" altLang="en-US"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16459" y="2219175"/>
            <a:ext cx="3883937" cy="2933323"/>
            <a:chOff x="1348966" y="2209046"/>
            <a:chExt cx="3883937" cy="2933323"/>
          </a:xfrm>
        </p:grpSpPr>
        <p:sp>
          <p:nvSpPr>
            <p:cNvPr id="23" name="圆角矩形 22"/>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84332" y="2219174"/>
            <a:ext cx="3883937" cy="2933323"/>
            <a:chOff x="1348966" y="2209046"/>
            <a:chExt cx="3883937" cy="2933323"/>
          </a:xfrm>
        </p:grpSpPr>
        <p:sp>
          <p:nvSpPr>
            <p:cNvPr id="32" name="圆角矩形 31"/>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任意多边形 62"/>
          <p:cNvSpPr/>
          <p:nvPr/>
        </p:nvSpPr>
        <p:spPr>
          <a:xfrm>
            <a:off x="4300395" y="2219174"/>
            <a:ext cx="3883937" cy="2933323"/>
          </a:xfrm>
          <a:custGeom>
            <a:avLst/>
            <a:gdLst>
              <a:gd name="connsiteX0" fmla="*/ 941567 w 3883937"/>
              <a:gd name="connsiteY0" fmla="*/ 0 h 2933323"/>
              <a:gd name="connsiteX1" fmla="*/ 1941969 w 3883937"/>
              <a:gd name="connsiteY1" fmla="*/ 0 h 2933323"/>
              <a:gd name="connsiteX2" fmla="*/ 1941969 w 3883937"/>
              <a:gd name="connsiteY2" fmla="*/ 46228 h 2933323"/>
              <a:gd name="connsiteX3" fmla="*/ 2441182 w 3883937"/>
              <a:gd name="connsiteY3" fmla="*/ 545441 h 2933323"/>
              <a:gd name="connsiteX4" fmla="*/ 2597074 w 3883937"/>
              <a:gd name="connsiteY4" fmla="*/ 545441 h 2933323"/>
              <a:gd name="connsiteX5" fmla="*/ 3096287 w 3883937"/>
              <a:gd name="connsiteY5" fmla="*/ 46228 h 2933323"/>
              <a:gd name="connsiteX6" fmla="*/ 3096287 w 3883937"/>
              <a:gd name="connsiteY6" fmla="*/ 13659 h 2933323"/>
              <a:gd name="connsiteX7" fmla="*/ 3132129 w 3883937"/>
              <a:gd name="connsiteY7" fmla="*/ 19129 h 2933323"/>
              <a:gd name="connsiteX8" fmla="*/ 3883937 w 3883937"/>
              <a:gd name="connsiteY8" fmla="*/ 941567 h 2933323"/>
              <a:gd name="connsiteX9" fmla="*/ 3883937 w 3883937"/>
              <a:gd name="connsiteY9" fmla="*/ 1991756 h 2933323"/>
              <a:gd name="connsiteX10" fmla="*/ 2942370 w 3883937"/>
              <a:gd name="connsiteY10" fmla="*/ 2933323 h 2933323"/>
              <a:gd name="connsiteX11" fmla="*/ 941567 w 3883937"/>
              <a:gd name="connsiteY11" fmla="*/ 2933323 h 2933323"/>
              <a:gd name="connsiteX12" fmla="*/ 0 w 3883937"/>
              <a:gd name="connsiteY12" fmla="*/ 1991756 h 2933323"/>
              <a:gd name="connsiteX13" fmla="*/ 0 w 3883937"/>
              <a:gd name="connsiteY13" fmla="*/ 941567 h 2933323"/>
              <a:gd name="connsiteX14" fmla="*/ 941567 w 3883937"/>
              <a:gd name="connsiteY14" fmla="*/ 0 h 293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3937" h="2933323">
                <a:moveTo>
                  <a:pt x="941567" y="0"/>
                </a:moveTo>
                <a:lnTo>
                  <a:pt x="1941969" y="0"/>
                </a:lnTo>
                <a:lnTo>
                  <a:pt x="1941969" y="46228"/>
                </a:lnTo>
                <a:cubicBezTo>
                  <a:pt x="1941969" y="321936"/>
                  <a:pt x="2165474" y="545441"/>
                  <a:pt x="2441182" y="545441"/>
                </a:cubicBezTo>
                <a:lnTo>
                  <a:pt x="2597074" y="545441"/>
                </a:lnTo>
                <a:cubicBezTo>
                  <a:pt x="2872782" y="545441"/>
                  <a:pt x="3096287" y="321936"/>
                  <a:pt x="3096287" y="46228"/>
                </a:cubicBezTo>
                <a:lnTo>
                  <a:pt x="3096287" y="13659"/>
                </a:lnTo>
                <a:lnTo>
                  <a:pt x="3132129" y="19129"/>
                </a:lnTo>
                <a:cubicBezTo>
                  <a:pt x="3561185" y="106927"/>
                  <a:pt x="3883937" y="486556"/>
                  <a:pt x="3883937" y="941567"/>
                </a:cubicBezTo>
                <a:lnTo>
                  <a:pt x="3883937" y="1991756"/>
                </a:lnTo>
                <a:cubicBezTo>
                  <a:pt x="3883937" y="2511769"/>
                  <a:pt x="3462383" y="2933323"/>
                  <a:pt x="2942370" y="2933323"/>
                </a:cubicBezTo>
                <a:lnTo>
                  <a:pt x="941567" y="2933323"/>
                </a:lnTo>
                <a:cubicBezTo>
                  <a:pt x="421554" y="2933323"/>
                  <a:pt x="0" y="2511769"/>
                  <a:pt x="0" y="1991756"/>
                </a:cubicBezTo>
                <a:lnTo>
                  <a:pt x="0" y="941567"/>
                </a:lnTo>
                <a:cubicBezTo>
                  <a:pt x="0" y="421554"/>
                  <a:pt x="421554" y="0"/>
                  <a:pt x="941567" y="0"/>
                </a:cubicBezTo>
                <a:close/>
              </a:path>
            </a:pathLst>
          </a:cu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4358907" y="2263365"/>
            <a:ext cx="3766912" cy="2844940"/>
          </a:xfrm>
          <a:custGeom>
            <a:avLst/>
            <a:gdLst>
              <a:gd name="connsiteX0" fmla="*/ 913197 w 3766912"/>
              <a:gd name="connsiteY0" fmla="*/ 0 h 2844940"/>
              <a:gd name="connsiteX1" fmla="*/ 1842716 w 3766912"/>
              <a:gd name="connsiteY1" fmla="*/ 0 h 2844940"/>
              <a:gd name="connsiteX2" fmla="*/ 1842716 w 3766912"/>
              <a:gd name="connsiteY2" fmla="*/ 15480 h 2844940"/>
              <a:gd name="connsiteX3" fmla="*/ 2371294 w 3766912"/>
              <a:gd name="connsiteY3" fmla="*/ 544058 h 2844940"/>
              <a:gd name="connsiteX4" fmla="*/ 2536357 w 3766912"/>
              <a:gd name="connsiteY4" fmla="*/ 544058 h 2844940"/>
              <a:gd name="connsiteX5" fmla="*/ 3054196 w 3766912"/>
              <a:gd name="connsiteY5" fmla="*/ 122007 h 2844940"/>
              <a:gd name="connsiteX6" fmla="*/ 3063947 w 3766912"/>
              <a:gd name="connsiteY6" fmla="*/ 25287 h 2844940"/>
              <a:gd name="connsiteX7" fmla="*/ 3125272 w 3766912"/>
              <a:gd name="connsiteY7" fmla="*/ 41056 h 2844940"/>
              <a:gd name="connsiteX8" fmla="*/ 3766912 w 3766912"/>
              <a:gd name="connsiteY8" fmla="*/ 913197 h 2844940"/>
              <a:gd name="connsiteX9" fmla="*/ 3766912 w 3766912"/>
              <a:gd name="connsiteY9" fmla="*/ 1931743 h 2844940"/>
              <a:gd name="connsiteX10" fmla="*/ 2853715 w 3766912"/>
              <a:gd name="connsiteY10" fmla="*/ 2844940 h 2844940"/>
              <a:gd name="connsiteX11" fmla="*/ 913197 w 3766912"/>
              <a:gd name="connsiteY11" fmla="*/ 2844940 h 2844940"/>
              <a:gd name="connsiteX12" fmla="*/ 0 w 3766912"/>
              <a:gd name="connsiteY12" fmla="*/ 1931743 h 2844940"/>
              <a:gd name="connsiteX13" fmla="*/ 0 w 3766912"/>
              <a:gd name="connsiteY13" fmla="*/ 913197 h 2844940"/>
              <a:gd name="connsiteX14" fmla="*/ 913197 w 3766912"/>
              <a:gd name="connsiteY14" fmla="*/ 0 h 28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6912" h="2844940">
                <a:moveTo>
                  <a:pt x="913197" y="0"/>
                </a:moveTo>
                <a:lnTo>
                  <a:pt x="1842716" y="0"/>
                </a:lnTo>
                <a:lnTo>
                  <a:pt x="1842716" y="15480"/>
                </a:lnTo>
                <a:cubicBezTo>
                  <a:pt x="1842716" y="307406"/>
                  <a:pt x="2079368" y="544058"/>
                  <a:pt x="2371294" y="544058"/>
                </a:cubicBezTo>
                <a:lnTo>
                  <a:pt x="2536357" y="544058"/>
                </a:lnTo>
                <a:cubicBezTo>
                  <a:pt x="2791792" y="544058"/>
                  <a:pt x="3004909" y="362871"/>
                  <a:pt x="3054196" y="122007"/>
                </a:cubicBezTo>
                <a:lnTo>
                  <a:pt x="3063947" y="25287"/>
                </a:lnTo>
                <a:lnTo>
                  <a:pt x="3125272" y="41056"/>
                </a:lnTo>
                <a:cubicBezTo>
                  <a:pt x="3497006" y="156677"/>
                  <a:pt x="3766912" y="503417"/>
                  <a:pt x="3766912" y="913197"/>
                </a:cubicBezTo>
                <a:lnTo>
                  <a:pt x="3766912" y="1931743"/>
                </a:lnTo>
                <a:cubicBezTo>
                  <a:pt x="3766912" y="2436088"/>
                  <a:pt x="3358060" y="2844940"/>
                  <a:pt x="2853715" y="2844940"/>
                </a:cubicBezTo>
                <a:lnTo>
                  <a:pt x="913197" y="2844940"/>
                </a:lnTo>
                <a:cubicBezTo>
                  <a:pt x="408852" y="2844940"/>
                  <a:pt x="0" y="2436088"/>
                  <a:pt x="0" y="1931743"/>
                </a:cubicBezTo>
                <a:lnTo>
                  <a:pt x="0" y="913197"/>
                </a:lnTo>
                <a:cubicBezTo>
                  <a:pt x="0" y="408852"/>
                  <a:pt x="408852" y="0"/>
                  <a:pt x="913197" y="0"/>
                </a:cubicBezTo>
                <a:close/>
              </a:path>
            </a:pathLst>
          </a:cu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934138" y="3758263"/>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rot="20501164">
            <a:off x="6371699" y="2181871"/>
            <a:ext cx="931626" cy="536983"/>
            <a:chOff x="6136422" y="595671"/>
            <a:chExt cx="1687592" cy="972716"/>
          </a:xfrm>
        </p:grpSpPr>
        <p:grpSp>
          <p:nvGrpSpPr>
            <p:cNvPr id="66" name="组合 65"/>
            <p:cNvGrpSpPr/>
            <p:nvPr/>
          </p:nvGrpSpPr>
          <p:grpSpPr>
            <a:xfrm rot="1191610">
              <a:off x="6265482" y="1091535"/>
              <a:ext cx="1066800" cy="476852"/>
              <a:chOff x="6665609" y="650664"/>
              <a:chExt cx="1066799" cy="476852"/>
            </a:xfrm>
          </p:grpSpPr>
          <p:sp>
            <p:nvSpPr>
              <p:cNvPr id="68" name="椭圆 67"/>
              <p:cNvSpPr/>
              <p:nvPr/>
            </p:nvSpPr>
            <p:spPr>
              <a:xfrm>
                <a:off x="666560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87896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709232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730568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p:cNvCxnSpPr/>
              <p:nvPr/>
            </p:nvCxnSpPr>
            <p:spPr>
              <a:xfrm rot="20408390" flipH="1">
                <a:off x="7551114" y="837440"/>
                <a:ext cx="132593" cy="2900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751904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7" name="图片 6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49354">
              <a:off x="6136422" y="595671"/>
              <a:ext cx="1687592" cy="802636"/>
            </a:xfrm>
            <a:prstGeom prst="rect">
              <a:avLst/>
            </a:prstGeom>
          </p:spPr>
        </p:pic>
      </p:grpSp>
      <p:sp>
        <p:nvSpPr>
          <p:cNvPr id="22" name="文本框 21"/>
          <p:cNvSpPr txBox="1"/>
          <p:nvPr/>
        </p:nvSpPr>
        <p:spPr>
          <a:xfrm>
            <a:off x="1050202" y="2611315"/>
            <a:ext cx="1103913" cy="369332"/>
          </a:xfrm>
          <a:prstGeom prst="rect">
            <a:avLst/>
          </a:prstGeom>
          <a:noFill/>
        </p:spPr>
        <p:txBody>
          <a:bodyPr wrap="square" rtlCol="0">
            <a:spAutoFit/>
          </a:bodyPr>
          <a:lstStyle/>
          <a:p>
            <a:r>
              <a:rPr lang="zh-CN" altLang="en-US" b="1" dirty="0" smtClean="0"/>
              <a:t>上皮细胞</a:t>
            </a:r>
            <a:endParaRPr lang="zh-CN" altLang="en-US"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16459" y="2219175"/>
            <a:ext cx="3883937" cy="2933323"/>
            <a:chOff x="1348966" y="2209046"/>
            <a:chExt cx="3883937" cy="2933323"/>
          </a:xfrm>
        </p:grpSpPr>
        <p:sp>
          <p:nvSpPr>
            <p:cNvPr id="23" name="圆角矩形 22"/>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84332" y="2219174"/>
            <a:ext cx="3883937" cy="2933323"/>
            <a:chOff x="1348966" y="2209046"/>
            <a:chExt cx="3883937" cy="2933323"/>
          </a:xfrm>
        </p:grpSpPr>
        <p:sp>
          <p:nvSpPr>
            <p:cNvPr id="32" name="圆角矩形 31"/>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a:off x="4297938" y="2219173"/>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4356450" y="2263364"/>
            <a:ext cx="3766912" cy="2844940"/>
          </a:xfrm>
          <a:custGeom>
            <a:avLst/>
            <a:gdLst>
              <a:gd name="connsiteX0" fmla="*/ 1904990 w 3766912"/>
              <a:gd name="connsiteY0" fmla="*/ 317830 h 2844940"/>
              <a:gd name="connsiteX1" fmla="*/ 1375647 w 3766912"/>
              <a:gd name="connsiteY1" fmla="*/ 847173 h 2844940"/>
              <a:gd name="connsiteX2" fmla="*/ 1375647 w 3766912"/>
              <a:gd name="connsiteY2" fmla="*/ 893127 h 2844940"/>
              <a:gd name="connsiteX3" fmla="*/ 1904990 w 3766912"/>
              <a:gd name="connsiteY3" fmla="*/ 1422470 h 2844940"/>
              <a:gd name="connsiteX4" fmla="*/ 2187951 w 3766912"/>
              <a:gd name="connsiteY4" fmla="*/ 1422470 h 2844940"/>
              <a:gd name="connsiteX5" fmla="*/ 2717294 w 3766912"/>
              <a:gd name="connsiteY5" fmla="*/ 893127 h 2844940"/>
              <a:gd name="connsiteX6" fmla="*/ 2717294 w 3766912"/>
              <a:gd name="connsiteY6" fmla="*/ 847173 h 2844940"/>
              <a:gd name="connsiteX7" fmla="*/ 2187951 w 3766912"/>
              <a:gd name="connsiteY7" fmla="*/ 317830 h 2844940"/>
              <a:gd name="connsiteX8" fmla="*/ 913197 w 3766912"/>
              <a:gd name="connsiteY8" fmla="*/ 0 h 2844940"/>
              <a:gd name="connsiteX9" fmla="*/ 2853715 w 3766912"/>
              <a:gd name="connsiteY9" fmla="*/ 0 h 2844940"/>
              <a:gd name="connsiteX10" fmla="*/ 3766912 w 3766912"/>
              <a:gd name="connsiteY10" fmla="*/ 913197 h 2844940"/>
              <a:gd name="connsiteX11" fmla="*/ 3766912 w 3766912"/>
              <a:gd name="connsiteY11" fmla="*/ 1931743 h 2844940"/>
              <a:gd name="connsiteX12" fmla="*/ 2853715 w 3766912"/>
              <a:gd name="connsiteY12" fmla="*/ 2844940 h 2844940"/>
              <a:gd name="connsiteX13" fmla="*/ 913197 w 3766912"/>
              <a:gd name="connsiteY13" fmla="*/ 2844940 h 2844940"/>
              <a:gd name="connsiteX14" fmla="*/ 0 w 3766912"/>
              <a:gd name="connsiteY14" fmla="*/ 1931743 h 2844940"/>
              <a:gd name="connsiteX15" fmla="*/ 0 w 3766912"/>
              <a:gd name="connsiteY15" fmla="*/ 913197 h 2844940"/>
              <a:gd name="connsiteX16" fmla="*/ 913197 w 3766912"/>
              <a:gd name="connsiteY16" fmla="*/ 0 h 28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6912" h="2844940">
                <a:moveTo>
                  <a:pt x="1904990" y="317830"/>
                </a:moveTo>
                <a:cubicBezTo>
                  <a:pt x="1612642" y="317830"/>
                  <a:pt x="1375647" y="554825"/>
                  <a:pt x="1375647" y="847173"/>
                </a:cubicBezTo>
                <a:lnTo>
                  <a:pt x="1375647" y="893127"/>
                </a:lnTo>
                <a:cubicBezTo>
                  <a:pt x="1375647" y="1185475"/>
                  <a:pt x="1612642" y="1422470"/>
                  <a:pt x="1904990" y="1422470"/>
                </a:cubicBezTo>
                <a:lnTo>
                  <a:pt x="2187951" y="1422470"/>
                </a:lnTo>
                <a:cubicBezTo>
                  <a:pt x="2480299" y="1422470"/>
                  <a:pt x="2717294" y="1185475"/>
                  <a:pt x="2717294" y="893127"/>
                </a:cubicBezTo>
                <a:lnTo>
                  <a:pt x="2717294" y="847173"/>
                </a:lnTo>
                <a:cubicBezTo>
                  <a:pt x="2717294" y="554825"/>
                  <a:pt x="2480299" y="317830"/>
                  <a:pt x="2187951" y="317830"/>
                </a:cubicBezTo>
                <a:close/>
                <a:moveTo>
                  <a:pt x="913197" y="0"/>
                </a:moveTo>
                <a:lnTo>
                  <a:pt x="2853715" y="0"/>
                </a:lnTo>
                <a:cubicBezTo>
                  <a:pt x="3358060" y="0"/>
                  <a:pt x="3766912" y="408852"/>
                  <a:pt x="3766912" y="913197"/>
                </a:cubicBezTo>
                <a:lnTo>
                  <a:pt x="3766912" y="1931743"/>
                </a:lnTo>
                <a:cubicBezTo>
                  <a:pt x="3766912" y="2436088"/>
                  <a:pt x="3358060" y="2844940"/>
                  <a:pt x="2853715" y="2844940"/>
                </a:cubicBezTo>
                <a:lnTo>
                  <a:pt x="913197" y="2844940"/>
                </a:lnTo>
                <a:cubicBezTo>
                  <a:pt x="408852" y="2844940"/>
                  <a:pt x="0" y="2436088"/>
                  <a:pt x="0" y="1931743"/>
                </a:cubicBezTo>
                <a:lnTo>
                  <a:pt x="0" y="913197"/>
                </a:lnTo>
                <a:cubicBezTo>
                  <a:pt x="0" y="408852"/>
                  <a:pt x="408852" y="0"/>
                  <a:pt x="913197" y="0"/>
                </a:cubicBezTo>
                <a:close/>
              </a:path>
            </a:pathLst>
          </a:cu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931681" y="3758262"/>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5784557" y="2620923"/>
            <a:ext cx="1236728" cy="1018256"/>
          </a:xfrm>
          <a:prstGeom prst="roundRect">
            <a:avLst>
              <a:gd name="adj" fmla="val 47920"/>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937108" y="3038283"/>
            <a:ext cx="931626" cy="600896"/>
            <a:chOff x="6526536" y="806793"/>
            <a:chExt cx="931626" cy="600896"/>
          </a:xfrm>
        </p:grpSpPr>
        <p:grpSp>
          <p:nvGrpSpPr>
            <p:cNvPr id="35" name="组合 34"/>
            <p:cNvGrpSpPr/>
            <p:nvPr/>
          </p:nvGrpSpPr>
          <p:grpSpPr>
            <a:xfrm rot="35518">
              <a:off x="6697888" y="1144445"/>
              <a:ext cx="588921" cy="263244"/>
              <a:chOff x="6665609" y="650664"/>
              <a:chExt cx="1066799" cy="476852"/>
            </a:xfrm>
          </p:grpSpPr>
          <p:sp>
            <p:nvSpPr>
              <p:cNvPr id="37" name="椭圆 36"/>
              <p:cNvSpPr/>
              <p:nvPr/>
            </p:nvSpPr>
            <p:spPr>
              <a:xfrm>
                <a:off x="666560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87896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09232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30568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rot="20408390" flipH="1">
                <a:off x="7551114" y="837440"/>
                <a:ext cx="132593" cy="2900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51904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3262">
              <a:off x="6526536" y="806793"/>
              <a:ext cx="931626" cy="443091"/>
            </a:xfrm>
            <a:prstGeom prst="rect">
              <a:avLst/>
            </a:prstGeom>
          </p:spPr>
        </p:pic>
      </p:grpSp>
      <p:sp>
        <p:nvSpPr>
          <p:cNvPr id="53" name="文本框 52"/>
          <p:cNvSpPr txBox="1"/>
          <p:nvPr/>
        </p:nvSpPr>
        <p:spPr>
          <a:xfrm>
            <a:off x="1050202" y="2611315"/>
            <a:ext cx="1103913" cy="369332"/>
          </a:xfrm>
          <a:prstGeom prst="rect">
            <a:avLst/>
          </a:prstGeom>
          <a:noFill/>
        </p:spPr>
        <p:txBody>
          <a:bodyPr wrap="square" rtlCol="0">
            <a:spAutoFit/>
          </a:bodyPr>
          <a:lstStyle/>
          <a:p>
            <a:r>
              <a:rPr lang="zh-CN" altLang="en-US" b="1" dirty="0" smtClean="0"/>
              <a:t>上皮细胞</a:t>
            </a:r>
            <a:endParaRPr lang="zh-CN" altLang="en-US"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16459" y="2219175"/>
            <a:ext cx="3883937" cy="2933323"/>
            <a:chOff x="1348966" y="2209046"/>
            <a:chExt cx="3883937" cy="2933323"/>
          </a:xfrm>
        </p:grpSpPr>
        <p:sp>
          <p:nvSpPr>
            <p:cNvPr id="23" name="圆角矩形 22"/>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84332" y="2219174"/>
            <a:ext cx="3883937" cy="2933323"/>
            <a:chOff x="1348966" y="2209046"/>
            <a:chExt cx="3883937" cy="2933323"/>
          </a:xfrm>
        </p:grpSpPr>
        <p:sp>
          <p:nvSpPr>
            <p:cNvPr id="32" name="圆角矩形 31"/>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任意多边形 62"/>
          <p:cNvSpPr/>
          <p:nvPr/>
        </p:nvSpPr>
        <p:spPr>
          <a:xfrm rot="10800000" flipH="1">
            <a:off x="4300395" y="2181871"/>
            <a:ext cx="3883937" cy="2933323"/>
          </a:xfrm>
          <a:custGeom>
            <a:avLst/>
            <a:gdLst>
              <a:gd name="connsiteX0" fmla="*/ 941567 w 3883937"/>
              <a:gd name="connsiteY0" fmla="*/ 0 h 2933323"/>
              <a:gd name="connsiteX1" fmla="*/ 1941969 w 3883937"/>
              <a:gd name="connsiteY1" fmla="*/ 0 h 2933323"/>
              <a:gd name="connsiteX2" fmla="*/ 1941969 w 3883937"/>
              <a:gd name="connsiteY2" fmla="*/ 46228 h 2933323"/>
              <a:gd name="connsiteX3" fmla="*/ 2441182 w 3883937"/>
              <a:gd name="connsiteY3" fmla="*/ 545441 h 2933323"/>
              <a:gd name="connsiteX4" fmla="*/ 2597074 w 3883937"/>
              <a:gd name="connsiteY4" fmla="*/ 545441 h 2933323"/>
              <a:gd name="connsiteX5" fmla="*/ 3096287 w 3883937"/>
              <a:gd name="connsiteY5" fmla="*/ 46228 h 2933323"/>
              <a:gd name="connsiteX6" fmla="*/ 3096287 w 3883937"/>
              <a:gd name="connsiteY6" fmla="*/ 13659 h 2933323"/>
              <a:gd name="connsiteX7" fmla="*/ 3132129 w 3883937"/>
              <a:gd name="connsiteY7" fmla="*/ 19129 h 2933323"/>
              <a:gd name="connsiteX8" fmla="*/ 3883937 w 3883937"/>
              <a:gd name="connsiteY8" fmla="*/ 941567 h 2933323"/>
              <a:gd name="connsiteX9" fmla="*/ 3883937 w 3883937"/>
              <a:gd name="connsiteY9" fmla="*/ 1991756 h 2933323"/>
              <a:gd name="connsiteX10" fmla="*/ 2942370 w 3883937"/>
              <a:gd name="connsiteY10" fmla="*/ 2933323 h 2933323"/>
              <a:gd name="connsiteX11" fmla="*/ 941567 w 3883937"/>
              <a:gd name="connsiteY11" fmla="*/ 2933323 h 2933323"/>
              <a:gd name="connsiteX12" fmla="*/ 0 w 3883937"/>
              <a:gd name="connsiteY12" fmla="*/ 1991756 h 2933323"/>
              <a:gd name="connsiteX13" fmla="*/ 0 w 3883937"/>
              <a:gd name="connsiteY13" fmla="*/ 941567 h 2933323"/>
              <a:gd name="connsiteX14" fmla="*/ 941567 w 3883937"/>
              <a:gd name="connsiteY14" fmla="*/ 0 h 293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3937" h="2933323">
                <a:moveTo>
                  <a:pt x="941567" y="0"/>
                </a:moveTo>
                <a:lnTo>
                  <a:pt x="1941969" y="0"/>
                </a:lnTo>
                <a:lnTo>
                  <a:pt x="1941969" y="46228"/>
                </a:lnTo>
                <a:cubicBezTo>
                  <a:pt x="1941969" y="321936"/>
                  <a:pt x="2165474" y="545441"/>
                  <a:pt x="2441182" y="545441"/>
                </a:cubicBezTo>
                <a:lnTo>
                  <a:pt x="2597074" y="545441"/>
                </a:lnTo>
                <a:cubicBezTo>
                  <a:pt x="2872782" y="545441"/>
                  <a:pt x="3096287" y="321936"/>
                  <a:pt x="3096287" y="46228"/>
                </a:cubicBezTo>
                <a:lnTo>
                  <a:pt x="3096287" y="13659"/>
                </a:lnTo>
                <a:lnTo>
                  <a:pt x="3132129" y="19129"/>
                </a:lnTo>
                <a:cubicBezTo>
                  <a:pt x="3561185" y="106927"/>
                  <a:pt x="3883937" y="486556"/>
                  <a:pt x="3883937" y="941567"/>
                </a:cubicBezTo>
                <a:lnTo>
                  <a:pt x="3883937" y="1991756"/>
                </a:lnTo>
                <a:cubicBezTo>
                  <a:pt x="3883937" y="2511769"/>
                  <a:pt x="3462383" y="2933323"/>
                  <a:pt x="2942370" y="2933323"/>
                </a:cubicBezTo>
                <a:lnTo>
                  <a:pt x="941567" y="2933323"/>
                </a:lnTo>
                <a:cubicBezTo>
                  <a:pt x="421554" y="2933323"/>
                  <a:pt x="0" y="2511769"/>
                  <a:pt x="0" y="1991756"/>
                </a:cubicBezTo>
                <a:lnTo>
                  <a:pt x="0" y="941567"/>
                </a:lnTo>
                <a:cubicBezTo>
                  <a:pt x="0" y="421554"/>
                  <a:pt x="421554" y="0"/>
                  <a:pt x="941567" y="0"/>
                </a:cubicBezTo>
                <a:close/>
              </a:path>
            </a:pathLst>
          </a:cu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10800000" flipH="1">
            <a:off x="4358907" y="2226063"/>
            <a:ext cx="3766912" cy="2844940"/>
          </a:xfrm>
          <a:custGeom>
            <a:avLst/>
            <a:gdLst>
              <a:gd name="connsiteX0" fmla="*/ 913197 w 3766912"/>
              <a:gd name="connsiteY0" fmla="*/ 0 h 2844940"/>
              <a:gd name="connsiteX1" fmla="*/ 1842716 w 3766912"/>
              <a:gd name="connsiteY1" fmla="*/ 0 h 2844940"/>
              <a:gd name="connsiteX2" fmla="*/ 1842716 w 3766912"/>
              <a:gd name="connsiteY2" fmla="*/ 15480 h 2844940"/>
              <a:gd name="connsiteX3" fmla="*/ 2371294 w 3766912"/>
              <a:gd name="connsiteY3" fmla="*/ 544058 h 2844940"/>
              <a:gd name="connsiteX4" fmla="*/ 2536357 w 3766912"/>
              <a:gd name="connsiteY4" fmla="*/ 544058 h 2844940"/>
              <a:gd name="connsiteX5" fmla="*/ 3054196 w 3766912"/>
              <a:gd name="connsiteY5" fmla="*/ 122007 h 2844940"/>
              <a:gd name="connsiteX6" fmla="*/ 3063947 w 3766912"/>
              <a:gd name="connsiteY6" fmla="*/ 25287 h 2844940"/>
              <a:gd name="connsiteX7" fmla="*/ 3125272 w 3766912"/>
              <a:gd name="connsiteY7" fmla="*/ 41056 h 2844940"/>
              <a:gd name="connsiteX8" fmla="*/ 3766912 w 3766912"/>
              <a:gd name="connsiteY8" fmla="*/ 913197 h 2844940"/>
              <a:gd name="connsiteX9" fmla="*/ 3766912 w 3766912"/>
              <a:gd name="connsiteY9" fmla="*/ 1931743 h 2844940"/>
              <a:gd name="connsiteX10" fmla="*/ 2853715 w 3766912"/>
              <a:gd name="connsiteY10" fmla="*/ 2844940 h 2844940"/>
              <a:gd name="connsiteX11" fmla="*/ 913197 w 3766912"/>
              <a:gd name="connsiteY11" fmla="*/ 2844940 h 2844940"/>
              <a:gd name="connsiteX12" fmla="*/ 0 w 3766912"/>
              <a:gd name="connsiteY12" fmla="*/ 1931743 h 2844940"/>
              <a:gd name="connsiteX13" fmla="*/ 0 w 3766912"/>
              <a:gd name="connsiteY13" fmla="*/ 913197 h 2844940"/>
              <a:gd name="connsiteX14" fmla="*/ 913197 w 3766912"/>
              <a:gd name="connsiteY14" fmla="*/ 0 h 28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6912" h="2844940">
                <a:moveTo>
                  <a:pt x="913197" y="0"/>
                </a:moveTo>
                <a:lnTo>
                  <a:pt x="1842716" y="0"/>
                </a:lnTo>
                <a:lnTo>
                  <a:pt x="1842716" y="15480"/>
                </a:lnTo>
                <a:cubicBezTo>
                  <a:pt x="1842716" y="307406"/>
                  <a:pt x="2079368" y="544058"/>
                  <a:pt x="2371294" y="544058"/>
                </a:cubicBezTo>
                <a:lnTo>
                  <a:pt x="2536357" y="544058"/>
                </a:lnTo>
                <a:cubicBezTo>
                  <a:pt x="2791792" y="544058"/>
                  <a:pt x="3004909" y="362871"/>
                  <a:pt x="3054196" y="122007"/>
                </a:cubicBezTo>
                <a:lnTo>
                  <a:pt x="3063947" y="25287"/>
                </a:lnTo>
                <a:lnTo>
                  <a:pt x="3125272" y="41056"/>
                </a:lnTo>
                <a:cubicBezTo>
                  <a:pt x="3497006" y="156677"/>
                  <a:pt x="3766912" y="503417"/>
                  <a:pt x="3766912" y="913197"/>
                </a:cubicBezTo>
                <a:lnTo>
                  <a:pt x="3766912" y="1931743"/>
                </a:lnTo>
                <a:cubicBezTo>
                  <a:pt x="3766912" y="2436088"/>
                  <a:pt x="3358060" y="2844940"/>
                  <a:pt x="2853715" y="2844940"/>
                </a:cubicBezTo>
                <a:lnTo>
                  <a:pt x="913197" y="2844940"/>
                </a:lnTo>
                <a:cubicBezTo>
                  <a:pt x="408852" y="2844940"/>
                  <a:pt x="0" y="2436088"/>
                  <a:pt x="0" y="1931743"/>
                </a:cubicBezTo>
                <a:lnTo>
                  <a:pt x="0" y="913197"/>
                </a:lnTo>
                <a:cubicBezTo>
                  <a:pt x="0" y="408852"/>
                  <a:pt x="408852" y="0"/>
                  <a:pt x="913197" y="0"/>
                </a:cubicBezTo>
                <a:close/>
              </a:path>
            </a:pathLst>
          </a:cu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rot="11898836" flipH="1">
            <a:off x="6371699" y="4615514"/>
            <a:ext cx="931626" cy="536983"/>
            <a:chOff x="6136422" y="595671"/>
            <a:chExt cx="1687592" cy="972716"/>
          </a:xfrm>
        </p:grpSpPr>
        <p:grpSp>
          <p:nvGrpSpPr>
            <p:cNvPr id="66" name="组合 65"/>
            <p:cNvGrpSpPr/>
            <p:nvPr/>
          </p:nvGrpSpPr>
          <p:grpSpPr>
            <a:xfrm rot="1191610">
              <a:off x="6265482" y="1091535"/>
              <a:ext cx="1066800" cy="476852"/>
              <a:chOff x="6665609" y="650664"/>
              <a:chExt cx="1066799" cy="476852"/>
            </a:xfrm>
          </p:grpSpPr>
          <p:sp>
            <p:nvSpPr>
              <p:cNvPr id="68" name="椭圆 67"/>
              <p:cNvSpPr/>
              <p:nvPr/>
            </p:nvSpPr>
            <p:spPr>
              <a:xfrm>
                <a:off x="666560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87896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7092329" y="650665"/>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730568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p:cNvCxnSpPr/>
              <p:nvPr/>
            </p:nvCxnSpPr>
            <p:spPr>
              <a:xfrm rot="20408390" flipH="1">
                <a:off x="7551114" y="837440"/>
                <a:ext cx="132593" cy="2900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7519048" y="650664"/>
                <a:ext cx="213360" cy="213360"/>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7" name="图片 6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249354">
              <a:off x="6136422" y="595671"/>
              <a:ext cx="1687592" cy="802636"/>
            </a:xfrm>
            <a:prstGeom prst="rect">
              <a:avLst/>
            </a:prstGeom>
          </p:spPr>
        </p:pic>
      </p:grpSp>
      <p:sp>
        <p:nvSpPr>
          <p:cNvPr id="59" name="椭圆 58"/>
          <p:cNvSpPr/>
          <p:nvPr/>
        </p:nvSpPr>
        <p:spPr>
          <a:xfrm>
            <a:off x="4934137" y="3758263"/>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050202" y="2611315"/>
            <a:ext cx="1103913" cy="369332"/>
          </a:xfrm>
          <a:prstGeom prst="rect">
            <a:avLst/>
          </a:prstGeom>
          <a:noFill/>
        </p:spPr>
        <p:txBody>
          <a:bodyPr wrap="square" rtlCol="0">
            <a:spAutoFit/>
          </a:bodyPr>
          <a:lstStyle/>
          <a:p>
            <a:r>
              <a:rPr lang="zh-CN" altLang="en-US" b="1" dirty="0" smtClean="0"/>
              <a:t>上皮细胞</a:t>
            </a:r>
            <a:endParaRPr lang="zh-CN" altLang="en-US"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93017" y="5135283"/>
            <a:ext cx="117784" cy="263075"/>
            <a:chOff x="6893017" y="5135283"/>
            <a:chExt cx="117784" cy="263075"/>
          </a:xfrm>
        </p:grpSpPr>
        <p:cxnSp>
          <p:nvCxnSpPr>
            <p:cNvPr id="49" name="直接连接符 48"/>
            <p:cNvCxnSpPr/>
            <p:nvPr/>
          </p:nvCxnSpPr>
          <p:spPr>
            <a:xfrm rot="11898836">
              <a:off x="6907367" y="5135283"/>
              <a:ext cx="73197" cy="1601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rot="10707226" flipH="1">
              <a:off x="6893017" y="5280574"/>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547700" y="5761386"/>
            <a:ext cx="931626" cy="443091"/>
            <a:chOff x="6547700" y="5761386"/>
            <a:chExt cx="931626" cy="443091"/>
          </a:xfrm>
        </p:grpSpPr>
        <p:sp>
          <p:nvSpPr>
            <p:cNvPr id="45" name="椭圆 44"/>
            <p:cNvSpPr/>
            <p:nvPr/>
          </p:nvSpPr>
          <p:spPr>
            <a:xfrm rot="10707226" flipH="1">
              <a:off x="6709495" y="5813729"/>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0707226" flipH="1">
              <a:off x="6827236" y="5810551"/>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0707226" flipH="1">
              <a:off x="6944978" y="5807373"/>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0707226" flipH="1">
              <a:off x="7062719" y="5804195"/>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649482" flipH="1">
              <a:off x="6547700" y="5761386"/>
              <a:ext cx="931626" cy="443091"/>
            </a:xfrm>
            <a:prstGeom prst="rect">
              <a:avLst/>
            </a:prstGeom>
          </p:spPr>
        </p:pic>
      </p:grpSp>
      <p:grpSp>
        <p:nvGrpSpPr>
          <p:cNvPr id="30" name="组合 29"/>
          <p:cNvGrpSpPr/>
          <p:nvPr/>
        </p:nvGrpSpPr>
        <p:grpSpPr>
          <a:xfrm>
            <a:off x="416459" y="2219175"/>
            <a:ext cx="3883937" cy="2933323"/>
            <a:chOff x="1348966" y="2209046"/>
            <a:chExt cx="3883937" cy="2933323"/>
          </a:xfrm>
        </p:grpSpPr>
        <p:sp>
          <p:nvSpPr>
            <p:cNvPr id="23" name="圆角矩形 22"/>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84332" y="2219174"/>
            <a:ext cx="3883937" cy="2933323"/>
            <a:chOff x="1348966" y="2209046"/>
            <a:chExt cx="3883937" cy="2933323"/>
          </a:xfrm>
        </p:grpSpPr>
        <p:sp>
          <p:nvSpPr>
            <p:cNvPr id="32" name="圆角矩形 31"/>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297938" y="2219173"/>
            <a:ext cx="3883937" cy="2933323"/>
            <a:chOff x="1348966" y="2209046"/>
            <a:chExt cx="3883937" cy="2933323"/>
          </a:xfrm>
        </p:grpSpPr>
        <p:sp>
          <p:nvSpPr>
            <p:cNvPr id="24" name="圆角矩形 23"/>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050202" y="2611315"/>
            <a:ext cx="1103913" cy="369332"/>
          </a:xfrm>
          <a:prstGeom prst="rect">
            <a:avLst/>
          </a:prstGeom>
          <a:noFill/>
        </p:spPr>
        <p:txBody>
          <a:bodyPr wrap="square" rtlCol="0">
            <a:spAutoFit/>
          </a:bodyPr>
          <a:lstStyle/>
          <a:p>
            <a:r>
              <a:rPr lang="zh-CN" altLang="en-US" b="1" dirty="0" smtClean="0"/>
              <a:t>上皮细胞</a:t>
            </a:r>
            <a:endParaRPr lang="zh-CN" altLang="en-US"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30874" y="4220883"/>
            <a:ext cx="117784" cy="263075"/>
            <a:chOff x="6893017" y="5135283"/>
            <a:chExt cx="117784" cy="263075"/>
          </a:xfrm>
        </p:grpSpPr>
        <p:cxnSp>
          <p:nvCxnSpPr>
            <p:cNvPr id="49" name="直接连接符 48"/>
            <p:cNvCxnSpPr/>
            <p:nvPr/>
          </p:nvCxnSpPr>
          <p:spPr>
            <a:xfrm rot="11898836">
              <a:off x="6907367" y="5135283"/>
              <a:ext cx="73197" cy="1601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rot="10707226" flipH="1">
              <a:off x="6893017" y="5280574"/>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5246137" y="4547518"/>
            <a:ext cx="931626" cy="443091"/>
            <a:chOff x="6547700" y="5761386"/>
            <a:chExt cx="931626" cy="443091"/>
          </a:xfrm>
        </p:grpSpPr>
        <p:sp>
          <p:nvSpPr>
            <p:cNvPr id="45" name="椭圆 44"/>
            <p:cNvSpPr/>
            <p:nvPr/>
          </p:nvSpPr>
          <p:spPr>
            <a:xfrm rot="10707226" flipH="1">
              <a:off x="6709495" y="5813729"/>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10707226" flipH="1">
              <a:off x="6827236" y="5810551"/>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10707226" flipH="1">
              <a:off x="6944978" y="5807373"/>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10707226" flipH="1">
              <a:off x="7062719" y="5804195"/>
              <a:ext cx="117784" cy="117784"/>
            </a:xfrm>
            <a:prstGeom prst="ellipse">
              <a:avLst/>
            </a:prstGeom>
            <a:solidFill>
              <a:srgbClr val="C00000"/>
            </a:solidFill>
            <a:ln>
              <a:noFill/>
            </a:ln>
            <a:scene3d>
              <a:camera prst="orthographicFront"/>
              <a:lightRig rig="threePt" dir="t"/>
            </a:scene3d>
            <a:sp3d>
              <a:bevelT w="108000" h="1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649482" flipH="1">
              <a:off x="6547700" y="5761386"/>
              <a:ext cx="931626" cy="443091"/>
            </a:xfrm>
            <a:prstGeom prst="rect">
              <a:avLst/>
            </a:prstGeom>
          </p:spPr>
        </p:pic>
      </p:grpSp>
      <p:grpSp>
        <p:nvGrpSpPr>
          <p:cNvPr id="30" name="组合 29"/>
          <p:cNvGrpSpPr/>
          <p:nvPr/>
        </p:nvGrpSpPr>
        <p:grpSpPr>
          <a:xfrm>
            <a:off x="354316" y="1304775"/>
            <a:ext cx="3883937" cy="2933323"/>
            <a:chOff x="1348966" y="2209046"/>
            <a:chExt cx="3883937" cy="2933323"/>
          </a:xfrm>
        </p:grpSpPr>
        <p:sp>
          <p:nvSpPr>
            <p:cNvPr id="23" name="圆角矩形 22"/>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22189" y="1304774"/>
            <a:ext cx="3883937" cy="2933323"/>
            <a:chOff x="1348966" y="2209046"/>
            <a:chExt cx="3883937" cy="2933323"/>
          </a:xfrm>
        </p:grpSpPr>
        <p:sp>
          <p:nvSpPr>
            <p:cNvPr id="32" name="圆角矩形 31"/>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235795" y="1304773"/>
            <a:ext cx="3883937" cy="2933323"/>
            <a:chOff x="1348966" y="2209046"/>
            <a:chExt cx="3883937" cy="2933323"/>
          </a:xfrm>
        </p:grpSpPr>
        <p:sp>
          <p:nvSpPr>
            <p:cNvPr id="24" name="圆角矩形 23"/>
            <p:cNvSpPr/>
            <p:nvPr/>
          </p:nvSpPr>
          <p:spPr>
            <a:xfrm>
              <a:off x="1348966" y="2209046"/>
              <a:ext cx="3883937" cy="2933323"/>
            </a:xfrm>
            <a:prstGeom prst="roundRect">
              <a:avLst>
                <a:gd name="adj" fmla="val 32099"/>
              </a:avLst>
            </a:prstGeom>
            <a:solidFill>
              <a:srgbClr val="F5B98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407478" y="2253237"/>
              <a:ext cx="3766912" cy="2844940"/>
            </a:xfrm>
            <a:prstGeom prst="roundRect">
              <a:avLst>
                <a:gd name="adj" fmla="val 32099"/>
              </a:avLst>
            </a:prstGeom>
            <a:solidFill>
              <a:srgbClr val="FADD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982709" y="3748135"/>
              <a:ext cx="651849" cy="651849"/>
            </a:xfrm>
            <a:prstGeom prst="ellipse">
              <a:avLst/>
            </a:prstGeom>
            <a:gradFill flip="none" rotWithShape="1">
              <a:gsLst>
                <a:gs pos="100000">
                  <a:schemeClr val="accent2">
                    <a:lumMod val="75000"/>
                  </a:schemeClr>
                </a:gs>
                <a:gs pos="0">
                  <a:srgbClr val="FFFF00"/>
                </a:gs>
              </a:gsLst>
              <a:path path="shape">
                <a:fillToRect l="50000" t="50000" r="50000" b="50000"/>
              </a:path>
              <a:tileRect/>
            </a:gradFill>
            <a:ln>
              <a:noFill/>
            </a:ln>
            <a:scene3d>
              <a:camera prst="orthographicFront"/>
              <a:lightRig rig="threePt" dir="t">
                <a:rot lat="0" lon="0" rev="900000"/>
              </a:lightRig>
            </a:scene3d>
            <a:sp3d contourW="12700">
              <a:bevelT w="241300" h="152400"/>
              <a:bevelB w="165100" prst="coolSlant"/>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Rectangle 2"/>
          <p:cNvSpPr txBox="1">
            <a:spLocks noChangeArrowheads="1"/>
          </p:cNvSpPr>
          <p:nvPr/>
        </p:nvSpPr>
        <p:spPr>
          <a:xfrm>
            <a:off x="571131" y="414434"/>
            <a:ext cx="2535530" cy="581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400" b="1" dirty="0">
                <a:latin typeface="Comic Sans MS" panose="030F0702030302020204" pitchFamily="66" charset="0"/>
                <a:ea typeface="黑体" panose="02010609060101010101" pitchFamily="49" charset="-122"/>
              </a:rPr>
              <a:t>分泌小体</a:t>
            </a:r>
            <a:endParaRPr lang="en-US" altLang="zh-CN" sz="4400" dirty="0"/>
          </a:p>
        </p:txBody>
      </p:sp>
      <p:grpSp>
        <p:nvGrpSpPr>
          <p:cNvPr id="10" name="组合 9"/>
          <p:cNvGrpSpPr/>
          <p:nvPr/>
        </p:nvGrpSpPr>
        <p:grpSpPr>
          <a:xfrm>
            <a:off x="653299" y="5381275"/>
            <a:ext cx="3641008" cy="721318"/>
            <a:chOff x="682824" y="5300228"/>
            <a:chExt cx="3641008" cy="721318"/>
          </a:xfrm>
        </p:grpSpPr>
        <p:sp>
          <p:nvSpPr>
            <p:cNvPr id="6" name="任意多边形: 形状 5"/>
            <p:cNvSpPr/>
            <p:nvPr/>
          </p:nvSpPr>
          <p:spPr>
            <a:xfrm>
              <a:off x="1043484" y="5300228"/>
              <a:ext cx="3280348" cy="721318"/>
            </a:xfrm>
            <a:custGeom>
              <a:avLst/>
              <a:gdLst>
                <a:gd name="connsiteX0" fmla="*/ 0 w 4629118"/>
                <a:gd name="connsiteY0" fmla="*/ 0 h 721316"/>
                <a:gd name="connsiteX1" fmla="*/ 4268460 w 4629118"/>
                <a:gd name="connsiteY1" fmla="*/ 0 h 721316"/>
                <a:gd name="connsiteX2" fmla="*/ 4629118 w 4629118"/>
                <a:gd name="connsiteY2" fmla="*/ 360658 h 721316"/>
                <a:gd name="connsiteX3" fmla="*/ 4268460 w 4629118"/>
                <a:gd name="connsiteY3" fmla="*/ 721316 h 721316"/>
                <a:gd name="connsiteX4" fmla="*/ 0 w 4629118"/>
                <a:gd name="connsiteY4" fmla="*/ 721316 h 721316"/>
                <a:gd name="connsiteX5" fmla="*/ 0 w 4629118"/>
                <a:gd name="connsiteY5" fmla="*/ 0 h 72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118" h="721316">
                  <a:moveTo>
                    <a:pt x="4629118" y="721315"/>
                  </a:moveTo>
                  <a:lnTo>
                    <a:pt x="360658" y="721315"/>
                  </a:lnTo>
                  <a:lnTo>
                    <a:pt x="0" y="360658"/>
                  </a:lnTo>
                  <a:lnTo>
                    <a:pt x="360658" y="1"/>
                  </a:lnTo>
                  <a:lnTo>
                    <a:pt x="4629118" y="1"/>
                  </a:lnTo>
                  <a:lnTo>
                    <a:pt x="4629118" y="7213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498410" tIns="114301" rIns="213360" bIns="114301"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参与聚</a:t>
              </a:r>
              <a:r>
                <a:rPr lang="en-US" altLang="zh-CN" sz="3000" b="1" kern="1200" dirty="0"/>
                <a:t>Ig</a:t>
              </a:r>
              <a:r>
                <a:rPr lang="zh-CN" altLang="en-US" sz="3000" b="1" kern="1200" dirty="0"/>
                <a:t>转运</a:t>
              </a:r>
              <a:endParaRPr lang="zh-CN" altLang="en-US" sz="3000" b="1" kern="1200" dirty="0"/>
            </a:p>
          </p:txBody>
        </p:sp>
        <p:sp>
          <p:nvSpPr>
            <p:cNvPr id="7" name="椭圆 6"/>
            <p:cNvSpPr/>
            <p:nvPr/>
          </p:nvSpPr>
          <p:spPr>
            <a:xfrm>
              <a:off x="682824" y="5300229"/>
              <a:ext cx="721316" cy="72131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sp>
      </p:grpSp>
      <p:grpSp>
        <p:nvGrpSpPr>
          <p:cNvPr id="11" name="组合 10"/>
          <p:cNvGrpSpPr/>
          <p:nvPr/>
        </p:nvGrpSpPr>
        <p:grpSpPr>
          <a:xfrm>
            <a:off x="5406364" y="5381275"/>
            <a:ext cx="6058217" cy="721318"/>
            <a:chOff x="682824" y="6201874"/>
            <a:chExt cx="6058217" cy="721318"/>
          </a:xfrm>
        </p:grpSpPr>
        <p:sp>
          <p:nvSpPr>
            <p:cNvPr id="8" name="任意多边形: 形状 7"/>
            <p:cNvSpPr/>
            <p:nvPr/>
          </p:nvSpPr>
          <p:spPr>
            <a:xfrm>
              <a:off x="1043482" y="6201874"/>
              <a:ext cx="5697559" cy="721318"/>
            </a:xfrm>
            <a:custGeom>
              <a:avLst/>
              <a:gdLst>
                <a:gd name="connsiteX0" fmla="*/ 0 w 4629118"/>
                <a:gd name="connsiteY0" fmla="*/ 0 h 721316"/>
                <a:gd name="connsiteX1" fmla="*/ 4268460 w 4629118"/>
                <a:gd name="connsiteY1" fmla="*/ 0 h 721316"/>
                <a:gd name="connsiteX2" fmla="*/ 4629118 w 4629118"/>
                <a:gd name="connsiteY2" fmla="*/ 360658 h 721316"/>
                <a:gd name="connsiteX3" fmla="*/ 4268460 w 4629118"/>
                <a:gd name="connsiteY3" fmla="*/ 721316 h 721316"/>
                <a:gd name="connsiteX4" fmla="*/ 0 w 4629118"/>
                <a:gd name="connsiteY4" fmla="*/ 721316 h 721316"/>
                <a:gd name="connsiteX5" fmla="*/ 0 w 4629118"/>
                <a:gd name="connsiteY5" fmla="*/ 0 h 72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118" h="721316">
                  <a:moveTo>
                    <a:pt x="4629118" y="721315"/>
                  </a:moveTo>
                  <a:lnTo>
                    <a:pt x="360658" y="721315"/>
                  </a:lnTo>
                  <a:lnTo>
                    <a:pt x="0" y="360658"/>
                  </a:lnTo>
                  <a:lnTo>
                    <a:pt x="360658" y="1"/>
                  </a:lnTo>
                  <a:lnTo>
                    <a:pt x="4629118" y="1"/>
                  </a:lnTo>
                  <a:lnTo>
                    <a:pt x="4629118" y="7213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6758543"/>
                <a:satOff val="-17417"/>
                <a:lumOff val="-11763"/>
                <a:alphaOff val="0"/>
              </a:schemeClr>
            </a:fillRef>
            <a:effectRef idx="2">
              <a:schemeClr val="accent5">
                <a:hueOff val="-6758543"/>
                <a:satOff val="-17417"/>
                <a:lumOff val="-11763"/>
                <a:alphaOff val="0"/>
              </a:schemeClr>
            </a:effectRef>
            <a:fontRef idx="minor">
              <a:schemeClr val="lt1"/>
            </a:fontRef>
          </p:style>
          <p:txBody>
            <a:bodyPr spcFirstLastPara="0" vert="horz" wrap="square" lIns="498410" tIns="114301" rIns="213360" bIns="114301"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增加分泌型</a:t>
              </a:r>
              <a:r>
                <a:rPr lang="en-US" altLang="zh-CN" sz="3000" b="1" kern="1200" dirty="0"/>
                <a:t>Ig</a:t>
              </a:r>
              <a:r>
                <a:rPr lang="zh-CN" altLang="en-US" sz="3000" b="1" kern="1200" dirty="0"/>
                <a:t>对蛋白酶抵抗力</a:t>
              </a:r>
              <a:endParaRPr lang="zh-CN" altLang="en-US" sz="3000" b="1" kern="1200" dirty="0"/>
            </a:p>
          </p:txBody>
        </p:sp>
        <p:sp>
          <p:nvSpPr>
            <p:cNvPr id="9" name="椭圆 8"/>
            <p:cNvSpPr/>
            <p:nvPr/>
          </p:nvSpPr>
          <p:spPr>
            <a:xfrm>
              <a:off x="682824" y="6201875"/>
              <a:ext cx="721316" cy="72131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5">
                <a:tint val="50000"/>
                <a:hueOff val="-6729641"/>
                <a:satOff val="-22945"/>
                <a:lumOff val="-3821"/>
                <a:alphaOff val="0"/>
              </a:schemeClr>
            </a:fillRef>
            <a:effectRef idx="2">
              <a:schemeClr val="accent5">
                <a:tint val="50000"/>
                <a:hueOff val="-6729641"/>
                <a:satOff val="-22945"/>
                <a:lumOff val="-3821"/>
                <a:alphaOff val="0"/>
              </a:schemeClr>
            </a:effectRef>
            <a:fontRef idx="minor">
              <a:schemeClr val="lt1">
                <a:hueOff val="0"/>
                <a:satOff val="0"/>
                <a:lumOff val="0"/>
                <a:alphaOff val="0"/>
              </a:schemeClr>
            </a:fontRef>
          </p:style>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7"/>
          <p:cNvSpPr>
            <a:spLocks noGrp="1" noChangeArrowheads="1"/>
          </p:cNvSpPr>
          <p:nvPr>
            <p:ph type="title"/>
          </p:nvPr>
        </p:nvSpPr>
        <p:spPr>
          <a:xfrm>
            <a:off x="0" y="-2038"/>
            <a:ext cx="10515600" cy="1325563"/>
          </a:xfrm>
        </p:spPr>
        <p:txBody>
          <a:bodyPr/>
          <a:lstStyle/>
          <a:p>
            <a:pPr eaLnBrk="1" hangingPunct="1"/>
            <a:r>
              <a:rPr lang="zh-CN" altLang="en-US" b="1" dirty="0" smtClean="0">
                <a:solidFill>
                  <a:schemeClr val="tx1"/>
                </a:solidFill>
                <a:ea typeface="黑体" panose="02010609060101010101" pitchFamily="49" charset="-122"/>
              </a:rPr>
              <a:t>    免疫球蛋白的基本结构</a:t>
            </a:r>
            <a:endParaRPr lang="zh-CN" altLang="en-US" b="1" dirty="0" smtClean="0">
              <a:solidFill>
                <a:schemeClr val="tx1"/>
              </a:solidFill>
              <a:ea typeface="黑体" panose="02010609060101010101" pitchFamily="49" charset="-122"/>
            </a:endParaRPr>
          </a:p>
        </p:txBody>
      </p:sp>
      <p:sp>
        <p:nvSpPr>
          <p:cNvPr id="14" name="任意多边形 13"/>
          <p:cNvSpPr/>
          <p:nvPr/>
        </p:nvSpPr>
        <p:spPr>
          <a:xfrm>
            <a:off x="1363467" y="1390534"/>
            <a:ext cx="8364461" cy="806491"/>
          </a:xfrm>
          <a:custGeom>
            <a:avLst/>
            <a:gdLst>
              <a:gd name="connsiteX0" fmla="*/ 0 w 8364461"/>
              <a:gd name="connsiteY0" fmla="*/ 80649 h 806491"/>
              <a:gd name="connsiteX1" fmla="*/ 80649 w 8364461"/>
              <a:gd name="connsiteY1" fmla="*/ 0 h 806491"/>
              <a:gd name="connsiteX2" fmla="*/ 8283812 w 8364461"/>
              <a:gd name="connsiteY2" fmla="*/ 0 h 806491"/>
              <a:gd name="connsiteX3" fmla="*/ 8364461 w 8364461"/>
              <a:gd name="connsiteY3" fmla="*/ 80649 h 806491"/>
              <a:gd name="connsiteX4" fmla="*/ 8364461 w 8364461"/>
              <a:gd name="connsiteY4" fmla="*/ 725842 h 806491"/>
              <a:gd name="connsiteX5" fmla="*/ 8283812 w 8364461"/>
              <a:gd name="connsiteY5" fmla="*/ 806491 h 806491"/>
              <a:gd name="connsiteX6" fmla="*/ 80649 w 8364461"/>
              <a:gd name="connsiteY6" fmla="*/ 806491 h 806491"/>
              <a:gd name="connsiteX7" fmla="*/ 0 w 8364461"/>
              <a:gd name="connsiteY7" fmla="*/ 725842 h 806491"/>
              <a:gd name="connsiteX8" fmla="*/ 0 w 8364461"/>
              <a:gd name="connsiteY8" fmla="*/ 80649 h 8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61" h="806491">
                <a:moveTo>
                  <a:pt x="0" y="80649"/>
                </a:moveTo>
                <a:cubicBezTo>
                  <a:pt x="0" y="36108"/>
                  <a:pt x="36108" y="0"/>
                  <a:pt x="80649" y="0"/>
                </a:cubicBezTo>
                <a:lnTo>
                  <a:pt x="8283812" y="0"/>
                </a:lnTo>
                <a:cubicBezTo>
                  <a:pt x="8328353" y="0"/>
                  <a:pt x="8364461" y="36108"/>
                  <a:pt x="8364461" y="80649"/>
                </a:cubicBezTo>
                <a:lnTo>
                  <a:pt x="8364461" y="725842"/>
                </a:lnTo>
                <a:cubicBezTo>
                  <a:pt x="8364461" y="770383"/>
                  <a:pt x="8328353" y="806491"/>
                  <a:pt x="8283812" y="806491"/>
                </a:cubicBezTo>
                <a:lnTo>
                  <a:pt x="80649" y="806491"/>
                </a:lnTo>
                <a:cubicBezTo>
                  <a:pt x="36108" y="806491"/>
                  <a:pt x="0" y="770383"/>
                  <a:pt x="0" y="725842"/>
                </a:cubicBezTo>
                <a:lnTo>
                  <a:pt x="0" y="80649"/>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01726" tIns="75691" rIns="101726" bIns="75691" numCol="1" spcCol="1270" anchor="ctr" anchorCtr="0">
            <a:noAutofit/>
          </a:bodyPr>
          <a:lstStyle/>
          <a:p>
            <a:pPr lvl="0" algn="ctr" defTabSz="1822450">
              <a:lnSpc>
                <a:spcPct val="90000"/>
              </a:lnSpc>
              <a:spcBef>
                <a:spcPct val="0"/>
              </a:spcBef>
              <a:spcAft>
                <a:spcPct val="35000"/>
              </a:spcAft>
            </a:pPr>
            <a:r>
              <a:rPr lang="en-US" altLang="zh-CN" sz="4100" b="1" kern="1200" dirty="0" smtClean="0">
                <a:latin typeface="等线" panose="02010600030101010101" pitchFamily="2" charset="-122"/>
                <a:ea typeface="等线" panose="02010600030101010101" pitchFamily="2" charset="-122"/>
              </a:rPr>
              <a:t>Ig</a:t>
            </a:r>
            <a:r>
              <a:rPr lang="zh-CN" altLang="en-US" sz="4100" b="1" kern="1200" dirty="0" smtClean="0">
                <a:latin typeface="等线" panose="02010600030101010101" pitchFamily="2" charset="-122"/>
                <a:ea typeface="等线" panose="02010600030101010101" pitchFamily="2" charset="-122"/>
              </a:rPr>
              <a:t>分子结构具有双重性</a:t>
            </a:r>
            <a:endParaRPr lang="zh-CN" altLang="en-US" sz="4100" kern="1200" dirty="0"/>
          </a:p>
        </p:txBody>
      </p:sp>
      <p:sp>
        <p:nvSpPr>
          <p:cNvPr id="16" name="任意多边形 15"/>
          <p:cNvSpPr/>
          <p:nvPr/>
        </p:nvSpPr>
        <p:spPr>
          <a:xfrm>
            <a:off x="3274998" y="2342194"/>
            <a:ext cx="6452929" cy="806491"/>
          </a:xfrm>
          <a:custGeom>
            <a:avLst/>
            <a:gdLst>
              <a:gd name="connsiteX0" fmla="*/ 0 w 7509580"/>
              <a:gd name="connsiteY0" fmla="*/ 134442 h 806491"/>
              <a:gd name="connsiteX1" fmla="*/ 134442 w 7509580"/>
              <a:gd name="connsiteY1" fmla="*/ 0 h 806491"/>
              <a:gd name="connsiteX2" fmla="*/ 7375138 w 7509580"/>
              <a:gd name="connsiteY2" fmla="*/ 0 h 806491"/>
              <a:gd name="connsiteX3" fmla="*/ 7509580 w 7509580"/>
              <a:gd name="connsiteY3" fmla="*/ 134442 h 806491"/>
              <a:gd name="connsiteX4" fmla="*/ 7509580 w 7509580"/>
              <a:gd name="connsiteY4" fmla="*/ 672049 h 806491"/>
              <a:gd name="connsiteX5" fmla="*/ 7375138 w 7509580"/>
              <a:gd name="connsiteY5" fmla="*/ 806491 h 806491"/>
              <a:gd name="connsiteX6" fmla="*/ 134442 w 7509580"/>
              <a:gd name="connsiteY6" fmla="*/ 806491 h 806491"/>
              <a:gd name="connsiteX7" fmla="*/ 0 w 7509580"/>
              <a:gd name="connsiteY7" fmla="*/ 672049 h 806491"/>
              <a:gd name="connsiteX8" fmla="*/ 0 w 7509580"/>
              <a:gd name="connsiteY8" fmla="*/ 134442 h 8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580" h="806491">
                <a:moveTo>
                  <a:pt x="0" y="134442"/>
                </a:moveTo>
                <a:cubicBezTo>
                  <a:pt x="0" y="60192"/>
                  <a:pt x="60192" y="0"/>
                  <a:pt x="134442" y="0"/>
                </a:cubicBezTo>
                <a:lnTo>
                  <a:pt x="7375138" y="0"/>
                </a:lnTo>
                <a:cubicBezTo>
                  <a:pt x="7449388" y="0"/>
                  <a:pt x="7509580" y="60192"/>
                  <a:pt x="7509580" y="134442"/>
                </a:cubicBezTo>
                <a:lnTo>
                  <a:pt x="7509580" y="672049"/>
                </a:lnTo>
                <a:cubicBezTo>
                  <a:pt x="7509580" y="746299"/>
                  <a:pt x="7449388" y="806491"/>
                  <a:pt x="7375138" y="806491"/>
                </a:cubicBezTo>
                <a:lnTo>
                  <a:pt x="134442" y="806491"/>
                </a:lnTo>
                <a:cubicBezTo>
                  <a:pt x="60192" y="806491"/>
                  <a:pt x="0" y="746299"/>
                  <a:pt x="0" y="672049"/>
                </a:cubicBezTo>
                <a:lnTo>
                  <a:pt x="0" y="134442"/>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1">
            <a:schemeClr val="lt1">
              <a:hueOff val="0"/>
              <a:satOff val="0"/>
              <a:lumOff val="0"/>
              <a:alphaOff val="0"/>
            </a:schemeClr>
          </a:lnRef>
          <a:fillRef idx="2">
            <a:schemeClr val="accent5">
              <a:hueOff val="0"/>
              <a:satOff val="0"/>
              <a:lumOff val="0"/>
              <a:alphaOff val="0"/>
            </a:schemeClr>
          </a:fillRef>
          <a:effectRef idx="0">
            <a:schemeClr val="accent5">
              <a:hueOff val="0"/>
              <a:satOff val="0"/>
              <a:lumOff val="0"/>
              <a:alphaOff val="0"/>
            </a:schemeClr>
          </a:effectRef>
          <a:fontRef idx="minor">
            <a:schemeClr val="dk1"/>
          </a:fontRef>
        </p:style>
        <p:txBody>
          <a:bodyPr spcFirstLastPara="0" vert="horz" wrap="square" lIns="202953" tIns="202953" rIns="202953" bIns="202953" numCol="1" spcCol="1270" anchor="ctr" anchorCtr="0">
            <a:noAutofit/>
          </a:bodyPr>
          <a:lstStyle/>
          <a:p>
            <a:pPr lvl="0" algn="ctr" defTabSz="1022350">
              <a:lnSpc>
                <a:spcPct val="90000"/>
              </a:lnSpc>
              <a:spcBef>
                <a:spcPct val="0"/>
              </a:spcBef>
              <a:spcAft>
                <a:spcPct val="35000"/>
              </a:spcAft>
            </a:pPr>
            <a:r>
              <a:rPr lang="zh-CN" altLang="en-US" sz="2800" b="1" kern="1200" dirty="0" smtClean="0">
                <a:latin typeface="等线" panose="02010600030101010101" pitchFamily="2" charset="-122"/>
                <a:ea typeface="等线" panose="02010600030101010101" pitchFamily="2" charset="-122"/>
              </a:rPr>
              <a:t>特异性识别多种不同抗原</a:t>
            </a:r>
            <a:endParaRPr lang="zh-CN" altLang="en-US" sz="2800" kern="1200" dirty="0"/>
          </a:p>
        </p:txBody>
      </p:sp>
      <p:sp>
        <p:nvSpPr>
          <p:cNvPr id="18" name="任意多边形 17"/>
          <p:cNvSpPr/>
          <p:nvPr/>
        </p:nvSpPr>
        <p:spPr>
          <a:xfrm>
            <a:off x="3274998" y="3245465"/>
            <a:ext cx="6452930" cy="806491"/>
          </a:xfrm>
          <a:custGeom>
            <a:avLst/>
            <a:gdLst>
              <a:gd name="connsiteX0" fmla="*/ 0 w 7509580"/>
              <a:gd name="connsiteY0" fmla="*/ 134442 h 806491"/>
              <a:gd name="connsiteX1" fmla="*/ 134442 w 7509580"/>
              <a:gd name="connsiteY1" fmla="*/ 0 h 806491"/>
              <a:gd name="connsiteX2" fmla="*/ 7375138 w 7509580"/>
              <a:gd name="connsiteY2" fmla="*/ 0 h 806491"/>
              <a:gd name="connsiteX3" fmla="*/ 7509580 w 7509580"/>
              <a:gd name="connsiteY3" fmla="*/ 134442 h 806491"/>
              <a:gd name="connsiteX4" fmla="*/ 7509580 w 7509580"/>
              <a:gd name="connsiteY4" fmla="*/ 672049 h 806491"/>
              <a:gd name="connsiteX5" fmla="*/ 7375138 w 7509580"/>
              <a:gd name="connsiteY5" fmla="*/ 806491 h 806491"/>
              <a:gd name="connsiteX6" fmla="*/ 134442 w 7509580"/>
              <a:gd name="connsiteY6" fmla="*/ 806491 h 806491"/>
              <a:gd name="connsiteX7" fmla="*/ 0 w 7509580"/>
              <a:gd name="connsiteY7" fmla="*/ 672049 h 806491"/>
              <a:gd name="connsiteX8" fmla="*/ 0 w 7509580"/>
              <a:gd name="connsiteY8" fmla="*/ 134442 h 8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580" h="806491">
                <a:moveTo>
                  <a:pt x="0" y="134442"/>
                </a:moveTo>
                <a:cubicBezTo>
                  <a:pt x="0" y="60192"/>
                  <a:pt x="60192" y="0"/>
                  <a:pt x="134442" y="0"/>
                </a:cubicBezTo>
                <a:lnTo>
                  <a:pt x="7375138" y="0"/>
                </a:lnTo>
                <a:cubicBezTo>
                  <a:pt x="7449388" y="0"/>
                  <a:pt x="7509580" y="60192"/>
                  <a:pt x="7509580" y="134442"/>
                </a:cubicBezTo>
                <a:lnTo>
                  <a:pt x="7509580" y="672049"/>
                </a:lnTo>
                <a:cubicBezTo>
                  <a:pt x="7509580" y="746299"/>
                  <a:pt x="7449388" y="806491"/>
                  <a:pt x="7375138" y="806491"/>
                </a:cubicBezTo>
                <a:lnTo>
                  <a:pt x="134442" y="806491"/>
                </a:lnTo>
                <a:cubicBezTo>
                  <a:pt x="60192" y="806491"/>
                  <a:pt x="0" y="746299"/>
                  <a:pt x="0" y="672049"/>
                </a:cubicBezTo>
                <a:lnTo>
                  <a:pt x="0" y="134442"/>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1">
            <a:schemeClr val="lt1">
              <a:hueOff val="0"/>
              <a:satOff val="0"/>
              <a:lumOff val="0"/>
              <a:alphaOff val="0"/>
            </a:schemeClr>
          </a:lnRef>
          <a:fillRef idx="2">
            <a:schemeClr val="accent5">
              <a:hueOff val="-2451115"/>
              <a:satOff val="-3408"/>
              <a:lumOff val="-1306"/>
              <a:alphaOff val="0"/>
            </a:schemeClr>
          </a:fillRef>
          <a:effectRef idx="0">
            <a:schemeClr val="accent5">
              <a:hueOff val="-2451115"/>
              <a:satOff val="-3408"/>
              <a:lumOff val="-1306"/>
              <a:alphaOff val="0"/>
            </a:schemeClr>
          </a:effectRef>
          <a:fontRef idx="minor">
            <a:schemeClr val="dk1"/>
          </a:fontRef>
        </p:style>
        <p:txBody>
          <a:bodyPr spcFirstLastPara="0" vert="horz" wrap="square" lIns="202953" tIns="202953" rIns="202953" bIns="202953" numCol="1" spcCol="1270" anchor="ctr" anchorCtr="0">
            <a:noAutofit/>
          </a:bodyPr>
          <a:lstStyle/>
          <a:p>
            <a:pPr lvl="0" algn="ctr" defTabSz="1022350">
              <a:lnSpc>
                <a:spcPct val="90000"/>
              </a:lnSpc>
              <a:spcBef>
                <a:spcPct val="0"/>
              </a:spcBef>
              <a:spcAft>
                <a:spcPct val="35000"/>
              </a:spcAft>
            </a:pPr>
            <a:r>
              <a:rPr lang="zh-CN" altLang="en-US" sz="2800" b="1" kern="1200" dirty="0" smtClean="0">
                <a:latin typeface="等线" panose="02010600030101010101" pitchFamily="2" charset="-122"/>
                <a:ea typeface="等线" panose="02010600030101010101" pitchFamily="2" charset="-122"/>
              </a:rPr>
              <a:t>与体内效应系统相互作用</a:t>
            </a:r>
            <a:endParaRPr lang="zh-CN" altLang="en-US" sz="2800" kern="1200" dirty="0"/>
          </a:p>
        </p:txBody>
      </p:sp>
      <p:sp>
        <p:nvSpPr>
          <p:cNvPr id="20" name="任意多边形 19"/>
          <p:cNvSpPr/>
          <p:nvPr/>
        </p:nvSpPr>
        <p:spPr>
          <a:xfrm>
            <a:off x="3594593" y="4372830"/>
            <a:ext cx="1926455" cy="806491"/>
          </a:xfrm>
          <a:custGeom>
            <a:avLst/>
            <a:gdLst>
              <a:gd name="connsiteX0" fmla="*/ 0 w 7509580"/>
              <a:gd name="connsiteY0" fmla="*/ 134442 h 806491"/>
              <a:gd name="connsiteX1" fmla="*/ 134442 w 7509580"/>
              <a:gd name="connsiteY1" fmla="*/ 0 h 806491"/>
              <a:gd name="connsiteX2" fmla="*/ 7375138 w 7509580"/>
              <a:gd name="connsiteY2" fmla="*/ 0 h 806491"/>
              <a:gd name="connsiteX3" fmla="*/ 7509580 w 7509580"/>
              <a:gd name="connsiteY3" fmla="*/ 134442 h 806491"/>
              <a:gd name="connsiteX4" fmla="*/ 7509580 w 7509580"/>
              <a:gd name="connsiteY4" fmla="*/ 672049 h 806491"/>
              <a:gd name="connsiteX5" fmla="*/ 7375138 w 7509580"/>
              <a:gd name="connsiteY5" fmla="*/ 806491 h 806491"/>
              <a:gd name="connsiteX6" fmla="*/ 134442 w 7509580"/>
              <a:gd name="connsiteY6" fmla="*/ 806491 h 806491"/>
              <a:gd name="connsiteX7" fmla="*/ 0 w 7509580"/>
              <a:gd name="connsiteY7" fmla="*/ 672049 h 806491"/>
              <a:gd name="connsiteX8" fmla="*/ 0 w 7509580"/>
              <a:gd name="connsiteY8" fmla="*/ 134442 h 8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580" h="806491">
                <a:moveTo>
                  <a:pt x="0" y="134442"/>
                </a:moveTo>
                <a:cubicBezTo>
                  <a:pt x="0" y="60192"/>
                  <a:pt x="60192" y="0"/>
                  <a:pt x="134442" y="0"/>
                </a:cubicBezTo>
                <a:lnTo>
                  <a:pt x="7375138" y="0"/>
                </a:lnTo>
                <a:cubicBezTo>
                  <a:pt x="7449388" y="0"/>
                  <a:pt x="7509580" y="60192"/>
                  <a:pt x="7509580" y="134442"/>
                </a:cubicBezTo>
                <a:lnTo>
                  <a:pt x="7509580" y="672049"/>
                </a:lnTo>
                <a:cubicBezTo>
                  <a:pt x="7509580" y="746299"/>
                  <a:pt x="7449388" y="806491"/>
                  <a:pt x="7375138" y="806491"/>
                </a:cubicBezTo>
                <a:lnTo>
                  <a:pt x="134442" y="806491"/>
                </a:lnTo>
                <a:cubicBezTo>
                  <a:pt x="60192" y="806491"/>
                  <a:pt x="0" y="746299"/>
                  <a:pt x="0" y="672049"/>
                </a:cubicBezTo>
                <a:lnTo>
                  <a:pt x="0" y="134442"/>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1">
            <a:schemeClr val="lt1">
              <a:hueOff val="0"/>
              <a:satOff val="0"/>
              <a:lumOff val="0"/>
              <a:alphaOff val="0"/>
            </a:schemeClr>
          </a:lnRef>
          <a:fillRef idx="2">
            <a:schemeClr val="accent5">
              <a:hueOff val="-4902230"/>
              <a:satOff val="-6818"/>
              <a:lumOff val="-2614"/>
              <a:alphaOff val="0"/>
            </a:schemeClr>
          </a:fillRef>
          <a:effectRef idx="0">
            <a:schemeClr val="accent5">
              <a:hueOff val="-4902230"/>
              <a:satOff val="-6818"/>
              <a:lumOff val="-2614"/>
              <a:alphaOff val="0"/>
            </a:schemeClr>
          </a:effectRef>
          <a:fontRef idx="minor">
            <a:schemeClr val="dk1"/>
          </a:fontRef>
        </p:style>
        <p:txBody>
          <a:bodyPr spcFirstLastPara="0" vert="horz" wrap="square" lIns="202953" tIns="202953" rIns="202953" bIns="202953" numCol="1" spcCol="1270" anchor="ctr" anchorCtr="0">
            <a:noAutofit/>
          </a:bodyPr>
          <a:lstStyle/>
          <a:p>
            <a:pPr lvl="0" algn="ctr" defTabSz="1022350">
              <a:lnSpc>
                <a:spcPct val="90000"/>
              </a:lnSpc>
              <a:spcBef>
                <a:spcPct val="0"/>
              </a:spcBef>
              <a:spcAft>
                <a:spcPct val="35000"/>
              </a:spcAft>
            </a:pPr>
            <a:r>
              <a:rPr lang="zh-CN" altLang="en-US" sz="2800" b="1" kern="1200" dirty="0" smtClean="0">
                <a:solidFill>
                  <a:schemeClr val="tx1"/>
                </a:solidFill>
                <a:latin typeface="等线" panose="02010600030101010101" pitchFamily="2" charset="-122"/>
                <a:ea typeface="等线" panose="02010600030101010101" pitchFamily="2" charset="-122"/>
              </a:rPr>
              <a:t>棒状分子</a:t>
            </a:r>
            <a:endParaRPr lang="zh-CN" altLang="en-US" sz="2800" b="1" kern="1200" dirty="0">
              <a:solidFill>
                <a:schemeClr val="tx1"/>
              </a:solidFill>
              <a:latin typeface="等线" panose="02010600030101010101" pitchFamily="2" charset="-122"/>
              <a:ea typeface="等线" panose="02010600030101010101" pitchFamily="2" charset="-122"/>
            </a:endParaRPr>
          </a:p>
        </p:txBody>
      </p:sp>
      <p:sp>
        <p:nvSpPr>
          <p:cNvPr id="22" name="任意多边形 21"/>
          <p:cNvSpPr/>
          <p:nvPr/>
        </p:nvSpPr>
        <p:spPr>
          <a:xfrm>
            <a:off x="3594593" y="5367071"/>
            <a:ext cx="1926455" cy="806491"/>
          </a:xfrm>
          <a:custGeom>
            <a:avLst/>
            <a:gdLst>
              <a:gd name="connsiteX0" fmla="*/ 0 w 7509580"/>
              <a:gd name="connsiteY0" fmla="*/ 134442 h 806491"/>
              <a:gd name="connsiteX1" fmla="*/ 134442 w 7509580"/>
              <a:gd name="connsiteY1" fmla="*/ 0 h 806491"/>
              <a:gd name="connsiteX2" fmla="*/ 7375138 w 7509580"/>
              <a:gd name="connsiteY2" fmla="*/ 0 h 806491"/>
              <a:gd name="connsiteX3" fmla="*/ 7509580 w 7509580"/>
              <a:gd name="connsiteY3" fmla="*/ 134442 h 806491"/>
              <a:gd name="connsiteX4" fmla="*/ 7509580 w 7509580"/>
              <a:gd name="connsiteY4" fmla="*/ 672049 h 806491"/>
              <a:gd name="connsiteX5" fmla="*/ 7375138 w 7509580"/>
              <a:gd name="connsiteY5" fmla="*/ 806491 h 806491"/>
              <a:gd name="connsiteX6" fmla="*/ 134442 w 7509580"/>
              <a:gd name="connsiteY6" fmla="*/ 806491 h 806491"/>
              <a:gd name="connsiteX7" fmla="*/ 0 w 7509580"/>
              <a:gd name="connsiteY7" fmla="*/ 672049 h 806491"/>
              <a:gd name="connsiteX8" fmla="*/ 0 w 7509580"/>
              <a:gd name="connsiteY8" fmla="*/ 134442 h 8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580" h="806491">
                <a:moveTo>
                  <a:pt x="0" y="134442"/>
                </a:moveTo>
                <a:cubicBezTo>
                  <a:pt x="0" y="60192"/>
                  <a:pt x="60192" y="0"/>
                  <a:pt x="134442" y="0"/>
                </a:cubicBezTo>
                <a:lnTo>
                  <a:pt x="7375138" y="0"/>
                </a:lnTo>
                <a:cubicBezTo>
                  <a:pt x="7449388" y="0"/>
                  <a:pt x="7509580" y="60192"/>
                  <a:pt x="7509580" y="134442"/>
                </a:cubicBezTo>
                <a:lnTo>
                  <a:pt x="7509580" y="672049"/>
                </a:lnTo>
                <a:cubicBezTo>
                  <a:pt x="7509580" y="746299"/>
                  <a:pt x="7449388" y="806491"/>
                  <a:pt x="7375138" y="806491"/>
                </a:cubicBezTo>
                <a:lnTo>
                  <a:pt x="134442" y="806491"/>
                </a:lnTo>
                <a:cubicBezTo>
                  <a:pt x="60192" y="806491"/>
                  <a:pt x="0" y="746299"/>
                  <a:pt x="0" y="672049"/>
                </a:cubicBezTo>
                <a:lnTo>
                  <a:pt x="0" y="134442"/>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1">
            <a:schemeClr val="lt1">
              <a:hueOff val="0"/>
              <a:satOff val="0"/>
              <a:lumOff val="0"/>
              <a:alphaOff val="0"/>
            </a:schemeClr>
          </a:lnRef>
          <a:fillRef idx="2">
            <a:schemeClr val="accent5">
              <a:hueOff val="-7353344"/>
              <a:satOff val="-10227"/>
              <a:lumOff val="-3921"/>
              <a:alphaOff val="0"/>
            </a:schemeClr>
          </a:fillRef>
          <a:effectRef idx="0">
            <a:schemeClr val="accent5">
              <a:hueOff val="-7353344"/>
              <a:satOff val="-10227"/>
              <a:lumOff val="-3921"/>
              <a:alphaOff val="0"/>
            </a:schemeClr>
          </a:effectRef>
          <a:fontRef idx="minor">
            <a:schemeClr val="dk1"/>
          </a:fontRef>
        </p:style>
        <p:txBody>
          <a:bodyPr spcFirstLastPara="0" vert="horz" wrap="square" lIns="202953" tIns="202953" rIns="202953" bIns="202953" numCol="1" spcCol="1270" anchor="ctr" anchorCtr="0">
            <a:noAutofit/>
          </a:bodyPr>
          <a:lstStyle/>
          <a:p>
            <a:pPr lvl="0" algn="ctr" defTabSz="1022350">
              <a:lnSpc>
                <a:spcPts val="1800"/>
              </a:lnSpc>
              <a:spcBef>
                <a:spcPct val="0"/>
              </a:spcBef>
              <a:spcAft>
                <a:spcPct val="35000"/>
              </a:spcAft>
            </a:pPr>
            <a:r>
              <a:rPr lang="en-US" altLang="zh-CN" sz="2800" b="1" kern="1200" dirty="0" err="1" smtClean="0">
                <a:solidFill>
                  <a:schemeClr val="tx1"/>
                </a:solidFill>
                <a:latin typeface="等线" panose="02010600030101010101" pitchFamily="2" charset="-122"/>
                <a:ea typeface="等线" panose="02010600030101010101" pitchFamily="2" charset="-122"/>
              </a:rPr>
              <a:t>Poter</a:t>
            </a:r>
            <a:endParaRPr lang="en-US" altLang="zh-CN" sz="2800" b="1" kern="1200" dirty="0" smtClean="0">
              <a:solidFill>
                <a:schemeClr val="tx1"/>
              </a:solidFill>
              <a:latin typeface="等线" panose="02010600030101010101" pitchFamily="2" charset="-122"/>
              <a:ea typeface="等线" panose="02010600030101010101" pitchFamily="2" charset="-122"/>
            </a:endParaRPr>
          </a:p>
          <a:p>
            <a:pPr lvl="0" algn="ctr" defTabSz="1022350">
              <a:lnSpc>
                <a:spcPts val="1800"/>
              </a:lnSpc>
              <a:spcBef>
                <a:spcPct val="0"/>
              </a:spcBef>
              <a:spcAft>
                <a:spcPct val="35000"/>
              </a:spcAft>
            </a:pPr>
            <a:r>
              <a:rPr lang="en-US" altLang="zh-CN" sz="2800" b="1" kern="1200" dirty="0" err="1" smtClean="0">
                <a:solidFill>
                  <a:schemeClr val="tx1"/>
                </a:solidFill>
                <a:latin typeface="等线" panose="02010600030101010101" pitchFamily="2" charset="-122"/>
                <a:ea typeface="等线" panose="02010600030101010101" pitchFamily="2" charset="-122"/>
              </a:rPr>
              <a:t>Nisonoff</a:t>
            </a:r>
            <a:r>
              <a:rPr lang="en-US" altLang="zh-CN" sz="2800" b="1" kern="1200" dirty="0" smtClean="0">
                <a:solidFill>
                  <a:schemeClr val="tx1"/>
                </a:solidFill>
                <a:latin typeface="等线" panose="02010600030101010101" pitchFamily="2" charset="-122"/>
                <a:ea typeface="等线" panose="02010600030101010101" pitchFamily="2" charset="-122"/>
              </a:rPr>
              <a:t>     </a:t>
            </a:r>
            <a:endParaRPr lang="zh-CN" altLang="en-US" sz="2800" kern="1200" dirty="0">
              <a:solidFill>
                <a:schemeClr val="tx1"/>
              </a:solidFill>
              <a:latin typeface="等线" panose="02010600030101010101" pitchFamily="2" charset="-122"/>
              <a:ea typeface="等线" panose="02010600030101010101" pitchFamily="2" charset="-122"/>
            </a:endParaRPr>
          </a:p>
        </p:txBody>
      </p:sp>
      <p:grpSp>
        <p:nvGrpSpPr>
          <p:cNvPr id="70" name="组合 69"/>
          <p:cNvGrpSpPr/>
          <p:nvPr/>
        </p:nvGrpSpPr>
        <p:grpSpPr>
          <a:xfrm>
            <a:off x="1363467" y="2342194"/>
            <a:ext cx="1813877" cy="806491"/>
            <a:chOff x="1363467" y="2342194"/>
            <a:chExt cx="1813877" cy="806491"/>
          </a:xfrm>
          <a:effectLst>
            <a:outerShdw blurRad="50800" dist="38100" dir="2700000" algn="tl" rotWithShape="0">
              <a:prstClr val="black">
                <a:alpha val="40000"/>
              </a:prstClr>
            </a:outerShdw>
          </a:effectLst>
        </p:grpSpPr>
        <p:sp>
          <p:nvSpPr>
            <p:cNvPr id="15" name="圆角矩形 14"/>
            <p:cNvSpPr/>
            <p:nvPr/>
          </p:nvSpPr>
          <p:spPr>
            <a:xfrm>
              <a:off x="1363467" y="2342194"/>
              <a:ext cx="1813877" cy="806491"/>
            </a:xfrm>
            <a:prstGeom prst="roundRect">
              <a:avLst>
                <a:gd name="adj" fmla="val 166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9" name="矩形 38"/>
            <p:cNvSpPr/>
            <p:nvPr/>
          </p:nvSpPr>
          <p:spPr>
            <a:xfrm>
              <a:off x="1639463" y="2487575"/>
              <a:ext cx="1261884" cy="523220"/>
            </a:xfrm>
            <a:prstGeom prst="rect">
              <a:avLst/>
            </a:prstGeom>
          </p:spPr>
          <p:txBody>
            <a:bodyPr wrap="none">
              <a:spAutoFit/>
            </a:bodyPr>
            <a:lstStyle/>
            <a:p>
              <a:r>
                <a:rPr lang="zh-CN" altLang="en-US" sz="2800" b="1" dirty="0">
                  <a:latin typeface="等线" panose="02010600030101010101" pitchFamily="2" charset="-122"/>
                  <a:ea typeface="等线" panose="02010600030101010101" pitchFamily="2" charset="-122"/>
                </a:rPr>
                <a:t>多样性</a:t>
              </a:r>
              <a:endParaRPr lang="zh-CN" altLang="en-US" sz="2800" dirty="0">
                <a:latin typeface="等线" panose="02010600030101010101" pitchFamily="2" charset="-122"/>
                <a:ea typeface="等线" panose="02010600030101010101" pitchFamily="2" charset="-122"/>
              </a:endParaRPr>
            </a:p>
          </p:txBody>
        </p:sp>
      </p:grpSp>
      <p:grpSp>
        <p:nvGrpSpPr>
          <p:cNvPr id="72" name="组合 71"/>
          <p:cNvGrpSpPr/>
          <p:nvPr/>
        </p:nvGrpSpPr>
        <p:grpSpPr>
          <a:xfrm>
            <a:off x="1363467" y="3245465"/>
            <a:ext cx="1813877" cy="806491"/>
            <a:chOff x="1363467" y="3245465"/>
            <a:chExt cx="1813877" cy="806491"/>
          </a:xfrm>
        </p:grpSpPr>
        <p:sp>
          <p:nvSpPr>
            <p:cNvPr id="17" name="圆角矩形 16"/>
            <p:cNvSpPr/>
            <p:nvPr/>
          </p:nvSpPr>
          <p:spPr>
            <a:xfrm>
              <a:off x="1363467" y="3245465"/>
              <a:ext cx="1813877" cy="806491"/>
            </a:xfrm>
            <a:prstGeom prst="roundRect">
              <a:avLst>
                <a:gd name="adj" fmla="val 16670"/>
              </a:avLst>
            </a:pr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51115"/>
                <a:satOff val="-3408"/>
                <a:lumOff val="-1306"/>
                <a:alphaOff val="0"/>
              </a:schemeClr>
            </a:fillRef>
            <a:effectRef idx="1">
              <a:schemeClr val="accent5">
                <a:hueOff val="-2451115"/>
                <a:satOff val="-3408"/>
                <a:lumOff val="-1306"/>
                <a:alphaOff val="0"/>
              </a:schemeClr>
            </a:effectRef>
            <a:fontRef idx="minor">
              <a:schemeClr val="dk1"/>
            </a:fontRef>
          </p:style>
        </p:sp>
        <p:sp>
          <p:nvSpPr>
            <p:cNvPr id="40" name="矩形 39"/>
            <p:cNvSpPr/>
            <p:nvPr/>
          </p:nvSpPr>
          <p:spPr>
            <a:xfrm>
              <a:off x="1639463" y="3387100"/>
              <a:ext cx="1460518" cy="523220"/>
            </a:xfrm>
            <a:prstGeom prst="rect">
              <a:avLst/>
            </a:prstGeom>
          </p:spPr>
          <p:txBody>
            <a:bodyPr wrap="square">
              <a:spAutoFit/>
            </a:bodyPr>
            <a:lstStyle/>
            <a:p>
              <a:r>
                <a:rPr lang="zh-CN" altLang="en-US" sz="2800" b="1" dirty="0">
                  <a:latin typeface="等线" panose="02010600030101010101" pitchFamily="2" charset="-122"/>
                  <a:ea typeface="等线" panose="02010600030101010101" pitchFamily="2" charset="-122"/>
                </a:rPr>
                <a:t>恒定性</a:t>
              </a:r>
              <a:endParaRPr lang="zh-CN" altLang="en-US" sz="2800" dirty="0">
                <a:latin typeface="等线" panose="02010600030101010101" pitchFamily="2" charset="-122"/>
                <a:ea typeface="等线" panose="02010600030101010101" pitchFamily="2" charset="-122"/>
              </a:endParaRPr>
            </a:p>
          </p:txBody>
        </p:sp>
      </p:grpSp>
      <p:grpSp>
        <p:nvGrpSpPr>
          <p:cNvPr id="41" name="组合 40"/>
          <p:cNvGrpSpPr/>
          <p:nvPr/>
        </p:nvGrpSpPr>
        <p:grpSpPr>
          <a:xfrm>
            <a:off x="1356019" y="4372830"/>
            <a:ext cx="2124596" cy="806491"/>
            <a:chOff x="1751395" y="4213390"/>
            <a:chExt cx="2124596" cy="806491"/>
          </a:xfrm>
          <a:effectLst>
            <a:outerShdw blurRad="50800" dist="38100" dir="2700000" algn="tl" rotWithShape="0">
              <a:prstClr val="black">
                <a:alpha val="40000"/>
              </a:prstClr>
            </a:outerShdw>
          </a:effectLst>
        </p:grpSpPr>
        <p:sp>
          <p:nvSpPr>
            <p:cNvPr id="19" name="圆角矩形 18"/>
            <p:cNvSpPr/>
            <p:nvPr/>
          </p:nvSpPr>
          <p:spPr>
            <a:xfrm>
              <a:off x="1751395" y="4213390"/>
              <a:ext cx="2124596" cy="806491"/>
            </a:xfrm>
            <a:prstGeom prst="roundRect">
              <a:avLst>
                <a:gd name="adj" fmla="val 166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02230"/>
                <a:satOff val="-6818"/>
                <a:lumOff val="-2614"/>
                <a:alphaOff val="0"/>
              </a:schemeClr>
            </a:fillRef>
            <a:effectRef idx="1">
              <a:schemeClr val="accent5">
                <a:hueOff val="-4902230"/>
                <a:satOff val="-6818"/>
                <a:lumOff val="-2614"/>
                <a:alphaOff val="0"/>
              </a:schemeClr>
            </a:effectRef>
            <a:fontRef idx="minor">
              <a:schemeClr val="dk1"/>
            </a:fontRef>
          </p:style>
        </p:sp>
        <p:sp>
          <p:nvSpPr>
            <p:cNvPr id="23" name="矩形 22"/>
            <p:cNvSpPr/>
            <p:nvPr/>
          </p:nvSpPr>
          <p:spPr>
            <a:xfrm>
              <a:off x="1862583" y="4355025"/>
              <a:ext cx="1902220" cy="523220"/>
            </a:xfrm>
            <a:prstGeom prst="rect">
              <a:avLst/>
            </a:prstGeom>
          </p:spPr>
          <p:txBody>
            <a:bodyPr wrap="square">
              <a:spAutoFit/>
            </a:bodyPr>
            <a:lstStyle/>
            <a:p>
              <a:r>
                <a:rPr lang="en-US" altLang="zh-CN" sz="2800" b="1" dirty="0">
                  <a:latin typeface="等线" panose="02010600030101010101" pitchFamily="2" charset="-122"/>
                  <a:ea typeface="等线" panose="02010600030101010101" pitchFamily="2" charset="-122"/>
                </a:rPr>
                <a:t>1950s</a:t>
              </a:r>
              <a:r>
                <a:rPr lang="zh-CN" altLang="en-US" sz="2800" b="1" dirty="0">
                  <a:latin typeface="等线" panose="02010600030101010101" pitchFamily="2" charset="-122"/>
                  <a:ea typeface="等线" panose="02010600030101010101" pitchFamily="2" charset="-122"/>
                </a:rPr>
                <a:t>以前</a:t>
              </a:r>
              <a:endParaRPr lang="zh-CN" altLang="en-US" sz="2800" dirty="0">
                <a:latin typeface="等线" panose="02010600030101010101" pitchFamily="2" charset="-122"/>
                <a:ea typeface="等线" panose="02010600030101010101" pitchFamily="2" charset="-122"/>
              </a:endParaRPr>
            </a:p>
          </p:txBody>
        </p:sp>
      </p:grpSp>
      <p:grpSp>
        <p:nvGrpSpPr>
          <p:cNvPr id="38" name="组合 37"/>
          <p:cNvGrpSpPr/>
          <p:nvPr/>
        </p:nvGrpSpPr>
        <p:grpSpPr>
          <a:xfrm>
            <a:off x="1363467" y="5367072"/>
            <a:ext cx="2124596" cy="806491"/>
            <a:chOff x="1751395" y="5116660"/>
            <a:chExt cx="2124596" cy="806491"/>
          </a:xfrm>
          <a:effectLst>
            <a:outerShdw blurRad="50800" dist="38100" dir="2700000" algn="tl" rotWithShape="0">
              <a:prstClr val="black">
                <a:alpha val="40000"/>
              </a:prstClr>
            </a:outerShdw>
          </a:effectLst>
        </p:grpSpPr>
        <p:sp>
          <p:nvSpPr>
            <p:cNvPr id="21" name="圆角矩形 20"/>
            <p:cNvSpPr/>
            <p:nvPr/>
          </p:nvSpPr>
          <p:spPr>
            <a:xfrm>
              <a:off x="1751395" y="5116660"/>
              <a:ext cx="2124596" cy="806491"/>
            </a:xfrm>
            <a:prstGeom prst="roundRect">
              <a:avLst>
                <a:gd name="adj" fmla="val 166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353344"/>
                <a:satOff val="-10227"/>
                <a:lumOff val="-3921"/>
                <a:alphaOff val="0"/>
              </a:schemeClr>
            </a:fillRef>
            <a:effectRef idx="1">
              <a:schemeClr val="accent5">
                <a:hueOff val="-7353344"/>
                <a:satOff val="-10227"/>
                <a:lumOff val="-3921"/>
                <a:alphaOff val="0"/>
              </a:schemeClr>
            </a:effectRef>
            <a:fontRef idx="minor">
              <a:schemeClr val="dk1"/>
            </a:fontRef>
          </p:style>
        </p:sp>
        <p:sp>
          <p:nvSpPr>
            <p:cNvPr id="34" name="矩形 33"/>
            <p:cNvSpPr/>
            <p:nvPr/>
          </p:nvSpPr>
          <p:spPr>
            <a:xfrm>
              <a:off x="1879549" y="5258295"/>
              <a:ext cx="1853392" cy="523220"/>
            </a:xfrm>
            <a:prstGeom prst="rect">
              <a:avLst/>
            </a:prstGeom>
          </p:spPr>
          <p:txBody>
            <a:bodyPr wrap="none">
              <a:spAutoFit/>
            </a:bodyPr>
            <a:lstStyle/>
            <a:p>
              <a:r>
                <a:rPr lang="en-US" altLang="zh-CN" sz="2800" b="1" dirty="0">
                  <a:latin typeface="等线" panose="02010600030101010101" pitchFamily="2" charset="-122"/>
                  <a:ea typeface="等线" panose="02010600030101010101" pitchFamily="2" charset="-122"/>
                </a:rPr>
                <a:t>1950s</a:t>
              </a:r>
              <a:r>
                <a:rPr lang="zh-CN" altLang="en-US" sz="2800" b="1" dirty="0">
                  <a:latin typeface="等线" panose="02010600030101010101" pitchFamily="2" charset="-122"/>
                  <a:ea typeface="等线" panose="02010600030101010101" pitchFamily="2" charset="-122"/>
                </a:rPr>
                <a:t>以后</a:t>
              </a:r>
              <a:endParaRPr lang="zh-CN" altLang="en-US" sz="2800" dirty="0">
                <a:latin typeface="等线" panose="02010600030101010101" pitchFamily="2" charset="-122"/>
                <a:ea typeface="等线" panose="02010600030101010101" pitchFamily="2" charset="-122"/>
              </a:endParaRPr>
            </a:p>
          </p:txBody>
        </p:sp>
      </p:grpSp>
      <p:grpSp>
        <p:nvGrpSpPr>
          <p:cNvPr id="53" name="组合 52"/>
          <p:cNvGrpSpPr/>
          <p:nvPr/>
        </p:nvGrpSpPr>
        <p:grpSpPr bwMode="auto">
          <a:xfrm>
            <a:off x="8509769" y="4368559"/>
            <a:ext cx="957263" cy="731837"/>
            <a:chOff x="4314141" y="4058681"/>
            <a:chExt cx="956728" cy="730658"/>
          </a:xfrm>
        </p:grpSpPr>
        <p:sp>
          <p:nvSpPr>
            <p:cNvPr id="54" name="椭圆 53"/>
            <p:cNvSpPr/>
            <p:nvPr/>
          </p:nvSpPr>
          <p:spPr>
            <a:xfrm>
              <a:off x="4540211" y="4058681"/>
              <a:ext cx="730658" cy="730658"/>
            </a:xfrm>
            <a:prstGeom prst="ellipse">
              <a:avLst/>
            </a:prstGeom>
            <a:solidFill>
              <a:srgbClr val="FFB55B"/>
            </a:solidFill>
            <a:ln>
              <a:noFill/>
            </a:ln>
            <a:effectLst>
              <a:reflection blurRad="6350" stA="52000" endA="300" endPos="35000" dir="5400000" sy="-100000" algn="bl" rotWithShape="0"/>
            </a:effectLst>
            <a:scene3d>
              <a:camera prst="orthographicFront">
                <a:rot lat="0" lon="0" rev="0"/>
              </a:camera>
              <a:lightRig rig="threePt" dir="t"/>
            </a:scene3d>
            <a:sp3d>
              <a:bevelT w="360000" h="36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5" name="椭圆 54"/>
            <p:cNvSpPr/>
            <p:nvPr/>
          </p:nvSpPr>
          <p:spPr>
            <a:xfrm>
              <a:off x="4314141" y="4198156"/>
              <a:ext cx="452185" cy="4517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56" name="组合 55"/>
          <p:cNvGrpSpPr/>
          <p:nvPr/>
        </p:nvGrpSpPr>
        <p:grpSpPr bwMode="auto">
          <a:xfrm>
            <a:off x="5963419" y="4368559"/>
            <a:ext cx="957263" cy="731837"/>
            <a:chOff x="1852955" y="4043441"/>
            <a:chExt cx="956727" cy="730658"/>
          </a:xfrm>
        </p:grpSpPr>
        <p:sp>
          <p:nvSpPr>
            <p:cNvPr id="57" name="椭圆 56"/>
            <p:cNvSpPr/>
            <p:nvPr/>
          </p:nvSpPr>
          <p:spPr>
            <a:xfrm>
              <a:off x="1852955" y="4043441"/>
              <a:ext cx="730658" cy="730658"/>
            </a:xfrm>
            <a:prstGeom prst="ellipse">
              <a:avLst/>
            </a:prstGeom>
            <a:solidFill>
              <a:srgbClr val="FFB55B"/>
            </a:solidFill>
            <a:ln>
              <a:noFill/>
            </a:ln>
            <a:effectLst>
              <a:outerShdw blurRad="76200" dir="13500000" sy="23000" kx="1200000" algn="br" rotWithShape="0">
                <a:prstClr val="black">
                  <a:alpha val="20000"/>
                </a:prstClr>
              </a:outerShdw>
              <a:reflection blurRad="6350" stA="52000" endA="300" endPos="35000" dir="5400000" sy="-100000" algn="bl" rotWithShape="0"/>
            </a:effectLst>
            <a:scene3d>
              <a:camera prst="orthographicFront">
                <a:rot lat="0" lon="0" rev="0"/>
              </a:camera>
              <a:lightRig rig="threePt" dir="t"/>
            </a:scene3d>
            <a:sp3d>
              <a:bevelT w="360000" h="36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8" name="椭圆 57"/>
            <p:cNvSpPr/>
            <p:nvPr/>
          </p:nvSpPr>
          <p:spPr>
            <a:xfrm>
              <a:off x="2357497" y="4182916"/>
              <a:ext cx="452185" cy="4517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59" name="组合 58"/>
          <p:cNvGrpSpPr/>
          <p:nvPr/>
        </p:nvGrpSpPr>
        <p:grpSpPr>
          <a:xfrm>
            <a:off x="6585719" y="4566995"/>
            <a:ext cx="2291805" cy="349018"/>
            <a:chOff x="2416008" y="4248404"/>
            <a:chExt cx="2291805" cy="349018"/>
          </a:xfrm>
          <a:solidFill>
            <a:srgbClr val="92D050"/>
          </a:solidFill>
        </p:grpSpPr>
        <p:sp>
          <p:nvSpPr>
            <p:cNvPr id="60" name="矩形 59"/>
            <p:cNvSpPr/>
            <p:nvPr/>
          </p:nvSpPr>
          <p:spPr>
            <a:xfrm>
              <a:off x="2583611" y="4369707"/>
              <a:ext cx="1956600" cy="92599"/>
            </a:xfrm>
            <a:prstGeom prst="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椭圆 60"/>
            <p:cNvSpPr/>
            <p:nvPr/>
          </p:nvSpPr>
          <p:spPr>
            <a:xfrm>
              <a:off x="4372606" y="4262215"/>
              <a:ext cx="335207" cy="335207"/>
            </a:xfrm>
            <a:prstGeom prst="ellipse">
              <a:avLst/>
            </a:prstGeom>
            <a:grpFill/>
            <a:effectLst>
              <a:outerShdw blurRad="76200" dir="13500000" sy="23000" kx="1200000" algn="br" rotWithShape="0">
                <a:prstClr val="black">
                  <a:alpha val="20000"/>
                </a:prstClr>
              </a:outerShdw>
              <a:reflection blurRad="6350" stA="52000" endA="300" endPos="35000" dir="5400000" sy="-100000" algn="bl" rotWithShape="0"/>
            </a:effectLst>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2" name="椭圆 61"/>
            <p:cNvSpPr/>
            <p:nvPr/>
          </p:nvSpPr>
          <p:spPr>
            <a:xfrm>
              <a:off x="2416008" y="4248404"/>
              <a:ext cx="335207" cy="335207"/>
            </a:xfrm>
            <a:prstGeom prst="ellipse">
              <a:avLst/>
            </a:prstGeom>
            <a:grpFill/>
            <a:effectLst>
              <a:outerShdw blurRad="76200" dir="13500000" sy="23000" kx="1200000" algn="br" rotWithShape="0">
                <a:prstClr val="black">
                  <a:alpha val="20000"/>
                </a:prstClr>
              </a:outerShdw>
              <a:reflection blurRad="6350" stA="52000" endA="300" endPos="35000" dir="5400000" sy="-100000" algn="bl" rotWithShape="0"/>
            </a:effectLst>
            <a:scene3d>
              <a:camera prst="orthographicFront"/>
              <a:lightRig rig="threePt" dir="t"/>
            </a:scene3d>
            <a:sp3d>
              <a:bevelT w="180000" h="180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75135" y="5493318"/>
            <a:ext cx="1045547" cy="985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右箭头 36"/>
          <p:cNvSpPr/>
          <p:nvPr/>
        </p:nvSpPr>
        <p:spPr>
          <a:xfrm>
            <a:off x="7132077" y="5783435"/>
            <a:ext cx="1018240" cy="496984"/>
          </a:xfrm>
          <a:prstGeom prst="rightArrow">
            <a:avLst/>
          </a:prstGeom>
          <a:solidFill>
            <a:schemeClr val="accent2">
              <a:lumMod val="60000"/>
              <a:lumOff val="4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蛋白酶</a:t>
            </a:r>
            <a:endParaRPr lang="zh-CN" altLang="en-US" b="1" dirty="0">
              <a:solidFill>
                <a:schemeClr val="tx1"/>
              </a:solidFill>
            </a:endParaRPr>
          </a:p>
        </p:txBody>
      </p:sp>
      <p:pic>
        <p:nvPicPr>
          <p:cNvPr id="42" name="图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154" y="5457595"/>
            <a:ext cx="1031622" cy="1056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208" y="5493318"/>
            <a:ext cx="974392" cy="1128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0-#ppt_w/2"/>
                                          </p:val>
                                        </p:tav>
                                        <p:tav tm="100000">
                                          <p:val>
                                            <p:strVal val="#ppt_x"/>
                                          </p:val>
                                        </p:tav>
                                      </p:tavLst>
                                    </p:anim>
                                    <p:anim calcmode="lin" valueType="num">
                                      <p:cBhvr additive="base">
                                        <p:cTn id="20"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additive="base">
                                        <p:cTn id="30" dur="500" fill="hold"/>
                                        <p:tgtEl>
                                          <p:spTgt spid="72"/>
                                        </p:tgtEl>
                                        <p:attrNameLst>
                                          <p:attrName>ppt_x</p:attrName>
                                        </p:attrNameLst>
                                      </p:cBhvr>
                                      <p:tavLst>
                                        <p:tav tm="0">
                                          <p:val>
                                            <p:strVal val="0-#ppt_w/2"/>
                                          </p:val>
                                        </p:tav>
                                        <p:tav tm="100000">
                                          <p:val>
                                            <p:strVal val="#ppt_x"/>
                                          </p:val>
                                        </p:tav>
                                      </p:tavLst>
                                    </p:anim>
                                    <p:anim calcmode="lin" valueType="num">
                                      <p:cBhvr additive="base">
                                        <p:cTn id="31"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childTnLst>
                          </p:cTn>
                        </p:par>
                        <p:par>
                          <p:cTn id="45" fill="hold">
                            <p:stCondLst>
                              <p:cond delay="500"/>
                            </p:stCondLst>
                            <p:childTnLst>
                              <p:par>
                                <p:cTn id="46" presetID="2" presetClass="entr" presetSubtype="8" fill="hold" nodeType="afterEffect">
                                  <p:stCondLst>
                                    <p:cond delay="250"/>
                                  </p:stCondLst>
                                  <p:childTnLst>
                                    <p:set>
                                      <p:cBhvr>
                                        <p:cTn id="47" dur="1" fill="hold">
                                          <p:stCondLst>
                                            <p:cond delay="0"/>
                                          </p:stCondLst>
                                        </p:cTn>
                                        <p:tgtEl>
                                          <p:spTgt spid="56"/>
                                        </p:tgtEl>
                                        <p:attrNameLst>
                                          <p:attrName>style.visibility</p:attrName>
                                        </p:attrNameLst>
                                      </p:cBhvr>
                                      <p:to>
                                        <p:strVal val="visible"/>
                                      </p:to>
                                    </p:set>
                                    <p:anim calcmode="lin" valueType="num">
                                      <p:cBhvr additive="base">
                                        <p:cTn id="48" dur="500" fill="hold"/>
                                        <p:tgtEl>
                                          <p:spTgt spid="56"/>
                                        </p:tgtEl>
                                        <p:attrNameLst>
                                          <p:attrName>ppt_x</p:attrName>
                                        </p:attrNameLst>
                                      </p:cBhvr>
                                      <p:tavLst>
                                        <p:tav tm="0">
                                          <p:val>
                                            <p:strVal val="0-#ppt_w/2"/>
                                          </p:val>
                                        </p:tav>
                                        <p:tav tm="100000">
                                          <p:val>
                                            <p:strVal val="#ppt_x"/>
                                          </p:val>
                                        </p:tav>
                                      </p:tavLst>
                                    </p:anim>
                                    <p:anim calcmode="lin" valueType="num">
                                      <p:cBhvr additive="base">
                                        <p:cTn id="49" dur="500" fill="hold"/>
                                        <p:tgtEl>
                                          <p:spTgt spid="56"/>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1+#ppt_w/2"/>
                                          </p:val>
                                        </p:tav>
                                        <p:tav tm="100000">
                                          <p:val>
                                            <p:strVal val="#ppt_x"/>
                                          </p:val>
                                        </p:tav>
                                      </p:tavLst>
                                    </p:anim>
                                    <p:anim calcmode="lin" valueType="num">
                                      <p:cBhvr additive="base">
                                        <p:cTn id="53"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22"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284646" y="3761937"/>
            <a:ext cx="597829" cy="20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图片 5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547" y="3539686"/>
            <a:ext cx="15081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图片 5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597" y="3539687"/>
            <a:ext cx="1508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0484" y="2998349"/>
            <a:ext cx="11191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385" y="2963425"/>
            <a:ext cx="1196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组合 55"/>
          <p:cNvGrpSpPr/>
          <p:nvPr/>
        </p:nvGrpSpPr>
        <p:grpSpPr bwMode="auto">
          <a:xfrm>
            <a:off x="4201972" y="2698311"/>
            <a:ext cx="1389062" cy="3073400"/>
            <a:chOff x="1749158" y="1091611"/>
            <a:chExt cx="2207622" cy="5191341"/>
          </a:xfrm>
        </p:grpSpPr>
        <p:pic>
          <p:nvPicPr>
            <p:cNvPr id="10271" name="图片 6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0437" y="3153694"/>
              <a:ext cx="936343" cy="3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2" name="组合 62"/>
            <p:cNvGrpSpPr/>
            <p:nvPr/>
          </p:nvGrpSpPr>
          <p:grpSpPr bwMode="auto">
            <a:xfrm>
              <a:off x="1749158" y="1091611"/>
              <a:ext cx="1900776" cy="2266996"/>
              <a:chOff x="1749158" y="1091611"/>
              <a:chExt cx="1900776" cy="2266996"/>
            </a:xfrm>
          </p:grpSpPr>
          <p:pic>
            <p:nvPicPr>
              <p:cNvPr id="10273" name="图片 6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1229" y="2612491"/>
                <a:ext cx="280139" cy="74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图片 6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9158" y="1091611"/>
                <a:ext cx="1900776" cy="17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7" name="组合 56"/>
          <p:cNvGrpSpPr/>
          <p:nvPr/>
        </p:nvGrpSpPr>
        <p:grpSpPr bwMode="auto">
          <a:xfrm>
            <a:off x="5614848" y="2698311"/>
            <a:ext cx="1366837" cy="3073400"/>
            <a:chOff x="4010952" y="1091611"/>
            <a:chExt cx="2172803" cy="5191341"/>
          </a:xfrm>
        </p:grpSpPr>
        <p:grpSp>
          <p:nvGrpSpPr>
            <p:cNvPr id="10267" name="组合 57"/>
            <p:cNvGrpSpPr/>
            <p:nvPr/>
          </p:nvGrpSpPr>
          <p:grpSpPr bwMode="auto">
            <a:xfrm>
              <a:off x="4282979" y="1091611"/>
              <a:ext cx="1900776" cy="2258148"/>
              <a:chOff x="4282979" y="1091611"/>
              <a:chExt cx="1900776" cy="2258148"/>
            </a:xfrm>
          </p:grpSpPr>
          <p:pic>
            <p:nvPicPr>
              <p:cNvPr id="10269" name="图片 5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7574" y="2621340"/>
                <a:ext cx="233758" cy="72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图片 6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2979" y="1091611"/>
                <a:ext cx="1900776" cy="17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8" name="图片 5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952" y="3153694"/>
              <a:ext cx="936343" cy="3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2915759" y="1439312"/>
            <a:ext cx="2333120" cy="523220"/>
          </a:xfrm>
          <a:prstGeom prst="rect">
            <a:avLst/>
          </a:prstGeom>
          <a:solidFill>
            <a:schemeClr val="accent6">
              <a:lumMod val="20000"/>
              <a:lumOff val="80000"/>
            </a:schemeClr>
          </a:solidFill>
          <a:ln w="19050">
            <a:solidFill>
              <a:schemeClr val="accent6">
                <a:lumMod val="40000"/>
                <a:lumOff val="60000"/>
              </a:schemeClr>
            </a:solidFill>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dirty="0">
                <a:latin typeface="华文行楷" panose="02010800040101010101" pitchFamily="2" charset="-122"/>
                <a:ea typeface="华文行楷" panose="02010800040101010101" pitchFamily="2" charset="-122"/>
              </a:rPr>
              <a:t>冷冻蚀刻电镜</a:t>
            </a:r>
            <a:endParaRPr lang="zh-CN" altLang="en-US" sz="2800" dirty="0">
              <a:latin typeface="华文行楷" panose="02010800040101010101" pitchFamily="2" charset="-122"/>
              <a:ea typeface="华文行楷" panose="02010800040101010101" pitchFamily="2" charset="-122"/>
            </a:endParaRPr>
          </a:p>
        </p:txBody>
      </p:sp>
      <p:sp>
        <p:nvSpPr>
          <p:cNvPr id="8" name="TextBox 7"/>
          <p:cNvSpPr txBox="1"/>
          <p:nvPr/>
        </p:nvSpPr>
        <p:spPr>
          <a:xfrm>
            <a:off x="6372691" y="1443227"/>
            <a:ext cx="3258672" cy="523220"/>
          </a:xfrm>
          <a:prstGeom prst="rect">
            <a:avLst/>
          </a:prstGeom>
          <a:solidFill>
            <a:schemeClr val="accent2">
              <a:lumMod val="20000"/>
              <a:lumOff val="80000"/>
            </a:schemeClr>
          </a:solidFill>
          <a:ln w="19050">
            <a:solidFill>
              <a:schemeClr val="accent2">
                <a:lumMod val="40000"/>
                <a:lumOff val="60000"/>
              </a:schemeClr>
            </a:solidFill>
          </a:ln>
          <a:effectLst>
            <a:outerShdw blurRad="50800" dist="38100" dir="2700000" algn="tl" rotWithShape="0">
              <a:prstClr val="black">
                <a:alpha val="40000"/>
              </a:prstClr>
            </a:outerShdw>
          </a:effectLst>
        </p:spPr>
        <p:txBody>
          <a:bodyPr wrap="square">
            <a:spAutoFit/>
          </a:bodyPr>
          <a:lstStyle/>
          <a:p>
            <a:pPr eaLnBrk="1" hangingPunct="1">
              <a:defRPr/>
            </a:pPr>
            <a:r>
              <a:rPr lang="en-US" sz="2800" dirty="0">
                <a:latin typeface="华文行楷" panose="02010800040101010101" pitchFamily="2" charset="-122"/>
                <a:ea typeface="华文行楷" panose="02010800040101010101" pitchFamily="2" charset="-122"/>
              </a:rPr>
              <a:t>X</a:t>
            </a:r>
            <a:r>
              <a:rPr lang="zh-CN" altLang="en-US" sz="2800" dirty="0">
                <a:latin typeface="华文行楷" panose="02010800040101010101" pitchFamily="2" charset="-122"/>
                <a:ea typeface="华文行楷" panose="02010800040101010101" pitchFamily="2" charset="-122"/>
              </a:rPr>
              <a:t>射线晶体衍射技术</a:t>
            </a:r>
            <a:endParaRPr lang="zh-CN" altLang="en-US" sz="2800" dirty="0">
              <a:latin typeface="华文行楷" panose="02010800040101010101" pitchFamily="2" charset="-122"/>
              <a:ea typeface="华文行楷" panose="02010800040101010101" pitchFamily="2" charset="-122"/>
            </a:endParaRPr>
          </a:p>
        </p:txBody>
      </p:sp>
      <p:sp>
        <p:nvSpPr>
          <p:cNvPr id="10245" name="文本框 2"/>
          <p:cNvSpPr txBox="1">
            <a:spLocks noChangeArrowheads="1"/>
          </p:cNvSpPr>
          <p:nvPr/>
        </p:nvSpPr>
        <p:spPr bwMode="auto">
          <a:xfrm>
            <a:off x="4304399" y="6139860"/>
            <a:ext cx="3388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等线" panose="02010600030101010101" pitchFamily="2" charset="-122"/>
                <a:ea typeface="等线" panose="02010600030101010101" pitchFamily="2" charset="-122"/>
              </a:rPr>
              <a:t>免疫球蛋白单体</a:t>
            </a:r>
            <a:endParaRPr lang="zh-CN" altLang="en-US" sz="2800" b="1" dirty="0">
              <a:latin typeface="等线" panose="02010600030101010101" pitchFamily="2" charset="-122"/>
              <a:ea typeface="等线" panose="02010600030101010101" pitchFamily="2" charset="-122"/>
            </a:endParaRPr>
          </a:p>
        </p:txBody>
      </p:sp>
      <p:sp>
        <p:nvSpPr>
          <p:cNvPr id="10248" name="Text Box 8"/>
          <p:cNvSpPr txBox="1">
            <a:spLocks noChangeArrowheads="1"/>
          </p:cNvSpPr>
          <p:nvPr/>
        </p:nvSpPr>
        <p:spPr bwMode="auto">
          <a:xfrm>
            <a:off x="1172281" y="2150928"/>
            <a:ext cx="800219" cy="376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spcBef>
                <a:spcPct val="50000"/>
              </a:spcBef>
              <a:buClrTx/>
              <a:buSzTx/>
              <a:buFontTx/>
              <a:buNone/>
            </a:pPr>
            <a:r>
              <a:rPr lang="zh-CN" altLang="en-US" sz="4000" b="1" dirty="0">
                <a:solidFill>
                  <a:schemeClr val="tx1">
                    <a:lumMod val="50000"/>
                    <a:lumOff val="50000"/>
                  </a:schemeClr>
                </a:solidFill>
                <a:latin typeface="华文新魏" panose="02010800040101010101" pitchFamily="2" charset="-122"/>
                <a:ea typeface="华文新魏" panose="02010800040101010101" pitchFamily="2" charset="-122"/>
              </a:rPr>
              <a:t>四肽链对称结构</a:t>
            </a:r>
            <a:endParaRPr lang="zh-CN" altLang="en-US" sz="4000" b="1" dirty="0">
              <a:solidFill>
                <a:schemeClr val="tx1">
                  <a:lumMod val="50000"/>
                  <a:lumOff val="50000"/>
                </a:schemeClr>
              </a:solidFill>
              <a:latin typeface="华文新魏" panose="02010800040101010101" pitchFamily="2" charset="-122"/>
              <a:ea typeface="华文新魏" panose="02010800040101010101" pitchFamily="2" charset="-122"/>
            </a:endParaRPr>
          </a:p>
        </p:txBody>
      </p:sp>
      <p:sp>
        <p:nvSpPr>
          <p:cNvPr id="10251" name="文本框 5"/>
          <p:cNvSpPr txBox="1">
            <a:spLocks noChangeArrowheads="1"/>
          </p:cNvSpPr>
          <p:nvPr/>
        </p:nvSpPr>
        <p:spPr bwMode="auto">
          <a:xfrm>
            <a:off x="3700836" y="4304864"/>
            <a:ext cx="946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latin typeface="等线" panose="02010600030101010101" pitchFamily="2" charset="-122"/>
                <a:ea typeface="等线" panose="02010600030101010101" pitchFamily="2" charset="-122"/>
              </a:rPr>
              <a:t>二硫键</a:t>
            </a:r>
            <a:endParaRPr lang="zh-CN" altLang="en-US" b="1" dirty="0">
              <a:latin typeface="等线" panose="02010600030101010101" pitchFamily="2" charset="-122"/>
              <a:ea typeface="等线" panose="02010600030101010101" pitchFamily="2" charset="-122"/>
            </a:endParaRPr>
          </a:p>
        </p:txBody>
      </p:sp>
      <p:grpSp>
        <p:nvGrpSpPr>
          <p:cNvPr id="2" name="组合 1"/>
          <p:cNvGrpSpPr/>
          <p:nvPr/>
        </p:nvGrpSpPr>
        <p:grpSpPr>
          <a:xfrm>
            <a:off x="9134893" y="2493442"/>
            <a:ext cx="1840315" cy="996950"/>
            <a:chOff x="8291514" y="2513013"/>
            <a:chExt cx="1840315" cy="996950"/>
          </a:xfrm>
        </p:grpSpPr>
        <p:sp>
          <p:nvSpPr>
            <p:cNvPr id="10249" name="文本框 33"/>
            <p:cNvSpPr txBox="1">
              <a:spLocks noChangeArrowheads="1"/>
            </p:cNvSpPr>
            <p:nvPr/>
          </p:nvSpPr>
          <p:spPr bwMode="auto">
            <a:xfrm>
              <a:off x="9275963" y="2930361"/>
              <a:ext cx="855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等线" panose="02010600030101010101" pitchFamily="2" charset="-122"/>
                  <a:ea typeface="等线" panose="02010600030101010101" pitchFamily="2" charset="-122"/>
                </a:rPr>
                <a:t>轻链</a:t>
              </a:r>
              <a:endParaRPr lang="zh-CN" altLang="en-US" sz="2400" b="1" dirty="0">
                <a:latin typeface="等线" panose="02010600030101010101" pitchFamily="2" charset="-122"/>
                <a:ea typeface="等线" panose="02010600030101010101" pitchFamily="2" charset="-122"/>
              </a:endParaRPr>
            </a:p>
          </p:txBody>
        </p:sp>
        <p:pic>
          <p:nvPicPr>
            <p:cNvPr id="66" name="图片 6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1514" y="2513013"/>
              <a:ext cx="11207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9107904" y="3490392"/>
            <a:ext cx="1867304" cy="3073400"/>
            <a:chOff x="8264525" y="3590925"/>
            <a:chExt cx="1867304" cy="3073400"/>
          </a:xfrm>
        </p:grpSpPr>
        <p:sp>
          <p:nvSpPr>
            <p:cNvPr id="10250" name="文本框 34"/>
            <p:cNvSpPr txBox="1">
              <a:spLocks noChangeArrowheads="1"/>
            </p:cNvSpPr>
            <p:nvPr/>
          </p:nvSpPr>
          <p:spPr bwMode="auto">
            <a:xfrm>
              <a:off x="9275963" y="4735107"/>
              <a:ext cx="855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等线" panose="02010600030101010101" pitchFamily="2" charset="-122"/>
                  <a:ea typeface="等线" panose="02010600030101010101" pitchFamily="2" charset="-122"/>
                </a:rPr>
                <a:t>重链</a:t>
              </a:r>
              <a:endParaRPr lang="zh-CN" altLang="en-US" sz="2400" b="1" dirty="0">
                <a:latin typeface="等线" panose="02010600030101010101" pitchFamily="2" charset="-122"/>
                <a:ea typeface="等线" panose="02010600030101010101" pitchFamily="2" charset="-122"/>
              </a:endParaRPr>
            </a:p>
          </p:txBody>
        </p:sp>
        <p:grpSp>
          <p:nvGrpSpPr>
            <p:cNvPr id="67" name="组合 66"/>
            <p:cNvGrpSpPr/>
            <p:nvPr/>
          </p:nvGrpSpPr>
          <p:grpSpPr bwMode="auto">
            <a:xfrm>
              <a:off x="8264525" y="3590925"/>
              <a:ext cx="1366838" cy="3073400"/>
              <a:chOff x="4010952" y="1091611"/>
              <a:chExt cx="2172803" cy="5191341"/>
            </a:xfrm>
          </p:grpSpPr>
          <p:grpSp>
            <p:nvGrpSpPr>
              <p:cNvPr id="10263" name="组合 67"/>
              <p:cNvGrpSpPr/>
              <p:nvPr/>
            </p:nvGrpSpPr>
            <p:grpSpPr bwMode="auto">
              <a:xfrm>
                <a:off x="4282979" y="1091611"/>
                <a:ext cx="1900776" cy="2258148"/>
                <a:chOff x="4282979" y="1091611"/>
                <a:chExt cx="1900776" cy="2258148"/>
              </a:xfrm>
            </p:grpSpPr>
            <p:pic>
              <p:nvPicPr>
                <p:cNvPr id="10265" name="图片 6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7574" y="2621340"/>
                  <a:ext cx="233758" cy="72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图片 7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2979" y="1091611"/>
                  <a:ext cx="1900776" cy="17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4" name="图片 6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952" y="3153694"/>
                <a:ext cx="936343" cy="3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2" name="TextBox 13"/>
          <p:cNvSpPr txBox="1">
            <a:spLocks noChangeArrowheads="1"/>
          </p:cNvSpPr>
          <p:nvPr/>
        </p:nvSpPr>
        <p:spPr bwMode="auto">
          <a:xfrm>
            <a:off x="3073919" y="2530252"/>
            <a:ext cx="1166890" cy="46166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dirty="0" smtClean="0">
                <a:solidFill>
                  <a:schemeClr val="tx1"/>
                </a:solidFill>
                <a:latin typeface="+mn-lt"/>
                <a:ea typeface="华文新魏" panose="02010800040101010101" pitchFamily="2" charset="-122"/>
              </a:rPr>
              <a:t>氨基端</a:t>
            </a:r>
            <a:endParaRPr lang="zh-CN" altLang="en-US" sz="2400" b="1" dirty="0">
              <a:solidFill>
                <a:schemeClr val="tx1"/>
              </a:solidFill>
              <a:latin typeface="+mn-lt"/>
              <a:ea typeface="华文新魏" panose="02010800040101010101" pitchFamily="2" charset="-122"/>
            </a:endParaRPr>
          </a:p>
        </p:txBody>
      </p:sp>
      <p:sp>
        <p:nvSpPr>
          <p:cNvPr id="73" name="TextBox 14"/>
          <p:cNvSpPr txBox="1">
            <a:spLocks noChangeArrowheads="1"/>
          </p:cNvSpPr>
          <p:nvPr/>
        </p:nvSpPr>
        <p:spPr bwMode="auto">
          <a:xfrm>
            <a:off x="6138952" y="5507193"/>
            <a:ext cx="1201738" cy="46166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dirty="0">
                <a:solidFill>
                  <a:schemeClr val="tx1"/>
                </a:solidFill>
                <a:latin typeface="+mn-lt"/>
                <a:ea typeface="华文新魏" panose="02010800040101010101" pitchFamily="2" charset="-122"/>
              </a:rPr>
              <a:t>羧基端</a:t>
            </a:r>
            <a:endParaRPr lang="zh-CN" altLang="en-US" sz="2400" b="1" dirty="0">
              <a:solidFill>
                <a:schemeClr val="tx1"/>
              </a:solidFill>
              <a:latin typeface="+mn-lt"/>
              <a:ea typeface="华文新魏" panose="02010800040101010101" pitchFamily="2" charset="-122"/>
            </a:endParaRPr>
          </a:p>
        </p:txBody>
      </p:sp>
      <p:sp>
        <p:nvSpPr>
          <p:cNvPr id="35" name="Rectangle 7"/>
          <p:cNvSpPr txBox="1">
            <a:spLocks noChangeArrowheads="1"/>
          </p:cNvSpPr>
          <p:nvPr/>
        </p:nvSpPr>
        <p:spPr>
          <a:xfrm>
            <a:off x="-203162" y="3317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smtClean="0">
                <a:ea typeface="黑体" panose="02010609060101010101" pitchFamily="49" charset="-122"/>
              </a:rPr>
              <a:t>    免疫球蛋白的基本结构</a:t>
            </a:r>
            <a:endParaRPr lang="zh-CN" altLang="en-US" b="1" dirty="0" smtClean="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0252"/>
                                        </p:tgtEl>
                                        <p:attrNameLst>
                                          <p:attrName>style.visibility</p:attrName>
                                        </p:attrNameLst>
                                      </p:cBhvr>
                                      <p:to>
                                        <p:strVal val="visible"/>
                                      </p:to>
                                    </p:set>
                                    <p:animEffect transition="in" filter="fade">
                                      <p:cBhvr>
                                        <p:cTn id="36" dur="500"/>
                                        <p:tgtEl>
                                          <p:spTgt spid="10252"/>
                                        </p:tgtEl>
                                      </p:cBhvr>
                                    </p:animEffect>
                                  </p:childTnLst>
                                </p:cTn>
                              </p:par>
                              <p:par>
                                <p:cTn id="37" presetID="10" presetClass="entr" presetSubtype="0" fill="hold" nodeType="withEffect">
                                  <p:stCondLst>
                                    <p:cond delay="0"/>
                                  </p:stCondLst>
                                  <p:childTnLst>
                                    <p:set>
                                      <p:cBhvr>
                                        <p:cTn id="38" dur="1" fill="hold">
                                          <p:stCondLst>
                                            <p:cond delay="0"/>
                                          </p:stCondLst>
                                        </p:cTn>
                                        <p:tgtEl>
                                          <p:spTgt spid="10253"/>
                                        </p:tgtEl>
                                        <p:attrNameLst>
                                          <p:attrName>style.visibility</p:attrName>
                                        </p:attrNameLst>
                                      </p:cBhvr>
                                      <p:to>
                                        <p:strVal val="visible"/>
                                      </p:to>
                                    </p:set>
                                    <p:animEffect transition="in" filter="fade">
                                      <p:cBhvr>
                                        <p:cTn id="39" dur="500"/>
                                        <p:tgtEl>
                                          <p:spTgt spid="102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51"/>
                                        </p:tgtEl>
                                        <p:attrNameLst>
                                          <p:attrName>style.visibility</p:attrName>
                                        </p:attrNameLst>
                                      </p:cBhvr>
                                      <p:to>
                                        <p:strVal val="visible"/>
                                      </p:to>
                                    </p:set>
                                    <p:animEffect transition="in" filter="fade">
                                      <p:cBhvr>
                                        <p:cTn id="42" dur="500"/>
                                        <p:tgtEl>
                                          <p:spTgt spid="102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8"/>
                                        </p:tgtEl>
                                        <p:attrNameLst>
                                          <p:attrName>style.visibility</p:attrName>
                                        </p:attrNameLst>
                                      </p:cBhvr>
                                      <p:to>
                                        <p:strVal val="visible"/>
                                      </p:to>
                                    </p:set>
                                    <p:animEffect transition="in" filter="fade">
                                      <p:cBhvr>
                                        <p:cTn id="47" dur="500"/>
                                        <p:tgtEl>
                                          <p:spTgt spid="1024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0-#ppt_w/2"/>
                                          </p:val>
                                        </p:tav>
                                        <p:tav tm="100000">
                                          <p:val>
                                            <p:strVal val="#ppt_x"/>
                                          </p:val>
                                        </p:tav>
                                      </p:tavLst>
                                    </p:anim>
                                    <p:anim calcmode="lin" valueType="num">
                                      <p:cBhvr additive="base">
                                        <p:cTn id="53" dur="500" fill="hold"/>
                                        <p:tgtEl>
                                          <p:spTgt spid="72"/>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245"/>
                                        </p:tgtEl>
                                        <p:attrNameLst>
                                          <p:attrName>style.visibility</p:attrName>
                                        </p:attrNameLst>
                                      </p:cBhvr>
                                      <p:to>
                                        <p:strVal val="visible"/>
                                      </p:to>
                                    </p:set>
                                    <p:animEffect transition="in" filter="fade">
                                      <p:cBhvr>
                                        <p:cTn id="63"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245" grpId="0"/>
      <p:bldP spid="10248" grpId="0"/>
      <p:bldP spid="1025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56307" y="238377"/>
            <a:ext cx="1506648" cy="1325563"/>
          </a:xfrm>
        </p:spPr>
        <p:txBody>
          <a:bodyPr/>
          <a:lstStyle/>
          <a:p>
            <a:pPr eaLnBrk="1" hangingPunct="1"/>
            <a:r>
              <a:rPr lang="zh-CN" altLang="en-US" b="1" dirty="0" smtClean="0">
                <a:solidFill>
                  <a:schemeClr val="tx1"/>
                </a:solidFill>
                <a:latin typeface="黑体" panose="02010609060101010101" pitchFamily="49" charset="-122"/>
                <a:ea typeface="黑体" panose="02010609060101010101" pitchFamily="49" charset="-122"/>
              </a:rPr>
              <a:t>重链</a:t>
            </a:r>
            <a:endParaRPr lang="zh-CN" altLang="en-US" b="1" dirty="0" smtClean="0">
              <a:solidFill>
                <a:schemeClr val="tx1"/>
              </a:solidFill>
              <a:latin typeface="黑体" panose="02010609060101010101" pitchFamily="49" charset="-122"/>
              <a:ea typeface="黑体" panose="02010609060101010101" pitchFamily="49" charset="-122"/>
            </a:endParaRPr>
          </a:p>
        </p:txBody>
      </p:sp>
      <p:sp>
        <p:nvSpPr>
          <p:cNvPr id="11268" name="Rectangle 6"/>
          <p:cNvSpPr>
            <a:spLocks noChangeArrowheads="1"/>
          </p:cNvSpPr>
          <p:nvPr/>
        </p:nvSpPr>
        <p:spPr bwMode="auto">
          <a:xfrm>
            <a:off x="3810000" y="3810000"/>
            <a:ext cx="1752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zh-CN" sz="1800">
              <a:solidFill>
                <a:schemeClr val="tx1"/>
              </a:solidFill>
            </a:endParaRPr>
          </a:p>
        </p:txBody>
      </p:sp>
      <p:grpSp>
        <p:nvGrpSpPr>
          <p:cNvPr id="11270" name="组合 6"/>
          <p:cNvGrpSpPr/>
          <p:nvPr/>
        </p:nvGrpSpPr>
        <p:grpSpPr bwMode="auto">
          <a:xfrm>
            <a:off x="4418232" y="2514797"/>
            <a:ext cx="2391206" cy="2244725"/>
            <a:chOff x="1161036" y="1091611"/>
            <a:chExt cx="5676079" cy="5191341"/>
          </a:xfrm>
        </p:grpSpPr>
        <p:pic>
          <p:nvPicPr>
            <p:cNvPr id="11276" name="图片 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51381" y="2512508"/>
              <a:ext cx="239324" cy="17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557" y="2512508"/>
              <a:ext cx="239324" cy="2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9498" y="2887517"/>
              <a:ext cx="948383"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191" y="1598797"/>
              <a:ext cx="1780924" cy="16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图片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1036" y="1540229"/>
              <a:ext cx="1900776" cy="181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1" name="组合 12"/>
            <p:cNvGrpSpPr/>
            <p:nvPr/>
          </p:nvGrpSpPr>
          <p:grpSpPr bwMode="auto">
            <a:xfrm>
              <a:off x="1768194" y="1091611"/>
              <a:ext cx="2207622" cy="5191341"/>
              <a:chOff x="1749158" y="1091611"/>
              <a:chExt cx="2207622" cy="5191341"/>
            </a:xfrm>
          </p:grpSpPr>
          <p:pic>
            <p:nvPicPr>
              <p:cNvPr id="11287" name="图片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0437" y="3153694"/>
                <a:ext cx="936343" cy="3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8" name="组合 19"/>
              <p:cNvGrpSpPr/>
              <p:nvPr/>
            </p:nvGrpSpPr>
            <p:grpSpPr bwMode="auto">
              <a:xfrm>
                <a:off x="1749158" y="1091611"/>
                <a:ext cx="1900776" cy="2266996"/>
                <a:chOff x="1749158" y="1091611"/>
                <a:chExt cx="1900776" cy="2266996"/>
              </a:xfrm>
            </p:grpSpPr>
            <p:pic>
              <p:nvPicPr>
                <p:cNvPr id="11289" name="图片 2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1229" y="2612491"/>
                  <a:ext cx="280139" cy="74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图片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9158" y="1091611"/>
                  <a:ext cx="1900776" cy="17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282" name="组合 13"/>
            <p:cNvGrpSpPr/>
            <p:nvPr/>
          </p:nvGrpSpPr>
          <p:grpSpPr bwMode="auto">
            <a:xfrm>
              <a:off x="4015253" y="1091611"/>
              <a:ext cx="2172803" cy="5191341"/>
              <a:chOff x="4010952" y="1091611"/>
              <a:chExt cx="2172803" cy="5191341"/>
            </a:xfrm>
          </p:grpSpPr>
          <p:grpSp>
            <p:nvGrpSpPr>
              <p:cNvPr id="11283" name="组合 14"/>
              <p:cNvGrpSpPr/>
              <p:nvPr/>
            </p:nvGrpSpPr>
            <p:grpSpPr bwMode="auto">
              <a:xfrm>
                <a:off x="4282979" y="1091611"/>
                <a:ext cx="1900776" cy="2258148"/>
                <a:chOff x="4282979" y="1091611"/>
                <a:chExt cx="1900776" cy="2258148"/>
              </a:xfrm>
            </p:grpSpPr>
            <p:pic>
              <p:nvPicPr>
                <p:cNvPr id="11285" name="图片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7574" y="2621340"/>
                  <a:ext cx="233758" cy="72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图片 1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2979" y="1091611"/>
                  <a:ext cx="1900776" cy="17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4" name="图片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952" y="3153694"/>
                <a:ext cx="936343" cy="3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3" name="组合 22"/>
          <p:cNvGrpSpPr/>
          <p:nvPr/>
        </p:nvGrpSpPr>
        <p:grpSpPr bwMode="auto">
          <a:xfrm>
            <a:off x="2343459" y="2185778"/>
            <a:ext cx="1475740" cy="3248444"/>
            <a:chOff x="4010952" y="1091611"/>
            <a:chExt cx="2172803" cy="5191341"/>
          </a:xfrm>
        </p:grpSpPr>
        <p:grpSp>
          <p:nvGrpSpPr>
            <p:cNvPr id="11272" name="组合 23"/>
            <p:cNvGrpSpPr/>
            <p:nvPr/>
          </p:nvGrpSpPr>
          <p:grpSpPr bwMode="auto">
            <a:xfrm>
              <a:off x="4282979" y="1091611"/>
              <a:ext cx="1900776" cy="2258148"/>
              <a:chOff x="4282979" y="1091611"/>
              <a:chExt cx="1900776" cy="2258148"/>
            </a:xfrm>
          </p:grpSpPr>
          <p:pic>
            <p:nvPicPr>
              <p:cNvPr id="11274" name="图片 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7574" y="2621340"/>
                <a:ext cx="233758" cy="72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图片 2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2979" y="1091611"/>
                <a:ext cx="1900776" cy="17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73" name="图片 2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10952" y="3153694"/>
              <a:ext cx="936343" cy="3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Rectangle 2"/>
          <p:cNvSpPr txBox="1">
            <a:spLocks noChangeArrowheads="1"/>
          </p:cNvSpPr>
          <p:nvPr/>
        </p:nvSpPr>
        <p:spPr>
          <a:xfrm>
            <a:off x="1989894" y="299633"/>
            <a:ext cx="5907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smtClean="0">
                <a:latin typeface="Times New Roman" panose="02020603050405020304" pitchFamily="18" charset="0"/>
                <a:ea typeface="黑体" panose="02010609060101010101" pitchFamily="49" charset="-122"/>
              </a:rPr>
              <a:t>（</a:t>
            </a:r>
            <a:r>
              <a:rPr lang="en-US" altLang="zh-CN" b="1" dirty="0">
                <a:latin typeface="Times New Roman" panose="02020603050405020304" pitchFamily="18" charset="0"/>
                <a:ea typeface="黑体" panose="02010609060101010101" pitchFamily="49" charset="-122"/>
              </a:rPr>
              <a:t>Heavy chain, H</a:t>
            </a:r>
            <a:r>
              <a:rPr lang="zh-CN" altLang="en-US" b="1" dirty="0">
                <a:latin typeface="Times New Roman" panose="02020603050405020304" pitchFamily="18" charset="0"/>
                <a:ea typeface="黑体" panose="02010609060101010101" pitchFamily="49" charset="-122"/>
              </a:rPr>
              <a:t>链</a:t>
            </a:r>
            <a:r>
              <a:rPr lang="zh-CN" altLang="en-US" b="1" dirty="0" smtClean="0">
                <a:latin typeface="Times New Roman" panose="02020603050405020304" pitchFamily="18" charset="0"/>
                <a:ea typeface="黑体" panose="02010609060101010101" pitchFamily="49" charset="-122"/>
              </a:rPr>
              <a:t>）</a:t>
            </a:r>
            <a:endParaRPr lang="zh-CN" altLang="en-US" b="1" dirty="0" smtClean="0">
              <a:latin typeface="黑体" panose="02010609060101010101" pitchFamily="49" charset="-122"/>
              <a:ea typeface="黑体" panose="02010609060101010101" pitchFamily="49" charset="-122"/>
            </a:endParaRPr>
          </a:p>
        </p:txBody>
      </p:sp>
      <p:grpSp>
        <p:nvGrpSpPr>
          <p:cNvPr id="9" name="组合 8"/>
          <p:cNvGrpSpPr/>
          <p:nvPr/>
        </p:nvGrpSpPr>
        <p:grpSpPr>
          <a:xfrm>
            <a:off x="4294594" y="4841390"/>
            <a:ext cx="4765770" cy="919080"/>
            <a:chOff x="5399161" y="2765632"/>
            <a:chExt cx="4765770" cy="919080"/>
          </a:xfrm>
        </p:grpSpPr>
        <p:sp>
          <p:nvSpPr>
            <p:cNvPr id="5" name="矩形 4"/>
            <p:cNvSpPr/>
            <p:nvPr/>
          </p:nvSpPr>
          <p:spPr>
            <a:xfrm>
              <a:off x="5399161" y="3105112"/>
              <a:ext cx="4765770" cy="579600"/>
            </a:xfrm>
            <a:prstGeom prst="rect">
              <a:avLst/>
            </a:prstGeom>
          </p:spPr>
          <p:style>
            <a:lnRef idx="1">
              <a:schemeClr val="accent6">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任意多边形 5"/>
            <p:cNvSpPr/>
            <p:nvPr/>
          </p:nvSpPr>
          <p:spPr>
            <a:xfrm>
              <a:off x="5637449" y="276563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en-US" altLang="zh-CN" sz="2400" b="1" dirty="0"/>
                <a:t>5</a:t>
              </a:r>
              <a:r>
                <a:rPr lang="zh-CN" altLang="en-US" sz="2400" b="1" dirty="0"/>
                <a:t>类：</a:t>
              </a:r>
              <a:r>
                <a:rPr lang="en-US" altLang="zh-CN" sz="2400" b="1" dirty="0" smtClean="0"/>
                <a:t>μ</a:t>
              </a:r>
              <a:r>
                <a:rPr lang="zh-CN" altLang="en-US" sz="2400" b="1" dirty="0" smtClean="0"/>
                <a:t>、</a:t>
              </a:r>
              <a:r>
                <a:rPr lang="en-US" altLang="zh-CN" sz="2400" b="1" dirty="0" smtClean="0"/>
                <a:t>γ</a:t>
              </a:r>
              <a:r>
                <a:rPr lang="zh-CN" altLang="en-US" sz="2400" b="1" dirty="0" smtClean="0"/>
                <a:t>、</a:t>
              </a:r>
              <a:r>
                <a:rPr lang="en-US" altLang="zh-CN" sz="2400" b="1" dirty="0" smtClean="0"/>
                <a:t>α</a:t>
              </a:r>
              <a:r>
                <a:rPr lang="zh-CN" altLang="en-US" sz="2400" b="1" dirty="0" smtClean="0"/>
                <a:t>、</a:t>
              </a:r>
              <a:r>
                <a:rPr lang="en-US" altLang="zh-CN" sz="2400" b="1" dirty="0" smtClean="0"/>
                <a:t>δ</a:t>
              </a:r>
              <a:r>
                <a:rPr lang="zh-CN" altLang="en-US" sz="2400" b="1" dirty="0" smtClean="0"/>
                <a:t>、</a:t>
              </a:r>
              <a:r>
                <a:rPr lang="en-US" altLang="zh-CN" sz="2400" b="1" dirty="0" smtClean="0"/>
                <a:t>ε</a:t>
              </a:r>
              <a:endParaRPr lang="zh-CN" altLang="en-US" sz="2400" b="1" kern="1200" dirty="0"/>
            </a:p>
          </p:txBody>
        </p:sp>
      </p:grpSp>
      <p:grpSp>
        <p:nvGrpSpPr>
          <p:cNvPr id="11" name="组合 10"/>
          <p:cNvGrpSpPr/>
          <p:nvPr/>
        </p:nvGrpSpPr>
        <p:grpSpPr>
          <a:xfrm>
            <a:off x="4294594" y="2711743"/>
            <a:ext cx="4765770" cy="919080"/>
            <a:chOff x="5399161" y="3808912"/>
            <a:chExt cx="4765770" cy="919080"/>
          </a:xfrm>
        </p:grpSpPr>
        <p:sp>
          <p:nvSpPr>
            <p:cNvPr id="7" name="矩形 6"/>
            <p:cNvSpPr/>
            <p:nvPr/>
          </p:nvSpPr>
          <p:spPr>
            <a:xfrm>
              <a:off x="5399161" y="4148392"/>
              <a:ext cx="4765770" cy="579600"/>
            </a:xfrm>
            <a:prstGeom prst="rect">
              <a:avLst/>
            </a:prstGeom>
          </p:spPr>
          <p:style>
            <a:lnRef idx="1">
              <a:schemeClr val="accent6">
                <a:alpha val="90000"/>
                <a:hueOff val="0"/>
                <a:satOff val="0"/>
                <a:lumOff val="0"/>
                <a:alphaOff val="-39999"/>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39999"/>
              </a:schemeClr>
            </a:fillRef>
            <a:effectRef idx="3">
              <a:schemeClr val="accent6">
                <a:alpha val="90000"/>
                <a:hueOff val="0"/>
                <a:satOff val="0"/>
                <a:lumOff val="0"/>
                <a:alphaOff val="-39999"/>
              </a:schemeClr>
            </a:effectRef>
            <a:fontRef idx="minor">
              <a:schemeClr val="lt1"/>
            </a:fontRef>
          </p:style>
          <p:txBody>
            <a:bodyPr spcFirstLastPara="0" vert="horz" wrap="square" lIns="159238" tIns="33144" rIns="159238" bIns="33144" numCol="1" spcCol="1270" anchor="ctr" anchorCtr="0">
              <a:noAutofit/>
            </a:bodyPr>
            <a:lstStyle/>
            <a:p>
              <a:pPr lvl="0" algn="l" defTabSz="1244600">
                <a:lnSpc>
                  <a:spcPct val="90000"/>
                </a:lnSpc>
                <a:spcBef>
                  <a:spcPct val="0"/>
                </a:spcBef>
                <a:spcAft>
                  <a:spcPct val="35000"/>
                </a:spcAft>
              </a:pPr>
              <a:r>
                <a:rPr lang="en-US" altLang="en-US" sz="2400" b="1" kern="1200" dirty="0" smtClean="0">
                  <a:latin typeface="+mn-lt"/>
                </a:rPr>
                <a:t>450</a:t>
              </a:r>
              <a:r>
                <a:rPr lang="zh-CN" altLang="en-US" sz="2400" b="1" kern="1200" dirty="0" smtClean="0">
                  <a:latin typeface="+mn-lt"/>
                </a:rPr>
                <a:t>～</a:t>
              </a:r>
              <a:r>
                <a:rPr lang="en-US" altLang="en-US" sz="2400" b="1" kern="1200" dirty="0" smtClean="0">
                  <a:latin typeface="+mn-lt"/>
                </a:rPr>
                <a:t>550</a:t>
              </a:r>
              <a:r>
                <a:rPr lang="en-US" altLang="zh-CN" sz="2400" b="1" kern="1200" dirty="0" smtClean="0">
                  <a:latin typeface="+mn-lt"/>
                </a:rPr>
                <a:t>aa</a:t>
              </a:r>
              <a:endParaRPr lang="zh-CN" altLang="en-US" sz="2400" b="1" kern="1200" dirty="0">
                <a:latin typeface="+mn-lt"/>
              </a:endParaRPr>
            </a:p>
          </p:txBody>
        </p:sp>
      </p:grpSp>
      <p:grpSp>
        <p:nvGrpSpPr>
          <p:cNvPr id="38" name="组合 37"/>
          <p:cNvGrpSpPr/>
          <p:nvPr/>
        </p:nvGrpSpPr>
        <p:grpSpPr>
          <a:xfrm>
            <a:off x="4294594" y="3768547"/>
            <a:ext cx="4765770" cy="919080"/>
            <a:chOff x="5399161" y="3808912"/>
            <a:chExt cx="4765770" cy="919080"/>
          </a:xfrm>
        </p:grpSpPr>
        <p:sp>
          <p:nvSpPr>
            <p:cNvPr id="39" name="矩形 38"/>
            <p:cNvSpPr/>
            <p:nvPr/>
          </p:nvSpPr>
          <p:spPr>
            <a:xfrm>
              <a:off x="5399161" y="4148392"/>
              <a:ext cx="4765770" cy="579600"/>
            </a:xfrm>
            <a:prstGeom prst="rect">
              <a:avLst/>
            </a:prstGeom>
          </p:spPr>
          <p:style>
            <a:lnRef idx="1">
              <a:schemeClr val="accent6">
                <a:alpha val="90000"/>
                <a:hueOff val="0"/>
                <a:satOff val="0"/>
                <a:lumOff val="0"/>
                <a:alphaOff val="-39999"/>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0" name="任意多边形 39"/>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39999"/>
              </a:schemeClr>
            </a:fillRef>
            <a:effectRef idx="3">
              <a:schemeClr val="accent6">
                <a:alpha val="90000"/>
                <a:hueOff val="0"/>
                <a:satOff val="0"/>
                <a:lumOff val="0"/>
                <a:alphaOff val="-39999"/>
              </a:schemeClr>
            </a:effectRef>
            <a:fontRef idx="minor">
              <a:schemeClr val="lt1"/>
            </a:fontRef>
          </p:style>
          <p:txBody>
            <a:bodyPr spcFirstLastPara="0" vert="horz" wrap="square" lIns="159238" tIns="33144" rIns="159238" bIns="33144" numCol="1" spcCol="1270" anchor="ctr" anchorCtr="0">
              <a:noAutofit/>
            </a:bodyPr>
            <a:lstStyle/>
            <a:p>
              <a:pPr lvl="0" algn="l" defTabSz="1244600">
                <a:lnSpc>
                  <a:spcPct val="90000"/>
                </a:lnSpc>
                <a:spcBef>
                  <a:spcPct val="0"/>
                </a:spcBef>
                <a:spcAft>
                  <a:spcPct val="35000"/>
                </a:spcAft>
              </a:pPr>
              <a:r>
                <a:rPr lang="en-US" altLang="en-US" sz="2400" b="1" kern="1200" dirty="0" smtClean="0">
                  <a:latin typeface="+mn-lt"/>
                </a:rPr>
                <a:t>50</a:t>
              </a:r>
              <a:r>
                <a:rPr lang="zh-CN" altLang="en-US" sz="2400" b="1" kern="1200" dirty="0" smtClean="0">
                  <a:latin typeface="+mn-lt"/>
                </a:rPr>
                <a:t>～</a:t>
              </a:r>
              <a:r>
                <a:rPr lang="en-US" altLang="en-US" sz="2400" b="1" kern="1200" dirty="0" smtClean="0">
                  <a:latin typeface="+mn-lt"/>
                </a:rPr>
                <a:t>75kDa</a:t>
              </a:r>
              <a:endParaRPr lang="zh-CN" altLang="en-US" sz="2400" b="1" kern="1200" dirty="0">
                <a:latin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333E-6 -4.07407E-6 L 0.35364 -0.28449 " pathEditMode="relative" rAng="0" ptsTypes="AA">
                                      <p:cBhvr>
                                        <p:cTn id="6" dur="2000" fill="hold"/>
                                        <p:tgtEl>
                                          <p:spTgt spid="11270"/>
                                        </p:tgtEl>
                                        <p:attrNameLst>
                                          <p:attrName>ppt_x</p:attrName>
                                          <p:attrName>ppt_y</p:attrName>
                                        </p:attrNameLst>
                                      </p:cBhvr>
                                      <p:rCtr x="17682" y="-1423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56307" y="238377"/>
            <a:ext cx="1506648" cy="1325563"/>
          </a:xfrm>
        </p:spPr>
        <p:txBody>
          <a:bodyPr/>
          <a:lstStyle/>
          <a:p>
            <a:pPr eaLnBrk="1" hangingPunct="1"/>
            <a:r>
              <a:rPr lang="zh-CN" altLang="en-US" b="1" dirty="0">
                <a:latin typeface="黑体" panose="02010609060101010101" pitchFamily="49" charset="-122"/>
                <a:ea typeface="黑体" panose="02010609060101010101" pitchFamily="49" charset="-122"/>
              </a:rPr>
              <a:t>轻</a:t>
            </a:r>
            <a:r>
              <a:rPr lang="zh-CN" altLang="en-US" b="1" dirty="0" smtClean="0">
                <a:solidFill>
                  <a:schemeClr val="tx1"/>
                </a:solidFill>
                <a:latin typeface="黑体" panose="02010609060101010101" pitchFamily="49" charset="-122"/>
                <a:ea typeface="黑体" panose="02010609060101010101" pitchFamily="49" charset="-122"/>
              </a:rPr>
              <a:t>链</a:t>
            </a:r>
            <a:endParaRPr lang="zh-CN" altLang="en-US" b="1" dirty="0" smtClean="0">
              <a:solidFill>
                <a:schemeClr val="tx1"/>
              </a:solidFill>
              <a:latin typeface="黑体" panose="02010609060101010101" pitchFamily="49" charset="-122"/>
              <a:ea typeface="黑体" panose="02010609060101010101" pitchFamily="49" charset="-122"/>
            </a:endParaRPr>
          </a:p>
        </p:txBody>
      </p:sp>
      <p:sp>
        <p:nvSpPr>
          <p:cNvPr id="11268" name="Rectangle 6"/>
          <p:cNvSpPr>
            <a:spLocks noChangeArrowheads="1"/>
          </p:cNvSpPr>
          <p:nvPr/>
        </p:nvSpPr>
        <p:spPr bwMode="auto">
          <a:xfrm>
            <a:off x="3810000" y="3810000"/>
            <a:ext cx="1752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zh-CN" sz="1800">
              <a:solidFill>
                <a:schemeClr val="tx1"/>
              </a:solidFill>
            </a:endParaRPr>
          </a:p>
        </p:txBody>
      </p:sp>
      <p:grpSp>
        <p:nvGrpSpPr>
          <p:cNvPr id="11270" name="组合 6"/>
          <p:cNvGrpSpPr/>
          <p:nvPr/>
        </p:nvGrpSpPr>
        <p:grpSpPr bwMode="auto">
          <a:xfrm>
            <a:off x="4418232" y="2514797"/>
            <a:ext cx="2391206" cy="2244725"/>
            <a:chOff x="1161036" y="1091611"/>
            <a:chExt cx="5676079" cy="5191341"/>
          </a:xfrm>
        </p:grpSpPr>
        <p:pic>
          <p:nvPicPr>
            <p:cNvPr id="11276" name="图片 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51381" y="2512508"/>
              <a:ext cx="239324" cy="17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557" y="2512508"/>
              <a:ext cx="239324" cy="2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9498" y="2887517"/>
              <a:ext cx="948383"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191" y="1598797"/>
              <a:ext cx="1780924" cy="16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图片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1036" y="1540229"/>
              <a:ext cx="1900776" cy="181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1" name="组合 12"/>
            <p:cNvGrpSpPr/>
            <p:nvPr/>
          </p:nvGrpSpPr>
          <p:grpSpPr bwMode="auto">
            <a:xfrm>
              <a:off x="1768194" y="1091611"/>
              <a:ext cx="2207622" cy="5191341"/>
              <a:chOff x="1749158" y="1091611"/>
              <a:chExt cx="2207622" cy="5191341"/>
            </a:xfrm>
          </p:grpSpPr>
          <p:pic>
            <p:nvPicPr>
              <p:cNvPr id="11287" name="图片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0437" y="3153694"/>
                <a:ext cx="936343" cy="3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8" name="组合 19"/>
              <p:cNvGrpSpPr/>
              <p:nvPr/>
            </p:nvGrpSpPr>
            <p:grpSpPr bwMode="auto">
              <a:xfrm>
                <a:off x="1749158" y="1091611"/>
                <a:ext cx="1900776" cy="2266996"/>
                <a:chOff x="1749158" y="1091611"/>
                <a:chExt cx="1900776" cy="2266996"/>
              </a:xfrm>
            </p:grpSpPr>
            <p:pic>
              <p:nvPicPr>
                <p:cNvPr id="11289" name="图片 2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1229" y="2612491"/>
                  <a:ext cx="280139" cy="74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图片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9158" y="1091611"/>
                  <a:ext cx="1900776" cy="17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282" name="组合 13"/>
            <p:cNvGrpSpPr/>
            <p:nvPr/>
          </p:nvGrpSpPr>
          <p:grpSpPr bwMode="auto">
            <a:xfrm>
              <a:off x="4015253" y="1091611"/>
              <a:ext cx="2172803" cy="5191341"/>
              <a:chOff x="4010952" y="1091611"/>
              <a:chExt cx="2172803" cy="5191341"/>
            </a:xfrm>
          </p:grpSpPr>
          <p:grpSp>
            <p:nvGrpSpPr>
              <p:cNvPr id="11283" name="组合 14"/>
              <p:cNvGrpSpPr/>
              <p:nvPr/>
            </p:nvGrpSpPr>
            <p:grpSpPr bwMode="auto">
              <a:xfrm>
                <a:off x="4282979" y="1091611"/>
                <a:ext cx="1900776" cy="2258148"/>
                <a:chOff x="4282979" y="1091611"/>
                <a:chExt cx="1900776" cy="2258148"/>
              </a:xfrm>
            </p:grpSpPr>
            <p:pic>
              <p:nvPicPr>
                <p:cNvPr id="11285" name="图片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7574" y="2621340"/>
                  <a:ext cx="233758" cy="72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图片 1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2979" y="1091611"/>
                  <a:ext cx="1900776" cy="17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4" name="图片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952" y="3153694"/>
                <a:ext cx="936343" cy="3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7" name="Rectangle 2"/>
          <p:cNvSpPr txBox="1">
            <a:spLocks noChangeArrowheads="1"/>
          </p:cNvSpPr>
          <p:nvPr/>
        </p:nvSpPr>
        <p:spPr>
          <a:xfrm>
            <a:off x="1989894" y="299633"/>
            <a:ext cx="5907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smtClean="0">
                <a:latin typeface="Times New Roman" panose="02020603050405020304" pitchFamily="18" charset="0"/>
                <a:ea typeface="黑体" panose="02010609060101010101" pitchFamily="49" charset="-122"/>
              </a:rPr>
              <a:t>（</a:t>
            </a:r>
            <a:r>
              <a:rPr lang="en-US" altLang="zh-CN" b="1" dirty="0" smtClean="0">
                <a:latin typeface="Times New Roman" panose="02020603050405020304" pitchFamily="18" charset="0"/>
                <a:ea typeface="黑体" panose="02010609060101010101" pitchFamily="49" charset="-122"/>
              </a:rPr>
              <a:t>Light </a:t>
            </a:r>
            <a:r>
              <a:rPr lang="en-US" altLang="zh-CN" b="1" dirty="0">
                <a:latin typeface="Times New Roman" panose="02020603050405020304" pitchFamily="18" charset="0"/>
                <a:ea typeface="黑体" panose="02010609060101010101" pitchFamily="49" charset="-122"/>
              </a:rPr>
              <a:t>chain, </a:t>
            </a:r>
            <a:r>
              <a:rPr lang="en-US" altLang="zh-CN" b="1" dirty="0" smtClean="0">
                <a:latin typeface="Times New Roman" panose="02020603050405020304" pitchFamily="18" charset="0"/>
                <a:ea typeface="黑体" panose="02010609060101010101" pitchFamily="49" charset="-122"/>
              </a:rPr>
              <a:t>L</a:t>
            </a:r>
            <a:r>
              <a:rPr lang="zh-CN" altLang="en-US" b="1" dirty="0" smtClean="0">
                <a:latin typeface="Times New Roman" panose="02020603050405020304" pitchFamily="18" charset="0"/>
                <a:ea typeface="黑体" panose="02010609060101010101" pitchFamily="49" charset="-122"/>
              </a:rPr>
              <a:t>链）</a:t>
            </a:r>
            <a:endParaRPr lang="zh-CN" altLang="en-US" b="1" dirty="0" smtClean="0">
              <a:latin typeface="黑体" panose="02010609060101010101" pitchFamily="49" charset="-122"/>
              <a:ea typeface="黑体" panose="02010609060101010101" pitchFamily="49" charset="-122"/>
            </a:endParaRPr>
          </a:p>
        </p:txBody>
      </p:sp>
      <p:grpSp>
        <p:nvGrpSpPr>
          <p:cNvPr id="9" name="组合 8"/>
          <p:cNvGrpSpPr/>
          <p:nvPr/>
        </p:nvGrpSpPr>
        <p:grpSpPr>
          <a:xfrm>
            <a:off x="4294594" y="4841390"/>
            <a:ext cx="4765770" cy="919080"/>
            <a:chOff x="5399161" y="2765632"/>
            <a:chExt cx="4765770" cy="919080"/>
          </a:xfrm>
        </p:grpSpPr>
        <p:sp>
          <p:nvSpPr>
            <p:cNvPr id="5" name="矩形 4"/>
            <p:cNvSpPr/>
            <p:nvPr/>
          </p:nvSpPr>
          <p:spPr>
            <a:xfrm>
              <a:off x="5399161" y="3105112"/>
              <a:ext cx="4765770" cy="579600"/>
            </a:xfrm>
            <a:prstGeom prst="rect">
              <a:avLst/>
            </a:prstGeom>
          </p:spPr>
          <p:style>
            <a:lnRef idx="1">
              <a:schemeClr val="accent6">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任意多边形 5"/>
            <p:cNvSpPr/>
            <p:nvPr/>
          </p:nvSpPr>
          <p:spPr>
            <a:xfrm>
              <a:off x="5637449" y="276563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txBody>
            <a:bodyPr spcFirstLastPara="0" vert="horz" wrap="square" lIns="159238" tIns="33144" rIns="159238" bIns="33144" numCol="1" spcCol="1270" anchor="ctr" anchorCtr="0">
              <a:noAutofit/>
            </a:bodyPr>
            <a:lstStyle/>
            <a:p>
              <a:pPr lvl="0" defTabSz="1244600">
                <a:lnSpc>
                  <a:spcPct val="90000"/>
                </a:lnSpc>
                <a:spcBef>
                  <a:spcPct val="0"/>
                </a:spcBef>
                <a:spcAft>
                  <a:spcPct val="35000"/>
                </a:spcAft>
              </a:pPr>
              <a:r>
                <a:rPr lang="zh-CN" altLang="en-US" sz="2400" b="1" dirty="0"/>
                <a:t>两型：</a:t>
              </a:r>
              <a:r>
                <a:rPr lang="en-US" altLang="zh-CN" sz="2400" b="1" dirty="0"/>
                <a:t>κ</a:t>
              </a:r>
              <a:r>
                <a:rPr lang="zh-CN" altLang="en-US" sz="2400" b="1" dirty="0"/>
                <a:t>型，</a:t>
              </a:r>
              <a:r>
                <a:rPr lang="en-US" altLang="zh-CN" sz="2400" b="1" dirty="0"/>
                <a:t>λ</a:t>
              </a:r>
              <a:r>
                <a:rPr lang="zh-CN" altLang="en-US" sz="2400" b="1" dirty="0"/>
                <a:t>型</a:t>
              </a:r>
              <a:endParaRPr lang="zh-CN" altLang="en-US" sz="2400" b="1" kern="1200" dirty="0"/>
            </a:p>
          </p:txBody>
        </p:sp>
      </p:grpSp>
      <p:grpSp>
        <p:nvGrpSpPr>
          <p:cNvPr id="11" name="组合 10"/>
          <p:cNvGrpSpPr/>
          <p:nvPr/>
        </p:nvGrpSpPr>
        <p:grpSpPr>
          <a:xfrm>
            <a:off x="4294594" y="2711743"/>
            <a:ext cx="4765770" cy="919080"/>
            <a:chOff x="5399161" y="3808912"/>
            <a:chExt cx="4765770" cy="919080"/>
          </a:xfrm>
        </p:grpSpPr>
        <p:sp>
          <p:nvSpPr>
            <p:cNvPr id="7" name="矩形 6"/>
            <p:cNvSpPr/>
            <p:nvPr/>
          </p:nvSpPr>
          <p:spPr>
            <a:xfrm>
              <a:off x="5399161" y="4148392"/>
              <a:ext cx="4765770" cy="579600"/>
            </a:xfrm>
            <a:prstGeom prst="rect">
              <a:avLst/>
            </a:prstGeom>
          </p:spPr>
          <p:style>
            <a:lnRef idx="1">
              <a:schemeClr val="accent6">
                <a:alpha val="90000"/>
                <a:hueOff val="0"/>
                <a:satOff val="0"/>
                <a:lumOff val="0"/>
                <a:alphaOff val="-39999"/>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39999"/>
              </a:schemeClr>
            </a:fillRef>
            <a:effectRef idx="3">
              <a:schemeClr val="accent6">
                <a:alpha val="90000"/>
                <a:hueOff val="0"/>
                <a:satOff val="0"/>
                <a:lumOff val="0"/>
                <a:alphaOff val="-39999"/>
              </a:schemeClr>
            </a:effectRef>
            <a:fontRef idx="minor">
              <a:schemeClr val="lt1"/>
            </a:fontRef>
          </p:style>
          <p:txBody>
            <a:bodyPr spcFirstLastPara="0" vert="horz" wrap="square" lIns="159238" tIns="33144" rIns="159238" bIns="33144" numCol="1" spcCol="1270" anchor="ctr" anchorCtr="0">
              <a:noAutofit/>
            </a:bodyPr>
            <a:lstStyle/>
            <a:p>
              <a:pPr lvl="0" algn="l" defTabSz="1244600">
                <a:lnSpc>
                  <a:spcPct val="90000"/>
                </a:lnSpc>
                <a:spcBef>
                  <a:spcPct val="0"/>
                </a:spcBef>
                <a:spcAft>
                  <a:spcPct val="35000"/>
                </a:spcAft>
              </a:pPr>
              <a:r>
                <a:rPr lang="en-US" altLang="en-US" sz="2400" b="1" kern="1200" dirty="0" smtClean="0">
                  <a:latin typeface="+mn-lt"/>
                </a:rPr>
                <a:t>214</a:t>
              </a:r>
              <a:r>
                <a:rPr lang="en-US" altLang="zh-CN" sz="2400" b="1" kern="1200" dirty="0" smtClean="0">
                  <a:latin typeface="+mn-lt"/>
                </a:rPr>
                <a:t>aa</a:t>
              </a:r>
              <a:endParaRPr lang="zh-CN" altLang="en-US" sz="2400" b="1" kern="1200" dirty="0">
                <a:latin typeface="+mn-lt"/>
              </a:endParaRPr>
            </a:p>
          </p:txBody>
        </p:sp>
      </p:grpSp>
      <p:grpSp>
        <p:nvGrpSpPr>
          <p:cNvPr id="38" name="组合 37"/>
          <p:cNvGrpSpPr/>
          <p:nvPr/>
        </p:nvGrpSpPr>
        <p:grpSpPr>
          <a:xfrm>
            <a:off x="4294594" y="3768547"/>
            <a:ext cx="4765770" cy="919080"/>
            <a:chOff x="5399161" y="3808912"/>
            <a:chExt cx="4765770" cy="919080"/>
          </a:xfrm>
        </p:grpSpPr>
        <p:sp>
          <p:nvSpPr>
            <p:cNvPr id="39" name="矩形 38"/>
            <p:cNvSpPr/>
            <p:nvPr/>
          </p:nvSpPr>
          <p:spPr>
            <a:xfrm>
              <a:off x="5399161" y="4148392"/>
              <a:ext cx="4765770" cy="579600"/>
            </a:xfrm>
            <a:prstGeom prst="rect">
              <a:avLst/>
            </a:prstGeom>
          </p:spPr>
          <p:style>
            <a:lnRef idx="1">
              <a:schemeClr val="accent6">
                <a:alpha val="90000"/>
                <a:hueOff val="0"/>
                <a:satOff val="0"/>
                <a:lumOff val="0"/>
                <a:alphaOff val="-39999"/>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0" name="任意多边形 39"/>
            <p:cNvSpPr/>
            <p:nvPr/>
          </p:nvSpPr>
          <p:spPr>
            <a:xfrm>
              <a:off x="5637449" y="3808912"/>
              <a:ext cx="3336039" cy="678960"/>
            </a:xfrm>
            <a:custGeom>
              <a:avLst/>
              <a:gdLst>
                <a:gd name="connsiteX0" fmla="*/ 0 w 3336039"/>
                <a:gd name="connsiteY0" fmla="*/ 113162 h 678960"/>
                <a:gd name="connsiteX1" fmla="*/ 113162 w 3336039"/>
                <a:gd name="connsiteY1" fmla="*/ 0 h 678960"/>
                <a:gd name="connsiteX2" fmla="*/ 3222877 w 3336039"/>
                <a:gd name="connsiteY2" fmla="*/ 0 h 678960"/>
                <a:gd name="connsiteX3" fmla="*/ 3336039 w 3336039"/>
                <a:gd name="connsiteY3" fmla="*/ 113162 h 678960"/>
                <a:gd name="connsiteX4" fmla="*/ 3336039 w 3336039"/>
                <a:gd name="connsiteY4" fmla="*/ 565798 h 678960"/>
                <a:gd name="connsiteX5" fmla="*/ 3222877 w 3336039"/>
                <a:gd name="connsiteY5" fmla="*/ 678960 h 678960"/>
                <a:gd name="connsiteX6" fmla="*/ 113162 w 3336039"/>
                <a:gd name="connsiteY6" fmla="*/ 678960 h 678960"/>
                <a:gd name="connsiteX7" fmla="*/ 0 w 3336039"/>
                <a:gd name="connsiteY7" fmla="*/ 565798 h 678960"/>
                <a:gd name="connsiteX8" fmla="*/ 0 w 33360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39" h="678960">
                  <a:moveTo>
                    <a:pt x="0" y="113162"/>
                  </a:moveTo>
                  <a:cubicBezTo>
                    <a:pt x="0" y="50664"/>
                    <a:pt x="50664" y="0"/>
                    <a:pt x="113162" y="0"/>
                  </a:cubicBezTo>
                  <a:lnTo>
                    <a:pt x="3222877" y="0"/>
                  </a:lnTo>
                  <a:cubicBezTo>
                    <a:pt x="3285375" y="0"/>
                    <a:pt x="3336039" y="50664"/>
                    <a:pt x="3336039" y="113162"/>
                  </a:cubicBezTo>
                  <a:lnTo>
                    <a:pt x="3336039" y="565798"/>
                  </a:lnTo>
                  <a:cubicBezTo>
                    <a:pt x="3336039" y="628296"/>
                    <a:pt x="3285375" y="678960"/>
                    <a:pt x="3222877" y="678960"/>
                  </a:cubicBezTo>
                  <a:lnTo>
                    <a:pt x="113162" y="678960"/>
                  </a:lnTo>
                  <a:cubicBezTo>
                    <a:pt x="50664" y="678960"/>
                    <a:pt x="0" y="628296"/>
                    <a:pt x="0" y="565798"/>
                  </a:cubicBezTo>
                  <a:lnTo>
                    <a:pt x="0" y="11316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6">
                <a:alpha val="90000"/>
                <a:hueOff val="0"/>
                <a:satOff val="0"/>
                <a:lumOff val="0"/>
                <a:alphaOff val="-39999"/>
              </a:schemeClr>
            </a:fillRef>
            <a:effectRef idx="3">
              <a:schemeClr val="accent6">
                <a:alpha val="90000"/>
                <a:hueOff val="0"/>
                <a:satOff val="0"/>
                <a:lumOff val="0"/>
                <a:alphaOff val="-39999"/>
              </a:schemeClr>
            </a:effectRef>
            <a:fontRef idx="minor">
              <a:schemeClr val="lt1"/>
            </a:fontRef>
          </p:style>
          <p:txBody>
            <a:bodyPr spcFirstLastPara="0" vert="horz" wrap="square" lIns="159238" tIns="33144" rIns="159238" bIns="33144" numCol="1" spcCol="1270" anchor="ctr" anchorCtr="0">
              <a:noAutofit/>
            </a:bodyPr>
            <a:lstStyle/>
            <a:p>
              <a:pPr lvl="0" algn="l" defTabSz="1244600">
                <a:lnSpc>
                  <a:spcPct val="90000"/>
                </a:lnSpc>
                <a:spcBef>
                  <a:spcPct val="0"/>
                </a:spcBef>
                <a:spcAft>
                  <a:spcPct val="35000"/>
                </a:spcAft>
              </a:pPr>
              <a:r>
                <a:rPr lang="en-US" altLang="en-US" sz="2400" b="1" kern="1200" dirty="0" smtClean="0">
                  <a:latin typeface="+mn-lt"/>
                </a:rPr>
                <a:t>25kDa</a:t>
              </a:r>
              <a:endParaRPr lang="zh-CN" altLang="en-US" sz="2400" b="1" kern="1200" dirty="0">
                <a:latin typeface="+mn-lt"/>
              </a:endParaRPr>
            </a:p>
          </p:txBody>
        </p:sp>
      </p:grpSp>
      <p:pic>
        <p:nvPicPr>
          <p:cNvPr id="35" name="图片 3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22575" y="2724832"/>
            <a:ext cx="11207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333E-6 -4.07407E-6 L 0.35364 -0.28449 " pathEditMode="relative" rAng="0" ptsTypes="AA">
                                      <p:cBhvr>
                                        <p:cTn id="6" dur="2000" fill="hold"/>
                                        <p:tgtEl>
                                          <p:spTgt spid="11270"/>
                                        </p:tgtEl>
                                        <p:attrNameLst>
                                          <p:attrName>ppt_x</p:attrName>
                                          <p:attrName>ppt_y</p:attrName>
                                        </p:attrNameLst>
                                      </p:cBhvr>
                                      <p:rCtr x="17682" y="-1423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22791" y="277812"/>
            <a:ext cx="10515600" cy="1325563"/>
          </a:xfrm>
        </p:spPr>
        <p:txBody>
          <a:bodyPr/>
          <a:lstStyle/>
          <a:p>
            <a:pPr eaLnBrk="1" hangingPunct="1"/>
            <a:r>
              <a:rPr lang="zh-CN" altLang="en-US" b="1" dirty="0" smtClean="0">
                <a:solidFill>
                  <a:schemeClr val="tx1"/>
                </a:solidFill>
                <a:ea typeface="黑体" panose="02010609060101010101" pitchFamily="49" charset="-122"/>
              </a:rPr>
              <a:t>可变区和恒定区</a:t>
            </a:r>
            <a:endParaRPr lang="zh-CN" altLang="en-US" b="1" dirty="0" smtClean="0">
              <a:solidFill>
                <a:schemeClr val="tx1"/>
              </a:solidFill>
              <a:ea typeface="黑体" panose="02010609060101010101" pitchFamily="49" charset="-122"/>
            </a:endParaRPr>
          </a:p>
        </p:txBody>
      </p:sp>
      <p:pic>
        <p:nvPicPr>
          <p:cNvPr id="435205" name="Picture 5" descr="fig2-1-1"/>
          <p:cNvPicPr>
            <a:picLocks noChangeAspect="1" noChangeArrowheads="1"/>
          </p:cNvPicPr>
          <p:nvPr/>
        </p:nvPicPr>
        <p:blipFill>
          <a:blip r:embed="rId1">
            <a:extLst>
              <a:ext uri="{28A0092B-C50C-407E-A947-70E740481C1C}">
                <a14:useLocalDpi xmlns:a14="http://schemas.microsoft.com/office/drawing/2010/main" val="0"/>
              </a:ext>
            </a:extLst>
          </a:blip>
          <a:srcRect l="81248" r="5405" b="64896"/>
          <a:stretch>
            <a:fillRect/>
          </a:stretch>
        </p:blipFill>
        <p:spPr bwMode="auto">
          <a:xfrm>
            <a:off x="7543801" y="1673225"/>
            <a:ext cx="1820863"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直接箭头连接符 6"/>
          <p:cNvCxnSpPr/>
          <p:nvPr/>
        </p:nvCxnSpPr>
        <p:spPr>
          <a:xfrm flipH="1">
            <a:off x="3924300" y="2141538"/>
            <a:ext cx="342900" cy="0"/>
          </a:xfrm>
          <a:prstGeom prst="straightConnector1">
            <a:avLst/>
          </a:prstGeom>
          <a:ln w="28575">
            <a:solidFill>
              <a:srgbClr val="FD7E1F"/>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a:spLocks noChangeArrowheads="1"/>
          </p:cNvSpPr>
          <p:nvPr/>
        </p:nvSpPr>
        <p:spPr bwMode="auto">
          <a:xfrm>
            <a:off x="2895600" y="5334000"/>
            <a:ext cx="347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000" b="1" dirty="0">
                <a:solidFill>
                  <a:srgbClr val="FD7E1F"/>
                </a:solidFill>
                <a:latin typeface="华文新魏" panose="02010800040101010101" pitchFamily="2" charset="-122"/>
                <a:ea typeface="华文新魏" panose="02010800040101010101" pitchFamily="2" charset="-122"/>
              </a:rPr>
              <a:t>可变区</a:t>
            </a:r>
            <a:r>
              <a:rPr lang="en-US" altLang="zh-CN" sz="2000" dirty="0">
                <a:solidFill>
                  <a:schemeClr val="tx1"/>
                </a:solidFill>
                <a:latin typeface="华文新魏" panose="02010800040101010101" pitchFamily="2" charset="-122"/>
                <a:ea typeface="华文新魏" panose="02010800040101010101" pitchFamily="2" charset="-122"/>
              </a:rPr>
              <a:t>(variable region</a:t>
            </a:r>
            <a:r>
              <a:rPr lang="zh-CN" altLang="en-US" sz="2000" dirty="0">
                <a:solidFill>
                  <a:schemeClr val="tx1"/>
                </a:solidFill>
                <a:latin typeface="华文新魏" panose="02010800040101010101" pitchFamily="2" charset="-122"/>
                <a:ea typeface="华文新魏" panose="02010800040101010101" pitchFamily="2" charset="-122"/>
              </a:rPr>
              <a:t>，</a:t>
            </a:r>
            <a:r>
              <a:rPr lang="en-US" altLang="zh-CN" sz="2000" dirty="0">
                <a:solidFill>
                  <a:schemeClr val="tx1"/>
                </a:solidFill>
                <a:latin typeface="华文新魏" panose="02010800040101010101" pitchFamily="2" charset="-122"/>
                <a:ea typeface="华文新魏" panose="02010800040101010101" pitchFamily="2" charset="-122"/>
              </a:rPr>
              <a:t>V</a:t>
            </a:r>
            <a:r>
              <a:rPr lang="zh-CN" altLang="en-US" sz="2000" dirty="0">
                <a:solidFill>
                  <a:schemeClr val="tx1"/>
                </a:solidFill>
                <a:latin typeface="华文新魏" panose="02010800040101010101" pitchFamily="2" charset="-122"/>
                <a:ea typeface="华文新魏" panose="02010800040101010101" pitchFamily="2" charset="-122"/>
              </a:rPr>
              <a:t>区</a:t>
            </a:r>
            <a:r>
              <a:rPr lang="en-US" altLang="zh-CN" sz="2000" dirty="0">
                <a:solidFill>
                  <a:schemeClr val="tx1"/>
                </a:solidFill>
                <a:latin typeface="华文新魏" panose="02010800040101010101" pitchFamily="2" charset="-122"/>
                <a:ea typeface="华文新魏" panose="02010800040101010101" pitchFamily="2" charset="-122"/>
              </a:rPr>
              <a:t>)</a:t>
            </a:r>
            <a:endParaRPr lang="zh-CN" altLang="en-US" sz="2000" dirty="0">
              <a:solidFill>
                <a:schemeClr val="tx1"/>
              </a:solidFill>
              <a:latin typeface="华文新魏" panose="02010800040101010101" pitchFamily="2" charset="-122"/>
              <a:ea typeface="华文新魏" panose="02010800040101010101" pitchFamily="2" charset="-122"/>
            </a:endParaRPr>
          </a:p>
        </p:txBody>
      </p:sp>
      <p:sp>
        <p:nvSpPr>
          <p:cNvPr id="17" name="矩形 16"/>
          <p:cNvSpPr>
            <a:spLocks noChangeArrowheads="1"/>
          </p:cNvSpPr>
          <p:nvPr/>
        </p:nvSpPr>
        <p:spPr bwMode="auto">
          <a:xfrm>
            <a:off x="2895601" y="5791200"/>
            <a:ext cx="350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000" b="1">
                <a:solidFill>
                  <a:srgbClr val="4B2FF1"/>
                </a:solidFill>
                <a:latin typeface="华文新魏" panose="02010800040101010101" pitchFamily="2" charset="-122"/>
                <a:ea typeface="华文新魏" panose="02010800040101010101" pitchFamily="2" charset="-122"/>
              </a:rPr>
              <a:t>恒定区</a:t>
            </a:r>
            <a:r>
              <a:rPr lang="en-US" altLang="zh-CN" sz="2000">
                <a:solidFill>
                  <a:schemeClr val="tx1"/>
                </a:solidFill>
                <a:latin typeface="华文新魏" panose="02010800040101010101" pitchFamily="2" charset="-122"/>
                <a:ea typeface="华文新魏" panose="02010800040101010101" pitchFamily="2" charset="-122"/>
              </a:rPr>
              <a:t>(constant region</a:t>
            </a:r>
            <a:r>
              <a:rPr lang="zh-CN" altLang="en-US" sz="2000">
                <a:solidFill>
                  <a:schemeClr val="tx1"/>
                </a:solidFill>
                <a:latin typeface="华文新魏" panose="02010800040101010101" pitchFamily="2" charset="-122"/>
                <a:ea typeface="华文新魏" panose="02010800040101010101" pitchFamily="2" charset="-122"/>
              </a:rPr>
              <a:t>，</a:t>
            </a:r>
            <a:r>
              <a:rPr lang="en-US" altLang="zh-CN" sz="2000">
                <a:solidFill>
                  <a:schemeClr val="tx1"/>
                </a:solidFill>
                <a:latin typeface="华文新魏" panose="02010800040101010101" pitchFamily="2" charset="-122"/>
                <a:ea typeface="华文新魏" panose="02010800040101010101" pitchFamily="2" charset="-122"/>
              </a:rPr>
              <a:t>C</a:t>
            </a:r>
            <a:r>
              <a:rPr lang="zh-CN" altLang="en-US" sz="2000">
                <a:solidFill>
                  <a:schemeClr val="tx1"/>
                </a:solidFill>
                <a:latin typeface="华文新魏" panose="02010800040101010101" pitchFamily="2" charset="-122"/>
                <a:ea typeface="华文新魏" panose="02010800040101010101" pitchFamily="2" charset="-122"/>
              </a:rPr>
              <a:t>区</a:t>
            </a:r>
            <a:r>
              <a:rPr lang="en-US" altLang="zh-CN" sz="2000">
                <a:solidFill>
                  <a:schemeClr val="tx1"/>
                </a:solidFill>
                <a:latin typeface="华文新魏" panose="02010800040101010101" pitchFamily="2" charset="-122"/>
                <a:ea typeface="华文新魏" panose="02010800040101010101" pitchFamily="2" charset="-122"/>
              </a:rPr>
              <a:t>)</a:t>
            </a:r>
            <a:endParaRPr lang="zh-CN" altLang="en-US" sz="2000">
              <a:solidFill>
                <a:schemeClr val="tx1"/>
              </a:solidFill>
              <a:latin typeface="华文新魏" panose="02010800040101010101" pitchFamily="2" charset="-122"/>
              <a:ea typeface="华文新魏" panose="02010800040101010101" pitchFamily="2" charset="-122"/>
            </a:endParaRPr>
          </a:p>
        </p:txBody>
      </p:sp>
      <p:pic>
        <p:nvPicPr>
          <p:cNvPr id="16392"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8901" y="2970214"/>
            <a:ext cx="17256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3276" y="1673225"/>
            <a:ext cx="210661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0914" y="3643313"/>
            <a:ext cx="69532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641726"/>
            <a:ext cx="6937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1725614"/>
            <a:ext cx="21066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图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4539" y="2476500"/>
            <a:ext cx="12858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图片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26014" y="2444750"/>
            <a:ext cx="12842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箭头连接符 3"/>
          <p:cNvCxnSpPr/>
          <p:nvPr/>
        </p:nvCxnSpPr>
        <p:spPr>
          <a:xfrm>
            <a:off x="5181600" y="2141538"/>
            <a:ext cx="298450" cy="0"/>
          </a:xfrm>
          <a:prstGeom prst="straightConnector1">
            <a:avLst/>
          </a:prstGeom>
          <a:ln w="28575">
            <a:solidFill>
              <a:srgbClr val="FD7E1F"/>
            </a:solidFill>
            <a:tailEnd type="triangle"/>
          </a:ln>
        </p:spPr>
        <p:style>
          <a:lnRef idx="1">
            <a:schemeClr val="accent1"/>
          </a:lnRef>
          <a:fillRef idx="0">
            <a:schemeClr val="accent1"/>
          </a:fillRef>
          <a:effectRef idx="0">
            <a:schemeClr val="accent1"/>
          </a:effectRef>
          <a:fontRef idx="minor">
            <a:schemeClr val="tx1"/>
          </a:fontRef>
        </p:style>
      </p:cxnSp>
      <p:sp>
        <p:nvSpPr>
          <p:cNvPr id="16400" name="文本框 5"/>
          <p:cNvSpPr txBox="1">
            <a:spLocks noChangeArrowheads="1"/>
          </p:cNvSpPr>
          <p:nvPr/>
        </p:nvSpPr>
        <p:spPr bwMode="auto">
          <a:xfrm>
            <a:off x="4295776" y="2006600"/>
            <a:ext cx="885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latin typeface="等线" panose="02010600030101010101" pitchFamily="2" charset="-122"/>
                <a:ea typeface="等线" panose="02010600030101010101" pitchFamily="2" charset="-122"/>
              </a:rPr>
              <a:t>可变区</a:t>
            </a:r>
            <a:endParaRPr lang="zh-CN" altLang="en-US" b="1" dirty="0">
              <a:latin typeface="等线" panose="02010600030101010101" pitchFamily="2" charset="-122"/>
              <a:ea typeface="等线" panose="02010600030101010101" pitchFamily="2" charset="-122"/>
            </a:endParaRPr>
          </a:p>
        </p:txBody>
      </p:sp>
      <p:sp>
        <p:nvSpPr>
          <p:cNvPr id="16401" name="文本框 8"/>
          <p:cNvSpPr txBox="1">
            <a:spLocks noChangeArrowheads="1"/>
          </p:cNvSpPr>
          <p:nvPr/>
        </p:nvSpPr>
        <p:spPr bwMode="auto">
          <a:xfrm>
            <a:off x="5624514" y="4038600"/>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latin typeface="等线" panose="02010600030101010101" pitchFamily="2" charset="-122"/>
                <a:ea typeface="等线" panose="02010600030101010101" pitchFamily="2" charset="-122"/>
              </a:rPr>
              <a:t>恒定区</a:t>
            </a:r>
            <a:endParaRPr lang="zh-CN" altLang="en-US" b="1" dirty="0">
              <a:latin typeface="等线" panose="02010600030101010101" pitchFamily="2" charset="-122"/>
              <a:ea typeface="等线" panose="02010600030101010101" pitchFamily="2" charset="-122"/>
            </a:endParaRPr>
          </a:p>
        </p:txBody>
      </p:sp>
      <p:sp>
        <p:nvSpPr>
          <p:cNvPr id="34" name="椭圆 33"/>
          <p:cNvSpPr/>
          <p:nvPr/>
        </p:nvSpPr>
        <p:spPr>
          <a:xfrm>
            <a:off x="2681289" y="1911350"/>
            <a:ext cx="1385887" cy="99695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5" name="椭圆 34"/>
          <p:cNvSpPr/>
          <p:nvPr/>
        </p:nvSpPr>
        <p:spPr>
          <a:xfrm>
            <a:off x="5392738" y="1846263"/>
            <a:ext cx="1384300" cy="99695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6396"/>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16393"/>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35" presetClass="emph" presetSubtype="0" fill="hold" nodeType="afterEffect">
                                  <p:stCondLst>
                                    <p:cond delay="0"/>
                                  </p:stCondLst>
                                  <p:childTnLst>
                                    <p:anim calcmode="discrete" valueType="str">
                                      <p:cBhvr>
                                        <p:cTn id="11" dur="1000" fill="hold"/>
                                        <p:tgtEl>
                                          <p:spTgt spid="16396"/>
                                        </p:tgtEl>
                                        <p:attrNameLst>
                                          <p:attrName>style.visibility</p:attrName>
                                        </p:attrNameLst>
                                      </p:cBhvr>
                                      <p:tavLst>
                                        <p:tav tm="0">
                                          <p:val>
                                            <p:strVal val="hidden"/>
                                          </p:val>
                                        </p:tav>
                                        <p:tav tm="50000">
                                          <p:val>
                                            <p:strVal val="visible"/>
                                          </p:val>
                                        </p:tav>
                                      </p:tavLst>
                                    </p:anim>
                                  </p:childTnLst>
                                </p:cTn>
                              </p:par>
                              <p:par>
                                <p:cTn id="12" presetID="35" presetClass="emph" presetSubtype="0" fill="hold" nodeType="withEffect">
                                  <p:stCondLst>
                                    <p:cond delay="0"/>
                                  </p:stCondLst>
                                  <p:childTnLst>
                                    <p:anim calcmode="discrete" valueType="str">
                                      <p:cBhvr>
                                        <p:cTn id="13" dur="1000" fill="hold"/>
                                        <p:tgtEl>
                                          <p:spTgt spid="16393"/>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400"/>
                                        </p:tgtEl>
                                        <p:attrNameLst>
                                          <p:attrName>style.visibility</p:attrName>
                                        </p:attrNameLst>
                                      </p:cBhvr>
                                      <p:to>
                                        <p:strVal val="visible"/>
                                      </p:to>
                                    </p:set>
                                    <p:animEffect transition="in" filter="fade">
                                      <p:cBhvr>
                                        <p:cTn id="28" dur="500"/>
                                        <p:tgtEl>
                                          <p:spTgt spid="1640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6401"/>
                                        </p:tgtEl>
                                        <p:attrNameLst>
                                          <p:attrName>style.visibility</p:attrName>
                                        </p:attrNameLst>
                                      </p:cBhvr>
                                      <p:to>
                                        <p:strVal val="visible"/>
                                      </p:to>
                                    </p:set>
                                    <p:animEffect transition="in" filter="fade">
                                      <p:cBhvr>
                                        <p:cTn id="36" dur="500"/>
                                        <p:tgtEl>
                                          <p:spTgt spid="16401"/>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mph" presetSubtype="0" fill="hold" nodeType="clickEffect">
                                  <p:stCondLst>
                                    <p:cond delay="0"/>
                                  </p:stCondLst>
                                  <p:childTnLst>
                                    <p:anim calcmode="discrete" valueType="str">
                                      <p:cBhvr>
                                        <p:cTn id="40" dur="1000" fill="hold"/>
                                        <p:tgtEl>
                                          <p:spTgt spid="16398"/>
                                        </p:tgtEl>
                                        <p:attrNameLst>
                                          <p:attrName>style.visibility</p:attrName>
                                        </p:attrNameLst>
                                      </p:cBhvr>
                                      <p:tavLst>
                                        <p:tav tm="0">
                                          <p:val>
                                            <p:strVal val="hidden"/>
                                          </p:val>
                                        </p:tav>
                                        <p:tav tm="50000">
                                          <p:val>
                                            <p:strVal val="visible"/>
                                          </p:val>
                                        </p:tav>
                                      </p:tavLst>
                                    </p:anim>
                                  </p:childTnLst>
                                </p:cTn>
                              </p:par>
                              <p:par>
                                <p:cTn id="41" presetID="35" presetClass="emph" presetSubtype="0" fill="hold" nodeType="withEffect">
                                  <p:stCondLst>
                                    <p:cond delay="0"/>
                                  </p:stCondLst>
                                  <p:childTnLst>
                                    <p:anim calcmode="discrete" valueType="str">
                                      <p:cBhvr>
                                        <p:cTn id="42" dur="1000" fill="hold"/>
                                        <p:tgtEl>
                                          <p:spTgt spid="16397"/>
                                        </p:tgtEl>
                                        <p:attrNameLst>
                                          <p:attrName>style.visibility</p:attrName>
                                        </p:attrNameLst>
                                      </p:cBhvr>
                                      <p:tavLst>
                                        <p:tav tm="0">
                                          <p:val>
                                            <p:strVal val="hidden"/>
                                          </p:val>
                                        </p:tav>
                                        <p:tav tm="50000">
                                          <p:val>
                                            <p:strVal val="visible"/>
                                          </p:val>
                                        </p:tav>
                                      </p:tavLst>
                                    </p:anim>
                                  </p:childTnLst>
                                </p:cTn>
                              </p:par>
                              <p:par>
                                <p:cTn id="43" presetID="35" presetClass="emph" presetSubtype="0" fill="hold" nodeType="withEffect">
                                  <p:stCondLst>
                                    <p:cond delay="0"/>
                                  </p:stCondLst>
                                  <p:childTnLst>
                                    <p:anim calcmode="discrete" valueType="str">
                                      <p:cBhvr>
                                        <p:cTn id="44" dur="1000" fill="hold"/>
                                        <p:tgtEl>
                                          <p:spTgt spid="16394"/>
                                        </p:tgtEl>
                                        <p:attrNameLst>
                                          <p:attrName>style.visibility</p:attrName>
                                        </p:attrNameLst>
                                      </p:cBhvr>
                                      <p:tavLst>
                                        <p:tav tm="0">
                                          <p:val>
                                            <p:strVal val="hidden"/>
                                          </p:val>
                                        </p:tav>
                                        <p:tav tm="50000">
                                          <p:val>
                                            <p:strVal val="visible"/>
                                          </p:val>
                                        </p:tav>
                                      </p:tavLst>
                                    </p:anim>
                                  </p:childTnLst>
                                </p:cTn>
                              </p:par>
                              <p:par>
                                <p:cTn id="45" presetID="35" presetClass="emph" presetSubtype="0" fill="hold" nodeType="withEffect">
                                  <p:stCondLst>
                                    <p:cond delay="0"/>
                                  </p:stCondLst>
                                  <p:childTnLst>
                                    <p:anim calcmode="discrete" valueType="str">
                                      <p:cBhvr>
                                        <p:cTn id="46" dur="1000" fill="hold"/>
                                        <p:tgtEl>
                                          <p:spTgt spid="16395"/>
                                        </p:tgtEl>
                                        <p:attrNameLst>
                                          <p:attrName>style.visibility</p:attrName>
                                        </p:attrNameLst>
                                      </p:cBhvr>
                                      <p:tavLst>
                                        <p:tav tm="0">
                                          <p:val>
                                            <p:strVal val="hidden"/>
                                          </p:val>
                                        </p:tav>
                                        <p:tav tm="50000">
                                          <p:val>
                                            <p:strVal val="visible"/>
                                          </p:val>
                                        </p:tav>
                                      </p:tavLst>
                                    </p:anim>
                                  </p:childTnLst>
                                </p:cTn>
                              </p:par>
                            </p:childTnLst>
                          </p:cTn>
                        </p:par>
                        <p:par>
                          <p:cTn id="47" fill="hold">
                            <p:stCondLst>
                              <p:cond delay="1000"/>
                            </p:stCondLst>
                            <p:childTnLst>
                              <p:par>
                                <p:cTn id="48" presetID="35" presetClass="emph" presetSubtype="0" fill="hold" nodeType="afterEffect">
                                  <p:stCondLst>
                                    <p:cond delay="0"/>
                                  </p:stCondLst>
                                  <p:childTnLst>
                                    <p:anim calcmode="discrete" valueType="str">
                                      <p:cBhvr>
                                        <p:cTn id="49" dur="1000" fill="hold"/>
                                        <p:tgtEl>
                                          <p:spTgt spid="16398"/>
                                        </p:tgtEl>
                                        <p:attrNameLst>
                                          <p:attrName>style.visibility</p:attrName>
                                        </p:attrNameLst>
                                      </p:cBhvr>
                                      <p:tavLst>
                                        <p:tav tm="0">
                                          <p:val>
                                            <p:strVal val="hidden"/>
                                          </p:val>
                                        </p:tav>
                                        <p:tav tm="50000">
                                          <p:val>
                                            <p:strVal val="visible"/>
                                          </p:val>
                                        </p:tav>
                                      </p:tavLst>
                                    </p:anim>
                                  </p:childTnLst>
                                </p:cTn>
                              </p:par>
                              <p:par>
                                <p:cTn id="50" presetID="35" presetClass="emph" presetSubtype="0" fill="hold" nodeType="withEffect">
                                  <p:stCondLst>
                                    <p:cond delay="0"/>
                                  </p:stCondLst>
                                  <p:childTnLst>
                                    <p:anim calcmode="discrete" valueType="str">
                                      <p:cBhvr>
                                        <p:cTn id="51" dur="1000" fill="hold"/>
                                        <p:tgtEl>
                                          <p:spTgt spid="16397"/>
                                        </p:tgtEl>
                                        <p:attrNameLst>
                                          <p:attrName>style.visibility</p:attrName>
                                        </p:attrNameLst>
                                      </p:cBhvr>
                                      <p:tavLst>
                                        <p:tav tm="0">
                                          <p:val>
                                            <p:strVal val="hidden"/>
                                          </p:val>
                                        </p:tav>
                                        <p:tav tm="50000">
                                          <p:val>
                                            <p:strVal val="visible"/>
                                          </p:val>
                                        </p:tav>
                                      </p:tavLst>
                                    </p:anim>
                                  </p:childTnLst>
                                </p:cTn>
                              </p:par>
                              <p:par>
                                <p:cTn id="52" presetID="35" presetClass="emph" presetSubtype="0" fill="hold" nodeType="withEffect">
                                  <p:stCondLst>
                                    <p:cond delay="0"/>
                                  </p:stCondLst>
                                  <p:childTnLst>
                                    <p:anim calcmode="discrete" valueType="str">
                                      <p:cBhvr>
                                        <p:cTn id="53" dur="1000" fill="hold"/>
                                        <p:tgtEl>
                                          <p:spTgt spid="16394"/>
                                        </p:tgtEl>
                                        <p:attrNameLst>
                                          <p:attrName>style.visibility</p:attrName>
                                        </p:attrNameLst>
                                      </p:cBhvr>
                                      <p:tavLst>
                                        <p:tav tm="0">
                                          <p:val>
                                            <p:strVal val="hidden"/>
                                          </p:val>
                                        </p:tav>
                                        <p:tav tm="50000">
                                          <p:val>
                                            <p:strVal val="visible"/>
                                          </p:val>
                                        </p:tav>
                                      </p:tavLst>
                                    </p:anim>
                                  </p:childTnLst>
                                </p:cTn>
                              </p:par>
                              <p:par>
                                <p:cTn id="54" presetID="35" presetClass="emph" presetSubtype="0" fill="hold" nodeType="withEffect">
                                  <p:stCondLst>
                                    <p:cond delay="0"/>
                                  </p:stCondLst>
                                  <p:childTnLst>
                                    <p:anim calcmode="discrete" valueType="str">
                                      <p:cBhvr>
                                        <p:cTn id="55" dur="1000" fill="hold"/>
                                        <p:tgtEl>
                                          <p:spTgt spid="16395"/>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435205"/>
                                        </p:tgtEl>
                                        <p:attrNameLst>
                                          <p:attrName>style.visibility</p:attrName>
                                        </p:attrNameLst>
                                      </p:cBhvr>
                                      <p:to>
                                        <p:strVal val="visible"/>
                                      </p:to>
                                    </p:set>
                                    <p:animEffect transition="in" filter="diamond(in)">
                                      <p:cBhvr>
                                        <p:cTn id="60" dur="2000"/>
                                        <p:tgtEl>
                                          <p:spTgt spid="435205"/>
                                        </p:tgtEl>
                                      </p:cBhvr>
                                    </p:animEffect>
                                  </p:childTnLst>
                                </p:cTn>
                              </p:par>
                            </p:childTnLst>
                          </p:cTn>
                        </p:par>
                        <p:par>
                          <p:cTn id="61" fill="hold">
                            <p:stCondLst>
                              <p:cond delay="2000"/>
                            </p:stCondLst>
                            <p:childTnLst>
                              <p:par>
                                <p:cTn id="62" presetID="1"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6400" grpId="0"/>
      <p:bldP spid="16401" grpId="0"/>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647330" y="141303"/>
            <a:ext cx="6553200" cy="1143000"/>
          </a:xfrm>
          <a:prstGeom prst="rect">
            <a:avLst/>
          </a:prstGeom>
          <a:noFill/>
          <a:ln>
            <a:noFill/>
          </a:ln>
          <a:effectLst>
            <a:outerShdw dist="1347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000" dirty="0">
                <a:solidFill>
                  <a:schemeClr val="tx1"/>
                </a:solidFill>
                <a:latin typeface="Comic Sans MS" panose="030F0702030302020204" pitchFamily="66" charset="0"/>
                <a:ea typeface="黑体" panose="02010609060101010101" pitchFamily="49" charset="-122"/>
              </a:rPr>
              <a:t>变异度（</a:t>
            </a:r>
            <a:r>
              <a:rPr lang="en-US" altLang="zh-CN" sz="4000" dirty="0">
                <a:solidFill>
                  <a:schemeClr val="tx1"/>
                </a:solidFill>
                <a:latin typeface="Comic Sans MS" panose="030F0702030302020204" pitchFamily="66" charset="0"/>
                <a:ea typeface="黑体" panose="02010609060101010101" pitchFamily="49" charset="-122"/>
              </a:rPr>
              <a:t>variability)</a:t>
            </a:r>
            <a:endParaRPr lang="en-US" altLang="zh-CN" sz="4000" dirty="0">
              <a:solidFill>
                <a:schemeClr val="tx1"/>
              </a:solidFill>
              <a:latin typeface="Comic Sans MS" panose="030F0702030302020204" pitchFamily="66" charset="0"/>
              <a:ea typeface="黑体" panose="02010609060101010101" pitchFamily="49" charset="-122"/>
            </a:endParaRPr>
          </a:p>
        </p:txBody>
      </p:sp>
      <p:grpSp>
        <p:nvGrpSpPr>
          <p:cNvPr id="13" name="组合 12"/>
          <p:cNvGrpSpPr/>
          <p:nvPr/>
        </p:nvGrpSpPr>
        <p:grpSpPr>
          <a:xfrm>
            <a:off x="1260578" y="1603010"/>
            <a:ext cx="9348238" cy="971514"/>
            <a:chOff x="1260578" y="1603010"/>
            <a:chExt cx="9348238" cy="971514"/>
          </a:xfrm>
        </p:grpSpPr>
        <p:sp>
          <p:nvSpPr>
            <p:cNvPr id="5" name="任意多边形 4"/>
            <p:cNvSpPr/>
            <p:nvPr/>
          </p:nvSpPr>
          <p:spPr>
            <a:xfrm>
              <a:off x="1351989" y="1702040"/>
              <a:ext cx="9256827" cy="872484"/>
            </a:xfrm>
            <a:custGeom>
              <a:avLst/>
              <a:gdLst>
                <a:gd name="connsiteX0" fmla="*/ 0 w 2193894"/>
                <a:gd name="connsiteY0" fmla="*/ 0 h 685592"/>
                <a:gd name="connsiteX1" fmla="*/ 2193894 w 2193894"/>
                <a:gd name="connsiteY1" fmla="*/ 0 h 685592"/>
                <a:gd name="connsiteX2" fmla="*/ 2193894 w 2193894"/>
                <a:gd name="connsiteY2" fmla="*/ 685592 h 685592"/>
                <a:gd name="connsiteX3" fmla="*/ 0 w 2193894"/>
                <a:gd name="connsiteY3" fmla="*/ 685592 h 685592"/>
                <a:gd name="connsiteX4" fmla="*/ 0 w 2193894"/>
                <a:gd name="connsiteY4" fmla="*/ 0 h 68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894" h="685592">
                  <a:moveTo>
                    <a:pt x="0" y="0"/>
                  </a:moveTo>
                  <a:lnTo>
                    <a:pt x="2193894" y="0"/>
                  </a:lnTo>
                  <a:lnTo>
                    <a:pt x="2193894" y="685592"/>
                  </a:lnTo>
                  <a:lnTo>
                    <a:pt x="0" y="68559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64374" tIns="34290" rIns="34290" bIns="34290" numCol="1" spcCol="1270" anchor="ctr" anchorCtr="0">
              <a:noAutofit/>
            </a:bodyPr>
            <a:lstStyle/>
            <a:p>
              <a:pPr lvl="0" algn="l" defTabSz="400050">
                <a:lnSpc>
                  <a:spcPts val="3000"/>
                </a:lnSpc>
                <a:spcBef>
                  <a:spcPct val="0"/>
                </a:spcBef>
                <a:spcAft>
                  <a:spcPct val="35000"/>
                </a:spcAft>
              </a:pPr>
              <a:r>
                <a:rPr lang="zh-CN" altLang="en-US" sz="2400" b="1" kern="1200" dirty="0" smtClean="0"/>
                <a:t>某一位置的变异度为该位置出现的不同氨基酸数与该位置最常出现的氨基酸残基的出现频率之间的比值 。</a:t>
              </a:r>
              <a:endParaRPr lang="zh-CN" altLang="en-US" sz="2400" b="1" kern="1200" dirty="0"/>
            </a:p>
          </p:txBody>
        </p:sp>
        <p:sp>
          <p:nvSpPr>
            <p:cNvPr id="6" name="矩形 5"/>
            <p:cNvSpPr/>
            <p:nvPr/>
          </p:nvSpPr>
          <p:spPr>
            <a:xfrm>
              <a:off x="1260578" y="1603010"/>
              <a:ext cx="479914" cy="719871"/>
            </a:xfrm>
            <a:prstGeom prst="rect">
              <a:avLst/>
            </a:prstGeom>
          </p:spPr>
          <p:style>
            <a:lnRef idx="0">
              <a:schemeClr val="lt1">
                <a:hueOff val="0"/>
                <a:satOff val="0"/>
                <a:lumOff val="0"/>
                <a:alphaOff val="0"/>
              </a:schemeClr>
            </a:lnRef>
            <a:fillRef idx="1">
              <a:schemeClr val="accent2">
                <a:tint val="50000"/>
                <a:hueOff val="0"/>
                <a:satOff val="0"/>
                <a:lumOff val="0"/>
                <a:alphaOff val="0"/>
              </a:schemeClr>
            </a:fillRef>
            <a:effectRef idx="3">
              <a:schemeClr val="accent2">
                <a:tint val="50000"/>
                <a:hueOff val="0"/>
                <a:satOff val="0"/>
                <a:lumOff val="0"/>
                <a:alphaOff val="0"/>
              </a:schemeClr>
            </a:effectRef>
            <a:fontRef idx="minor">
              <a:schemeClr val="lt1">
                <a:hueOff val="0"/>
                <a:satOff val="0"/>
                <a:lumOff val="0"/>
                <a:alphaOff val="0"/>
              </a:schemeClr>
            </a:fontRef>
          </p:style>
        </p:sp>
      </p:grpSp>
      <p:grpSp>
        <p:nvGrpSpPr>
          <p:cNvPr id="14" name="组合 13"/>
          <p:cNvGrpSpPr/>
          <p:nvPr/>
        </p:nvGrpSpPr>
        <p:grpSpPr>
          <a:xfrm>
            <a:off x="1270673" y="2898875"/>
            <a:ext cx="9346796" cy="784127"/>
            <a:chOff x="1262020" y="2794406"/>
            <a:chExt cx="9346796" cy="784127"/>
          </a:xfrm>
        </p:grpSpPr>
        <p:sp>
          <p:nvSpPr>
            <p:cNvPr id="7" name="任意多边形 6"/>
            <p:cNvSpPr/>
            <p:nvPr/>
          </p:nvSpPr>
          <p:spPr>
            <a:xfrm>
              <a:off x="1353375" y="2893374"/>
              <a:ext cx="9255441" cy="685159"/>
            </a:xfrm>
            <a:custGeom>
              <a:avLst/>
              <a:gdLst>
                <a:gd name="connsiteX0" fmla="*/ 0 w 2192509"/>
                <a:gd name="connsiteY0" fmla="*/ 0 h 685159"/>
                <a:gd name="connsiteX1" fmla="*/ 2192509 w 2192509"/>
                <a:gd name="connsiteY1" fmla="*/ 0 h 685159"/>
                <a:gd name="connsiteX2" fmla="*/ 2192509 w 2192509"/>
                <a:gd name="connsiteY2" fmla="*/ 685159 h 685159"/>
                <a:gd name="connsiteX3" fmla="*/ 0 w 2192509"/>
                <a:gd name="connsiteY3" fmla="*/ 685159 h 685159"/>
                <a:gd name="connsiteX4" fmla="*/ 0 w 2192509"/>
                <a:gd name="connsiteY4" fmla="*/ 0 h 685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509" h="685159">
                  <a:moveTo>
                    <a:pt x="0" y="0"/>
                  </a:moveTo>
                  <a:lnTo>
                    <a:pt x="2192509" y="0"/>
                  </a:lnTo>
                  <a:lnTo>
                    <a:pt x="2192509" y="685159"/>
                  </a:lnTo>
                  <a:lnTo>
                    <a:pt x="0" y="68515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64081" tIns="34290" rIns="34290" bIns="34290" numCol="1" spcCol="1270" anchor="ctr" anchorCtr="0">
              <a:noAutofit/>
            </a:bodyPr>
            <a:lstStyle/>
            <a:p>
              <a:pPr lvl="0" algn="l" defTabSz="400050">
                <a:lnSpc>
                  <a:spcPct val="90000"/>
                </a:lnSpc>
                <a:spcBef>
                  <a:spcPct val="0"/>
                </a:spcBef>
                <a:spcAft>
                  <a:spcPct val="35000"/>
                </a:spcAft>
              </a:pPr>
              <a:r>
                <a:rPr lang="zh-CN" altLang="en-US" sz="2400" b="1" kern="1200" dirty="0" smtClean="0"/>
                <a:t>最小变异度：</a:t>
              </a:r>
              <a:r>
                <a:rPr lang="en-US" altLang="en-US" sz="2400" b="1" kern="1200" dirty="0" smtClean="0">
                  <a:solidFill>
                    <a:srgbClr val="C00000"/>
                  </a:solidFill>
                </a:rPr>
                <a:t>1/</a:t>
              </a:r>
              <a:r>
                <a:rPr lang="zh-CN" altLang="en-US" sz="2400" b="1" kern="1200" dirty="0" smtClean="0">
                  <a:solidFill>
                    <a:srgbClr val="C00000"/>
                  </a:solidFill>
                </a:rPr>
                <a:t>（</a:t>
              </a:r>
              <a:r>
                <a:rPr lang="en-US" altLang="en-US" sz="2400" b="1" kern="1200" dirty="0" smtClean="0">
                  <a:solidFill>
                    <a:srgbClr val="C00000"/>
                  </a:solidFill>
                </a:rPr>
                <a:t>1/1</a:t>
              </a:r>
              <a:r>
                <a:rPr lang="zh-CN" altLang="en-US" sz="2400" b="1" kern="1200" dirty="0" smtClean="0">
                  <a:solidFill>
                    <a:srgbClr val="C00000"/>
                  </a:solidFill>
                </a:rPr>
                <a:t>）</a:t>
              </a:r>
              <a:r>
                <a:rPr lang="en-US" altLang="en-US" sz="2400" b="1" kern="1200" dirty="0" smtClean="0">
                  <a:solidFill>
                    <a:srgbClr val="C00000"/>
                  </a:solidFill>
                </a:rPr>
                <a:t>=1</a:t>
              </a:r>
              <a:endParaRPr lang="zh-CN" altLang="en-US" sz="2400" b="1" kern="1200" dirty="0">
                <a:solidFill>
                  <a:srgbClr val="C00000"/>
                </a:solidFill>
              </a:endParaRPr>
            </a:p>
          </p:txBody>
        </p:sp>
        <p:sp>
          <p:nvSpPr>
            <p:cNvPr id="8" name="矩形 7"/>
            <p:cNvSpPr/>
            <p:nvPr/>
          </p:nvSpPr>
          <p:spPr>
            <a:xfrm>
              <a:off x="1262020" y="2794406"/>
              <a:ext cx="479611" cy="719417"/>
            </a:xfrm>
            <a:prstGeom prst="rect">
              <a:avLst/>
            </a:prstGeom>
          </p:spPr>
          <p:style>
            <a:lnRef idx="0">
              <a:schemeClr val="lt1">
                <a:hueOff val="0"/>
                <a:satOff val="0"/>
                <a:lumOff val="0"/>
                <a:alphaOff val="0"/>
              </a:schemeClr>
            </a:lnRef>
            <a:fillRef idx="1">
              <a:schemeClr val="accent3">
                <a:tint val="50000"/>
                <a:hueOff val="0"/>
                <a:satOff val="0"/>
                <a:lumOff val="0"/>
                <a:alphaOff val="0"/>
              </a:schemeClr>
            </a:fillRef>
            <a:effectRef idx="3">
              <a:schemeClr val="accent3">
                <a:tint val="50000"/>
                <a:hueOff val="0"/>
                <a:satOff val="0"/>
                <a:lumOff val="0"/>
                <a:alphaOff val="0"/>
              </a:schemeClr>
            </a:effectRef>
            <a:fontRef idx="minor">
              <a:schemeClr val="lt1">
                <a:hueOff val="0"/>
                <a:satOff val="0"/>
                <a:lumOff val="0"/>
                <a:alphaOff val="0"/>
              </a:schemeClr>
            </a:fontRef>
          </p:style>
        </p:sp>
      </p:grpSp>
      <p:grpSp>
        <p:nvGrpSpPr>
          <p:cNvPr id="15" name="组合 14"/>
          <p:cNvGrpSpPr/>
          <p:nvPr/>
        </p:nvGrpSpPr>
        <p:grpSpPr>
          <a:xfrm>
            <a:off x="1260981" y="4007353"/>
            <a:ext cx="9347835" cy="781155"/>
            <a:chOff x="1260981" y="4007353"/>
            <a:chExt cx="9347835" cy="781155"/>
          </a:xfrm>
        </p:grpSpPr>
        <p:sp>
          <p:nvSpPr>
            <p:cNvPr id="9" name="任意多边形 8"/>
            <p:cNvSpPr/>
            <p:nvPr/>
          </p:nvSpPr>
          <p:spPr>
            <a:xfrm>
              <a:off x="1351990" y="4105945"/>
              <a:ext cx="9256826" cy="682563"/>
            </a:xfrm>
            <a:custGeom>
              <a:avLst/>
              <a:gdLst>
                <a:gd name="connsiteX0" fmla="*/ 0 w 2184203"/>
                <a:gd name="connsiteY0" fmla="*/ 0 h 682563"/>
                <a:gd name="connsiteX1" fmla="*/ 2184203 w 2184203"/>
                <a:gd name="connsiteY1" fmla="*/ 0 h 682563"/>
                <a:gd name="connsiteX2" fmla="*/ 2184203 w 2184203"/>
                <a:gd name="connsiteY2" fmla="*/ 682563 h 682563"/>
                <a:gd name="connsiteX3" fmla="*/ 0 w 2184203"/>
                <a:gd name="connsiteY3" fmla="*/ 682563 h 682563"/>
                <a:gd name="connsiteX4" fmla="*/ 0 w 2184203"/>
                <a:gd name="connsiteY4" fmla="*/ 0 h 6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203" h="682563">
                  <a:moveTo>
                    <a:pt x="0" y="0"/>
                  </a:moveTo>
                  <a:lnTo>
                    <a:pt x="2184203" y="0"/>
                  </a:lnTo>
                  <a:lnTo>
                    <a:pt x="2184203" y="682563"/>
                  </a:lnTo>
                  <a:lnTo>
                    <a:pt x="0" y="68256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62323" tIns="34290" rIns="34290" bIns="34290" numCol="1" spcCol="1270" anchor="ctr" anchorCtr="0">
              <a:noAutofit/>
            </a:bodyPr>
            <a:lstStyle/>
            <a:p>
              <a:pPr lvl="0" algn="l" defTabSz="400050">
                <a:lnSpc>
                  <a:spcPct val="90000"/>
                </a:lnSpc>
                <a:spcBef>
                  <a:spcPct val="0"/>
                </a:spcBef>
                <a:spcAft>
                  <a:spcPct val="35000"/>
                </a:spcAft>
              </a:pPr>
              <a:r>
                <a:rPr lang="zh-CN" altLang="en-US" sz="2400" b="1" kern="1200" dirty="0" smtClean="0"/>
                <a:t>最大变异度：</a:t>
              </a:r>
              <a:r>
                <a:rPr lang="en-US" altLang="en-US" sz="2400" b="1" kern="1200" dirty="0" smtClean="0">
                  <a:solidFill>
                    <a:srgbClr val="C00000"/>
                  </a:solidFill>
                </a:rPr>
                <a:t>20/</a:t>
              </a:r>
              <a:r>
                <a:rPr lang="zh-CN" altLang="en-US" sz="2400" b="1" kern="1200" dirty="0" smtClean="0">
                  <a:solidFill>
                    <a:srgbClr val="C00000"/>
                  </a:solidFill>
                </a:rPr>
                <a:t>（</a:t>
              </a:r>
              <a:r>
                <a:rPr lang="en-US" altLang="en-US" sz="2400" b="1" kern="1200" dirty="0" smtClean="0">
                  <a:solidFill>
                    <a:srgbClr val="C00000"/>
                  </a:solidFill>
                </a:rPr>
                <a:t>1/20</a:t>
              </a:r>
              <a:r>
                <a:rPr lang="zh-CN" altLang="en-US" sz="2400" b="1" kern="1200" dirty="0" smtClean="0">
                  <a:solidFill>
                    <a:srgbClr val="C00000"/>
                  </a:solidFill>
                </a:rPr>
                <a:t>）</a:t>
              </a:r>
              <a:r>
                <a:rPr lang="en-US" altLang="en-US" sz="2400" b="1" kern="1200" dirty="0" smtClean="0">
                  <a:solidFill>
                    <a:srgbClr val="C00000"/>
                  </a:solidFill>
                </a:rPr>
                <a:t>=400</a:t>
              </a:r>
              <a:endParaRPr lang="zh-CN" altLang="en-US" sz="2400" b="1" kern="1200" dirty="0">
                <a:solidFill>
                  <a:srgbClr val="C00000"/>
                </a:solidFill>
              </a:endParaRPr>
            </a:p>
          </p:txBody>
        </p:sp>
        <p:sp>
          <p:nvSpPr>
            <p:cNvPr id="10" name="矩形 9"/>
            <p:cNvSpPr/>
            <p:nvPr/>
          </p:nvSpPr>
          <p:spPr>
            <a:xfrm>
              <a:off x="1260981" y="4007353"/>
              <a:ext cx="477794" cy="716691"/>
            </a:xfrm>
            <a:prstGeom prst="rect">
              <a:avLst/>
            </a:prstGeom>
          </p:spPr>
          <p:style>
            <a:lnRef idx="0">
              <a:schemeClr val="lt1">
                <a:hueOff val="0"/>
                <a:satOff val="0"/>
                <a:lumOff val="0"/>
                <a:alphaOff val="0"/>
              </a:schemeClr>
            </a:lnRef>
            <a:fillRef idx="1">
              <a:schemeClr val="accent4">
                <a:tint val="50000"/>
                <a:hueOff val="0"/>
                <a:satOff val="0"/>
                <a:lumOff val="0"/>
                <a:alphaOff val="0"/>
              </a:schemeClr>
            </a:fillRef>
            <a:effectRef idx="3">
              <a:schemeClr val="accent4">
                <a:tint val="50000"/>
                <a:hueOff val="0"/>
                <a:satOff val="0"/>
                <a:lumOff val="0"/>
                <a:alphaOff val="0"/>
              </a:schemeClr>
            </a:effectRef>
            <a:fontRef idx="minor">
              <a:schemeClr val="lt1">
                <a:hueOff val="0"/>
                <a:satOff val="0"/>
                <a:lumOff val="0"/>
                <a:alphaOff val="0"/>
              </a:schemeClr>
            </a:fontRef>
          </p:style>
        </p:sp>
      </p:grpSp>
      <p:grpSp>
        <p:nvGrpSpPr>
          <p:cNvPr id="16" name="组合 15"/>
          <p:cNvGrpSpPr/>
          <p:nvPr/>
        </p:nvGrpSpPr>
        <p:grpSpPr>
          <a:xfrm>
            <a:off x="1279326" y="5137676"/>
            <a:ext cx="9338143" cy="1005673"/>
            <a:chOff x="1270673" y="5217574"/>
            <a:chExt cx="9338143" cy="1005673"/>
          </a:xfrm>
        </p:grpSpPr>
        <p:sp>
          <p:nvSpPr>
            <p:cNvPr id="11" name="任意多边形 10"/>
            <p:cNvSpPr/>
            <p:nvPr/>
          </p:nvSpPr>
          <p:spPr>
            <a:xfrm>
              <a:off x="1361681" y="5316167"/>
              <a:ext cx="9247135" cy="907080"/>
            </a:xfrm>
            <a:custGeom>
              <a:avLst/>
              <a:gdLst>
                <a:gd name="connsiteX0" fmla="*/ 0 w 2184203"/>
                <a:gd name="connsiteY0" fmla="*/ 0 h 682563"/>
                <a:gd name="connsiteX1" fmla="*/ 2184203 w 2184203"/>
                <a:gd name="connsiteY1" fmla="*/ 0 h 682563"/>
                <a:gd name="connsiteX2" fmla="*/ 2184203 w 2184203"/>
                <a:gd name="connsiteY2" fmla="*/ 682563 h 682563"/>
                <a:gd name="connsiteX3" fmla="*/ 0 w 2184203"/>
                <a:gd name="connsiteY3" fmla="*/ 682563 h 682563"/>
                <a:gd name="connsiteX4" fmla="*/ 0 w 2184203"/>
                <a:gd name="connsiteY4" fmla="*/ 0 h 6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203" h="682563">
                  <a:moveTo>
                    <a:pt x="0" y="0"/>
                  </a:moveTo>
                  <a:lnTo>
                    <a:pt x="2184203" y="0"/>
                  </a:lnTo>
                  <a:lnTo>
                    <a:pt x="2184203" y="682563"/>
                  </a:lnTo>
                  <a:lnTo>
                    <a:pt x="0" y="68256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62323" tIns="34290" rIns="34290" bIns="34290" numCol="1" spcCol="1270" anchor="ctr" anchorCtr="0">
              <a:noAutofit/>
            </a:bodyPr>
            <a:lstStyle/>
            <a:p>
              <a:pPr lvl="0" algn="l" defTabSz="400050">
                <a:lnSpc>
                  <a:spcPts val="3000"/>
                </a:lnSpc>
                <a:spcBef>
                  <a:spcPct val="0"/>
                </a:spcBef>
                <a:spcAft>
                  <a:spcPct val="35000"/>
                </a:spcAft>
              </a:pPr>
              <a:r>
                <a:rPr lang="zh-CN" altLang="en-US" sz="2400" b="1" kern="1200" dirty="0" smtClean="0"/>
                <a:t>如某一位置出现了</a:t>
              </a:r>
              <a:r>
                <a:rPr lang="en-US" altLang="en-US" sz="2400" b="1" kern="1200" dirty="0" smtClean="0"/>
                <a:t>4</a:t>
              </a:r>
              <a:r>
                <a:rPr lang="zh-CN" altLang="en-US" sz="2400" b="1" kern="1200" dirty="0" smtClean="0"/>
                <a:t>种氨基酸，其中丝氨酸出现频率为</a:t>
              </a:r>
              <a:r>
                <a:rPr lang="en-US" altLang="en-US" sz="2400" b="1" kern="1200" dirty="0" smtClean="0"/>
                <a:t>80</a:t>
              </a:r>
              <a:r>
                <a:rPr lang="zh-CN" altLang="en-US" sz="2400" b="1" kern="1200" dirty="0" smtClean="0"/>
                <a:t>％，则变异度为</a:t>
              </a:r>
              <a:r>
                <a:rPr lang="en-US" altLang="en-US" sz="2400" b="1" kern="1200" dirty="0" smtClean="0">
                  <a:solidFill>
                    <a:srgbClr val="C00000"/>
                  </a:solidFill>
                </a:rPr>
                <a:t>4</a:t>
              </a:r>
              <a:r>
                <a:rPr lang="zh-CN" altLang="en-US" sz="2400" b="1" kern="1200" dirty="0" smtClean="0">
                  <a:solidFill>
                    <a:srgbClr val="C00000"/>
                  </a:solidFill>
                </a:rPr>
                <a:t>／</a:t>
              </a:r>
              <a:r>
                <a:rPr lang="en-US" altLang="en-US" sz="2400" b="1" kern="1200" dirty="0" smtClean="0">
                  <a:solidFill>
                    <a:srgbClr val="C00000"/>
                  </a:solidFill>
                </a:rPr>
                <a:t>0.8=5</a:t>
              </a:r>
              <a:r>
                <a:rPr lang="zh-CN" altLang="en-US" sz="2400" b="1" kern="1200" dirty="0" smtClean="0"/>
                <a:t>。 </a:t>
              </a:r>
              <a:endParaRPr lang="zh-CN" altLang="en-US" sz="2400" b="1" kern="1200" dirty="0"/>
            </a:p>
          </p:txBody>
        </p:sp>
        <p:sp>
          <p:nvSpPr>
            <p:cNvPr id="12" name="矩形 11"/>
            <p:cNvSpPr/>
            <p:nvPr/>
          </p:nvSpPr>
          <p:spPr>
            <a:xfrm>
              <a:off x="1270673" y="5217574"/>
              <a:ext cx="477794" cy="716691"/>
            </a:xfrm>
            <a:prstGeom prst="rect">
              <a:avLst/>
            </a:prstGeom>
          </p:spPr>
          <p:style>
            <a:lnRef idx="0">
              <a:schemeClr val="lt1">
                <a:hueOff val="0"/>
                <a:satOff val="0"/>
                <a:lumOff val="0"/>
                <a:alphaOff val="0"/>
              </a:schemeClr>
            </a:lnRef>
            <a:fillRef idx="1">
              <a:schemeClr val="accent5">
                <a:tint val="50000"/>
                <a:hueOff val="0"/>
                <a:satOff val="0"/>
                <a:lumOff val="0"/>
                <a:alphaOff val="0"/>
              </a:schemeClr>
            </a:fillRef>
            <a:effectRef idx="3">
              <a:schemeClr val="accent5">
                <a:tint val="50000"/>
                <a:hueOff val="0"/>
                <a:satOff val="0"/>
                <a:lumOff val="0"/>
                <a:alphaOff val="0"/>
              </a:schemeClr>
            </a:effectRef>
            <a:fontRef idx="minor">
              <a:schemeClr val="lt1">
                <a:hueOff val="0"/>
                <a:satOff val="0"/>
                <a:lumOff val="0"/>
                <a:alphaOff val="0"/>
              </a:schemeClr>
            </a:fontRef>
          </p:style>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2590.696062992126,&quot;width&quot;:926.0724409448818}"/>
</p:tagLst>
</file>

<file path=ppt/tags/tag2.xml><?xml version="1.0" encoding="utf-8"?>
<p:tagLst xmlns:p="http://schemas.openxmlformats.org/presentationml/2006/main">
  <p:tag name="KSO_WPP_MARK_KEY" val="951df923-059a-42a2-b21a-795e2215edab"/>
  <p:tag name="COMMONDATA" val="eyJoZGlkIjoiODkyMTc0Yzc2MGVhNTg2NzI3YmZlMWI4YjMzMTExM2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1972</Words>
  <Application>WPS 演示</Application>
  <PresentationFormat>宽屏</PresentationFormat>
  <Paragraphs>480</Paragraphs>
  <Slides>36</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6</vt:i4>
      </vt:variant>
      <vt:variant>
        <vt:lpstr>幻灯片标题</vt:lpstr>
      </vt:variant>
      <vt:variant>
        <vt:i4>36</vt:i4>
      </vt:variant>
    </vt:vector>
  </HeadingPairs>
  <TitlesOfParts>
    <vt:vector size="59" baseType="lpstr">
      <vt:lpstr>Arial</vt:lpstr>
      <vt:lpstr>宋体</vt:lpstr>
      <vt:lpstr>Wingdings</vt:lpstr>
      <vt:lpstr>Times New Roman</vt:lpstr>
      <vt:lpstr>华文行楷</vt:lpstr>
      <vt:lpstr>黑体</vt:lpstr>
      <vt:lpstr>华文新魏</vt:lpstr>
      <vt:lpstr>等线</vt:lpstr>
      <vt:lpstr>Comic Sans MS</vt:lpstr>
      <vt:lpstr>楷体_GB2312</vt:lpstr>
      <vt:lpstr>新宋体</vt:lpstr>
      <vt:lpstr>微软雅黑</vt:lpstr>
      <vt:lpstr>等线 Light</vt:lpstr>
      <vt:lpstr>Calibri</vt:lpstr>
      <vt:lpstr>Arial Unicode MS</vt:lpstr>
      <vt:lpstr>Symbol</vt:lpstr>
      <vt:lpstr>Office 主题​​</vt:lpstr>
      <vt:lpstr>Photoshop.Image.14</vt:lpstr>
      <vt:lpstr>Photoshop.Image.14</vt:lpstr>
      <vt:lpstr>Photoshop.Image.14</vt:lpstr>
      <vt:lpstr>Photoshop.Image.14</vt:lpstr>
      <vt:lpstr>Photoshop.Image.14</vt:lpstr>
      <vt:lpstr>Photoshop.Image.14</vt:lpstr>
      <vt:lpstr>PowerPoint 演示文稿</vt:lpstr>
      <vt:lpstr>抗体与免疫球蛋白</vt:lpstr>
      <vt:lpstr>抗体的分子结构</vt:lpstr>
      <vt:lpstr>    免疫球蛋白的基本结构</vt:lpstr>
      <vt:lpstr>PowerPoint 演示文稿</vt:lpstr>
      <vt:lpstr>重链</vt:lpstr>
      <vt:lpstr>轻链</vt:lpstr>
      <vt:lpstr>可变区和恒定区</vt:lpstr>
      <vt:lpstr>PowerPoint 演示文稿</vt:lpstr>
      <vt:lpstr>PowerPoint 演示文稿</vt:lpstr>
      <vt:lpstr>PowerPoint 演示文稿</vt:lpstr>
      <vt:lpstr>PowerPoint 演示文稿</vt:lpstr>
      <vt:lpstr>免疫球蛋白的功能区结构</vt:lpstr>
      <vt:lpstr>PowerPoint 演示文稿</vt:lpstr>
      <vt:lpstr>PowerPoint 演示文稿</vt:lpstr>
      <vt:lpstr>Ig功能区的主要作用</vt:lpstr>
      <vt:lpstr>Ig功能区的主要作用</vt:lpstr>
      <vt:lpstr>Ig功能区的主要作用</vt:lpstr>
      <vt:lpstr>Ig功能区的主要作用</vt:lpstr>
      <vt:lpstr>免疫球蛋白的功能区结构</vt:lpstr>
      <vt:lpstr>PowerPoint 演示文稿</vt:lpstr>
      <vt:lpstr>PowerPoint 演示文稿</vt:lpstr>
      <vt:lpstr>PowerPoint 演示文稿</vt:lpstr>
      <vt:lpstr>PowerPoint 演示文稿</vt:lpstr>
      <vt:lpstr>免疫球蛋白水解片段－木瓜蛋白酶</vt:lpstr>
      <vt:lpstr>免疫球蛋白水解片段－胃蛋白酶</vt:lpstr>
      <vt:lpstr>免疫球蛋白的其它成分</vt:lpstr>
      <vt:lpstr>J链（J chain)</vt:lpstr>
      <vt:lpstr>分泌小体 (secretory component)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Deng</dc:creator>
  <cp:lastModifiedBy>haowa</cp:lastModifiedBy>
  <cp:revision>151</cp:revision>
  <dcterms:created xsi:type="dcterms:W3CDTF">2020-12-17T03:05:00Z</dcterms:created>
  <dcterms:modified xsi:type="dcterms:W3CDTF">2023-03-10T09:46:52Z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759DD5677E3D4FE7A74BE4B7A0D6B3FD</vt:lpwstr>
  </property>
  <property fmtid="{D5CDD505-2E9C-101B-9397-08002B2CF9AE}" pid="3" name="KSOProductBuildVer">
    <vt:lpwstr>2052-11.1.0.12132</vt:lpwstr>
  </property>
</Properties>
</file>