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3" r:id="rId7"/>
    <p:sldId id="261" r:id="rId8"/>
    <p:sldId id="260" r:id="rId9"/>
    <p:sldId id="264" r:id="rId10"/>
    <p:sldId id="266" r:id="rId11"/>
    <p:sldId id="267" r:id="rId12"/>
    <p:sldId id="265" r:id="rId13"/>
    <p:sldId id="268"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06" autoAdjust="0"/>
    <p:restoredTop sz="94660"/>
  </p:normalViewPr>
  <p:slideViewPr>
    <p:cSldViewPr snapToGrid="0">
      <p:cViewPr varScale="1">
        <p:scale>
          <a:sx n="104" d="100"/>
          <a:sy n="104" d="100"/>
        </p:scale>
        <p:origin x="232" y="7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FC6BA8ED-28F5-4F4F-9FED-FF3785667C1F}" type="datetimeFigureOut">
              <a:rPr lang="zh-CN" altLang="en-US" smtClean="0"/>
              <a:t>2017/5/15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5F5FFFE-C9C2-4561-AF35-4A7C677CC506}" type="slidenum">
              <a:rPr lang="zh-CN" altLang="en-US" smtClean="0"/>
              <a:t>‹#›</a:t>
            </a:fld>
            <a:endParaRPr lang="zh-CN" altLang="en-US"/>
          </a:p>
        </p:txBody>
      </p:sp>
    </p:spTree>
    <p:extLst>
      <p:ext uri="{BB962C8B-B14F-4D97-AF65-F5344CB8AC3E}">
        <p14:creationId xmlns:p14="http://schemas.microsoft.com/office/powerpoint/2010/main" val="322040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FC6BA8ED-28F5-4F4F-9FED-FF3785667C1F}" type="datetimeFigureOut">
              <a:rPr lang="zh-CN" altLang="en-US" smtClean="0"/>
              <a:t>2017/5/15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5F5FFFE-C9C2-4561-AF35-4A7C677CC506}" type="slidenum">
              <a:rPr lang="zh-CN" altLang="en-US" smtClean="0"/>
              <a:t>‹#›</a:t>
            </a:fld>
            <a:endParaRPr lang="zh-CN" altLang="en-US"/>
          </a:p>
        </p:txBody>
      </p:sp>
    </p:spTree>
    <p:extLst>
      <p:ext uri="{BB962C8B-B14F-4D97-AF65-F5344CB8AC3E}">
        <p14:creationId xmlns:p14="http://schemas.microsoft.com/office/powerpoint/2010/main" val="378520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FC6BA8ED-28F5-4F4F-9FED-FF3785667C1F}" type="datetimeFigureOut">
              <a:rPr lang="zh-CN" altLang="en-US" smtClean="0"/>
              <a:t>2017/5/15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5F5FFFE-C9C2-4561-AF35-4A7C677CC506}" type="slidenum">
              <a:rPr lang="zh-CN" altLang="en-US" smtClean="0"/>
              <a:t>‹#›</a:t>
            </a:fld>
            <a:endParaRPr lang="zh-CN"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9614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编辑母版文本样式</a:t>
            </a:r>
          </a:p>
        </p:txBody>
      </p:sp>
      <p:sp>
        <p:nvSpPr>
          <p:cNvPr id="5" name="Date Placeholder 4"/>
          <p:cNvSpPr>
            <a:spLocks noGrp="1"/>
          </p:cNvSpPr>
          <p:nvPr>
            <p:ph type="dt" sz="half" idx="10"/>
          </p:nvPr>
        </p:nvSpPr>
        <p:spPr/>
        <p:txBody>
          <a:bodyPr/>
          <a:lstStyle/>
          <a:p>
            <a:fld id="{FC6BA8ED-28F5-4F4F-9FED-FF3785667C1F}" type="datetimeFigureOut">
              <a:rPr lang="zh-CN" altLang="en-US" smtClean="0"/>
              <a:t>2017/5/15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5F5FFFE-C9C2-4561-AF35-4A7C677CC506}" type="slidenum">
              <a:rPr lang="zh-CN" altLang="en-US" smtClean="0"/>
              <a:t>‹#›</a:t>
            </a:fld>
            <a:endParaRPr lang="zh-CN" altLang="en-US"/>
          </a:p>
        </p:txBody>
      </p:sp>
    </p:spTree>
    <p:extLst>
      <p:ext uri="{BB962C8B-B14F-4D97-AF65-F5344CB8AC3E}">
        <p14:creationId xmlns:p14="http://schemas.microsoft.com/office/powerpoint/2010/main" val="4224946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编辑母版文本样式</a:t>
            </a:r>
          </a:p>
        </p:txBody>
      </p:sp>
      <p:sp>
        <p:nvSpPr>
          <p:cNvPr id="5" name="Date Placeholder 4"/>
          <p:cNvSpPr>
            <a:spLocks noGrp="1"/>
          </p:cNvSpPr>
          <p:nvPr>
            <p:ph type="dt" sz="half" idx="10"/>
          </p:nvPr>
        </p:nvSpPr>
        <p:spPr/>
        <p:txBody>
          <a:bodyPr/>
          <a:lstStyle/>
          <a:p>
            <a:fld id="{FC6BA8ED-28F5-4F4F-9FED-FF3785667C1F}" type="datetimeFigureOut">
              <a:rPr lang="zh-CN" altLang="en-US" smtClean="0"/>
              <a:t>2017/5/15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5F5FFFE-C9C2-4561-AF35-4A7C677CC506}" type="slidenum">
              <a:rPr lang="zh-CN" altLang="en-US" smtClean="0"/>
              <a:t>‹#›</a:t>
            </a:fld>
            <a:endParaRPr lang="zh-CN"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30747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编辑母版文本样式</a:t>
            </a:r>
          </a:p>
        </p:txBody>
      </p:sp>
      <p:sp>
        <p:nvSpPr>
          <p:cNvPr id="5" name="Date Placeholder 4"/>
          <p:cNvSpPr>
            <a:spLocks noGrp="1"/>
          </p:cNvSpPr>
          <p:nvPr>
            <p:ph type="dt" sz="half" idx="10"/>
          </p:nvPr>
        </p:nvSpPr>
        <p:spPr/>
        <p:txBody>
          <a:bodyPr/>
          <a:lstStyle/>
          <a:p>
            <a:fld id="{FC6BA8ED-28F5-4F4F-9FED-FF3785667C1F}" type="datetimeFigureOut">
              <a:rPr lang="zh-CN" altLang="en-US" smtClean="0"/>
              <a:t>2017/5/15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5F5FFFE-C9C2-4561-AF35-4A7C677CC506}" type="slidenum">
              <a:rPr lang="zh-CN" altLang="en-US" smtClean="0"/>
              <a:t>‹#›</a:t>
            </a:fld>
            <a:endParaRPr lang="zh-CN" altLang="en-US"/>
          </a:p>
        </p:txBody>
      </p:sp>
    </p:spTree>
    <p:extLst>
      <p:ext uri="{BB962C8B-B14F-4D97-AF65-F5344CB8AC3E}">
        <p14:creationId xmlns:p14="http://schemas.microsoft.com/office/powerpoint/2010/main" val="155475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C6BA8ED-28F5-4F4F-9FED-FF3785667C1F}" type="datetimeFigureOut">
              <a:rPr lang="zh-CN" altLang="en-US" smtClean="0"/>
              <a:t>2017/5/15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F5FFFE-C9C2-4561-AF35-4A7C677CC506}" type="slidenum">
              <a:rPr lang="zh-CN" altLang="en-US" smtClean="0"/>
              <a:t>‹#›</a:t>
            </a:fld>
            <a:endParaRPr lang="zh-CN" altLang="en-US"/>
          </a:p>
        </p:txBody>
      </p:sp>
    </p:spTree>
    <p:extLst>
      <p:ext uri="{BB962C8B-B14F-4D97-AF65-F5344CB8AC3E}">
        <p14:creationId xmlns:p14="http://schemas.microsoft.com/office/powerpoint/2010/main" val="1340595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C6BA8ED-28F5-4F4F-9FED-FF3785667C1F}" type="datetimeFigureOut">
              <a:rPr lang="zh-CN" altLang="en-US" smtClean="0"/>
              <a:t>2017/5/15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F5FFFE-C9C2-4561-AF35-4A7C677CC506}" type="slidenum">
              <a:rPr lang="zh-CN" altLang="en-US" smtClean="0"/>
              <a:t>‹#›</a:t>
            </a:fld>
            <a:endParaRPr lang="zh-CN" altLang="en-US"/>
          </a:p>
        </p:txBody>
      </p:sp>
    </p:spTree>
    <p:extLst>
      <p:ext uri="{BB962C8B-B14F-4D97-AF65-F5344CB8AC3E}">
        <p14:creationId xmlns:p14="http://schemas.microsoft.com/office/powerpoint/2010/main" val="234761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lvl1pPr>
              <a:defRPr>
                <a:solidFill>
                  <a:schemeClr val="tx2">
                    <a:lumMod val="75000"/>
                  </a:schemeClr>
                </a:solidFill>
                <a:latin typeface="隶书" panose="02010509060101010101" pitchFamily="49" charset="-122"/>
                <a:ea typeface="隶书" panose="02010509060101010101" pitchFamily="49" charset="-122"/>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normAutofit/>
          </a:bodyPr>
          <a:lstStyle>
            <a:lvl1pPr>
              <a:defRPr sz="2800" b="1">
                <a:solidFill>
                  <a:srgbClr val="7030A0"/>
                </a:solidFill>
                <a:latin typeface="黑体" panose="02010609060101010101" pitchFamily="49" charset="-122"/>
                <a:ea typeface="黑体" panose="02010609060101010101" pitchFamily="49" charset="-122"/>
              </a:defRPr>
            </a:lvl1pPr>
            <a:lvl2pPr>
              <a:defRPr sz="2400" b="1">
                <a:solidFill>
                  <a:srgbClr val="7030A0"/>
                </a:solidFill>
                <a:latin typeface="黑体" panose="02010609060101010101" pitchFamily="49" charset="-122"/>
                <a:ea typeface="黑体" panose="02010609060101010101" pitchFamily="49" charset="-122"/>
              </a:defRPr>
            </a:lvl2pPr>
            <a:lvl3pPr>
              <a:defRPr sz="2000" b="1">
                <a:solidFill>
                  <a:srgbClr val="7030A0"/>
                </a:solidFill>
                <a:latin typeface="黑体" panose="02010609060101010101" pitchFamily="49" charset="-122"/>
                <a:ea typeface="黑体" panose="02010609060101010101" pitchFamily="49" charset="-122"/>
              </a:defRPr>
            </a:lvl3pPr>
            <a:lvl4pPr>
              <a:defRPr sz="1800" b="1">
                <a:solidFill>
                  <a:srgbClr val="7030A0"/>
                </a:solidFill>
                <a:latin typeface="黑体" panose="02010609060101010101" pitchFamily="49" charset="-122"/>
                <a:ea typeface="黑体" panose="02010609060101010101" pitchFamily="49" charset="-122"/>
              </a:defRPr>
            </a:lvl4pPr>
            <a:lvl5pPr>
              <a:defRPr sz="1800" b="1">
                <a:solidFill>
                  <a:srgbClr val="7030A0"/>
                </a:solidFill>
                <a:latin typeface="黑体" panose="02010609060101010101" pitchFamily="49" charset="-122"/>
                <a:ea typeface="黑体" panose="02010609060101010101" pitchFamily="49" charset="-122"/>
              </a:defRPr>
            </a:lvl5p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FC6BA8ED-28F5-4F4F-9FED-FF3785667C1F}" type="datetimeFigureOut">
              <a:rPr lang="zh-CN" altLang="en-US" smtClean="0"/>
              <a:t>2017/5/15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F5FFFE-C9C2-4561-AF35-4A7C677CC506}" type="slidenum">
              <a:rPr lang="zh-CN" altLang="en-US" smtClean="0"/>
              <a:t>‹#›</a:t>
            </a:fld>
            <a:endParaRPr lang="zh-CN" altLang="en-US"/>
          </a:p>
        </p:txBody>
      </p:sp>
    </p:spTree>
    <p:extLst>
      <p:ext uri="{BB962C8B-B14F-4D97-AF65-F5344CB8AC3E}">
        <p14:creationId xmlns:p14="http://schemas.microsoft.com/office/powerpoint/2010/main" val="288146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FC6BA8ED-28F5-4F4F-9FED-FF3785667C1F}" type="datetimeFigureOut">
              <a:rPr lang="zh-CN" altLang="en-US" smtClean="0"/>
              <a:t>2017/5/15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5F5FFFE-C9C2-4561-AF35-4A7C677CC506}" type="slidenum">
              <a:rPr lang="zh-CN" altLang="en-US" smtClean="0"/>
              <a:t>‹#›</a:t>
            </a:fld>
            <a:endParaRPr lang="zh-CN" altLang="en-US"/>
          </a:p>
        </p:txBody>
      </p:sp>
    </p:spTree>
    <p:extLst>
      <p:ext uri="{BB962C8B-B14F-4D97-AF65-F5344CB8AC3E}">
        <p14:creationId xmlns:p14="http://schemas.microsoft.com/office/powerpoint/2010/main" val="145224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FC6BA8ED-28F5-4F4F-9FED-FF3785667C1F}" type="datetimeFigureOut">
              <a:rPr lang="zh-CN" altLang="en-US" smtClean="0"/>
              <a:t>2017/5/15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5F5FFFE-C9C2-4561-AF35-4A7C677CC506}" type="slidenum">
              <a:rPr lang="zh-CN" altLang="en-US" smtClean="0"/>
              <a:t>‹#›</a:t>
            </a:fld>
            <a:endParaRPr lang="zh-CN" altLang="en-US"/>
          </a:p>
        </p:txBody>
      </p:sp>
    </p:spTree>
    <p:extLst>
      <p:ext uri="{BB962C8B-B14F-4D97-AF65-F5344CB8AC3E}">
        <p14:creationId xmlns:p14="http://schemas.microsoft.com/office/powerpoint/2010/main" val="92052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FC6BA8ED-28F5-4F4F-9FED-FF3785667C1F}" type="datetimeFigureOut">
              <a:rPr lang="zh-CN" altLang="en-US" smtClean="0"/>
              <a:t>2017/5/15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5F5FFFE-C9C2-4561-AF35-4A7C677CC506}" type="slidenum">
              <a:rPr lang="zh-CN" altLang="en-US" smtClean="0"/>
              <a:t>‹#›</a:t>
            </a:fld>
            <a:endParaRPr lang="zh-CN" altLang="en-US"/>
          </a:p>
        </p:txBody>
      </p:sp>
    </p:spTree>
    <p:extLst>
      <p:ext uri="{BB962C8B-B14F-4D97-AF65-F5344CB8AC3E}">
        <p14:creationId xmlns:p14="http://schemas.microsoft.com/office/powerpoint/2010/main" val="1746212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FC6BA8ED-28F5-4F4F-9FED-FF3785667C1F}" type="datetimeFigureOut">
              <a:rPr lang="zh-CN" altLang="en-US" smtClean="0"/>
              <a:t>2017/5/15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5F5FFFE-C9C2-4561-AF35-4A7C677CC506}" type="slidenum">
              <a:rPr lang="zh-CN" altLang="en-US" smtClean="0"/>
              <a:t>‹#›</a:t>
            </a:fld>
            <a:endParaRPr lang="zh-CN" altLang="en-US"/>
          </a:p>
        </p:txBody>
      </p:sp>
    </p:spTree>
    <p:extLst>
      <p:ext uri="{BB962C8B-B14F-4D97-AF65-F5344CB8AC3E}">
        <p14:creationId xmlns:p14="http://schemas.microsoft.com/office/powerpoint/2010/main" val="82788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BA8ED-28F5-4F4F-9FED-FF3785667C1F}" type="datetimeFigureOut">
              <a:rPr lang="zh-CN" altLang="en-US" smtClean="0"/>
              <a:t>2017/5/15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5F5FFFE-C9C2-4561-AF35-4A7C677CC506}" type="slidenum">
              <a:rPr lang="zh-CN" altLang="en-US" smtClean="0"/>
              <a:t>‹#›</a:t>
            </a:fld>
            <a:endParaRPr lang="zh-CN" altLang="en-US"/>
          </a:p>
        </p:txBody>
      </p:sp>
    </p:spTree>
    <p:extLst>
      <p:ext uri="{BB962C8B-B14F-4D97-AF65-F5344CB8AC3E}">
        <p14:creationId xmlns:p14="http://schemas.microsoft.com/office/powerpoint/2010/main" val="3626325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FC6BA8ED-28F5-4F4F-9FED-FF3785667C1F}" type="datetimeFigureOut">
              <a:rPr lang="zh-CN" altLang="en-US" smtClean="0"/>
              <a:t>2017/5/15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5F5FFFE-C9C2-4561-AF35-4A7C677CC506}" type="slidenum">
              <a:rPr lang="zh-CN" altLang="en-US" smtClean="0"/>
              <a:t>‹#›</a:t>
            </a:fld>
            <a:endParaRPr lang="zh-CN" altLang="en-US"/>
          </a:p>
        </p:txBody>
      </p:sp>
    </p:spTree>
    <p:extLst>
      <p:ext uri="{BB962C8B-B14F-4D97-AF65-F5344CB8AC3E}">
        <p14:creationId xmlns:p14="http://schemas.microsoft.com/office/powerpoint/2010/main" val="392554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FC6BA8ED-28F5-4F4F-9FED-FF3785667C1F}" type="datetimeFigureOut">
              <a:rPr lang="zh-CN" altLang="en-US" smtClean="0"/>
              <a:t>2017/5/15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5F5FFFE-C9C2-4561-AF35-4A7C677CC506}" type="slidenum">
              <a:rPr lang="zh-CN" altLang="en-US" smtClean="0"/>
              <a:t>‹#›</a:t>
            </a:fld>
            <a:endParaRPr lang="zh-CN" altLang="en-US"/>
          </a:p>
        </p:txBody>
      </p:sp>
    </p:spTree>
    <p:extLst>
      <p:ext uri="{BB962C8B-B14F-4D97-AF65-F5344CB8AC3E}">
        <p14:creationId xmlns:p14="http://schemas.microsoft.com/office/powerpoint/2010/main" val="18893153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C6BA8ED-28F5-4F4F-9FED-FF3785667C1F}" type="datetimeFigureOut">
              <a:rPr lang="zh-CN" altLang="en-US" smtClean="0"/>
              <a:t>2017/5/15</a:t>
            </a:fld>
            <a:endParaRPr lang="zh-CN"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5F5FFFE-C9C2-4561-AF35-4A7C677CC506}" type="slidenum">
              <a:rPr lang="zh-CN" altLang="en-US" smtClean="0"/>
              <a:t>‹#›</a:t>
            </a:fld>
            <a:endParaRPr lang="zh-CN" altLang="en-US"/>
          </a:p>
        </p:txBody>
      </p:sp>
    </p:spTree>
    <p:extLst>
      <p:ext uri="{BB962C8B-B14F-4D97-AF65-F5344CB8AC3E}">
        <p14:creationId xmlns:p14="http://schemas.microsoft.com/office/powerpoint/2010/main" val="4116360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en-US" altLang="zh-CN" dirty="0" smtClean="0"/>
              <a:t>《</a:t>
            </a:r>
            <a:r>
              <a:rPr lang="zh-CN" altLang="en-US" dirty="0" smtClean="0"/>
              <a:t>普通心理学</a:t>
            </a:r>
            <a:r>
              <a:rPr lang="en-US" altLang="zh-CN" dirty="0" smtClean="0"/>
              <a:t>》</a:t>
            </a:r>
            <a:r>
              <a:rPr lang="zh-CN" altLang="en-US" dirty="0" smtClean="0"/>
              <a:t>混合式教学心得汇报</a:t>
            </a:r>
            <a:endParaRPr lang="zh-CN" altLang="en-US" dirty="0"/>
          </a:p>
        </p:txBody>
      </p:sp>
      <p:sp>
        <p:nvSpPr>
          <p:cNvPr id="3" name="副标题 2"/>
          <p:cNvSpPr>
            <a:spLocks noGrp="1"/>
          </p:cNvSpPr>
          <p:nvPr>
            <p:ph type="subTitle" idx="1"/>
          </p:nvPr>
        </p:nvSpPr>
        <p:spPr/>
        <p:txBody>
          <a:bodyPr/>
          <a:lstStyle/>
          <a:p>
            <a:pPr algn="ctr"/>
            <a:r>
              <a:rPr lang="zh-CN" altLang="en-US" dirty="0" smtClean="0"/>
              <a:t>心理学系</a:t>
            </a:r>
            <a:endParaRPr lang="en-US" altLang="zh-CN" dirty="0" smtClean="0"/>
          </a:p>
          <a:p>
            <a:pPr algn="ctr"/>
            <a:r>
              <a:rPr lang="zh-CN" altLang="en-US" dirty="0" smtClean="0"/>
              <a:t>冯现刚</a:t>
            </a:r>
            <a:endParaRPr lang="zh-CN" altLang="en-US" dirty="0"/>
          </a:p>
        </p:txBody>
      </p:sp>
    </p:spTree>
    <p:extLst>
      <p:ext uri="{BB962C8B-B14F-4D97-AF65-F5344CB8AC3E}">
        <p14:creationId xmlns:p14="http://schemas.microsoft.com/office/powerpoint/2010/main" val="1776807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83188" y="627797"/>
            <a:ext cx="4421424" cy="982639"/>
          </a:xfrm>
        </p:spPr>
        <p:txBody>
          <a:bodyPr/>
          <a:lstStyle/>
          <a:p>
            <a:r>
              <a:rPr kumimoji="1" lang="zh-CN" altLang="en-US" smtClean="0"/>
              <a:t>互评互议</a:t>
            </a:r>
            <a:endParaRPr kumimoji="1" lang="zh-CN" altLang="en-US"/>
          </a:p>
        </p:txBody>
      </p:sp>
      <p:pic>
        <p:nvPicPr>
          <p:cNvPr id="4" name="内容占位符 3"/>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74091" y="0"/>
            <a:ext cx="6259773" cy="4694830"/>
          </a:xfrm>
        </p:spPr>
      </p:pic>
      <p:pic>
        <p:nvPicPr>
          <p:cNvPr id="5" name="图片 4"/>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786651" y="2053988"/>
            <a:ext cx="6405349" cy="4804012"/>
          </a:xfrm>
          <a:prstGeom prst="rect">
            <a:avLst/>
          </a:prstGeom>
        </p:spPr>
      </p:pic>
    </p:spTree>
    <p:extLst>
      <p:ext uri="{BB962C8B-B14F-4D97-AF65-F5344CB8AC3E}">
        <p14:creationId xmlns:p14="http://schemas.microsoft.com/office/powerpoint/2010/main" val="2042970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33117" y="501280"/>
            <a:ext cx="3398442" cy="1341168"/>
          </a:xfrm>
        </p:spPr>
        <p:txBody>
          <a:bodyPr/>
          <a:lstStyle/>
          <a:p>
            <a:r>
              <a:rPr kumimoji="1" lang="zh-CN" altLang="en-US" dirty="0" smtClean="0"/>
              <a:t>小组</a:t>
            </a:r>
            <a:r>
              <a:rPr kumimoji="1" lang="zh-CN" altLang="en-US" smtClean="0"/>
              <a:t>汇报评议表</a:t>
            </a:r>
            <a:endParaRPr kumimoji="1" lang="zh-CN" altLang="en-US" dirty="0"/>
          </a:p>
        </p:txBody>
      </p:sp>
      <p:pic>
        <p:nvPicPr>
          <p:cNvPr id="4" name="图片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760493" y="426494"/>
            <a:ext cx="6858000" cy="6005015"/>
          </a:xfrm>
          <a:prstGeom prst="rect">
            <a:avLst/>
          </a:prstGeom>
        </p:spPr>
      </p:pic>
      <p:pic>
        <p:nvPicPr>
          <p:cNvPr id="5" name="图片 4"/>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1644555"/>
            <a:ext cx="6186985" cy="4640239"/>
          </a:xfrm>
          <a:prstGeom prst="rect">
            <a:avLst/>
          </a:prstGeom>
        </p:spPr>
      </p:pic>
    </p:spTree>
    <p:extLst>
      <p:ext uri="{BB962C8B-B14F-4D97-AF65-F5344CB8AC3E}">
        <p14:creationId xmlns:p14="http://schemas.microsoft.com/office/powerpoint/2010/main" val="1761388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92173" y="583167"/>
            <a:ext cx="8911687" cy="1280890"/>
          </a:xfrm>
        </p:spPr>
        <p:txBody>
          <a:bodyPr/>
          <a:lstStyle/>
          <a:p>
            <a:r>
              <a:rPr kumimoji="1" lang="zh-CN" altLang="en-US" dirty="0" smtClean="0"/>
              <a:t>以小组为单位</a:t>
            </a:r>
            <a:endParaRPr kumimoji="1" lang="zh-CN" altLang="en-US" dirty="0"/>
          </a:p>
        </p:txBody>
      </p:sp>
      <p:pic>
        <p:nvPicPr>
          <p:cNvPr id="4" name="内容占位符 3"/>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7606352" y="0"/>
            <a:ext cx="4585648" cy="3439236"/>
          </a:xfrm>
        </p:spPr>
      </p:pic>
      <p:pic>
        <p:nvPicPr>
          <p:cNvPr id="6" name="图片 5"/>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06352" y="3418764"/>
            <a:ext cx="4585648" cy="3439236"/>
          </a:xfrm>
          <a:prstGeom prst="rect">
            <a:avLst/>
          </a:prstGeom>
        </p:spPr>
      </p:pic>
      <p:sp>
        <p:nvSpPr>
          <p:cNvPr id="8" name="内容占位符 2"/>
          <p:cNvSpPr txBox="1">
            <a:spLocks/>
          </p:cNvSpPr>
          <p:nvPr/>
        </p:nvSpPr>
        <p:spPr>
          <a:xfrm>
            <a:off x="2126757" y="1807780"/>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2800" b="1" kern="1200">
                <a:solidFill>
                  <a:srgbClr val="7030A0"/>
                </a:solidFill>
                <a:latin typeface="黑体" panose="02010609060101010101" pitchFamily="49" charset="-122"/>
                <a:ea typeface="黑体" panose="02010609060101010101" pitchFamily="49" charset="-122"/>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2400" b="1" kern="1200">
                <a:solidFill>
                  <a:srgbClr val="7030A0"/>
                </a:solidFill>
                <a:latin typeface="黑体" panose="02010609060101010101" pitchFamily="49" charset="-122"/>
                <a:ea typeface="黑体" panose="02010609060101010101" pitchFamily="49" charset="-122"/>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2000" b="1" kern="1200">
                <a:solidFill>
                  <a:srgbClr val="7030A0"/>
                </a:solidFill>
                <a:latin typeface="黑体" panose="02010609060101010101" pitchFamily="49" charset="-122"/>
                <a:ea typeface="黑体" panose="02010609060101010101" pitchFamily="49" charset="-122"/>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800" b="1" kern="1200">
                <a:solidFill>
                  <a:srgbClr val="7030A0"/>
                </a:solidFill>
                <a:latin typeface="黑体" panose="02010609060101010101" pitchFamily="49" charset="-122"/>
                <a:ea typeface="黑体" panose="02010609060101010101" pitchFamily="49" charset="-122"/>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800" b="1" kern="1200">
                <a:solidFill>
                  <a:srgbClr val="7030A0"/>
                </a:solidFill>
                <a:latin typeface="黑体" panose="02010609060101010101" pitchFamily="49" charset="-122"/>
                <a:ea typeface="黑体" panose="02010609060101010101" pitchFamily="49" charset="-122"/>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zh-CN" altLang="en-US" dirty="0" smtClean="0"/>
              <a:t>完成小组汇报的自评互评</a:t>
            </a:r>
            <a:endParaRPr lang="en-US" altLang="zh-CN" dirty="0" smtClean="0"/>
          </a:p>
          <a:p>
            <a:r>
              <a:rPr lang="zh-CN" altLang="en-US" dirty="0" smtClean="0"/>
              <a:t>提交综述作业</a:t>
            </a:r>
            <a:endParaRPr lang="en-US" altLang="zh-CN" dirty="0" smtClean="0"/>
          </a:p>
          <a:p>
            <a:r>
              <a:rPr lang="zh-CN" altLang="en-US" dirty="0" smtClean="0"/>
              <a:t>提交小组工作总结报告</a:t>
            </a:r>
            <a:endParaRPr lang="en-US" altLang="zh-CN" dirty="0" smtClean="0"/>
          </a:p>
        </p:txBody>
      </p:sp>
    </p:spTree>
    <p:extLst>
      <p:ext uri="{BB962C8B-B14F-4D97-AF65-F5344CB8AC3E}">
        <p14:creationId xmlns:p14="http://schemas.microsoft.com/office/powerpoint/2010/main" val="2133632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爱课教学支持</a:t>
            </a:r>
            <a:r>
              <a:rPr lang="zh-CN" altLang="en-US" b="1" dirty="0" smtClean="0"/>
              <a:t>平台作为课堂教学的延伸</a:t>
            </a:r>
            <a:endParaRPr kumimoji="1" lang="zh-CN" altLang="en-US" dirty="0"/>
          </a:p>
        </p:txBody>
      </p:sp>
      <p:sp>
        <p:nvSpPr>
          <p:cNvPr id="3" name="内容占位符 2"/>
          <p:cNvSpPr>
            <a:spLocks noGrp="1"/>
          </p:cNvSpPr>
          <p:nvPr>
            <p:ph idx="1"/>
          </p:nvPr>
        </p:nvSpPr>
        <p:spPr/>
        <p:txBody>
          <a:bodyPr/>
          <a:lstStyle/>
          <a:p>
            <a:r>
              <a:rPr kumimoji="1" lang="zh-CN" altLang="en-US" dirty="0" smtClean="0"/>
              <a:t>讨论组</a:t>
            </a:r>
            <a:endParaRPr kumimoji="1" lang="en-US" altLang="zh-CN" dirty="0" smtClean="0"/>
          </a:p>
          <a:p>
            <a:r>
              <a:rPr kumimoji="1" lang="zh-CN" altLang="en-US" dirty="0" smtClean="0"/>
              <a:t>提交作业</a:t>
            </a:r>
            <a:endParaRPr kumimoji="1" lang="en-US" altLang="zh-CN" dirty="0" smtClean="0"/>
          </a:p>
          <a:p>
            <a:r>
              <a:rPr kumimoji="1" lang="zh-CN" altLang="en-US" dirty="0" smtClean="0"/>
              <a:t>观看视频</a:t>
            </a:r>
            <a:endParaRPr kumimoji="1" lang="en-US" altLang="zh-CN" dirty="0" smtClean="0"/>
          </a:p>
          <a:p>
            <a:r>
              <a:rPr kumimoji="1" lang="zh-CN" altLang="en-US" dirty="0" smtClean="0"/>
              <a:t>问题解答</a:t>
            </a:r>
            <a:endParaRPr kumimoji="1" lang="zh-CN" altLang="en-US" dirty="0"/>
          </a:p>
        </p:txBody>
      </p:sp>
    </p:spTree>
    <p:extLst>
      <p:ext uri="{BB962C8B-B14F-4D97-AF65-F5344CB8AC3E}">
        <p14:creationId xmlns:p14="http://schemas.microsoft.com/office/powerpoint/2010/main" val="134123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课程性质</a:t>
            </a:r>
            <a:endParaRPr lang="zh-CN" altLang="en-US" dirty="0"/>
          </a:p>
        </p:txBody>
      </p:sp>
      <p:sp>
        <p:nvSpPr>
          <p:cNvPr id="3" name="内容占位符 2"/>
          <p:cNvSpPr>
            <a:spLocks noGrp="1"/>
          </p:cNvSpPr>
          <p:nvPr>
            <p:ph idx="1"/>
          </p:nvPr>
        </p:nvSpPr>
        <p:spPr>
          <a:xfrm>
            <a:off x="1990123" y="2081048"/>
            <a:ext cx="8915400" cy="3777622"/>
          </a:xfrm>
        </p:spPr>
        <p:txBody>
          <a:bodyPr>
            <a:normAutofit fontScale="92500"/>
          </a:bodyPr>
          <a:lstStyle/>
          <a:p>
            <a:r>
              <a:rPr lang="en-US" altLang="zh-CN" dirty="0"/>
              <a:t>《</a:t>
            </a:r>
            <a:r>
              <a:rPr lang="zh-CN" altLang="en-US" dirty="0"/>
              <a:t>普通心理学</a:t>
            </a:r>
            <a:r>
              <a:rPr lang="en-US" altLang="zh-CN" dirty="0" smtClean="0"/>
              <a:t>》</a:t>
            </a:r>
            <a:r>
              <a:rPr lang="zh-CN" altLang="en-US" dirty="0" smtClean="0"/>
              <a:t>是</a:t>
            </a:r>
            <a:r>
              <a:rPr lang="zh-CN" altLang="en-US" dirty="0"/>
              <a:t>心理学专业的</a:t>
            </a:r>
            <a:r>
              <a:rPr lang="zh-CN" altLang="en-US" dirty="0" smtClean="0"/>
              <a:t>首门基础课</a:t>
            </a:r>
            <a:r>
              <a:rPr lang="zh-CN" altLang="en-US" dirty="0"/>
              <a:t>，为学生提供了心理学最为基础的知识：心理学的基本现象、基本概念和基本理论、基本研究方法和发展的一般趋势</a:t>
            </a:r>
            <a:r>
              <a:rPr lang="zh-CN" altLang="en-US" dirty="0" smtClean="0"/>
              <a:t>。</a:t>
            </a:r>
            <a:endParaRPr lang="en-US" altLang="zh-CN" dirty="0" smtClean="0"/>
          </a:p>
          <a:p>
            <a:r>
              <a:rPr lang="zh-CN" altLang="en-US" dirty="0" smtClean="0"/>
              <a:t>我国</a:t>
            </a:r>
            <a:r>
              <a:rPr lang="zh-CN" altLang="en-US" dirty="0"/>
              <a:t>普通心理学首要的教学原则就是注重基本理论、基本实验和基本原理</a:t>
            </a:r>
            <a:r>
              <a:rPr lang="zh-CN" altLang="en-US" dirty="0" smtClean="0"/>
              <a:t>。</a:t>
            </a:r>
            <a:endParaRPr lang="en-US" altLang="zh-CN" dirty="0" smtClean="0"/>
          </a:p>
          <a:p>
            <a:r>
              <a:rPr lang="zh-CN" altLang="en-US" dirty="0" smtClean="0"/>
              <a:t>过于</a:t>
            </a:r>
            <a:r>
              <a:rPr lang="zh-CN" altLang="en-US" dirty="0"/>
              <a:t>强调基础理论知识，不重视激发和培养学生对心理科学的学习兴趣成为目前普通心理学课堂教学中亟待解决的问题。</a:t>
            </a:r>
          </a:p>
        </p:txBody>
      </p:sp>
    </p:spTree>
    <p:extLst>
      <p:ext uri="{BB962C8B-B14F-4D97-AF65-F5344CB8AC3E}">
        <p14:creationId xmlns:p14="http://schemas.microsoft.com/office/powerpoint/2010/main" val="253767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混合教学的目标</a:t>
            </a:r>
            <a:endParaRPr lang="zh-CN" altLang="en-US" dirty="0"/>
          </a:p>
        </p:txBody>
      </p:sp>
      <p:sp>
        <p:nvSpPr>
          <p:cNvPr id="3" name="内容占位符 2"/>
          <p:cNvSpPr>
            <a:spLocks noGrp="1"/>
          </p:cNvSpPr>
          <p:nvPr>
            <p:ph idx="1"/>
          </p:nvPr>
        </p:nvSpPr>
        <p:spPr>
          <a:xfrm>
            <a:off x="2126757" y="1807780"/>
            <a:ext cx="8915400" cy="3777622"/>
          </a:xfrm>
        </p:spPr>
        <p:txBody>
          <a:bodyPr/>
          <a:lstStyle/>
          <a:p>
            <a:r>
              <a:rPr lang="zh-CN" altLang="en-US" dirty="0" smtClean="0"/>
              <a:t>提升专业学习的兴趣和动机</a:t>
            </a:r>
            <a:endParaRPr lang="en-US" altLang="zh-CN" dirty="0" smtClean="0"/>
          </a:p>
          <a:p>
            <a:r>
              <a:rPr lang="zh-CN" altLang="en-US" dirty="0"/>
              <a:t>拓展</a:t>
            </a:r>
            <a:r>
              <a:rPr lang="zh-CN" altLang="en-US" dirty="0" smtClean="0"/>
              <a:t>专业理论和知识</a:t>
            </a:r>
            <a:r>
              <a:rPr lang="zh-CN" altLang="en-US" dirty="0"/>
              <a:t>的范围</a:t>
            </a:r>
          </a:p>
          <a:p>
            <a:r>
              <a:rPr lang="zh-CN" altLang="en-US" dirty="0" smtClean="0"/>
              <a:t>培养自主学习的意识和能力</a:t>
            </a:r>
            <a:endParaRPr lang="en-US" altLang="zh-CN" dirty="0" smtClean="0"/>
          </a:p>
          <a:p>
            <a:r>
              <a:rPr lang="zh-CN" altLang="en-US" dirty="0" smtClean="0"/>
              <a:t>培养互助合作的意识和能力</a:t>
            </a:r>
            <a:endParaRPr lang="en-US" altLang="zh-CN" dirty="0" smtClean="0"/>
          </a:p>
        </p:txBody>
      </p:sp>
    </p:spTree>
    <p:extLst>
      <p:ext uri="{BB962C8B-B14F-4D97-AF65-F5344CB8AC3E}">
        <p14:creationId xmlns:p14="http://schemas.microsoft.com/office/powerpoint/2010/main" val="3383570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4443" y="550538"/>
            <a:ext cx="8911687" cy="1280890"/>
          </a:xfrm>
        </p:spPr>
        <p:txBody>
          <a:bodyPr/>
          <a:lstStyle/>
          <a:p>
            <a:r>
              <a:rPr lang="zh-CN" altLang="en-US" dirty="0" smtClean="0"/>
              <a:t>教学设计</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844073176"/>
              </p:ext>
            </p:extLst>
          </p:nvPr>
        </p:nvGraphicFramePr>
        <p:xfrm>
          <a:off x="75156" y="1164445"/>
          <a:ext cx="11950260" cy="5545024"/>
        </p:xfrm>
        <a:graphic>
          <a:graphicData uri="http://schemas.openxmlformats.org/drawingml/2006/table">
            <a:tbl>
              <a:tblPr>
                <a:tableStyleId>{5C22544A-7EE6-4342-B048-85BDC9FD1C3A}</a:tableStyleId>
              </a:tblPr>
              <a:tblGrid>
                <a:gridCol w="579239">
                  <a:extLst>
                    <a:ext uri="{9D8B030D-6E8A-4147-A177-3AD203B41FA5}">
                      <a16:colId xmlns:a16="http://schemas.microsoft.com/office/drawing/2014/main" xmlns="" val="2484570077"/>
                    </a:ext>
                  </a:extLst>
                </a:gridCol>
                <a:gridCol w="950391">
                  <a:extLst>
                    <a:ext uri="{9D8B030D-6E8A-4147-A177-3AD203B41FA5}">
                      <a16:colId xmlns:a16="http://schemas.microsoft.com/office/drawing/2014/main" xmlns="" val="3458541192"/>
                    </a:ext>
                  </a:extLst>
                </a:gridCol>
                <a:gridCol w="346002">
                  <a:extLst>
                    <a:ext uri="{9D8B030D-6E8A-4147-A177-3AD203B41FA5}">
                      <a16:colId xmlns:a16="http://schemas.microsoft.com/office/drawing/2014/main" xmlns="" val="2070498554"/>
                    </a:ext>
                  </a:extLst>
                </a:gridCol>
                <a:gridCol w="1048148">
                  <a:extLst>
                    <a:ext uri="{9D8B030D-6E8A-4147-A177-3AD203B41FA5}">
                      <a16:colId xmlns:a16="http://schemas.microsoft.com/office/drawing/2014/main" xmlns="" val="2578151967"/>
                    </a:ext>
                  </a:extLst>
                </a:gridCol>
                <a:gridCol w="634404">
                  <a:extLst>
                    <a:ext uri="{9D8B030D-6E8A-4147-A177-3AD203B41FA5}">
                      <a16:colId xmlns:a16="http://schemas.microsoft.com/office/drawing/2014/main" xmlns="" val="1838387655"/>
                    </a:ext>
                  </a:extLst>
                </a:gridCol>
                <a:gridCol w="3034111">
                  <a:extLst>
                    <a:ext uri="{9D8B030D-6E8A-4147-A177-3AD203B41FA5}">
                      <a16:colId xmlns:a16="http://schemas.microsoft.com/office/drawing/2014/main" xmlns="" val="3625182333"/>
                    </a:ext>
                  </a:extLst>
                </a:gridCol>
                <a:gridCol w="717152">
                  <a:extLst>
                    <a:ext uri="{9D8B030D-6E8A-4147-A177-3AD203B41FA5}">
                      <a16:colId xmlns:a16="http://schemas.microsoft.com/office/drawing/2014/main" xmlns="" val="3345131838"/>
                    </a:ext>
                  </a:extLst>
                </a:gridCol>
                <a:gridCol w="744736">
                  <a:extLst>
                    <a:ext uri="{9D8B030D-6E8A-4147-A177-3AD203B41FA5}">
                      <a16:colId xmlns:a16="http://schemas.microsoft.com/office/drawing/2014/main" xmlns="" val="1717495719"/>
                    </a:ext>
                  </a:extLst>
                </a:gridCol>
                <a:gridCol w="413745">
                  <a:extLst>
                    <a:ext uri="{9D8B030D-6E8A-4147-A177-3AD203B41FA5}">
                      <a16:colId xmlns:a16="http://schemas.microsoft.com/office/drawing/2014/main" xmlns="" val="3590567221"/>
                    </a:ext>
                  </a:extLst>
                </a:gridCol>
                <a:gridCol w="441324">
                  <a:extLst>
                    <a:ext uri="{9D8B030D-6E8A-4147-A177-3AD203B41FA5}">
                      <a16:colId xmlns:a16="http://schemas.microsoft.com/office/drawing/2014/main" xmlns="" val="832397700"/>
                    </a:ext>
                  </a:extLst>
                </a:gridCol>
                <a:gridCol w="1551536">
                  <a:extLst>
                    <a:ext uri="{9D8B030D-6E8A-4147-A177-3AD203B41FA5}">
                      <a16:colId xmlns:a16="http://schemas.microsoft.com/office/drawing/2014/main" xmlns="" val="1173404911"/>
                    </a:ext>
                  </a:extLst>
                </a:gridCol>
                <a:gridCol w="827483">
                  <a:extLst>
                    <a:ext uri="{9D8B030D-6E8A-4147-A177-3AD203B41FA5}">
                      <a16:colId xmlns:a16="http://schemas.microsoft.com/office/drawing/2014/main" xmlns="" val="3055980154"/>
                    </a:ext>
                  </a:extLst>
                </a:gridCol>
                <a:gridCol w="661989">
                  <a:extLst>
                    <a:ext uri="{9D8B030D-6E8A-4147-A177-3AD203B41FA5}">
                      <a16:colId xmlns:a16="http://schemas.microsoft.com/office/drawing/2014/main" xmlns="" val="1122274647"/>
                    </a:ext>
                  </a:extLst>
                </a:gridCol>
              </a:tblGrid>
              <a:tr h="215737">
                <a:tc>
                  <a:txBody>
                    <a:bodyPr/>
                    <a:lstStyle/>
                    <a:p>
                      <a:pPr algn="l" fontAlgn="b"/>
                      <a:endParaRPr lang="zh-CN" altLang="en-US" sz="1050" b="1" i="0" u="none" strike="noStrike">
                        <a:effectLst/>
                        <a:latin typeface="Arial" panose="020B0604020202020204" pitchFamily="34" charset="0"/>
                      </a:endParaRPr>
                    </a:p>
                  </a:txBody>
                  <a:tcPr marL="5226" marR="5226" marT="5226" marB="0" anchor="b"/>
                </a:tc>
                <a:tc gridSpan="11">
                  <a:txBody>
                    <a:bodyPr/>
                    <a:lstStyle/>
                    <a:p>
                      <a:pPr algn="ctr" fontAlgn="ctr"/>
                      <a:r>
                        <a:rPr lang="en-US" altLang="zh-CN" sz="1400" b="1" u="none" strike="noStrike">
                          <a:effectLst/>
                        </a:rPr>
                        <a:t>《</a:t>
                      </a:r>
                      <a:r>
                        <a:rPr lang="zh-CN" altLang="en-US" sz="1400" b="1" u="none" strike="noStrike">
                          <a:effectLst/>
                        </a:rPr>
                        <a:t>普通心理学</a:t>
                      </a:r>
                      <a:r>
                        <a:rPr lang="en-US" altLang="zh-CN" sz="1400" b="1" u="none" strike="noStrike">
                          <a:effectLst/>
                        </a:rPr>
                        <a:t>》 </a:t>
                      </a:r>
                      <a:r>
                        <a:rPr lang="zh-CN" altLang="en-US" sz="1400" b="1" u="none" strike="noStrike">
                          <a:effectLst/>
                        </a:rPr>
                        <a:t>混合式教学设计概要</a:t>
                      </a:r>
                      <a:endParaRPr lang="zh-CN" altLang="en-US" sz="1400" b="1" i="0" u="none" strike="noStrike">
                        <a:effectLst/>
                        <a:latin typeface="Times New Roman" panose="02020603050405020304" pitchFamily="18" charset="0"/>
                      </a:endParaRPr>
                    </a:p>
                  </a:txBody>
                  <a:tcPr marL="5226" marR="5226" marT="5226"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endParaRPr lang="zh-CN" altLang="en-US" sz="1400" b="1" i="0" u="none" strike="noStrike">
                        <a:effectLst/>
                        <a:latin typeface="Times New Roman" panose="02020603050405020304" pitchFamily="18" charset="0"/>
                      </a:endParaRPr>
                    </a:p>
                  </a:txBody>
                  <a:tcPr marL="5226" marR="5226" marT="5226" marB="0" anchor="ctr"/>
                </a:tc>
                <a:extLst>
                  <a:ext uri="{0D108BD9-81ED-4DB2-BD59-A6C34878D82A}">
                    <a16:rowId xmlns:a16="http://schemas.microsoft.com/office/drawing/2014/main" xmlns="" val="2545430386"/>
                  </a:ext>
                </a:extLst>
              </a:tr>
              <a:tr h="377572">
                <a:tc>
                  <a:txBody>
                    <a:bodyPr/>
                    <a:lstStyle/>
                    <a:p>
                      <a:pPr algn="l" fontAlgn="b"/>
                      <a:r>
                        <a:rPr lang="zh-CN" altLang="en-US" sz="1050" b="1" u="none" strike="noStrike">
                          <a:effectLst/>
                        </a:rPr>
                        <a:t>课次</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ctr"/>
                      <a:r>
                        <a:rPr lang="zh-CN" altLang="en-US" sz="1050" b="1" u="none" strike="noStrike">
                          <a:effectLst/>
                        </a:rPr>
                        <a:t>类型</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学时</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授课教师</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分组名</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授课内容</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b"/>
                      <a:r>
                        <a:rPr lang="zh-CN" altLang="en-US" sz="1050" b="1" u="none" strike="noStrike">
                          <a:effectLst/>
                        </a:rPr>
                        <a:t>课堂讲授</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zh-CN" altLang="en-US" sz="1050" b="1" u="none" strike="noStrike">
                          <a:effectLst/>
                        </a:rPr>
                        <a:t>课堂讨论</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zh-CN" altLang="en-US" sz="1050" b="1" u="none" strike="noStrike">
                          <a:effectLst/>
                        </a:rPr>
                        <a:t>自学</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zh-CN" altLang="en-US" sz="1050" b="1" u="none" strike="noStrike">
                          <a:effectLst/>
                        </a:rPr>
                        <a:t>测试</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zh-CN" altLang="en-US" sz="1050" b="1" u="none" strike="noStrike">
                          <a:effectLst/>
                        </a:rPr>
                        <a:t>翻转课堂主要活动内容</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zh-CN" altLang="en-US" sz="1050" b="1" u="none" strike="noStrike">
                          <a:effectLst/>
                        </a:rPr>
                        <a:t>活动形式</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zh-CN" altLang="en-US" sz="1050" b="1" u="none" strike="noStrike">
                          <a:effectLst/>
                        </a:rPr>
                        <a:t>备注</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extLst>
                  <a:ext uri="{0D108BD9-81ED-4DB2-BD59-A6C34878D82A}">
                    <a16:rowId xmlns:a16="http://schemas.microsoft.com/office/drawing/2014/main" xmlns="" val="574055268"/>
                  </a:ext>
                </a:extLst>
              </a:tr>
              <a:tr h="362765">
                <a:tc>
                  <a:txBody>
                    <a:bodyPr/>
                    <a:lstStyle/>
                    <a:p>
                      <a:pPr algn="r" fontAlgn="b"/>
                      <a:r>
                        <a:rPr lang="en-US" altLang="zh-CN" sz="1050" b="1" u="none" strike="noStrike">
                          <a:effectLst/>
                        </a:rPr>
                        <a:t>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讲课</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冯现刚</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　</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心理学的研究对象、方法</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en-US" altLang="zh-CN" sz="1050" b="1" u="none" strike="noStrike">
                          <a:effectLst/>
                        </a:rPr>
                        <a:t>2</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rowSpan="23">
                  <a:txBody>
                    <a:bodyPr/>
                    <a:lstStyle/>
                    <a:p>
                      <a:pPr algn="l" fontAlgn="t"/>
                      <a:r>
                        <a:rPr lang="zh-CN" altLang="en-US" sz="1050" b="1" u="none" strike="noStrike">
                          <a:effectLst/>
                        </a:rPr>
                        <a:t>自学时间不需要安排教室</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tc>
                <a:extLst>
                  <a:ext uri="{0D108BD9-81ED-4DB2-BD59-A6C34878D82A}">
                    <a16:rowId xmlns:a16="http://schemas.microsoft.com/office/drawing/2014/main" xmlns="" val="4011012767"/>
                  </a:ext>
                </a:extLst>
              </a:tr>
              <a:tr h="244311">
                <a:tc>
                  <a:txBody>
                    <a:bodyPr/>
                    <a:lstStyle/>
                    <a:p>
                      <a:pPr algn="r" fontAlgn="b"/>
                      <a:r>
                        <a:rPr lang="en-US" altLang="zh-CN" sz="1050" b="1" u="none" strike="noStrike">
                          <a:effectLst/>
                        </a:rPr>
                        <a:t>2</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讲课</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冯现刚</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　</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心理学的发展历史、心理学理论流派</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en-US" altLang="zh-CN" sz="1050" b="1" u="none" strike="noStrike">
                          <a:effectLst/>
                        </a:rPr>
                        <a:t>2</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2967320443"/>
                  </a:ext>
                </a:extLst>
              </a:tr>
              <a:tr h="163092">
                <a:tc>
                  <a:txBody>
                    <a:bodyPr/>
                    <a:lstStyle/>
                    <a:p>
                      <a:pPr algn="r" fontAlgn="b"/>
                      <a:r>
                        <a:rPr lang="en-US" altLang="zh-CN" sz="1050" b="1" u="none" strike="noStrike">
                          <a:effectLst/>
                        </a:rPr>
                        <a:t>3</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讲课</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冯现刚</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　</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心理的神经生理机制</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4</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2903572638"/>
                  </a:ext>
                </a:extLst>
              </a:tr>
              <a:tr h="163092">
                <a:tc>
                  <a:txBody>
                    <a:bodyPr/>
                    <a:lstStyle/>
                    <a:p>
                      <a:pPr algn="r" fontAlgn="b"/>
                      <a:r>
                        <a:rPr lang="en-US" altLang="zh-CN" sz="1050" b="1" u="none" strike="noStrike">
                          <a:effectLst/>
                        </a:rPr>
                        <a:t>4</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讲课</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冯现刚</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　</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感觉概述、视觉</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en-US" altLang="zh-CN" sz="1050" b="1" u="none" strike="noStrike">
                          <a:effectLst/>
                        </a:rPr>
                        <a:t>2</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形成性测试</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3369672642"/>
                  </a:ext>
                </a:extLst>
              </a:tr>
              <a:tr h="163092">
                <a:tc>
                  <a:txBody>
                    <a:bodyPr/>
                    <a:lstStyle/>
                    <a:p>
                      <a:pPr algn="r" fontAlgn="b"/>
                      <a:r>
                        <a:rPr lang="en-US" altLang="zh-CN" sz="1050" b="1" u="none" strike="noStrike">
                          <a:effectLst/>
                        </a:rPr>
                        <a:t>5</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讲课</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冯现刚</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　</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听觉、其他感觉</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en-US" altLang="zh-CN" sz="1050" b="1" u="none" strike="noStrike">
                          <a:effectLst/>
                        </a:rPr>
                        <a:t>2</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2</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1485667718"/>
                  </a:ext>
                </a:extLst>
              </a:tr>
              <a:tr h="244311">
                <a:tc>
                  <a:txBody>
                    <a:bodyPr/>
                    <a:lstStyle/>
                    <a:p>
                      <a:pPr algn="r" fontAlgn="b"/>
                      <a:r>
                        <a:rPr lang="en-US" altLang="zh-CN" sz="1050" b="1" u="none" strike="noStrike">
                          <a:effectLst/>
                        </a:rPr>
                        <a:t>6</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翻转课堂</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冯现刚</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分组</a:t>
                      </a:r>
                      <a:r>
                        <a:rPr lang="en-US" altLang="zh-CN" sz="1050" b="1" u="none" strike="noStrike">
                          <a:effectLst/>
                        </a:rPr>
                        <a:t>1</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感觉研究的最新进展</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3</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翻转课堂、形成性测试</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zh-CN" altLang="en-US" sz="1050" b="1" u="none" strike="noStrike">
                          <a:effectLst/>
                        </a:rPr>
                        <a:t>小组汇报</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2786440223"/>
                  </a:ext>
                </a:extLst>
              </a:tr>
              <a:tr h="163092">
                <a:tc>
                  <a:txBody>
                    <a:bodyPr/>
                    <a:lstStyle/>
                    <a:p>
                      <a:pPr algn="r" fontAlgn="b"/>
                      <a:r>
                        <a:rPr lang="en-US" altLang="zh-CN" sz="1050" b="1" u="none" strike="noStrike">
                          <a:effectLst/>
                        </a:rPr>
                        <a:t>7</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讲课</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冯现刚</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　</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知觉的一般概念、特性</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en-US" altLang="zh-CN" sz="1050" b="1" u="none" strike="noStrike">
                          <a:effectLst/>
                        </a:rPr>
                        <a:t>3</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4238955136"/>
                  </a:ext>
                </a:extLst>
              </a:tr>
              <a:tr h="244311">
                <a:tc>
                  <a:txBody>
                    <a:bodyPr/>
                    <a:lstStyle/>
                    <a:p>
                      <a:pPr algn="r" fontAlgn="b"/>
                      <a:r>
                        <a:rPr lang="en-US" altLang="zh-CN" sz="1050" b="1" u="none" strike="noStrike">
                          <a:effectLst/>
                        </a:rPr>
                        <a:t>8</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讲课</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冯现刚</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　</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空间知觉、时间知觉、运动知觉</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en-US" altLang="zh-CN" sz="1050" b="1" u="none" strike="noStrike">
                          <a:effectLst/>
                        </a:rPr>
                        <a:t>2</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772005494"/>
                  </a:ext>
                </a:extLst>
              </a:tr>
              <a:tr h="244311">
                <a:tc>
                  <a:txBody>
                    <a:bodyPr/>
                    <a:lstStyle/>
                    <a:p>
                      <a:pPr algn="r" fontAlgn="b"/>
                      <a:r>
                        <a:rPr lang="en-US" altLang="zh-CN" sz="1050" b="1" u="none" strike="noStrike">
                          <a:effectLst/>
                        </a:rPr>
                        <a:t>9</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翻转课堂</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冯现刚</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分组</a:t>
                      </a:r>
                      <a:r>
                        <a:rPr lang="en-US" altLang="zh-CN" sz="1050" b="1" u="none" strike="noStrike">
                          <a:effectLst/>
                        </a:rPr>
                        <a:t>2</a:t>
                      </a:r>
                      <a:endParaRPr lang="en-US" altLang="zh-CN"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错觉</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3</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翻转课堂形成性测试</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zh-CN" altLang="en-US" sz="1050" b="1" u="none" strike="noStrike">
                          <a:effectLst/>
                        </a:rPr>
                        <a:t>小组汇报</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1337744391"/>
                  </a:ext>
                </a:extLst>
              </a:tr>
              <a:tr h="163092">
                <a:tc>
                  <a:txBody>
                    <a:bodyPr/>
                    <a:lstStyle/>
                    <a:p>
                      <a:pPr algn="r" fontAlgn="b"/>
                      <a:r>
                        <a:rPr lang="en-US" altLang="zh-CN" sz="1050" b="1" u="none" strike="noStrike">
                          <a:effectLst/>
                        </a:rPr>
                        <a:t>10</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讲课</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冯现刚</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　</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意识</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en-US" altLang="zh-CN" sz="1050" b="1" u="none" strike="noStrike">
                          <a:effectLst/>
                        </a:rPr>
                        <a:t>4</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664064596"/>
                  </a:ext>
                </a:extLst>
              </a:tr>
              <a:tr h="214234">
                <a:tc>
                  <a:txBody>
                    <a:bodyPr/>
                    <a:lstStyle/>
                    <a:p>
                      <a:pPr algn="r" fontAlgn="b"/>
                      <a:r>
                        <a:rPr lang="en-US" altLang="zh-CN" sz="1050" b="1" u="none" strike="noStrike">
                          <a:effectLst/>
                        </a:rPr>
                        <a:t>11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dirty="0">
                          <a:effectLst/>
                        </a:rPr>
                        <a:t>讲课</a:t>
                      </a:r>
                      <a:endParaRPr lang="zh-CN" altLang="en-US" sz="1050" b="1" i="0" u="none" strike="noStrike" dirty="0">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冯现刚</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　</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记忆的一般概念、感觉记忆、短时记忆、长时记忆</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en-US" altLang="zh-CN" sz="1050" b="1" u="none" strike="noStrike">
                          <a:effectLst/>
                        </a:rPr>
                        <a:t>4</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3159874469"/>
                  </a:ext>
                </a:extLst>
              </a:tr>
              <a:tr h="163092">
                <a:tc>
                  <a:txBody>
                    <a:bodyPr/>
                    <a:lstStyle/>
                    <a:p>
                      <a:pPr algn="r" fontAlgn="b"/>
                      <a:r>
                        <a:rPr lang="en-US" altLang="zh-CN" sz="1050" b="1" u="none" strike="noStrike">
                          <a:effectLst/>
                        </a:rPr>
                        <a:t>12</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讲课</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冯现刚</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　</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记忆的神经生理机制</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4</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3710152013"/>
                  </a:ext>
                </a:extLst>
              </a:tr>
              <a:tr h="244311">
                <a:tc>
                  <a:txBody>
                    <a:bodyPr/>
                    <a:lstStyle/>
                    <a:p>
                      <a:pPr algn="r" fontAlgn="b"/>
                      <a:r>
                        <a:rPr lang="en-US" altLang="zh-CN" sz="1050" b="1" u="none" strike="noStrike">
                          <a:effectLst/>
                        </a:rPr>
                        <a:t>13</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翻转课堂</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dirty="0">
                          <a:effectLst/>
                        </a:rPr>
                        <a:t>4</a:t>
                      </a:r>
                      <a:endParaRPr lang="en-US" altLang="zh-CN" sz="1050" b="1" i="0" u="none" strike="noStrike" dirty="0">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冯现刚</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分组</a:t>
                      </a:r>
                      <a:r>
                        <a:rPr lang="en-US" altLang="zh-CN" sz="1050" b="1" u="none" strike="noStrike">
                          <a:effectLst/>
                        </a:rPr>
                        <a:t>3</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记忆的研究进展</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3</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翻转课堂</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zh-CN" altLang="en-US" sz="1050" b="1" u="none" strike="noStrike">
                          <a:effectLst/>
                        </a:rPr>
                        <a:t>小组汇报</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1075410481"/>
                  </a:ext>
                </a:extLst>
              </a:tr>
              <a:tr h="244311">
                <a:tc>
                  <a:txBody>
                    <a:bodyPr/>
                    <a:lstStyle/>
                    <a:p>
                      <a:pPr algn="r" fontAlgn="b"/>
                      <a:r>
                        <a:rPr lang="en-US" altLang="zh-CN" sz="1050" b="1" u="none" strike="noStrike">
                          <a:effectLst/>
                        </a:rPr>
                        <a:t>14</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讲课</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冯现刚</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　</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dirty="0">
                          <a:effectLst/>
                        </a:rPr>
                        <a:t>思维的一般概念、表象、概念</a:t>
                      </a:r>
                      <a:endParaRPr lang="zh-CN" altLang="en-US" sz="1050" b="1" i="0" u="none" strike="noStrike" dirty="0">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en-US" altLang="zh-CN" sz="1050" b="1" u="none" strike="noStrike">
                          <a:effectLst/>
                        </a:rPr>
                        <a:t>3</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555293927"/>
                  </a:ext>
                </a:extLst>
              </a:tr>
              <a:tr h="163092">
                <a:tc>
                  <a:txBody>
                    <a:bodyPr/>
                    <a:lstStyle/>
                    <a:p>
                      <a:pPr algn="r" fontAlgn="b"/>
                      <a:r>
                        <a:rPr lang="en-US" altLang="zh-CN" sz="1050" b="1" u="none" strike="noStrike">
                          <a:effectLst/>
                        </a:rPr>
                        <a:t>15</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讲课</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冯现刚</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　</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推理、问题解决</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en-US" altLang="zh-CN" sz="1050" b="1" u="none" strike="noStrike">
                          <a:effectLst/>
                        </a:rPr>
                        <a:t>2</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2</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770138815"/>
                  </a:ext>
                </a:extLst>
              </a:tr>
              <a:tr h="244311">
                <a:tc>
                  <a:txBody>
                    <a:bodyPr/>
                    <a:lstStyle/>
                    <a:p>
                      <a:pPr algn="r" fontAlgn="b"/>
                      <a:r>
                        <a:rPr lang="en-US" altLang="zh-CN" sz="1050" b="1" u="none" strike="noStrike">
                          <a:effectLst/>
                        </a:rPr>
                        <a:t>16</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翻转课堂</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冯现刚</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分组</a:t>
                      </a: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决策</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3</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翻转课堂</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zh-CN" altLang="en-US" sz="1050" b="1" u="none" strike="noStrike">
                          <a:effectLst/>
                        </a:rPr>
                        <a:t>小组汇报</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4017715901"/>
                  </a:ext>
                </a:extLst>
              </a:tr>
              <a:tr h="163092">
                <a:tc>
                  <a:txBody>
                    <a:bodyPr/>
                    <a:lstStyle/>
                    <a:p>
                      <a:pPr algn="r" fontAlgn="b"/>
                      <a:r>
                        <a:rPr lang="en-US" altLang="zh-CN" sz="1050" b="1" u="none" strike="noStrike">
                          <a:effectLst/>
                        </a:rPr>
                        <a:t>17</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讲课</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刘晓秋</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　</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动机</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en-US" altLang="zh-CN" sz="1050" b="1" u="none" strike="noStrike">
                          <a:effectLst/>
                        </a:rPr>
                        <a:t>2</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2</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916299737"/>
                  </a:ext>
                </a:extLst>
              </a:tr>
              <a:tr h="244311">
                <a:tc>
                  <a:txBody>
                    <a:bodyPr/>
                    <a:lstStyle/>
                    <a:p>
                      <a:pPr algn="r" fontAlgn="b"/>
                      <a:r>
                        <a:rPr lang="en-US" altLang="zh-CN" sz="1050" b="1" u="none" strike="noStrike">
                          <a:effectLst/>
                        </a:rPr>
                        <a:t>18</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讲课</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刘晓秋</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　</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情绪的一般概念、情绪的外部表现</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en-US" altLang="zh-CN" sz="1050" b="1" u="none" strike="noStrike">
                          <a:effectLst/>
                        </a:rPr>
                        <a:t>3</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428824464"/>
                  </a:ext>
                </a:extLst>
              </a:tr>
              <a:tr h="163092">
                <a:tc>
                  <a:txBody>
                    <a:bodyPr/>
                    <a:lstStyle/>
                    <a:p>
                      <a:pPr algn="r" fontAlgn="b"/>
                      <a:r>
                        <a:rPr lang="en-US" altLang="zh-CN" sz="1050" b="1" u="none" strike="noStrike">
                          <a:effectLst/>
                        </a:rPr>
                        <a:t>19</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讲课</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刘晓秋</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　</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情绪理论、情绪的调节</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en-US" altLang="zh-CN" sz="1050" b="1" u="none" strike="noStrike">
                          <a:effectLst/>
                        </a:rPr>
                        <a:t>3</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858947551"/>
                  </a:ext>
                </a:extLst>
              </a:tr>
              <a:tr h="163092">
                <a:tc>
                  <a:txBody>
                    <a:bodyPr/>
                    <a:lstStyle/>
                    <a:p>
                      <a:pPr algn="r" fontAlgn="b"/>
                      <a:r>
                        <a:rPr lang="en-US" altLang="zh-CN" sz="1050" b="1" u="none" strike="noStrike">
                          <a:effectLst/>
                        </a:rPr>
                        <a:t>20</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讲课</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刘晓秋</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a:effectLst/>
                        </a:rPr>
                        <a:t>　</a:t>
                      </a:r>
                      <a:endParaRPr lang="zh-CN" altLang="en-US"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情绪的研究进展</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4</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3906023105"/>
                  </a:ext>
                </a:extLst>
              </a:tr>
              <a:tr h="244311">
                <a:tc>
                  <a:txBody>
                    <a:bodyPr/>
                    <a:lstStyle/>
                    <a:p>
                      <a:pPr algn="r" fontAlgn="b"/>
                      <a:r>
                        <a:rPr lang="en-US" altLang="zh-CN" sz="1050" b="1" u="none" strike="noStrike">
                          <a:effectLst/>
                        </a:rPr>
                        <a:t>21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讲课</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en-US" altLang="zh-CN" sz="1050" b="1" u="none" strike="noStrike">
                          <a:effectLst/>
                        </a:rPr>
                        <a:t>4</a:t>
                      </a:r>
                      <a:endParaRPr lang="en-US" altLang="zh-CN" sz="1050" b="1" i="0" u="none" strike="noStrike">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刘晓秋</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ctr"/>
                      <a:r>
                        <a:rPr lang="zh-CN" altLang="en-US" sz="1050" b="1" u="none" strike="noStrike" dirty="0">
                          <a:effectLst/>
                        </a:rPr>
                        <a:t>分组</a:t>
                      </a:r>
                      <a:r>
                        <a:rPr lang="en-US" altLang="zh-CN" sz="1050" b="1" u="none" strike="noStrike" dirty="0">
                          <a:effectLst/>
                        </a:rPr>
                        <a:t>5</a:t>
                      </a:r>
                      <a:endParaRPr lang="en-US" altLang="zh-CN" sz="1050" b="1" i="0" u="none" strike="noStrike" dirty="0">
                        <a:effectLst/>
                        <a:latin typeface="Times New Roman" panose="02020603050405020304" pitchFamily="18" charset="0"/>
                      </a:endParaRPr>
                    </a:p>
                  </a:txBody>
                  <a:tcPr marL="5226" marR="5226" marT="5226" marB="0" anchor="ctr"/>
                </a:tc>
                <a:tc>
                  <a:txBody>
                    <a:bodyPr/>
                    <a:lstStyle/>
                    <a:p>
                      <a:pPr algn="l" fontAlgn="ctr"/>
                      <a:r>
                        <a:rPr lang="zh-CN" altLang="en-US" sz="1050" b="1" u="none" strike="noStrike">
                          <a:effectLst/>
                        </a:rPr>
                        <a:t>情绪与脑</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3</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1</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翻转课堂</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zh-CN" altLang="en-US" sz="1050" b="1" u="none" strike="noStrike">
                          <a:effectLst/>
                        </a:rPr>
                        <a:t>小组汇报</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518679518"/>
                  </a:ext>
                </a:extLst>
              </a:tr>
              <a:tr h="355362">
                <a:tc>
                  <a:txBody>
                    <a:bodyPr/>
                    <a:lstStyle/>
                    <a:p>
                      <a:pPr algn="r" fontAlgn="b"/>
                      <a:r>
                        <a:rPr lang="en-US" altLang="zh-CN" sz="1050" b="1" u="none" strike="noStrike">
                          <a:effectLst/>
                        </a:rPr>
                        <a:t>22</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考试</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en-US" altLang="zh-CN" sz="1050" b="1" u="none" strike="noStrike">
                          <a:effectLst/>
                        </a:rPr>
                        <a:t>4</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ctr"/>
                      <a:r>
                        <a:rPr lang="zh-CN" altLang="en-US" sz="1050" b="1" u="none" strike="noStrike">
                          <a:effectLst/>
                        </a:rPr>
                        <a:t>刘晓秋、冯现刚</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ctr"/>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考试</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en-US" altLang="zh-CN" sz="1050" b="1" u="none" strike="noStrike">
                          <a:effectLst/>
                        </a:rPr>
                        <a:t>4</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上机考试</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3774743193"/>
                  </a:ext>
                </a:extLst>
              </a:tr>
              <a:tr h="163092">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合计</a:t>
                      </a:r>
                      <a:endParaRPr lang="zh-CN" altLang="en-US" sz="1050" b="1" i="0" u="none" strike="noStrike">
                        <a:effectLst/>
                        <a:latin typeface="宋体" panose="02010600030101010101" pitchFamily="2" charset="-122"/>
                        <a:ea typeface="宋体" panose="02010600030101010101" pitchFamily="2" charset="-122"/>
                      </a:endParaRPr>
                    </a:p>
                  </a:txBody>
                  <a:tcPr marL="5226" marR="5226" marT="5226" marB="0" anchor="b"/>
                </a:tc>
                <a:tc>
                  <a:txBody>
                    <a:bodyPr/>
                    <a:lstStyle/>
                    <a:p>
                      <a:pPr algn="l" fontAlgn="b"/>
                      <a:r>
                        <a:rPr lang="en-US" altLang="zh-CN" sz="1050" b="1" u="none" strike="noStrike">
                          <a:effectLst/>
                        </a:rPr>
                        <a:t>88</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38</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19</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25</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en-US" altLang="zh-CN" sz="1050" b="1" u="none" strike="noStrike">
                          <a:effectLst/>
                        </a:rPr>
                        <a:t>6</a:t>
                      </a:r>
                      <a:endParaRPr lang="en-US" altLang="zh-CN"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a:effectLst/>
                        </a:rPr>
                        <a:t>　</a:t>
                      </a:r>
                      <a:endParaRPr lang="zh-CN" altLang="en-US" sz="1050" b="1" i="0" u="none" strike="noStrike">
                        <a:effectLst/>
                        <a:latin typeface="Arial" panose="020B0604020202020204" pitchFamily="34" charset="0"/>
                      </a:endParaRPr>
                    </a:p>
                  </a:txBody>
                  <a:tcPr marL="5226" marR="5226" marT="5226" marB="0" anchor="b"/>
                </a:tc>
                <a:tc>
                  <a:txBody>
                    <a:bodyPr/>
                    <a:lstStyle/>
                    <a:p>
                      <a:pPr algn="l" fontAlgn="b"/>
                      <a:r>
                        <a:rPr lang="zh-CN" altLang="en-US" sz="1050" b="1" u="none" strike="noStrike" dirty="0">
                          <a:effectLst/>
                        </a:rPr>
                        <a:t>　</a:t>
                      </a:r>
                      <a:endParaRPr lang="zh-CN" altLang="en-US" sz="1050" b="1" i="0" u="none" strike="noStrike" dirty="0">
                        <a:effectLst/>
                        <a:latin typeface="Arial" panose="020B0604020202020204" pitchFamily="34" charset="0"/>
                      </a:endParaRPr>
                    </a:p>
                  </a:txBody>
                  <a:tcPr marL="5226" marR="5226" marT="5226" marB="0" anchor="b"/>
                </a:tc>
                <a:tc vMerge="1">
                  <a:txBody>
                    <a:bodyPr/>
                    <a:lstStyle/>
                    <a:p>
                      <a:endParaRPr lang="zh-CN" altLang="en-US"/>
                    </a:p>
                  </a:txBody>
                  <a:tcPr/>
                </a:tc>
                <a:extLst>
                  <a:ext uri="{0D108BD9-81ED-4DB2-BD59-A6C34878D82A}">
                    <a16:rowId xmlns:a16="http://schemas.microsoft.com/office/drawing/2014/main" xmlns="" val="2409550319"/>
                  </a:ext>
                </a:extLst>
              </a:tr>
            </a:tbl>
          </a:graphicData>
        </a:graphic>
      </p:graphicFrame>
    </p:spTree>
    <p:extLst>
      <p:ext uri="{BB962C8B-B14F-4D97-AF65-F5344CB8AC3E}">
        <p14:creationId xmlns:p14="http://schemas.microsoft.com/office/powerpoint/2010/main" val="1120497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学生自主学习的意识和能力</a:t>
            </a:r>
            <a:endParaRPr lang="zh-CN" altLang="en-US" dirty="0"/>
          </a:p>
        </p:txBody>
      </p:sp>
      <p:sp>
        <p:nvSpPr>
          <p:cNvPr id="3" name="内容占位符 2"/>
          <p:cNvSpPr>
            <a:spLocks noGrp="1"/>
          </p:cNvSpPr>
          <p:nvPr>
            <p:ph idx="1"/>
          </p:nvPr>
        </p:nvSpPr>
        <p:spPr/>
        <p:txBody>
          <a:bodyPr/>
          <a:lstStyle/>
          <a:p>
            <a:r>
              <a:rPr lang="zh-CN" altLang="en-US" dirty="0" smtClean="0"/>
              <a:t>自主学习意识不强</a:t>
            </a:r>
            <a:endParaRPr lang="en-US" altLang="zh-CN" dirty="0" smtClean="0"/>
          </a:p>
          <a:p>
            <a:r>
              <a:rPr lang="zh-CN" altLang="en-US" dirty="0" smtClean="0"/>
              <a:t>自主学习能力较差</a:t>
            </a:r>
            <a:endParaRPr lang="en-US" altLang="zh-CN" dirty="0" smtClean="0"/>
          </a:p>
          <a:p>
            <a:pPr lvl="1"/>
            <a:r>
              <a:rPr lang="zh-CN" altLang="en-US" dirty="0" smtClean="0"/>
              <a:t>获取专业资料和文献的渠道有限</a:t>
            </a:r>
            <a:endParaRPr lang="en-US" altLang="zh-CN" dirty="0" smtClean="0"/>
          </a:p>
          <a:p>
            <a:pPr lvl="1"/>
            <a:r>
              <a:rPr lang="zh-CN" altLang="en-US" dirty="0" smtClean="0"/>
              <a:t>查阅专业资料和文献的能力较差</a:t>
            </a:r>
            <a:endParaRPr lang="en-US" altLang="zh-CN" dirty="0" smtClean="0"/>
          </a:p>
          <a:p>
            <a:pPr lvl="1"/>
            <a:r>
              <a:rPr lang="zh-CN" altLang="en-US" dirty="0" smtClean="0"/>
              <a:t>利用专业资料和文献的能力不强</a:t>
            </a:r>
            <a:endParaRPr lang="zh-CN" altLang="en-US" dirty="0"/>
          </a:p>
        </p:txBody>
      </p:sp>
    </p:spTree>
    <p:extLst>
      <p:ext uri="{BB962C8B-B14F-4D97-AF65-F5344CB8AC3E}">
        <p14:creationId xmlns:p14="http://schemas.microsoft.com/office/powerpoint/2010/main" val="1795713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科学信息获取</a:t>
            </a:r>
            <a:endParaRPr kumimoji="1" lang="zh-CN" altLang="en-US" dirty="0"/>
          </a:p>
        </p:txBody>
      </p:sp>
      <p:sp>
        <p:nvSpPr>
          <p:cNvPr id="3" name="内容占位符 2"/>
          <p:cNvSpPr>
            <a:spLocks noGrp="1"/>
          </p:cNvSpPr>
          <p:nvPr>
            <p:ph idx="1"/>
          </p:nvPr>
        </p:nvSpPr>
        <p:spPr>
          <a:xfrm>
            <a:off x="473809" y="2065361"/>
            <a:ext cx="8915400" cy="3777622"/>
          </a:xfrm>
        </p:spPr>
        <p:txBody>
          <a:bodyPr/>
          <a:lstStyle/>
          <a:p>
            <a:r>
              <a:rPr kumimoji="1" lang="zh-CN" altLang="en-US" dirty="0" smtClean="0"/>
              <a:t>课要早上</a:t>
            </a:r>
            <a:endParaRPr kumimoji="1" lang="en-US" altLang="zh-CN" dirty="0" smtClean="0"/>
          </a:p>
          <a:p>
            <a:r>
              <a:rPr kumimoji="1" lang="zh-CN" altLang="en-US" dirty="0" smtClean="0"/>
              <a:t>可以分阶段上</a:t>
            </a:r>
            <a:endParaRPr kumimoji="1" lang="en-US" altLang="zh-CN" dirty="0" smtClean="0"/>
          </a:p>
          <a:p>
            <a:r>
              <a:rPr kumimoji="1" lang="zh-CN" altLang="en-US" dirty="0" smtClean="0"/>
              <a:t>数据库投资建设须加强</a:t>
            </a:r>
            <a:endParaRPr kumimoji="1" lang="zh-CN" altLang="en-US" dirty="0"/>
          </a:p>
        </p:txBody>
      </p:sp>
      <p:pic>
        <p:nvPicPr>
          <p:cNvPr id="4" name="内容占位符 7"/>
          <p:cNvPicPr preferRelativeResize="0">
            <a:picLocks/>
          </p:cNvPicPr>
          <p:nvPr/>
        </p:nvPicPr>
        <p:blipFill>
          <a:blip r:embed="rId2">
            <a:extLst>
              <a:ext uri="{28A0092B-C50C-407E-A947-70E740481C1C}">
                <a14:useLocalDpi xmlns:a14="http://schemas.microsoft.com/office/drawing/2010/main"/>
              </a:ext>
            </a:extLst>
          </a:blip>
          <a:srcRect/>
          <a:stretch>
            <a:fillRect/>
          </a:stretch>
        </p:blipFill>
        <p:spPr>
          <a:xfrm>
            <a:off x="8766412" y="1905000"/>
            <a:ext cx="3425588" cy="4986552"/>
          </a:xfrm>
          <a:prstGeom prst="rect">
            <a:avLst/>
          </a:prstGeom>
        </p:spPr>
      </p:pic>
      <p:pic>
        <p:nvPicPr>
          <p:cNvPr id="5" name="图片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14920" y="1905000"/>
            <a:ext cx="3463984" cy="497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06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1"/>
            <a:ext cx="12407900" cy="6858000"/>
          </a:xfrm>
          <a:prstGeom prst="rect">
            <a:avLst/>
          </a:prstGeom>
        </p:spPr>
      </p:pic>
      <p:sp>
        <p:nvSpPr>
          <p:cNvPr id="2" name="标题 1"/>
          <p:cNvSpPr>
            <a:spLocks noGrp="1"/>
          </p:cNvSpPr>
          <p:nvPr>
            <p:ph type="title"/>
          </p:nvPr>
        </p:nvSpPr>
        <p:spPr>
          <a:xfrm>
            <a:off x="1870436" y="285443"/>
            <a:ext cx="8911687" cy="1280890"/>
          </a:xfrm>
        </p:spPr>
        <p:txBody>
          <a:bodyPr>
            <a:normAutofit/>
          </a:bodyPr>
          <a:lstStyle/>
          <a:p>
            <a:r>
              <a:rPr lang="zh-CN" altLang="en-US" sz="4000" b="1" dirty="0" smtClean="0"/>
              <a:t>以作业促自主学习</a:t>
            </a:r>
            <a:endParaRPr lang="zh-CN" altLang="en-US" sz="4000" b="1" dirty="0"/>
          </a:p>
        </p:txBody>
      </p:sp>
      <p:sp>
        <p:nvSpPr>
          <p:cNvPr id="3" name="内容占位符 2"/>
          <p:cNvSpPr>
            <a:spLocks noGrp="1"/>
          </p:cNvSpPr>
          <p:nvPr>
            <p:ph idx="1"/>
          </p:nvPr>
        </p:nvSpPr>
        <p:spPr/>
        <p:txBody>
          <a:bodyPr/>
          <a:lstStyle/>
          <a:p>
            <a:r>
              <a:rPr lang="zh-CN" altLang="en-US" dirty="0"/>
              <a:t>￼</a:t>
            </a:r>
          </a:p>
        </p:txBody>
      </p:sp>
    </p:spTree>
    <p:extLst>
      <p:ext uri="{BB962C8B-B14F-4D97-AF65-F5344CB8AC3E}">
        <p14:creationId xmlns:p14="http://schemas.microsoft.com/office/powerpoint/2010/main" val="2200422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关于分组的思考</a:t>
            </a:r>
            <a:endParaRPr lang="zh-CN" altLang="en-US" dirty="0"/>
          </a:p>
        </p:txBody>
      </p:sp>
      <p:sp>
        <p:nvSpPr>
          <p:cNvPr id="3" name="内容占位符 2"/>
          <p:cNvSpPr>
            <a:spLocks noGrp="1"/>
          </p:cNvSpPr>
          <p:nvPr>
            <p:ph idx="1"/>
          </p:nvPr>
        </p:nvSpPr>
        <p:spPr>
          <a:xfrm>
            <a:off x="2032164" y="1905000"/>
            <a:ext cx="8915400" cy="3777622"/>
          </a:xfrm>
        </p:spPr>
        <p:txBody>
          <a:bodyPr/>
          <a:lstStyle/>
          <a:p>
            <a:r>
              <a:rPr lang="zh-CN" altLang="en-US" dirty="0" smtClean="0"/>
              <a:t>随机分组</a:t>
            </a:r>
            <a:endParaRPr lang="en-US" altLang="zh-CN" dirty="0" smtClean="0"/>
          </a:p>
          <a:p>
            <a:r>
              <a:rPr lang="zh-CN" altLang="en-US" dirty="0" smtClean="0"/>
              <a:t>小组自行协商产生领导人</a:t>
            </a:r>
            <a:endParaRPr lang="en-US" altLang="zh-CN" dirty="0" smtClean="0"/>
          </a:p>
          <a:p>
            <a:r>
              <a:rPr lang="zh-CN" altLang="en-US" dirty="0" smtClean="0"/>
              <a:t>小组自行协商分工</a:t>
            </a:r>
            <a:endParaRPr lang="zh-CN" altLang="en-US" dirty="0"/>
          </a:p>
        </p:txBody>
      </p:sp>
    </p:spTree>
    <p:extLst>
      <p:ext uri="{BB962C8B-B14F-4D97-AF65-F5344CB8AC3E}">
        <p14:creationId xmlns:p14="http://schemas.microsoft.com/office/powerpoint/2010/main" val="277458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5" name="内容占位符 4"/>
          <p:cNvPicPr preferRelativeResize="0">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100084" y="-2"/>
            <a:ext cx="4030639" cy="3022979"/>
          </a:xfrm>
        </p:spPr>
      </p:pic>
      <p:pic>
        <p:nvPicPr>
          <p:cNvPr id="6" name="图片 5"/>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30724" y="0"/>
            <a:ext cx="4030638" cy="3022978"/>
          </a:xfrm>
          <a:prstGeom prst="rect">
            <a:avLst/>
          </a:prstGeom>
        </p:spPr>
      </p:pic>
      <p:pic>
        <p:nvPicPr>
          <p:cNvPr id="7" name="图片 6"/>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161361" y="-1"/>
            <a:ext cx="4030639" cy="3022979"/>
          </a:xfrm>
          <a:prstGeom prst="rect">
            <a:avLst/>
          </a:prstGeom>
        </p:spPr>
      </p:pic>
      <p:pic>
        <p:nvPicPr>
          <p:cNvPr id="8" name="图片 7"/>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0" y="3759958"/>
            <a:ext cx="4130723" cy="3098042"/>
          </a:xfrm>
          <a:prstGeom prst="rect">
            <a:avLst/>
          </a:prstGeom>
        </p:spPr>
      </p:pic>
      <p:pic>
        <p:nvPicPr>
          <p:cNvPr id="9" name="图片 8"/>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130723" y="3759957"/>
            <a:ext cx="4130724" cy="3098043"/>
          </a:xfrm>
          <a:prstGeom prst="rect">
            <a:avLst/>
          </a:prstGeom>
        </p:spPr>
      </p:pic>
      <p:pic>
        <p:nvPicPr>
          <p:cNvPr id="10" name="图片 9"/>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261445" y="3759956"/>
            <a:ext cx="4130725" cy="3098044"/>
          </a:xfrm>
          <a:prstGeom prst="rect">
            <a:avLst/>
          </a:prstGeom>
        </p:spPr>
      </p:pic>
      <p:sp>
        <p:nvSpPr>
          <p:cNvPr id="11" name="文本框 10"/>
          <p:cNvSpPr txBox="1"/>
          <p:nvPr/>
        </p:nvSpPr>
        <p:spPr>
          <a:xfrm>
            <a:off x="3593910" y="3022977"/>
            <a:ext cx="4667535" cy="769441"/>
          </a:xfrm>
          <a:prstGeom prst="rect">
            <a:avLst/>
          </a:prstGeom>
          <a:noFill/>
        </p:spPr>
        <p:txBody>
          <a:bodyPr wrap="square" rtlCol="0">
            <a:spAutoFit/>
          </a:bodyPr>
          <a:lstStyle/>
          <a:p>
            <a:pPr algn="ctr"/>
            <a:r>
              <a:rPr kumimoji="1" lang="zh-CN" altLang="en-US" sz="4400" smtClean="0"/>
              <a:t>小  组  汇  报</a:t>
            </a:r>
            <a:endParaRPr kumimoji="1" lang="zh-CN" altLang="en-US" sz="4400"/>
          </a:p>
        </p:txBody>
      </p:sp>
    </p:spTree>
    <p:extLst>
      <p:ext uri="{BB962C8B-B14F-4D97-AF65-F5344CB8AC3E}">
        <p14:creationId xmlns:p14="http://schemas.microsoft.com/office/powerpoint/2010/main" val="482449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丝状">
  <a:themeElements>
    <a:clrScheme name="紫罗兰色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丝状">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111</TotalTime>
  <Words>606</Words>
  <Application>Microsoft Macintosh PowerPoint</Application>
  <PresentationFormat>宽屏</PresentationFormat>
  <Paragraphs>332</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Century Gothic</vt:lpstr>
      <vt:lpstr>Times New Roman</vt:lpstr>
      <vt:lpstr>Wingdings 3</vt:lpstr>
      <vt:lpstr>黑体</vt:lpstr>
      <vt:lpstr>隶书</vt:lpstr>
      <vt:lpstr>宋体</vt:lpstr>
      <vt:lpstr>幼圆</vt:lpstr>
      <vt:lpstr>丝状</vt:lpstr>
      <vt:lpstr>《普通心理学》混合式教学心得汇报</vt:lpstr>
      <vt:lpstr>课程性质</vt:lpstr>
      <vt:lpstr>混合教学的目标</vt:lpstr>
      <vt:lpstr>教学设计</vt:lpstr>
      <vt:lpstr>学生自主学习的意识和能力</vt:lpstr>
      <vt:lpstr>科学信息获取</vt:lpstr>
      <vt:lpstr>以作业促自主学习</vt:lpstr>
      <vt:lpstr>关于分组的思考</vt:lpstr>
      <vt:lpstr>PowerPoint 演示文稿</vt:lpstr>
      <vt:lpstr>互评互议</vt:lpstr>
      <vt:lpstr>小组汇报评议表</vt:lpstr>
      <vt:lpstr>以小组为单位</vt:lpstr>
      <vt:lpstr>爱课教学支持平台作为课堂教学的延伸</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《普通心理学》混合式教学心得汇报</dc:title>
  <dc:creator>g</dc:creator>
  <cp:lastModifiedBy>冯现刚</cp:lastModifiedBy>
  <cp:revision>12</cp:revision>
  <dcterms:created xsi:type="dcterms:W3CDTF">2017-05-15T02:58:01Z</dcterms:created>
  <dcterms:modified xsi:type="dcterms:W3CDTF">2017-05-15T08:09:51Z</dcterms:modified>
</cp:coreProperties>
</file>