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64" r:id="rId5"/>
    <p:sldId id="259" r:id="rId6"/>
    <p:sldId id="265" r:id="rId7"/>
    <p:sldId id="270" r:id="rId8"/>
    <p:sldId id="271" r:id="rId9"/>
    <p:sldId id="260" r:id="rId10"/>
    <p:sldId id="266" r:id="rId11"/>
    <p:sldId id="272" r:id="rId12"/>
    <p:sldId id="261" r:id="rId13"/>
    <p:sldId id="267" r:id="rId14"/>
    <p:sldId id="273" r:id="rId15"/>
    <p:sldId id="274" r:id="rId16"/>
    <p:sldId id="275" r:id="rId17"/>
    <p:sldId id="276" r:id="rId18"/>
    <p:sldId id="262" r:id="rId19"/>
    <p:sldId id="268" r:id="rId20"/>
    <p:sldId id="277" r:id="rId21"/>
    <p:sldId id="263" r:id="rId22"/>
    <p:sldId id="278" r:id="rId23"/>
    <p:sldId id="269" r:id="rId24"/>
    <p:sldId id="279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xiang" initials="X" lastIdx="3" clrIdx="0">
    <p:extLst>
      <p:ext uri="{19B8F6BF-5375-455C-9EA6-DF929625EA0E}">
        <p15:presenceInfo xmlns:p15="http://schemas.microsoft.com/office/powerpoint/2012/main" userId="Xuexi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E2FFB-0D73-4EB9-8A56-5CF94C66983B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36C82-5D03-4767-B036-2D335F7BB9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86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dirty="0" smtClean="0"/>
              <a:t>http://</a:t>
            </a:r>
            <a:r>
              <a:rPr lang="en-US" altLang="zh-CN" dirty="0" err="1" smtClean="0"/>
              <a:t>docer.wps.cn</a:t>
            </a:r>
            <a:endParaRPr lang="zh-CN" altLang="en-US" smtClean="0"/>
          </a:p>
        </p:txBody>
      </p:sp>
      <p:sp>
        <p:nvSpPr>
          <p:cNvPr id="614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7C5049F3-3D5C-4E9A-BAC2-EDB7611057F4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algn="r" eaLnBrk="1" hangingPunct="1">
                <a:buFont typeface="Arial" panose="020B0604020202020204" pitchFamily="34" charset="0"/>
                <a:buNone/>
              </a:p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5293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6721477"/>
            <a:ext cx="12192000" cy="136524"/>
          </a:xfrm>
          <a:prstGeom prst="rect">
            <a:avLst/>
          </a:prstGeom>
          <a:solidFill>
            <a:srgbClr val="32B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98"/>
            <a:ext cx="12192000" cy="44823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34F-158E-4D6F-AD72-105E85F712B6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1459-0D43-46D5-B997-59F032EA7AE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2774" y="1778000"/>
            <a:ext cx="7146451" cy="1638300"/>
          </a:xfrm>
          <a:prstGeom prst="rect">
            <a:avLst/>
          </a:prstGeom>
          <a:noFill/>
          <a:ln w="12700">
            <a:solidFill>
              <a:schemeClr val="bg1"/>
            </a:solidFill>
            <a:prstDash val="dash"/>
          </a:ln>
          <a:effectLst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 i="0">
                <a:solidFill>
                  <a:schemeClr val="bg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2774" y="5016500"/>
            <a:ext cx="7146451" cy="615419"/>
          </a:xfrm>
          <a:noFill/>
          <a:ln w="12700">
            <a:noFill/>
          </a:ln>
          <a:effectLst/>
        </p:spPr>
        <p:txBody>
          <a:bodyPr wrap="square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3886200" y="5631919"/>
            <a:ext cx="4648200" cy="45719"/>
            <a:chOff x="3886200" y="5631919"/>
            <a:chExt cx="4648200" cy="45719"/>
          </a:xfrm>
        </p:grpSpPr>
        <p:sp>
          <p:nvSpPr>
            <p:cNvPr id="16" name="矩形 15"/>
            <p:cNvSpPr/>
            <p:nvPr userDrawn="1"/>
          </p:nvSpPr>
          <p:spPr>
            <a:xfrm>
              <a:off x="3886200" y="5631919"/>
              <a:ext cx="7747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4660900" y="5631919"/>
              <a:ext cx="774700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 userDrawn="1"/>
          </p:nvSpPr>
          <p:spPr>
            <a:xfrm>
              <a:off x="5435600" y="5631919"/>
              <a:ext cx="774700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 userDrawn="1"/>
          </p:nvSpPr>
          <p:spPr>
            <a:xfrm>
              <a:off x="6210300" y="5631919"/>
              <a:ext cx="774700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 userDrawn="1"/>
          </p:nvSpPr>
          <p:spPr>
            <a:xfrm>
              <a:off x="6985000" y="5631919"/>
              <a:ext cx="774700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 userDrawn="1"/>
          </p:nvSpPr>
          <p:spPr>
            <a:xfrm>
              <a:off x="7759700" y="5631919"/>
              <a:ext cx="774700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5175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34F-158E-4D6F-AD72-105E85F712B6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1459-0D43-46D5-B997-59F032EA7A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7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34F-158E-4D6F-AD72-105E85F712B6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1459-0D43-46D5-B997-59F032EA7A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18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34F-158E-4D6F-AD72-105E85F712B6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1459-0D43-46D5-B997-59F032EA7A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50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786743"/>
            <a:ext cx="10515600" cy="1070339"/>
          </a:xfrm>
        </p:spPr>
        <p:txBody>
          <a:bodyPr anchor="b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8840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34F-158E-4D6F-AD72-105E85F712B6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1459-0D43-46D5-B997-59F032EA7A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7284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34F-158E-4D6F-AD72-105E85F712B6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1459-0D43-46D5-B997-59F032EA7A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87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34F-158E-4D6F-AD72-105E85F712B6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1459-0D43-46D5-B997-59F032EA7A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4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34F-158E-4D6F-AD72-105E85F712B6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1459-0D43-46D5-B997-59F032EA7A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37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34F-158E-4D6F-AD72-105E85F712B6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1459-0D43-46D5-B997-59F032EA7AE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99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34F-158E-4D6F-AD72-105E85F712B6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1459-0D43-46D5-B997-59F032EA7A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73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34F-158E-4D6F-AD72-105E85F712B6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1459-0D43-46D5-B997-59F032EA7A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47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115"/>
            <a:ext cx="12192000" cy="597688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927098"/>
            <a:ext cx="12192000" cy="593090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1086" y="0"/>
            <a:ext cx="12192000" cy="927098"/>
          </a:xfrm>
          <a:prstGeom prst="rect">
            <a:avLst/>
          </a:prstGeom>
          <a:solidFill>
            <a:srgbClr val="32B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746" y="1193800"/>
            <a:ext cx="10680337" cy="503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119A34F-158E-4D6F-AD72-105E85F712B6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1F71459-0D43-46D5-B997-59F032EA7AE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746" y="165290"/>
            <a:ext cx="10680337" cy="601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8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50000"/>
        <a:buFont typeface="Wingdings" panose="05000000000000000000" pitchFamily="2" charset="2"/>
        <a:buChar char="u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notesSlide" Target="../notesSlides/notesSlide1.xml"/><Relationship Id="rId3" Type="http://schemas.openxmlformats.org/officeDocument/2006/relationships/tags" Target="../tags/tag5.xml"/><Relationship Id="rId21" Type="http://schemas.openxmlformats.org/officeDocument/2006/relationships/slide" Target="slide9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slide" Target="slide5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slide" Target="slide21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slide" Target="slide18.xml"/><Relationship Id="rId10" Type="http://schemas.openxmlformats.org/officeDocument/2006/relationships/tags" Target="../tags/tag12.xml"/><Relationship Id="rId19" Type="http://schemas.openxmlformats.org/officeDocument/2006/relationships/slide" Target="slide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机能实验学  混合式教学改革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回顾与展望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基础医学院      实验教学管理中心      薛翔</a:t>
            </a:r>
            <a:endParaRPr lang="en-US" altLang="zh-CN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49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教学计划的安排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sz="3200" dirty="0" smtClean="0"/>
              <a:t>机能</a:t>
            </a:r>
            <a:r>
              <a:rPr lang="zh-CN" altLang="zh-CN" sz="3200" dirty="0"/>
              <a:t>实验</a:t>
            </a:r>
            <a:r>
              <a:rPr lang="zh-CN" altLang="zh-CN" sz="3200" dirty="0" smtClean="0"/>
              <a:t>学</a:t>
            </a:r>
            <a:r>
              <a:rPr lang="zh-CN" altLang="en-US" sz="3200" dirty="0" smtClean="0"/>
              <a:t>课程</a:t>
            </a:r>
            <a:r>
              <a:rPr lang="zh-CN" altLang="zh-CN" sz="3200" dirty="0" smtClean="0"/>
              <a:t>主要</a:t>
            </a:r>
            <a:r>
              <a:rPr lang="zh-CN" altLang="zh-CN" sz="3200" dirty="0"/>
              <a:t>包括三部分的</a:t>
            </a:r>
            <a:r>
              <a:rPr lang="zh-CN" altLang="zh-CN" sz="3200" dirty="0" smtClean="0"/>
              <a:t>内容</a:t>
            </a:r>
            <a:r>
              <a:rPr lang="zh-CN" altLang="en-US" sz="3200" dirty="0" smtClean="0"/>
              <a:t>、分两个学期教学</a:t>
            </a:r>
            <a:r>
              <a:rPr lang="zh-CN" altLang="zh-CN" sz="3200" dirty="0" smtClean="0"/>
              <a:t>：</a:t>
            </a:r>
            <a:endParaRPr lang="en-US" altLang="zh-CN" sz="3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3200" dirty="0" smtClean="0"/>
              <a:t>第</a:t>
            </a:r>
            <a:r>
              <a:rPr lang="zh-CN" altLang="zh-CN" sz="3200" dirty="0"/>
              <a:t>一部分，介绍实验基本知识、技术和方法</a:t>
            </a:r>
            <a:r>
              <a:rPr lang="zh-CN" altLang="zh-CN" sz="3200" dirty="0" smtClean="0"/>
              <a:t>。</a:t>
            </a:r>
            <a:endParaRPr lang="en-US" altLang="zh-CN" sz="3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3200" dirty="0" smtClean="0"/>
              <a:t>第二</a:t>
            </a:r>
            <a:r>
              <a:rPr lang="zh-CN" altLang="zh-CN" sz="3200" dirty="0"/>
              <a:t>部分，了解和学习科研基本方法与研究技术进展</a:t>
            </a:r>
            <a:r>
              <a:rPr lang="zh-CN" altLang="zh-CN" sz="3200" dirty="0" smtClean="0"/>
              <a:t>。</a:t>
            </a:r>
            <a:endParaRPr lang="en-US" altLang="zh-CN" sz="3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3200" dirty="0" smtClean="0"/>
              <a:t>第三</a:t>
            </a:r>
            <a:r>
              <a:rPr lang="zh-CN" altLang="zh-CN" sz="3200" dirty="0"/>
              <a:t>部分，机能学实验项目具体操作与练习</a:t>
            </a:r>
            <a:r>
              <a:rPr lang="zh-CN" altLang="zh-CN" sz="3200" dirty="0" smtClean="0"/>
              <a:t>。</a:t>
            </a:r>
            <a:endParaRPr lang="zh-CN" altLang="zh-CN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09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教学计划的安排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607925"/>
              </p:ext>
            </p:extLst>
          </p:nvPr>
        </p:nvGraphicFramePr>
        <p:xfrm>
          <a:off x="437745" y="1702341"/>
          <a:ext cx="5286047" cy="4824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3787"/>
                <a:gridCol w="508566"/>
                <a:gridCol w="1203694"/>
              </a:tblGrid>
              <a:tr h="36657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春季学期：</a:t>
                      </a:r>
                      <a:endParaRPr lang="zh-CN" alt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学时</a:t>
                      </a:r>
                      <a:endParaRPr lang="zh-CN" altLang="en-US" sz="1400" b="1" i="0" u="none" strike="noStrike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教学方式</a:t>
                      </a:r>
                      <a:endParaRPr lang="zh-CN" altLang="en-US" sz="1400" b="1" i="0" u="none" strike="noStrike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6657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机能学绪论</a:t>
                      </a:r>
                      <a:endParaRPr lang="zh-CN" alt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lang="en-US" altLang="zh-CN" sz="1200" b="1" i="0" u="none" strike="noStrike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传统教学</a:t>
                      </a:r>
                      <a:endParaRPr lang="zh-CN" alt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6657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探索性实验介绍与设计方法</a:t>
                      </a:r>
                      <a:endParaRPr lang="zh-CN" alt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lang="en-US" altLang="zh-CN" sz="1200" b="1" i="0" u="none" strike="noStrike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传统教学</a:t>
                      </a:r>
                      <a:endParaRPr lang="zh-CN" altLang="en-US" sz="1400" b="1" i="0" u="none" strike="noStrike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4479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人类疾病动物模型复制、实验报告与实验论文写作方法</a:t>
                      </a:r>
                      <a:endParaRPr lang="zh-CN" altLang="en-US" sz="1400" b="1" i="0" u="none" strike="noStrike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lang="en-US" altLang="zh-CN" sz="1200" b="1" i="0" u="none" strike="noStrike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传统教学</a:t>
                      </a:r>
                      <a:endParaRPr lang="zh-CN" altLang="en-US" sz="1400" b="1" i="0" u="none" strike="noStrike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6657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人体心电、视野测定</a:t>
                      </a:r>
                      <a:endParaRPr lang="zh-CN" altLang="en-US" sz="1400" b="1" i="0" u="none" strike="noStrike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endParaRPr lang="en-US" altLang="zh-CN" sz="1200" b="1" i="0" u="none" strike="noStrike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传统教学</a:t>
                      </a:r>
                      <a:endParaRPr lang="zh-CN" altLang="en-US" sz="1400" b="1" i="0" u="none" strike="noStrike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6657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动物手术方法、器械使用</a:t>
                      </a:r>
                      <a:endParaRPr lang="zh-CN" altLang="en-US" sz="1400" b="1" i="0" u="none" strike="noStrike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endParaRPr lang="en-US" altLang="zh-CN" sz="1200" b="1" i="0" u="none" strike="noStrike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传统教学</a:t>
                      </a:r>
                      <a:endParaRPr lang="zh-CN" alt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4479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不同类型缺氧、</a:t>
                      </a:r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家兔高血钾症（虚拟）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endParaRPr lang="en-US" altLang="zh-CN" sz="1200" b="1" i="0" u="none" strike="noStrike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传统教学</a:t>
                      </a:r>
                      <a:r>
                        <a:rPr lang="en-US" altLang="zh-CN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+</a:t>
                      </a:r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自主学习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9810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蛙类基本操作、</a:t>
                      </a:r>
                      <a:r>
                        <a:rPr lang="en-US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P</a:t>
                      </a:r>
                      <a:r>
                        <a:rPr lang="en-US" sz="1600" b="1" u="none" strike="noStrike">
                          <a:solidFill>
                            <a:schemeClr val="accent1"/>
                          </a:solidFill>
                          <a:effectLst/>
                        </a:rPr>
                        <a:t>clab</a:t>
                      </a:r>
                      <a:r>
                        <a:rPr lang="zh-CN" altLang="en-US" sz="1600" b="1" u="none" strike="noStrike">
                          <a:solidFill>
                            <a:schemeClr val="accent1"/>
                          </a:solidFill>
                          <a:effectLst/>
                        </a:rPr>
                        <a:t>使用</a:t>
                      </a:r>
                      <a:endParaRPr lang="zh-CN" altLang="en-US" sz="1400" b="1" i="0" u="none" strike="noStrike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endParaRPr lang="en-US" altLang="zh-CN" sz="1200" b="1" i="0" u="none" strike="noStrike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传统教学</a:t>
                      </a:r>
                      <a:endParaRPr lang="zh-CN" alt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6657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期前收缩和代偿间歇、反射弧分析</a:t>
                      </a:r>
                      <a:endParaRPr lang="zh-CN" alt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endParaRPr lang="en-US" altLang="zh-CN" sz="1200" b="1" i="0" u="none" strike="noStrike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传统教学</a:t>
                      </a:r>
                      <a:endParaRPr lang="zh-CN" altLang="en-US" sz="1400" b="1" i="0" u="none" strike="noStrike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88351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坐骨神经干腓肠肌标本制备、肌肉收缩性质、</a:t>
                      </a:r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神经干动作电位传导速度及兴奋性测定（虚拟）、神经干标本制备（虚拟）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endParaRPr lang="en-US" altLang="zh-CN" sz="1200" b="1" i="0" u="none" strike="noStrike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传统教学</a:t>
                      </a:r>
                      <a:r>
                        <a:rPr lang="en-US" altLang="zh-CN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+</a:t>
                      </a:r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自主学习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4479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探索性实验设计点评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lang="en-US" altLang="zh-CN" sz="12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翻转课堂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662775"/>
              </p:ext>
            </p:extLst>
          </p:nvPr>
        </p:nvGraphicFramePr>
        <p:xfrm>
          <a:off x="6264612" y="1692612"/>
          <a:ext cx="5348592" cy="4824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5614"/>
                <a:gridCol w="518788"/>
                <a:gridCol w="1184190"/>
              </a:tblGrid>
              <a:tr h="37268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秋季学期：</a:t>
                      </a:r>
                      <a:endParaRPr lang="zh-CN" alt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学时</a:t>
                      </a:r>
                      <a:endParaRPr lang="zh-CN" altLang="en-US" sz="1400" b="1" i="0" u="none" strike="noStrike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教学方式</a:t>
                      </a:r>
                      <a:endParaRPr lang="zh-CN" altLang="en-US" sz="1400" b="1" i="0" u="none" strike="noStrike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7268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探索性实验开题</a:t>
                      </a:r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endParaRPr lang="en-US" altLang="zh-CN" sz="1400" b="1" i="0" u="none" strike="noStrike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翻转课堂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7268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失血性休克微循环变化与救治</a:t>
                      </a:r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en-US" altLang="zh-CN" sz="1400" b="1" i="0" u="none" strike="noStrike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翻转课堂</a:t>
                      </a:r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7268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正常心血管功能调节及急性右心衰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en-US" altLang="zh-CN" sz="1400" b="1" i="0" u="none" strike="noStrike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翻转课堂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7268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尿生成影响因素与肾缺血</a:t>
                      </a:r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再灌注损伤与救治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en-US" altLang="zh-CN" sz="1400" b="1" i="0" u="none" strike="noStrike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翻转课堂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7268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综合性实验结果汇报与点评</a:t>
                      </a:r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endParaRPr lang="en-US" altLang="zh-CN" sz="1400" b="1" i="0" u="none" strike="noStrike" dirty="0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翻转课堂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7268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探索性实验</a:t>
                      </a:r>
                      <a:r>
                        <a:rPr lang="en-US" altLang="zh-CN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zh-CN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预实验</a:t>
                      </a:r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en-US" altLang="zh-CN" sz="1400" b="1" i="0" u="none" strike="noStrike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自主学习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7268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探索性实验</a:t>
                      </a:r>
                      <a:r>
                        <a:rPr lang="en-US" altLang="zh-CN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zh-CN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正式实验</a:t>
                      </a:r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en-US" altLang="zh-CN" sz="1400" b="1" i="0" u="none" strike="noStrike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自主学习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7268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探索性实验结果汇报与点评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endParaRPr lang="en-US" altLang="zh-CN" sz="1400" b="1" i="0" u="none" strike="noStrike" dirty="0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翻转课堂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7253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有机磷中毒与解救（虚拟）</a:t>
                      </a:r>
                      <a:r>
                        <a:rPr lang="zh-CN" altLang="en-US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、不同剂型、给药途径对药物作用的影响</a:t>
                      </a:r>
                      <a:endParaRPr lang="zh-CN" alt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endParaRPr lang="en-US" altLang="zh-CN" sz="1400" b="1" i="0" u="none" strike="noStrike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传统教学</a:t>
                      </a:r>
                      <a:r>
                        <a:rPr lang="en-US" altLang="zh-CN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+</a:t>
                      </a:r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自主学习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7268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动物行为学实验</a:t>
                      </a:r>
                      <a:endParaRPr lang="zh-CN" altLang="en-US" sz="1400" b="1" i="0" u="none" strike="noStrike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endParaRPr lang="en-US" altLang="zh-CN" sz="1400" b="1" i="0" u="none" strike="noStrike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chemeClr val="accent1"/>
                          </a:solidFill>
                          <a:effectLst/>
                        </a:rPr>
                        <a:t>传统教学</a:t>
                      </a:r>
                      <a:endParaRPr lang="zh-CN" altLang="en-US" sz="1400" b="1" i="0" u="none" strike="noStrike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7268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机能实验学技能考试</a:t>
                      </a:r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endParaRPr lang="en-US" altLang="zh-CN" sz="1400" b="1" i="0" u="none" strike="noStrike" dirty="0">
                        <a:solidFill>
                          <a:schemeClr val="accent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技能考核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57200" y="1040859"/>
            <a:ext cx="11118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accent1"/>
                </a:solidFill>
              </a:rPr>
              <a:t>此次改革以</a:t>
            </a:r>
            <a:r>
              <a:rPr lang="en-US" altLang="zh-CN" sz="2800" dirty="0" smtClean="0">
                <a:solidFill>
                  <a:schemeClr val="accent1"/>
                </a:solidFill>
              </a:rPr>
              <a:t>2014</a:t>
            </a:r>
            <a:r>
              <a:rPr lang="zh-CN" altLang="en-US" sz="2800" dirty="0" smtClean="0">
                <a:solidFill>
                  <a:schemeClr val="accent1"/>
                </a:solidFill>
              </a:rPr>
              <a:t>级临床医学卓越班为试点，进行教学方式改革的尝试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03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s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07364" y="1832588"/>
            <a:ext cx="1157121" cy="115712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</a:p>
        </p:txBody>
      </p:sp>
      <p:sp>
        <p:nvSpPr>
          <p:cNvPr id="4" name="MH_Others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77559" y="3567279"/>
            <a:ext cx="1157121" cy="115712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</a:t>
            </a:r>
          </a:p>
        </p:txBody>
      </p:sp>
      <p:sp>
        <p:nvSpPr>
          <p:cNvPr id="5" name="MH_Number"/>
          <p:cNvSpPr/>
          <p:nvPr>
            <p:custDataLst>
              <p:tags r:id="rId4"/>
            </p:custDataLst>
          </p:nvPr>
        </p:nvSpPr>
        <p:spPr>
          <a:xfrm>
            <a:off x="3060026" y="2671185"/>
            <a:ext cx="896095" cy="8960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0" rtlCol="0" anchor="ctr">
            <a:normAutofit fontScale="77500" lnSpcReduction="20000"/>
          </a:bodyPr>
          <a:lstStyle/>
          <a:p>
            <a:pPr algn="ctr"/>
            <a:r>
              <a:rPr lang="en-US" altLang="zh-CN" sz="5400" b="1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54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Title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30219" y="2721983"/>
            <a:ext cx="6356559" cy="794498"/>
          </a:xfrm>
          <a:custGeom>
            <a:avLst/>
            <a:gdLst>
              <a:gd name="connsiteX0" fmla="*/ 74030 w 3531901"/>
              <a:gd name="connsiteY0" fmla="*/ 0 h 444541"/>
              <a:gd name="connsiteX1" fmla="*/ 464284 w 3531901"/>
              <a:gd name="connsiteY1" fmla="*/ 0 h 444541"/>
              <a:gd name="connsiteX2" fmla="*/ 474462 w 3531901"/>
              <a:gd name="connsiteY2" fmla="*/ 0 h 444541"/>
              <a:gd name="connsiteX3" fmla="*/ 3531901 w 3531901"/>
              <a:gd name="connsiteY3" fmla="*/ 0 h 444541"/>
              <a:gd name="connsiteX4" fmla="*/ 3531901 w 3531901"/>
              <a:gd name="connsiteY4" fmla="*/ 444541 h 444541"/>
              <a:gd name="connsiteX5" fmla="*/ 474462 w 3531901"/>
              <a:gd name="connsiteY5" fmla="*/ 444541 h 444541"/>
              <a:gd name="connsiteX6" fmla="*/ 464284 w 3531901"/>
              <a:gd name="connsiteY6" fmla="*/ 444541 h 444541"/>
              <a:gd name="connsiteX7" fmla="*/ 0 w 3531901"/>
              <a:gd name="connsiteY7" fmla="*/ 444541 h 444541"/>
              <a:gd name="connsiteX8" fmla="*/ 0 w 3531901"/>
              <a:gd name="connsiteY8" fmla="*/ 74091 h 444541"/>
              <a:gd name="connsiteX9" fmla="*/ 74030 w 3531901"/>
              <a:gd name="connsiteY9" fmla="*/ 0 h 44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1901" h="444541">
                <a:moveTo>
                  <a:pt x="74030" y="0"/>
                </a:moveTo>
                <a:lnTo>
                  <a:pt x="464284" y="0"/>
                </a:lnTo>
                <a:lnTo>
                  <a:pt x="474462" y="0"/>
                </a:lnTo>
                <a:lnTo>
                  <a:pt x="3531901" y="0"/>
                </a:lnTo>
                <a:lnTo>
                  <a:pt x="3531901" y="444541"/>
                </a:lnTo>
                <a:lnTo>
                  <a:pt x="474462" y="444541"/>
                </a:lnTo>
                <a:lnTo>
                  <a:pt x="464284" y="444541"/>
                </a:lnTo>
                <a:lnTo>
                  <a:pt x="0" y="444541"/>
                </a:lnTo>
                <a:lnTo>
                  <a:pt x="0" y="74091"/>
                </a:lnTo>
                <a:cubicBezTo>
                  <a:pt x="0" y="33172"/>
                  <a:pt x="33145" y="0"/>
                  <a:pt x="740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wrap="square" lIns="0" tIns="0" rIns="0" bIns="0" anchor="ctr">
            <a:norm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 dirty="0" smtClean="0">
                <a:solidFill>
                  <a:srgbClr val="F8F8F8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实验课程的开展</a:t>
            </a:r>
            <a:endParaRPr lang="zh-CN" altLang="en-US" sz="4000" b="1" dirty="0">
              <a:solidFill>
                <a:srgbClr val="F8F8F8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671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实验课程的开展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746" y="1193800"/>
            <a:ext cx="5092139" cy="5035551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zh-CN" altLang="en-US" dirty="0" smtClean="0"/>
              <a:t>建立完善的师生交流方式：</a:t>
            </a:r>
            <a:endParaRPr lang="en-US" altLang="zh-CN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	</a:t>
            </a:r>
            <a:r>
              <a:rPr lang="zh-CN" altLang="en-US" dirty="0" smtClean="0"/>
              <a:t>建立师生</a:t>
            </a:r>
            <a:r>
              <a:rPr lang="en-US" altLang="zh-CN" dirty="0" smtClean="0"/>
              <a:t>QQ</a:t>
            </a:r>
            <a:r>
              <a:rPr lang="zh-CN" altLang="en-US" dirty="0" smtClean="0"/>
              <a:t>群，任课老师、课代表担任群主，便于师生间、学生间的探讨。</a:t>
            </a:r>
            <a:endParaRPr lang="en-US" altLang="zh-CN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	</a:t>
            </a:r>
            <a:r>
              <a:rPr lang="zh-CN" altLang="en-US" dirty="0" smtClean="0"/>
              <a:t>建立“南医机能学”微信公众号，及时公布重要通知、发布教学资源、提供师生互动的平台。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957" y="1014941"/>
            <a:ext cx="3033713" cy="53932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884" y="1014941"/>
            <a:ext cx="3033713" cy="5393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5429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实验课程的开展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746" y="1193800"/>
            <a:ext cx="10842308" cy="5035551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SzPct val="100000"/>
              <a:buFont typeface="+mj-lt"/>
              <a:buAutoNum type="arabicPeriod" startAt="2"/>
            </a:pPr>
            <a:r>
              <a:rPr lang="zh-CN" altLang="en-US" dirty="0" smtClean="0"/>
              <a:t>机能实验中的</a:t>
            </a:r>
            <a:r>
              <a:rPr lang="zh-CN" altLang="en-US" dirty="0" smtClean="0">
                <a:solidFill>
                  <a:srgbClr val="FF0000"/>
                </a:solidFill>
              </a:rPr>
              <a:t>翻转课堂</a:t>
            </a:r>
            <a:r>
              <a:rPr lang="en-US" altLang="zh-CN" dirty="0"/>
              <a:t>	</a:t>
            </a:r>
            <a:endParaRPr lang="en-US" altLang="zh-CN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dirty="0"/>
              <a:t>	</a:t>
            </a:r>
            <a:r>
              <a:rPr lang="zh-CN" altLang="en-US" dirty="0" smtClean="0"/>
              <a:t>在综合性实验教学中，改变老师讲解理论知识</a:t>
            </a:r>
            <a:r>
              <a:rPr lang="en-US" altLang="zh-CN" dirty="0" smtClean="0"/>
              <a:t>+</a:t>
            </a:r>
            <a:r>
              <a:rPr lang="zh-CN" altLang="en-US" dirty="0" smtClean="0"/>
              <a:t>实验方案的传统实验课授课模式，尝试</a:t>
            </a:r>
            <a:r>
              <a:rPr lang="zh-CN" altLang="en-US" dirty="0" smtClean="0">
                <a:solidFill>
                  <a:srgbClr val="FF0000"/>
                </a:solidFill>
              </a:rPr>
              <a:t>混合式教学模式</a:t>
            </a:r>
            <a:r>
              <a:rPr lang="zh-CN" altLang="en-US" dirty="0" smtClean="0"/>
              <a:t>，每次课前通知学生下一节课实验内容，指定参考书目，要求上课时由</a:t>
            </a:r>
            <a:r>
              <a:rPr lang="zh-CN" altLang="en-US" dirty="0" smtClean="0">
                <a:solidFill>
                  <a:srgbClr val="FF0000"/>
                </a:solidFill>
              </a:rPr>
              <a:t>学生（每组</a:t>
            </a:r>
            <a:r>
              <a:rPr lang="en-US" altLang="zh-CN" dirty="0" smtClean="0">
                <a:solidFill>
                  <a:srgbClr val="FF0000"/>
                </a:solidFill>
              </a:rPr>
              <a:t>2-3</a:t>
            </a:r>
            <a:r>
              <a:rPr lang="zh-CN" altLang="en-US" dirty="0" smtClean="0">
                <a:solidFill>
                  <a:srgbClr val="FF0000"/>
                </a:solidFill>
              </a:rPr>
              <a:t>人）讲解相关理论并讨论</a:t>
            </a:r>
            <a:r>
              <a:rPr lang="zh-CN" altLang="en-US" dirty="0" smtClean="0"/>
              <a:t>，</a:t>
            </a:r>
            <a:r>
              <a:rPr lang="zh-CN" altLang="en-US" dirty="0" smtClean="0">
                <a:solidFill>
                  <a:srgbClr val="FF0000"/>
                </a:solidFill>
              </a:rPr>
              <a:t>老师总结点评、并指导相关实验技术路线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6475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实验课程的</a:t>
            </a:r>
            <a:r>
              <a:rPr lang="zh-CN" altLang="en-US" dirty="0" smtClean="0"/>
              <a:t>开展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746" y="1193800"/>
            <a:ext cx="5426246" cy="503555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SzPct val="100000"/>
              <a:buFont typeface="+mj-lt"/>
              <a:buAutoNum type="arabicPeriod" startAt="3"/>
            </a:pPr>
            <a:r>
              <a:rPr lang="zh-CN" altLang="en-US" dirty="0"/>
              <a:t>机能实验中</a:t>
            </a:r>
            <a:r>
              <a:rPr lang="zh-CN" altLang="en-US" dirty="0" smtClean="0"/>
              <a:t>的</a:t>
            </a:r>
            <a:r>
              <a:rPr lang="zh-CN" altLang="en-US" dirty="0" smtClean="0">
                <a:solidFill>
                  <a:srgbClr val="FF0000"/>
                </a:solidFill>
              </a:rPr>
              <a:t>自主学习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	</a:t>
            </a:r>
            <a:r>
              <a:rPr lang="zh-CN" altLang="en-US" dirty="0" smtClean="0"/>
              <a:t> 在</a:t>
            </a:r>
            <a:r>
              <a:rPr lang="zh-CN" altLang="en-US" dirty="0" smtClean="0">
                <a:solidFill>
                  <a:srgbClr val="FF0000"/>
                </a:solidFill>
              </a:rPr>
              <a:t>探索性实验</a:t>
            </a:r>
            <a:r>
              <a:rPr lang="zh-CN" altLang="en-US" dirty="0"/>
              <a:t>中</a:t>
            </a:r>
            <a:r>
              <a:rPr lang="zh-CN" altLang="en-US" dirty="0" smtClean="0"/>
              <a:t>，学生</a:t>
            </a:r>
            <a:r>
              <a:rPr lang="zh-CN" altLang="en-US" dirty="0"/>
              <a:t>以</a:t>
            </a:r>
            <a:r>
              <a:rPr lang="zh-CN" altLang="en-US" dirty="0" smtClean="0"/>
              <a:t>组为单位，独立进行</a:t>
            </a:r>
            <a:r>
              <a:rPr lang="zh-CN" altLang="en-US" dirty="0" smtClean="0">
                <a:solidFill>
                  <a:srgbClr val="FF0000"/>
                </a:solidFill>
              </a:rPr>
              <a:t>科研</a:t>
            </a:r>
            <a:r>
              <a:rPr lang="zh-CN" altLang="en-US" dirty="0">
                <a:solidFill>
                  <a:srgbClr val="FF0000"/>
                </a:solidFill>
              </a:rPr>
              <a:t>文献检索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</a:rPr>
              <a:t>自行选题与独立进行实验设计</a:t>
            </a:r>
            <a:r>
              <a:rPr lang="zh-CN" altLang="en-US" dirty="0" smtClean="0"/>
              <a:t>；模拟</a:t>
            </a:r>
            <a:r>
              <a:rPr lang="zh-CN" altLang="en-US" dirty="0"/>
              <a:t>科研课题认证与</a:t>
            </a:r>
            <a:r>
              <a:rPr lang="zh-CN" altLang="en-US" dirty="0">
                <a:solidFill>
                  <a:srgbClr val="FF0000"/>
                </a:solidFill>
              </a:rPr>
              <a:t>答辩</a:t>
            </a:r>
            <a:r>
              <a:rPr lang="zh-CN" altLang="en-US" dirty="0"/>
              <a:t>过程</a:t>
            </a:r>
            <a:r>
              <a:rPr lang="zh-CN" altLang="en-US" dirty="0" smtClean="0"/>
              <a:t>；以</a:t>
            </a:r>
            <a:r>
              <a:rPr lang="zh-CN" altLang="en-US" dirty="0" smtClean="0">
                <a:solidFill>
                  <a:srgbClr val="FF0000"/>
                </a:solidFill>
              </a:rPr>
              <a:t>论文</a:t>
            </a:r>
            <a:r>
              <a:rPr lang="zh-CN" altLang="en-US" dirty="0">
                <a:solidFill>
                  <a:srgbClr val="FF0000"/>
                </a:solidFill>
              </a:rPr>
              <a:t>方式书写实验报告</a:t>
            </a:r>
            <a:r>
              <a:rPr lang="zh-CN" altLang="en-US" dirty="0"/>
              <a:t>。使学生对科研方法</a:t>
            </a:r>
            <a:r>
              <a:rPr lang="zh-CN" altLang="en-US" dirty="0" smtClean="0"/>
              <a:t>和程序有清楚</a:t>
            </a:r>
            <a:r>
              <a:rPr lang="zh-CN" altLang="en-US" dirty="0"/>
              <a:t>地了解</a:t>
            </a:r>
            <a:r>
              <a:rPr lang="zh-CN" altLang="en-US" dirty="0" smtClean="0"/>
              <a:t>，对</a:t>
            </a:r>
            <a:r>
              <a:rPr lang="zh-CN" altLang="en-US" dirty="0"/>
              <a:t>学生的创新思维能力</a:t>
            </a:r>
            <a:r>
              <a:rPr lang="zh-CN" altLang="en-US" dirty="0" smtClean="0"/>
              <a:t>进行训练</a:t>
            </a:r>
            <a:r>
              <a:rPr lang="zh-CN" altLang="en-US" dirty="0"/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264" y="1081454"/>
            <a:ext cx="4990259" cy="543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38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实验课程的</a:t>
            </a:r>
            <a:r>
              <a:rPr lang="zh-CN" altLang="en-US" dirty="0" smtClean="0"/>
              <a:t>开展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746" y="1193800"/>
            <a:ext cx="4986631" cy="503555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SzPct val="100000"/>
              <a:buFont typeface="+mj-lt"/>
              <a:buAutoNum type="arabicPeriod" startAt="4"/>
            </a:pPr>
            <a:r>
              <a:rPr lang="zh-CN" altLang="en-US" dirty="0" smtClean="0"/>
              <a:t>实验教学中的</a:t>
            </a:r>
            <a:r>
              <a:rPr lang="zh-CN" altLang="en-US" dirty="0" smtClean="0">
                <a:solidFill>
                  <a:srgbClr val="FF0000"/>
                </a:solidFill>
              </a:rPr>
              <a:t>形成性评价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 smtClean="0"/>
              <a:t>4.1   </a:t>
            </a:r>
            <a:r>
              <a:rPr lang="zh-CN" altLang="en-US" sz="2000" dirty="0" smtClean="0"/>
              <a:t>综合性实验结果的汇报：</a:t>
            </a:r>
            <a:endParaRPr lang="en-US" altLang="zh-CN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 smtClean="0"/>
              <a:t>        </a:t>
            </a:r>
            <a:r>
              <a:rPr lang="zh-CN" altLang="en-US" sz="2000" dirty="0" smtClean="0"/>
              <a:t>学生将综合性实验的结果整理归纳后，在课上作汇报，展示成果、总结经验、互相交流、共同进步。</a:t>
            </a:r>
            <a:endParaRPr lang="en-US" altLang="zh-CN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 smtClean="0"/>
              <a:t>        </a:t>
            </a:r>
            <a:r>
              <a:rPr lang="zh-CN" altLang="en-US" sz="2000" dirty="0" smtClean="0"/>
              <a:t>老师对学生的汇报进行点评、总结，并将其作为形成性评价的一部分。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6075">
            <a:off x="6094914" y="972765"/>
            <a:ext cx="2774373" cy="2057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329">
            <a:off x="8605803" y="2001465"/>
            <a:ext cx="2774373" cy="2057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34" y="3615353"/>
            <a:ext cx="2774373" cy="2057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752">
            <a:off x="8475751" y="4264815"/>
            <a:ext cx="277437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95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实验课程的</a:t>
            </a:r>
            <a:r>
              <a:rPr lang="zh-CN" altLang="en-US" dirty="0" smtClean="0"/>
              <a:t>开展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747" y="1193800"/>
            <a:ext cx="4977838" cy="503555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SzPct val="100000"/>
              <a:buFont typeface="+mj-lt"/>
              <a:buAutoNum type="arabicPeriod" startAt="4"/>
            </a:pPr>
            <a:r>
              <a:rPr lang="zh-CN" altLang="en-US" dirty="0" smtClean="0"/>
              <a:t>实验教学中</a:t>
            </a:r>
            <a:r>
              <a:rPr lang="zh-CN" altLang="en-US" dirty="0"/>
              <a:t>的形成性评价</a:t>
            </a: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 smtClean="0"/>
              <a:t>4.2  </a:t>
            </a:r>
            <a:r>
              <a:rPr lang="zh-CN" altLang="en-US" sz="2000" dirty="0" smtClean="0"/>
              <a:t>探索性实验的设计、汇报与完成情况：</a:t>
            </a: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/>
              <a:t>        </a:t>
            </a:r>
            <a:r>
              <a:rPr lang="zh-CN" altLang="en-US" sz="2000" dirty="0" smtClean="0"/>
              <a:t>学生独立完成探索性实验的设计与实施，上交开题报告与实验论文，并作课题结果的汇报。</a:t>
            </a: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/>
              <a:t>        </a:t>
            </a:r>
            <a:r>
              <a:rPr lang="zh-CN" altLang="en-US" sz="2000" dirty="0"/>
              <a:t>老师对</a:t>
            </a:r>
            <a:r>
              <a:rPr lang="zh-CN" altLang="en-US" sz="2000" dirty="0" smtClean="0"/>
              <a:t>学生的设计进行点评、答疑，并对其完成情况和存在的问题进行总结。</a:t>
            </a:r>
            <a:endParaRPr lang="zh-CN" altLang="en-US" sz="2000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9147">
            <a:off x="5616582" y="508260"/>
            <a:ext cx="2885559" cy="216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754">
            <a:off x="8758213" y="1184606"/>
            <a:ext cx="2888482" cy="216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966">
            <a:off x="5438182" y="4370824"/>
            <a:ext cx="2887403" cy="216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3491">
            <a:off x="6652488" y="2769572"/>
            <a:ext cx="2874462" cy="216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972">
            <a:off x="9068329" y="4271801"/>
            <a:ext cx="288834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42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s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07364" y="1832588"/>
            <a:ext cx="1157121" cy="115712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</a:p>
        </p:txBody>
      </p:sp>
      <p:sp>
        <p:nvSpPr>
          <p:cNvPr id="4" name="MH_Others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77559" y="3567279"/>
            <a:ext cx="1157121" cy="115712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</a:t>
            </a:r>
          </a:p>
        </p:txBody>
      </p:sp>
      <p:sp>
        <p:nvSpPr>
          <p:cNvPr id="5" name="MH_Number"/>
          <p:cNvSpPr/>
          <p:nvPr>
            <p:custDataLst>
              <p:tags r:id="rId4"/>
            </p:custDataLst>
          </p:nvPr>
        </p:nvSpPr>
        <p:spPr>
          <a:xfrm>
            <a:off x="3060026" y="2671185"/>
            <a:ext cx="896095" cy="8960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0" rtlCol="0" anchor="ctr">
            <a:normAutofit fontScale="77500" lnSpcReduction="20000"/>
          </a:bodyPr>
          <a:lstStyle/>
          <a:p>
            <a:pPr algn="ctr"/>
            <a:r>
              <a:rPr lang="en-US" altLang="zh-CN" sz="5400" b="1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54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Title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30219" y="2721983"/>
            <a:ext cx="6356559" cy="794498"/>
          </a:xfrm>
          <a:custGeom>
            <a:avLst/>
            <a:gdLst>
              <a:gd name="connsiteX0" fmla="*/ 74030 w 3531901"/>
              <a:gd name="connsiteY0" fmla="*/ 0 h 444541"/>
              <a:gd name="connsiteX1" fmla="*/ 464284 w 3531901"/>
              <a:gd name="connsiteY1" fmla="*/ 0 h 444541"/>
              <a:gd name="connsiteX2" fmla="*/ 474462 w 3531901"/>
              <a:gd name="connsiteY2" fmla="*/ 0 h 444541"/>
              <a:gd name="connsiteX3" fmla="*/ 3531901 w 3531901"/>
              <a:gd name="connsiteY3" fmla="*/ 0 h 444541"/>
              <a:gd name="connsiteX4" fmla="*/ 3531901 w 3531901"/>
              <a:gd name="connsiteY4" fmla="*/ 444541 h 444541"/>
              <a:gd name="connsiteX5" fmla="*/ 474462 w 3531901"/>
              <a:gd name="connsiteY5" fmla="*/ 444541 h 444541"/>
              <a:gd name="connsiteX6" fmla="*/ 464284 w 3531901"/>
              <a:gd name="connsiteY6" fmla="*/ 444541 h 444541"/>
              <a:gd name="connsiteX7" fmla="*/ 0 w 3531901"/>
              <a:gd name="connsiteY7" fmla="*/ 444541 h 444541"/>
              <a:gd name="connsiteX8" fmla="*/ 0 w 3531901"/>
              <a:gd name="connsiteY8" fmla="*/ 74091 h 444541"/>
              <a:gd name="connsiteX9" fmla="*/ 74030 w 3531901"/>
              <a:gd name="connsiteY9" fmla="*/ 0 h 44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1901" h="444541">
                <a:moveTo>
                  <a:pt x="74030" y="0"/>
                </a:moveTo>
                <a:lnTo>
                  <a:pt x="464284" y="0"/>
                </a:lnTo>
                <a:lnTo>
                  <a:pt x="474462" y="0"/>
                </a:lnTo>
                <a:lnTo>
                  <a:pt x="3531901" y="0"/>
                </a:lnTo>
                <a:lnTo>
                  <a:pt x="3531901" y="444541"/>
                </a:lnTo>
                <a:lnTo>
                  <a:pt x="474462" y="444541"/>
                </a:lnTo>
                <a:lnTo>
                  <a:pt x="464284" y="444541"/>
                </a:lnTo>
                <a:lnTo>
                  <a:pt x="0" y="444541"/>
                </a:lnTo>
                <a:lnTo>
                  <a:pt x="0" y="74091"/>
                </a:lnTo>
                <a:cubicBezTo>
                  <a:pt x="0" y="33172"/>
                  <a:pt x="33145" y="0"/>
                  <a:pt x="740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wrap="square" lIns="0" tIns="0" rIns="0" bIns="0" anchor="ctr">
            <a:norm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 dirty="0" smtClean="0">
                <a:solidFill>
                  <a:srgbClr val="F8F8F8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学生成绩的评价</a:t>
            </a:r>
            <a:endParaRPr lang="zh-CN" altLang="en-US" sz="4000" b="1" dirty="0">
              <a:solidFill>
                <a:srgbClr val="F8F8F8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6719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学生</a:t>
            </a:r>
            <a:r>
              <a:rPr lang="zh-CN" altLang="en-US" dirty="0" smtClean="0"/>
              <a:t>成绩的评价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dirty="0" smtClean="0"/>
              <a:t>机能实验学总成绩组成：</a:t>
            </a:r>
            <a:r>
              <a:rPr lang="zh-CN" altLang="en-US" dirty="0" smtClean="0">
                <a:solidFill>
                  <a:srgbClr val="FF0000"/>
                </a:solidFill>
              </a:rPr>
              <a:t>平时成绩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30%</a:t>
            </a:r>
            <a:r>
              <a:rPr lang="zh-CN" altLang="en-US" dirty="0" smtClean="0"/>
              <a:t>，</a:t>
            </a:r>
            <a:r>
              <a:rPr lang="zh-CN" altLang="en-US" dirty="0" smtClean="0">
                <a:solidFill>
                  <a:srgbClr val="FF0000"/>
                </a:solidFill>
              </a:rPr>
              <a:t>实验论文（报告）</a:t>
            </a:r>
            <a:r>
              <a:rPr lang="en-US" altLang="zh-CN" dirty="0"/>
              <a:t>:30 </a:t>
            </a:r>
            <a:r>
              <a:rPr lang="en-US" altLang="zh-CN" dirty="0" smtClean="0"/>
              <a:t>%</a:t>
            </a:r>
            <a:r>
              <a:rPr lang="zh-CN" altLang="en-US" dirty="0" smtClean="0"/>
              <a:t>，</a:t>
            </a:r>
            <a:r>
              <a:rPr lang="en-US" altLang="zh-CN" dirty="0" smtClean="0"/>
              <a:t>   </a:t>
            </a:r>
            <a:r>
              <a:rPr lang="zh-CN" altLang="en-US" dirty="0" smtClean="0"/>
              <a:t>期末</a:t>
            </a:r>
            <a:r>
              <a:rPr lang="zh-CN" altLang="en-US" dirty="0" smtClean="0">
                <a:solidFill>
                  <a:srgbClr val="FF0000"/>
                </a:solidFill>
              </a:rPr>
              <a:t>技能考试</a:t>
            </a:r>
            <a:r>
              <a:rPr lang="zh-CN" altLang="en-US" dirty="0" smtClean="0"/>
              <a:t>成绩</a:t>
            </a:r>
            <a:r>
              <a:rPr lang="en-US" altLang="zh-CN" dirty="0"/>
              <a:t>:40 % 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平时</a:t>
            </a:r>
            <a:r>
              <a:rPr lang="zh-CN" altLang="en-US" dirty="0" smtClean="0">
                <a:solidFill>
                  <a:srgbClr val="FF0000"/>
                </a:solidFill>
              </a:rPr>
              <a:t>成绩</a:t>
            </a:r>
            <a:r>
              <a:rPr lang="zh-CN" altLang="en-US" dirty="0" smtClean="0"/>
              <a:t>的构成：实验完成情况、考勤等</a:t>
            </a:r>
            <a:r>
              <a:rPr lang="en-US" altLang="zh-CN" dirty="0" smtClean="0"/>
              <a:t>10%</a:t>
            </a:r>
            <a:r>
              <a:rPr lang="zh-CN" altLang="en-US" dirty="0" smtClean="0"/>
              <a:t>，综合性实验翻转课堂时理论讲解与讨论、实验结果汇报</a:t>
            </a:r>
            <a:r>
              <a:rPr lang="en-US" altLang="zh-CN" dirty="0" smtClean="0"/>
              <a:t>10%</a:t>
            </a:r>
            <a:r>
              <a:rPr lang="zh-CN" altLang="en-US" dirty="0" smtClean="0"/>
              <a:t>，探索性实验设计、结果汇报</a:t>
            </a:r>
            <a:r>
              <a:rPr lang="en-US" altLang="zh-CN" dirty="0" smtClean="0"/>
              <a:t>10%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182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H_Number_1">
            <a:hlinkClick r:id="rId19" action="ppaction://hlinksldjump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3677953" y="1228705"/>
            <a:ext cx="646498" cy="605728"/>
          </a:xfrm>
          <a:custGeom>
            <a:avLst/>
            <a:gdLst>
              <a:gd name="T0" fmla="*/ 0 w 528877"/>
              <a:gd name="T1" fmla="*/ 0 h 495119"/>
              <a:gd name="T2" fmla="*/ 445750 w 528877"/>
              <a:gd name="T3" fmla="*/ 0 h 495119"/>
              <a:gd name="T4" fmla="*/ 528160 w 528877"/>
              <a:gd name="T5" fmla="*/ 82611 h 495119"/>
              <a:gd name="T6" fmla="*/ 528160 w 528877"/>
              <a:gd name="T7" fmla="*/ 495662 h 495119"/>
              <a:gd name="T8" fmla="*/ 0 w 528877"/>
              <a:gd name="T9" fmla="*/ 495662 h 495119"/>
              <a:gd name="T10" fmla="*/ 0 w 528877"/>
              <a:gd name="T11" fmla="*/ 0 h 495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877"/>
              <a:gd name="T19" fmla="*/ 0 h 495119"/>
              <a:gd name="T20" fmla="*/ 528877 w 528877"/>
              <a:gd name="T21" fmla="*/ 495119 h 4951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877" h="495119">
                <a:moveTo>
                  <a:pt x="0" y="0"/>
                </a:moveTo>
                <a:lnTo>
                  <a:pt x="446356" y="0"/>
                </a:lnTo>
                <a:cubicBezTo>
                  <a:pt x="491931" y="0"/>
                  <a:pt x="528877" y="36946"/>
                  <a:pt x="528877" y="82521"/>
                </a:cubicBezTo>
                <a:lnTo>
                  <a:pt x="528877" y="495119"/>
                </a:lnTo>
                <a:lnTo>
                  <a:pt x="0" y="4951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01</a:t>
            </a:r>
            <a:endParaRPr lang="zh-CN" altLang="en-US" sz="3200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123" name="MH_Entry_1">
            <a:hlinkClick r:id="rId19" action="ppaction://hlinksldjump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10583" y="1228705"/>
            <a:ext cx="3257198" cy="605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0" tIns="0" rIns="0" bIns="0" anchor="ctr">
            <a:norm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 smtClean="0">
                <a:solidFill>
                  <a:srgbClr val="333333"/>
                </a:solidFill>
                <a:latin typeface="+mn-ea"/>
              </a:rPr>
              <a:t>MOODLE</a:t>
            </a:r>
            <a:r>
              <a:rPr lang="zh-CN" altLang="en-US" sz="2000" dirty="0" smtClean="0">
                <a:solidFill>
                  <a:srgbClr val="333333"/>
                </a:solidFill>
                <a:latin typeface="+mn-ea"/>
              </a:rPr>
              <a:t>平台建设</a:t>
            </a:r>
            <a:endParaRPr lang="zh-CN" altLang="en-US" sz="2000" dirty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5126" name="MH_Number_2">
            <a:hlinkClick r:id="rId20" action="ppaction://hlinksldjump"/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7752850" y="1991421"/>
            <a:ext cx="646497" cy="605728"/>
          </a:xfrm>
          <a:custGeom>
            <a:avLst/>
            <a:gdLst>
              <a:gd name="T0" fmla="*/ 0 w 528877"/>
              <a:gd name="T1" fmla="*/ 0 h 495119"/>
              <a:gd name="T2" fmla="*/ 445749 w 528877"/>
              <a:gd name="T3" fmla="*/ 0 h 495119"/>
              <a:gd name="T4" fmla="*/ 528157 w 528877"/>
              <a:gd name="T5" fmla="*/ 82611 h 495119"/>
              <a:gd name="T6" fmla="*/ 528157 w 528877"/>
              <a:gd name="T7" fmla="*/ 495662 h 495119"/>
              <a:gd name="T8" fmla="*/ 0 w 528877"/>
              <a:gd name="T9" fmla="*/ 495662 h 495119"/>
              <a:gd name="T10" fmla="*/ 0 w 528877"/>
              <a:gd name="T11" fmla="*/ 0 h 495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877"/>
              <a:gd name="T19" fmla="*/ 0 h 495119"/>
              <a:gd name="T20" fmla="*/ 528877 w 528877"/>
              <a:gd name="T21" fmla="*/ 495119 h 4951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877" h="495119">
                <a:moveTo>
                  <a:pt x="0" y="0"/>
                </a:moveTo>
                <a:lnTo>
                  <a:pt x="446356" y="0"/>
                </a:lnTo>
                <a:cubicBezTo>
                  <a:pt x="491931" y="0"/>
                  <a:pt x="528877" y="36946"/>
                  <a:pt x="528877" y="82521"/>
                </a:cubicBezTo>
                <a:lnTo>
                  <a:pt x="528877" y="495119"/>
                </a:lnTo>
                <a:lnTo>
                  <a:pt x="0" y="4951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02</a:t>
            </a:r>
            <a:endParaRPr lang="zh-CN" altLang="en-US" sz="320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127" name="MH_Entry_2">
            <a:hlinkClick r:id="rId20" action="ppaction://hlinksldjump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8399347" y="1991421"/>
            <a:ext cx="3257197" cy="605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0" tIns="0" rIns="0" bIns="0" anchor="ctr">
            <a:norm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rgbClr val="333333"/>
                </a:solidFill>
                <a:latin typeface="+mn-ea"/>
              </a:rPr>
              <a:t>课程资源的组织</a:t>
            </a:r>
            <a:endParaRPr lang="zh-CN" altLang="en-US" sz="2000" dirty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35" name="MH_Number_3">
            <a:hlinkClick r:id="rId21" action="ppaction://hlinksldjump"/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3677953" y="2754137"/>
            <a:ext cx="646498" cy="605728"/>
          </a:xfrm>
          <a:custGeom>
            <a:avLst/>
            <a:gdLst>
              <a:gd name="T0" fmla="*/ 0 w 528877"/>
              <a:gd name="T1" fmla="*/ 0 h 495119"/>
              <a:gd name="T2" fmla="*/ 445750 w 528877"/>
              <a:gd name="T3" fmla="*/ 0 h 495119"/>
              <a:gd name="T4" fmla="*/ 528160 w 528877"/>
              <a:gd name="T5" fmla="*/ 82611 h 495119"/>
              <a:gd name="T6" fmla="*/ 528160 w 528877"/>
              <a:gd name="T7" fmla="*/ 495662 h 495119"/>
              <a:gd name="T8" fmla="*/ 0 w 528877"/>
              <a:gd name="T9" fmla="*/ 495662 h 495119"/>
              <a:gd name="T10" fmla="*/ 0 w 528877"/>
              <a:gd name="T11" fmla="*/ 0 h 495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877"/>
              <a:gd name="T19" fmla="*/ 0 h 495119"/>
              <a:gd name="T20" fmla="*/ 528877 w 528877"/>
              <a:gd name="T21" fmla="*/ 495119 h 4951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877" h="495119">
                <a:moveTo>
                  <a:pt x="0" y="0"/>
                </a:moveTo>
                <a:lnTo>
                  <a:pt x="446356" y="0"/>
                </a:lnTo>
                <a:cubicBezTo>
                  <a:pt x="491931" y="0"/>
                  <a:pt x="528877" y="36946"/>
                  <a:pt x="528877" y="82521"/>
                </a:cubicBezTo>
                <a:lnTo>
                  <a:pt x="528877" y="495119"/>
                </a:lnTo>
                <a:lnTo>
                  <a:pt x="0" y="4951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03</a:t>
            </a:r>
            <a:endParaRPr lang="zh-CN" altLang="en-US" sz="320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6" name="MH_Entry_3">
            <a:hlinkClick r:id="rId21" action="ppaction://hlinksldjump"/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10583" y="2754137"/>
            <a:ext cx="3257198" cy="605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0" tIns="0" rIns="0" bIns="0" anchor="ctr">
            <a:norm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rgbClr val="333333"/>
                </a:solidFill>
                <a:latin typeface="+mn-ea"/>
              </a:rPr>
              <a:t>教学计划的安排</a:t>
            </a:r>
            <a:endParaRPr lang="zh-CN" altLang="en-US" sz="2000" dirty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38" name="MH_Number_4">
            <a:hlinkClick r:id="rId22" action="ppaction://hlinksldjump"/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7752850" y="3516853"/>
            <a:ext cx="646497" cy="605728"/>
          </a:xfrm>
          <a:custGeom>
            <a:avLst/>
            <a:gdLst>
              <a:gd name="T0" fmla="*/ 0 w 528877"/>
              <a:gd name="T1" fmla="*/ 0 h 495119"/>
              <a:gd name="T2" fmla="*/ 445749 w 528877"/>
              <a:gd name="T3" fmla="*/ 0 h 495119"/>
              <a:gd name="T4" fmla="*/ 528157 w 528877"/>
              <a:gd name="T5" fmla="*/ 82611 h 495119"/>
              <a:gd name="T6" fmla="*/ 528157 w 528877"/>
              <a:gd name="T7" fmla="*/ 495662 h 495119"/>
              <a:gd name="T8" fmla="*/ 0 w 528877"/>
              <a:gd name="T9" fmla="*/ 495662 h 495119"/>
              <a:gd name="T10" fmla="*/ 0 w 528877"/>
              <a:gd name="T11" fmla="*/ 0 h 495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877"/>
              <a:gd name="T19" fmla="*/ 0 h 495119"/>
              <a:gd name="T20" fmla="*/ 528877 w 528877"/>
              <a:gd name="T21" fmla="*/ 495119 h 4951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877" h="495119">
                <a:moveTo>
                  <a:pt x="0" y="0"/>
                </a:moveTo>
                <a:lnTo>
                  <a:pt x="446356" y="0"/>
                </a:lnTo>
                <a:cubicBezTo>
                  <a:pt x="491931" y="0"/>
                  <a:pt x="528877" y="36946"/>
                  <a:pt x="528877" y="82521"/>
                </a:cubicBezTo>
                <a:lnTo>
                  <a:pt x="528877" y="495119"/>
                </a:lnTo>
                <a:lnTo>
                  <a:pt x="0" y="4951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04</a:t>
            </a:r>
            <a:endParaRPr lang="zh-CN" altLang="en-US" sz="320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9" name="MH_Entry_4">
            <a:hlinkClick r:id="rId22" action="ppaction://hlinksldjump"/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flipH="1">
            <a:off x="8399347" y="3516853"/>
            <a:ext cx="3257197" cy="605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0" tIns="0" rIns="0" bIns="0" anchor="ctr">
            <a:norm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rgbClr val="333333"/>
                </a:solidFill>
                <a:latin typeface="+mn-ea"/>
              </a:rPr>
              <a:t>实验课程的开展</a:t>
            </a:r>
            <a:endParaRPr lang="zh-CN" altLang="en-US" sz="2000" dirty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41" name="MH_Number_5">
            <a:hlinkClick r:id="rId23" action="ppaction://hlinksldjump"/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>
            <a:off x="3677953" y="4279569"/>
            <a:ext cx="646498" cy="605728"/>
          </a:xfrm>
          <a:custGeom>
            <a:avLst/>
            <a:gdLst>
              <a:gd name="T0" fmla="*/ 0 w 528877"/>
              <a:gd name="T1" fmla="*/ 0 h 495119"/>
              <a:gd name="T2" fmla="*/ 445750 w 528877"/>
              <a:gd name="T3" fmla="*/ 0 h 495119"/>
              <a:gd name="T4" fmla="*/ 528160 w 528877"/>
              <a:gd name="T5" fmla="*/ 82611 h 495119"/>
              <a:gd name="T6" fmla="*/ 528160 w 528877"/>
              <a:gd name="T7" fmla="*/ 495662 h 495119"/>
              <a:gd name="T8" fmla="*/ 0 w 528877"/>
              <a:gd name="T9" fmla="*/ 495662 h 495119"/>
              <a:gd name="T10" fmla="*/ 0 w 528877"/>
              <a:gd name="T11" fmla="*/ 0 h 495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877"/>
              <a:gd name="T19" fmla="*/ 0 h 495119"/>
              <a:gd name="T20" fmla="*/ 528877 w 528877"/>
              <a:gd name="T21" fmla="*/ 495119 h 4951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877" h="495119">
                <a:moveTo>
                  <a:pt x="0" y="0"/>
                </a:moveTo>
                <a:lnTo>
                  <a:pt x="446356" y="0"/>
                </a:lnTo>
                <a:cubicBezTo>
                  <a:pt x="491931" y="0"/>
                  <a:pt x="528877" y="36946"/>
                  <a:pt x="528877" y="82521"/>
                </a:cubicBezTo>
                <a:lnTo>
                  <a:pt x="528877" y="495119"/>
                </a:lnTo>
                <a:lnTo>
                  <a:pt x="0" y="4951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05</a:t>
            </a:r>
            <a:endParaRPr lang="zh-CN" altLang="en-US" sz="320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2" name="MH_Entry_5">
            <a:hlinkClick r:id="rId23" action="ppaction://hlinksldjump"/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310583" y="4279569"/>
            <a:ext cx="3257198" cy="605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0" tIns="0" rIns="0" bIns="0" anchor="ctr">
            <a:norm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rgbClr val="333333"/>
                </a:solidFill>
                <a:latin typeface="+mn-ea"/>
              </a:rPr>
              <a:t>学生成绩的评价</a:t>
            </a:r>
            <a:endParaRPr lang="zh-CN" altLang="en-US" sz="2000" dirty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44" name="MH_Number_6">
            <a:hlinkClick r:id="rId24" action="ppaction://hlinksldjump"/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flipH="1">
            <a:off x="7752850" y="5042285"/>
            <a:ext cx="646497" cy="605728"/>
          </a:xfrm>
          <a:custGeom>
            <a:avLst/>
            <a:gdLst>
              <a:gd name="T0" fmla="*/ 0 w 528877"/>
              <a:gd name="T1" fmla="*/ 0 h 495119"/>
              <a:gd name="T2" fmla="*/ 445749 w 528877"/>
              <a:gd name="T3" fmla="*/ 0 h 495119"/>
              <a:gd name="T4" fmla="*/ 528157 w 528877"/>
              <a:gd name="T5" fmla="*/ 82611 h 495119"/>
              <a:gd name="T6" fmla="*/ 528157 w 528877"/>
              <a:gd name="T7" fmla="*/ 495662 h 495119"/>
              <a:gd name="T8" fmla="*/ 0 w 528877"/>
              <a:gd name="T9" fmla="*/ 495662 h 495119"/>
              <a:gd name="T10" fmla="*/ 0 w 528877"/>
              <a:gd name="T11" fmla="*/ 0 h 495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877"/>
              <a:gd name="T19" fmla="*/ 0 h 495119"/>
              <a:gd name="T20" fmla="*/ 528877 w 528877"/>
              <a:gd name="T21" fmla="*/ 495119 h 4951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877" h="495119">
                <a:moveTo>
                  <a:pt x="0" y="0"/>
                </a:moveTo>
                <a:lnTo>
                  <a:pt x="446356" y="0"/>
                </a:lnTo>
                <a:cubicBezTo>
                  <a:pt x="491931" y="0"/>
                  <a:pt x="528877" y="36946"/>
                  <a:pt x="528877" y="82521"/>
                </a:cubicBezTo>
                <a:lnTo>
                  <a:pt x="528877" y="495119"/>
                </a:lnTo>
                <a:lnTo>
                  <a:pt x="0" y="4951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06</a:t>
            </a:r>
            <a:endParaRPr lang="zh-CN" altLang="en-US" sz="320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5" name="MH_Entry_6">
            <a:hlinkClick r:id="rId24" action="ppaction://hlinksldjump"/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H="1">
            <a:off x="8399347" y="5042285"/>
            <a:ext cx="3257197" cy="605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0" tIns="0" rIns="0" bIns="0" anchor="ctr">
            <a:norm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rgbClr val="333333"/>
                </a:solidFill>
                <a:latin typeface="+mn-ea"/>
              </a:rPr>
              <a:t>改革成绩与展望</a:t>
            </a:r>
            <a:endParaRPr lang="zh-CN" altLang="en-US" sz="2000" dirty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21" name="MH_Others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50792" y="1941218"/>
            <a:ext cx="860207" cy="352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22" name="MH_Others_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303846" y="604982"/>
            <a:ext cx="1247854" cy="1247854"/>
          </a:xfrm>
          <a:prstGeom prst="ellipse">
            <a:avLst/>
          </a:prstGeom>
          <a:solidFill>
            <a:schemeClr val="accent2"/>
          </a:solidFill>
          <a:ln>
            <a:noFill/>
          </a:ln>
          <a:extLst/>
        </p:spPr>
        <p:txBody>
          <a:bodyPr bIns="180000"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72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目</a:t>
            </a:r>
            <a:endParaRPr lang="zh-CN" altLang="en-US" sz="100" b="1" dirty="0">
              <a:solidFill>
                <a:srgbClr val="FFFFFF">
                  <a:alpha val="0"/>
                </a:srgb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3" name="MH_Others_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14269" y="1730488"/>
            <a:ext cx="979155" cy="97915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600" b="1">
                <a:solidFill>
                  <a:schemeClr val="accent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429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学生成绩的评价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746" y="1193800"/>
            <a:ext cx="4977839" cy="503555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 smtClean="0"/>
              <a:t>	14</a:t>
            </a:r>
            <a:r>
              <a:rPr lang="zh-CN" altLang="en-US" dirty="0" smtClean="0"/>
              <a:t>卓越班学生机能实验学总成绩</a:t>
            </a:r>
            <a:r>
              <a:rPr lang="zh-CN" altLang="en-US" dirty="0"/>
              <a:t>以</a:t>
            </a:r>
            <a:r>
              <a:rPr lang="en-US" altLang="zh-CN" dirty="0"/>
              <a:t>80-89</a:t>
            </a:r>
            <a:r>
              <a:rPr lang="zh-CN" altLang="en-US" dirty="0"/>
              <a:t>分为主，</a:t>
            </a:r>
            <a:r>
              <a:rPr lang="en-US" altLang="zh-CN" dirty="0"/>
              <a:t>90</a:t>
            </a:r>
            <a:r>
              <a:rPr lang="zh-CN" altLang="en-US" dirty="0"/>
              <a:t>分以上及</a:t>
            </a:r>
            <a:r>
              <a:rPr lang="en-US" altLang="zh-CN" dirty="0"/>
              <a:t>79</a:t>
            </a:r>
            <a:r>
              <a:rPr lang="zh-CN" altLang="en-US" dirty="0"/>
              <a:t>分以下数量较少，基本呈</a:t>
            </a:r>
            <a:r>
              <a:rPr lang="zh-CN" altLang="en-US" dirty="0" smtClean="0"/>
              <a:t>正态分布， 成绩较以往几届同专业学生有所提升。</a:t>
            </a:r>
            <a:endParaRPr lang="en-US" altLang="zh-CN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	</a:t>
            </a:r>
            <a:r>
              <a:rPr lang="zh-CN" altLang="en-US" dirty="0" smtClean="0"/>
              <a:t>学生对实验教学方式改革表示了极大的欢迎和支持，普通反映较传统教学方式上课更有兴趣，更有动力在课前课后进行自主学习。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27" y="944074"/>
            <a:ext cx="4441790" cy="59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37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s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07364" y="1832588"/>
            <a:ext cx="1157121" cy="115712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</a:p>
        </p:txBody>
      </p:sp>
      <p:sp>
        <p:nvSpPr>
          <p:cNvPr id="4" name="MH_Others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77559" y="3567279"/>
            <a:ext cx="1157121" cy="115712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</a:t>
            </a:r>
          </a:p>
        </p:txBody>
      </p:sp>
      <p:sp>
        <p:nvSpPr>
          <p:cNvPr id="5" name="MH_Number"/>
          <p:cNvSpPr/>
          <p:nvPr>
            <p:custDataLst>
              <p:tags r:id="rId4"/>
            </p:custDataLst>
          </p:nvPr>
        </p:nvSpPr>
        <p:spPr>
          <a:xfrm>
            <a:off x="3060026" y="2671185"/>
            <a:ext cx="896095" cy="8960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0" rtlCol="0" anchor="ctr">
            <a:normAutofit fontScale="77500" lnSpcReduction="20000"/>
          </a:bodyPr>
          <a:lstStyle/>
          <a:p>
            <a:pPr algn="ctr"/>
            <a:r>
              <a:rPr lang="en-US" altLang="zh-CN" sz="5400" b="1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54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Title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30219" y="2721983"/>
            <a:ext cx="6356559" cy="794498"/>
          </a:xfrm>
          <a:custGeom>
            <a:avLst/>
            <a:gdLst>
              <a:gd name="connsiteX0" fmla="*/ 74030 w 3531901"/>
              <a:gd name="connsiteY0" fmla="*/ 0 h 444541"/>
              <a:gd name="connsiteX1" fmla="*/ 464284 w 3531901"/>
              <a:gd name="connsiteY1" fmla="*/ 0 h 444541"/>
              <a:gd name="connsiteX2" fmla="*/ 474462 w 3531901"/>
              <a:gd name="connsiteY2" fmla="*/ 0 h 444541"/>
              <a:gd name="connsiteX3" fmla="*/ 3531901 w 3531901"/>
              <a:gd name="connsiteY3" fmla="*/ 0 h 444541"/>
              <a:gd name="connsiteX4" fmla="*/ 3531901 w 3531901"/>
              <a:gd name="connsiteY4" fmla="*/ 444541 h 444541"/>
              <a:gd name="connsiteX5" fmla="*/ 474462 w 3531901"/>
              <a:gd name="connsiteY5" fmla="*/ 444541 h 444541"/>
              <a:gd name="connsiteX6" fmla="*/ 464284 w 3531901"/>
              <a:gd name="connsiteY6" fmla="*/ 444541 h 444541"/>
              <a:gd name="connsiteX7" fmla="*/ 0 w 3531901"/>
              <a:gd name="connsiteY7" fmla="*/ 444541 h 444541"/>
              <a:gd name="connsiteX8" fmla="*/ 0 w 3531901"/>
              <a:gd name="connsiteY8" fmla="*/ 74091 h 444541"/>
              <a:gd name="connsiteX9" fmla="*/ 74030 w 3531901"/>
              <a:gd name="connsiteY9" fmla="*/ 0 h 44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1901" h="444541">
                <a:moveTo>
                  <a:pt x="74030" y="0"/>
                </a:moveTo>
                <a:lnTo>
                  <a:pt x="464284" y="0"/>
                </a:lnTo>
                <a:lnTo>
                  <a:pt x="474462" y="0"/>
                </a:lnTo>
                <a:lnTo>
                  <a:pt x="3531901" y="0"/>
                </a:lnTo>
                <a:lnTo>
                  <a:pt x="3531901" y="444541"/>
                </a:lnTo>
                <a:lnTo>
                  <a:pt x="474462" y="444541"/>
                </a:lnTo>
                <a:lnTo>
                  <a:pt x="464284" y="444541"/>
                </a:lnTo>
                <a:lnTo>
                  <a:pt x="0" y="444541"/>
                </a:lnTo>
                <a:lnTo>
                  <a:pt x="0" y="74091"/>
                </a:lnTo>
                <a:cubicBezTo>
                  <a:pt x="0" y="33172"/>
                  <a:pt x="33145" y="0"/>
                  <a:pt x="740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wrap="square" lIns="0" tIns="0" rIns="0" bIns="0" anchor="ctr">
            <a:norm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 dirty="0" smtClean="0">
                <a:solidFill>
                  <a:srgbClr val="F8F8F8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改革成绩与展望</a:t>
            </a:r>
            <a:endParaRPr lang="zh-CN" altLang="en-US" sz="4000" b="1" dirty="0">
              <a:solidFill>
                <a:srgbClr val="F8F8F8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6719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改革的成绩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/>
              <a:t>通过</a:t>
            </a:r>
            <a:r>
              <a:rPr lang="zh-CN" altLang="en-US" dirty="0" smtClean="0">
                <a:solidFill>
                  <a:srgbClr val="FF0000"/>
                </a:solidFill>
              </a:rPr>
              <a:t>自主学习与翻转课堂的方式</a:t>
            </a:r>
            <a:r>
              <a:rPr lang="zh-CN" altLang="en-US" dirty="0" smtClean="0"/>
              <a:t>，极大的调动了学生的</a:t>
            </a:r>
            <a:r>
              <a:rPr lang="zh-CN" altLang="en-US" dirty="0" smtClean="0">
                <a:solidFill>
                  <a:srgbClr val="FF0000"/>
                </a:solidFill>
              </a:rPr>
              <a:t>学习积极性与主动性</a:t>
            </a:r>
            <a:r>
              <a:rPr lang="zh-CN" altLang="en-US" dirty="0"/>
              <a:t>，实验技能和探索</a:t>
            </a:r>
            <a:r>
              <a:rPr lang="zh-CN" altLang="en-US" dirty="0" smtClean="0"/>
              <a:t>思维能力得到</a:t>
            </a:r>
            <a:r>
              <a:rPr lang="zh-CN" altLang="en-US" dirty="0"/>
              <a:t>明显提升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/>
              <a:t>通过</a:t>
            </a:r>
            <a:r>
              <a:rPr lang="zh-CN" altLang="en-US" dirty="0" smtClean="0">
                <a:solidFill>
                  <a:srgbClr val="FF0000"/>
                </a:solidFill>
              </a:rPr>
              <a:t>实验结果汇报与点评环节</a:t>
            </a:r>
            <a:r>
              <a:rPr lang="zh-CN" altLang="en-US" dirty="0" smtClean="0"/>
              <a:t>，增强了</a:t>
            </a:r>
            <a:r>
              <a:rPr lang="zh-CN" altLang="en-US" dirty="0" smtClean="0">
                <a:solidFill>
                  <a:srgbClr val="FF0000"/>
                </a:solidFill>
              </a:rPr>
              <a:t>学生</a:t>
            </a:r>
            <a:r>
              <a:rPr lang="zh-CN" altLang="en-US" dirty="0" smtClean="0"/>
              <a:t>对实验内容和理论</a:t>
            </a:r>
            <a:r>
              <a:rPr lang="zh-CN" altLang="en-US" dirty="0" smtClean="0">
                <a:solidFill>
                  <a:srgbClr val="FF0000"/>
                </a:solidFill>
              </a:rPr>
              <a:t>知识的掌握</a:t>
            </a:r>
            <a:r>
              <a:rPr lang="zh-CN" altLang="en-US" dirty="0" smtClean="0"/>
              <a:t>，也使</a:t>
            </a:r>
            <a:r>
              <a:rPr lang="zh-CN" altLang="en-US" dirty="0" smtClean="0">
                <a:solidFill>
                  <a:srgbClr val="FF0000"/>
                </a:solidFill>
              </a:rPr>
              <a:t>教师</a:t>
            </a:r>
            <a:r>
              <a:rPr lang="zh-CN" altLang="en-US" dirty="0" smtClean="0"/>
              <a:t>能及时针对反馈的问题对</a:t>
            </a:r>
            <a:r>
              <a:rPr lang="zh-CN" altLang="en-US" dirty="0" smtClean="0">
                <a:solidFill>
                  <a:srgbClr val="FF0000"/>
                </a:solidFill>
              </a:rPr>
              <a:t>教学手段、方法进行调整、改进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/>
              <a:t>通过</a:t>
            </a:r>
            <a:r>
              <a:rPr lang="zh-CN" altLang="en-US" dirty="0" smtClean="0">
                <a:solidFill>
                  <a:srgbClr val="FF0000"/>
                </a:solidFill>
              </a:rPr>
              <a:t>微信、</a:t>
            </a:r>
            <a:r>
              <a:rPr lang="en-US" altLang="zh-CN" dirty="0" smtClean="0">
                <a:solidFill>
                  <a:srgbClr val="FF0000"/>
                </a:solidFill>
              </a:rPr>
              <a:t>QQ</a:t>
            </a:r>
            <a:r>
              <a:rPr lang="zh-CN" altLang="en-US" dirty="0" smtClean="0">
                <a:solidFill>
                  <a:srgbClr val="FF0000"/>
                </a:solidFill>
              </a:rPr>
              <a:t>群</a:t>
            </a:r>
            <a:r>
              <a:rPr lang="zh-CN" altLang="en-US" dirty="0" smtClean="0"/>
              <a:t>等方式，拓展了师生间</a:t>
            </a:r>
            <a:r>
              <a:rPr lang="en-US" altLang="zh-CN" dirty="0" smtClean="0"/>
              <a:t>-</a:t>
            </a:r>
            <a:r>
              <a:rPr lang="zh-CN" altLang="en-US" dirty="0" smtClean="0"/>
              <a:t>学生间关于机能学学习的交流、沟通路径。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0312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存在的问题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/>
              <a:t>自主学习与翻转课堂需要学生</a:t>
            </a:r>
            <a:r>
              <a:rPr lang="zh-CN" altLang="en-US" dirty="0" smtClean="0">
                <a:solidFill>
                  <a:srgbClr val="FF0000"/>
                </a:solidFill>
              </a:rPr>
              <a:t>花费较多的课余时间</a:t>
            </a:r>
            <a:r>
              <a:rPr lang="zh-CN" altLang="en-US" dirty="0" smtClean="0"/>
              <a:t>进行准备，部分同学反映医学生课程多、时间紧，</a:t>
            </a:r>
            <a:r>
              <a:rPr lang="zh-CN" altLang="en-US" dirty="0" smtClean="0">
                <a:solidFill>
                  <a:srgbClr val="FF0000"/>
                </a:solidFill>
              </a:rPr>
              <a:t>建议</a:t>
            </a:r>
            <a:r>
              <a:rPr lang="zh-CN" altLang="en-US" dirty="0">
                <a:solidFill>
                  <a:srgbClr val="FF0000"/>
                </a:solidFill>
              </a:rPr>
              <a:t>以上</a:t>
            </a:r>
            <a:r>
              <a:rPr lang="zh-CN" altLang="en-US" dirty="0" smtClean="0">
                <a:solidFill>
                  <a:srgbClr val="FF0000"/>
                </a:solidFill>
              </a:rPr>
              <a:t>学习方式不超过一定比例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/>
              <a:t>部分授课教师对混合式教学方法</a:t>
            </a:r>
            <a:r>
              <a:rPr lang="zh-CN" altLang="en-US" dirty="0" smtClean="0">
                <a:solidFill>
                  <a:srgbClr val="FF0000"/>
                </a:solidFill>
              </a:rPr>
              <a:t>改革需要一定时间</a:t>
            </a:r>
            <a:r>
              <a:rPr lang="zh-CN" altLang="en-US" dirty="0" smtClean="0"/>
              <a:t>来理解与适应。</a:t>
            </a:r>
            <a:endParaRPr lang="en-US" altLang="zh-CN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/>
              <a:t>自主学习的学习效果</a:t>
            </a:r>
            <a:r>
              <a:rPr lang="zh-CN" altLang="en-US" dirty="0" smtClean="0">
                <a:solidFill>
                  <a:srgbClr val="FF0000"/>
                </a:solidFill>
              </a:rPr>
              <a:t>评价方法和方式</a:t>
            </a:r>
            <a:r>
              <a:rPr lang="zh-CN" altLang="en-US" dirty="0" smtClean="0"/>
              <a:t>有待进一步完善，翻转课堂</a:t>
            </a:r>
            <a:r>
              <a:rPr lang="zh-CN" altLang="en-US" dirty="0" smtClean="0">
                <a:solidFill>
                  <a:srgbClr val="FF0000"/>
                </a:solidFill>
              </a:rPr>
              <a:t>教师的角色定位与介入程度的把握</a:t>
            </a:r>
            <a:r>
              <a:rPr lang="zh-CN" altLang="en-US" dirty="0" smtClean="0"/>
              <a:t>值得进一步探讨。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466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下一步展望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完善</a:t>
            </a:r>
            <a:r>
              <a:rPr lang="zh-CN" altLang="en-US" dirty="0" smtClean="0">
                <a:solidFill>
                  <a:srgbClr val="FF0000"/>
                </a:solidFill>
              </a:rPr>
              <a:t>机能学</a:t>
            </a:r>
            <a:r>
              <a:rPr lang="en-US" altLang="zh-CN" dirty="0" smtClean="0">
                <a:solidFill>
                  <a:srgbClr val="FF0000"/>
                </a:solidFill>
              </a:rPr>
              <a:t>Moodle</a:t>
            </a:r>
            <a:r>
              <a:rPr lang="zh-CN" altLang="en-US" dirty="0" smtClean="0">
                <a:solidFill>
                  <a:srgbClr val="FF0000"/>
                </a:solidFill>
              </a:rPr>
              <a:t>网站与微信平台建设，</a:t>
            </a:r>
            <a:r>
              <a:rPr lang="zh-CN" altLang="en-US" dirty="0" smtClean="0"/>
              <a:t>为混合式教学改革提供平台保证。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/>
              <a:t>促进推动</a:t>
            </a:r>
            <a:r>
              <a:rPr lang="zh-CN" altLang="en-US" dirty="0" smtClean="0">
                <a:solidFill>
                  <a:srgbClr val="FF0000"/>
                </a:solidFill>
              </a:rPr>
              <a:t>授课</a:t>
            </a:r>
            <a:r>
              <a:rPr lang="zh-CN" altLang="en-US" dirty="0">
                <a:solidFill>
                  <a:srgbClr val="FF0000"/>
                </a:solidFill>
              </a:rPr>
              <a:t>教师思维转变，</a:t>
            </a:r>
            <a:r>
              <a:rPr lang="zh-CN" altLang="en-US" dirty="0" smtClean="0"/>
              <a:t>为</a:t>
            </a:r>
            <a:r>
              <a:rPr lang="zh-CN" altLang="en-US" dirty="0"/>
              <a:t>混合式</a:t>
            </a:r>
            <a:r>
              <a:rPr lang="zh-CN" altLang="en-US" dirty="0" smtClean="0"/>
              <a:t>教学改革提供</a:t>
            </a:r>
            <a:r>
              <a:rPr lang="zh-CN" altLang="en-US" dirty="0"/>
              <a:t>人员保证。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期待学校</a:t>
            </a:r>
            <a:r>
              <a:rPr lang="zh-CN" altLang="en-US" dirty="0" smtClean="0">
                <a:solidFill>
                  <a:srgbClr val="FF0000"/>
                </a:solidFill>
              </a:rPr>
              <a:t>对实验教学更多投入，</a:t>
            </a:r>
            <a:r>
              <a:rPr lang="zh-CN" altLang="en-US" dirty="0"/>
              <a:t>为混合式教学改革</a:t>
            </a:r>
            <a:r>
              <a:rPr lang="zh-CN" altLang="en-US" dirty="0" smtClean="0"/>
              <a:t>提供硬件保证。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建立完善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0000"/>
                </a:solidFill>
              </a:rPr>
              <a:t>机能学成绩评价</a:t>
            </a:r>
            <a:r>
              <a:rPr lang="zh-CN" altLang="en-US" dirty="0" smtClean="0">
                <a:solidFill>
                  <a:srgbClr val="FF0000"/>
                </a:solidFill>
              </a:rPr>
              <a:t>体系</a:t>
            </a:r>
            <a:r>
              <a:rPr lang="zh-CN" altLang="en-US" dirty="0" smtClean="0"/>
              <a:t>，</a:t>
            </a:r>
            <a:r>
              <a:rPr lang="zh-CN" altLang="en-US" dirty="0"/>
              <a:t>为混合式教学</a:t>
            </a:r>
            <a:r>
              <a:rPr lang="zh-CN" altLang="en-US" dirty="0" smtClean="0"/>
              <a:t>改革成效提供客观、可信的证据。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积极推进机能实验学</a:t>
            </a:r>
            <a:r>
              <a:rPr lang="zh-CN" altLang="en-US" dirty="0" smtClean="0">
                <a:solidFill>
                  <a:srgbClr val="FF0000"/>
                </a:solidFill>
              </a:rPr>
              <a:t>混合式教学改革的进一步试点和推广</a:t>
            </a:r>
            <a:r>
              <a:rPr lang="zh-CN" altLang="en-US" dirty="0" smtClean="0"/>
              <a:t>，努力提高学生的综合素质，为学校培养高水平医学人才做出贡献。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00057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s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07364" y="1832588"/>
            <a:ext cx="1157121" cy="115712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</a:p>
        </p:txBody>
      </p:sp>
      <p:sp>
        <p:nvSpPr>
          <p:cNvPr id="4" name="MH_Others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77559" y="3567279"/>
            <a:ext cx="1157121" cy="115712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</a:t>
            </a:r>
          </a:p>
        </p:txBody>
      </p:sp>
      <p:sp>
        <p:nvSpPr>
          <p:cNvPr id="5" name="MH_Number"/>
          <p:cNvSpPr/>
          <p:nvPr>
            <p:custDataLst>
              <p:tags r:id="rId4"/>
            </p:custDataLst>
          </p:nvPr>
        </p:nvSpPr>
        <p:spPr>
          <a:xfrm>
            <a:off x="3060026" y="2671185"/>
            <a:ext cx="896095" cy="8960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0" rtlCol="0" anchor="ctr">
            <a:normAutofit fontScale="77500" lnSpcReduction="20000"/>
          </a:bodyPr>
          <a:lstStyle/>
          <a:p>
            <a:pPr algn="ctr"/>
            <a:r>
              <a:rPr lang="en-US" altLang="zh-CN" sz="5400" b="1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54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Title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30219" y="2721983"/>
            <a:ext cx="6356559" cy="794498"/>
          </a:xfrm>
          <a:custGeom>
            <a:avLst/>
            <a:gdLst>
              <a:gd name="connsiteX0" fmla="*/ 74030 w 3531901"/>
              <a:gd name="connsiteY0" fmla="*/ 0 h 444541"/>
              <a:gd name="connsiteX1" fmla="*/ 464284 w 3531901"/>
              <a:gd name="connsiteY1" fmla="*/ 0 h 444541"/>
              <a:gd name="connsiteX2" fmla="*/ 474462 w 3531901"/>
              <a:gd name="connsiteY2" fmla="*/ 0 h 444541"/>
              <a:gd name="connsiteX3" fmla="*/ 3531901 w 3531901"/>
              <a:gd name="connsiteY3" fmla="*/ 0 h 444541"/>
              <a:gd name="connsiteX4" fmla="*/ 3531901 w 3531901"/>
              <a:gd name="connsiteY4" fmla="*/ 444541 h 444541"/>
              <a:gd name="connsiteX5" fmla="*/ 474462 w 3531901"/>
              <a:gd name="connsiteY5" fmla="*/ 444541 h 444541"/>
              <a:gd name="connsiteX6" fmla="*/ 464284 w 3531901"/>
              <a:gd name="connsiteY6" fmla="*/ 444541 h 444541"/>
              <a:gd name="connsiteX7" fmla="*/ 0 w 3531901"/>
              <a:gd name="connsiteY7" fmla="*/ 444541 h 444541"/>
              <a:gd name="connsiteX8" fmla="*/ 0 w 3531901"/>
              <a:gd name="connsiteY8" fmla="*/ 74091 h 444541"/>
              <a:gd name="connsiteX9" fmla="*/ 74030 w 3531901"/>
              <a:gd name="connsiteY9" fmla="*/ 0 h 44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1901" h="444541">
                <a:moveTo>
                  <a:pt x="74030" y="0"/>
                </a:moveTo>
                <a:lnTo>
                  <a:pt x="464284" y="0"/>
                </a:lnTo>
                <a:lnTo>
                  <a:pt x="474462" y="0"/>
                </a:lnTo>
                <a:lnTo>
                  <a:pt x="3531901" y="0"/>
                </a:lnTo>
                <a:lnTo>
                  <a:pt x="3531901" y="444541"/>
                </a:lnTo>
                <a:lnTo>
                  <a:pt x="474462" y="444541"/>
                </a:lnTo>
                <a:lnTo>
                  <a:pt x="464284" y="444541"/>
                </a:lnTo>
                <a:lnTo>
                  <a:pt x="0" y="444541"/>
                </a:lnTo>
                <a:lnTo>
                  <a:pt x="0" y="74091"/>
                </a:lnTo>
                <a:cubicBezTo>
                  <a:pt x="0" y="33172"/>
                  <a:pt x="33145" y="0"/>
                  <a:pt x="740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wrap="square" lIns="0" tIns="0" rIns="0" bIns="0" anchor="ctr">
            <a:norm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 dirty="0" smtClean="0">
                <a:solidFill>
                  <a:srgbClr val="F8F8F8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MOODLE </a:t>
            </a:r>
            <a:r>
              <a:rPr lang="zh-CN" altLang="en-US" sz="4000" b="1" dirty="0" smtClean="0">
                <a:solidFill>
                  <a:srgbClr val="F8F8F8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平台建设</a:t>
            </a:r>
            <a:endParaRPr lang="zh-CN" altLang="en-US" sz="4000" b="1" dirty="0">
              <a:solidFill>
                <a:srgbClr val="F8F8F8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67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Moodle</a:t>
            </a:r>
            <a:r>
              <a:rPr lang="zh-CN" altLang="en-US" dirty="0" smtClean="0"/>
              <a:t>平台建设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748" y="1193800"/>
            <a:ext cx="4945662" cy="5035551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依托南方医科大学爱课教学支持平台，根据机能实验学课程知识体系框架，将课程的微媒体资源进行了深度整合，初步建立了机能实验学自主学习</a:t>
            </a:r>
            <a:r>
              <a:rPr lang="en-US" altLang="zh-CN" dirty="0" smtClean="0"/>
              <a:t>-</a:t>
            </a:r>
            <a:r>
              <a:rPr lang="zh-CN" altLang="en-US" dirty="0" smtClean="0"/>
              <a:t>混合式教学</a:t>
            </a:r>
            <a:r>
              <a:rPr lang="en-US" altLang="zh-CN" dirty="0" smtClean="0"/>
              <a:t>Moodle</a:t>
            </a:r>
            <a:r>
              <a:rPr lang="zh-CN" altLang="en-US" dirty="0" smtClean="0"/>
              <a:t>平台，并在日常教学中进行使用。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60" y="1563450"/>
            <a:ext cx="5837873" cy="4937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0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s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07364" y="1832588"/>
            <a:ext cx="1157121" cy="115712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</a:p>
        </p:txBody>
      </p:sp>
      <p:sp>
        <p:nvSpPr>
          <p:cNvPr id="4" name="MH_Others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77559" y="3567279"/>
            <a:ext cx="1157121" cy="115712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</a:t>
            </a:r>
          </a:p>
        </p:txBody>
      </p:sp>
      <p:sp>
        <p:nvSpPr>
          <p:cNvPr id="5" name="MH_Number"/>
          <p:cNvSpPr/>
          <p:nvPr>
            <p:custDataLst>
              <p:tags r:id="rId4"/>
            </p:custDataLst>
          </p:nvPr>
        </p:nvSpPr>
        <p:spPr>
          <a:xfrm>
            <a:off x="3060026" y="2671185"/>
            <a:ext cx="896095" cy="8960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0" rtlCol="0" anchor="ctr">
            <a:normAutofit fontScale="77500" lnSpcReduction="20000"/>
          </a:bodyPr>
          <a:lstStyle/>
          <a:p>
            <a:pPr algn="ctr"/>
            <a:r>
              <a:rPr lang="en-US" altLang="zh-CN" sz="5400" b="1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54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Title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30219" y="2721983"/>
            <a:ext cx="6356559" cy="794498"/>
          </a:xfrm>
          <a:custGeom>
            <a:avLst/>
            <a:gdLst>
              <a:gd name="connsiteX0" fmla="*/ 74030 w 3531901"/>
              <a:gd name="connsiteY0" fmla="*/ 0 h 444541"/>
              <a:gd name="connsiteX1" fmla="*/ 464284 w 3531901"/>
              <a:gd name="connsiteY1" fmla="*/ 0 h 444541"/>
              <a:gd name="connsiteX2" fmla="*/ 474462 w 3531901"/>
              <a:gd name="connsiteY2" fmla="*/ 0 h 444541"/>
              <a:gd name="connsiteX3" fmla="*/ 3531901 w 3531901"/>
              <a:gd name="connsiteY3" fmla="*/ 0 h 444541"/>
              <a:gd name="connsiteX4" fmla="*/ 3531901 w 3531901"/>
              <a:gd name="connsiteY4" fmla="*/ 444541 h 444541"/>
              <a:gd name="connsiteX5" fmla="*/ 474462 w 3531901"/>
              <a:gd name="connsiteY5" fmla="*/ 444541 h 444541"/>
              <a:gd name="connsiteX6" fmla="*/ 464284 w 3531901"/>
              <a:gd name="connsiteY6" fmla="*/ 444541 h 444541"/>
              <a:gd name="connsiteX7" fmla="*/ 0 w 3531901"/>
              <a:gd name="connsiteY7" fmla="*/ 444541 h 444541"/>
              <a:gd name="connsiteX8" fmla="*/ 0 w 3531901"/>
              <a:gd name="connsiteY8" fmla="*/ 74091 h 444541"/>
              <a:gd name="connsiteX9" fmla="*/ 74030 w 3531901"/>
              <a:gd name="connsiteY9" fmla="*/ 0 h 44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1901" h="444541">
                <a:moveTo>
                  <a:pt x="74030" y="0"/>
                </a:moveTo>
                <a:lnTo>
                  <a:pt x="464284" y="0"/>
                </a:lnTo>
                <a:lnTo>
                  <a:pt x="474462" y="0"/>
                </a:lnTo>
                <a:lnTo>
                  <a:pt x="3531901" y="0"/>
                </a:lnTo>
                <a:lnTo>
                  <a:pt x="3531901" y="444541"/>
                </a:lnTo>
                <a:lnTo>
                  <a:pt x="474462" y="444541"/>
                </a:lnTo>
                <a:lnTo>
                  <a:pt x="464284" y="444541"/>
                </a:lnTo>
                <a:lnTo>
                  <a:pt x="0" y="444541"/>
                </a:lnTo>
                <a:lnTo>
                  <a:pt x="0" y="74091"/>
                </a:lnTo>
                <a:cubicBezTo>
                  <a:pt x="0" y="33172"/>
                  <a:pt x="33145" y="0"/>
                  <a:pt x="740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wrap="square" lIns="0" tIns="0" rIns="0" bIns="0" anchor="ctr">
            <a:norm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 dirty="0" smtClean="0">
                <a:solidFill>
                  <a:srgbClr val="F8F8F8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课程资源的组织</a:t>
            </a:r>
            <a:endParaRPr lang="zh-CN" altLang="en-US" sz="4000" b="1" dirty="0">
              <a:solidFill>
                <a:srgbClr val="F8F8F8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67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课程资源的组织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747" y="1193800"/>
            <a:ext cx="10529338" cy="503555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机能</a:t>
            </a:r>
            <a:r>
              <a:rPr lang="zh-CN" altLang="en-US" dirty="0"/>
              <a:t>实验学为一</a:t>
            </a:r>
            <a:r>
              <a:rPr lang="zh-CN" altLang="en-US" dirty="0" smtClean="0"/>
              <a:t>门</a:t>
            </a:r>
            <a:r>
              <a:rPr lang="zh-CN" altLang="en-US" dirty="0"/>
              <a:t>将</a:t>
            </a:r>
            <a:r>
              <a:rPr lang="zh-CN" altLang="en-US" dirty="0" smtClean="0"/>
              <a:t>实验</a:t>
            </a:r>
            <a:r>
              <a:rPr lang="zh-CN" altLang="en-US" dirty="0"/>
              <a:t>知识、方法</a:t>
            </a:r>
            <a:r>
              <a:rPr lang="zh-CN" altLang="en-US" dirty="0" smtClean="0"/>
              <a:t>与技能</a:t>
            </a:r>
            <a:r>
              <a:rPr lang="zh-CN" altLang="en-US" dirty="0"/>
              <a:t>训练高度综合的实验</a:t>
            </a:r>
            <a:r>
              <a:rPr lang="zh-CN" altLang="en-US" dirty="0" smtClean="0"/>
              <a:t>课程，因此实验教学相关视频资源、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资源以及延伸阅读资源较为丰富。</a:t>
            </a:r>
            <a:endParaRPr lang="en-US" altLang="zh-CN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dirty="0"/>
              <a:t>	</a:t>
            </a:r>
            <a:r>
              <a:rPr lang="zh-CN" altLang="en-US" dirty="0" smtClean="0"/>
              <a:t>在此次建设中，我们将上述资源依据知识框架进行整理和重新编辑，学生普遍反映直观易懂，便于查询。截止目前共有几十部微视频资源与幻灯资源上传，下一步将继续充实与完善。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2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课程资源的组织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515566" y="1164617"/>
            <a:ext cx="2782111" cy="5035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50000"/>
              <a:buFont typeface="Wingdings" panose="05000000000000000000" pitchFamily="2" charset="2"/>
              <a:buChar char="u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 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Font typeface="Wingdings" panose="05000000000000000000" pitchFamily="2" charset="2"/>
              <a:buNone/>
            </a:pPr>
            <a:r>
              <a:rPr lang="zh-CN" altLang="en-US" dirty="0" smtClean="0"/>
              <a:t>         各章节电子幻灯资源均上传至</a:t>
            </a:r>
            <a:r>
              <a:rPr lang="en-US" altLang="zh-CN" dirty="0" smtClean="0"/>
              <a:t>Moodle</a:t>
            </a:r>
            <a:r>
              <a:rPr lang="zh-CN" altLang="en-US" dirty="0" smtClean="0"/>
              <a:t>平台，利于学生的自主学习。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01" y="1069164"/>
            <a:ext cx="8247975" cy="5226456"/>
          </a:xfrm>
        </p:spPr>
      </p:pic>
    </p:spTree>
    <p:extLst>
      <p:ext uri="{BB962C8B-B14F-4D97-AF65-F5344CB8AC3E}">
        <p14:creationId xmlns:p14="http://schemas.microsoft.com/office/powerpoint/2010/main" val="6300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课程资源的组织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00" y="1004400"/>
            <a:ext cx="8292662" cy="5477697"/>
          </a:xfr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447473" y="1329000"/>
            <a:ext cx="2821022" cy="503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50000"/>
              <a:buFont typeface="Wingdings" panose="05000000000000000000" pitchFamily="2" charset="2"/>
              <a:buChar char="u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 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None/>
            </a:pPr>
            <a:r>
              <a:rPr lang="zh-CN" altLang="en-US" dirty="0" smtClean="0"/>
              <a:t>         视频资源与理论讲解相结合，更利于学生理解与掌握。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425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s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07364" y="1832588"/>
            <a:ext cx="1157121" cy="115712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</a:p>
        </p:txBody>
      </p:sp>
      <p:sp>
        <p:nvSpPr>
          <p:cNvPr id="4" name="MH_Others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77559" y="3567279"/>
            <a:ext cx="1157121" cy="115712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</a:t>
            </a:r>
          </a:p>
        </p:txBody>
      </p:sp>
      <p:sp>
        <p:nvSpPr>
          <p:cNvPr id="5" name="MH_Number"/>
          <p:cNvSpPr/>
          <p:nvPr>
            <p:custDataLst>
              <p:tags r:id="rId4"/>
            </p:custDataLst>
          </p:nvPr>
        </p:nvSpPr>
        <p:spPr>
          <a:xfrm>
            <a:off x="3060026" y="2671185"/>
            <a:ext cx="896095" cy="8960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0" rtlCol="0" anchor="ctr">
            <a:normAutofit fontScale="77500" lnSpcReduction="20000"/>
          </a:bodyPr>
          <a:lstStyle/>
          <a:p>
            <a:pPr algn="ctr"/>
            <a:r>
              <a:rPr lang="en-US" altLang="zh-CN" sz="5400" b="1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54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Title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30219" y="2721983"/>
            <a:ext cx="6356559" cy="794498"/>
          </a:xfrm>
          <a:custGeom>
            <a:avLst/>
            <a:gdLst>
              <a:gd name="connsiteX0" fmla="*/ 74030 w 3531901"/>
              <a:gd name="connsiteY0" fmla="*/ 0 h 444541"/>
              <a:gd name="connsiteX1" fmla="*/ 464284 w 3531901"/>
              <a:gd name="connsiteY1" fmla="*/ 0 h 444541"/>
              <a:gd name="connsiteX2" fmla="*/ 474462 w 3531901"/>
              <a:gd name="connsiteY2" fmla="*/ 0 h 444541"/>
              <a:gd name="connsiteX3" fmla="*/ 3531901 w 3531901"/>
              <a:gd name="connsiteY3" fmla="*/ 0 h 444541"/>
              <a:gd name="connsiteX4" fmla="*/ 3531901 w 3531901"/>
              <a:gd name="connsiteY4" fmla="*/ 444541 h 444541"/>
              <a:gd name="connsiteX5" fmla="*/ 474462 w 3531901"/>
              <a:gd name="connsiteY5" fmla="*/ 444541 h 444541"/>
              <a:gd name="connsiteX6" fmla="*/ 464284 w 3531901"/>
              <a:gd name="connsiteY6" fmla="*/ 444541 h 444541"/>
              <a:gd name="connsiteX7" fmla="*/ 0 w 3531901"/>
              <a:gd name="connsiteY7" fmla="*/ 444541 h 444541"/>
              <a:gd name="connsiteX8" fmla="*/ 0 w 3531901"/>
              <a:gd name="connsiteY8" fmla="*/ 74091 h 444541"/>
              <a:gd name="connsiteX9" fmla="*/ 74030 w 3531901"/>
              <a:gd name="connsiteY9" fmla="*/ 0 h 44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1901" h="444541">
                <a:moveTo>
                  <a:pt x="74030" y="0"/>
                </a:moveTo>
                <a:lnTo>
                  <a:pt x="464284" y="0"/>
                </a:lnTo>
                <a:lnTo>
                  <a:pt x="474462" y="0"/>
                </a:lnTo>
                <a:lnTo>
                  <a:pt x="3531901" y="0"/>
                </a:lnTo>
                <a:lnTo>
                  <a:pt x="3531901" y="444541"/>
                </a:lnTo>
                <a:lnTo>
                  <a:pt x="474462" y="444541"/>
                </a:lnTo>
                <a:lnTo>
                  <a:pt x="464284" y="444541"/>
                </a:lnTo>
                <a:lnTo>
                  <a:pt x="0" y="444541"/>
                </a:lnTo>
                <a:lnTo>
                  <a:pt x="0" y="74091"/>
                </a:lnTo>
                <a:cubicBezTo>
                  <a:pt x="0" y="33172"/>
                  <a:pt x="33145" y="0"/>
                  <a:pt x="740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wrap="square" lIns="0" tIns="0" rIns="0" bIns="0" anchor="ctr">
            <a:norm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 dirty="0" smtClean="0">
                <a:solidFill>
                  <a:srgbClr val="F8F8F8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教学计划的安排</a:t>
            </a:r>
            <a:endParaRPr lang="zh-CN" altLang="en-US" sz="4000" b="1" dirty="0">
              <a:solidFill>
                <a:srgbClr val="F8F8F8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67199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57"/>
  <p:tag name="MH_SECTIONID" val="258,259,260,261,262,263,"/>
  <p:tag name="MH_JSON" val="{&quot;title&quot;:&quot;5py66IO95a6e6aqM5a2m5re35ZCI5byP5pWZ5a2m5pS56Z2p5Zue6aG+5LiO5bGV5pyb&quot;,&quot;content&quot;:[],&quot;section&quot;:[{&quot;title&quot;:&quot;5bmz5Y+w5bu66K6+&quot;,&quot;text&quot;:[{&quot;textmain&quot;:&quot;&quot;}]},{&quot;title&quot;:&quot;6K++56iL6LWE5rqQ&quot;,&quot;text&quot;:[{&quot;textmain&quot;:&quot;&quot;}]},{&quot;title&quot;:&quot;5pWZ5a2m57uE57uH&quot;,&quot;text&quot;:[{&quot;textmain&quot;:&quot;&quot;}]},{&quot;title&quot;:&quot;5a6e6aqM5pWZ5a2m&quot;,&quot;text&quot;:[{&quot;textmain&quot;:&quot;&quot;}]},{&quot;title&quot;:&quot;5pWZ5a2m6K+E5Lu3&quot;,&quot;text&quot;:[{&quot;textmain&quot;:&quot;&quot;}]},{&quot;title&quot;:&quot;5LiL5LiA5q2l55uu5qCH&quot;,&quot;text&quot;:[{&quot;textmain&quot;:&quot;&quot;}]}],&quot;status&quot;:1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NUMBER"/>
  <p:tag name="ID" val="545816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ENTRY"/>
  <p:tag name="ID" val="545816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NUMBER"/>
  <p:tag name="ID" val="545816"/>
  <p:tag name="MH_ORDER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ENTRY"/>
  <p:tag name="ID" val="545816"/>
  <p:tag name="MH_ORDER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NUMBER"/>
  <p:tag name="ID" val="545816"/>
  <p:tag name="MH_ORDER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ENTRY"/>
  <p:tag name="ID" val="545816"/>
  <p:tag name="MH_ORDER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OTHERS"/>
  <p:tag name="ID" val="5458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OTHERS"/>
  <p:tag name="ID" val="5458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OTHERS"/>
  <p:tag name="ID" val="5458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AUTOCOLOR" val="TRUE"/>
  <p:tag name="MH_TYPE" val="SECTION"/>
  <p:tag name="ID" val="5458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AUTOCOLOR" val="TRUE"/>
  <p:tag name="MH_TYPE" val="COVER"/>
  <p:tag name="ID" val="5458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OTHERS"/>
  <p:tag name="ID" val="5458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OTHERS"/>
  <p:tag name="ID" val="5458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NUMBER"/>
  <p:tag name="ID" val="545816"/>
  <p:tag name="MH_ORDER" val="NUMB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TITLE"/>
  <p:tag name="ID" val="545816"/>
  <p:tag name="MH_ORDER" val="NUMB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AUTOCOLOR" val="TRUE"/>
  <p:tag name="MH_TYPE" val="CONTENT"/>
  <p:tag name="ID" val="545816"/>
  <p:tag name="MH_ORDER" val="1"/>
  <p:tag name="MH_SECTIONID" val="25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AUTOCOLOR" val="TRUE"/>
  <p:tag name="MH_TYPE" val="SECTION"/>
  <p:tag name="ID" val="5458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OTHERS"/>
  <p:tag name="ID" val="5458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OTHERS"/>
  <p:tag name="ID" val="5458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NUMBER"/>
  <p:tag name="ID" val="545816"/>
  <p:tag name="MH_ORDER" val="NUMB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TITLE"/>
  <p:tag name="ID" val="545816"/>
  <p:tag name="MH_ORDER" val="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AUTOCOLOR" val="TRUE"/>
  <p:tag name="MH_TYPE" val="CONTENTS"/>
  <p:tag name="ID" val="5458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AUTOCOLOR" val="TRUE"/>
  <p:tag name="MH_TYPE" val="CONTENT"/>
  <p:tag name="ID" val="545816"/>
  <p:tag name="MH_ORDER" val="1"/>
  <p:tag name="MH_SECTIONID" val="25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AUTOCOLOR" val="TRUE"/>
  <p:tag name="MH_TYPE" val="SECTION"/>
  <p:tag name="ID" val="5458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OTHERS"/>
  <p:tag name="ID" val="5458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OTHERS"/>
  <p:tag name="ID" val="5458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NUMBER"/>
  <p:tag name="ID" val="545816"/>
  <p:tag name="MH_ORDER" val="NUMB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TITLE"/>
  <p:tag name="ID" val="545816"/>
  <p:tag name="MH_ORDER" val="NUMB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AUTOCOLOR" val="TRUE"/>
  <p:tag name="MH_TYPE" val="CONTENT"/>
  <p:tag name="ID" val="545816"/>
  <p:tag name="MH_ORDER" val="1"/>
  <p:tag name="MH_SECTIONID" val="26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AUTOCOLOR" val="TRUE"/>
  <p:tag name="MH_TYPE" val="SECTION"/>
  <p:tag name="ID" val="5458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OTHERS"/>
  <p:tag name="ID" val="5458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OTHERS"/>
  <p:tag name="ID" val="5458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NUMBER"/>
  <p:tag name="ID" val="545816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NUMBER"/>
  <p:tag name="ID" val="545816"/>
  <p:tag name="MH_ORDER" val="NUMB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TITLE"/>
  <p:tag name="ID" val="545816"/>
  <p:tag name="MH_ORDER" val="NUMB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AUTOCOLOR" val="TRUE"/>
  <p:tag name="MH_TYPE" val="CONTENT"/>
  <p:tag name="ID" val="545816"/>
  <p:tag name="MH_ORDER" val="1"/>
  <p:tag name="MH_SECTIONID" val="26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AUTOCOLOR" val="TRUE"/>
  <p:tag name="MH_TYPE" val="SECTION"/>
  <p:tag name="ID" val="5458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OTHERS"/>
  <p:tag name="ID" val="5458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OTHERS"/>
  <p:tag name="ID" val="5458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NUMBER"/>
  <p:tag name="ID" val="545816"/>
  <p:tag name="MH_ORDER" val="NUMB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TITLE"/>
  <p:tag name="ID" val="545816"/>
  <p:tag name="MH_ORDER" val="NUMBE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AUTOCOLOR" val="TRUE"/>
  <p:tag name="MH_TYPE" val="CONTENT"/>
  <p:tag name="ID" val="545816"/>
  <p:tag name="MH_ORDER" val="1"/>
  <p:tag name="MH_SECTIONID" val="26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AUTOCOLOR" val="TRUE"/>
  <p:tag name="MH_TYPE" val="SECTION"/>
  <p:tag name="ID" val="5458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ENTRY"/>
  <p:tag name="ID" val="545816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OTHERS"/>
  <p:tag name="ID" val="5458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OTHERS"/>
  <p:tag name="ID" val="5458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NUMBER"/>
  <p:tag name="ID" val="545816"/>
  <p:tag name="MH_ORDER" val="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TITLE"/>
  <p:tag name="ID" val="545816"/>
  <p:tag name="MH_ORDER" val="NUMB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AUTOCOLOR" val="TRUE"/>
  <p:tag name="MH_TYPE" val="CONTENT"/>
  <p:tag name="ID" val="545816"/>
  <p:tag name="MH_ORDER" val="1"/>
  <p:tag name="MH_SECTIONID" val="2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NUMBER"/>
  <p:tag name="ID" val="545816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ENTRY"/>
  <p:tag name="ID" val="545816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NUMBER"/>
  <p:tag name="ID" val="545816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4162608"/>
  <p:tag name="MH_LIBRARY" val="CONTENTS"/>
  <p:tag name="MH_TYPE" val="ENTRY"/>
  <p:tag name="ID" val="545816"/>
  <p:tag name="MH_ORDER" val="3"/>
</p:tagLst>
</file>

<file path=ppt/theme/theme1.xml><?xml version="1.0" encoding="utf-8"?>
<a:theme xmlns:a="http://schemas.openxmlformats.org/drawingml/2006/main" name="A000120141119A01PPBG">
  <a:themeElements>
    <a:clrScheme name="自定义 542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046FB6"/>
      </a:accent1>
      <a:accent2>
        <a:srgbClr val="22B1DE"/>
      </a:accent2>
      <a:accent3>
        <a:srgbClr val="7B93D7"/>
      </a:accent3>
      <a:accent4>
        <a:srgbClr val="5D76BA"/>
      </a:accent4>
      <a:accent5>
        <a:srgbClr val="C00000"/>
      </a:accent5>
      <a:accent6>
        <a:srgbClr val="FFC000"/>
      </a:accent6>
      <a:hlink>
        <a:srgbClr val="00B0F0"/>
      </a:hlink>
      <a:folHlink>
        <a:srgbClr val="AFB2B4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A000120150407A29KPBG</Template>
  <TotalTime>230</TotalTime>
  <Words>982</Words>
  <Application>Microsoft Office PowerPoint</Application>
  <PresentationFormat>宽屏</PresentationFormat>
  <Paragraphs>168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华文细黑</vt:lpstr>
      <vt:lpstr>华文中宋</vt:lpstr>
      <vt:lpstr>宋体</vt:lpstr>
      <vt:lpstr>微软雅黑</vt:lpstr>
      <vt:lpstr>幼圆</vt:lpstr>
      <vt:lpstr>Arial</vt:lpstr>
      <vt:lpstr>Broadway</vt:lpstr>
      <vt:lpstr>Calibri</vt:lpstr>
      <vt:lpstr>Times New Roman</vt:lpstr>
      <vt:lpstr>Wingdings</vt:lpstr>
      <vt:lpstr>A000120141119A01PPBG</vt:lpstr>
      <vt:lpstr>机能实验学  混合式教学改革 回顾与展望</vt:lpstr>
      <vt:lpstr>PowerPoint 演示文稿</vt:lpstr>
      <vt:lpstr>PowerPoint 演示文稿</vt:lpstr>
      <vt:lpstr>Moodle平台建设</vt:lpstr>
      <vt:lpstr>PowerPoint 演示文稿</vt:lpstr>
      <vt:lpstr>课程资源的组织</vt:lpstr>
      <vt:lpstr>课程资源的组织</vt:lpstr>
      <vt:lpstr>课程资源的组织</vt:lpstr>
      <vt:lpstr>PowerPoint 演示文稿</vt:lpstr>
      <vt:lpstr>教学计划的安排</vt:lpstr>
      <vt:lpstr>教学计划的安排</vt:lpstr>
      <vt:lpstr>PowerPoint 演示文稿</vt:lpstr>
      <vt:lpstr>实验课程的开展</vt:lpstr>
      <vt:lpstr>实验课程的开展</vt:lpstr>
      <vt:lpstr>实验课程的开展</vt:lpstr>
      <vt:lpstr>实验课程的开展</vt:lpstr>
      <vt:lpstr>实验课程的开展</vt:lpstr>
      <vt:lpstr>PowerPoint 演示文稿</vt:lpstr>
      <vt:lpstr>学生成绩的评价</vt:lpstr>
      <vt:lpstr>学生成绩的评价</vt:lpstr>
      <vt:lpstr>PowerPoint 演示文稿</vt:lpstr>
      <vt:lpstr>改革的成绩</vt:lpstr>
      <vt:lpstr>存在的问题</vt:lpstr>
      <vt:lpstr>下一步展望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机能实验学  混合式教学改革 回顾与展望</dc:title>
  <dc:creator>Xuexiang</dc:creator>
  <cp:lastModifiedBy>Heyreich xue</cp:lastModifiedBy>
  <cp:revision>32</cp:revision>
  <dcterms:created xsi:type="dcterms:W3CDTF">2016-12-14T08:26:08Z</dcterms:created>
  <dcterms:modified xsi:type="dcterms:W3CDTF">2017-06-06T05:07:42Z</dcterms:modified>
</cp:coreProperties>
</file>